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58" r:id="rId4"/>
    <p:sldId id="266" r:id="rId5"/>
    <p:sldId id="260" r:id="rId6"/>
    <p:sldId id="268" r:id="rId7"/>
    <p:sldId id="259" r:id="rId8"/>
    <p:sldId id="264" r:id="rId9"/>
    <p:sldId id="263" r:id="rId10"/>
    <p:sldId id="262" r:id="rId11"/>
    <p:sldId id="267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F6E99-5F19-4EBC-9CC1-7C04D3A12108}" type="datetimeFigureOut">
              <a:rPr lang="en-GB" smtClean="0"/>
              <a:t>04/06/2013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14FA2-0B03-46AE-9607-FFD731A3E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14382-5938-48F2-AA06-57AC3A7D0757}" type="datetimeFigureOut">
              <a:rPr lang="en-GB" smtClean="0"/>
              <a:t>04/06/2013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12987-8DCF-4C16-8699-CF48698B4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0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4769ED-0BAD-423B-941D-5DADDA7FCB1F}" type="datetime1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1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A55181-7D3F-477F-A645-3BAC9A694E3D}" type="datetime1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2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27A318-8F33-433F-88C4-1858BEB5FDE4}" type="datetime1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9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6734BE-5B52-4F03-ABC2-757A513A6E94}" type="datetime1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46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5E3BF-0920-4DAB-90BF-9EDB353B7CDD}" type="datetime1">
              <a:rPr lang="en-GB" smtClean="0"/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70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A34A08-7061-4AD1-979C-44086CD43611}" type="datetime1">
              <a:rPr lang="en-GB" smtClean="0"/>
              <a:t>04/06/2013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07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F7E8CF-3595-47B7-B48C-89C79E731D7E}" type="datetime1">
              <a:rPr lang="en-GB" smtClean="0"/>
              <a:t>04/06/2013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35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A69D-9A5F-4268-B994-4F348A38E5E3}" type="datetime1">
              <a:rPr lang="en-GB" smtClean="0"/>
              <a:t>04/06/2013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4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B0E99-ED45-4B3A-A6AB-EDC36A949DD4}" type="datetime1">
              <a:rPr lang="en-GB" smtClean="0"/>
              <a:t>04/06/2013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18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8EE76-9067-4CFD-8315-31FFDF29D5D9}" type="datetime1">
              <a:rPr lang="en-GB" smtClean="0"/>
              <a:t>04/06/2013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44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83B6C2-2E66-4202-B206-E4BEDAD8AE04}" type="datetime1">
              <a:rPr lang="en-GB" smtClean="0"/>
              <a:t>04/06/2013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04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2" y="77788"/>
            <a:ext cx="896778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4265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2"/>
                </a:solidFill>
                <a:latin typeface="Sylfaen" pitchFamily="18" charset="0"/>
              </a:defRPr>
            </a:lvl1pPr>
          </a:lstStyle>
          <a:p>
            <a:r>
              <a:rPr lang="en-GB" dirty="0" smtClean="0"/>
              <a:t>EAAC, Elba Italy, June 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4288" y="6309320"/>
            <a:ext cx="37038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Sylfaen" pitchFamily="18" charset="0"/>
              </a:defRPr>
            </a:lvl1pPr>
          </a:lstStyle>
          <a:p>
            <a:fld id="{A4AFB13C-CD2B-4D37-B21C-4D5084C870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67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871" y="37087"/>
            <a:ext cx="8964488" cy="6705248"/>
            <a:chOff x="73871" y="37087"/>
            <a:chExt cx="8964488" cy="6705248"/>
          </a:xfrm>
        </p:grpSpPr>
        <p:sp>
          <p:nvSpPr>
            <p:cNvPr id="4" name="Rectangle 3"/>
            <p:cNvSpPr/>
            <p:nvPr/>
          </p:nvSpPr>
          <p:spPr>
            <a:xfrm>
              <a:off x="73871" y="37087"/>
              <a:ext cx="8964488" cy="6705248"/>
            </a:xfrm>
            <a:prstGeom prst="rect">
              <a:avLst/>
            </a:prstGeom>
            <a:gradFill flip="none" rotWithShape="1">
              <a:gsLst>
                <a:gs pos="20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7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 smtClean="0">
                  <a:solidFill>
                    <a:schemeClr val="tx2"/>
                  </a:solidFill>
                  <a:latin typeface="Sylfaen" pitchFamily="18" charset="0"/>
                </a:rPr>
                <a:t>Laserwire</a:t>
              </a:r>
              <a:r>
                <a:rPr lang="en-GB" sz="2800" dirty="0" smtClean="0">
                  <a:solidFill>
                    <a:schemeClr val="tx2"/>
                  </a:solidFill>
                  <a:latin typeface="Sylfaen" pitchFamily="18" charset="0"/>
                </a:rPr>
                <a:t>: high resolution non-invasive beam profiling </a:t>
              </a:r>
            </a:p>
            <a:p>
              <a:pPr algn="ctr"/>
              <a:r>
                <a:rPr lang="en-GB" sz="2800" dirty="0" smtClean="0">
                  <a:solidFill>
                    <a:schemeClr val="tx2"/>
                  </a:solidFill>
                  <a:latin typeface="Sylfaen" pitchFamily="18" charset="0"/>
                </a:rPr>
                <a:t>for advanced accelerators</a:t>
              </a:r>
            </a:p>
            <a:p>
              <a:pPr algn="ctr"/>
              <a:endParaRPr lang="en-GB" sz="2000" dirty="0" smtClean="0">
                <a:solidFill>
                  <a:schemeClr val="tx2"/>
                </a:solidFill>
                <a:latin typeface="Sylfaen" pitchFamily="18" charset="0"/>
              </a:endParaRPr>
            </a:p>
            <a:p>
              <a:pPr algn="ctr"/>
              <a:endParaRPr lang="en-GB" sz="2000" dirty="0">
                <a:solidFill>
                  <a:schemeClr val="tx2"/>
                </a:solidFill>
                <a:latin typeface="Sylfaen" pitchFamily="18" charset="0"/>
              </a:endParaRPr>
            </a:p>
            <a:p>
              <a:pPr algn="ctr"/>
              <a:r>
                <a:rPr lang="en-GB" sz="2000" dirty="0" smtClean="0">
                  <a:solidFill>
                    <a:schemeClr val="tx2"/>
                  </a:solidFill>
                  <a:latin typeface="Sylfaen" pitchFamily="18" charset="0"/>
                </a:rPr>
                <a:t>L. J. </a:t>
              </a:r>
              <a:r>
                <a:rPr lang="en-GB" sz="2000" dirty="0" err="1" smtClean="0">
                  <a:solidFill>
                    <a:schemeClr val="tx2"/>
                  </a:solidFill>
                  <a:latin typeface="Sylfaen" pitchFamily="18" charset="0"/>
                </a:rPr>
                <a:t>Nevay</a:t>
              </a:r>
              <a:r>
                <a:rPr lang="en-GB" sz="2000" dirty="0" smtClean="0">
                  <a:solidFill>
                    <a:schemeClr val="tx2"/>
                  </a:solidFill>
                  <a:latin typeface="Sylfaen" pitchFamily="18" charset="0"/>
                </a:rPr>
                <a:t>, S.T. </a:t>
              </a:r>
              <a:r>
                <a:rPr lang="en-GB" sz="2000" dirty="0" err="1" smtClean="0">
                  <a:solidFill>
                    <a:schemeClr val="tx2"/>
                  </a:solidFill>
                  <a:latin typeface="Sylfaen" pitchFamily="18" charset="0"/>
                </a:rPr>
                <a:t>Boogert</a:t>
              </a:r>
              <a:r>
                <a:rPr lang="en-GB" sz="2000" dirty="0" smtClean="0">
                  <a:solidFill>
                    <a:schemeClr val="tx2"/>
                  </a:solidFill>
                  <a:latin typeface="Sylfaen" pitchFamily="18" charset="0"/>
                </a:rPr>
                <a:t>, P. </a:t>
              </a:r>
              <a:r>
                <a:rPr lang="en-GB" sz="2000" dirty="0" err="1" smtClean="0">
                  <a:solidFill>
                    <a:schemeClr val="tx2"/>
                  </a:solidFill>
                  <a:latin typeface="Sylfaen" pitchFamily="18" charset="0"/>
                </a:rPr>
                <a:t>Karataev</a:t>
              </a:r>
              <a:r>
                <a:rPr lang="en-GB" sz="2000" dirty="0" smtClean="0">
                  <a:solidFill>
                    <a:schemeClr val="tx2"/>
                  </a:solidFill>
                  <a:latin typeface="Sylfaen" pitchFamily="18" charset="0"/>
                </a:rPr>
                <a:t>, K. </a:t>
              </a:r>
              <a:r>
                <a:rPr lang="en-GB" sz="2000" dirty="0" err="1" smtClean="0">
                  <a:solidFill>
                    <a:schemeClr val="tx2"/>
                  </a:solidFill>
                  <a:latin typeface="Sylfaen" pitchFamily="18" charset="0"/>
                </a:rPr>
                <a:t>Kruchinin</a:t>
              </a:r>
              <a:r>
                <a:rPr lang="en-GB" sz="2000" dirty="0" smtClean="0">
                  <a:solidFill>
                    <a:schemeClr val="tx2"/>
                  </a:solidFill>
                  <a:latin typeface="Sylfaen" pitchFamily="18" charset="0"/>
                </a:rPr>
                <a:t>, </a:t>
              </a:r>
            </a:p>
            <a:p>
              <a:pPr algn="ctr"/>
              <a:r>
                <a:rPr lang="en-GB" sz="1600" dirty="0" smtClean="0">
                  <a:solidFill>
                    <a:schemeClr val="tx2"/>
                  </a:solidFill>
                  <a:latin typeface="Sylfaen" pitchFamily="18" charset="0"/>
                </a:rPr>
                <a:t>JAI @ RHUL, </a:t>
              </a:r>
              <a:r>
                <a:rPr lang="en-GB" sz="1600" dirty="0" err="1" smtClean="0">
                  <a:solidFill>
                    <a:schemeClr val="tx2"/>
                  </a:solidFill>
                  <a:latin typeface="Sylfaen" pitchFamily="18" charset="0"/>
                </a:rPr>
                <a:t>Egham</a:t>
              </a:r>
              <a:r>
                <a:rPr lang="en-GB" sz="1600" dirty="0" smtClean="0">
                  <a:solidFill>
                    <a:schemeClr val="tx2"/>
                  </a:solidFill>
                  <a:latin typeface="Sylfaen" pitchFamily="18" charset="0"/>
                </a:rPr>
                <a:t>, UK</a:t>
              </a:r>
            </a:p>
            <a:p>
              <a:pPr algn="ctr"/>
              <a:endParaRPr lang="en-GB" dirty="0" smtClean="0">
                <a:solidFill>
                  <a:schemeClr val="tx2"/>
                </a:solidFill>
                <a:latin typeface="Sylfaen" pitchFamily="18" charset="0"/>
              </a:endParaRPr>
            </a:p>
            <a:p>
              <a:pPr algn="ctr"/>
              <a:r>
                <a:rPr lang="en-GB" u="sng" dirty="0" smtClean="0">
                  <a:solidFill>
                    <a:schemeClr val="tx2"/>
                  </a:solidFill>
                  <a:latin typeface="Sylfaen" pitchFamily="18" charset="0"/>
                </a:rPr>
                <a:t>L. Corner</a:t>
              </a:r>
              <a:r>
                <a:rPr lang="en-GB" dirty="0" smtClean="0">
                  <a:solidFill>
                    <a:schemeClr val="tx2"/>
                  </a:solidFill>
                  <a:latin typeface="Sylfaen" pitchFamily="18" charset="0"/>
                </a:rPr>
                <a:t>, R. </a:t>
              </a:r>
              <a:r>
                <a:rPr lang="en-GB" dirty="0" err="1" smtClean="0">
                  <a:solidFill>
                    <a:schemeClr val="tx2"/>
                  </a:solidFill>
                  <a:latin typeface="Sylfaen" pitchFamily="18" charset="0"/>
                </a:rPr>
                <a:t>Walczak</a:t>
              </a:r>
              <a:r>
                <a:rPr lang="en-GB" dirty="0" smtClean="0">
                  <a:solidFill>
                    <a:schemeClr val="tx2"/>
                  </a:solidFill>
                  <a:latin typeface="Sylfaen" pitchFamily="18" charset="0"/>
                </a:rPr>
                <a:t>, </a:t>
              </a:r>
            </a:p>
            <a:p>
              <a:pPr algn="ctr"/>
              <a:r>
                <a:rPr lang="en-GB" sz="1600" dirty="0" smtClean="0">
                  <a:solidFill>
                    <a:schemeClr val="tx2"/>
                  </a:solidFill>
                  <a:latin typeface="Sylfaen" pitchFamily="18" charset="0"/>
                </a:rPr>
                <a:t>JAI @ Oxford University, UK</a:t>
              </a:r>
            </a:p>
            <a:p>
              <a:pPr algn="ctr"/>
              <a:endParaRPr lang="en-GB" dirty="0" smtClean="0">
                <a:solidFill>
                  <a:schemeClr val="tx2"/>
                </a:solidFill>
                <a:latin typeface="Sylfaen" pitchFamily="18" charset="0"/>
              </a:endParaRPr>
            </a:p>
            <a:p>
              <a:pPr algn="ctr"/>
              <a:r>
                <a:rPr lang="en-GB" dirty="0" smtClean="0">
                  <a:solidFill>
                    <a:schemeClr val="tx2"/>
                  </a:solidFill>
                  <a:latin typeface="Sylfaen" pitchFamily="18" charset="0"/>
                </a:rPr>
                <a:t>G. Blair, </a:t>
              </a:r>
            </a:p>
            <a:p>
              <a:pPr algn="ctr"/>
              <a:r>
                <a:rPr lang="en-GB" sz="1600" dirty="0" smtClean="0">
                  <a:solidFill>
                    <a:schemeClr val="tx2"/>
                  </a:solidFill>
                  <a:latin typeface="Sylfaen" pitchFamily="18" charset="0"/>
                </a:rPr>
                <a:t>STFC, UK</a:t>
              </a:r>
            </a:p>
            <a:p>
              <a:pPr algn="ctr"/>
              <a:endParaRPr lang="en-GB" dirty="0" smtClean="0">
                <a:solidFill>
                  <a:schemeClr val="tx2"/>
                </a:solidFill>
                <a:latin typeface="Sylfaen" pitchFamily="18" charset="0"/>
              </a:endParaRPr>
            </a:p>
            <a:p>
              <a:pPr marL="342900" indent="-342900" algn="ctr">
                <a:buAutoNum type="alphaUcPeriod"/>
              </a:pPr>
              <a:r>
                <a:rPr lang="en-GB" dirty="0" err="1" smtClean="0">
                  <a:solidFill>
                    <a:schemeClr val="tx2"/>
                  </a:solidFill>
                  <a:latin typeface="Sylfaen" pitchFamily="18" charset="0"/>
                </a:rPr>
                <a:t>Aryshev</a:t>
              </a:r>
              <a:r>
                <a:rPr lang="en-GB" dirty="0" smtClean="0">
                  <a:solidFill>
                    <a:schemeClr val="tx2"/>
                  </a:solidFill>
                  <a:latin typeface="Sylfaen" pitchFamily="18" charset="0"/>
                </a:rPr>
                <a:t>, N. </a:t>
              </a:r>
              <a:r>
                <a:rPr lang="en-GB" dirty="0" err="1" smtClean="0">
                  <a:solidFill>
                    <a:schemeClr val="tx2"/>
                  </a:solidFill>
                  <a:latin typeface="Sylfaen" pitchFamily="18" charset="0"/>
                </a:rPr>
                <a:t>Terunuma</a:t>
              </a:r>
              <a:r>
                <a:rPr lang="en-GB" dirty="0" smtClean="0">
                  <a:solidFill>
                    <a:schemeClr val="tx2"/>
                  </a:solidFill>
                  <a:latin typeface="Sylfaen" pitchFamily="18" charset="0"/>
                </a:rPr>
                <a:t>, J. Urakawa,</a:t>
              </a:r>
            </a:p>
            <a:p>
              <a:pPr algn="ctr"/>
              <a:r>
                <a:rPr lang="en-GB" sz="1600" dirty="0" smtClean="0">
                  <a:solidFill>
                    <a:schemeClr val="tx2"/>
                  </a:solidFill>
                  <a:latin typeface="Sylfaen" pitchFamily="18" charset="0"/>
                </a:rPr>
                <a:t>KEK, Japan</a:t>
              </a:r>
              <a:endParaRPr lang="en-GB" sz="1600" dirty="0">
                <a:solidFill>
                  <a:schemeClr val="tx2"/>
                </a:solidFill>
                <a:latin typeface="Sylfaen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6093296"/>
              <a:ext cx="1225550" cy="57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788496"/>
              <a:ext cx="731837" cy="87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EAAC, Elba Italy, 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9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EAAC, Elba Italy, June 2013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10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1" y="3411564"/>
            <a:ext cx="2606045" cy="1819660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3419872" y="726357"/>
            <a:ext cx="57241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>
                <a:solidFill>
                  <a:srgbClr val="FFFF00"/>
                </a:solidFill>
                <a:latin typeface="Sylfaen" pitchFamily="18" charset="0"/>
              </a:rPr>
              <a:t>Aim</a:t>
            </a:r>
            <a:r>
              <a:rPr lang="en-GB" sz="16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– better laser source for </a:t>
            </a:r>
            <a:r>
              <a:rPr lang="en-GB" sz="1600" dirty="0" err="1" smtClean="0">
                <a:solidFill>
                  <a:schemeClr val="tx2"/>
                </a:solidFill>
                <a:latin typeface="Sylfaen" pitchFamily="18" charset="0"/>
              </a:rPr>
              <a:t>laserwire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, smaller laser spot, </a:t>
            </a:r>
            <a:r>
              <a:rPr lang="en-GB" sz="1600" dirty="0" err="1" smtClean="0">
                <a:solidFill>
                  <a:schemeClr val="tx2"/>
                </a:solidFill>
                <a:latin typeface="Sylfaen" pitchFamily="18" charset="0"/>
              </a:rPr>
              <a:t>intratrain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scanning.</a:t>
            </a:r>
          </a:p>
          <a:p>
            <a:r>
              <a:rPr lang="en-GB" sz="1600" b="1" dirty="0" smtClean="0">
                <a:solidFill>
                  <a:srgbClr val="FFFF00"/>
                </a:solidFill>
                <a:latin typeface="Sylfaen" pitchFamily="18" charset="0"/>
              </a:rPr>
              <a:t>Spec</a:t>
            </a:r>
            <a:r>
              <a:rPr lang="en-GB" sz="16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– 100</a:t>
            </a:r>
            <a:r>
              <a:rPr lang="en-GB" sz="16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J @ 6.49MHz </a:t>
            </a:r>
            <a:r>
              <a:rPr lang="en-GB" sz="1600" dirty="0" err="1" smtClean="0">
                <a:solidFill>
                  <a:schemeClr val="tx2"/>
                </a:solidFill>
                <a:latin typeface="Sylfaen" pitchFamily="18" charset="0"/>
              </a:rPr>
              <a:t>ir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,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M</a:t>
            </a:r>
            <a:r>
              <a:rPr lang="en-GB" sz="1600" baseline="30000" dirty="0" smtClean="0">
                <a:solidFill>
                  <a:schemeClr val="tx2"/>
                </a:solidFill>
                <a:latin typeface="Sylfaen" pitchFamily="18" charset="0"/>
              </a:rPr>
              <a:t>2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&lt;1.1,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&lt;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10ps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, </a:t>
            </a:r>
            <a:r>
              <a:rPr lang="en-GB" sz="1600" dirty="0" smtClean="0">
                <a:solidFill>
                  <a:schemeClr val="tx2"/>
                </a:solidFill>
                <a:latin typeface="Symbol" pitchFamily="18" charset="2"/>
              </a:rPr>
              <a:t>Dl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&lt; 1nm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gre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en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.</a:t>
            </a:r>
          </a:p>
          <a:p>
            <a:r>
              <a:rPr lang="en-GB" sz="1600" b="1" dirty="0" err="1" smtClean="0">
                <a:solidFill>
                  <a:srgbClr val="FFFF00"/>
                </a:solidFill>
                <a:latin typeface="Sylfaen" pitchFamily="18" charset="0"/>
              </a:rPr>
              <a:t>Expt</a:t>
            </a:r>
            <a:r>
              <a:rPr lang="en-GB" sz="1600" dirty="0" smtClean="0">
                <a:solidFill>
                  <a:srgbClr val="FFFF00"/>
                </a:solidFill>
                <a:latin typeface="Sylfaen" pitchFamily="18" charset="0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– amplify commercial fibre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laser (Amplitude)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in photonic crystal fibre, burst mode – pump first, then extract built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up gain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.</a:t>
            </a:r>
          </a:p>
          <a:p>
            <a:endParaRPr lang="en-GB" dirty="0">
              <a:solidFill>
                <a:schemeClr val="bg1"/>
              </a:solidFill>
              <a:latin typeface="Sylfaen" pitchFamily="18" charset="0"/>
            </a:endParaRPr>
          </a:p>
          <a:p>
            <a:r>
              <a:rPr lang="en-GB" sz="1600" b="1" dirty="0" smtClean="0">
                <a:solidFill>
                  <a:srgbClr val="FFFF00"/>
                </a:solidFill>
                <a:latin typeface="Sylfaen" pitchFamily="18" charset="0"/>
              </a:rPr>
              <a:t>Results</a:t>
            </a:r>
            <a:r>
              <a:rPr lang="en-GB" sz="1600" dirty="0" smtClean="0">
                <a:solidFill>
                  <a:srgbClr val="FFFF00"/>
                </a:solidFill>
                <a:latin typeface="Sylfaen" pitchFamily="18" charset="0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– pulses amplified from 1.4</a:t>
            </a:r>
            <a:r>
              <a:rPr lang="en-GB" sz="16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J to </a:t>
            </a:r>
            <a:r>
              <a:rPr lang="en-GB" sz="1600" dirty="0" smtClean="0">
                <a:solidFill>
                  <a:srgbClr val="FF0000"/>
                </a:solidFill>
                <a:latin typeface="Sylfaen" pitchFamily="18" charset="0"/>
              </a:rPr>
              <a:t>268</a:t>
            </a:r>
            <a:r>
              <a:rPr lang="en-GB" sz="16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GB" sz="1600" dirty="0" smtClean="0">
                <a:solidFill>
                  <a:srgbClr val="FF0000"/>
                </a:solidFill>
                <a:latin typeface="Sylfaen" pitchFamily="18" charset="0"/>
              </a:rPr>
              <a:t>J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in 70cm of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PCF </a:t>
            </a:r>
            <a:endParaRPr lang="en-GB" sz="1600" dirty="0" smtClean="0">
              <a:solidFill>
                <a:schemeClr val="tx2"/>
              </a:solidFill>
              <a:latin typeface="Sylfaen" pitchFamily="18" charset="0"/>
            </a:endParaRPr>
          </a:p>
          <a:p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M</a:t>
            </a:r>
            <a:r>
              <a:rPr lang="en-GB" sz="1600" baseline="30000" dirty="0" smtClean="0">
                <a:solidFill>
                  <a:schemeClr val="tx2"/>
                </a:solidFill>
                <a:latin typeface="Sylfaen" pitchFamily="18" charset="0"/>
              </a:rPr>
              <a:t>2</a:t>
            </a:r>
            <a:r>
              <a:rPr lang="en-GB" sz="1600" baseline="-25000" dirty="0" smtClean="0">
                <a:solidFill>
                  <a:schemeClr val="tx2"/>
                </a:solidFill>
                <a:latin typeface="Sylfaen" pitchFamily="18" charset="0"/>
              </a:rPr>
              <a:t>x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= </a:t>
            </a:r>
            <a:r>
              <a:rPr lang="en-GB" sz="1600" dirty="0" smtClean="0">
                <a:solidFill>
                  <a:srgbClr val="FF0000"/>
                </a:solidFill>
                <a:latin typeface="Sylfaen" pitchFamily="18" charset="0"/>
              </a:rPr>
              <a:t>1.07 ± 0.02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, M</a:t>
            </a:r>
            <a:r>
              <a:rPr lang="en-GB" sz="1600" baseline="30000" dirty="0" smtClean="0">
                <a:solidFill>
                  <a:schemeClr val="tx2"/>
                </a:solidFill>
                <a:latin typeface="Sylfaen" pitchFamily="18" charset="0"/>
              </a:rPr>
              <a:t>2</a:t>
            </a:r>
            <a:r>
              <a:rPr lang="en-GB" sz="1600" baseline="-25000" dirty="0" smtClean="0">
                <a:solidFill>
                  <a:schemeClr val="tx2"/>
                </a:solidFill>
                <a:latin typeface="Sylfaen" pitchFamily="18" charset="0"/>
              </a:rPr>
              <a:t>y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= </a:t>
            </a:r>
            <a:r>
              <a:rPr lang="en-GB" sz="1600" dirty="0" smtClean="0">
                <a:solidFill>
                  <a:srgbClr val="FF0000"/>
                </a:solidFill>
                <a:latin typeface="Sylfaen" pitchFamily="18" charset="0"/>
              </a:rPr>
              <a:t>1.09 </a:t>
            </a:r>
            <a:r>
              <a:rPr lang="en-GB" sz="1600" dirty="0">
                <a:solidFill>
                  <a:srgbClr val="FF0000"/>
                </a:solidFill>
                <a:latin typeface="Sylfaen" pitchFamily="18" charset="0"/>
              </a:rPr>
              <a:t>± </a:t>
            </a:r>
            <a:r>
              <a:rPr lang="en-GB" sz="1600" dirty="0" smtClean="0">
                <a:solidFill>
                  <a:srgbClr val="FF0000"/>
                </a:solidFill>
                <a:latin typeface="Sylfaen" pitchFamily="18" charset="0"/>
              </a:rPr>
              <a:t>0.02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.</a:t>
            </a:r>
          </a:p>
          <a:p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Lower energy pulse in green </a:t>
            </a:r>
            <a:r>
              <a:rPr lang="en-GB" sz="1600" dirty="0" smtClean="0">
                <a:solidFill>
                  <a:schemeClr val="tx2"/>
                </a:solidFill>
                <a:latin typeface="Symbol" pitchFamily="18" charset="2"/>
              </a:rPr>
              <a:t>Dl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= 0.5nm.</a:t>
            </a:r>
          </a:p>
          <a:p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Lower energy pulse compressed to</a:t>
            </a:r>
            <a:r>
              <a:rPr lang="en-GB" sz="1600" dirty="0" smtClean="0">
                <a:solidFill>
                  <a:schemeClr val="tx2"/>
                </a:solidFill>
                <a:latin typeface="Symbol" pitchFamily="18" charset="2"/>
              </a:rPr>
              <a:t> s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&lt;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1.5 ps.</a:t>
            </a:r>
          </a:p>
          <a:p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Pulse trains inspired investigation of multiple pulse LWFA – see talks by Simon Hooker and Jens </a:t>
            </a:r>
            <a:r>
              <a:rPr lang="en-GB" sz="1600" dirty="0" err="1" smtClean="0">
                <a:solidFill>
                  <a:schemeClr val="tx2"/>
                </a:solidFill>
                <a:latin typeface="Sylfaen" pitchFamily="18" charset="0"/>
              </a:rPr>
              <a:t>Limpert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in WG1.</a:t>
            </a:r>
            <a:endParaRPr lang="en-GB" sz="1600" dirty="0">
              <a:solidFill>
                <a:schemeClr val="tx2"/>
              </a:solidFill>
              <a:latin typeface="Sylfae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49" y="4218687"/>
            <a:ext cx="2606045" cy="18128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020067" y="4327504"/>
            <a:ext cx="1656404" cy="1595171"/>
            <a:chOff x="4860032" y="4554853"/>
            <a:chExt cx="1656404" cy="1595171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8" t="16614" r="16828" b="11980"/>
            <a:stretch/>
          </p:blipFill>
          <p:spPr bwMode="auto">
            <a:xfrm>
              <a:off x="4860032" y="4554853"/>
              <a:ext cx="1656404" cy="1595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3"/>
            <p:cNvSpPr txBox="1"/>
            <p:nvPr/>
          </p:nvSpPr>
          <p:spPr>
            <a:xfrm>
              <a:off x="4950146" y="5769229"/>
              <a:ext cx="1508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>
                  <a:solidFill>
                    <a:schemeClr val="bg1"/>
                  </a:solidFill>
                  <a:latin typeface="Sylfaen" pitchFamily="18" charset="0"/>
                </a:rPr>
                <a:t>Beam at focus</a:t>
              </a:r>
              <a:endParaRPr lang="en-GB" dirty="0">
                <a:solidFill>
                  <a:schemeClr val="bg1"/>
                </a:solidFill>
                <a:latin typeface="Sylfae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8" y="864520"/>
            <a:ext cx="3235268" cy="2259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27" y="4260595"/>
            <a:ext cx="2494732" cy="18710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47577" y="188640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Sylfaen" pitchFamily="18" charset="0"/>
              </a:rPr>
              <a:t>Fibre laser results</a:t>
            </a:r>
            <a:endParaRPr lang="en-GB" sz="2400" b="1" dirty="0">
              <a:solidFill>
                <a:schemeClr val="tx2"/>
              </a:solidFill>
              <a:latin typeface="Sylfae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237312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  <a:latin typeface="Sylfaen" pitchFamily="18" charset="0"/>
              </a:rPr>
              <a:t>Graphs: L. </a:t>
            </a:r>
            <a:r>
              <a:rPr lang="en-GB" sz="1400" dirty="0" err="1" smtClean="0">
                <a:solidFill>
                  <a:schemeClr val="tx2"/>
                </a:solidFill>
                <a:latin typeface="Sylfaen" pitchFamily="18" charset="0"/>
              </a:rPr>
              <a:t>Nevay</a:t>
            </a:r>
            <a:endParaRPr lang="en-GB" sz="1400" dirty="0">
              <a:solidFill>
                <a:schemeClr val="tx2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EAAC, Elba Italy, June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11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364157" y="548679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Sylfaen" pitchFamily="18" charset="0"/>
              </a:rPr>
              <a:t>Summary</a:t>
            </a:r>
            <a:endParaRPr lang="en-GB" sz="2400" b="1" dirty="0">
              <a:solidFill>
                <a:schemeClr val="tx2"/>
              </a:solidFill>
              <a:latin typeface="Sylfae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484783"/>
            <a:ext cx="75985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New diagnostics required 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for advanced 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accelerators.</a:t>
            </a:r>
          </a:p>
          <a:p>
            <a:endParaRPr lang="en-GB" dirty="0" smtClean="0">
              <a:solidFill>
                <a:schemeClr val="tx2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tx2"/>
                </a:solidFill>
                <a:latin typeface="Sylfaen" pitchFamily="18" charset="0"/>
              </a:rPr>
              <a:t>Laserwire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 high resolution, high repetition rate non-invasive alternative </a:t>
            </a:r>
          </a:p>
          <a:p>
            <a:r>
              <a:rPr lang="en-GB" dirty="0">
                <a:solidFill>
                  <a:schemeClr val="tx2"/>
                </a:solidFill>
                <a:latin typeface="Sylfaen" pitchFamily="18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    to screens, wires.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chemeClr val="tx2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High resolution prototype installed at the ATF in Japan.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chemeClr val="tx2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System successfully running and </a:t>
            </a:r>
            <a:r>
              <a:rPr lang="en-GB" dirty="0" smtClean="0">
                <a:solidFill>
                  <a:srgbClr val="FF0000"/>
                </a:solidFill>
                <a:latin typeface="Sylfaen" pitchFamily="18" charset="0"/>
              </a:rPr>
              <a:t>consistently measures 1</a:t>
            </a:r>
            <a:r>
              <a:rPr lang="en-GB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GB" dirty="0" smtClean="0">
                <a:solidFill>
                  <a:srgbClr val="FF0000"/>
                </a:solidFill>
                <a:latin typeface="Sylfaen" pitchFamily="18" charset="0"/>
              </a:rPr>
              <a:t>m beam size.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chemeClr val="tx2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Non-ideal laser source – fibre laser development in Oxford.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chemeClr val="tx2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Fibre laser performing to specification and suitable for </a:t>
            </a:r>
            <a:r>
              <a:rPr lang="en-GB" dirty="0" err="1" smtClean="0">
                <a:solidFill>
                  <a:schemeClr val="tx2"/>
                </a:solidFill>
                <a:latin typeface="Sylfaen" pitchFamily="18" charset="0"/>
              </a:rPr>
              <a:t>intratrain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 scanning.</a:t>
            </a:r>
            <a:endParaRPr lang="en-GB" dirty="0">
              <a:solidFill>
                <a:schemeClr val="tx2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EAAC, Elba Italy, June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15816" y="188640"/>
            <a:ext cx="374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Sylfaen" pitchFamily="18" charset="0"/>
              </a:rPr>
              <a:t>Linear colliders – ILC/CLIC</a:t>
            </a:r>
            <a:endParaRPr lang="en-GB" sz="2400" b="1" dirty="0">
              <a:solidFill>
                <a:schemeClr val="tx2"/>
              </a:solidFill>
              <a:latin typeface="Sylfae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908720"/>
            <a:ext cx="55066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New colliders e</a:t>
            </a:r>
            <a:r>
              <a:rPr lang="en-GB" baseline="30000" dirty="0" smtClean="0">
                <a:solidFill>
                  <a:schemeClr val="tx2"/>
                </a:solidFill>
                <a:latin typeface="Sylfaen" pitchFamily="18" charset="0"/>
              </a:rPr>
              <a:t>-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/e</a:t>
            </a:r>
            <a:r>
              <a:rPr lang="en-GB" baseline="30000" dirty="0" smtClean="0">
                <a:solidFill>
                  <a:schemeClr val="tx2"/>
                </a:solidFill>
                <a:latin typeface="Sylfaen" pitchFamily="18" charset="0"/>
              </a:rPr>
              <a:t>+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 high precision machines.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Two main current designs - International Linear</a:t>
            </a:r>
          </a:p>
          <a:p>
            <a:pPr marL="285750" indent="-285750"/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     Collider (</a:t>
            </a:r>
            <a:r>
              <a:rPr lang="en-GB" dirty="0" smtClean="0">
                <a:solidFill>
                  <a:srgbClr val="FF0000"/>
                </a:solidFill>
                <a:latin typeface="Sylfaen" pitchFamily="18" charset="0"/>
              </a:rPr>
              <a:t>ILC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) and Compact Linear Collider (</a:t>
            </a:r>
            <a:r>
              <a:rPr lang="en-GB" dirty="0" smtClean="0">
                <a:solidFill>
                  <a:srgbClr val="FF0000"/>
                </a:solidFill>
                <a:latin typeface="Sylfaen" pitchFamily="18" charset="0"/>
              </a:rPr>
              <a:t>CLIC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Extreme focusing/charge/luminosity requirements.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Sylfaen" pitchFamily="18" charset="0"/>
              </a:rPr>
              <a:t>Making focussed beams of </a:t>
            </a:r>
            <a:r>
              <a:rPr lang="en-GB" dirty="0">
                <a:solidFill>
                  <a:srgbClr val="FF0000"/>
                </a:solidFill>
                <a:latin typeface="Sylfaen" pitchFamily="18" charset="0"/>
              </a:rPr>
              <a:t>1 – </a:t>
            </a:r>
            <a:r>
              <a:rPr lang="en-GB" dirty="0" smtClean="0">
                <a:solidFill>
                  <a:srgbClr val="FF0000"/>
                </a:solidFill>
                <a:latin typeface="Sylfaen" pitchFamily="18" charset="0"/>
              </a:rPr>
              <a:t>5 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nm</a:t>
            </a:r>
            <a:r>
              <a:rPr lang="en-GB" dirty="0">
                <a:solidFill>
                  <a:schemeClr val="tx2"/>
                </a:solidFill>
                <a:latin typeface="Sylfaen" pitchFamily="18" charset="0"/>
              </a:rPr>
              <a:t>.</a:t>
            </a:r>
            <a:endParaRPr lang="en-GB" dirty="0">
              <a:solidFill>
                <a:schemeClr val="tx2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Need </a:t>
            </a:r>
            <a:r>
              <a:rPr lang="en-GB" dirty="0">
                <a:solidFill>
                  <a:schemeClr val="tx2"/>
                </a:solidFill>
                <a:latin typeface="Sylfaen" pitchFamily="18" charset="0"/>
              </a:rPr>
              <a:t>high quality measurements of beam size,</a:t>
            </a:r>
          </a:p>
          <a:p>
            <a:pPr marL="285750" indent="-285750"/>
            <a:r>
              <a:rPr lang="en-GB" dirty="0">
                <a:solidFill>
                  <a:schemeClr val="tx2"/>
                </a:solidFill>
                <a:latin typeface="Sylfaen" pitchFamily="18" charset="0"/>
              </a:rPr>
              <a:t>     </a:t>
            </a:r>
            <a:r>
              <a:rPr lang="en-GB" dirty="0" err="1" smtClean="0">
                <a:solidFill>
                  <a:schemeClr val="tx2"/>
                </a:solidFill>
                <a:latin typeface="Sylfaen" pitchFamily="18" charset="0"/>
              </a:rPr>
              <a:t>emittance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, position</a:t>
            </a:r>
            <a:r>
              <a:rPr lang="en-GB" dirty="0">
                <a:solidFill>
                  <a:schemeClr val="tx2"/>
                </a:solidFill>
                <a:latin typeface="Sylfaen" pitchFamily="18" charset="0"/>
              </a:rPr>
              <a:t>, charge, duration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……….</a:t>
            </a:r>
            <a:endParaRPr lang="en-GB" dirty="0">
              <a:solidFill>
                <a:schemeClr val="tx2"/>
              </a:solidFill>
              <a:latin typeface="Sylfae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35896" y="3140968"/>
            <a:ext cx="5328592" cy="2880320"/>
            <a:chOff x="3635896" y="3284984"/>
            <a:chExt cx="5328592" cy="2880320"/>
          </a:xfrm>
        </p:grpSpPr>
        <p:sp>
          <p:nvSpPr>
            <p:cNvPr id="8" name="Rectangle 7"/>
            <p:cNvSpPr/>
            <p:nvPr/>
          </p:nvSpPr>
          <p:spPr>
            <a:xfrm>
              <a:off x="3635896" y="3284984"/>
              <a:ext cx="5328592" cy="2880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5" descr="http://clic-study.org/accelerator/imageNutshell/CLIC-layout200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3928" y="3501008"/>
              <a:ext cx="4824536" cy="258457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FF0000"/>
              </a:outerShdw>
            </a:effectLst>
          </p:spPr>
        </p:pic>
      </p:grpSp>
      <p:pic>
        <p:nvPicPr>
          <p:cNvPr id="10" name="Picture 7" descr="http://home.fnal.gov/%7Ecarrigan/pillars/ILC_layout_sl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62" y="992602"/>
            <a:ext cx="3121584" cy="4176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8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EAAC, Elba Italy, June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3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5576" y="908720"/>
            <a:ext cx="7776864" cy="4464496"/>
            <a:chOff x="1187624" y="1268760"/>
            <a:chExt cx="6624736" cy="4032448"/>
          </a:xfrm>
        </p:grpSpPr>
        <p:sp>
          <p:nvSpPr>
            <p:cNvPr id="3" name="Rectangle 2"/>
            <p:cNvSpPr/>
            <p:nvPr/>
          </p:nvSpPr>
          <p:spPr>
            <a:xfrm>
              <a:off x="1187624" y="1268760"/>
              <a:ext cx="6624736" cy="403244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Laserwire experimen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317" y="1528614"/>
              <a:ext cx="5832648" cy="3463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1720" y="260648"/>
            <a:ext cx="4584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chemeClr val="tx2"/>
                </a:solidFill>
                <a:latin typeface="Sylfaen" pitchFamily="18" charset="0"/>
              </a:rPr>
              <a:t>Laserwire</a:t>
            </a:r>
            <a:r>
              <a:rPr lang="en-GB" sz="2400" b="1" dirty="0" smtClean="0">
                <a:solidFill>
                  <a:schemeClr val="tx2"/>
                </a:solidFill>
                <a:latin typeface="Sylfaen" pitchFamily="18" charset="0"/>
              </a:rPr>
              <a:t> beam size measurement</a:t>
            </a:r>
            <a:endParaRPr lang="en-GB" sz="2400" b="1" dirty="0">
              <a:solidFill>
                <a:schemeClr val="tx2"/>
              </a:solidFill>
              <a:latin typeface="Sylfae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0463" y="2132856"/>
            <a:ext cx="2063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Sylfaen" pitchFamily="18" charset="0"/>
              </a:rPr>
              <a:t>Focussed laser spot </a:t>
            </a:r>
          </a:p>
          <a:p>
            <a:pPr algn="ctr"/>
            <a:r>
              <a:rPr lang="en-GB" dirty="0" smtClean="0">
                <a:solidFill>
                  <a:srgbClr val="FFFF00"/>
                </a:solidFill>
                <a:latin typeface="Sylfaen" pitchFamily="18" charset="0"/>
              </a:rPr>
              <a:t>translated across </a:t>
            </a:r>
          </a:p>
          <a:p>
            <a:pPr algn="ctr"/>
            <a:r>
              <a:rPr lang="en-GB" dirty="0" smtClean="0">
                <a:solidFill>
                  <a:srgbClr val="FFFF00"/>
                </a:solidFill>
                <a:latin typeface="Sylfaen" pitchFamily="18" charset="0"/>
              </a:rPr>
              <a:t>electron beam</a:t>
            </a:r>
            <a:endParaRPr lang="en-GB" dirty="0">
              <a:solidFill>
                <a:srgbClr val="FFFF00"/>
              </a:solidFill>
              <a:latin typeface="Sylfae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4161854"/>
            <a:ext cx="3024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Sylfaen" pitchFamily="18" charset="0"/>
              </a:rPr>
              <a:t>Compton scattered photons </a:t>
            </a:r>
          </a:p>
          <a:p>
            <a:pPr algn="ctr"/>
            <a:r>
              <a:rPr lang="en-GB" dirty="0" smtClean="0">
                <a:solidFill>
                  <a:srgbClr val="FFFF00"/>
                </a:solidFill>
                <a:latin typeface="Sylfaen" pitchFamily="18" charset="0"/>
              </a:rPr>
              <a:t>detected downstream </a:t>
            </a:r>
          </a:p>
          <a:p>
            <a:pPr algn="ctr"/>
            <a:r>
              <a:rPr lang="en-GB" dirty="0" smtClean="0">
                <a:solidFill>
                  <a:srgbClr val="FFFF00"/>
                </a:solidFill>
                <a:latin typeface="Sylfaen" pitchFamily="18" charset="0"/>
              </a:rPr>
              <a:t>after bending magnet</a:t>
            </a:r>
            <a:endParaRPr lang="en-GB" dirty="0">
              <a:solidFill>
                <a:srgbClr val="FFFF00"/>
              </a:solidFill>
              <a:latin typeface="Sylfae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5373216"/>
            <a:ext cx="7056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Measured scan is convolution of laser spot size and particle beam size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- small laser spot: good spatial quality, short </a:t>
            </a:r>
            <a:r>
              <a:rPr lang="en-GB" dirty="0" smtClean="0">
                <a:solidFill>
                  <a:schemeClr val="tx2"/>
                </a:solidFill>
                <a:latin typeface="Symbol" pitchFamily="18" charset="2"/>
              </a:rPr>
              <a:t>l, 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excellent focusing optics.</a:t>
            </a:r>
            <a:endParaRPr lang="en-GB" dirty="0">
              <a:solidFill>
                <a:schemeClr val="tx2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EAAC, Elba Italy, June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4" descr="http://www.linearcollider.org/newsline/images/2008/20081002_dc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42" y="722312"/>
            <a:ext cx="6857271" cy="350700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3040" y="436510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Sylfaen" pitchFamily="18" charset="0"/>
              </a:rPr>
              <a:t>ATF2 major international collaboration – scaled test of ILC optics.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Sylfaen" pitchFamily="18" charset="0"/>
              </a:rPr>
              <a:t>Aim – electron beam size &lt; 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40nm.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Major test of new diagnostics – high resolution (&lt; 5nm) </a:t>
            </a:r>
            <a:r>
              <a:rPr lang="en-GB" dirty="0" err="1" smtClean="0">
                <a:solidFill>
                  <a:schemeClr val="tx2"/>
                </a:solidFill>
                <a:latin typeface="Sylfaen" pitchFamily="18" charset="0"/>
              </a:rPr>
              <a:t>bpms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, fast feedback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tx2"/>
                </a:solidFill>
                <a:latin typeface="Sylfaen" pitchFamily="18" charset="0"/>
              </a:rPr>
              <a:t>Laserwire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 designed for highest resolution – measurement </a:t>
            </a:r>
            <a:r>
              <a:rPr lang="en-GB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 1</a:t>
            </a:r>
            <a:r>
              <a:rPr lang="en-GB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Prototype installation – aim for turnkey operation.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260647"/>
            <a:ext cx="224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Sylfaen" pitchFamily="18" charset="0"/>
              </a:rPr>
              <a:t>ATF2  </a:t>
            </a:r>
            <a:r>
              <a:rPr lang="en-GB" sz="2400" b="1" dirty="0" err="1" smtClean="0">
                <a:solidFill>
                  <a:schemeClr val="tx2"/>
                </a:solidFill>
                <a:latin typeface="Sylfaen" pitchFamily="18" charset="0"/>
              </a:rPr>
              <a:t>laserwire</a:t>
            </a:r>
            <a:endParaRPr lang="en-GB" sz="2400" b="1" dirty="0">
              <a:solidFill>
                <a:schemeClr val="tx2"/>
              </a:solidFill>
              <a:latin typeface="Sylfae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650567"/>
              </p:ext>
            </p:extLst>
          </p:nvPr>
        </p:nvGraphicFramePr>
        <p:xfrm>
          <a:off x="395536" y="1827134"/>
          <a:ext cx="4608512" cy="172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345638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Charge</a:t>
                      </a:r>
                      <a:endParaRPr lang="en-GB" sz="1400" b="1" dirty="0">
                        <a:solidFill>
                          <a:srgbClr val="FFFF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1 – 8 x 10</a:t>
                      </a:r>
                      <a:r>
                        <a:rPr lang="en-GB" sz="1400" b="1" baseline="30000" dirty="0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9 </a:t>
                      </a:r>
                      <a:r>
                        <a:rPr lang="en-GB" sz="1400" b="1" baseline="0" dirty="0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e</a:t>
                      </a:r>
                      <a:endParaRPr lang="en-GB" sz="1400" b="1" baseline="0" dirty="0">
                        <a:solidFill>
                          <a:srgbClr val="FFFF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Energy</a:t>
                      </a:r>
                      <a:endParaRPr lang="en-GB" sz="1400" b="1" dirty="0">
                        <a:solidFill>
                          <a:srgbClr val="FFFF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1.28 </a:t>
                      </a:r>
                      <a:r>
                        <a:rPr lang="en-GB" sz="1400" b="1" dirty="0" err="1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GeV</a:t>
                      </a:r>
                      <a:endParaRPr lang="en-GB" sz="1400" b="1" dirty="0">
                        <a:solidFill>
                          <a:srgbClr val="FFFF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Beam size (LWIP)</a:t>
                      </a:r>
                      <a:endParaRPr lang="en-GB" sz="1400" b="1" dirty="0">
                        <a:solidFill>
                          <a:srgbClr val="FFFF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100 x 1 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m</a:t>
                      </a:r>
                      <a:endParaRPr lang="en-GB" sz="1400" b="1" dirty="0">
                        <a:solidFill>
                          <a:srgbClr val="FFFF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Bunch</a:t>
                      </a:r>
                      <a:endParaRPr lang="en-GB" sz="1400" b="1" dirty="0">
                        <a:solidFill>
                          <a:srgbClr val="FFFF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30 </a:t>
                      </a:r>
                      <a:r>
                        <a:rPr lang="en-GB" sz="1400" b="1" dirty="0" err="1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ps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 (3.12Hz, single bunch)</a:t>
                      </a:r>
                      <a:endParaRPr lang="en-GB" sz="1400" b="1" dirty="0">
                        <a:solidFill>
                          <a:srgbClr val="FFFF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Laser (532nm, </a:t>
                      </a:r>
                      <a:r>
                        <a:rPr lang="en-GB" sz="1400" b="1" dirty="0" err="1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Nd:YAG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)</a:t>
                      </a:r>
                      <a:endParaRPr lang="en-GB" sz="1400" b="1" dirty="0">
                        <a:solidFill>
                          <a:srgbClr val="FFFF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100 </a:t>
                      </a:r>
                      <a:r>
                        <a:rPr lang="en-GB" sz="1400" b="1" dirty="0" err="1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mJ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, 77 </a:t>
                      </a:r>
                      <a:r>
                        <a:rPr lang="en-GB" sz="1400" b="1" dirty="0" err="1" smtClean="0">
                          <a:solidFill>
                            <a:srgbClr val="FFFF00"/>
                          </a:solidFill>
                          <a:latin typeface="Sylfaen" pitchFamily="18" charset="0"/>
                        </a:rPr>
                        <a:t>ps</a:t>
                      </a:r>
                      <a:endParaRPr lang="en-GB" sz="1400" b="1" dirty="0">
                        <a:solidFill>
                          <a:srgbClr val="FFFF00"/>
                        </a:solidFill>
                        <a:latin typeface="Sylfae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EAAC, Elba Italy, June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54" y="669428"/>
            <a:ext cx="3170310" cy="415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818729" y="935596"/>
            <a:ext cx="2930668" cy="4178538"/>
            <a:chOff x="869091" y="1099483"/>
            <a:chExt cx="3414877" cy="4732423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2123728" y="1556792"/>
              <a:ext cx="1440160" cy="0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2123728" y="1556792"/>
              <a:ext cx="0" cy="1512168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123728" y="3068960"/>
              <a:ext cx="864096" cy="0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987824" y="3068960"/>
              <a:ext cx="0" cy="2448272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663696" y="3660733"/>
              <a:ext cx="648072" cy="144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663880" y="4797152"/>
              <a:ext cx="648072" cy="144016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35824" y="3921208"/>
              <a:ext cx="1080120" cy="72008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971600" y="4293096"/>
              <a:ext cx="331236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 rot="2700000">
              <a:off x="2052701" y="1269832"/>
              <a:ext cx="72008" cy="5760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 rot="-2700000">
              <a:off x="2040852" y="2794032"/>
              <a:ext cx="72008" cy="5760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 rot="-2700000">
              <a:off x="2964924" y="2722024"/>
              <a:ext cx="72008" cy="5760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59832" y="4293096"/>
              <a:ext cx="378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Sylfaen" pitchFamily="18" charset="0"/>
                </a:rPr>
                <a:t>IP</a:t>
              </a:r>
              <a:endParaRPr lang="en-GB" sz="1600" dirty="0">
                <a:latin typeface="Sylfae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93454" y="3238471"/>
              <a:ext cx="9332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latin typeface="Sylfaen" pitchFamily="18" charset="0"/>
                </a:rPr>
                <a:t>vacuum </a:t>
              </a:r>
            </a:p>
            <a:p>
              <a:pPr algn="ctr"/>
              <a:r>
                <a:rPr lang="en-GB" sz="1600" dirty="0" smtClean="0">
                  <a:latin typeface="Sylfaen" pitchFamily="18" charset="0"/>
                </a:rPr>
                <a:t>chamber</a:t>
              </a:r>
              <a:endParaRPr lang="en-GB" sz="1600" dirty="0">
                <a:latin typeface="Sylfae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9091" y="3861048"/>
              <a:ext cx="1402948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Sylfaen" pitchFamily="18" charset="0"/>
                </a:rPr>
                <a:t>electron beam</a:t>
              </a:r>
              <a:endParaRPr lang="en-GB" sz="1600" dirty="0">
                <a:latin typeface="Sylfae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27799" y="1099483"/>
              <a:ext cx="1095172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Sylfaen" pitchFamily="18" charset="0"/>
                </a:rPr>
                <a:t>laser beam</a:t>
              </a:r>
              <a:endParaRPr lang="en-GB" sz="1600" dirty="0">
                <a:latin typeface="Sylfae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8242" y="2420888"/>
              <a:ext cx="1550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Sylfaen" pitchFamily="18" charset="0"/>
                </a:rPr>
                <a:t>actuator driven </a:t>
              </a:r>
            </a:p>
            <a:p>
              <a:pPr algn="r"/>
              <a:r>
                <a:rPr lang="en-GB" sz="1600" dirty="0" smtClean="0">
                  <a:latin typeface="Sylfaen" pitchFamily="18" charset="0"/>
                </a:rPr>
                <a:t>mirrors</a:t>
              </a:r>
              <a:endParaRPr lang="en-GB" sz="1600" dirty="0">
                <a:latin typeface="Sylfae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99296" y="5493352"/>
              <a:ext cx="1776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Sylfaen" pitchFamily="18" charset="0"/>
                </a:rPr>
                <a:t>post IP diagnostics</a:t>
              </a:r>
              <a:endParaRPr lang="en-GB" sz="1600" dirty="0">
                <a:latin typeface="Sylfae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498243" y="234296"/>
            <a:ext cx="3462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Sylfaen" pitchFamily="18" charset="0"/>
              </a:rPr>
              <a:t>Layout of ATF2 </a:t>
            </a:r>
            <a:r>
              <a:rPr lang="en-GB" sz="2400" b="1" dirty="0" err="1" smtClean="0">
                <a:solidFill>
                  <a:schemeClr val="tx2"/>
                </a:solidFill>
                <a:latin typeface="Sylfaen" pitchFamily="18" charset="0"/>
              </a:rPr>
              <a:t>laserwire</a:t>
            </a:r>
            <a:endParaRPr lang="en-GB" sz="2400" b="1" dirty="0">
              <a:solidFill>
                <a:schemeClr val="tx2"/>
              </a:solidFill>
              <a:latin typeface="Sylfae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3960"/>
            <a:ext cx="4824536" cy="229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9512" y="3189637"/>
            <a:ext cx="5328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Electron beam has large aspect ratio.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Difficult to accurately extract beam size – non</a:t>
            </a:r>
          </a:p>
          <a:p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     Gaussian convoluted scan.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Need to measure propagation properties of </a:t>
            </a:r>
          </a:p>
          <a:p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     laser and use these to fit H/V electron beam sizes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59" y="5135913"/>
            <a:ext cx="102282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648505" y="5373228"/>
            <a:ext cx="342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Laser has poor spatial quality </a:t>
            </a:r>
          </a:p>
          <a:p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and is astigmatic – hard to model.</a:t>
            </a:r>
            <a:endParaRPr lang="en-GB" dirty="0">
              <a:solidFill>
                <a:schemeClr val="tx2"/>
              </a:solidFill>
              <a:latin typeface="Sylfae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583" y="5080841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  <a:latin typeface="Sylfaen" pitchFamily="18" charset="0"/>
              </a:rPr>
              <a:t>Beam input  to </a:t>
            </a:r>
          </a:p>
          <a:p>
            <a:r>
              <a:rPr lang="en-GB" sz="1600" dirty="0" smtClean="0">
                <a:solidFill>
                  <a:srgbClr val="FFFF00"/>
                </a:solidFill>
                <a:latin typeface="Sylfaen" pitchFamily="18" charset="0"/>
              </a:rPr>
              <a:t>final focus lens</a:t>
            </a:r>
            <a:endParaRPr lang="en-GB" sz="1600" dirty="0">
              <a:solidFill>
                <a:srgbClr val="FFFF00"/>
              </a:solidFill>
              <a:latin typeface="Sylfae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835696" y="5517232"/>
            <a:ext cx="804200" cy="7200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0512" y="1004558"/>
            <a:ext cx="13115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Sylfaen" pitchFamily="18" charset="0"/>
              </a:rPr>
              <a:t>2z</a:t>
            </a:r>
            <a:r>
              <a:rPr lang="en-GB" sz="1200" baseline="-25000" dirty="0">
                <a:solidFill>
                  <a:schemeClr val="bg1"/>
                </a:solidFill>
                <a:latin typeface="Sylfaen" pitchFamily="18" charset="0"/>
              </a:rPr>
              <a:t>R</a:t>
            </a:r>
            <a:r>
              <a:rPr lang="en-GB" sz="1200" dirty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GB" sz="1200" dirty="0">
                <a:solidFill>
                  <a:schemeClr val="bg1"/>
                </a:solidFill>
                <a:latin typeface="Sylfaen" pitchFamily="18" charset="0"/>
              </a:rPr>
              <a:t> 30 – 40 </a:t>
            </a:r>
            <a:r>
              <a:rPr lang="en-GB" sz="1200" dirty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GB" sz="1200" dirty="0">
                <a:solidFill>
                  <a:schemeClr val="bg1"/>
                </a:solidFill>
                <a:latin typeface="Sylfaen" pitchFamily="18" charset="0"/>
              </a:rPr>
              <a:t>m.</a:t>
            </a:r>
            <a:endParaRPr lang="en-GB" sz="1200" dirty="0">
              <a:solidFill>
                <a:schemeClr val="bg1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EAAC, Elba Italy, June 2013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6</a:t>
            </a:fld>
            <a:endParaRPr lang="en-GB"/>
          </a:p>
        </p:txBody>
      </p:sp>
      <p:pic>
        <p:nvPicPr>
          <p:cNvPr id="1026" name="Picture 2" descr="C:\Users\Laura\Desktop\panor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30" y="1498870"/>
            <a:ext cx="6679522" cy="20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7400" y="332656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Sylfaen" pitchFamily="18" charset="0"/>
              </a:rPr>
              <a:t>ATF2 </a:t>
            </a:r>
            <a:r>
              <a:rPr lang="en-GB" sz="2400" b="1" dirty="0" err="1" smtClean="0">
                <a:solidFill>
                  <a:schemeClr val="tx2"/>
                </a:solidFill>
                <a:latin typeface="Sylfaen" pitchFamily="18" charset="0"/>
              </a:rPr>
              <a:t>laserwire</a:t>
            </a:r>
            <a:r>
              <a:rPr lang="en-GB" sz="2400" b="1" dirty="0" smtClean="0">
                <a:solidFill>
                  <a:schemeClr val="tx2"/>
                </a:solidFill>
                <a:latin typeface="Sylfaen" pitchFamily="18" charset="0"/>
              </a:rPr>
              <a:t> experiment</a:t>
            </a:r>
            <a:endParaRPr lang="en-GB" sz="2400" b="1" dirty="0">
              <a:solidFill>
                <a:schemeClr val="tx2"/>
              </a:solidFill>
              <a:latin typeface="Sylfaen" pitchFamily="18" charset="0"/>
            </a:endParaRPr>
          </a:p>
        </p:txBody>
      </p:sp>
      <p:pic>
        <p:nvPicPr>
          <p:cNvPr id="1027" name="Picture 3" descr="C:\Users\Laura\Desktop\setup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82" y="3717032"/>
            <a:ext cx="3108960" cy="20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5191" y="4288405"/>
            <a:ext cx="4147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Entire vacuum chamber + focusing lens</a:t>
            </a:r>
          </a:p>
          <a:p>
            <a:r>
              <a:rPr lang="en-GB" dirty="0">
                <a:solidFill>
                  <a:schemeClr val="tx2"/>
                </a:solidFill>
                <a:latin typeface="Sylfaen" pitchFamily="18" charset="0"/>
              </a:rPr>
              <a:t>m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oves vertically and horizontally to scan</a:t>
            </a:r>
          </a:p>
          <a:p>
            <a:r>
              <a:rPr lang="en-GB" dirty="0">
                <a:solidFill>
                  <a:schemeClr val="tx2"/>
                </a:solidFill>
                <a:latin typeface="Sylfaen" pitchFamily="18" charset="0"/>
              </a:rPr>
              <a:t>l</a:t>
            </a:r>
            <a:r>
              <a:rPr lang="en-GB" dirty="0" smtClean="0">
                <a:solidFill>
                  <a:schemeClr val="tx2"/>
                </a:solidFill>
                <a:latin typeface="Sylfaen" pitchFamily="18" charset="0"/>
              </a:rPr>
              <a:t>aser focus over electron beam.</a:t>
            </a:r>
            <a:endParaRPr lang="en-GB" dirty="0">
              <a:solidFill>
                <a:schemeClr val="tx2"/>
              </a:solidFill>
              <a:latin typeface="Sylfae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527862" y="4360413"/>
            <a:ext cx="2217329" cy="7200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1611" y="1053145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D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etector</a:t>
            </a:r>
            <a:endParaRPr lang="en-GB" sz="1600" dirty="0">
              <a:solidFill>
                <a:schemeClr val="tx2"/>
              </a:solidFill>
              <a:latin typeface="Sylfae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5513" y="1031250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Laser beam transport</a:t>
            </a:r>
            <a:endParaRPr lang="en-GB" sz="1600" dirty="0">
              <a:solidFill>
                <a:schemeClr val="tx2"/>
              </a:solidFill>
              <a:latin typeface="Sylfae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4038" y="1031250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chemeClr val="tx2"/>
                </a:solidFill>
                <a:latin typeface="Sylfaen" pitchFamily="18" charset="0"/>
              </a:rPr>
              <a:t>Laserwire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IP</a:t>
            </a:r>
            <a:endParaRPr lang="en-GB" sz="1600" dirty="0">
              <a:solidFill>
                <a:schemeClr val="tx2"/>
              </a:solidFill>
              <a:latin typeface="Sylfae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91680" y="1391699"/>
            <a:ext cx="301596" cy="66914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</p:cNvCxnSpPr>
          <p:nvPr/>
        </p:nvCxnSpPr>
        <p:spPr>
          <a:xfrm flipH="1">
            <a:off x="4363036" y="1369804"/>
            <a:ext cx="37555" cy="54702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292082" y="1369804"/>
            <a:ext cx="648070" cy="27351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5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EAAC, Elba Italy, June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7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65" y="2816260"/>
            <a:ext cx="3384376" cy="225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2" y="1540807"/>
            <a:ext cx="3870510" cy="257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60646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chemeClr val="tx2"/>
                </a:solidFill>
                <a:latin typeface="Sylfaen" pitchFamily="18" charset="0"/>
              </a:rPr>
              <a:t>Laserwire</a:t>
            </a:r>
            <a:r>
              <a:rPr lang="en-GB" sz="2400" b="1" dirty="0" smtClean="0">
                <a:solidFill>
                  <a:schemeClr val="tx2"/>
                </a:solidFill>
                <a:latin typeface="Sylfaen" pitchFamily="18" charset="0"/>
              </a:rPr>
              <a:t> results</a:t>
            </a:r>
            <a:endParaRPr lang="en-GB" sz="2400" b="1" dirty="0">
              <a:solidFill>
                <a:schemeClr val="tx2"/>
              </a:solidFill>
              <a:latin typeface="Sylfae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7765" y="1916832"/>
            <a:ext cx="3616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R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ough vertical scan over electron beam:</a:t>
            </a:r>
          </a:p>
          <a:p>
            <a:pPr algn="r"/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f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ind centre, optimise nonlinear scan</a:t>
            </a:r>
            <a:endParaRPr lang="en-GB" sz="1600" dirty="0">
              <a:solidFill>
                <a:schemeClr val="tx2"/>
              </a:solidFill>
              <a:latin typeface="Sylfae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72" y="274839"/>
            <a:ext cx="2524084" cy="167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74" y="5422155"/>
            <a:ext cx="6896034" cy="57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111" y="808222"/>
            <a:ext cx="6038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Initial alignment – temporal/spatial overlap of  laser/electron beams:</a:t>
            </a:r>
          </a:p>
          <a:p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10s </a:t>
            </a:r>
            <a:r>
              <a:rPr lang="en-GB" sz="1600" dirty="0" err="1" smtClean="0">
                <a:solidFill>
                  <a:schemeClr val="tx2"/>
                </a:solidFill>
                <a:latin typeface="Sylfaen" pitchFamily="18" charset="0"/>
              </a:rPr>
              <a:t>ps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, </a:t>
            </a:r>
            <a:r>
              <a:rPr lang="en-GB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1</a:t>
            </a:r>
            <a:r>
              <a:rPr lang="en-GB" sz="16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m. </a:t>
            </a:r>
            <a:endParaRPr lang="en-GB" sz="1600" dirty="0">
              <a:solidFill>
                <a:schemeClr val="tx2"/>
              </a:solidFill>
              <a:latin typeface="Sylfae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861" y="4338615"/>
            <a:ext cx="4796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Detailed scans over vertical/horizontal beam</a:t>
            </a:r>
          </a:p>
          <a:p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Iteratively fit V/H size until converged.</a:t>
            </a:r>
          </a:p>
          <a:p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Consistent measurement of vertical beam size = 1</a:t>
            </a:r>
            <a:r>
              <a:rPr lang="en-GB" sz="16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m.</a:t>
            </a:r>
            <a:endParaRPr lang="en-GB" sz="1600" dirty="0">
              <a:solidFill>
                <a:schemeClr val="tx2"/>
              </a:solidFill>
              <a:latin typeface="Sylfae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6237312"/>
            <a:ext cx="1572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  <a:latin typeface="Sylfaen" pitchFamily="18" charset="0"/>
              </a:rPr>
              <a:t>Analysis: L. </a:t>
            </a:r>
            <a:r>
              <a:rPr lang="en-GB" sz="1400" dirty="0" err="1" smtClean="0">
                <a:solidFill>
                  <a:schemeClr val="tx2"/>
                </a:solidFill>
                <a:latin typeface="Sylfaen" pitchFamily="18" charset="0"/>
              </a:rPr>
              <a:t>Nevay</a:t>
            </a:r>
            <a:endParaRPr lang="en-GB" sz="1400" dirty="0">
              <a:solidFill>
                <a:schemeClr val="tx2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2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EAAC, Elba Italy, June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79712" y="526366"/>
            <a:ext cx="4522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Sylfaen" pitchFamily="18" charset="0"/>
              </a:rPr>
              <a:t>Other experiment/measurements </a:t>
            </a:r>
            <a:endParaRPr lang="en-GB" sz="2400" b="1" dirty="0">
              <a:solidFill>
                <a:schemeClr val="tx2"/>
              </a:solidFill>
              <a:latin typeface="Sylfae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1772816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FFFF00"/>
                </a:solidFill>
                <a:latin typeface="Sylfaen" pitchFamily="18" charset="0"/>
              </a:rPr>
              <a:t>Stanford Linear Collider</a:t>
            </a:r>
            <a:r>
              <a:rPr lang="en-GB" sz="1600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– beam scanned across laser spot                                                 350nm THG </a:t>
            </a:r>
            <a:r>
              <a:rPr lang="en-GB" sz="1600" dirty="0" err="1" smtClean="0">
                <a:solidFill>
                  <a:schemeClr val="tx2"/>
                </a:solidFill>
                <a:latin typeface="Sylfaen" pitchFamily="18" charset="0"/>
              </a:rPr>
              <a:t>Nd:YLF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, 1mJ, 10MW,  prototype - </a:t>
            </a:r>
            <a:r>
              <a:rPr lang="en-GB" sz="1400" dirty="0" smtClean="0">
                <a:solidFill>
                  <a:schemeClr val="tx2"/>
                </a:solidFill>
                <a:latin typeface="Sylfaen" pitchFamily="18" charset="0"/>
              </a:rPr>
              <a:t>Alley </a:t>
            </a:r>
            <a:r>
              <a:rPr lang="en-GB" sz="1400" dirty="0">
                <a:solidFill>
                  <a:schemeClr val="tx2"/>
                </a:solidFill>
                <a:latin typeface="Sylfaen" pitchFamily="18" charset="0"/>
              </a:rPr>
              <a:t>et. al., NIM A 379, 363 (1996).</a:t>
            </a:r>
          </a:p>
          <a:p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</a:t>
            </a:r>
            <a:endParaRPr lang="en-GB" sz="1600" dirty="0">
              <a:solidFill>
                <a:schemeClr val="tx2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  <a:latin typeface="Sylfaen" pitchFamily="18" charset="0"/>
              </a:rPr>
              <a:t>KEK ATF2 damping ring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–  </a:t>
            </a:r>
            <a:r>
              <a:rPr lang="en-GB" sz="1600" dirty="0" err="1" smtClean="0">
                <a:solidFill>
                  <a:schemeClr val="tx2"/>
                </a:solidFill>
                <a:latin typeface="Sylfaen" pitchFamily="18" charset="0"/>
              </a:rPr>
              <a:t>cw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- cavity 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on  moveable table scanned through beam</a:t>
            </a:r>
          </a:p>
          <a:p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     532nm, stored 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power 1 –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3W, e</a:t>
            </a:r>
            <a:r>
              <a:rPr lang="en-GB" sz="1600" baseline="30000" dirty="0" smtClean="0">
                <a:solidFill>
                  <a:schemeClr val="tx2"/>
                </a:solidFill>
                <a:latin typeface="Sylfaen" pitchFamily="18" charset="0"/>
              </a:rPr>
              <a:t>-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Symbol" pitchFamily="18" charset="2"/>
              </a:rPr>
              <a:t>s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= 9.8 ±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1.5</a:t>
            </a:r>
            <a:r>
              <a:rPr lang="en-GB" sz="16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m - </a:t>
            </a:r>
            <a:r>
              <a:rPr lang="en-GB" sz="1400" dirty="0" smtClean="0">
                <a:solidFill>
                  <a:schemeClr val="tx2"/>
                </a:solidFill>
                <a:latin typeface="Sylfaen" pitchFamily="18" charset="0"/>
              </a:rPr>
              <a:t>Sakai </a:t>
            </a:r>
            <a:r>
              <a:rPr lang="en-GB" sz="1400" dirty="0">
                <a:solidFill>
                  <a:schemeClr val="tx2"/>
                </a:solidFill>
                <a:latin typeface="Sylfaen" pitchFamily="18" charset="0"/>
              </a:rPr>
              <a:t>et. al., PR STAB 5, 122801 (2002</a:t>
            </a:r>
            <a:r>
              <a:rPr lang="en-GB" sz="1400" dirty="0" smtClean="0">
                <a:solidFill>
                  <a:schemeClr val="tx2"/>
                </a:solidFill>
                <a:latin typeface="Sylfaen" pitchFamily="18" charset="0"/>
              </a:rPr>
              <a:t>). </a:t>
            </a:r>
            <a:endParaRPr lang="en-GB" sz="1400" dirty="0">
              <a:solidFill>
                <a:schemeClr val="tx2"/>
              </a:solidFill>
              <a:latin typeface="Sylfaen" pitchFamily="18" charset="0"/>
            </a:endParaRPr>
          </a:p>
          <a:p>
            <a:endParaRPr lang="en-GB" sz="1600" dirty="0">
              <a:solidFill>
                <a:schemeClr val="tx2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FFFF00"/>
                </a:solidFill>
                <a:latin typeface="Sylfaen" pitchFamily="18" charset="0"/>
              </a:rPr>
              <a:t>Oak Ridge </a:t>
            </a:r>
            <a:r>
              <a:rPr lang="en-GB" sz="1600" dirty="0">
                <a:solidFill>
                  <a:srgbClr val="FFFF00"/>
                </a:solidFill>
                <a:latin typeface="Sylfaen" pitchFamily="18" charset="0"/>
              </a:rPr>
              <a:t>SNS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– 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H</a:t>
            </a:r>
            <a:r>
              <a:rPr lang="en-GB" sz="1600" baseline="30000" dirty="0">
                <a:solidFill>
                  <a:schemeClr val="tx2"/>
                </a:solidFill>
                <a:latin typeface="Sylfaen" pitchFamily="18" charset="0"/>
              </a:rPr>
              <a:t>-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 ion </a:t>
            </a:r>
            <a:r>
              <a:rPr lang="en-GB" sz="1600" dirty="0" err="1" smtClean="0">
                <a:solidFill>
                  <a:schemeClr val="tx2"/>
                </a:solidFill>
                <a:latin typeface="Sylfaen" pitchFamily="18" charset="0"/>
              </a:rPr>
              <a:t>laserwire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, </a:t>
            </a:r>
            <a:r>
              <a:rPr lang="en-GB" sz="1600" dirty="0" err="1" smtClean="0">
                <a:solidFill>
                  <a:schemeClr val="tx2"/>
                </a:solidFill>
                <a:latin typeface="Sylfaen" pitchFamily="18" charset="0"/>
              </a:rPr>
              <a:t>Nd:YAG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, 1064nm, 30 Hz, 7ns </a:t>
            </a:r>
          </a:p>
          <a:p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     9 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stations, 1 laser, beam sizes </a:t>
            </a:r>
            <a:r>
              <a:rPr lang="en-GB" sz="1600" dirty="0">
                <a:solidFill>
                  <a:schemeClr val="tx2"/>
                </a:solidFill>
                <a:latin typeface="Symbol" pitchFamily="18" charset="2"/>
              </a:rPr>
              <a:t>s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 </a:t>
            </a:r>
            <a:r>
              <a:rPr lang="en-GB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 2 –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3mm - </a:t>
            </a:r>
            <a:r>
              <a:rPr lang="en-GB" sz="1400" dirty="0" smtClean="0">
                <a:solidFill>
                  <a:schemeClr val="tx2"/>
                </a:solidFill>
                <a:latin typeface="Sylfaen" pitchFamily="18" charset="0"/>
              </a:rPr>
              <a:t>Liu </a:t>
            </a:r>
            <a:r>
              <a:rPr lang="en-GB" sz="1400" dirty="0">
                <a:solidFill>
                  <a:schemeClr val="tx2"/>
                </a:solidFill>
                <a:latin typeface="Sylfaen" pitchFamily="18" charset="0"/>
              </a:rPr>
              <a:t>et. al., NIM A 612, 241 (2010</a:t>
            </a:r>
            <a:r>
              <a:rPr lang="en-GB" sz="1400" dirty="0" smtClean="0">
                <a:solidFill>
                  <a:schemeClr val="tx2"/>
                </a:solidFill>
                <a:latin typeface="Sylfaen" pitchFamily="18" charset="0"/>
              </a:rPr>
              <a:t>). </a:t>
            </a:r>
          </a:p>
          <a:p>
            <a:endParaRPr lang="en-GB" sz="1400" dirty="0" smtClean="0">
              <a:solidFill>
                <a:schemeClr val="tx2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FFFF00"/>
                </a:solidFill>
                <a:latin typeface="Sylfaen" pitchFamily="18" charset="0"/>
              </a:rPr>
              <a:t>PETRA</a:t>
            </a:r>
            <a:r>
              <a:rPr lang="en-GB" sz="1600" dirty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– 2D scanning, 6 </a:t>
            </a:r>
            <a:r>
              <a:rPr lang="en-GB" sz="1600" dirty="0" err="1">
                <a:solidFill>
                  <a:schemeClr val="tx2"/>
                </a:solidFill>
                <a:latin typeface="Sylfaen" pitchFamily="18" charset="0"/>
              </a:rPr>
              <a:t>GeV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 e</a:t>
            </a:r>
            <a:r>
              <a:rPr lang="en-GB" sz="1600" baseline="30000" dirty="0">
                <a:solidFill>
                  <a:schemeClr val="tx2"/>
                </a:solidFill>
                <a:latin typeface="Sylfaen" pitchFamily="18" charset="0"/>
              </a:rPr>
              <a:t>+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, 130kHz,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40ps, Q 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switched 6ns </a:t>
            </a:r>
            <a:r>
              <a:rPr lang="en-GB" sz="1600" dirty="0" err="1">
                <a:solidFill>
                  <a:schemeClr val="tx2"/>
                </a:solidFill>
                <a:latin typeface="Sylfaen" pitchFamily="18" charset="0"/>
              </a:rPr>
              <a:t>Nd:YAG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, 532nm,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20Hz, convoluted 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beam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size </a:t>
            </a:r>
            <a:r>
              <a:rPr lang="en-GB" sz="1600" dirty="0">
                <a:solidFill>
                  <a:schemeClr val="tx2"/>
                </a:solidFill>
                <a:latin typeface="Symbol" pitchFamily="18" charset="2"/>
              </a:rPr>
              <a:t>s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 = 30</a:t>
            </a:r>
            <a:r>
              <a:rPr lang="en-GB" sz="1600" dirty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m (V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) - </a:t>
            </a:r>
            <a:r>
              <a:rPr lang="en-GB" sz="1400" dirty="0" err="1" smtClean="0">
                <a:solidFill>
                  <a:schemeClr val="tx2"/>
                </a:solidFill>
                <a:latin typeface="Sylfaen" pitchFamily="18" charset="0"/>
              </a:rPr>
              <a:t>Bosco</a:t>
            </a:r>
            <a:r>
              <a:rPr lang="en-GB" sz="1400" dirty="0" smtClean="0">
                <a:solidFill>
                  <a:schemeClr val="tx2"/>
                </a:solidFill>
                <a:latin typeface="Sylfaen" pitchFamily="18" charset="0"/>
              </a:rPr>
              <a:t> </a:t>
            </a:r>
            <a:r>
              <a:rPr lang="en-GB" sz="1400" dirty="0">
                <a:solidFill>
                  <a:schemeClr val="tx2"/>
                </a:solidFill>
                <a:latin typeface="Sylfaen" pitchFamily="18" charset="0"/>
              </a:rPr>
              <a:t>et. al., NIM A 592, 162 (2008</a:t>
            </a:r>
            <a:r>
              <a:rPr lang="en-GB" sz="1400" dirty="0" smtClean="0">
                <a:solidFill>
                  <a:schemeClr val="tx2"/>
                </a:solidFill>
                <a:latin typeface="Sylfaen" pitchFamily="18" charset="0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>
              <a:solidFill>
                <a:schemeClr val="tx2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Measurements of source size for X-rays generated by scattering from laser plasma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accelerated electrons 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– </a:t>
            </a:r>
            <a:r>
              <a:rPr lang="en-GB" sz="1400" dirty="0" smtClean="0">
                <a:solidFill>
                  <a:schemeClr val="tx2"/>
                </a:solidFill>
                <a:latin typeface="Sylfaen" pitchFamily="18" charset="0"/>
              </a:rPr>
              <a:t>Chen et. al., </a:t>
            </a:r>
            <a:r>
              <a:rPr lang="en-GB" sz="1400" dirty="0">
                <a:solidFill>
                  <a:schemeClr val="tx2"/>
                </a:solidFill>
                <a:latin typeface="Sylfaen" pitchFamily="18" charset="0"/>
              </a:rPr>
              <a:t>PRL </a:t>
            </a:r>
            <a:r>
              <a:rPr lang="en-GB" sz="1400" dirty="0" smtClean="0">
                <a:solidFill>
                  <a:schemeClr val="tx2"/>
                </a:solidFill>
                <a:latin typeface="Sylfaen" pitchFamily="18" charset="0"/>
              </a:rPr>
              <a:t>110, </a:t>
            </a:r>
            <a:r>
              <a:rPr lang="en-GB" sz="1400" dirty="0">
                <a:solidFill>
                  <a:schemeClr val="tx2"/>
                </a:solidFill>
                <a:latin typeface="Sylfaen" pitchFamily="18" charset="0"/>
              </a:rPr>
              <a:t>155003 </a:t>
            </a:r>
            <a:r>
              <a:rPr lang="en-GB" sz="1400" dirty="0" smtClean="0">
                <a:solidFill>
                  <a:schemeClr val="tx2"/>
                </a:solidFill>
                <a:latin typeface="Sylfaen" pitchFamily="18" charset="0"/>
              </a:rPr>
              <a:t>(2013).</a:t>
            </a:r>
            <a:endParaRPr lang="en-GB" sz="1400" dirty="0">
              <a:solidFill>
                <a:schemeClr val="tx2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EAAC, Elba Italy, June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t>9</a:t>
            </a:fld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7" y="2296530"/>
            <a:ext cx="2014134" cy="153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805131"/>
            <a:ext cx="7478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Laser at the ATF not completely suitable for laser-wire.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Poor spatial quality – larger focus, worse resolution.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Temporal profile (77 </a:t>
            </a:r>
            <a:r>
              <a:rPr lang="en-GB" sz="1600" dirty="0" err="1" smtClean="0">
                <a:solidFill>
                  <a:schemeClr val="tx2"/>
                </a:solidFill>
                <a:latin typeface="Sylfaen" pitchFamily="18" charset="0"/>
              </a:rPr>
              <a:t>ps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) not ideally matched to electron bunch (30 </a:t>
            </a:r>
            <a:r>
              <a:rPr lang="en-GB" sz="1600" dirty="0" err="1" smtClean="0">
                <a:solidFill>
                  <a:schemeClr val="tx2"/>
                </a:solidFill>
                <a:latin typeface="Sylfaen" pitchFamily="18" charset="0"/>
              </a:rPr>
              <a:t>ps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Inefficient (</a:t>
            </a:r>
            <a:r>
              <a:rPr lang="en-GB" sz="1600" dirty="0" err="1" smtClean="0">
                <a:solidFill>
                  <a:schemeClr val="tx2"/>
                </a:solidFill>
                <a:latin typeface="Sylfaen" pitchFamily="18" charset="0"/>
              </a:rPr>
              <a:t>flashlamp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pumped), limited in repetition rate – no </a:t>
            </a:r>
            <a:r>
              <a:rPr lang="en-GB" sz="1600" dirty="0" err="1" smtClean="0">
                <a:solidFill>
                  <a:schemeClr val="tx2"/>
                </a:solidFill>
                <a:latin typeface="Sylfaen" pitchFamily="18" charset="0"/>
              </a:rPr>
              <a:t>intratrain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 scanning.</a:t>
            </a:r>
            <a:endParaRPr lang="en-GB" sz="1600" dirty="0">
              <a:solidFill>
                <a:schemeClr val="tx2"/>
              </a:solidFill>
              <a:latin typeface="Sylfae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96136" y="1960513"/>
            <a:ext cx="3049277" cy="3339867"/>
            <a:chOff x="5796136" y="2235988"/>
            <a:chExt cx="3049277" cy="3339867"/>
          </a:xfrm>
        </p:grpSpPr>
        <p:pic>
          <p:nvPicPr>
            <p:cNvPr id="7" name="Picture 6" descr="PCF phot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235988"/>
              <a:ext cx="3026534" cy="1590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PCD good alignmen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104" y="3168782"/>
              <a:ext cx="1541309" cy="2407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229011" y="2431642"/>
            <a:ext cx="3222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Sylfaen" pitchFamily="18" charset="0"/>
              </a:rPr>
              <a:t>Project in Oxford to develop</a:t>
            </a:r>
          </a:p>
          <a:p>
            <a:pPr algn="ctr"/>
            <a:r>
              <a:rPr lang="en-GB" dirty="0">
                <a:solidFill>
                  <a:srgbClr val="FFFF00"/>
                </a:solidFill>
                <a:latin typeface="Sylfaen" pitchFamily="18" charset="0"/>
              </a:rPr>
              <a:t>n</a:t>
            </a:r>
            <a:r>
              <a:rPr lang="en-GB" dirty="0" smtClean="0">
                <a:solidFill>
                  <a:srgbClr val="FFFF00"/>
                </a:solidFill>
                <a:latin typeface="Sylfaen" pitchFamily="18" charset="0"/>
              </a:rPr>
              <a:t>ew fibre laser system for </a:t>
            </a:r>
            <a:r>
              <a:rPr lang="en-GB" dirty="0" err="1" smtClean="0">
                <a:solidFill>
                  <a:srgbClr val="FFFF00"/>
                </a:solidFill>
                <a:latin typeface="Sylfaen" pitchFamily="18" charset="0"/>
              </a:rPr>
              <a:t>laserwire</a:t>
            </a:r>
            <a:r>
              <a:rPr lang="en-GB" dirty="0" smtClean="0">
                <a:solidFill>
                  <a:srgbClr val="FFFF00"/>
                </a:solidFill>
                <a:latin typeface="Sylfaen" pitchFamily="18" charset="0"/>
              </a:rPr>
              <a:t>.</a:t>
            </a:r>
            <a:endParaRPr lang="en-GB" dirty="0">
              <a:solidFill>
                <a:srgbClr val="FFFF00"/>
              </a:solidFill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1746" y="4064870"/>
            <a:ext cx="4667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Fibres: efficient, waveguides, excellent spatial</a:t>
            </a:r>
          </a:p>
          <a:p>
            <a:pPr algn="just"/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m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ode quality, high repetition rate, diode pumped, no active cooling.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1746" y="4966001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Sylfaen" pitchFamily="18" charset="0"/>
              </a:rPr>
              <a:t>S</a:t>
            </a:r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tandard SM fibre amplifiers – low energy.</a:t>
            </a:r>
          </a:p>
          <a:p>
            <a:r>
              <a:rPr lang="en-GB" sz="1600" dirty="0" smtClean="0">
                <a:solidFill>
                  <a:schemeClr val="tx2"/>
                </a:solidFill>
                <a:latin typeface="Sylfaen" pitchFamily="18" charset="0"/>
              </a:rPr>
              <a:t>Solution – very large mode area photonic crystal fibre – still single mode, energy 100uJs/pulse.</a:t>
            </a:r>
            <a:endParaRPr lang="en-GB" sz="1600" dirty="0">
              <a:solidFill>
                <a:schemeClr val="tx2"/>
              </a:solidFill>
              <a:latin typeface="Sylfae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64871"/>
            <a:ext cx="2311644" cy="173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99792" y="260648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Sylfaen" pitchFamily="18" charset="0"/>
              </a:rPr>
              <a:t>Laser improvements</a:t>
            </a:r>
            <a:endParaRPr lang="en-GB" sz="2400" b="1" dirty="0">
              <a:solidFill>
                <a:schemeClr val="tx2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1029</Words>
  <Application>Microsoft Office PowerPoint</Application>
  <PresentationFormat>On-screen Show (4:3)</PresentationFormat>
  <Paragraphs>153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Laura</cp:lastModifiedBy>
  <cp:revision>64</cp:revision>
  <dcterms:created xsi:type="dcterms:W3CDTF">2013-05-23T12:55:36Z</dcterms:created>
  <dcterms:modified xsi:type="dcterms:W3CDTF">2013-06-05T12:56:28Z</dcterms:modified>
</cp:coreProperties>
</file>