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749" r:id="rId5"/>
    <p:sldMasterId id="2147483761" r:id="rId6"/>
    <p:sldMasterId id="2147483772" r:id="rId7"/>
    <p:sldMasterId id="2147483785" r:id="rId8"/>
    <p:sldMasterId id="2147483797" r:id="rId9"/>
    <p:sldMasterId id="2147483809" r:id="rId10"/>
    <p:sldMasterId id="2147483820" r:id="rId11"/>
    <p:sldMasterId id="2147483833" r:id="rId12"/>
    <p:sldMasterId id="2147483859" r:id="rId13"/>
    <p:sldMasterId id="2147483871" r:id="rId14"/>
  </p:sldMasterIdLst>
  <p:notesMasterIdLst>
    <p:notesMasterId r:id="rId61"/>
  </p:notesMasterIdLst>
  <p:handoutMasterIdLst>
    <p:handoutMasterId r:id="rId62"/>
  </p:handoutMasterIdLst>
  <p:sldIdLst>
    <p:sldId id="661" r:id="rId15"/>
    <p:sldId id="662" r:id="rId16"/>
    <p:sldId id="691" r:id="rId17"/>
    <p:sldId id="692" r:id="rId18"/>
    <p:sldId id="634" r:id="rId19"/>
    <p:sldId id="694" r:id="rId20"/>
    <p:sldId id="693" r:id="rId21"/>
    <p:sldId id="695" r:id="rId22"/>
    <p:sldId id="667" r:id="rId23"/>
    <p:sldId id="700" r:id="rId24"/>
    <p:sldId id="713" r:id="rId25"/>
    <p:sldId id="701" r:id="rId26"/>
    <p:sldId id="702" r:id="rId27"/>
    <p:sldId id="703" r:id="rId28"/>
    <p:sldId id="704" r:id="rId29"/>
    <p:sldId id="706" r:id="rId30"/>
    <p:sldId id="705" r:id="rId31"/>
    <p:sldId id="707" r:id="rId32"/>
    <p:sldId id="708" r:id="rId33"/>
    <p:sldId id="709" r:id="rId34"/>
    <p:sldId id="710" r:id="rId35"/>
    <p:sldId id="714" r:id="rId36"/>
    <p:sldId id="630" r:id="rId37"/>
    <p:sldId id="711" r:id="rId38"/>
    <p:sldId id="696" r:id="rId39"/>
    <p:sldId id="681" r:id="rId40"/>
    <p:sldId id="663" r:id="rId41"/>
    <p:sldId id="664" r:id="rId42"/>
    <p:sldId id="665" r:id="rId43"/>
    <p:sldId id="666" r:id="rId44"/>
    <p:sldId id="668" r:id="rId45"/>
    <p:sldId id="669" r:id="rId46"/>
    <p:sldId id="670" r:id="rId47"/>
    <p:sldId id="671" r:id="rId48"/>
    <p:sldId id="675" r:id="rId49"/>
    <p:sldId id="672" r:id="rId50"/>
    <p:sldId id="677" r:id="rId51"/>
    <p:sldId id="655" r:id="rId52"/>
    <p:sldId id="656" r:id="rId53"/>
    <p:sldId id="658" r:id="rId54"/>
    <p:sldId id="660" r:id="rId55"/>
    <p:sldId id="657" r:id="rId56"/>
    <p:sldId id="697" r:id="rId57"/>
    <p:sldId id="698" r:id="rId58"/>
    <p:sldId id="676" r:id="rId59"/>
    <p:sldId id="678" r:id="rId60"/>
  </p:sldIdLst>
  <p:sldSz cx="9144000" cy="6858000" type="screen4x3"/>
  <p:notesSz cx="6858000" cy="9144000"/>
  <p:defaultTextStyle>
    <a:defPPr>
      <a:defRPr lang="en-US"/>
    </a:defPPr>
    <a:lvl1pPr marL="0" algn="l" defTabSz="457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8" algn="l" defTabSz="457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18" algn="l" defTabSz="457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26" algn="l" defTabSz="457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34" algn="l" defTabSz="457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42" algn="l" defTabSz="457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52" algn="l" defTabSz="457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457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68" algn="l" defTabSz="457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F8B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49" autoAdjust="0"/>
    <p:restoredTop sz="92857" autoAdjust="0"/>
  </p:normalViewPr>
  <p:slideViewPr>
    <p:cSldViewPr snapToGrid="0" snapToObjects="1">
      <p:cViewPr>
        <p:scale>
          <a:sx n="72" d="100"/>
          <a:sy n="72" d="100"/>
        </p:scale>
        <p:origin x="-952" y="-6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1776"/>
    </p:cViewPr>
  </p:sorterViewPr>
  <p:notesViewPr>
    <p:cSldViewPr snapToGrid="0" snapToObjects="1">
      <p:cViewPr varScale="1">
        <p:scale>
          <a:sx n="101" d="100"/>
          <a:sy n="101" d="100"/>
        </p:scale>
        <p:origin x="-4376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" Target="slides/slide1.xml"/><Relationship Id="rId16" Type="http://schemas.openxmlformats.org/officeDocument/2006/relationships/slide" Target="slides/slide2.xml"/><Relationship Id="rId17" Type="http://schemas.openxmlformats.org/officeDocument/2006/relationships/slide" Target="slides/slide3.xml"/><Relationship Id="rId18" Type="http://schemas.openxmlformats.org/officeDocument/2006/relationships/slide" Target="slides/slide4.xml"/><Relationship Id="rId19" Type="http://schemas.openxmlformats.org/officeDocument/2006/relationships/slide" Target="slides/slide5.xml"/><Relationship Id="rId63" Type="http://schemas.openxmlformats.org/officeDocument/2006/relationships/printerSettings" Target="printerSettings/printerSettings1.bin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36.xml"/><Relationship Id="rId51" Type="http://schemas.openxmlformats.org/officeDocument/2006/relationships/slide" Target="slides/slide37.xml"/><Relationship Id="rId52" Type="http://schemas.openxmlformats.org/officeDocument/2006/relationships/slide" Target="slides/slide38.xml"/><Relationship Id="rId53" Type="http://schemas.openxmlformats.org/officeDocument/2006/relationships/slide" Target="slides/slide39.xml"/><Relationship Id="rId54" Type="http://schemas.openxmlformats.org/officeDocument/2006/relationships/slide" Target="slides/slide40.xml"/><Relationship Id="rId55" Type="http://schemas.openxmlformats.org/officeDocument/2006/relationships/slide" Target="slides/slide41.xml"/><Relationship Id="rId56" Type="http://schemas.openxmlformats.org/officeDocument/2006/relationships/slide" Target="slides/slide42.xml"/><Relationship Id="rId57" Type="http://schemas.openxmlformats.org/officeDocument/2006/relationships/slide" Target="slides/slide43.xml"/><Relationship Id="rId58" Type="http://schemas.openxmlformats.org/officeDocument/2006/relationships/slide" Target="slides/slide44.xml"/><Relationship Id="rId59" Type="http://schemas.openxmlformats.org/officeDocument/2006/relationships/slide" Target="slides/slide45.xml"/><Relationship Id="rId40" Type="http://schemas.openxmlformats.org/officeDocument/2006/relationships/slide" Target="slides/slide26.xml"/><Relationship Id="rId41" Type="http://schemas.openxmlformats.org/officeDocument/2006/relationships/slide" Target="slides/slide27.xml"/><Relationship Id="rId42" Type="http://schemas.openxmlformats.org/officeDocument/2006/relationships/slide" Target="slides/slide28.xml"/><Relationship Id="rId43" Type="http://schemas.openxmlformats.org/officeDocument/2006/relationships/slide" Target="slides/slide29.xml"/><Relationship Id="rId44" Type="http://schemas.openxmlformats.org/officeDocument/2006/relationships/slide" Target="slides/slide30.xml"/><Relationship Id="rId45" Type="http://schemas.openxmlformats.org/officeDocument/2006/relationships/slide" Target="slides/slide31.xml"/><Relationship Id="rId46" Type="http://schemas.openxmlformats.org/officeDocument/2006/relationships/slide" Target="slides/slide32.xml"/><Relationship Id="rId47" Type="http://schemas.openxmlformats.org/officeDocument/2006/relationships/slide" Target="slides/slide33.xml"/><Relationship Id="rId48" Type="http://schemas.openxmlformats.org/officeDocument/2006/relationships/slide" Target="slides/slide34.xml"/><Relationship Id="rId49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6.xml"/><Relationship Id="rId31" Type="http://schemas.openxmlformats.org/officeDocument/2006/relationships/slide" Target="slides/slide17.xml"/><Relationship Id="rId32" Type="http://schemas.openxmlformats.org/officeDocument/2006/relationships/slide" Target="slides/slide18.xml"/><Relationship Id="rId33" Type="http://schemas.openxmlformats.org/officeDocument/2006/relationships/slide" Target="slides/slide19.xml"/><Relationship Id="rId34" Type="http://schemas.openxmlformats.org/officeDocument/2006/relationships/slide" Target="slides/slide20.xml"/><Relationship Id="rId35" Type="http://schemas.openxmlformats.org/officeDocument/2006/relationships/slide" Target="slides/slide21.xml"/><Relationship Id="rId36" Type="http://schemas.openxmlformats.org/officeDocument/2006/relationships/slide" Target="slides/slide22.xml"/><Relationship Id="rId37" Type="http://schemas.openxmlformats.org/officeDocument/2006/relationships/slide" Target="slides/slide23.xml"/><Relationship Id="rId38" Type="http://schemas.openxmlformats.org/officeDocument/2006/relationships/slide" Target="slides/slide24.xml"/><Relationship Id="rId39" Type="http://schemas.openxmlformats.org/officeDocument/2006/relationships/slide" Target="slides/slide25.xml"/><Relationship Id="rId20" Type="http://schemas.openxmlformats.org/officeDocument/2006/relationships/slide" Target="slides/slide6.xml"/><Relationship Id="rId21" Type="http://schemas.openxmlformats.org/officeDocument/2006/relationships/slide" Target="slides/slide7.xml"/><Relationship Id="rId22" Type="http://schemas.openxmlformats.org/officeDocument/2006/relationships/slide" Target="slides/slide8.xml"/><Relationship Id="rId23" Type="http://schemas.openxmlformats.org/officeDocument/2006/relationships/slide" Target="slides/slide9.xml"/><Relationship Id="rId24" Type="http://schemas.openxmlformats.org/officeDocument/2006/relationships/slide" Target="slides/slide10.xml"/><Relationship Id="rId25" Type="http://schemas.openxmlformats.org/officeDocument/2006/relationships/slide" Target="slides/slide11.xml"/><Relationship Id="rId26" Type="http://schemas.openxmlformats.org/officeDocument/2006/relationships/slide" Target="slides/slide12.xml"/><Relationship Id="rId27" Type="http://schemas.openxmlformats.org/officeDocument/2006/relationships/slide" Target="slides/slide13.xml"/><Relationship Id="rId28" Type="http://schemas.openxmlformats.org/officeDocument/2006/relationships/slide" Target="slides/slide14.xml"/><Relationship Id="rId29" Type="http://schemas.openxmlformats.org/officeDocument/2006/relationships/slide" Target="slides/slide15.xml"/><Relationship Id="rId60" Type="http://schemas.openxmlformats.org/officeDocument/2006/relationships/slide" Target="slides/slide46.xml"/><Relationship Id="rId61" Type="http://schemas.openxmlformats.org/officeDocument/2006/relationships/notesMaster" Target="notesMasters/notesMaster1.xml"/><Relationship Id="rId62" Type="http://schemas.openxmlformats.org/officeDocument/2006/relationships/handoutMaster" Target="handoutMasters/handoutMaster1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209.2543v1" TargetMode="External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1" Type="http://schemas.openxmlformats.org/officeDocument/2006/relationships/hyperlink" Target="https://edms.cern.ch/document/1234244/" TargetMode="External"/><Relationship Id="rId2" Type="http://schemas.openxmlformats.org/officeDocument/2006/relationships/hyperlink" Target="http://arxiv.org/pdf/1202.5940v1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6B5ED9-0AE4-E14D-BC83-95E47EA8A5F4}" type="doc">
      <dgm:prSet loTypeId="urn:microsoft.com/office/officeart/2005/8/layout/radial4" loCatId="relationship" qsTypeId="urn:microsoft.com/office/officeart/2005/8/quickstyle/simple4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16C24282-B23F-914D-A610-B736F081D02C}">
      <dgm:prSet phldrT="[Text]"/>
      <dgm:spPr>
        <a:solidFill>
          <a:srgbClr val="008000"/>
        </a:solidFill>
      </dgm:spPr>
      <dgm:t>
        <a:bodyPr/>
        <a:lstStyle/>
        <a:p>
          <a:r>
            <a:rPr lang="en-US" dirty="0" smtClean="0">
              <a:solidFill>
                <a:srgbClr val="FFFF00"/>
              </a:solidFill>
            </a:rPr>
            <a:t>Full</a:t>
          </a:r>
          <a:r>
            <a:rPr lang="en-US" baseline="0" dirty="0" smtClean="0">
              <a:solidFill>
                <a:srgbClr val="FFFF00"/>
              </a:solidFill>
            </a:rPr>
            <a:t> systems integration testing</a:t>
          </a:r>
          <a:endParaRPr lang="en-US" dirty="0">
            <a:solidFill>
              <a:srgbClr val="FFFF00"/>
            </a:solidFill>
          </a:endParaRPr>
        </a:p>
      </dgm:t>
    </dgm:pt>
    <dgm:pt modelId="{BC3B54A1-A795-6149-B2B2-19BCDD93BDF4}" type="parTrans" cxnId="{027FC181-A476-B944-B497-BEFEE6CF0C55}">
      <dgm:prSet/>
      <dgm:spPr/>
      <dgm:t>
        <a:bodyPr/>
        <a:lstStyle/>
        <a:p>
          <a:endParaRPr lang="en-US"/>
        </a:p>
      </dgm:t>
    </dgm:pt>
    <dgm:pt modelId="{D9F85FDD-741A-704C-8BF0-CC7A295D6960}" type="sibTrans" cxnId="{027FC181-A476-B944-B497-BEFEE6CF0C55}">
      <dgm:prSet/>
      <dgm:spPr/>
      <dgm:t>
        <a:bodyPr/>
        <a:lstStyle/>
        <a:p>
          <a:endParaRPr lang="en-US"/>
        </a:p>
      </dgm:t>
    </dgm:pt>
    <dgm:pt modelId="{DC9137F9-7490-5246-B342-580E0798BADA}">
      <dgm:prSet phldrT="[Text]"/>
      <dgm:spPr>
        <a:solidFill>
          <a:srgbClr val="3366FF"/>
        </a:solidFill>
      </dgm:spPr>
      <dgm:t>
        <a:bodyPr/>
        <a:lstStyle/>
        <a:p>
          <a:r>
            <a:rPr lang="en-US" dirty="0" smtClean="0"/>
            <a:t>FLASH (DESY)</a:t>
          </a:r>
          <a:endParaRPr lang="en-US" dirty="0"/>
        </a:p>
      </dgm:t>
    </dgm:pt>
    <dgm:pt modelId="{086B3F81-2889-D24E-9B70-A08DF84041F3}" type="parTrans" cxnId="{6CFD02B0-C81F-AE4E-8A69-FB95E61C197D}">
      <dgm:prSet/>
      <dgm:spPr>
        <a:solidFill>
          <a:srgbClr val="95B3D7"/>
        </a:solidFill>
      </dgm:spPr>
      <dgm:t>
        <a:bodyPr/>
        <a:lstStyle/>
        <a:p>
          <a:endParaRPr lang="en-US"/>
        </a:p>
      </dgm:t>
    </dgm:pt>
    <dgm:pt modelId="{84007EE9-D30B-104F-AB7F-1A252B12F8B7}" type="sibTrans" cxnId="{6CFD02B0-C81F-AE4E-8A69-FB95E61C197D}">
      <dgm:prSet/>
      <dgm:spPr/>
      <dgm:t>
        <a:bodyPr/>
        <a:lstStyle/>
        <a:p>
          <a:endParaRPr lang="en-US"/>
        </a:p>
      </dgm:t>
    </dgm:pt>
    <dgm:pt modelId="{28BE78ED-35C0-3649-8B6C-90B51B8AB742}">
      <dgm:prSet phldrT="[Text]"/>
      <dgm:spPr>
        <a:solidFill>
          <a:srgbClr val="3366FF"/>
        </a:solidFill>
      </dgm:spPr>
      <dgm:t>
        <a:bodyPr/>
        <a:lstStyle/>
        <a:p>
          <a:r>
            <a:rPr lang="en-US" dirty="0" smtClean="0"/>
            <a:t>NML (FNAL)</a:t>
          </a:r>
          <a:endParaRPr lang="en-US" dirty="0"/>
        </a:p>
      </dgm:t>
    </dgm:pt>
    <dgm:pt modelId="{A587C9D1-D86A-1741-B73F-59104FF47260}" type="parTrans" cxnId="{9353ADA0-16A4-4946-9C1D-2A5BAB16D0C4}">
      <dgm:prSet/>
      <dgm:spPr>
        <a:solidFill>
          <a:srgbClr val="95B3D7"/>
        </a:solidFill>
      </dgm:spPr>
      <dgm:t>
        <a:bodyPr/>
        <a:lstStyle/>
        <a:p>
          <a:endParaRPr lang="en-US"/>
        </a:p>
      </dgm:t>
    </dgm:pt>
    <dgm:pt modelId="{244D5028-394C-BF4C-ABCB-8C0A04F1A834}" type="sibTrans" cxnId="{9353ADA0-16A4-4946-9C1D-2A5BAB16D0C4}">
      <dgm:prSet/>
      <dgm:spPr/>
      <dgm:t>
        <a:bodyPr/>
        <a:lstStyle/>
        <a:p>
          <a:endParaRPr lang="en-US"/>
        </a:p>
      </dgm:t>
    </dgm:pt>
    <dgm:pt modelId="{E4FA0DBD-584E-8D47-A750-A074BA8B2256}">
      <dgm:prSet phldrT="[Text]"/>
      <dgm:spPr>
        <a:solidFill>
          <a:srgbClr val="3366FF"/>
        </a:solidFill>
      </dgm:spPr>
      <dgm:t>
        <a:bodyPr/>
        <a:lstStyle/>
        <a:p>
          <a:r>
            <a:rPr lang="en-US" dirty="0" smtClean="0"/>
            <a:t>STF (KEK)</a:t>
          </a:r>
          <a:endParaRPr lang="en-US" dirty="0"/>
        </a:p>
      </dgm:t>
    </dgm:pt>
    <dgm:pt modelId="{78910A94-9FB9-C245-8F8F-5EEA80B95E55}" type="parTrans" cxnId="{FBCCC692-A82F-9146-8446-3AFF5C0DA105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158307B8-6DA1-944C-BBC7-37688926A605}" type="sibTrans" cxnId="{FBCCC692-A82F-9146-8446-3AFF5C0DA105}">
      <dgm:prSet/>
      <dgm:spPr/>
      <dgm:t>
        <a:bodyPr/>
        <a:lstStyle/>
        <a:p>
          <a:endParaRPr lang="en-US"/>
        </a:p>
      </dgm:t>
    </dgm:pt>
    <dgm:pt modelId="{8D4BDD7B-BBB4-A745-974C-F5D0A35286E8}">
      <dgm:prSet phldrT="[Text]"/>
      <dgm:spPr>
        <a:solidFill>
          <a:srgbClr val="3366FF"/>
        </a:solidFill>
      </dgm:spPr>
      <dgm:t>
        <a:bodyPr/>
        <a:lstStyle/>
        <a:p>
          <a:r>
            <a:rPr lang="en-US" dirty="0" smtClean="0"/>
            <a:t>TDP focus</a:t>
          </a:r>
          <a:endParaRPr lang="en-US" dirty="0"/>
        </a:p>
      </dgm:t>
    </dgm:pt>
    <dgm:pt modelId="{04B624F2-B8A4-954A-9AC8-6342F07E2098}" type="parTrans" cxnId="{D02EE1A0-4BB6-F645-A4D4-3467C031AF3C}">
      <dgm:prSet/>
      <dgm:spPr/>
      <dgm:t>
        <a:bodyPr/>
        <a:lstStyle/>
        <a:p>
          <a:endParaRPr lang="en-US"/>
        </a:p>
      </dgm:t>
    </dgm:pt>
    <dgm:pt modelId="{D0E56FE3-D336-EF44-B884-3609282D66E3}" type="sibTrans" cxnId="{D02EE1A0-4BB6-F645-A4D4-3467C031AF3C}">
      <dgm:prSet/>
      <dgm:spPr/>
      <dgm:t>
        <a:bodyPr/>
        <a:lstStyle/>
        <a:p>
          <a:endParaRPr lang="en-US"/>
        </a:p>
      </dgm:t>
    </dgm:pt>
    <dgm:pt modelId="{445DBFBE-B29B-F74A-ABF0-485BDB1EB250}">
      <dgm:prSet phldrT="[Text]"/>
      <dgm:spPr>
        <a:solidFill>
          <a:srgbClr val="3366FF"/>
        </a:solidFill>
      </dgm:spPr>
      <dgm:t>
        <a:bodyPr/>
        <a:lstStyle/>
        <a:p>
          <a:r>
            <a:rPr lang="en-US" dirty="0" smtClean="0"/>
            <a:t>Under construction</a:t>
          </a:r>
          <a:endParaRPr lang="en-US" dirty="0"/>
        </a:p>
      </dgm:t>
    </dgm:pt>
    <dgm:pt modelId="{4CFAC067-2FE1-3D43-8AB5-47FEFE706146}" type="parTrans" cxnId="{8D03D31E-0711-5344-9D95-E9963A915344}">
      <dgm:prSet/>
      <dgm:spPr/>
      <dgm:t>
        <a:bodyPr/>
        <a:lstStyle/>
        <a:p>
          <a:endParaRPr lang="en-US"/>
        </a:p>
      </dgm:t>
    </dgm:pt>
    <dgm:pt modelId="{3032CAC5-0637-4746-806C-698A678B7097}" type="sibTrans" cxnId="{8D03D31E-0711-5344-9D95-E9963A915344}">
      <dgm:prSet/>
      <dgm:spPr/>
      <dgm:t>
        <a:bodyPr/>
        <a:lstStyle/>
        <a:p>
          <a:endParaRPr lang="en-US"/>
        </a:p>
      </dgm:t>
    </dgm:pt>
    <dgm:pt modelId="{781A4545-9F12-7D42-9926-9401566246AB}">
      <dgm:prSet phldrT="[Text]"/>
      <dgm:spPr>
        <a:solidFill>
          <a:srgbClr val="3366FF"/>
        </a:solidFill>
      </dgm:spPr>
      <dgm:t>
        <a:bodyPr/>
        <a:lstStyle/>
        <a:p>
          <a:r>
            <a:rPr lang="en-US" dirty="0" smtClean="0"/>
            <a:t>Up to 6 cryomodules</a:t>
          </a:r>
          <a:endParaRPr lang="en-US" dirty="0"/>
        </a:p>
      </dgm:t>
    </dgm:pt>
    <dgm:pt modelId="{68FC3194-837C-E649-AF9B-283DBA1C1105}" type="parTrans" cxnId="{A24B7EC7-AB40-8A43-8DAF-DD6782C63C09}">
      <dgm:prSet/>
      <dgm:spPr/>
      <dgm:t>
        <a:bodyPr/>
        <a:lstStyle/>
        <a:p>
          <a:endParaRPr lang="en-US"/>
        </a:p>
      </dgm:t>
    </dgm:pt>
    <dgm:pt modelId="{E2CC5D43-0A03-804B-983E-4E29379877BD}" type="sibTrans" cxnId="{A24B7EC7-AB40-8A43-8DAF-DD6782C63C09}">
      <dgm:prSet/>
      <dgm:spPr/>
      <dgm:t>
        <a:bodyPr/>
        <a:lstStyle/>
        <a:p>
          <a:endParaRPr lang="en-US"/>
        </a:p>
      </dgm:t>
    </dgm:pt>
    <dgm:pt modelId="{D98DFF83-77F8-8744-98D1-8490B10794C3}">
      <dgm:prSet phldrT="[Text]"/>
      <dgm:spPr>
        <a:solidFill>
          <a:srgbClr val="3366FF"/>
        </a:solidFill>
      </dgm:spPr>
      <dgm:t>
        <a:bodyPr/>
        <a:lstStyle/>
        <a:p>
          <a:r>
            <a:rPr lang="en-US" dirty="0" smtClean="0"/>
            <a:t>Operation: end 2012</a:t>
          </a:r>
          <a:endParaRPr lang="en-US" dirty="0"/>
        </a:p>
      </dgm:t>
    </dgm:pt>
    <dgm:pt modelId="{CC6DAC79-C4FE-6947-A023-C9F434CCCC92}" type="parTrans" cxnId="{DCE82C67-D6EF-6D4B-9B43-EF6EC4DBC9C5}">
      <dgm:prSet/>
      <dgm:spPr/>
      <dgm:t>
        <a:bodyPr/>
        <a:lstStyle/>
        <a:p>
          <a:endParaRPr lang="en-US"/>
        </a:p>
      </dgm:t>
    </dgm:pt>
    <dgm:pt modelId="{A315C9E1-650D-8C46-8554-CBCC078F49BD}" type="sibTrans" cxnId="{DCE82C67-D6EF-6D4B-9B43-EF6EC4DBC9C5}">
      <dgm:prSet/>
      <dgm:spPr/>
      <dgm:t>
        <a:bodyPr/>
        <a:lstStyle/>
        <a:p>
          <a:endParaRPr lang="en-US"/>
        </a:p>
      </dgm:t>
    </dgm:pt>
    <dgm:pt modelId="{C824A3D2-E579-EB44-91B0-C562B98D499A}">
      <dgm:prSet phldrT="[Text]"/>
      <dgm:spPr>
        <a:solidFill>
          <a:srgbClr val="3366FF"/>
        </a:solidFill>
      </dgm:spPr>
      <dgm:t>
        <a:bodyPr/>
        <a:lstStyle/>
        <a:p>
          <a:r>
            <a:rPr lang="en-US" dirty="0" smtClean="0"/>
            <a:t>“Quantum Beam” experiment 2011</a:t>
          </a:r>
          <a:endParaRPr lang="en-US" dirty="0"/>
        </a:p>
      </dgm:t>
    </dgm:pt>
    <dgm:pt modelId="{A23AD029-EA72-A64F-823F-3D385EB1F935}" type="parTrans" cxnId="{9257C4E2-66BC-5C44-BA2C-566E1EDA2E08}">
      <dgm:prSet/>
      <dgm:spPr/>
      <dgm:t>
        <a:bodyPr/>
        <a:lstStyle/>
        <a:p>
          <a:endParaRPr lang="en-US"/>
        </a:p>
      </dgm:t>
    </dgm:pt>
    <dgm:pt modelId="{FF45E3B1-8E6E-0A46-9E40-094DECE38394}" type="sibTrans" cxnId="{9257C4E2-66BC-5C44-BA2C-566E1EDA2E08}">
      <dgm:prSet/>
      <dgm:spPr/>
      <dgm:t>
        <a:bodyPr/>
        <a:lstStyle/>
        <a:p>
          <a:endParaRPr lang="en-US"/>
        </a:p>
      </dgm:t>
    </dgm:pt>
    <dgm:pt modelId="{A85B58C9-B5D4-D346-88FD-A49630B69690}">
      <dgm:prSet phldrT="[Text]"/>
      <dgm:spPr>
        <a:solidFill>
          <a:srgbClr val="3366FF"/>
        </a:solidFill>
      </dgm:spPr>
      <dgm:t>
        <a:bodyPr/>
        <a:lstStyle/>
        <a:p>
          <a:r>
            <a:rPr lang="en-US" dirty="0" smtClean="0"/>
            <a:t>1 CM with beam 2013</a:t>
          </a:r>
          <a:endParaRPr lang="en-US" dirty="0"/>
        </a:p>
      </dgm:t>
    </dgm:pt>
    <dgm:pt modelId="{022E71E8-1D19-CC48-B191-1DAF159180D3}" type="parTrans" cxnId="{EB73509E-4BEB-A047-872A-577AE80352A5}">
      <dgm:prSet/>
      <dgm:spPr/>
      <dgm:t>
        <a:bodyPr/>
        <a:lstStyle/>
        <a:p>
          <a:endParaRPr lang="en-US"/>
        </a:p>
      </dgm:t>
    </dgm:pt>
    <dgm:pt modelId="{342C8B4B-1E49-834F-AB0E-DD212B7B5631}" type="sibTrans" cxnId="{EB73509E-4BEB-A047-872A-577AE80352A5}">
      <dgm:prSet/>
      <dgm:spPr/>
      <dgm:t>
        <a:bodyPr/>
        <a:lstStyle/>
        <a:p>
          <a:endParaRPr lang="en-US"/>
        </a:p>
      </dgm:t>
    </dgm:pt>
    <dgm:pt modelId="{D5CF3739-29ED-4941-A5B7-A17342A6BCDA}">
      <dgm:prSet phldrT="[Text]"/>
      <dgm:spPr>
        <a:solidFill>
          <a:srgbClr val="3366FF"/>
        </a:solidFill>
      </dgm:spPr>
      <dgm:t>
        <a:bodyPr/>
        <a:lstStyle/>
        <a:p>
          <a:r>
            <a:rPr lang="en-US" dirty="0" smtClean="0"/>
            <a:t>7 CM → 1.2 </a:t>
          </a:r>
          <a:r>
            <a:rPr lang="en-US" dirty="0" err="1" smtClean="0"/>
            <a:t>GeV</a:t>
          </a:r>
          <a:r>
            <a:rPr lang="en-US" dirty="0" smtClean="0"/>
            <a:t> beam</a:t>
          </a:r>
          <a:endParaRPr lang="en-US" dirty="0"/>
        </a:p>
      </dgm:t>
    </dgm:pt>
    <dgm:pt modelId="{7A6257D1-892A-0D49-897A-42B448E61AD5}" type="parTrans" cxnId="{6EA638EB-BF17-B049-8DA2-B3DC9645647B}">
      <dgm:prSet/>
      <dgm:spPr/>
      <dgm:t>
        <a:bodyPr/>
        <a:lstStyle/>
        <a:p>
          <a:endParaRPr lang="en-US"/>
        </a:p>
      </dgm:t>
    </dgm:pt>
    <dgm:pt modelId="{E7A27175-37FE-1E41-8F94-39872839E8B3}" type="sibTrans" cxnId="{6EA638EB-BF17-B049-8DA2-B3DC9645647B}">
      <dgm:prSet/>
      <dgm:spPr/>
      <dgm:t>
        <a:bodyPr/>
        <a:lstStyle/>
        <a:p>
          <a:endParaRPr lang="en-US"/>
        </a:p>
      </dgm:t>
    </dgm:pt>
    <dgm:pt modelId="{086180B2-98FE-5B41-B563-CFD9364C8056}">
      <dgm:prSet phldrT="[Text]"/>
      <dgm:spPr>
        <a:solidFill>
          <a:srgbClr val="3366FF"/>
        </a:solidFill>
      </dgm:spPr>
      <dgm:t>
        <a:bodyPr/>
        <a:lstStyle/>
        <a:p>
          <a:r>
            <a:rPr lang="en-US" dirty="0" smtClean="0"/>
            <a:t>photon user facility</a:t>
          </a:r>
          <a:endParaRPr lang="en-US" dirty="0"/>
        </a:p>
      </dgm:t>
    </dgm:pt>
    <dgm:pt modelId="{0762521F-3437-7043-B59B-8A619AAA71D3}" type="parTrans" cxnId="{490F82CC-29A5-EC4E-8B92-87996444690B}">
      <dgm:prSet/>
      <dgm:spPr/>
      <dgm:t>
        <a:bodyPr/>
        <a:lstStyle/>
        <a:p>
          <a:endParaRPr lang="en-US"/>
        </a:p>
      </dgm:t>
    </dgm:pt>
    <dgm:pt modelId="{DB287BD4-306D-E24B-9849-A9D6ABC6C452}" type="sibTrans" cxnId="{490F82CC-29A5-EC4E-8B92-87996444690B}">
      <dgm:prSet/>
      <dgm:spPr/>
      <dgm:t>
        <a:bodyPr/>
        <a:lstStyle/>
        <a:p>
          <a:endParaRPr lang="en-US"/>
        </a:p>
      </dgm:t>
    </dgm:pt>
    <dgm:pt modelId="{D8C11015-9DA1-2E4B-8249-7307A632FAA4}">
      <dgm:prSet phldrT="[Text]"/>
      <dgm:spPr>
        <a:solidFill>
          <a:srgbClr val="3366FF"/>
        </a:solidFill>
      </dgm:spPr>
      <dgm:t>
        <a:bodyPr/>
        <a:lstStyle/>
        <a:p>
          <a:r>
            <a:rPr lang="en-US" dirty="0" smtClean="0"/>
            <a:t>(2 CM 2015)</a:t>
          </a:r>
          <a:endParaRPr lang="en-US" dirty="0"/>
        </a:p>
      </dgm:t>
    </dgm:pt>
    <dgm:pt modelId="{C71137EA-8B31-9E4B-8B01-C26F3E21CD74}" type="parTrans" cxnId="{76B7F518-2C68-E841-AFB1-B38167F10F82}">
      <dgm:prSet/>
      <dgm:spPr/>
      <dgm:t>
        <a:bodyPr/>
        <a:lstStyle/>
        <a:p>
          <a:endParaRPr lang="en-US"/>
        </a:p>
      </dgm:t>
    </dgm:pt>
    <dgm:pt modelId="{6DB27CE7-E672-8649-B9C0-5671192B8DAD}" type="sibTrans" cxnId="{76B7F518-2C68-E841-AFB1-B38167F10F82}">
      <dgm:prSet/>
      <dgm:spPr/>
      <dgm:t>
        <a:bodyPr/>
        <a:lstStyle/>
        <a:p>
          <a:endParaRPr lang="en-US"/>
        </a:p>
      </dgm:t>
    </dgm:pt>
    <dgm:pt modelId="{ED578198-A068-D244-808A-7CC2674CC1F6}">
      <dgm:prSet phldrT="[Text]"/>
      <dgm:spPr>
        <a:solidFill>
          <a:srgbClr val="3366FF"/>
        </a:solidFill>
      </dgm:spPr>
      <dgm:t>
        <a:bodyPr/>
        <a:lstStyle/>
        <a:p>
          <a:r>
            <a:rPr lang="en-US" dirty="0" smtClean="0"/>
            <a:t>(3 CM)</a:t>
          </a:r>
          <a:endParaRPr lang="en-US" dirty="0"/>
        </a:p>
      </dgm:t>
    </dgm:pt>
    <dgm:pt modelId="{65C2F39C-E0C1-084F-B78F-976AF091CE70}" type="parTrans" cxnId="{DD416C11-0EE7-3E46-BB78-5CB32D190B11}">
      <dgm:prSet/>
      <dgm:spPr/>
      <dgm:t>
        <a:bodyPr/>
        <a:lstStyle/>
        <a:p>
          <a:endParaRPr lang="en-US"/>
        </a:p>
      </dgm:t>
    </dgm:pt>
    <dgm:pt modelId="{74888A7C-FDD6-1F4F-92C9-AB715D82E99C}" type="sibTrans" cxnId="{DD416C11-0EE7-3E46-BB78-5CB32D190B11}">
      <dgm:prSet/>
      <dgm:spPr/>
      <dgm:t>
        <a:bodyPr/>
        <a:lstStyle/>
        <a:p>
          <a:endParaRPr lang="en-US"/>
        </a:p>
      </dgm:t>
    </dgm:pt>
    <dgm:pt modelId="{9AFAE79D-9F43-B548-9DB4-6BAAD643D027}" type="pres">
      <dgm:prSet presAssocID="{416B5ED9-0AE4-E14D-BC83-95E47EA8A5F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4D58E9F-AC4C-2349-9DBC-5F48C52469A8}" type="pres">
      <dgm:prSet presAssocID="{16C24282-B23F-914D-A610-B736F081D02C}" presName="centerShape" presStyleLbl="node0" presStyleIdx="0" presStyleCnt="1" custLinFactNeighborX="-1578" custLinFactNeighborY="-1578"/>
      <dgm:spPr/>
      <dgm:t>
        <a:bodyPr/>
        <a:lstStyle/>
        <a:p>
          <a:endParaRPr lang="en-US"/>
        </a:p>
      </dgm:t>
    </dgm:pt>
    <dgm:pt modelId="{8B65363F-9498-9544-8C7B-F908C771B374}" type="pres">
      <dgm:prSet presAssocID="{086B3F81-2889-D24E-9B70-A08DF84041F3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22F2D8E8-ED35-6349-95C7-082DBB9D5DDF}" type="pres">
      <dgm:prSet presAssocID="{DC9137F9-7490-5246-B342-580E0798BADA}" presName="node" presStyleLbl="node1" presStyleIdx="0" presStyleCnt="3" custScaleX="117623" custRadScaleRad="129504" custRadScaleInc="91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04EEAA-D4BE-9645-8FAE-E09CF5160600}" type="pres">
      <dgm:prSet presAssocID="{A587C9D1-D86A-1741-B73F-59104FF47260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5B0B84A9-7803-EE48-BF88-FA70D2D907EA}" type="pres">
      <dgm:prSet presAssocID="{28BE78ED-35C0-3649-8B6C-90B51B8AB742}" presName="node" presStyleLbl="node1" presStyleIdx="1" presStyleCnt="3" custRadScaleRad="100836" custRadScaleInc="121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FB0926-22F4-5C4B-ADBC-C257B84E72FB}" type="pres">
      <dgm:prSet presAssocID="{78910A94-9FB9-C245-8F8F-5EEA80B95E55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C23C4142-EC50-BB44-A521-509D6EEC557B}" type="pres">
      <dgm:prSet presAssocID="{E4FA0DBD-584E-8D47-A750-A074BA8B2256}" presName="node" presStyleLbl="node1" presStyleIdx="2" presStyleCnt="3" custScaleX="102648" custRadScaleRad="110934" custRadScaleInc="266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CE82C67-D6EF-6D4B-9B43-EF6EC4DBC9C5}" srcId="{28BE78ED-35C0-3649-8B6C-90B51B8AB742}" destId="{D98DFF83-77F8-8744-98D1-8490B10794C3}" srcOrd="2" destOrd="0" parTransId="{CC6DAC79-C4FE-6947-A023-C9F434CCCC92}" sibTransId="{A315C9E1-650D-8C46-8554-CBCC078F49BD}"/>
    <dgm:cxn modelId="{93BC38EB-9FCA-B442-AA91-2FC2F77E9DB0}" type="presOf" srcId="{D98DFF83-77F8-8744-98D1-8490B10794C3}" destId="{5B0B84A9-7803-EE48-BF88-FA70D2D907EA}" srcOrd="0" destOrd="3" presId="urn:microsoft.com/office/officeart/2005/8/layout/radial4"/>
    <dgm:cxn modelId="{D2451CAC-8BAB-5B40-A961-1EBD2751D10E}" type="presOf" srcId="{086180B2-98FE-5B41-B563-CFD9364C8056}" destId="{22F2D8E8-ED35-6349-95C7-082DBB9D5DDF}" srcOrd="0" destOrd="3" presId="urn:microsoft.com/office/officeart/2005/8/layout/radial4"/>
    <dgm:cxn modelId="{9353ADA0-16A4-4946-9C1D-2A5BAB16D0C4}" srcId="{16C24282-B23F-914D-A610-B736F081D02C}" destId="{28BE78ED-35C0-3649-8B6C-90B51B8AB742}" srcOrd="1" destOrd="0" parTransId="{A587C9D1-D86A-1741-B73F-59104FF47260}" sibTransId="{244D5028-394C-BF4C-ABCB-8C0A04F1A834}"/>
    <dgm:cxn modelId="{9257C4E2-66BC-5C44-BA2C-566E1EDA2E08}" srcId="{E4FA0DBD-584E-8D47-A750-A074BA8B2256}" destId="{C824A3D2-E579-EB44-91B0-C562B98D499A}" srcOrd="0" destOrd="0" parTransId="{A23AD029-EA72-A64F-823F-3D385EB1F935}" sibTransId="{FF45E3B1-8E6E-0A46-9E40-094DECE38394}"/>
    <dgm:cxn modelId="{1AA443FA-A12B-4F40-B70E-236C0B23177D}" type="presOf" srcId="{78910A94-9FB9-C245-8F8F-5EEA80B95E55}" destId="{49FB0926-22F4-5C4B-ADBC-C257B84E72FB}" srcOrd="0" destOrd="0" presId="urn:microsoft.com/office/officeart/2005/8/layout/radial4"/>
    <dgm:cxn modelId="{C8567FE5-7CA0-EE4D-B1C8-D0B104727C4C}" type="presOf" srcId="{28BE78ED-35C0-3649-8B6C-90B51B8AB742}" destId="{5B0B84A9-7803-EE48-BF88-FA70D2D907EA}" srcOrd="0" destOrd="0" presId="urn:microsoft.com/office/officeart/2005/8/layout/radial4"/>
    <dgm:cxn modelId="{76B7F518-2C68-E841-AFB1-B38167F10F82}" srcId="{E4FA0DBD-584E-8D47-A750-A074BA8B2256}" destId="{D8C11015-9DA1-2E4B-8249-7307A632FAA4}" srcOrd="2" destOrd="0" parTransId="{C71137EA-8B31-9E4B-8B01-C26F3E21CD74}" sibTransId="{6DB27CE7-E672-8649-B9C0-5671192B8DAD}"/>
    <dgm:cxn modelId="{DD416C11-0EE7-3E46-BB78-5CB32D190B11}" srcId="{D98DFF83-77F8-8744-98D1-8490B10794C3}" destId="{ED578198-A068-D244-808A-7CC2674CC1F6}" srcOrd="0" destOrd="0" parTransId="{65C2F39C-E0C1-084F-B78F-976AF091CE70}" sibTransId="{74888A7C-FDD6-1F4F-92C9-AB715D82E99C}"/>
    <dgm:cxn modelId="{76DC0B12-98B4-1448-BC32-1D02D07C70E6}" type="presOf" srcId="{16C24282-B23F-914D-A610-B736F081D02C}" destId="{A4D58E9F-AC4C-2349-9DBC-5F48C52469A8}" srcOrd="0" destOrd="0" presId="urn:microsoft.com/office/officeart/2005/8/layout/radial4"/>
    <dgm:cxn modelId="{40348CD8-428D-BD49-9BE2-9125BCFEC361}" type="presOf" srcId="{D5CF3739-29ED-4941-A5B7-A17342A6BCDA}" destId="{22F2D8E8-ED35-6349-95C7-082DBB9D5DDF}" srcOrd="0" destOrd="2" presId="urn:microsoft.com/office/officeart/2005/8/layout/radial4"/>
    <dgm:cxn modelId="{6CFD02B0-C81F-AE4E-8A69-FB95E61C197D}" srcId="{16C24282-B23F-914D-A610-B736F081D02C}" destId="{DC9137F9-7490-5246-B342-580E0798BADA}" srcOrd="0" destOrd="0" parTransId="{086B3F81-2889-D24E-9B70-A08DF84041F3}" sibTransId="{84007EE9-D30B-104F-AB7F-1A252B12F8B7}"/>
    <dgm:cxn modelId="{027FC181-A476-B944-B497-BEFEE6CF0C55}" srcId="{416B5ED9-0AE4-E14D-BC83-95E47EA8A5F4}" destId="{16C24282-B23F-914D-A610-B736F081D02C}" srcOrd="0" destOrd="0" parTransId="{BC3B54A1-A795-6149-B2B2-19BCDD93BDF4}" sibTransId="{D9F85FDD-741A-704C-8BF0-CC7A295D6960}"/>
    <dgm:cxn modelId="{FBCCC692-A82F-9146-8446-3AFF5C0DA105}" srcId="{16C24282-B23F-914D-A610-B736F081D02C}" destId="{E4FA0DBD-584E-8D47-A750-A074BA8B2256}" srcOrd="2" destOrd="0" parTransId="{78910A94-9FB9-C245-8F8F-5EEA80B95E55}" sibTransId="{158307B8-6DA1-944C-BBC7-37688926A605}"/>
    <dgm:cxn modelId="{490F82CC-29A5-EC4E-8B92-87996444690B}" srcId="{DC9137F9-7490-5246-B342-580E0798BADA}" destId="{086180B2-98FE-5B41-B563-CFD9364C8056}" srcOrd="2" destOrd="0" parTransId="{0762521F-3437-7043-B59B-8A619AAA71D3}" sibTransId="{DB287BD4-306D-E24B-9849-A9D6ABC6C452}"/>
    <dgm:cxn modelId="{CE7D3197-2A1C-E442-9676-710E1726DADC}" type="presOf" srcId="{DC9137F9-7490-5246-B342-580E0798BADA}" destId="{22F2D8E8-ED35-6349-95C7-082DBB9D5DDF}" srcOrd="0" destOrd="0" presId="urn:microsoft.com/office/officeart/2005/8/layout/radial4"/>
    <dgm:cxn modelId="{A24B7EC7-AB40-8A43-8DAF-DD6782C63C09}" srcId="{28BE78ED-35C0-3649-8B6C-90B51B8AB742}" destId="{781A4545-9F12-7D42-9926-9401566246AB}" srcOrd="1" destOrd="0" parTransId="{68FC3194-837C-E649-AF9B-283DBA1C1105}" sibTransId="{E2CC5D43-0A03-804B-983E-4E29379877BD}"/>
    <dgm:cxn modelId="{465DC5B2-496D-6F4A-80ED-AB67A96DE9A5}" type="presOf" srcId="{E4FA0DBD-584E-8D47-A750-A074BA8B2256}" destId="{C23C4142-EC50-BB44-A521-509D6EEC557B}" srcOrd="0" destOrd="0" presId="urn:microsoft.com/office/officeart/2005/8/layout/radial4"/>
    <dgm:cxn modelId="{777C51AB-103F-0C48-8DCA-B1D6EEEB338C}" type="presOf" srcId="{D8C11015-9DA1-2E4B-8249-7307A632FAA4}" destId="{C23C4142-EC50-BB44-A521-509D6EEC557B}" srcOrd="0" destOrd="3" presId="urn:microsoft.com/office/officeart/2005/8/layout/radial4"/>
    <dgm:cxn modelId="{82F98BB1-AF5F-0B44-98B3-EEE1A49B67FE}" type="presOf" srcId="{416B5ED9-0AE4-E14D-BC83-95E47EA8A5F4}" destId="{9AFAE79D-9F43-B548-9DB4-6BAAD643D027}" srcOrd="0" destOrd="0" presId="urn:microsoft.com/office/officeart/2005/8/layout/radial4"/>
    <dgm:cxn modelId="{A2AAFDFA-4BA3-CF48-9D57-15439E8DB955}" type="presOf" srcId="{A587C9D1-D86A-1741-B73F-59104FF47260}" destId="{1504EEAA-D4BE-9645-8FAE-E09CF5160600}" srcOrd="0" destOrd="0" presId="urn:microsoft.com/office/officeart/2005/8/layout/radial4"/>
    <dgm:cxn modelId="{455B02DF-EBE3-1544-92B3-F10A75130679}" type="presOf" srcId="{781A4545-9F12-7D42-9926-9401566246AB}" destId="{5B0B84A9-7803-EE48-BF88-FA70D2D907EA}" srcOrd="0" destOrd="2" presId="urn:microsoft.com/office/officeart/2005/8/layout/radial4"/>
    <dgm:cxn modelId="{AEFB6ACA-ECED-0540-8335-EF6AC54BF05C}" type="presOf" srcId="{8D4BDD7B-BBB4-A745-974C-F5D0A35286E8}" destId="{22F2D8E8-ED35-6349-95C7-082DBB9D5DDF}" srcOrd="0" destOrd="1" presId="urn:microsoft.com/office/officeart/2005/8/layout/radial4"/>
    <dgm:cxn modelId="{747DE4BC-CE17-8545-80CA-084C98C36BED}" type="presOf" srcId="{086B3F81-2889-D24E-9B70-A08DF84041F3}" destId="{8B65363F-9498-9544-8C7B-F908C771B374}" srcOrd="0" destOrd="0" presId="urn:microsoft.com/office/officeart/2005/8/layout/radial4"/>
    <dgm:cxn modelId="{6EA638EB-BF17-B049-8DA2-B3DC9645647B}" srcId="{DC9137F9-7490-5246-B342-580E0798BADA}" destId="{D5CF3739-29ED-4941-A5B7-A17342A6BCDA}" srcOrd="1" destOrd="0" parTransId="{7A6257D1-892A-0D49-897A-42B448E61AD5}" sibTransId="{E7A27175-37FE-1E41-8F94-39872839E8B3}"/>
    <dgm:cxn modelId="{D02EE1A0-4BB6-F645-A4D4-3467C031AF3C}" srcId="{DC9137F9-7490-5246-B342-580E0798BADA}" destId="{8D4BDD7B-BBB4-A745-974C-F5D0A35286E8}" srcOrd="0" destOrd="0" parTransId="{04B624F2-B8A4-954A-9AC8-6342F07E2098}" sibTransId="{D0E56FE3-D336-EF44-B884-3609282D66E3}"/>
    <dgm:cxn modelId="{416428C1-D437-DD41-BC3C-06D09C6EA489}" type="presOf" srcId="{ED578198-A068-D244-808A-7CC2674CC1F6}" destId="{5B0B84A9-7803-EE48-BF88-FA70D2D907EA}" srcOrd="0" destOrd="4" presId="urn:microsoft.com/office/officeart/2005/8/layout/radial4"/>
    <dgm:cxn modelId="{C18C25EC-15B8-C744-8F8D-98F0F4065DEB}" type="presOf" srcId="{A85B58C9-B5D4-D346-88FD-A49630B69690}" destId="{C23C4142-EC50-BB44-A521-509D6EEC557B}" srcOrd="0" destOrd="2" presId="urn:microsoft.com/office/officeart/2005/8/layout/radial4"/>
    <dgm:cxn modelId="{8D03D31E-0711-5344-9D95-E9963A915344}" srcId="{28BE78ED-35C0-3649-8B6C-90B51B8AB742}" destId="{445DBFBE-B29B-F74A-ABF0-485BDB1EB250}" srcOrd="0" destOrd="0" parTransId="{4CFAC067-2FE1-3D43-8AB5-47FEFE706146}" sibTransId="{3032CAC5-0637-4746-806C-698A678B7097}"/>
    <dgm:cxn modelId="{EB73509E-4BEB-A047-872A-577AE80352A5}" srcId="{E4FA0DBD-584E-8D47-A750-A074BA8B2256}" destId="{A85B58C9-B5D4-D346-88FD-A49630B69690}" srcOrd="1" destOrd="0" parTransId="{022E71E8-1D19-CC48-B191-1DAF159180D3}" sibTransId="{342C8B4B-1E49-834F-AB0E-DD212B7B5631}"/>
    <dgm:cxn modelId="{9FCD86F6-131D-6E41-B603-A0F98B2CA0BB}" type="presOf" srcId="{445DBFBE-B29B-F74A-ABF0-485BDB1EB250}" destId="{5B0B84A9-7803-EE48-BF88-FA70D2D907EA}" srcOrd="0" destOrd="1" presId="urn:microsoft.com/office/officeart/2005/8/layout/radial4"/>
    <dgm:cxn modelId="{B959532A-0CA5-5642-BA75-692D410D6012}" type="presOf" srcId="{C824A3D2-E579-EB44-91B0-C562B98D499A}" destId="{C23C4142-EC50-BB44-A521-509D6EEC557B}" srcOrd="0" destOrd="1" presId="urn:microsoft.com/office/officeart/2005/8/layout/radial4"/>
    <dgm:cxn modelId="{D8D39812-BA12-9F49-9520-95D73D371019}" type="presParOf" srcId="{9AFAE79D-9F43-B548-9DB4-6BAAD643D027}" destId="{A4D58E9F-AC4C-2349-9DBC-5F48C52469A8}" srcOrd="0" destOrd="0" presId="urn:microsoft.com/office/officeart/2005/8/layout/radial4"/>
    <dgm:cxn modelId="{6DACA3E9-F733-1347-970A-9B01D77716D9}" type="presParOf" srcId="{9AFAE79D-9F43-B548-9DB4-6BAAD643D027}" destId="{8B65363F-9498-9544-8C7B-F908C771B374}" srcOrd="1" destOrd="0" presId="urn:microsoft.com/office/officeart/2005/8/layout/radial4"/>
    <dgm:cxn modelId="{5EE0236A-8FDE-234D-BE53-906851328B4A}" type="presParOf" srcId="{9AFAE79D-9F43-B548-9DB4-6BAAD643D027}" destId="{22F2D8E8-ED35-6349-95C7-082DBB9D5DDF}" srcOrd="2" destOrd="0" presId="urn:microsoft.com/office/officeart/2005/8/layout/radial4"/>
    <dgm:cxn modelId="{1DA8A367-3967-6B4C-BA60-16BE42C06A63}" type="presParOf" srcId="{9AFAE79D-9F43-B548-9DB4-6BAAD643D027}" destId="{1504EEAA-D4BE-9645-8FAE-E09CF5160600}" srcOrd="3" destOrd="0" presId="urn:microsoft.com/office/officeart/2005/8/layout/radial4"/>
    <dgm:cxn modelId="{0A0A21DF-A652-9B4A-94D8-3C142E1F0DBC}" type="presParOf" srcId="{9AFAE79D-9F43-B548-9DB4-6BAAD643D027}" destId="{5B0B84A9-7803-EE48-BF88-FA70D2D907EA}" srcOrd="4" destOrd="0" presId="urn:microsoft.com/office/officeart/2005/8/layout/radial4"/>
    <dgm:cxn modelId="{6DC5DEEA-EBE9-0845-9091-CC8D83BCDF66}" type="presParOf" srcId="{9AFAE79D-9F43-B548-9DB4-6BAAD643D027}" destId="{49FB0926-22F4-5C4B-ADBC-C257B84E72FB}" srcOrd="5" destOrd="0" presId="urn:microsoft.com/office/officeart/2005/8/layout/radial4"/>
    <dgm:cxn modelId="{FD215C4E-2CE3-204F-BCD6-38C3AF514896}" type="presParOf" srcId="{9AFAE79D-9F43-B548-9DB4-6BAAD643D027}" destId="{C23C4142-EC50-BB44-A521-509D6EEC557B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E2E2105-977F-CB45-AB1A-49FC191E3BB4}" type="doc">
      <dgm:prSet loTypeId="urn:microsoft.com/office/officeart/2005/8/layout/vList4#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E086AAD-8598-1042-BAA5-86C746AC2420}">
      <dgm:prSet phldrT="[Text]" custT="1"/>
      <dgm:spPr>
        <a:solidFill>
          <a:srgbClr val="F2F2F2"/>
        </a:solidFill>
      </dgm:spPr>
      <dgm:t>
        <a:bodyPr/>
        <a:lstStyle/>
        <a:p>
          <a:pPr algn="l"/>
          <a:r>
            <a:rPr kumimoji="1" lang="en-US" sz="1400" dirty="0" err="1" smtClean="0">
              <a:solidFill>
                <a:srgbClr val="000000"/>
              </a:solidFill>
              <a:latin typeface="Calibri"/>
              <a:cs typeface="Calibri"/>
            </a:rPr>
            <a:t>Vol</a:t>
          </a:r>
          <a:r>
            <a:rPr kumimoji="1" lang="en-US" sz="1400" dirty="0" smtClean="0">
              <a:solidFill>
                <a:srgbClr val="000000"/>
              </a:solidFill>
              <a:latin typeface="Calibri"/>
              <a:cs typeface="Calibri"/>
            </a:rPr>
            <a:t> 1:  The CLIC accelerator and site facilities </a:t>
          </a:r>
        </a:p>
        <a:p>
          <a:pPr algn="l"/>
          <a:r>
            <a:rPr kumimoji="1" lang="en-US" sz="1200" dirty="0" smtClean="0">
              <a:solidFill>
                <a:srgbClr val="000000"/>
              </a:solidFill>
              <a:latin typeface="Calibri"/>
              <a:cs typeface="Calibri"/>
            </a:rPr>
            <a:t>- CLIC concept with exploration over multi-</a:t>
          </a:r>
          <a:r>
            <a:rPr kumimoji="1" lang="en-US" sz="1200" dirty="0" err="1" smtClean="0">
              <a:solidFill>
                <a:srgbClr val="000000"/>
              </a:solidFill>
              <a:latin typeface="Calibri"/>
              <a:cs typeface="Calibri"/>
            </a:rPr>
            <a:t>TeV</a:t>
          </a:r>
          <a:r>
            <a:rPr kumimoji="1" lang="en-US" sz="1200" dirty="0" smtClean="0">
              <a:solidFill>
                <a:srgbClr val="000000"/>
              </a:solidFill>
              <a:latin typeface="Calibri"/>
              <a:cs typeface="Calibri"/>
            </a:rPr>
            <a:t> energy range up to 3 </a:t>
          </a:r>
          <a:r>
            <a:rPr kumimoji="1" lang="en-US" sz="1200" dirty="0" err="1" smtClean="0">
              <a:solidFill>
                <a:srgbClr val="000000"/>
              </a:solidFill>
              <a:latin typeface="Calibri"/>
              <a:cs typeface="Calibri"/>
            </a:rPr>
            <a:t>TeV</a:t>
          </a:r>
          <a:endParaRPr kumimoji="1" lang="en-US" sz="1200" dirty="0" smtClean="0">
            <a:solidFill>
              <a:srgbClr val="000000"/>
            </a:solidFill>
            <a:latin typeface="Calibri"/>
            <a:cs typeface="Calibri"/>
          </a:endParaRPr>
        </a:p>
        <a:p>
          <a:pPr algn="l"/>
          <a:r>
            <a:rPr kumimoji="1" lang="en-US" sz="1200" dirty="0" smtClean="0">
              <a:solidFill>
                <a:srgbClr val="000000"/>
              </a:solidFill>
              <a:latin typeface="Calibri"/>
              <a:cs typeface="Calibri"/>
            </a:rPr>
            <a:t>- Feasibility study of CLIC parameters optimized at 3 </a:t>
          </a:r>
          <a:r>
            <a:rPr kumimoji="1" lang="en-US" sz="1200" dirty="0" err="1" smtClean="0">
              <a:solidFill>
                <a:srgbClr val="000000"/>
              </a:solidFill>
              <a:latin typeface="Calibri"/>
              <a:cs typeface="Calibri"/>
            </a:rPr>
            <a:t>TeV</a:t>
          </a:r>
          <a:r>
            <a:rPr kumimoji="1" lang="en-US" sz="1200" dirty="0" smtClean="0">
              <a:solidFill>
                <a:srgbClr val="000000"/>
              </a:solidFill>
              <a:latin typeface="Calibri"/>
              <a:cs typeface="Calibri"/>
            </a:rPr>
            <a:t> (most demanding) </a:t>
          </a:r>
        </a:p>
        <a:p>
          <a:pPr marL="88900" indent="-88900" algn="l"/>
          <a:r>
            <a:rPr kumimoji="1" lang="en-US" sz="1200" dirty="0" smtClean="0">
              <a:solidFill>
                <a:srgbClr val="000000"/>
              </a:solidFill>
              <a:latin typeface="Calibri"/>
              <a:cs typeface="Calibri"/>
            </a:rPr>
            <a:t>- Consider also 500 </a:t>
          </a:r>
          <a:r>
            <a:rPr kumimoji="1" lang="en-US" sz="1200" dirty="0" err="1" smtClean="0">
              <a:solidFill>
                <a:srgbClr val="000000"/>
              </a:solidFill>
              <a:latin typeface="Calibri"/>
              <a:cs typeface="Calibri"/>
            </a:rPr>
            <a:t>GeV</a:t>
          </a:r>
          <a:r>
            <a:rPr kumimoji="1" lang="en-US" sz="1200" dirty="0" smtClean="0">
              <a:solidFill>
                <a:srgbClr val="000000"/>
              </a:solidFill>
              <a:latin typeface="Calibri"/>
              <a:cs typeface="Calibri"/>
            </a:rPr>
            <a:t>, and intermediate energy range</a:t>
          </a:r>
        </a:p>
        <a:p>
          <a:pPr marL="88900" indent="-88900" algn="l"/>
          <a:r>
            <a:rPr lang="en-US" sz="1200" dirty="0" smtClean="0">
              <a:solidFill>
                <a:srgbClr val="000000"/>
              </a:solidFill>
              <a:latin typeface="Calibri"/>
              <a:cs typeface="Calibri"/>
            </a:rPr>
            <a:t>- </a:t>
          </a:r>
          <a:r>
            <a:rPr lang="en-US" sz="1200" dirty="0" smtClean="0">
              <a:solidFill>
                <a:srgbClr val="000000"/>
              </a:solidFill>
              <a:latin typeface="Calibri"/>
              <a:cs typeface="Calibri"/>
              <a:hlinkClick xmlns:r="http://schemas.openxmlformats.org/officeDocument/2006/relationships" r:id="rId1"/>
            </a:rPr>
            <a:t>https://edms.cern.ch/document/1234244/</a:t>
          </a:r>
          <a:endParaRPr lang="en-US" sz="1200" dirty="0" smtClean="0">
            <a:solidFill>
              <a:srgbClr val="000000"/>
            </a:solidFill>
            <a:latin typeface="Calibri"/>
            <a:cs typeface="Calibri"/>
          </a:endParaRPr>
        </a:p>
      </dgm:t>
    </dgm:pt>
    <dgm:pt modelId="{4D4D4AF7-90C7-444E-91A8-0A78AA75C585}" type="parTrans" cxnId="{D10B330A-6368-CA4E-B698-B88D9DB17714}">
      <dgm:prSet/>
      <dgm:spPr/>
      <dgm:t>
        <a:bodyPr/>
        <a:lstStyle/>
        <a:p>
          <a:endParaRPr lang="en-US"/>
        </a:p>
      </dgm:t>
    </dgm:pt>
    <dgm:pt modelId="{286AB521-A53E-DE48-9C5A-53D7A2CCA47A}" type="sibTrans" cxnId="{D10B330A-6368-CA4E-B698-B88D9DB17714}">
      <dgm:prSet/>
      <dgm:spPr/>
      <dgm:t>
        <a:bodyPr/>
        <a:lstStyle/>
        <a:p>
          <a:endParaRPr lang="en-US"/>
        </a:p>
      </dgm:t>
    </dgm:pt>
    <dgm:pt modelId="{5EBDAE48-E33A-BF49-80B0-3795552E3EB3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kumimoji="1" lang="en-US" sz="1400" dirty="0" err="1" smtClean="0">
              <a:solidFill>
                <a:srgbClr val="000000"/>
              </a:solidFill>
              <a:latin typeface="Calibri"/>
              <a:cs typeface="Calibri"/>
            </a:rPr>
            <a:t>Vol</a:t>
          </a:r>
          <a:r>
            <a:rPr kumimoji="1" lang="en-US" sz="1400" dirty="0" smtClean="0">
              <a:solidFill>
                <a:srgbClr val="000000"/>
              </a:solidFill>
              <a:latin typeface="Calibri"/>
              <a:cs typeface="Calibri"/>
            </a:rPr>
            <a:t> 2: Physics and detectors at CLIC</a:t>
          </a:r>
        </a:p>
        <a:p>
          <a:pPr marL="88900" indent="-88900"/>
          <a:r>
            <a:rPr lang="en-US" sz="1200" dirty="0" smtClean="0">
              <a:solidFill>
                <a:srgbClr val="000000"/>
              </a:solidFill>
              <a:latin typeface="Calibri"/>
              <a:cs typeface="Calibri"/>
            </a:rPr>
            <a:t>- Physics at a multi-</a:t>
          </a:r>
          <a:r>
            <a:rPr lang="en-US" sz="1200" dirty="0" err="1" smtClean="0">
              <a:solidFill>
                <a:srgbClr val="000000"/>
              </a:solidFill>
              <a:latin typeface="Calibri"/>
              <a:cs typeface="Calibri"/>
            </a:rPr>
            <a:t>TeV</a:t>
          </a:r>
          <a:r>
            <a:rPr lang="en-US" sz="1200" dirty="0" smtClean="0">
              <a:solidFill>
                <a:srgbClr val="000000"/>
              </a:solidFill>
              <a:latin typeface="Calibri"/>
              <a:cs typeface="Calibri"/>
            </a:rPr>
            <a:t> CLIC machine can be measured with high precision,   despite challenging background conditions  </a:t>
          </a:r>
        </a:p>
        <a:p>
          <a:r>
            <a:rPr kumimoji="1" lang="en-US" sz="1200" dirty="0" smtClean="0">
              <a:solidFill>
                <a:srgbClr val="000000"/>
              </a:solidFill>
              <a:latin typeface="Calibri"/>
              <a:cs typeface="Calibri"/>
            </a:rPr>
            <a:t>- External review procedure in October 2011</a:t>
          </a:r>
        </a:p>
        <a:p>
          <a:pPr marL="88900" indent="-88900"/>
          <a:r>
            <a:rPr kumimoji="1" lang="en-US" sz="1200" dirty="0" smtClean="0">
              <a:solidFill>
                <a:srgbClr val="000000"/>
              </a:solidFill>
              <a:latin typeface="Calibri"/>
              <a:cs typeface="Calibri"/>
            </a:rPr>
            <a:t>- </a:t>
          </a:r>
          <a:r>
            <a:rPr kumimoji="1" lang="da-DK" sz="1200" dirty="0" smtClean="0">
              <a:solidFill>
                <a:srgbClr val="000000"/>
              </a:solidFill>
              <a:latin typeface="Calibri"/>
              <a:cs typeface="Calibri"/>
              <a:hlinkClick xmlns:r="http://schemas.openxmlformats.org/officeDocument/2006/relationships" r:id="rId2"/>
            </a:rPr>
            <a:t>http://arxiv.org/pdf/1202.5940v1</a:t>
          </a:r>
          <a:endParaRPr kumimoji="1" lang="da-DK" sz="1200" dirty="0" smtClean="0">
            <a:solidFill>
              <a:srgbClr val="000000"/>
            </a:solidFill>
            <a:latin typeface="Calibri"/>
            <a:cs typeface="Calibri"/>
          </a:endParaRPr>
        </a:p>
        <a:p>
          <a:pPr marL="88900" indent="-88900"/>
          <a:endParaRPr lang="en-US" sz="1100" dirty="0">
            <a:solidFill>
              <a:srgbClr val="000000"/>
            </a:solidFill>
          </a:endParaRPr>
        </a:p>
      </dgm:t>
    </dgm:pt>
    <dgm:pt modelId="{6695537D-2375-8746-BB55-745F7C5A87C8}" type="parTrans" cxnId="{457122C7-807C-D044-AE8C-2CD1296C78F1}">
      <dgm:prSet/>
      <dgm:spPr/>
      <dgm:t>
        <a:bodyPr/>
        <a:lstStyle/>
        <a:p>
          <a:endParaRPr lang="en-US"/>
        </a:p>
      </dgm:t>
    </dgm:pt>
    <dgm:pt modelId="{72BBA525-DD0F-194A-873D-B1491B32B0F5}" type="sibTrans" cxnId="{457122C7-807C-D044-AE8C-2CD1296C78F1}">
      <dgm:prSet/>
      <dgm:spPr/>
      <dgm:t>
        <a:bodyPr/>
        <a:lstStyle/>
        <a:p>
          <a:endParaRPr lang="en-US"/>
        </a:p>
      </dgm:t>
    </dgm:pt>
    <dgm:pt modelId="{74378FF7-AB83-C44B-BEAB-04975B374C97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pPr>
            <a:lnSpc>
              <a:spcPct val="90000"/>
            </a:lnSpc>
          </a:pPr>
          <a:r>
            <a:rPr kumimoji="1" lang="en-US" sz="1400" dirty="0" err="1" smtClean="0">
              <a:solidFill>
                <a:srgbClr val="000000"/>
              </a:solidFill>
              <a:latin typeface="Calibri"/>
              <a:cs typeface="Calibri"/>
            </a:rPr>
            <a:t>Vol</a:t>
          </a:r>
          <a:r>
            <a:rPr kumimoji="1" lang="en-US" sz="1400" dirty="0" smtClean="0">
              <a:solidFill>
                <a:srgbClr val="000000"/>
              </a:solidFill>
              <a:latin typeface="Calibri"/>
              <a:cs typeface="Calibri"/>
            </a:rPr>
            <a:t> 3:  “CLIC study summary” </a:t>
          </a:r>
        </a:p>
        <a:p>
          <a:pPr marL="88900" indent="-88900">
            <a:lnSpc>
              <a:spcPct val="90000"/>
            </a:lnSpc>
          </a:pPr>
          <a:r>
            <a:rPr kumimoji="1" lang="en-US" sz="1200" dirty="0" smtClean="0">
              <a:solidFill>
                <a:srgbClr val="000000"/>
              </a:solidFill>
              <a:latin typeface="Calibri"/>
              <a:cs typeface="Calibri"/>
            </a:rPr>
            <a:t>- Summary and available for the European Strategy process, including possible implementation stages for a CLIC machine as well as costing and cost-drives  </a:t>
          </a:r>
        </a:p>
        <a:p>
          <a:pPr>
            <a:lnSpc>
              <a:spcPct val="90000"/>
            </a:lnSpc>
          </a:pPr>
          <a:r>
            <a:rPr kumimoji="1" lang="en-US" sz="1200" dirty="0" smtClean="0">
              <a:solidFill>
                <a:srgbClr val="000000"/>
              </a:solidFill>
              <a:latin typeface="Calibri"/>
              <a:cs typeface="Calibri"/>
            </a:rPr>
            <a:t>- Proposing objectives and work plan of post CDR phase (2012-16)</a:t>
          </a:r>
        </a:p>
        <a:p>
          <a:pPr>
            <a:lnSpc>
              <a:spcPct val="90000"/>
            </a:lnSpc>
          </a:pPr>
          <a:r>
            <a:rPr lang="en-US" sz="1200" dirty="0" smtClean="0">
              <a:solidFill>
                <a:srgbClr val="000000"/>
              </a:solidFill>
              <a:latin typeface="Calibri"/>
              <a:cs typeface="Calibri"/>
            </a:rPr>
            <a:t>- </a:t>
          </a:r>
          <a:r>
            <a:rPr lang="da-DK" sz="1200" dirty="0" smtClean="0">
              <a:solidFill>
                <a:srgbClr val="000000"/>
              </a:solidFill>
              <a:latin typeface="Calibri"/>
              <a:cs typeface="Calibri"/>
              <a:hlinkClick xmlns:r="http://schemas.openxmlformats.org/officeDocument/2006/relationships" r:id="rId3"/>
            </a:rPr>
            <a:t>http://arxiv.org/pdf/1209.2543v1</a:t>
          </a:r>
          <a:endParaRPr lang="da-DK" sz="1200" dirty="0" smtClean="0">
            <a:solidFill>
              <a:srgbClr val="000000"/>
            </a:solidFill>
            <a:latin typeface="Calibri"/>
            <a:cs typeface="Calibri"/>
          </a:endParaRPr>
        </a:p>
        <a:p>
          <a:pPr>
            <a:lnSpc>
              <a:spcPct val="90000"/>
            </a:lnSpc>
          </a:pPr>
          <a:endParaRPr lang="en-US" sz="1200" dirty="0">
            <a:solidFill>
              <a:srgbClr val="000000"/>
            </a:solidFill>
          </a:endParaRPr>
        </a:p>
      </dgm:t>
    </dgm:pt>
    <dgm:pt modelId="{1D19DA3B-CA1C-6C4C-8272-655A38A7787D}" type="parTrans" cxnId="{913C7480-BB0C-BA42-BFFB-342B0112C549}">
      <dgm:prSet/>
      <dgm:spPr/>
      <dgm:t>
        <a:bodyPr/>
        <a:lstStyle/>
        <a:p>
          <a:endParaRPr lang="en-US"/>
        </a:p>
      </dgm:t>
    </dgm:pt>
    <dgm:pt modelId="{22418E0B-2C9C-FA42-96D9-725BBF754019}" type="sibTrans" cxnId="{913C7480-BB0C-BA42-BFFB-342B0112C549}">
      <dgm:prSet/>
      <dgm:spPr/>
      <dgm:t>
        <a:bodyPr/>
        <a:lstStyle/>
        <a:p>
          <a:endParaRPr lang="en-US"/>
        </a:p>
      </dgm:t>
    </dgm:pt>
    <dgm:pt modelId="{00771F87-8F81-B14D-930E-8D9FD793C1F2}" type="pres">
      <dgm:prSet presAssocID="{9E2E2105-977F-CB45-AB1A-49FC191E3BB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0AAD7CB-EE32-5445-B004-A6F9CC2960BF}" type="pres">
      <dgm:prSet presAssocID="{1E086AAD-8598-1042-BAA5-86C746AC2420}" presName="comp" presStyleCnt="0"/>
      <dgm:spPr/>
    </dgm:pt>
    <dgm:pt modelId="{A2D86523-2AF0-1C48-A0CC-DA9A6A91DBA3}" type="pres">
      <dgm:prSet presAssocID="{1E086AAD-8598-1042-BAA5-86C746AC2420}" presName="box" presStyleLbl="node1" presStyleIdx="0" presStyleCnt="3" custScaleY="108596"/>
      <dgm:spPr/>
      <dgm:t>
        <a:bodyPr/>
        <a:lstStyle/>
        <a:p>
          <a:endParaRPr lang="en-US"/>
        </a:p>
      </dgm:t>
    </dgm:pt>
    <dgm:pt modelId="{66D6C40F-4E7A-744C-90B0-5757C1146A18}" type="pres">
      <dgm:prSet presAssocID="{1E086AAD-8598-1042-BAA5-86C746AC2420}" presName="img" presStyleLbl="fgImgPlace1" presStyleIdx="0" presStyleCnt="3" custScaleY="123388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1E9F62D-05CB-7E4F-81AD-FA120000E538}" type="pres">
      <dgm:prSet presAssocID="{1E086AAD-8598-1042-BAA5-86C746AC2420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7B198E-98FA-DB4B-89B3-A3849D39D928}" type="pres">
      <dgm:prSet presAssocID="{286AB521-A53E-DE48-9C5A-53D7A2CCA47A}" presName="spacer" presStyleCnt="0"/>
      <dgm:spPr/>
    </dgm:pt>
    <dgm:pt modelId="{D00AD7F9-2062-D24F-84AD-293561E84C9F}" type="pres">
      <dgm:prSet presAssocID="{5EBDAE48-E33A-BF49-80B0-3795552E3EB3}" presName="comp" presStyleCnt="0"/>
      <dgm:spPr/>
    </dgm:pt>
    <dgm:pt modelId="{4FCFFD36-F990-8D4D-865E-42483C0B720F}" type="pres">
      <dgm:prSet presAssocID="{5EBDAE48-E33A-BF49-80B0-3795552E3EB3}" presName="box" presStyleLbl="node1" presStyleIdx="1" presStyleCnt="3" custScaleY="100274"/>
      <dgm:spPr/>
      <dgm:t>
        <a:bodyPr/>
        <a:lstStyle/>
        <a:p>
          <a:endParaRPr lang="en-US"/>
        </a:p>
      </dgm:t>
    </dgm:pt>
    <dgm:pt modelId="{46DB63EA-232D-0246-9538-1772A3005692}" type="pres">
      <dgm:prSet presAssocID="{5EBDAE48-E33A-BF49-80B0-3795552E3EB3}" presName="img" presStyleLbl="fgImgPlace1" presStyleIdx="1" presStyleCnt="3" custScaleY="116006"/>
      <dgm:spPr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6D834D4-21EE-0C42-B0A5-8445498CEAA3}" type="pres">
      <dgm:prSet presAssocID="{5EBDAE48-E33A-BF49-80B0-3795552E3EB3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677F70-B488-A841-B0E2-D74E51CBD3D8}" type="pres">
      <dgm:prSet presAssocID="{72BBA525-DD0F-194A-873D-B1491B32B0F5}" presName="spacer" presStyleCnt="0"/>
      <dgm:spPr/>
    </dgm:pt>
    <dgm:pt modelId="{EBFA4529-EC2A-0743-8ED4-B07522F974A5}" type="pres">
      <dgm:prSet presAssocID="{74378FF7-AB83-C44B-BEAB-04975B374C97}" presName="comp" presStyleCnt="0"/>
      <dgm:spPr/>
    </dgm:pt>
    <dgm:pt modelId="{4D1F9B71-3108-654D-AFD4-DDD52913058E}" type="pres">
      <dgm:prSet presAssocID="{74378FF7-AB83-C44B-BEAB-04975B374C97}" presName="box" presStyleLbl="node1" presStyleIdx="2" presStyleCnt="3" custLinFactNeighborX="-5000" custLinFactNeighborY="0"/>
      <dgm:spPr/>
      <dgm:t>
        <a:bodyPr/>
        <a:lstStyle/>
        <a:p>
          <a:endParaRPr lang="en-US"/>
        </a:p>
      </dgm:t>
    </dgm:pt>
    <dgm:pt modelId="{F6452A1B-6DA8-3F40-8E77-EAD55F03D176}" type="pres">
      <dgm:prSet presAssocID="{74378FF7-AB83-C44B-BEAB-04975B374C97}" presName="img" presStyleLbl="fgImgPlace1" presStyleIdx="2" presStyleCnt="3" custScaleY="119596"/>
      <dgm:spPr>
        <a:blipFill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71F4EB13-F590-AB41-98DA-8360DB98D579}" type="pres">
      <dgm:prSet presAssocID="{74378FF7-AB83-C44B-BEAB-04975B374C97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10B330A-6368-CA4E-B698-B88D9DB17714}" srcId="{9E2E2105-977F-CB45-AB1A-49FC191E3BB4}" destId="{1E086AAD-8598-1042-BAA5-86C746AC2420}" srcOrd="0" destOrd="0" parTransId="{4D4D4AF7-90C7-444E-91A8-0A78AA75C585}" sibTransId="{286AB521-A53E-DE48-9C5A-53D7A2CCA47A}"/>
    <dgm:cxn modelId="{2995EEFD-D2E2-224D-8865-C578D12A7B27}" type="presOf" srcId="{74378FF7-AB83-C44B-BEAB-04975B374C97}" destId="{71F4EB13-F590-AB41-98DA-8360DB98D579}" srcOrd="1" destOrd="0" presId="urn:microsoft.com/office/officeart/2005/8/layout/vList4#5"/>
    <dgm:cxn modelId="{913C7480-BB0C-BA42-BFFB-342B0112C549}" srcId="{9E2E2105-977F-CB45-AB1A-49FC191E3BB4}" destId="{74378FF7-AB83-C44B-BEAB-04975B374C97}" srcOrd="2" destOrd="0" parTransId="{1D19DA3B-CA1C-6C4C-8272-655A38A7787D}" sibTransId="{22418E0B-2C9C-FA42-96D9-725BBF754019}"/>
    <dgm:cxn modelId="{B5D7EE09-7FCD-0745-AC6E-FE98FB8391CB}" type="presOf" srcId="{1E086AAD-8598-1042-BAA5-86C746AC2420}" destId="{A2D86523-2AF0-1C48-A0CC-DA9A6A91DBA3}" srcOrd="0" destOrd="0" presId="urn:microsoft.com/office/officeart/2005/8/layout/vList4#5"/>
    <dgm:cxn modelId="{A2CAABCF-394C-2B43-9759-74903E89407F}" type="presOf" srcId="{5EBDAE48-E33A-BF49-80B0-3795552E3EB3}" destId="{4FCFFD36-F990-8D4D-865E-42483C0B720F}" srcOrd="0" destOrd="0" presId="urn:microsoft.com/office/officeart/2005/8/layout/vList4#5"/>
    <dgm:cxn modelId="{88F17657-4DBD-8B49-9E0C-FB3B6BC00475}" type="presOf" srcId="{74378FF7-AB83-C44B-BEAB-04975B374C97}" destId="{4D1F9B71-3108-654D-AFD4-DDD52913058E}" srcOrd="0" destOrd="0" presId="urn:microsoft.com/office/officeart/2005/8/layout/vList4#5"/>
    <dgm:cxn modelId="{457122C7-807C-D044-AE8C-2CD1296C78F1}" srcId="{9E2E2105-977F-CB45-AB1A-49FC191E3BB4}" destId="{5EBDAE48-E33A-BF49-80B0-3795552E3EB3}" srcOrd="1" destOrd="0" parTransId="{6695537D-2375-8746-BB55-745F7C5A87C8}" sibTransId="{72BBA525-DD0F-194A-873D-B1491B32B0F5}"/>
    <dgm:cxn modelId="{F9C8FEE4-FE66-8D4F-B431-4304EE821D3A}" type="presOf" srcId="{5EBDAE48-E33A-BF49-80B0-3795552E3EB3}" destId="{B6D834D4-21EE-0C42-B0A5-8445498CEAA3}" srcOrd="1" destOrd="0" presId="urn:microsoft.com/office/officeart/2005/8/layout/vList4#5"/>
    <dgm:cxn modelId="{1FF5A28D-836E-C34F-ADB6-E756AD2639F2}" type="presOf" srcId="{1E086AAD-8598-1042-BAA5-86C746AC2420}" destId="{B1E9F62D-05CB-7E4F-81AD-FA120000E538}" srcOrd="1" destOrd="0" presId="urn:microsoft.com/office/officeart/2005/8/layout/vList4#5"/>
    <dgm:cxn modelId="{E99700B1-405C-304F-8026-FD0FBB3B2331}" type="presOf" srcId="{9E2E2105-977F-CB45-AB1A-49FC191E3BB4}" destId="{00771F87-8F81-B14D-930E-8D9FD793C1F2}" srcOrd="0" destOrd="0" presId="urn:microsoft.com/office/officeart/2005/8/layout/vList4#5"/>
    <dgm:cxn modelId="{35F0A42C-45BB-694B-BAE3-F04EBF4E7C20}" type="presParOf" srcId="{00771F87-8F81-B14D-930E-8D9FD793C1F2}" destId="{A0AAD7CB-EE32-5445-B004-A6F9CC2960BF}" srcOrd="0" destOrd="0" presId="urn:microsoft.com/office/officeart/2005/8/layout/vList4#5"/>
    <dgm:cxn modelId="{3FC9520F-2341-8A46-9C85-1A17B3E069A5}" type="presParOf" srcId="{A0AAD7CB-EE32-5445-B004-A6F9CC2960BF}" destId="{A2D86523-2AF0-1C48-A0CC-DA9A6A91DBA3}" srcOrd="0" destOrd="0" presId="urn:microsoft.com/office/officeart/2005/8/layout/vList4#5"/>
    <dgm:cxn modelId="{68DB8B7C-7F46-9245-B3ED-B6027774C71B}" type="presParOf" srcId="{A0AAD7CB-EE32-5445-B004-A6F9CC2960BF}" destId="{66D6C40F-4E7A-744C-90B0-5757C1146A18}" srcOrd="1" destOrd="0" presId="urn:microsoft.com/office/officeart/2005/8/layout/vList4#5"/>
    <dgm:cxn modelId="{CABF7744-9380-6D4A-8CBB-C1E5278A4E1A}" type="presParOf" srcId="{A0AAD7CB-EE32-5445-B004-A6F9CC2960BF}" destId="{B1E9F62D-05CB-7E4F-81AD-FA120000E538}" srcOrd="2" destOrd="0" presId="urn:microsoft.com/office/officeart/2005/8/layout/vList4#5"/>
    <dgm:cxn modelId="{C1508404-6C2C-EE45-8629-0434DF7879E5}" type="presParOf" srcId="{00771F87-8F81-B14D-930E-8D9FD793C1F2}" destId="{7B7B198E-98FA-DB4B-89B3-A3849D39D928}" srcOrd="1" destOrd="0" presId="urn:microsoft.com/office/officeart/2005/8/layout/vList4#5"/>
    <dgm:cxn modelId="{24B20C5D-1ABD-C44E-81E5-91420C476FB3}" type="presParOf" srcId="{00771F87-8F81-B14D-930E-8D9FD793C1F2}" destId="{D00AD7F9-2062-D24F-84AD-293561E84C9F}" srcOrd="2" destOrd="0" presId="urn:microsoft.com/office/officeart/2005/8/layout/vList4#5"/>
    <dgm:cxn modelId="{85DC9C95-24AC-CE48-BC00-B2B867020F4D}" type="presParOf" srcId="{D00AD7F9-2062-D24F-84AD-293561E84C9F}" destId="{4FCFFD36-F990-8D4D-865E-42483C0B720F}" srcOrd="0" destOrd="0" presId="urn:microsoft.com/office/officeart/2005/8/layout/vList4#5"/>
    <dgm:cxn modelId="{9A1AE6E4-97D2-7A44-97D0-D4DF2314F729}" type="presParOf" srcId="{D00AD7F9-2062-D24F-84AD-293561E84C9F}" destId="{46DB63EA-232D-0246-9538-1772A3005692}" srcOrd="1" destOrd="0" presId="urn:microsoft.com/office/officeart/2005/8/layout/vList4#5"/>
    <dgm:cxn modelId="{F5D8EE78-639F-F245-9EA3-4B3D7BF8F825}" type="presParOf" srcId="{D00AD7F9-2062-D24F-84AD-293561E84C9F}" destId="{B6D834D4-21EE-0C42-B0A5-8445498CEAA3}" srcOrd="2" destOrd="0" presId="urn:microsoft.com/office/officeart/2005/8/layout/vList4#5"/>
    <dgm:cxn modelId="{E14F5E03-F134-7643-A8C1-D6CBA220EA8D}" type="presParOf" srcId="{00771F87-8F81-B14D-930E-8D9FD793C1F2}" destId="{51677F70-B488-A841-B0E2-D74E51CBD3D8}" srcOrd="3" destOrd="0" presId="urn:microsoft.com/office/officeart/2005/8/layout/vList4#5"/>
    <dgm:cxn modelId="{7B4C45DD-8FFB-194D-8DE4-62DBD548D577}" type="presParOf" srcId="{00771F87-8F81-B14D-930E-8D9FD793C1F2}" destId="{EBFA4529-EC2A-0743-8ED4-B07522F974A5}" srcOrd="4" destOrd="0" presId="urn:microsoft.com/office/officeart/2005/8/layout/vList4#5"/>
    <dgm:cxn modelId="{4BDDF8C9-40E9-E34A-8832-142E33EDCBB6}" type="presParOf" srcId="{EBFA4529-EC2A-0743-8ED4-B07522F974A5}" destId="{4D1F9B71-3108-654D-AFD4-DDD52913058E}" srcOrd="0" destOrd="0" presId="urn:microsoft.com/office/officeart/2005/8/layout/vList4#5"/>
    <dgm:cxn modelId="{26766031-CDF1-A246-A6E2-3739A3211174}" type="presParOf" srcId="{EBFA4529-EC2A-0743-8ED4-B07522F974A5}" destId="{F6452A1B-6DA8-3F40-8E77-EAD55F03D176}" srcOrd="1" destOrd="0" presId="urn:microsoft.com/office/officeart/2005/8/layout/vList4#5"/>
    <dgm:cxn modelId="{5C33DAAF-F0A9-E245-A5CC-79E4C580EC0E}" type="presParOf" srcId="{EBFA4529-EC2A-0743-8ED4-B07522F974A5}" destId="{71F4EB13-F590-AB41-98DA-8360DB98D579}" srcOrd="2" destOrd="0" presId="urn:microsoft.com/office/officeart/2005/8/layout/vList4#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67A512B-EB84-A94B-9E9E-0F31A0E6400C}" type="doc">
      <dgm:prSet loTypeId="urn:microsoft.com/office/officeart/2005/8/layout/vList2" loCatId="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239AA3-DDE1-9344-9E14-E4DD7DE2F2B3}">
      <dgm:prSet custT="1"/>
      <dgm:spPr>
        <a:solidFill>
          <a:schemeClr val="bg1">
            <a:lumMod val="95000"/>
          </a:schemeClr>
        </a:solidFill>
      </dgm:spPr>
      <dgm:t>
        <a:bodyPr/>
        <a:lstStyle/>
        <a:p>
          <a:pPr rtl="0"/>
          <a:r>
            <a:rPr lang="en-US" sz="2000" dirty="0" smtClean="0"/>
            <a:t>An </a:t>
          </a:r>
          <a:r>
            <a:rPr lang="en-US" sz="2000" dirty="0" err="1" smtClean="0"/>
            <a:t>optimised</a:t>
          </a:r>
          <a:r>
            <a:rPr lang="en-US" sz="2000" dirty="0" smtClean="0"/>
            <a:t> machine:</a:t>
          </a:r>
          <a:r>
            <a:rPr lang="en-US" sz="1800" dirty="0" smtClean="0"/>
            <a:t> </a:t>
          </a:r>
          <a:endParaRPr lang="en-US" sz="1800" dirty="0"/>
        </a:p>
      </dgm:t>
    </dgm:pt>
    <dgm:pt modelId="{EBA09D27-3458-804F-A028-9893FA2E6F0A}" type="parTrans" cxnId="{A9B13711-66F4-554E-BF2C-D691E7C74A9C}">
      <dgm:prSet/>
      <dgm:spPr/>
      <dgm:t>
        <a:bodyPr/>
        <a:lstStyle/>
        <a:p>
          <a:endParaRPr lang="en-US"/>
        </a:p>
      </dgm:t>
    </dgm:pt>
    <dgm:pt modelId="{D86A5165-330D-9C41-9713-BCB1631CB22B}" type="sibTrans" cxnId="{A9B13711-66F4-554E-BF2C-D691E7C74A9C}">
      <dgm:prSet/>
      <dgm:spPr/>
      <dgm:t>
        <a:bodyPr/>
        <a:lstStyle/>
        <a:p>
          <a:endParaRPr lang="en-US"/>
        </a:p>
      </dgm:t>
    </dgm:pt>
    <dgm:pt modelId="{82CCA84E-C880-7A42-9F12-8F25548D3B4A}">
      <dgm:prSet custT="1"/>
      <dgm:spPr>
        <a:ln>
          <a:solidFill>
            <a:schemeClr val="tx1"/>
          </a:solidFill>
        </a:ln>
      </dgm:spPr>
      <dgm:t>
        <a:bodyPr/>
        <a:lstStyle/>
        <a:p>
          <a:pPr rtl="0"/>
          <a:r>
            <a:rPr lang="en-US" sz="1200" dirty="0" smtClean="0">
              <a:solidFill>
                <a:srgbClr val="0000FF"/>
              </a:solidFill>
            </a:rPr>
            <a:t>Higgs mass scale known and much improved cost and power models allow significant optimization </a:t>
          </a:r>
          <a:endParaRPr lang="en-US" sz="1200" dirty="0">
            <a:solidFill>
              <a:srgbClr val="0000FF"/>
            </a:solidFill>
          </a:endParaRPr>
        </a:p>
      </dgm:t>
    </dgm:pt>
    <dgm:pt modelId="{29AFC0DE-0F66-4341-A16B-5008DADA9634}" type="parTrans" cxnId="{0F303632-1926-2440-A372-E633A1C70FE5}">
      <dgm:prSet/>
      <dgm:spPr/>
      <dgm:t>
        <a:bodyPr/>
        <a:lstStyle/>
        <a:p>
          <a:endParaRPr lang="en-US"/>
        </a:p>
      </dgm:t>
    </dgm:pt>
    <dgm:pt modelId="{B53E1FA8-12F8-094A-AD27-D745A3B0F9C7}" type="sibTrans" cxnId="{0F303632-1926-2440-A372-E633A1C70FE5}">
      <dgm:prSet/>
      <dgm:spPr/>
      <dgm:t>
        <a:bodyPr/>
        <a:lstStyle/>
        <a:p>
          <a:endParaRPr lang="en-US"/>
        </a:p>
      </dgm:t>
    </dgm:pt>
    <dgm:pt modelId="{BDC12AD8-AABA-D943-8871-68563B7E3B33}">
      <dgm:prSet custT="1"/>
      <dgm:spPr>
        <a:ln>
          <a:solidFill>
            <a:schemeClr val="tx1"/>
          </a:solidFill>
        </a:ln>
      </dgm:spPr>
      <dgm:t>
        <a:bodyPr/>
        <a:lstStyle/>
        <a:p>
          <a:pPr rtl="0"/>
          <a:r>
            <a:rPr lang="en-US" sz="1200" dirty="0" smtClean="0"/>
            <a:t>Re-</a:t>
          </a:r>
          <a:r>
            <a:rPr lang="en-US" sz="1200" dirty="0" err="1" smtClean="0"/>
            <a:t>baselining</a:t>
          </a:r>
          <a:r>
            <a:rPr lang="en-US" sz="1200" dirty="0" smtClean="0"/>
            <a:t> studies ongoing (~375 </a:t>
          </a:r>
          <a:r>
            <a:rPr lang="en-US" sz="1200" dirty="0" err="1" smtClean="0"/>
            <a:t>GeV</a:t>
          </a:r>
          <a:r>
            <a:rPr lang="en-US" sz="1200" dirty="0" smtClean="0"/>
            <a:t>, ~1.5 </a:t>
          </a:r>
          <a:r>
            <a:rPr lang="en-US" sz="1200" dirty="0" err="1" smtClean="0"/>
            <a:t>TeV</a:t>
          </a:r>
          <a:r>
            <a:rPr lang="en-US" sz="1200" dirty="0" smtClean="0"/>
            <a:t>, 3 </a:t>
          </a:r>
          <a:r>
            <a:rPr lang="en-US" sz="1200" dirty="0" err="1" smtClean="0"/>
            <a:t>TeV</a:t>
          </a:r>
          <a:r>
            <a:rPr lang="en-US" sz="1200" dirty="0" smtClean="0"/>
            <a:t>) – including more work on a klystron based initial phase </a:t>
          </a:r>
          <a:endParaRPr lang="en-US" sz="1200" dirty="0"/>
        </a:p>
      </dgm:t>
    </dgm:pt>
    <dgm:pt modelId="{5E34FA9F-BAE4-C542-A476-2D2607F36E0F}" type="parTrans" cxnId="{EE3733C3-63A4-4442-9A96-743E6F0F5B08}">
      <dgm:prSet/>
      <dgm:spPr/>
      <dgm:t>
        <a:bodyPr/>
        <a:lstStyle/>
        <a:p>
          <a:endParaRPr lang="en-US"/>
        </a:p>
      </dgm:t>
    </dgm:pt>
    <dgm:pt modelId="{3BE7A105-6AA7-F341-BDAE-95EA7F8065C6}" type="sibTrans" cxnId="{EE3733C3-63A4-4442-9A96-743E6F0F5B08}">
      <dgm:prSet/>
      <dgm:spPr/>
      <dgm:t>
        <a:bodyPr/>
        <a:lstStyle/>
        <a:p>
          <a:endParaRPr lang="en-US"/>
        </a:p>
      </dgm:t>
    </dgm:pt>
    <dgm:pt modelId="{DD9C20E7-AFD7-A045-9E24-41636054C0AD}">
      <dgm:prSet custT="1"/>
      <dgm:spPr>
        <a:ln>
          <a:solidFill>
            <a:schemeClr val="tx1"/>
          </a:solidFill>
        </a:ln>
      </dgm:spPr>
      <dgm:t>
        <a:bodyPr/>
        <a:lstStyle/>
        <a:p>
          <a:pPr rtl="0"/>
          <a:r>
            <a:rPr lang="en-US" sz="1200" dirty="0" smtClean="0"/>
            <a:t>Overall design and system </a:t>
          </a:r>
          <a:r>
            <a:rPr lang="en-US" sz="1200" dirty="0" err="1" smtClean="0"/>
            <a:t>optimisation</a:t>
          </a:r>
          <a:r>
            <a:rPr lang="en-US" sz="1200" dirty="0" smtClean="0"/>
            <a:t>, technical parameters for all systems</a:t>
          </a:r>
          <a:endParaRPr lang="en-US" sz="1200" dirty="0"/>
        </a:p>
      </dgm:t>
    </dgm:pt>
    <dgm:pt modelId="{0E3E75D7-5E0E-024C-8CFC-764DBF18449A}" type="parTrans" cxnId="{8D3F87A0-7AEC-DC4A-B124-FFA7EE9B0645}">
      <dgm:prSet/>
      <dgm:spPr/>
      <dgm:t>
        <a:bodyPr/>
        <a:lstStyle/>
        <a:p>
          <a:endParaRPr lang="en-US"/>
        </a:p>
      </dgm:t>
    </dgm:pt>
    <dgm:pt modelId="{BFABFC64-3CDA-E64B-97BA-4254854DF5A7}" type="sibTrans" cxnId="{8D3F87A0-7AEC-DC4A-B124-FFA7EE9B0645}">
      <dgm:prSet/>
      <dgm:spPr/>
      <dgm:t>
        <a:bodyPr/>
        <a:lstStyle/>
        <a:p>
          <a:endParaRPr lang="en-US"/>
        </a:p>
      </dgm:t>
    </dgm:pt>
    <dgm:pt modelId="{851A1292-0381-2245-A04A-9FC575876C59}">
      <dgm:prSet custT="1"/>
      <dgm:spPr>
        <a:ln>
          <a:solidFill>
            <a:schemeClr val="tx1"/>
          </a:solidFill>
        </a:ln>
      </dgm:spPr>
      <dgm:t>
        <a:bodyPr/>
        <a:lstStyle/>
        <a:p>
          <a:pPr rtl="0"/>
          <a:r>
            <a:rPr lang="en-US" sz="1200" dirty="0" smtClean="0"/>
            <a:t>Cost, power/energy </a:t>
          </a:r>
          <a:r>
            <a:rPr lang="en-US" sz="1200" dirty="0" err="1" smtClean="0"/>
            <a:t>optimisation</a:t>
          </a:r>
          <a:r>
            <a:rPr lang="en-US" sz="1200" dirty="0" smtClean="0"/>
            <a:t>, scheduling, site including specific developments/studies </a:t>
          </a:r>
          <a:endParaRPr lang="en-US" sz="1200" dirty="0"/>
        </a:p>
      </dgm:t>
    </dgm:pt>
    <dgm:pt modelId="{D8AE7553-A4DE-EC4F-9FD5-9811AFA37F9B}" type="parTrans" cxnId="{6E8FE58D-C87F-E941-A575-3E811E219E3B}">
      <dgm:prSet/>
      <dgm:spPr/>
      <dgm:t>
        <a:bodyPr/>
        <a:lstStyle/>
        <a:p>
          <a:endParaRPr lang="en-US"/>
        </a:p>
      </dgm:t>
    </dgm:pt>
    <dgm:pt modelId="{BE8120AF-FA2F-684C-9159-B5EE056CF33F}" type="sibTrans" cxnId="{6E8FE58D-C87F-E941-A575-3E811E219E3B}">
      <dgm:prSet/>
      <dgm:spPr/>
      <dgm:t>
        <a:bodyPr/>
        <a:lstStyle/>
        <a:p>
          <a:endParaRPr lang="en-US"/>
        </a:p>
      </dgm:t>
    </dgm:pt>
    <dgm:pt modelId="{84F8ED06-CEE5-4843-931A-5875DCAC4CFF}" type="pres">
      <dgm:prSet presAssocID="{167A512B-EB84-A94B-9E9E-0F31A0E6400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6276146-41F5-D749-9FA0-57E1D9745EC1}" type="pres">
      <dgm:prSet presAssocID="{5D239AA3-DDE1-9344-9E14-E4DD7DE2F2B3}" presName="parentText" presStyleLbl="node1" presStyleIdx="0" presStyleCnt="1" custScaleY="3872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428CBF-F500-524E-8394-215B420DCAA3}" type="pres">
      <dgm:prSet presAssocID="{5D239AA3-DDE1-9344-9E14-E4DD7DE2F2B3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26DAC36-B636-4A40-9D31-BD2743239153}" type="presOf" srcId="{DD9C20E7-AFD7-A045-9E24-41636054C0AD}" destId="{8E428CBF-F500-524E-8394-215B420DCAA3}" srcOrd="0" destOrd="2" presId="urn:microsoft.com/office/officeart/2005/8/layout/vList2"/>
    <dgm:cxn modelId="{0F303632-1926-2440-A372-E633A1C70FE5}" srcId="{5D239AA3-DDE1-9344-9E14-E4DD7DE2F2B3}" destId="{82CCA84E-C880-7A42-9F12-8F25548D3B4A}" srcOrd="0" destOrd="0" parTransId="{29AFC0DE-0F66-4341-A16B-5008DADA9634}" sibTransId="{B53E1FA8-12F8-094A-AD27-D745A3B0F9C7}"/>
    <dgm:cxn modelId="{8902F3AA-5F28-974D-94C0-9B1FF6571B08}" type="presOf" srcId="{5D239AA3-DDE1-9344-9E14-E4DD7DE2F2B3}" destId="{D6276146-41F5-D749-9FA0-57E1D9745EC1}" srcOrd="0" destOrd="0" presId="urn:microsoft.com/office/officeart/2005/8/layout/vList2"/>
    <dgm:cxn modelId="{24068C27-7912-4C4A-B0DC-CA390B744335}" type="presOf" srcId="{82CCA84E-C880-7A42-9F12-8F25548D3B4A}" destId="{8E428CBF-F500-524E-8394-215B420DCAA3}" srcOrd="0" destOrd="0" presId="urn:microsoft.com/office/officeart/2005/8/layout/vList2"/>
    <dgm:cxn modelId="{A9B13711-66F4-554E-BF2C-D691E7C74A9C}" srcId="{167A512B-EB84-A94B-9E9E-0F31A0E6400C}" destId="{5D239AA3-DDE1-9344-9E14-E4DD7DE2F2B3}" srcOrd="0" destOrd="0" parTransId="{EBA09D27-3458-804F-A028-9893FA2E6F0A}" sibTransId="{D86A5165-330D-9C41-9713-BCB1631CB22B}"/>
    <dgm:cxn modelId="{EE3733C3-63A4-4442-9A96-743E6F0F5B08}" srcId="{5D239AA3-DDE1-9344-9E14-E4DD7DE2F2B3}" destId="{BDC12AD8-AABA-D943-8871-68563B7E3B33}" srcOrd="1" destOrd="0" parTransId="{5E34FA9F-BAE4-C542-A476-2D2607F36E0F}" sibTransId="{3BE7A105-6AA7-F341-BDAE-95EA7F8065C6}"/>
    <dgm:cxn modelId="{6E8FE58D-C87F-E941-A575-3E811E219E3B}" srcId="{5D239AA3-DDE1-9344-9E14-E4DD7DE2F2B3}" destId="{851A1292-0381-2245-A04A-9FC575876C59}" srcOrd="3" destOrd="0" parTransId="{D8AE7553-A4DE-EC4F-9FD5-9811AFA37F9B}" sibTransId="{BE8120AF-FA2F-684C-9159-B5EE056CF33F}"/>
    <dgm:cxn modelId="{C3D364D6-B7E6-5C49-936B-1DC0C9D49AFD}" type="presOf" srcId="{167A512B-EB84-A94B-9E9E-0F31A0E6400C}" destId="{84F8ED06-CEE5-4843-931A-5875DCAC4CFF}" srcOrd="0" destOrd="0" presId="urn:microsoft.com/office/officeart/2005/8/layout/vList2"/>
    <dgm:cxn modelId="{4CD08A6A-1ED0-3342-8167-77CC2E15A252}" type="presOf" srcId="{BDC12AD8-AABA-D943-8871-68563B7E3B33}" destId="{8E428CBF-F500-524E-8394-215B420DCAA3}" srcOrd="0" destOrd="1" presId="urn:microsoft.com/office/officeart/2005/8/layout/vList2"/>
    <dgm:cxn modelId="{34740BE1-A900-BA4E-A4ED-6B08A25530C1}" type="presOf" srcId="{851A1292-0381-2245-A04A-9FC575876C59}" destId="{8E428CBF-F500-524E-8394-215B420DCAA3}" srcOrd="0" destOrd="3" presId="urn:microsoft.com/office/officeart/2005/8/layout/vList2"/>
    <dgm:cxn modelId="{8D3F87A0-7AEC-DC4A-B124-FFA7EE9B0645}" srcId="{5D239AA3-DDE1-9344-9E14-E4DD7DE2F2B3}" destId="{DD9C20E7-AFD7-A045-9E24-41636054C0AD}" srcOrd="2" destOrd="0" parTransId="{0E3E75D7-5E0E-024C-8CFC-764DBF18449A}" sibTransId="{BFABFC64-3CDA-E64B-97BA-4254854DF5A7}"/>
    <dgm:cxn modelId="{D4CBD627-64DE-A54F-B8DE-5993421A8CD0}" type="presParOf" srcId="{84F8ED06-CEE5-4843-931A-5875DCAC4CFF}" destId="{D6276146-41F5-D749-9FA0-57E1D9745EC1}" srcOrd="0" destOrd="0" presId="urn:microsoft.com/office/officeart/2005/8/layout/vList2"/>
    <dgm:cxn modelId="{DDFCD4CD-8D41-3242-8147-DD7B431120A4}" type="presParOf" srcId="{84F8ED06-CEE5-4843-931A-5875DCAC4CFF}" destId="{8E428CBF-F500-524E-8394-215B420DCAA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67A512B-EB84-A94B-9E9E-0F31A0E6400C}" type="doc">
      <dgm:prSet loTypeId="urn:microsoft.com/office/officeart/2005/8/layout/vList2" loCatId="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70AB893-2843-4C49-B2F9-4D2FB6FC9E9F}">
      <dgm:prSet custT="1"/>
      <dgm:spPr>
        <a:solidFill>
          <a:srgbClr val="F2F2F2"/>
        </a:solidFill>
        <a:ln>
          <a:noFill/>
        </a:ln>
      </dgm:spPr>
      <dgm:t>
        <a:bodyPr/>
        <a:lstStyle/>
        <a:p>
          <a:pPr rtl="0"/>
          <a:r>
            <a:rPr lang="en-US" sz="2000" dirty="0" smtClean="0"/>
            <a:t>Energy reach: </a:t>
          </a:r>
          <a:endParaRPr lang="en-US" sz="2000" dirty="0"/>
        </a:p>
      </dgm:t>
    </dgm:pt>
    <dgm:pt modelId="{1F86E396-B628-1142-B220-0C605EA6B538}" type="parTrans" cxnId="{3EB53131-E34A-0A49-BE53-D576C996824D}">
      <dgm:prSet/>
      <dgm:spPr/>
      <dgm:t>
        <a:bodyPr/>
        <a:lstStyle/>
        <a:p>
          <a:endParaRPr lang="en-US"/>
        </a:p>
      </dgm:t>
    </dgm:pt>
    <dgm:pt modelId="{9AE33597-186C-9F41-AE4C-C3A2D6E0C8EC}" type="sibTrans" cxnId="{3EB53131-E34A-0A49-BE53-D576C996824D}">
      <dgm:prSet/>
      <dgm:spPr/>
      <dgm:t>
        <a:bodyPr/>
        <a:lstStyle/>
        <a:p>
          <a:endParaRPr lang="en-US"/>
        </a:p>
      </dgm:t>
    </dgm:pt>
    <dgm:pt modelId="{5FC5CFE2-51C0-0D45-84DA-F336F46FA4C9}">
      <dgm:prSet custT="1"/>
      <dgm:spPr>
        <a:ln>
          <a:solidFill>
            <a:schemeClr val="tx1"/>
          </a:solidFill>
        </a:ln>
      </dgm:spPr>
      <dgm:t>
        <a:bodyPr/>
        <a:lstStyle/>
        <a:p>
          <a:pPr rtl="0"/>
          <a:r>
            <a:rPr lang="en-US" sz="1200" dirty="0" smtClean="0"/>
            <a:t>Increase test-capacity (several sites)     </a:t>
          </a:r>
          <a:endParaRPr lang="en-US" sz="1200" dirty="0"/>
        </a:p>
      </dgm:t>
    </dgm:pt>
    <dgm:pt modelId="{FA23BC2B-51C1-1946-B86E-CAB4FA4ED9DF}" type="parTrans" cxnId="{B32B9DFB-A735-5749-85B7-2F4CA1328B8A}">
      <dgm:prSet/>
      <dgm:spPr/>
      <dgm:t>
        <a:bodyPr/>
        <a:lstStyle/>
        <a:p>
          <a:endParaRPr lang="en-US"/>
        </a:p>
      </dgm:t>
    </dgm:pt>
    <dgm:pt modelId="{1D63F77D-8218-BB4A-ADE4-05DB36EE5554}" type="sibTrans" cxnId="{B32B9DFB-A735-5749-85B7-2F4CA1328B8A}">
      <dgm:prSet/>
      <dgm:spPr/>
      <dgm:t>
        <a:bodyPr/>
        <a:lstStyle/>
        <a:p>
          <a:endParaRPr lang="en-US"/>
        </a:p>
      </dgm:t>
    </dgm:pt>
    <dgm:pt modelId="{5439602F-DA74-6B42-A6C2-AE3D1B2697F8}">
      <dgm:prSet custT="1"/>
      <dgm:spPr>
        <a:ln>
          <a:solidFill>
            <a:schemeClr val="tx1"/>
          </a:solidFill>
        </a:ln>
      </dgm:spPr>
      <dgm:t>
        <a:bodyPr/>
        <a:lstStyle/>
        <a:p>
          <a:pPr rtl="0"/>
          <a:r>
            <a:rPr lang="en-US" sz="1200" dirty="0" smtClean="0"/>
            <a:t>Detailed studies and </a:t>
          </a:r>
          <a:r>
            <a:rPr lang="en-US" sz="1200" dirty="0" err="1" smtClean="0"/>
            <a:t>optimisation</a:t>
          </a:r>
          <a:r>
            <a:rPr lang="en-US" sz="1200" dirty="0" smtClean="0"/>
            <a:t> of all the critical RF elements (main structures the most central) as well as further </a:t>
          </a:r>
          <a:r>
            <a:rPr lang="en-US" sz="1200" dirty="0" err="1" smtClean="0"/>
            <a:t>industrialisation</a:t>
          </a:r>
          <a:r>
            <a:rPr lang="en-US" sz="1200" dirty="0" smtClean="0"/>
            <a:t>  </a:t>
          </a:r>
          <a:endParaRPr lang="en-US" sz="1200" dirty="0"/>
        </a:p>
      </dgm:t>
    </dgm:pt>
    <dgm:pt modelId="{D1BC67E5-F028-184F-869C-E25C34E99360}" type="parTrans" cxnId="{CCBECF0C-6E64-034E-83A0-FEA5493BF11B}">
      <dgm:prSet/>
      <dgm:spPr/>
      <dgm:t>
        <a:bodyPr/>
        <a:lstStyle/>
        <a:p>
          <a:endParaRPr lang="en-US"/>
        </a:p>
      </dgm:t>
    </dgm:pt>
    <dgm:pt modelId="{C09C8C53-A755-E24A-B7EB-D69AA6092894}" type="sibTrans" cxnId="{CCBECF0C-6E64-034E-83A0-FEA5493BF11B}">
      <dgm:prSet/>
      <dgm:spPr/>
      <dgm:t>
        <a:bodyPr/>
        <a:lstStyle/>
        <a:p>
          <a:endParaRPr lang="en-US"/>
        </a:p>
      </dgm:t>
    </dgm:pt>
    <dgm:pt modelId="{92772BCF-7180-394A-AEFD-54FA5CFA031D}">
      <dgm:prSet custT="1"/>
      <dgm:spPr>
        <a:solidFill>
          <a:srgbClr val="F2F2F2"/>
        </a:solidFill>
      </dgm:spPr>
      <dgm:t>
        <a:bodyPr/>
        <a:lstStyle/>
        <a:p>
          <a:pPr rtl="0"/>
          <a:r>
            <a:rPr lang="en-US" sz="2000" dirty="0" smtClean="0"/>
            <a:t>Luminosity performance: </a:t>
          </a:r>
          <a:endParaRPr lang="en-US" sz="2000" dirty="0"/>
        </a:p>
      </dgm:t>
    </dgm:pt>
    <dgm:pt modelId="{ABE5FE35-8B02-BC42-98D0-9608218C1B10}" type="parTrans" cxnId="{7DF3686A-E4BD-5D42-A0B7-68DB832BB164}">
      <dgm:prSet/>
      <dgm:spPr/>
      <dgm:t>
        <a:bodyPr/>
        <a:lstStyle/>
        <a:p>
          <a:endParaRPr lang="en-US"/>
        </a:p>
      </dgm:t>
    </dgm:pt>
    <dgm:pt modelId="{76111D3F-C60C-BD44-91FF-65D62894AFA6}" type="sibTrans" cxnId="{7DF3686A-E4BD-5D42-A0B7-68DB832BB164}">
      <dgm:prSet/>
      <dgm:spPr/>
      <dgm:t>
        <a:bodyPr/>
        <a:lstStyle/>
        <a:p>
          <a:endParaRPr lang="en-US"/>
        </a:p>
      </dgm:t>
    </dgm:pt>
    <dgm:pt modelId="{7811CEB6-6647-784F-8697-7AC4F054E11C}">
      <dgm:prSet custT="1"/>
      <dgm:spPr>
        <a:ln>
          <a:solidFill>
            <a:srgbClr val="000000"/>
          </a:solidFill>
        </a:ln>
      </dgm:spPr>
      <dgm:t>
        <a:bodyPr/>
        <a:lstStyle/>
        <a:p>
          <a:pPr rtl="0"/>
          <a:r>
            <a:rPr lang="en-US" sz="1200" dirty="0" smtClean="0"/>
            <a:t>Final focus </a:t>
          </a:r>
          <a:r>
            <a:rPr lang="en-US" sz="1200" dirty="0" err="1" smtClean="0"/>
            <a:t>optimisation</a:t>
          </a:r>
          <a:r>
            <a:rPr lang="en-US" sz="1200" dirty="0" smtClean="0"/>
            <a:t> and studies </a:t>
          </a:r>
          <a:endParaRPr lang="en-US" sz="1200" dirty="0"/>
        </a:p>
      </dgm:t>
    </dgm:pt>
    <dgm:pt modelId="{BD9A17DA-D42C-8D46-91D1-54083E8574AB}" type="parTrans" cxnId="{F669ECAC-95CC-5B4C-B0FD-BAEB7501919E}">
      <dgm:prSet/>
      <dgm:spPr/>
      <dgm:t>
        <a:bodyPr/>
        <a:lstStyle/>
        <a:p>
          <a:endParaRPr lang="en-US"/>
        </a:p>
      </dgm:t>
    </dgm:pt>
    <dgm:pt modelId="{0685975B-A858-E84C-BB5E-93C193A49D89}" type="sibTrans" cxnId="{F669ECAC-95CC-5B4C-B0FD-BAEB7501919E}">
      <dgm:prSet/>
      <dgm:spPr/>
      <dgm:t>
        <a:bodyPr/>
        <a:lstStyle/>
        <a:p>
          <a:endParaRPr lang="en-US"/>
        </a:p>
      </dgm:t>
    </dgm:pt>
    <dgm:pt modelId="{FD453F13-5AEE-DD45-9BFE-C3E0F4BC3216}">
      <dgm:prSet custT="1"/>
      <dgm:spPr>
        <a:ln>
          <a:solidFill>
            <a:srgbClr val="000000"/>
          </a:solidFill>
        </a:ln>
      </dgm:spPr>
      <dgm:t>
        <a:bodyPr/>
        <a:lstStyle/>
        <a:p>
          <a:pPr rtl="0"/>
          <a:r>
            <a:rPr lang="en-US" sz="1200" dirty="0" smtClean="0"/>
            <a:t>Overall performance, reliability, robustness and risk studies  </a:t>
          </a:r>
          <a:endParaRPr lang="en-US" sz="1200" dirty="0"/>
        </a:p>
      </dgm:t>
    </dgm:pt>
    <dgm:pt modelId="{0FC817C4-7DDE-0E41-8497-C5123DC875A3}" type="parTrans" cxnId="{37F84662-796C-DE44-8488-B9F7FF92D21C}">
      <dgm:prSet/>
      <dgm:spPr/>
      <dgm:t>
        <a:bodyPr/>
        <a:lstStyle/>
        <a:p>
          <a:endParaRPr lang="en-US"/>
        </a:p>
      </dgm:t>
    </dgm:pt>
    <dgm:pt modelId="{55B5AB67-D5F3-4842-8B48-DA692EA7C287}" type="sibTrans" cxnId="{37F84662-796C-DE44-8488-B9F7FF92D21C}">
      <dgm:prSet/>
      <dgm:spPr/>
      <dgm:t>
        <a:bodyPr/>
        <a:lstStyle/>
        <a:p>
          <a:endParaRPr lang="en-US"/>
        </a:p>
      </dgm:t>
    </dgm:pt>
    <dgm:pt modelId="{3A57D49B-9863-BD4B-A397-1BBA92875877}">
      <dgm:prSet custT="1"/>
      <dgm:spPr>
        <a:ln>
          <a:solidFill>
            <a:schemeClr val="tx1"/>
          </a:solidFill>
        </a:ln>
      </dgm:spPr>
      <dgm:t>
        <a:bodyPr/>
        <a:lstStyle/>
        <a:p>
          <a:pPr rtl="0"/>
          <a:r>
            <a:rPr lang="en-US" sz="1200" dirty="0" smtClean="0">
              <a:solidFill>
                <a:srgbClr val="0000FF"/>
              </a:solidFill>
            </a:rPr>
            <a:t>Linked to X-band technology development and </a:t>
          </a:r>
          <a:r>
            <a:rPr lang="en-US" sz="1200" dirty="0" err="1" smtClean="0">
              <a:solidFill>
                <a:srgbClr val="0000FF"/>
              </a:solidFill>
            </a:rPr>
            <a:t>industrialisation</a:t>
          </a:r>
          <a:endParaRPr lang="en-US" sz="1200" dirty="0">
            <a:solidFill>
              <a:srgbClr val="0000FF"/>
            </a:solidFill>
          </a:endParaRPr>
        </a:p>
      </dgm:t>
    </dgm:pt>
    <dgm:pt modelId="{ED9E8C4D-27E0-D749-8931-F1C963A133F2}" type="parTrans" cxnId="{0E6FB930-24F6-0545-84CC-C0E9419BF38A}">
      <dgm:prSet/>
      <dgm:spPr/>
      <dgm:t>
        <a:bodyPr/>
        <a:lstStyle/>
        <a:p>
          <a:endParaRPr lang="en-US"/>
        </a:p>
      </dgm:t>
    </dgm:pt>
    <dgm:pt modelId="{58BA7BCA-4AE7-074D-9849-65E2D5A70147}" type="sibTrans" cxnId="{0E6FB930-24F6-0545-84CC-C0E9419BF38A}">
      <dgm:prSet/>
      <dgm:spPr/>
      <dgm:t>
        <a:bodyPr/>
        <a:lstStyle/>
        <a:p>
          <a:endParaRPr lang="en-US"/>
        </a:p>
      </dgm:t>
    </dgm:pt>
    <dgm:pt modelId="{F6EF289C-6310-4E4E-9F53-EC247E5FDF5F}">
      <dgm:prSet custT="1"/>
      <dgm:spPr>
        <a:ln>
          <a:solidFill>
            <a:srgbClr val="000000"/>
          </a:solidFill>
        </a:ln>
      </dgm:spPr>
      <dgm:t>
        <a:bodyPr/>
        <a:lstStyle/>
        <a:p>
          <a:pPr rtl="0"/>
          <a:r>
            <a:rPr lang="en-US" sz="1200" dirty="0" smtClean="0">
              <a:solidFill>
                <a:srgbClr val="0000FF"/>
              </a:solidFill>
            </a:rPr>
            <a:t>Overall performance simulation and </a:t>
          </a:r>
          <a:r>
            <a:rPr lang="en-US" sz="1200" dirty="0" err="1" smtClean="0">
              <a:solidFill>
                <a:srgbClr val="0000FF"/>
              </a:solidFill>
            </a:rPr>
            <a:t>optimisation</a:t>
          </a:r>
          <a:r>
            <a:rPr lang="en-US" sz="1200" dirty="0" smtClean="0">
              <a:solidFill>
                <a:srgbClr val="0000FF"/>
              </a:solidFill>
            </a:rPr>
            <a:t> of each system – in some case linked to experimental benchmarking and/or tests (some examples below)</a:t>
          </a:r>
          <a:endParaRPr lang="en-US" sz="1200" dirty="0">
            <a:solidFill>
              <a:srgbClr val="0000FF"/>
            </a:solidFill>
          </a:endParaRPr>
        </a:p>
      </dgm:t>
    </dgm:pt>
    <dgm:pt modelId="{7FB490AC-ACB7-E549-81A5-09C5FFFDB9B8}" type="parTrans" cxnId="{23C3F73B-4720-BB45-92DB-09B46D1D88CC}">
      <dgm:prSet/>
      <dgm:spPr/>
      <dgm:t>
        <a:bodyPr/>
        <a:lstStyle/>
        <a:p>
          <a:endParaRPr lang="en-US"/>
        </a:p>
      </dgm:t>
    </dgm:pt>
    <dgm:pt modelId="{2A93B48B-476F-0942-A584-B17B3DF5F6D6}" type="sibTrans" cxnId="{23C3F73B-4720-BB45-92DB-09B46D1D88CC}">
      <dgm:prSet/>
      <dgm:spPr/>
      <dgm:t>
        <a:bodyPr/>
        <a:lstStyle/>
        <a:p>
          <a:endParaRPr lang="en-US"/>
        </a:p>
      </dgm:t>
    </dgm:pt>
    <dgm:pt modelId="{40B9B382-5A15-A847-B8EF-0DBE940A6A03}">
      <dgm:prSet custT="1"/>
      <dgm:spPr>
        <a:ln>
          <a:solidFill>
            <a:srgbClr val="000000"/>
          </a:solidFill>
        </a:ln>
      </dgm:spPr>
      <dgm:t>
        <a:bodyPr/>
        <a:lstStyle/>
        <a:p>
          <a:pPr rtl="0"/>
          <a:r>
            <a:rPr lang="en-US" sz="1200" dirty="0" smtClean="0"/>
            <a:t>Damping ring designs including experimental development and studies</a:t>
          </a:r>
          <a:endParaRPr lang="en-US" sz="1200" dirty="0"/>
        </a:p>
      </dgm:t>
    </dgm:pt>
    <dgm:pt modelId="{09BF4CEA-B306-454F-8412-70E8992B259C}" type="parTrans" cxnId="{B4DEEA85-CC4E-844E-9C5F-CDAF10E863C4}">
      <dgm:prSet/>
      <dgm:spPr/>
      <dgm:t>
        <a:bodyPr/>
        <a:lstStyle/>
        <a:p>
          <a:endParaRPr lang="en-US"/>
        </a:p>
      </dgm:t>
    </dgm:pt>
    <dgm:pt modelId="{08EAD7B0-513E-9141-A697-B5D25BACDB45}" type="sibTrans" cxnId="{B4DEEA85-CC4E-844E-9C5F-CDAF10E863C4}">
      <dgm:prSet/>
      <dgm:spPr/>
      <dgm:t>
        <a:bodyPr/>
        <a:lstStyle/>
        <a:p>
          <a:endParaRPr lang="en-US"/>
        </a:p>
      </dgm:t>
    </dgm:pt>
    <dgm:pt modelId="{D13080F7-603B-9548-A49D-7F7BF7827E8E}">
      <dgm:prSet custT="1"/>
      <dgm:spPr>
        <a:ln>
          <a:solidFill>
            <a:srgbClr val="000000"/>
          </a:solidFill>
        </a:ln>
      </dgm:spPr>
      <dgm:t>
        <a:bodyPr/>
        <a:lstStyle/>
        <a:p>
          <a:pPr rtl="0"/>
          <a:r>
            <a:rPr lang="en-US" sz="1200" dirty="0" smtClean="0"/>
            <a:t>Main </a:t>
          </a:r>
          <a:r>
            <a:rPr lang="en-US" sz="1200" dirty="0" err="1" smtClean="0"/>
            <a:t>linac</a:t>
          </a:r>
          <a:r>
            <a:rPr lang="en-US" sz="1200" dirty="0" smtClean="0"/>
            <a:t> alignment and stability, </a:t>
          </a:r>
          <a:r>
            <a:rPr lang="en-US" sz="1200" dirty="0" err="1" smtClean="0"/>
            <a:t>wakefield</a:t>
          </a:r>
          <a:r>
            <a:rPr lang="en-US" sz="1200" dirty="0" smtClean="0"/>
            <a:t> studies, BBA alignment </a:t>
          </a:r>
          <a:endParaRPr lang="en-US" sz="1200" dirty="0"/>
        </a:p>
      </dgm:t>
    </dgm:pt>
    <dgm:pt modelId="{26A5DDB6-B347-704B-ABC0-C2D9B88EF029}" type="parTrans" cxnId="{60E35BA9-9CCB-7646-8169-3DCC1AAEF648}">
      <dgm:prSet/>
      <dgm:spPr/>
      <dgm:t>
        <a:bodyPr/>
        <a:lstStyle/>
        <a:p>
          <a:endParaRPr lang="en-US"/>
        </a:p>
      </dgm:t>
    </dgm:pt>
    <dgm:pt modelId="{C8B3C4FD-F8B0-F940-A6D9-4954B4E6CFAE}" type="sibTrans" cxnId="{60E35BA9-9CCB-7646-8169-3DCC1AAEF648}">
      <dgm:prSet/>
      <dgm:spPr/>
      <dgm:t>
        <a:bodyPr/>
        <a:lstStyle/>
        <a:p>
          <a:endParaRPr lang="en-US"/>
        </a:p>
      </dgm:t>
    </dgm:pt>
    <dgm:pt modelId="{8166E98D-6445-4C47-A453-C0DEB5BCE60C}">
      <dgm:prSet custT="1"/>
      <dgm:spPr>
        <a:ln>
          <a:solidFill>
            <a:srgbClr val="000000"/>
          </a:solidFill>
        </a:ln>
      </dgm:spPr>
      <dgm:t>
        <a:bodyPr/>
        <a:lstStyle/>
        <a:p>
          <a:pPr rtl="0"/>
          <a:endParaRPr lang="en-US" sz="1200" dirty="0"/>
        </a:p>
      </dgm:t>
    </dgm:pt>
    <dgm:pt modelId="{91D78EDF-CF68-DF4C-BFA4-06C066815AE4}" type="parTrans" cxnId="{0234966D-1C6D-CF41-B105-3D44861E6769}">
      <dgm:prSet/>
      <dgm:spPr/>
      <dgm:t>
        <a:bodyPr/>
        <a:lstStyle/>
        <a:p>
          <a:endParaRPr lang="en-US"/>
        </a:p>
      </dgm:t>
    </dgm:pt>
    <dgm:pt modelId="{FC4FEB23-A215-D147-96BB-46948492C54C}" type="sibTrans" cxnId="{0234966D-1C6D-CF41-B105-3D44861E6769}">
      <dgm:prSet/>
      <dgm:spPr/>
      <dgm:t>
        <a:bodyPr/>
        <a:lstStyle/>
        <a:p>
          <a:endParaRPr lang="en-US"/>
        </a:p>
      </dgm:t>
    </dgm:pt>
    <dgm:pt modelId="{FDFD0F34-4DC8-454A-B264-724550C7EA41}" type="pres">
      <dgm:prSet presAssocID="{167A512B-EB84-A94B-9E9E-0F31A0E6400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17A175A-BBDD-A041-B3AD-CDC8226E4357}" type="pres">
      <dgm:prSet presAssocID="{970AB893-2843-4C49-B2F9-4D2FB6FC9E9F}" presName="parentText" presStyleLbl="node1" presStyleIdx="0" presStyleCnt="2" custScaleY="3959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4FBC7A-0E0D-6245-BC1E-F591B0804842}" type="pres">
      <dgm:prSet presAssocID="{970AB893-2843-4C49-B2F9-4D2FB6FC9E9F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41B56C-8308-5646-AE4A-9150061A3D8E}" type="pres">
      <dgm:prSet presAssocID="{92772BCF-7180-394A-AEFD-54FA5CFA031D}" presName="parentText" presStyleLbl="node1" presStyleIdx="1" presStyleCnt="2" custScaleY="4086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F8E280-BF2C-0F4F-B40F-5691A4630EF9}" type="pres">
      <dgm:prSet presAssocID="{92772BCF-7180-394A-AEFD-54FA5CFA031D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234966D-1C6D-CF41-B105-3D44861E6769}" srcId="{92772BCF-7180-394A-AEFD-54FA5CFA031D}" destId="{8166E98D-6445-4C47-A453-C0DEB5BCE60C}" srcOrd="5" destOrd="0" parTransId="{91D78EDF-CF68-DF4C-BFA4-06C066815AE4}" sibTransId="{FC4FEB23-A215-D147-96BB-46948492C54C}"/>
    <dgm:cxn modelId="{F669ECAC-95CC-5B4C-B0FD-BAEB7501919E}" srcId="{92772BCF-7180-394A-AEFD-54FA5CFA031D}" destId="{7811CEB6-6647-784F-8697-7AC4F054E11C}" srcOrd="3" destOrd="0" parTransId="{BD9A17DA-D42C-8D46-91D1-54083E8574AB}" sibTransId="{0685975B-A858-E84C-BB5E-93C193A49D89}"/>
    <dgm:cxn modelId="{8BE24B11-0E3F-8A48-8BF6-766D4A997876}" type="presOf" srcId="{92772BCF-7180-394A-AEFD-54FA5CFA031D}" destId="{B641B56C-8308-5646-AE4A-9150061A3D8E}" srcOrd="0" destOrd="0" presId="urn:microsoft.com/office/officeart/2005/8/layout/vList2"/>
    <dgm:cxn modelId="{3EB53131-E34A-0A49-BE53-D576C996824D}" srcId="{167A512B-EB84-A94B-9E9E-0F31A0E6400C}" destId="{970AB893-2843-4C49-B2F9-4D2FB6FC9E9F}" srcOrd="0" destOrd="0" parTransId="{1F86E396-B628-1142-B220-0C605EA6B538}" sibTransId="{9AE33597-186C-9F41-AE4C-C3A2D6E0C8EC}"/>
    <dgm:cxn modelId="{0E6FB930-24F6-0545-84CC-C0E9419BF38A}" srcId="{970AB893-2843-4C49-B2F9-4D2FB6FC9E9F}" destId="{3A57D49B-9863-BD4B-A397-1BBA92875877}" srcOrd="0" destOrd="0" parTransId="{ED9E8C4D-27E0-D749-8931-F1C963A133F2}" sibTransId="{58BA7BCA-4AE7-074D-9849-65E2D5A70147}"/>
    <dgm:cxn modelId="{BE0EBE86-F748-2C4F-B6AC-504C385FEB3F}" type="presOf" srcId="{970AB893-2843-4C49-B2F9-4D2FB6FC9E9F}" destId="{817A175A-BBDD-A041-B3AD-CDC8226E4357}" srcOrd="0" destOrd="0" presId="urn:microsoft.com/office/officeart/2005/8/layout/vList2"/>
    <dgm:cxn modelId="{B32B9DFB-A735-5749-85B7-2F4CA1328B8A}" srcId="{970AB893-2843-4C49-B2F9-4D2FB6FC9E9F}" destId="{5FC5CFE2-51C0-0D45-84DA-F336F46FA4C9}" srcOrd="1" destOrd="0" parTransId="{FA23BC2B-51C1-1946-B86E-CAB4FA4ED9DF}" sibTransId="{1D63F77D-8218-BB4A-ADE4-05DB36EE5554}"/>
    <dgm:cxn modelId="{B1CDFBA6-0F29-7C40-8021-1FF1B4A7ED06}" type="presOf" srcId="{F6EF289C-6310-4E4E-9F53-EC247E5FDF5F}" destId="{2EF8E280-BF2C-0F4F-B40F-5691A4630EF9}" srcOrd="0" destOrd="0" presId="urn:microsoft.com/office/officeart/2005/8/layout/vList2"/>
    <dgm:cxn modelId="{CCBECF0C-6E64-034E-83A0-FEA5493BF11B}" srcId="{970AB893-2843-4C49-B2F9-4D2FB6FC9E9F}" destId="{5439602F-DA74-6B42-A6C2-AE3D1B2697F8}" srcOrd="2" destOrd="0" parTransId="{D1BC67E5-F028-184F-869C-E25C34E99360}" sibTransId="{C09C8C53-A755-E24A-B7EB-D69AA6092894}"/>
    <dgm:cxn modelId="{B4DEEA85-CC4E-844E-9C5F-CDAF10E863C4}" srcId="{92772BCF-7180-394A-AEFD-54FA5CFA031D}" destId="{40B9B382-5A15-A847-B8EF-0DBE940A6A03}" srcOrd="1" destOrd="0" parTransId="{09BF4CEA-B306-454F-8412-70E8992B259C}" sibTransId="{08EAD7B0-513E-9141-A697-B5D25BACDB45}"/>
    <dgm:cxn modelId="{73B97D93-6ECC-9241-8BE1-5AFAC333E2B5}" type="presOf" srcId="{8166E98D-6445-4C47-A453-C0DEB5BCE60C}" destId="{2EF8E280-BF2C-0F4F-B40F-5691A4630EF9}" srcOrd="0" destOrd="5" presId="urn:microsoft.com/office/officeart/2005/8/layout/vList2"/>
    <dgm:cxn modelId="{23C3F73B-4720-BB45-92DB-09B46D1D88CC}" srcId="{92772BCF-7180-394A-AEFD-54FA5CFA031D}" destId="{F6EF289C-6310-4E4E-9F53-EC247E5FDF5F}" srcOrd="0" destOrd="0" parTransId="{7FB490AC-ACB7-E549-81A5-09C5FFFDB9B8}" sibTransId="{2A93B48B-476F-0942-A584-B17B3DF5F6D6}"/>
    <dgm:cxn modelId="{CB11A4E6-FA37-8A4A-80E8-73561CDCDE65}" type="presOf" srcId="{167A512B-EB84-A94B-9E9E-0F31A0E6400C}" destId="{FDFD0F34-4DC8-454A-B264-724550C7EA41}" srcOrd="0" destOrd="0" presId="urn:microsoft.com/office/officeart/2005/8/layout/vList2"/>
    <dgm:cxn modelId="{505BAFDC-FE73-194E-ABF2-D5109947DBAC}" type="presOf" srcId="{40B9B382-5A15-A847-B8EF-0DBE940A6A03}" destId="{2EF8E280-BF2C-0F4F-B40F-5691A4630EF9}" srcOrd="0" destOrd="1" presId="urn:microsoft.com/office/officeart/2005/8/layout/vList2"/>
    <dgm:cxn modelId="{26F77254-D6AC-8141-ABE2-CC7379D9A977}" type="presOf" srcId="{5FC5CFE2-51C0-0D45-84DA-F336F46FA4C9}" destId="{0A4FBC7A-0E0D-6245-BC1E-F591B0804842}" srcOrd="0" destOrd="1" presId="urn:microsoft.com/office/officeart/2005/8/layout/vList2"/>
    <dgm:cxn modelId="{F6E96566-D2C7-6E41-A0A4-F12970DCE772}" type="presOf" srcId="{3A57D49B-9863-BD4B-A397-1BBA92875877}" destId="{0A4FBC7A-0E0D-6245-BC1E-F591B0804842}" srcOrd="0" destOrd="0" presId="urn:microsoft.com/office/officeart/2005/8/layout/vList2"/>
    <dgm:cxn modelId="{8A41DB67-9183-2647-966B-59554AF55932}" type="presOf" srcId="{5439602F-DA74-6B42-A6C2-AE3D1B2697F8}" destId="{0A4FBC7A-0E0D-6245-BC1E-F591B0804842}" srcOrd="0" destOrd="2" presId="urn:microsoft.com/office/officeart/2005/8/layout/vList2"/>
    <dgm:cxn modelId="{13B0116F-4943-C14D-BFBB-7D31D3454C90}" type="presOf" srcId="{FD453F13-5AEE-DD45-9BFE-C3E0F4BC3216}" destId="{2EF8E280-BF2C-0F4F-B40F-5691A4630EF9}" srcOrd="0" destOrd="4" presId="urn:microsoft.com/office/officeart/2005/8/layout/vList2"/>
    <dgm:cxn modelId="{BAA79752-3B00-954A-94AA-31599D33C715}" type="presOf" srcId="{D13080F7-603B-9548-A49D-7F7BF7827E8E}" destId="{2EF8E280-BF2C-0F4F-B40F-5691A4630EF9}" srcOrd="0" destOrd="2" presId="urn:microsoft.com/office/officeart/2005/8/layout/vList2"/>
    <dgm:cxn modelId="{FB9917E6-37AC-404E-A919-639B161D27F7}" type="presOf" srcId="{7811CEB6-6647-784F-8697-7AC4F054E11C}" destId="{2EF8E280-BF2C-0F4F-B40F-5691A4630EF9}" srcOrd="0" destOrd="3" presId="urn:microsoft.com/office/officeart/2005/8/layout/vList2"/>
    <dgm:cxn modelId="{37F84662-796C-DE44-8488-B9F7FF92D21C}" srcId="{92772BCF-7180-394A-AEFD-54FA5CFA031D}" destId="{FD453F13-5AEE-DD45-9BFE-C3E0F4BC3216}" srcOrd="4" destOrd="0" parTransId="{0FC817C4-7DDE-0E41-8497-C5123DC875A3}" sibTransId="{55B5AB67-D5F3-4842-8B48-DA692EA7C287}"/>
    <dgm:cxn modelId="{60E35BA9-9CCB-7646-8169-3DCC1AAEF648}" srcId="{92772BCF-7180-394A-AEFD-54FA5CFA031D}" destId="{D13080F7-603B-9548-A49D-7F7BF7827E8E}" srcOrd="2" destOrd="0" parTransId="{26A5DDB6-B347-704B-ABC0-C2D9B88EF029}" sibTransId="{C8B3C4FD-F8B0-F940-A6D9-4954B4E6CFAE}"/>
    <dgm:cxn modelId="{7DF3686A-E4BD-5D42-A0B7-68DB832BB164}" srcId="{167A512B-EB84-A94B-9E9E-0F31A0E6400C}" destId="{92772BCF-7180-394A-AEFD-54FA5CFA031D}" srcOrd="1" destOrd="0" parTransId="{ABE5FE35-8B02-BC42-98D0-9608218C1B10}" sibTransId="{76111D3F-C60C-BD44-91FF-65D62894AFA6}"/>
    <dgm:cxn modelId="{D6643526-53AD-DE42-A1FB-596528143E1F}" type="presParOf" srcId="{FDFD0F34-4DC8-454A-B264-724550C7EA41}" destId="{817A175A-BBDD-A041-B3AD-CDC8226E4357}" srcOrd="0" destOrd="0" presId="urn:microsoft.com/office/officeart/2005/8/layout/vList2"/>
    <dgm:cxn modelId="{E17CD0DD-9505-5A45-BFC1-8C9F7FEC7DFC}" type="presParOf" srcId="{FDFD0F34-4DC8-454A-B264-724550C7EA41}" destId="{0A4FBC7A-0E0D-6245-BC1E-F591B0804842}" srcOrd="1" destOrd="0" presId="urn:microsoft.com/office/officeart/2005/8/layout/vList2"/>
    <dgm:cxn modelId="{0FD14331-7EF5-944D-8261-905D7E21BE9E}" type="presParOf" srcId="{FDFD0F34-4DC8-454A-B264-724550C7EA41}" destId="{B641B56C-8308-5646-AE4A-9150061A3D8E}" srcOrd="2" destOrd="0" presId="urn:microsoft.com/office/officeart/2005/8/layout/vList2"/>
    <dgm:cxn modelId="{A696406E-CDC6-A045-A037-8E0C24C773E8}" type="presParOf" srcId="{FDFD0F34-4DC8-454A-B264-724550C7EA41}" destId="{2EF8E280-BF2C-0F4F-B40F-5691A4630EF9}" srcOrd="3" destOrd="0" presId="urn:microsoft.com/office/officeart/2005/8/layout/vList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67A512B-EB84-A94B-9E9E-0F31A0E6400C}" type="doc">
      <dgm:prSet loTypeId="urn:microsoft.com/office/officeart/2005/8/layout/vList2" loCatId="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A57DBC9-4EEC-BF43-A675-4FF14D38F994}">
      <dgm:prSet custT="1"/>
      <dgm:spPr>
        <a:ln>
          <a:solidFill>
            <a:schemeClr val="tx1"/>
          </a:solidFill>
        </a:ln>
      </dgm:spPr>
      <dgm:t>
        <a:bodyPr/>
        <a:lstStyle/>
        <a:p>
          <a:pPr rtl="0"/>
          <a:r>
            <a:rPr lang="en-US" sz="1200" dirty="0" smtClean="0"/>
            <a:t>CTF3+ </a:t>
          </a:r>
          <a:r>
            <a:rPr lang="en-US" sz="1200" dirty="0" err="1" smtClean="0"/>
            <a:t>programme</a:t>
          </a:r>
          <a:r>
            <a:rPr lang="en-US" sz="1200" dirty="0" smtClean="0"/>
            <a:t> </a:t>
          </a:r>
          <a:endParaRPr lang="en-US" sz="1200" dirty="0"/>
        </a:p>
      </dgm:t>
    </dgm:pt>
    <dgm:pt modelId="{F9F9F1DC-93AF-E746-B1B1-83A42C85D556}" type="parTrans" cxnId="{B009BC6C-DF96-4247-B79F-404F64F9C9D6}">
      <dgm:prSet/>
      <dgm:spPr/>
      <dgm:t>
        <a:bodyPr/>
        <a:lstStyle/>
        <a:p>
          <a:endParaRPr lang="en-US"/>
        </a:p>
      </dgm:t>
    </dgm:pt>
    <dgm:pt modelId="{E61C0B6B-37BD-D646-83DB-8994B087F32F}" type="sibTrans" cxnId="{B009BC6C-DF96-4247-B79F-404F64F9C9D6}">
      <dgm:prSet/>
      <dgm:spPr/>
      <dgm:t>
        <a:bodyPr/>
        <a:lstStyle/>
        <a:p>
          <a:endParaRPr lang="en-US"/>
        </a:p>
      </dgm:t>
    </dgm:pt>
    <dgm:pt modelId="{CA1142D3-117E-2D4C-B7C4-1E5492B754D5}">
      <dgm:prSet custT="1"/>
      <dgm:spPr>
        <a:ln>
          <a:solidFill>
            <a:schemeClr val="tx1"/>
          </a:solidFill>
        </a:ln>
      </dgm:spPr>
      <dgm:t>
        <a:bodyPr/>
        <a:lstStyle/>
        <a:p>
          <a:pPr rtl="0"/>
          <a:r>
            <a:rPr lang="en-US" sz="1200" dirty="0" smtClean="0"/>
            <a:t>ATF, FACET for luminosity performance and various other smaller </a:t>
          </a:r>
          <a:r>
            <a:rPr lang="en-US" sz="1200" dirty="0" err="1" smtClean="0"/>
            <a:t>programmes</a:t>
          </a:r>
          <a:r>
            <a:rPr lang="en-US" sz="1200" dirty="0" smtClean="0"/>
            <a:t> for specific technology developments </a:t>
          </a:r>
          <a:endParaRPr lang="en-US" sz="1200" dirty="0"/>
        </a:p>
      </dgm:t>
    </dgm:pt>
    <dgm:pt modelId="{AC4BF64D-2C2F-C649-B760-C48F6B5725E3}" type="parTrans" cxnId="{A0A75541-15D3-B64E-9741-14CADEF7C80B}">
      <dgm:prSet/>
      <dgm:spPr/>
      <dgm:t>
        <a:bodyPr/>
        <a:lstStyle/>
        <a:p>
          <a:endParaRPr lang="en-US"/>
        </a:p>
      </dgm:t>
    </dgm:pt>
    <dgm:pt modelId="{0F817FAE-83C6-B743-95C2-04E33E5D9637}" type="sibTrans" cxnId="{A0A75541-15D3-B64E-9741-14CADEF7C80B}">
      <dgm:prSet/>
      <dgm:spPr/>
      <dgm:t>
        <a:bodyPr/>
        <a:lstStyle/>
        <a:p>
          <a:endParaRPr lang="en-US"/>
        </a:p>
      </dgm:t>
    </dgm:pt>
    <dgm:pt modelId="{1B667FC7-1795-794C-B1FC-5FFB4F803A64}">
      <dgm:prSet custT="1"/>
      <dgm:spPr>
        <a:solidFill>
          <a:srgbClr val="F2F2F2"/>
        </a:solidFill>
      </dgm:spPr>
      <dgm:t>
        <a:bodyPr/>
        <a:lstStyle/>
        <a:p>
          <a:pPr rtl="0"/>
          <a:r>
            <a:rPr lang="en-US" sz="2000" dirty="0" smtClean="0"/>
            <a:t>System tests:</a:t>
          </a:r>
          <a:endParaRPr lang="en-US" sz="1000" dirty="0"/>
        </a:p>
      </dgm:t>
    </dgm:pt>
    <dgm:pt modelId="{CBBBB492-C7B8-D94F-8084-FAC3054B11C4}" type="parTrans" cxnId="{A9640381-7F40-4447-876B-C217004CD83E}">
      <dgm:prSet/>
      <dgm:spPr/>
      <dgm:t>
        <a:bodyPr/>
        <a:lstStyle/>
        <a:p>
          <a:endParaRPr lang="en-US"/>
        </a:p>
      </dgm:t>
    </dgm:pt>
    <dgm:pt modelId="{68AC83C7-AD8B-1244-8ADF-A8AAE19291DA}" type="sibTrans" cxnId="{A9640381-7F40-4447-876B-C217004CD83E}">
      <dgm:prSet/>
      <dgm:spPr/>
      <dgm:t>
        <a:bodyPr/>
        <a:lstStyle/>
        <a:p>
          <a:endParaRPr lang="en-US"/>
        </a:p>
      </dgm:t>
    </dgm:pt>
    <dgm:pt modelId="{7EEF3CE1-C13D-3F46-ACF3-3BB0683DE69B}">
      <dgm:prSet custT="1"/>
      <dgm:spPr>
        <a:ln>
          <a:solidFill>
            <a:schemeClr val="tx1"/>
          </a:solidFill>
        </a:ln>
      </dgm:spPr>
      <dgm:t>
        <a:bodyPr/>
        <a:lstStyle/>
        <a:p>
          <a:pPr rtl="0"/>
          <a:r>
            <a:rPr lang="en-US" sz="1200" dirty="0" smtClean="0">
              <a:solidFill>
                <a:srgbClr val="0000FF"/>
              </a:solidFill>
            </a:rPr>
            <a:t>Studies of drive-beam stability and RF units, beam-loading experiments, deceleration, RF power generation and two beam acceleration with complete modules, as well as beam based alignment/beam delivery system/final focus studies</a:t>
          </a:r>
          <a:endParaRPr lang="en-US" sz="1200" dirty="0">
            <a:solidFill>
              <a:srgbClr val="0000FF"/>
            </a:solidFill>
          </a:endParaRPr>
        </a:p>
      </dgm:t>
    </dgm:pt>
    <dgm:pt modelId="{D078874E-7603-8440-9F5A-D383D31CF867}" type="parTrans" cxnId="{C66B3FE6-7DD4-E84F-A678-E80DBF770620}">
      <dgm:prSet/>
      <dgm:spPr/>
      <dgm:t>
        <a:bodyPr/>
        <a:lstStyle/>
        <a:p>
          <a:endParaRPr lang="en-US"/>
        </a:p>
      </dgm:t>
    </dgm:pt>
    <dgm:pt modelId="{40125B05-D043-2646-9D3A-7D434B49A996}" type="sibTrans" cxnId="{C66B3FE6-7DD4-E84F-A678-E80DBF770620}">
      <dgm:prSet/>
      <dgm:spPr/>
      <dgm:t>
        <a:bodyPr/>
        <a:lstStyle/>
        <a:p>
          <a:endParaRPr lang="en-US"/>
        </a:p>
      </dgm:t>
    </dgm:pt>
    <dgm:pt modelId="{344E7367-73D0-5644-8B16-AC5F8DA39343}">
      <dgm:prSet custT="1"/>
      <dgm:spPr>
        <a:ln>
          <a:solidFill>
            <a:schemeClr val="tx1"/>
          </a:solidFill>
        </a:ln>
      </dgm:spPr>
      <dgm:t>
        <a:bodyPr/>
        <a:lstStyle/>
        <a:p>
          <a:pPr rtl="0"/>
          <a:r>
            <a:rPr lang="en-US" sz="1200" dirty="0" smtClean="0"/>
            <a:t>Continuing/increasing links to light source community related to low </a:t>
          </a:r>
          <a:r>
            <a:rPr lang="en-US" sz="1200" dirty="0" err="1" smtClean="0"/>
            <a:t>emittance</a:t>
          </a:r>
          <a:r>
            <a:rPr lang="en-US" sz="1200" dirty="0" smtClean="0"/>
            <a:t> rings and X-band based FELs design studies  </a:t>
          </a:r>
          <a:endParaRPr lang="en-US" sz="1200" dirty="0"/>
        </a:p>
      </dgm:t>
    </dgm:pt>
    <dgm:pt modelId="{A75A780B-785D-BC4C-9B65-846B6C811DFD}" type="parTrans" cxnId="{A2193C03-ABC1-2D46-8CD4-2E2537AFB80E}">
      <dgm:prSet/>
      <dgm:spPr/>
      <dgm:t>
        <a:bodyPr/>
        <a:lstStyle/>
        <a:p>
          <a:endParaRPr lang="en-US"/>
        </a:p>
      </dgm:t>
    </dgm:pt>
    <dgm:pt modelId="{FA2942B6-0527-2C48-8EFF-990EEF8492A1}" type="sibTrans" cxnId="{A2193C03-ABC1-2D46-8CD4-2E2537AFB80E}">
      <dgm:prSet/>
      <dgm:spPr/>
      <dgm:t>
        <a:bodyPr/>
        <a:lstStyle/>
        <a:p>
          <a:endParaRPr lang="en-US"/>
        </a:p>
      </dgm:t>
    </dgm:pt>
    <dgm:pt modelId="{10944F75-5AC0-9047-8ACD-4AFE24CE2A8D}" type="pres">
      <dgm:prSet presAssocID="{167A512B-EB84-A94B-9E9E-0F31A0E6400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364A0E8-ED38-2E4A-BEB8-2ADDD5743F9A}" type="pres">
      <dgm:prSet presAssocID="{1B667FC7-1795-794C-B1FC-5FFB4F803A64}" presName="parentText" presStyleLbl="node1" presStyleIdx="0" presStyleCnt="1" custScaleY="3428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DA0903-E5CC-C241-B615-76ADFA56491A}" type="pres">
      <dgm:prSet presAssocID="{1B667FC7-1795-794C-B1FC-5FFB4F803A64}" presName="childText" presStyleLbl="revTx" presStyleIdx="0" presStyleCnt="1" custScaleY="1063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193C03-ABC1-2D46-8CD4-2E2537AFB80E}" srcId="{1B667FC7-1795-794C-B1FC-5FFB4F803A64}" destId="{344E7367-73D0-5644-8B16-AC5F8DA39343}" srcOrd="3" destOrd="0" parTransId="{A75A780B-785D-BC4C-9B65-846B6C811DFD}" sibTransId="{FA2942B6-0527-2C48-8EFF-990EEF8492A1}"/>
    <dgm:cxn modelId="{9DEB8917-376B-1647-B575-417A6959A091}" type="presOf" srcId="{DA57DBC9-4EEC-BF43-A675-4FF14D38F994}" destId="{28DA0903-E5CC-C241-B615-76ADFA56491A}" srcOrd="0" destOrd="1" presId="urn:microsoft.com/office/officeart/2005/8/layout/vList2"/>
    <dgm:cxn modelId="{B009BC6C-DF96-4247-B79F-404F64F9C9D6}" srcId="{1B667FC7-1795-794C-B1FC-5FFB4F803A64}" destId="{DA57DBC9-4EEC-BF43-A675-4FF14D38F994}" srcOrd="1" destOrd="0" parTransId="{F9F9F1DC-93AF-E746-B1B1-83A42C85D556}" sibTransId="{E61C0B6B-37BD-D646-83DB-8994B087F32F}"/>
    <dgm:cxn modelId="{31341F7E-2981-B049-B23A-07A8AEE9B8BC}" type="presOf" srcId="{1B667FC7-1795-794C-B1FC-5FFB4F803A64}" destId="{2364A0E8-ED38-2E4A-BEB8-2ADDD5743F9A}" srcOrd="0" destOrd="0" presId="urn:microsoft.com/office/officeart/2005/8/layout/vList2"/>
    <dgm:cxn modelId="{C9DAB9CB-DA62-1F46-BC02-20E3DE7125C0}" type="presOf" srcId="{7EEF3CE1-C13D-3F46-ACF3-3BB0683DE69B}" destId="{28DA0903-E5CC-C241-B615-76ADFA56491A}" srcOrd="0" destOrd="0" presId="urn:microsoft.com/office/officeart/2005/8/layout/vList2"/>
    <dgm:cxn modelId="{79DC4687-7797-A54C-A709-8F2994F87993}" type="presOf" srcId="{CA1142D3-117E-2D4C-B7C4-1E5492B754D5}" destId="{28DA0903-E5CC-C241-B615-76ADFA56491A}" srcOrd="0" destOrd="2" presId="urn:microsoft.com/office/officeart/2005/8/layout/vList2"/>
    <dgm:cxn modelId="{A9640381-7F40-4447-876B-C217004CD83E}" srcId="{167A512B-EB84-A94B-9E9E-0F31A0E6400C}" destId="{1B667FC7-1795-794C-B1FC-5FFB4F803A64}" srcOrd="0" destOrd="0" parTransId="{CBBBB492-C7B8-D94F-8084-FAC3054B11C4}" sibTransId="{68AC83C7-AD8B-1244-8ADF-A8AAE19291DA}"/>
    <dgm:cxn modelId="{73FFA2DC-47CE-074D-BA5D-C80596ACFB13}" type="presOf" srcId="{167A512B-EB84-A94B-9E9E-0F31A0E6400C}" destId="{10944F75-5AC0-9047-8ACD-4AFE24CE2A8D}" srcOrd="0" destOrd="0" presId="urn:microsoft.com/office/officeart/2005/8/layout/vList2"/>
    <dgm:cxn modelId="{D43B34E0-0902-534D-8BF8-F889E4E3376F}" type="presOf" srcId="{344E7367-73D0-5644-8B16-AC5F8DA39343}" destId="{28DA0903-E5CC-C241-B615-76ADFA56491A}" srcOrd="0" destOrd="3" presId="urn:microsoft.com/office/officeart/2005/8/layout/vList2"/>
    <dgm:cxn modelId="{C66B3FE6-7DD4-E84F-A678-E80DBF770620}" srcId="{1B667FC7-1795-794C-B1FC-5FFB4F803A64}" destId="{7EEF3CE1-C13D-3F46-ACF3-3BB0683DE69B}" srcOrd="0" destOrd="0" parTransId="{D078874E-7603-8440-9F5A-D383D31CF867}" sibTransId="{40125B05-D043-2646-9D3A-7D434B49A996}"/>
    <dgm:cxn modelId="{A0A75541-15D3-B64E-9741-14CADEF7C80B}" srcId="{1B667FC7-1795-794C-B1FC-5FFB4F803A64}" destId="{CA1142D3-117E-2D4C-B7C4-1E5492B754D5}" srcOrd="2" destOrd="0" parTransId="{AC4BF64D-2C2F-C649-B760-C48F6B5725E3}" sibTransId="{0F817FAE-83C6-B743-95C2-04E33E5D9637}"/>
    <dgm:cxn modelId="{B7CA5975-6C62-0E46-AE31-89D4256416A4}" type="presParOf" srcId="{10944F75-5AC0-9047-8ACD-4AFE24CE2A8D}" destId="{2364A0E8-ED38-2E4A-BEB8-2ADDD5743F9A}" srcOrd="0" destOrd="0" presId="urn:microsoft.com/office/officeart/2005/8/layout/vList2"/>
    <dgm:cxn modelId="{06AF8C86-1F35-3542-896C-D13CE3702ADC}" type="presParOf" srcId="{10944F75-5AC0-9047-8ACD-4AFE24CE2A8D}" destId="{28DA0903-E5CC-C241-B615-76ADFA56491A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1B3E23C-C9E1-E142-B9CD-8FEBAA1AD463}" type="doc">
      <dgm:prSet loTypeId="urn:microsoft.com/office/officeart/2005/8/layout/vList2" loCatId="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3400C1B-BF3F-2A41-AD7F-20F492F68A03}">
      <dgm:prSet custT="1"/>
      <dgm:spPr>
        <a:solidFill>
          <a:srgbClr val="F2F2F2"/>
        </a:solidFill>
      </dgm:spPr>
      <dgm:t>
        <a:bodyPr/>
        <a:lstStyle/>
        <a:p>
          <a:pPr rtl="0"/>
          <a:r>
            <a:rPr lang="en-US" sz="2000" dirty="0" smtClean="0"/>
            <a:t>Technical developments:</a:t>
          </a:r>
          <a:endParaRPr lang="en-US" sz="2000" dirty="0"/>
        </a:p>
      </dgm:t>
    </dgm:pt>
    <dgm:pt modelId="{24F9E69A-4EC9-424A-B101-8BEA5F571289}" type="parTrans" cxnId="{7431B5B6-22D6-9049-A70F-71D6549655FF}">
      <dgm:prSet/>
      <dgm:spPr/>
      <dgm:t>
        <a:bodyPr/>
        <a:lstStyle/>
        <a:p>
          <a:endParaRPr lang="en-US"/>
        </a:p>
      </dgm:t>
    </dgm:pt>
    <dgm:pt modelId="{396EC2F7-F088-B644-BD5F-FEB944BBAE1D}" type="sibTrans" cxnId="{7431B5B6-22D6-9049-A70F-71D6549655FF}">
      <dgm:prSet/>
      <dgm:spPr/>
      <dgm:t>
        <a:bodyPr/>
        <a:lstStyle/>
        <a:p>
          <a:endParaRPr lang="en-US"/>
        </a:p>
      </dgm:t>
    </dgm:pt>
    <dgm:pt modelId="{0BE1D1AA-F3A0-7340-9C45-99588BDD3E05}">
      <dgm:prSet custT="1"/>
      <dgm:spPr>
        <a:ln>
          <a:solidFill>
            <a:schemeClr val="tx1"/>
          </a:solidFill>
        </a:ln>
      </dgm:spPr>
      <dgm:t>
        <a:bodyPr/>
        <a:lstStyle/>
        <a:p>
          <a:pPr rtl="0"/>
          <a:r>
            <a:rPr lang="en-US" sz="1200" dirty="0" smtClean="0">
              <a:solidFill>
                <a:srgbClr val="0000FF"/>
              </a:solidFill>
            </a:rPr>
            <a:t>Critical elements, for performance, costs or power consumption, industrial developments or as needed for </a:t>
          </a:r>
          <a:r>
            <a:rPr lang="en-US" sz="1200" dirty="0" err="1" smtClean="0">
              <a:solidFill>
                <a:srgbClr val="0000FF"/>
              </a:solidFill>
            </a:rPr>
            <a:t>systemtest</a:t>
          </a:r>
          <a:r>
            <a:rPr lang="en-US" sz="1200" dirty="0" smtClean="0">
              <a:solidFill>
                <a:srgbClr val="0000FF"/>
              </a:solidFill>
            </a:rPr>
            <a:t> (some examples below)</a:t>
          </a:r>
          <a:endParaRPr lang="en-US" sz="1200" dirty="0">
            <a:solidFill>
              <a:srgbClr val="0000FF"/>
            </a:solidFill>
          </a:endParaRPr>
        </a:p>
      </dgm:t>
    </dgm:pt>
    <dgm:pt modelId="{FF9F4CBE-9CB2-8249-8FBC-308C48C11A56}" type="parTrans" cxnId="{04F27B08-68C0-8240-B210-512E099B0CC1}">
      <dgm:prSet/>
      <dgm:spPr/>
      <dgm:t>
        <a:bodyPr/>
        <a:lstStyle/>
        <a:p>
          <a:endParaRPr lang="en-US"/>
        </a:p>
      </dgm:t>
    </dgm:pt>
    <dgm:pt modelId="{EC9E3520-EC5A-E64E-A229-FCFAC1583548}" type="sibTrans" cxnId="{04F27B08-68C0-8240-B210-512E099B0CC1}">
      <dgm:prSet/>
      <dgm:spPr/>
      <dgm:t>
        <a:bodyPr/>
        <a:lstStyle/>
        <a:p>
          <a:endParaRPr lang="en-US"/>
        </a:p>
      </dgm:t>
    </dgm:pt>
    <dgm:pt modelId="{4BB84568-151D-A443-B570-4FBE909C6409}">
      <dgm:prSet custT="1"/>
      <dgm:spPr>
        <a:ln>
          <a:solidFill>
            <a:schemeClr val="tx1"/>
          </a:solidFill>
        </a:ln>
      </dgm:spPr>
      <dgm:t>
        <a:bodyPr/>
        <a:lstStyle/>
        <a:p>
          <a:pPr rtl="0"/>
          <a:r>
            <a:rPr lang="en-US" sz="1200" dirty="0" smtClean="0"/>
            <a:t>Module development including complete modules (RF, alignment/stability, magnets, instrumentation, vacuum, cooling, controls) for lab and CTF3 </a:t>
          </a:r>
          <a:endParaRPr lang="en-US" sz="1200" dirty="0"/>
        </a:p>
      </dgm:t>
    </dgm:pt>
    <dgm:pt modelId="{1FB778DE-EF05-6841-BDFA-0462D157D968}" type="parTrans" cxnId="{B879EA12-6623-404C-8CE8-286820A8D080}">
      <dgm:prSet/>
      <dgm:spPr/>
      <dgm:t>
        <a:bodyPr/>
        <a:lstStyle/>
        <a:p>
          <a:endParaRPr lang="en-US"/>
        </a:p>
      </dgm:t>
    </dgm:pt>
    <dgm:pt modelId="{4C1A8BA6-D60D-614D-BAF2-AA904B4CFF32}" type="sibTrans" cxnId="{B879EA12-6623-404C-8CE8-286820A8D080}">
      <dgm:prSet/>
      <dgm:spPr/>
      <dgm:t>
        <a:bodyPr/>
        <a:lstStyle/>
        <a:p>
          <a:endParaRPr lang="en-US"/>
        </a:p>
      </dgm:t>
    </dgm:pt>
    <dgm:pt modelId="{8CD8F0CC-24A0-CC4B-89A0-C58EDE8E178E}">
      <dgm:prSet custT="1"/>
      <dgm:spPr>
        <a:ln>
          <a:solidFill>
            <a:schemeClr val="tx1"/>
          </a:solidFill>
        </a:ln>
      </dgm:spPr>
      <dgm:t>
        <a:bodyPr/>
        <a:lstStyle/>
        <a:p>
          <a:pPr rtl="0"/>
          <a:r>
            <a:rPr lang="en-US" sz="1200" dirty="0" smtClean="0"/>
            <a:t>RF power systems development (1 GHz)</a:t>
          </a:r>
          <a:endParaRPr lang="en-US" sz="1200" dirty="0"/>
        </a:p>
      </dgm:t>
    </dgm:pt>
    <dgm:pt modelId="{93C1FBC0-A31A-E542-B7D4-EC2B0B4F08FB}" type="parTrans" cxnId="{8BDCDE3A-68E9-424F-B42D-C47673C2703A}">
      <dgm:prSet/>
      <dgm:spPr/>
      <dgm:t>
        <a:bodyPr/>
        <a:lstStyle/>
        <a:p>
          <a:endParaRPr lang="en-US"/>
        </a:p>
      </dgm:t>
    </dgm:pt>
    <dgm:pt modelId="{3718BCF2-8F81-894B-897B-EBD37DABD378}" type="sibTrans" cxnId="{8BDCDE3A-68E9-424F-B42D-C47673C2703A}">
      <dgm:prSet/>
      <dgm:spPr/>
      <dgm:t>
        <a:bodyPr/>
        <a:lstStyle/>
        <a:p>
          <a:endParaRPr lang="en-US"/>
        </a:p>
      </dgm:t>
    </dgm:pt>
    <dgm:pt modelId="{66E1E9CE-798D-3342-B95E-3CBA1FDC5956}">
      <dgm:prSet custT="1"/>
      <dgm:spPr>
        <a:ln>
          <a:solidFill>
            <a:schemeClr val="tx1"/>
          </a:solidFill>
        </a:ln>
      </dgm:spPr>
      <dgm:t>
        <a:bodyPr/>
        <a:lstStyle/>
        <a:p>
          <a:pPr rtl="0"/>
          <a:r>
            <a:rPr lang="en-US" sz="1200" dirty="0" smtClean="0"/>
            <a:t>Alignment and stability methods and hardware </a:t>
          </a:r>
        </a:p>
      </dgm:t>
    </dgm:pt>
    <dgm:pt modelId="{06EA36F1-DE10-7B46-9DF8-DE10187972D3}" type="parTrans" cxnId="{398E329D-EB8E-D947-ADF0-C4FEB00C24D3}">
      <dgm:prSet/>
      <dgm:spPr/>
      <dgm:t>
        <a:bodyPr/>
        <a:lstStyle/>
        <a:p>
          <a:endParaRPr lang="en-US"/>
        </a:p>
      </dgm:t>
    </dgm:pt>
    <dgm:pt modelId="{9BA69347-D61D-FE4B-B53D-651A15DB5855}" type="sibTrans" cxnId="{398E329D-EB8E-D947-ADF0-C4FEB00C24D3}">
      <dgm:prSet/>
      <dgm:spPr/>
      <dgm:t>
        <a:bodyPr/>
        <a:lstStyle/>
        <a:p>
          <a:endParaRPr lang="en-US"/>
        </a:p>
      </dgm:t>
    </dgm:pt>
    <dgm:pt modelId="{DFF2BB27-57DB-D44C-96F8-4B1885E279EB}" type="pres">
      <dgm:prSet presAssocID="{C1B3E23C-C9E1-E142-B9CD-8FEBAA1AD4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11EFF3E-9FFD-B44F-AD6B-C626EE7FEB2B}" type="pres">
      <dgm:prSet presAssocID="{B3400C1B-BF3F-2A41-AD7F-20F492F68A03}" presName="parentText" presStyleLbl="node1" presStyleIdx="0" presStyleCnt="1" custScaleY="12944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ED881B-6556-3F44-A1EE-BD4698CF89A1}" type="pres">
      <dgm:prSet presAssocID="{B3400C1B-BF3F-2A41-AD7F-20F492F68A03}" presName="childText" presStyleLbl="revTx" presStyleIdx="0" presStyleCnt="1" custScaleY="1762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6F33E71-B2B5-CC4C-A36F-FC8C6439908C}" type="presOf" srcId="{C1B3E23C-C9E1-E142-B9CD-8FEBAA1AD463}" destId="{DFF2BB27-57DB-D44C-96F8-4B1885E279EB}" srcOrd="0" destOrd="0" presId="urn:microsoft.com/office/officeart/2005/8/layout/vList2"/>
    <dgm:cxn modelId="{8BDCDE3A-68E9-424F-B42D-C47673C2703A}" srcId="{B3400C1B-BF3F-2A41-AD7F-20F492F68A03}" destId="{8CD8F0CC-24A0-CC4B-89A0-C58EDE8E178E}" srcOrd="2" destOrd="0" parTransId="{93C1FBC0-A31A-E542-B7D4-EC2B0B4F08FB}" sibTransId="{3718BCF2-8F81-894B-897B-EBD37DABD378}"/>
    <dgm:cxn modelId="{CD3F6D62-0776-F34B-B247-337556EC496A}" type="presOf" srcId="{0BE1D1AA-F3A0-7340-9C45-99588BDD3E05}" destId="{28ED881B-6556-3F44-A1EE-BD4698CF89A1}" srcOrd="0" destOrd="0" presId="urn:microsoft.com/office/officeart/2005/8/layout/vList2"/>
    <dgm:cxn modelId="{7431B5B6-22D6-9049-A70F-71D6549655FF}" srcId="{C1B3E23C-C9E1-E142-B9CD-8FEBAA1AD463}" destId="{B3400C1B-BF3F-2A41-AD7F-20F492F68A03}" srcOrd="0" destOrd="0" parTransId="{24F9E69A-4EC9-424A-B101-8BEA5F571289}" sibTransId="{396EC2F7-F088-B644-BD5F-FEB944BBAE1D}"/>
    <dgm:cxn modelId="{04F27B08-68C0-8240-B210-512E099B0CC1}" srcId="{B3400C1B-BF3F-2A41-AD7F-20F492F68A03}" destId="{0BE1D1AA-F3A0-7340-9C45-99588BDD3E05}" srcOrd="0" destOrd="0" parTransId="{FF9F4CBE-9CB2-8249-8FBC-308C48C11A56}" sibTransId="{EC9E3520-EC5A-E64E-A229-FCFAC1583548}"/>
    <dgm:cxn modelId="{B879EA12-6623-404C-8CE8-286820A8D080}" srcId="{B3400C1B-BF3F-2A41-AD7F-20F492F68A03}" destId="{4BB84568-151D-A443-B570-4FBE909C6409}" srcOrd="1" destOrd="0" parTransId="{1FB778DE-EF05-6841-BDFA-0462D157D968}" sibTransId="{4C1A8BA6-D60D-614D-BAF2-AA904B4CFF32}"/>
    <dgm:cxn modelId="{398E329D-EB8E-D947-ADF0-C4FEB00C24D3}" srcId="{B3400C1B-BF3F-2A41-AD7F-20F492F68A03}" destId="{66E1E9CE-798D-3342-B95E-3CBA1FDC5956}" srcOrd="3" destOrd="0" parTransId="{06EA36F1-DE10-7B46-9DF8-DE10187972D3}" sibTransId="{9BA69347-D61D-FE4B-B53D-651A15DB5855}"/>
    <dgm:cxn modelId="{9699DB3F-D6D0-0949-A380-074BC1D1F3F1}" type="presOf" srcId="{66E1E9CE-798D-3342-B95E-3CBA1FDC5956}" destId="{28ED881B-6556-3F44-A1EE-BD4698CF89A1}" srcOrd="0" destOrd="3" presId="urn:microsoft.com/office/officeart/2005/8/layout/vList2"/>
    <dgm:cxn modelId="{86F4E35C-A1B2-914F-8A6C-78E6B6B157FC}" type="presOf" srcId="{B3400C1B-BF3F-2A41-AD7F-20F492F68A03}" destId="{411EFF3E-9FFD-B44F-AD6B-C626EE7FEB2B}" srcOrd="0" destOrd="0" presId="urn:microsoft.com/office/officeart/2005/8/layout/vList2"/>
    <dgm:cxn modelId="{8343D0A2-49DA-BD48-8B5D-B85127E463AB}" type="presOf" srcId="{8CD8F0CC-24A0-CC4B-89A0-C58EDE8E178E}" destId="{28ED881B-6556-3F44-A1EE-BD4698CF89A1}" srcOrd="0" destOrd="2" presId="urn:microsoft.com/office/officeart/2005/8/layout/vList2"/>
    <dgm:cxn modelId="{EC48AA9D-C0AB-3340-A05A-BF75906ECDEF}" type="presOf" srcId="{4BB84568-151D-A443-B570-4FBE909C6409}" destId="{28ED881B-6556-3F44-A1EE-BD4698CF89A1}" srcOrd="0" destOrd="1" presId="urn:microsoft.com/office/officeart/2005/8/layout/vList2"/>
    <dgm:cxn modelId="{BEFAB416-80BD-714B-8ED4-31E3D3995A8C}" type="presParOf" srcId="{DFF2BB27-57DB-D44C-96F8-4B1885E279EB}" destId="{411EFF3E-9FFD-B44F-AD6B-C626EE7FEB2B}" srcOrd="0" destOrd="0" presId="urn:microsoft.com/office/officeart/2005/8/layout/vList2"/>
    <dgm:cxn modelId="{70AF27D7-CEC4-7145-9A59-D521AD1A18C7}" type="presParOf" srcId="{DFF2BB27-57DB-D44C-96F8-4B1885E279EB}" destId="{28ED881B-6556-3F44-A1EE-BD4698CF89A1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4E9A87C-7D0F-B642-AA2A-1FFB79720F8E}" type="doc">
      <dgm:prSet loTypeId="urn:microsoft.com/office/officeart/2005/8/layout/cycle6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A6ED3DDA-644F-E24C-B809-09DDCB1FAC27}">
      <dgm:prSet phldrT="[テキスト]" custT="1"/>
      <dgm:spPr>
        <a:solidFill>
          <a:srgbClr val="CCFFCC">
            <a:alpha val="74000"/>
          </a:srgbClr>
        </a:solidFill>
        <a:ln>
          <a:solidFill>
            <a:srgbClr val="008000"/>
          </a:solidFill>
        </a:ln>
      </dgm:spPr>
      <dgm:t>
        <a:bodyPr/>
        <a:lstStyle/>
        <a:p>
          <a:r>
            <a:rPr kumimoji="1" lang="en-US" altLang="ja-JP" sz="4400" b="1" dirty="0" smtClean="0">
              <a:solidFill>
                <a:srgbClr val="FF0000"/>
              </a:solidFill>
            </a:rPr>
            <a:t>KEK</a:t>
          </a:r>
          <a:endParaRPr kumimoji="1" lang="ja-JP" altLang="en-US" sz="4400" b="1" dirty="0">
            <a:solidFill>
              <a:srgbClr val="FF0000"/>
            </a:solidFill>
          </a:endParaRPr>
        </a:p>
      </dgm:t>
    </dgm:pt>
    <dgm:pt modelId="{7CDC4EE9-1DA2-1C4B-AE58-B0E8BE35490E}" type="parTrans" cxnId="{2C955FA3-37AE-6440-8F3B-E28F8427CB09}">
      <dgm:prSet/>
      <dgm:spPr/>
      <dgm:t>
        <a:bodyPr/>
        <a:lstStyle/>
        <a:p>
          <a:endParaRPr kumimoji="1" lang="ja-JP" altLang="en-US"/>
        </a:p>
      </dgm:t>
    </dgm:pt>
    <dgm:pt modelId="{5A6EFF81-8918-324C-A89B-E9F0AA3D45E6}" type="sibTrans" cxnId="{2C955FA3-37AE-6440-8F3B-E28F8427CB09}">
      <dgm:prSet/>
      <dgm:spPr/>
      <dgm:t>
        <a:bodyPr/>
        <a:lstStyle/>
        <a:p>
          <a:endParaRPr kumimoji="1" lang="ja-JP" altLang="en-US"/>
        </a:p>
      </dgm:t>
    </dgm:pt>
    <dgm:pt modelId="{F9B1535A-8FD6-204F-AE17-5137F0B9EA04}">
      <dgm:prSet phldrT="[テキスト]" custT="1"/>
      <dgm:spPr>
        <a:solidFill>
          <a:srgbClr val="FFFF00">
            <a:alpha val="78000"/>
          </a:srgbClr>
        </a:solidFill>
        <a:ln>
          <a:solidFill>
            <a:srgbClr val="3366FF"/>
          </a:solidFill>
        </a:ln>
      </dgm:spPr>
      <dgm:t>
        <a:bodyPr/>
        <a:lstStyle/>
        <a:p>
          <a:r>
            <a:rPr kumimoji="1" lang="en-US" altLang="ja-JP" sz="2400" b="1" dirty="0" smtClean="0">
              <a:solidFill>
                <a:srgbClr val="3366FF"/>
              </a:solidFill>
            </a:rPr>
            <a:t>Tohoku U. </a:t>
          </a:r>
          <a:r>
            <a:rPr kumimoji="1" lang="en-US" altLang="ja-JP" sz="2400" b="1" dirty="0" smtClean="0">
              <a:solidFill>
                <a:srgbClr val="000000"/>
              </a:solidFill>
            </a:rPr>
            <a:t>G. Survey </a:t>
          </a:r>
          <a:endParaRPr kumimoji="1" lang="ja-JP" altLang="en-US" sz="2400" b="1" dirty="0" smtClean="0">
            <a:solidFill>
              <a:srgbClr val="000000"/>
            </a:solidFill>
          </a:endParaRPr>
        </a:p>
      </dgm:t>
    </dgm:pt>
    <dgm:pt modelId="{FE12A59F-F247-C446-BCEC-C3E2C33D3E78}" type="parTrans" cxnId="{96736BC2-4E98-A44B-84D1-D89B60F28378}">
      <dgm:prSet/>
      <dgm:spPr/>
      <dgm:t>
        <a:bodyPr/>
        <a:lstStyle/>
        <a:p>
          <a:endParaRPr kumimoji="1" lang="ja-JP" altLang="en-US"/>
        </a:p>
      </dgm:t>
    </dgm:pt>
    <dgm:pt modelId="{54113188-D59C-0E43-9B15-7F20DE225937}" type="sibTrans" cxnId="{96736BC2-4E98-A44B-84D1-D89B60F28378}">
      <dgm:prSet/>
      <dgm:spPr/>
      <dgm:t>
        <a:bodyPr/>
        <a:lstStyle/>
        <a:p>
          <a:endParaRPr kumimoji="1" lang="ja-JP" altLang="en-US"/>
        </a:p>
      </dgm:t>
    </dgm:pt>
    <dgm:pt modelId="{4624623E-EFD7-E544-94E7-466A5D9DBF3B}">
      <dgm:prSet phldrT="[テキスト]" custT="1"/>
      <dgm:spPr>
        <a:solidFill>
          <a:srgbClr val="CCFFCC">
            <a:alpha val="81000"/>
          </a:srgbClr>
        </a:solidFill>
        <a:ln>
          <a:solidFill>
            <a:srgbClr val="008000"/>
          </a:solidFill>
        </a:ln>
      </dgm:spPr>
      <dgm:t>
        <a:bodyPr/>
        <a:lstStyle/>
        <a:p>
          <a:r>
            <a:rPr kumimoji="1" lang="en-US" altLang="ja-JP" sz="2800" b="1" dirty="0" smtClean="0">
              <a:solidFill>
                <a:srgbClr val="008000"/>
              </a:solidFill>
            </a:rPr>
            <a:t>Nomura Research</a:t>
          </a:r>
          <a:r>
            <a:rPr kumimoji="1" lang="en-US" altLang="ja-JP" sz="2800" b="1" dirty="0" smtClean="0">
              <a:solidFill>
                <a:srgbClr val="FF0000"/>
              </a:solidFill>
            </a:rPr>
            <a:t> </a:t>
          </a:r>
          <a:r>
            <a:rPr kumimoji="1" lang="en-US" altLang="ja-JP" sz="2800" b="1" dirty="0" smtClean="0">
              <a:solidFill>
                <a:srgbClr val="000000"/>
              </a:solidFill>
            </a:rPr>
            <a:t>Common Subject: </a:t>
          </a:r>
          <a:r>
            <a:rPr kumimoji="1" lang="en-US" altLang="ja-JP" sz="2800" b="1" dirty="0" smtClean="0">
              <a:solidFill>
                <a:srgbClr val="FF0000"/>
              </a:solidFill>
            </a:rPr>
            <a:t>Central Campus </a:t>
          </a:r>
          <a:endParaRPr kumimoji="1" lang="ja-JP" altLang="en-US" sz="2800" b="1" dirty="0" smtClean="0">
            <a:solidFill>
              <a:srgbClr val="FF0000"/>
            </a:solidFill>
          </a:endParaRPr>
        </a:p>
      </dgm:t>
    </dgm:pt>
    <dgm:pt modelId="{E19A8D76-D1E8-C748-A31A-19D0CF9566DF}" type="parTrans" cxnId="{B83E577D-D471-FF43-9BD3-6569B5687460}">
      <dgm:prSet/>
      <dgm:spPr/>
      <dgm:t>
        <a:bodyPr/>
        <a:lstStyle/>
        <a:p>
          <a:endParaRPr kumimoji="1" lang="ja-JP" altLang="en-US"/>
        </a:p>
      </dgm:t>
    </dgm:pt>
    <dgm:pt modelId="{B6A126E4-2B6A-464C-9F50-B8432C4B80F2}" type="sibTrans" cxnId="{B83E577D-D471-FF43-9BD3-6569B5687460}">
      <dgm:prSet/>
      <dgm:spPr/>
      <dgm:t>
        <a:bodyPr/>
        <a:lstStyle/>
        <a:p>
          <a:endParaRPr kumimoji="1" lang="ja-JP" altLang="en-US"/>
        </a:p>
      </dgm:t>
    </dgm:pt>
    <dgm:pt modelId="{570BAC1D-D4EE-1747-8563-4374231787F5}">
      <dgm:prSet phldrT="[テキスト]" custT="1"/>
      <dgm:spPr>
        <a:solidFill>
          <a:srgbClr val="FFFF00">
            <a:alpha val="81000"/>
          </a:srgbClr>
        </a:solidFill>
        <a:ln>
          <a:solidFill>
            <a:srgbClr val="3366FF"/>
          </a:solidFill>
        </a:ln>
      </dgm:spPr>
      <dgm:t>
        <a:bodyPr/>
        <a:lstStyle/>
        <a:p>
          <a:r>
            <a:rPr kumimoji="1" lang="en-US" altLang="ja-JP" sz="2000" dirty="0" smtClean="0">
              <a:solidFill>
                <a:srgbClr val="3366FF"/>
              </a:solidFill>
            </a:rPr>
            <a:t> </a:t>
          </a:r>
          <a:r>
            <a:rPr kumimoji="1" lang="en-US" altLang="ja-JP" sz="2400" b="1" dirty="0" smtClean="0">
              <a:solidFill>
                <a:srgbClr val="3366FF"/>
              </a:solidFill>
            </a:rPr>
            <a:t>Kyushu U. </a:t>
          </a:r>
          <a:r>
            <a:rPr kumimoji="1" lang="en-US" altLang="ja-JP" sz="2400" b="1" dirty="0" smtClean="0">
              <a:solidFill>
                <a:schemeClr val="tx1"/>
              </a:solidFill>
            </a:rPr>
            <a:t>G. Survey.</a:t>
          </a:r>
          <a:endParaRPr kumimoji="1" lang="ja-JP" altLang="en-US" sz="2400" b="1" dirty="0" smtClean="0">
            <a:solidFill>
              <a:schemeClr val="tx1"/>
            </a:solidFill>
          </a:endParaRPr>
        </a:p>
      </dgm:t>
    </dgm:pt>
    <dgm:pt modelId="{32BE5B23-A364-7242-929E-CD7D37102905}" type="parTrans" cxnId="{51D09873-8D3D-7B46-A20C-79E7A33B682A}">
      <dgm:prSet/>
      <dgm:spPr/>
      <dgm:t>
        <a:bodyPr/>
        <a:lstStyle/>
        <a:p>
          <a:endParaRPr kumimoji="1" lang="ja-JP" altLang="en-US"/>
        </a:p>
      </dgm:t>
    </dgm:pt>
    <dgm:pt modelId="{17671F48-C9D7-894C-B2BA-B991F23B8A6B}" type="sibTrans" cxnId="{51D09873-8D3D-7B46-A20C-79E7A33B682A}">
      <dgm:prSet/>
      <dgm:spPr/>
      <dgm:t>
        <a:bodyPr/>
        <a:lstStyle/>
        <a:p>
          <a:endParaRPr kumimoji="1" lang="ja-JP" altLang="en-US"/>
        </a:p>
      </dgm:t>
    </dgm:pt>
    <dgm:pt modelId="{6675350A-D255-5B47-8CC3-9126EF2FC93E}" type="pres">
      <dgm:prSet presAssocID="{24E9A87C-7D0F-B642-AA2A-1FFB79720F8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56D2D12A-9A4E-D44A-B11D-D0ED9E518B16}" type="pres">
      <dgm:prSet presAssocID="{A6ED3DDA-644F-E24C-B809-09DDCB1FAC27}" presName="node" presStyleLbl="node1" presStyleIdx="0" presStyleCnt="4" custRadScaleRad="61743" custRadScaleInc="-322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088B9D3E-053A-284F-A06C-A8628AE17BC0}" type="pres">
      <dgm:prSet presAssocID="{A6ED3DDA-644F-E24C-B809-09DDCB1FAC27}" presName="spNode" presStyleCnt="0"/>
      <dgm:spPr/>
    </dgm:pt>
    <dgm:pt modelId="{C72614D4-1C01-994D-A774-03312EAA3DDA}" type="pres">
      <dgm:prSet presAssocID="{5A6EFF81-8918-324C-A89B-E9F0AA3D45E6}" presName="sibTrans" presStyleLbl="sibTrans1D1" presStyleIdx="0" presStyleCnt="4"/>
      <dgm:spPr/>
      <dgm:t>
        <a:bodyPr/>
        <a:lstStyle/>
        <a:p>
          <a:endParaRPr kumimoji="1" lang="ja-JP" altLang="en-US"/>
        </a:p>
      </dgm:t>
    </dgm:pt>
    <dgm:pt modelId="{1B8E331B-059E-684B-860C-BB9FE57E89D3}" type="pres">
      <dgm:prSet presAssocID="{F9B1535A-8FD6-204F-AE17-5137F0B9EA04}" presName="node" presStyleLbl="node1" presStyleIdx="1" presStyleCnt="4" custScaleX="119611" custScaleY="89074" custRadScaleRad="121510" custRadScaleInc="24352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FC227CEA-E604-D54E-B24C-E141389B3871}" type="pres">
      <dgm:prSet presAssocID="{F9B1535A-8FD6-204F-AE17-5137F0B9EA04}" presName="spNode" presStyleCnt="0"/>
      <dgm:spPr/>
    </dgm:pt>
    <dgm:pt modelId="{B53FD201-EA8B-0642-96D0-A2087724176E}" type="pres">
      <dgm:prSet presAssocID="{54113188-D59C-0E43-9B15-7F20DE225937}" presName="sibTrans" presStyleLbl="sibTrans1D1" presStyleIdx="1" presStyleCnt="4"/>
      <dgm:spPr/>
      <dgm:t>
        <a:bodyPr/>
        <a:lstStyle/>
        <a:p>
          <a:endParaRPr kumimoji="1" lang="ja-JP" altLang="en-US"/>
        </a:p>
      </dgm:t>
    </dgm:pt>
    <dgm:pt modelId="{35CD1A8E-602B-5944-B3ED-1E44DBBC8FE8}" type="pres">
      <dgm:prSet presAssocID="{4624623E-EFD7-E544-94E7-466A5D9DBF3B}" presName="node" presStyleLbl="node1" presStyleIdx="2" presStyleCnt="4" custScaleX="218859" custScaleY="117007" custRadScaleRad="90662" custRadScaleInc="3710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EC85EB16-6D2D-6D40-9F13-DC51914D5397}" type="pres">
      <dgm:prSet presAssocID="{4624623E-EFD7-E544-94E7-466A5D9DBF3B}" presName="spNode" presStyleCnt="0"/>
      <dgm:spPr/>
    </dgm:pt>
    <dgm:pt modelId="{EDBABA9E-0474-FA41-BE9A-BFA1DEB0D0B7}" type="pres">
      <dgm:prSet presAssocID="{B6A126E4-2B6A-464C-9F50-B8432C4B80F2}" presName="sibTrans" presStyleLbl="sibTrans1D1" presStyleIdx="2" presStyleCnt="4"/>
      <dgm:spPr/>
      <dgm:t>
        <a:bodyPr/>
        <a:lstStyle/>
        <a:p>
          <a:endParaRPr kumimoji="1" lang="ja-JP" altLang="en-US"/>
        </a:p>
      </dgm:t>
    </dgm:pt>
    <dgm:pt modelId="{35F51D32-B840-824E-B5EA-00A1778C7607}" type="pres">
      <dgm:prSet presAssocID="{570BAC1D-D4EE-1747-8563-4374231787F5}" presName="node" presStyleLbl="node1" presStyleIdx="3" presStyleCnt="4" custScaleX="116825" custScaleY="77733" custRadScaleRad="122324" custRadScaleInc="-20591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4BE32353-5F9E-124D-89A5-D3CFBD54D606}" type="pres">
      <dgm:prSet presAssocID="{570BAC1D-D4EE-1747-8563-4374231787F5}" presName="spNode" presStyleCnt="0"/>
      <dgm:spPr/>
    </dgm:pt>
    <dgm:pt modelId="{7E91D2D6-8CF1-7C4D-842C-E2EAD6635CF8}" type="pres">
      <dgm:prSet presAssocID="{17671F48-C9D7-894C-B2BA-B991F23B8A6B}" presName="sibTrans" presStyleLbl="sibTrans1D1" presStyleIdx="3" presStyleCnt="4"/>
      <dgm:spPr/>
      <dgm:t>
        <a:bodyPr/>
        <a:lstStyle/>
        <a:p>
          <a:endParaRPr kumimoji="1" lang="ja-JP" altLang="en-US"/>
        </a:p>
      </dgm:t>
    </dgm:pt>
  </dgm:ptLst>
  <dgm:cxnLst>
    <dgm:cxn modelId="{18BCA97B-849D-634D-82E9-B8D33DDBC8CD}" type="presOf" srcId="{B6A126E4-2B6A-464C-9F50-B8432C4B80F2}" destId="{EDBABA9E-0474-FA41-BE9A-BFA1DEB0D0B7}" srcOrd="0" destOrd="0" presId="urn:microsoft.com/office/officeart/2005/8/layout/cycle6"/>
    <dgm:cxn modelId="{2C955FA3-37AE-6440-8F3B-E28F8427CB09}" srcId="{24E9A87C-7D0F-B642-AA2A-1FFB79720F8E}" destId="{A6ED3DDA-644F-E24C-B809-09DDCB1FAC27}" srcOrd="0" destOrd="0" parTransId="{7CDC4EE9-1DA2-1C4B-AE58-B0E8BE35490E}" sibTransId="{5A6EFF81-8918-324C-A89B-E9F0AA3D45E6}"/>
    <dgm:cxn modelId="{9C959DC6-794C-AC44-91A4-51DF942B05BC}" type="presOf" srcId="{4624623E-EFD7-E544-94E7-466A5D9DBF3B}" destId="{35CD1A8E-602B-5944-B3ED-1E44DBBC8FE8}" srcOrd="0" destOrd="0" presId="urn:microsoft.com/office/officeart/2005/8/layout/cycle6"/>
    <dgm:cxn modelId="{9C99DE3A-6CED-6340-B09D-51630DFC5B44}" type="presOf" srcId="{24E9A87C-7D0F-B642-AA2A-1FFB79720F8E}" destId="{6675350A-D255-5B47-8CC3-9126EF2FC93E}" srcOrd="0" destOrd="0" presId="urn:microsoft.com/office/officeart/2005/8/layout/cycle6"/>
    <dgm:cxn modelId="{C5EA4A99-7B95-C843-AE6E-8840C6BA8437}" type="presOf" srcId="{17671F48-C9D7-894C-B2BA-B991F23B8A6B}" destId="{7E91D2D6-8CF1-7C4D-842C-E2EAD6635CF8}" srcOrd="0" destOrd="0" presId="urn:microsoft.com/office/officeart/2005/8/layout/cycle6"/>
    <dgm:cxn modelId="{75E68755-3369-7A4C-9A3D-25A2D148476A}" type="presOf" srcId="{A6ED3DDA-644F-E24C-B809-09DDCB1FAC27}" destId="{56D2D12A-9A4E-D44A-B11D-D0ED9E518B16}" srcOrd="0" destOrd="0" presId="urn:microsoft.com/office/officeart/2005/8/layout/cycle6"/>
    <dgm:cxn modelId="{96736BC2-4E98-A44B-84D1-D89B60F28378}" srcId="{24E9A87C-7D0F-B642-AA2A-1FFB79720F8E}" destId="{F9B1535A-8FD6-204F-AE17-5137F0B9EA04}" srcOrd="1" destOrd="0" parTransId="{FE12A59F-F247-C446-BCEC-C3E2C33D3E78}" sibTransId="{54113188-D59C-0E43-9B15-7F20DE225937}"/>
    <dgm:cxn modelId="{C33B3443-B892-164E-BB5C-4DB63B0C8D75}" type="presOf" srcId="{F9B1535A-8FD6-204F-AE17-5137F0B9EA04}" destId="{1B8E331B-059E-684B-860C-BB9FE57E89D3}" srcOrd="0" destOrd="0" presId="urn:microsoft.com/office/officeart/2005/8/layout/cycle6"/>
    <dgm:cxn modelId="{3B3ADDB5-2DDF-2348-856F-9C932749AFAE}" type="presOf" srcId="{54113188-D59C-0E43-9B15-7F20DE225937}" destId="{B53FD201-EA8B-0642-96D0-A2087724176E}" srcOrd="0" destOrd="0" presId="urn:microsoft.com/office/officeart/2005/8/layout/cycle6"/>
    <dgm:cxn modelId="{FD925982-BC41-454D-ABAF-0788C382D4B4}" type="presOf" srcId="{570BAC1D-D4EE-1747-8563-4374231787F5}" destId="{35F51D32-B840-824E-B5EA-00A1778C7607}" srcOrd="0" destOrd="0" presId="urn:microsoft.com/office/officeart/2005/8/layout/cycle6"/>
    <dgm:cxn modelId="{B83E577D-D471-FF43-9BD3-6569B5687460}" srcId="{24E9A87C-7D0F-B642-AA2A-1FFB79720F8E}" destId="{4624623E-EFD7-E544-94E7-466A5D9DBF3B}" srcOrd="2" destOrd="0" parTransId="{E19A8D76-D1E8-C748-A31A-19D0CF9566DF}" sibTransId="{B6A126E4-2B6A-464C-9F50-B8432C4B80F2}"/>
    <dgm:cxn modelId="{DD2AF42D-8AF5-2142-9D86-2F690142D974}" type="presOf" srcId="{5A6EFF81-8918-324C-A89B-E9F0AA3D45E6}" destId="{C72614D4-1C01-994D-A774-03312EAA3DDA}" srcOrd="0" destOrd="0" presId="urn:microsoft.com/office/officeart/2005/8/layout/cycle6"/>
    <dgm:cxn modelId="{51D09873-8D3D-7B46-A20C-79E7A33B682A}" srcId="{24E9A87C-7D0F-B642-AA2A-1FFB79720F8E}" destId="{570BAC1D-D4EE-1747-8563-4374231787F5}" srcOrd="3" destOrd="0" parTransId="{32BE5B23-A364-7242-929E-CD7D37102905}" sibTransId="{17671F48-C9D7-894C-B2BA-B991F23B8A6B}"/>
    <dgm:cxn modelId="{66E9C992-9A0F-FD4B-8E59-29BC833CDD77}" type="presParOf" srcId="{6675350A-D255-5B47-8CC3-9126EF2FC93E}" destId="{56D2D12A-9A4E-D44A-B11D-D0ED9E518B16}" srcOrd="0" destOrd="0" presId="urn:microsoft.com/office/officeart/2005/8/layout/cycle6"/>
    <dgm:cxn modelId="{C520530C-AB96-DC4D-8E46-F1C69B697FDD}" type="presParOf" srcId="{6675350A-D255-5B47-8CC3-9126EF2FC93E}" destId="{088B9D3E-053A-284F-A06C-A8628AE17BC0}" srcOrd="1" destOrd="0" presId="urn:microsoft.com/office/officeart/2005/8/layout/cycle6"/>
    <dgm:cxn modelId="{3AD7DEE6-0EB0-0D43-9A0B-A6E1F935B7AE}" type="presParOf" srcId="{6675350A-D255-5B47-8CC3-9126EF2FC93E}" destId="{C72614D4-1C01-994D-A774-03312EAA3DDA}" srcOrd="2" destOrd="0" presId="urn:microsoft.com/office/officeart/2005/8/layout/cycle6"/>
    <dgm:cxn modelId="{49FE06CF-F281-9B48-B278-441998E2C503}" type="presParOf" srcId="{6675350A-D255-5B47-8CC3-9126EF2FC93E}" destId="{1B8E331B-059E-684B-860C-BB9FE57E89D3}" srcOrd="3" destOrd="0" presId="urn:microsoft.com/office/officeart/2005/8/layout/cycle6"/>
    <dgm:cxn modelId="{43ED758E-F139-634F-8951-69EFAA5444B5}" type="presParOf" srcId="{6675350A-D255-5B47-8CC3-9126EF2FC93E}" destId="{FC227CEA-E604-D54E-B24C-E141389B3871}" srcOrd="4" destOrd="0" presId="urn:microsoft.com/office/officeart/2005/8/layout/cycle6"/>
    <dgm:cxn modelId="{56755A85-099C-0A4D-9972-7320ECB239A9}" type="presParOf" srcId="{6675350A-D255-5B47-8CC3-9126EF2FC93E}" destId="{B53FD201-EA8B-0642-96D0-A2087724176E}" srcOrd="5" destOrd="0" presId="urn:microsoft.com/office/officeart/2005/8/layout/cycle6"/>
    <dgm:cxn modelId="{43FD1701-A6E5-7E49-9EC0-26A15DBD8C46}" type="presParOf" srcId="{6675350A-D255-5B47-8CC3-9126EF2FC93E}" destId="{35CD1A8E-602B-5944-B3ED-1E44DBBC8FE8}" srcOrd="6" destOrd="0" presId="urn:microsoft.com/office/officeart/2005/8/layout/cycle6"/>
    <dgm:cxn modelId="{D18D8BED-E83A-154A-92D8-A193562503E2}" type="presParOf" srcId="{6675350A-D255-5B47-8CC3-9126EF2FC93E}" destId="{EC85EB16-6D2D-6D40-9F13-DC51914D5397}" srcOrd="7" destOrd="0" presId="urn:microsoft.com/office/officeart/2005/8/layout/cycle6"/>
    <dgm:cxn modelId="{5F21110F-DB59-F94D-9911-69C08F75B1A8}" type="presParOf" srcId="{6675350A-D255-5B47-8CC3-9126EF2FC93E}" destId="{EDBABA9E-0474-FA41-BE9A-BFA1DEB0D0B7}" srcOrd="8" destOrd="0" presId="urn:microsoft.com/office/officeart/2005/8/layout/cycle6"/>
    <dgm:cxn modelId="{DAE4D54A-7C05-DE4A-AE94-2D872D367C3C}" type="presParOf" srcId="{6675350A-D255-5B47-8CC3-9126EF2FC93E}" destId="{35F51D32-B840-824E-B5EA-00A1778C7607}" srcOrd="9" destOrd="0" presId="urn:microsoft.com/office/officeart/2005/8/layout/cycle6"/>
    <dgm:cxn modelId="{87445CE8-967C-854E-9EBF-FC8CBE537602}" type="presParOf" srcId="{6675350A-D255-5B47-8CC3-9126EF2FC93E}" destId="{4BE32353-5F9E-124D-89A5-D3CFBD54D606}" srcOrd="10" destOrd="0" presId="urn:microsoft.com/office/officeart/2005/8/layout/cycle6"/>
    <dgm:cxn modelId="{F8033306-DCC7-0642-A6C9-14E89F4540F8}" type="presParOf" srcId="{6675350A-D255-5B47-8CC3-9126EF2FC93E}" destId="{7E91D2D6-8CF1-7C4D-842C-E2EAD6635CF8}" srcOrd="11" destOrd="0" presId="urn:microsoft.com/office/officeart/2005/8/layout/cycle6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7745D2F-1AC2-184C-85ED-D463C90F6BFD}" type="doc">
      <dgm:prSet loTypeId="urn:microsoft.com/office/officeart/2005/8/layout/hProcess9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E19D18-AC96-5A4A-85FC-C3642C8E5AE3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pPr rtl="0"/>
          <a:r>
            <a:rPr lang="en-US" sz="1200" dirty="0" smtClean="0">
              <a:solidFill>
                <a:schemeClr val="tx1"/>
              </a:solidFill>
            </a:rPr>
            <a:t>Sources (common working group on  positron generation)</a:t>
          </a:r>
          <a:endParaRPr lang="en-US" sz="1200" dirty="0">
            <a:solidFill>
              <a:schemeClr val="tx1"/>
            </a:solidFill>
          </a:endParaRPr>
        </a:p>
      </dgm:t>
    </dgm:pt>
    <dgm:pt modelId="{E3A9548F-5FAC-224B-9C21-CE980A6E9987}" type="parTrans" cxnId="{EDEF15BC-3311-CD42-A4D8-EC6EA90DA07A}">
      <dgm:prSet/>
      <dgm:spPr/>
      <dgm:t>
        <a:bodyPr/>
        <a:lstStyle/>
        <a:p>
          <a:endParaRPr lang="en-US"/>
        </a:p>
      </dgm:t>
    </dgm:pt>
    <dgm:pt modelId="{907271A4-6C01-1A4A-BF24-F398939A40DA}" type="sibTrans" cxnId="{EDEF15BC-3311-CD42-A4D8-EC6EA90DA07A}">
      <dgm:prSet/>
      <dgm:spPr/>
      <dgm:t>
        <a:bodyPr/>
        <a:lstStyle/>
        <a:p>
          <a:endParaRPr lang="en-US"/>
        </a:p>
      </dgm:t>
    </dgm:pt>
    <dgm:pt modelId="{3146ADD7-DF7D-0E42-96E2-21EE9D2E79B7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pPr rtl="0"/>
          <a:r>
            <a:rPr lang="en-US" sz="1200" dirty="0" smtClean="0">
              <a:solidFill>
                <a:schemeClr val="tx1"/>
              </a:solidFill>
            </a:rPr>
            <a:t>Machine Detector Interfaces </a:t>
          </a:r>
          <a:endParaRPr lang="en-US" sz="1200" dirty="0">
            <a:solidFill>
              <a:schemeClr val="tx1"/>
            </a:solidFill>
          </a:endParaRPr>
        </a:p>
      </dgm:t>
    </dgm:pt>
    <dgm:pt modelId="{09FDEA63-C3E9-3442-96C2-C102C6545C7B}" type="parTrans" cxnId="{B7B2E2E5-31B8-DA4B-B5F3-05E8D0F41299}">
      <dgm:prSet/>
      <dgm:spPr/>
      <dgm:t>
        <a:bodyPr/>
        <a:lstStyle/>
        <a:p>
          <a:endParaRPr lang="en-US"/>
        </a:p>
      </dgm:t>
    </dgm:pt>
    <dgm:pt modelId="{0ABC1DED-1B38-C547-B8FE-BBC2110E00C5}" type="sibTrans" cxnId="{B7B2E2E5-31B8-DA4B-B5F3-05E8D0F41299}">
      <dgm:prSet/>
      <dgm:spPr/>
      <dgm:t>
        <a:bodyPr/>
        <a:lstStyle/>
        <a:p>
          <a:endParaRPr lang="en-US"/>
        </a:p>
      </dgm:t>
    </dgm:pt>
    <dgm:pt modelId="{2C0708F0-E5A2-5949-8EB6-F455853D4FBD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pPr rtl="0"/>
          <a:r>
            <a:rPr lang="en-US" sz="1200" dirty="0" smtClean="0">
              <a:solidFill>
                <a:schemeClr val="tx1"/>
              </a:solidFill>
            </a:rPr>
            <a:t>Damping rings </a:t>
          </a:r>
          <a:endParaRPr lang="en-US" sz="1200" dirty="0">
            <a:solidFill>
              <a:schemeClr val="tx1"/>
            </a:solidFill>
          </a:endParaRPr>
        </a:p>
      </dgm:t>
    </dgm:pt>
    <dgm:pt modelId="{E73E06A4-B239-424B-864B-F6DB397CDA0C}" type="parTrans" cxnId="{76D4FB95-DA6D-804D-868A-B7C3538730F3}">
      <dgm:prSet/>
      <dgm:spPr/>
      <dgm:t>
        <a:bodyPr/>
        <a:lstStyle/>
        <a:p>
          <a:endParaRPr lang="en-US"/>
        </a:p>
      </dgm:t>
    </dgm:pt>
    <dgm:pt modelId="{AB428060-238F-0C4B-A37A-9C8E6A5FC10B}" type="sibTrans" cxnId="{76D4FB95-DA6D-804D-868A-B7C3538730F3}">
      <dgm:prSet/>
      <dgm:spPr/>
      <dgm:t>
        <a:bodyPr/>
        <a:lstStyle/>
        <a:p>
          <a:endParaRPr lang="en-US"/>
        </a:p>
      </dgm:t>
    </dgm:pt>
    <dgm:pt modelId="{AAF66759-01CC-D445-A8FE-686E78E6CECC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pPr rtl="0"/>
          <a:r>
            <a:rPr lang="en-US" sz="1200" dirty="0" smtClean="0">
              <a:solidFill>
                <a:schemeClr val="tx1"/>
              </a:solidFill>
            </a:rPr>
            <a:t>Beam dynamics (covers along entire machine)</a:t>
          </a:r>
          <a:endParaRPr lang="en-US" sz="1200" dirty="0">
            <a:solidFill>
              <a:schemeClr val="tx1"/>
            </a:solidFill>
          </a:endParaRPr>
        </a:p>
      </dgm:t>
    </dgm:pt>
    <dgm:pt modelId="{BFAF88D6-DB97-544E-8D25-438E88DFA6D9}" type="parTrans" cxnId="{2C9B69AA-F394-534B-B17D-2C1BFA95D35C}">
      <dgm:prSet/>
      <dgm:spPr/>
      <dgm:t>
        <a:bodyPr/>
        <a:lstStyle/>
        <a:p>
          <a:endParaRPr lang="en-US"/>
        </a:p>
      </dgm:t>
    </dgm:pt>
    <dgm:pt modelId="{242879D1-01C3-ED4E-A5BF-C6F5A2C7B9FF}" type="sibTrans" cxnId="{2C9B69AA-F394-534B-B17D-2C1BFA95D35C}">
      <dgm:prSet/>
      <dgm:spPr/>
      <dgm:t>
        <a:bodyPr/>
        <a:lstStyle/>
        <a:p>
          <a:endParaRPr lang="en-US"/>
        </a:p>
      </dgm:t>
    </dgm:pt>
    <dgm:pt modelId="{BFF69E5A-2CDF-344A-A454-3A8C854779BE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pPr rtl="0"/>
          <a:r>
            <a:rPr lang="en-US" sz="1200" dirty="0" smtClean="0">
              <a:solidFill>
                <a:schemeClr val="tx1"/>
              </a:solidFill>
            </a:rPr>
            <a:t>Beam delivery systems </a:t>
          </a:r>
          <a:endParaRPr lang="en-US" sz="1200" dirty="0">
            <a:solidFill>
              <a:schemeClr val="tx1"/>
            </a:solidFill>
          </a:endParaRPr>
        </a:p>
      </dgm:t>
    </dgm:pt>
    <dgm:pt modelId="{FAE85476-34AA-C240-B6C8-9D4CD9746DB0}" type="parTrans" cxnId="{7B9DCE0D-851F-C14E-8D2B-44C43E5DC627}">
      <dgm:prSet/>
      <dgm:spPr/>
      <dgm:t>
        <a:bodyPr/>
        <a:lstStyle/>
        <a:p>
          <a:endParaRPr lang="en-US"/>
        </a:p>
      </dgm:t>
    </dgm:pt>
    <dgm:pt modelId="{3F8945BB-A430-1E48-A595-93D369BCC9BE}" type="sibTrans" cxnId="{7B9DCE0D-851F-C14E-8D2B-44C43E5DC627}">
      <dgm:prSet/>
      <dgm:spPr/>
      <dgm:t>
        <a:bodyPr/>
        <a:lstStyle/>
        <a:p>
          <a:endParaRPr lang="en-US"/>
        </a:p>
      </dgm:t>
    </dgm:pt>
    <dgm:pt modelId="{CDFD5733-3B3C-A54E-A715-DE981E33C51A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pPr rtl="0"/>
          <a:r>
            <a:rPr lang="en-US" sz="1200" dirty="0" smtClean="0">
              <a:solidFill>
                <a:schemeClr val="tx1"/>
              </a:solidFill>
            </a:rPr>
            <a:t>Physics and detectors</a:t>
          </a:r>
          <a:endParaRPr lang="en-US" sz="1200" dirty="0">
            <a:solidFill>
              <a:schemeClr val="tx1"/>
            </a:solidFill>
          </a:endParaRPr>
        </a:p>
      </dgm:t>
    </dgm:pt>
    <dgm:pt modelId="{443515CF-3A91-0940-922F-E699A9DD6092}" type="parTrans" cxnId="{B7C93B40-2E2E-B045-9DA3-DBB5E1EC0140}">
      <dgm:prSet/>
      <dgm:spPr/>
      <dgm:t>
        <a:bodyPr/>
        <a:lstStyle/>
        <a:p>
          <a:endParaRPr lang="en-US"/>
        </a:p>
      </dgm:t>
    </dgm:pt>
    <dgm:pt modelId="{78F7AB9F-7196-E746-98FD-5C02FA60A7A4}" type="sibTrans" cxnId="{B7C93B40-2E2E-B045-9DA3-DBB5E1EC0140}">
      <dgm:prSet/>
      <dgm:spPr/>
      <dgm:t>
        <a:bodyPr/>
        <a:lstStyle/>
        <a:p>
          <a:endParaRPr lang="en-US"/>
        </a:p>
      </dgm:t>
    </dgm:pt>
    <dgm:pt modelId="{6B7C980C-AE58-F945-BB95-AB973EF6A0CE}" type="pres">
      <dgm:prSet presAssocID="{97745D2F-1AC2-184C-85ED-D463C90F6BFD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72DB05B-DEC6-6D45-84CD-2F580F37A62D}" type="pres">
      <dgm:prSet presAssocID="{97745D2F-1AC2-184C-85ED-D463C90F6BFD}" presName="arrow" presStyleLbl="bgShp" presStyleIdx="0" presStyleCnt="1" custLinFactNeighborX="8824" custLinFactNeighborY="-5739"/>
      <dgm:spPr/>
    </dgm:pt>
    <dgm:pt modelId="{D4E750A6-D612-DE41-8486-426948103863}" type="pres">
      <dgm:prSet presAssocID="{97745D2F-1AC2-184C-85ED-D463C90F6BFD}" presName="linearProcess" presStyleCnt="0"/>
      <dgm:spPr/>
    </dgm:pt>
    <dgm:pt modelId="{0DB1AD55-4288-3D45-BE54-B0C06D6ADC34}" type="pres">
      <dgm:prSet presAssocID="{34E19D18-AC96-5A4A-85FC-C3642C8E5AE3}" presName="text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4EA970-F912-5B44-8013-D099A4EC174B}" type="pres">
      <dgm:prSet presAssocID="{907271A4-6C01-1A4A-BF24-F398939A40DA}" presName="sibTrans" presStyleCnt="0"/>
      <dgm:spPr/>
    </dgm:pt>
    <dgm:pt modelId="{68EAF934-685D-4C4C-84E0-FBC70BABE67C}" type="pres">
      <dgm:prSet presAssocID="{2C0708F0-E5A2-5949-8EB6-F455853D4FBD}" presName="text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4CB734-CE36-E44E-A0E7-53475746000E}" type="pres">
      <dgm:prSet presAssocID="{AB428060-238F-0C4B-A37A-9C8E6A5FC10B}" presName="sibTrans" presStyleCnt="0"/>
      <dgm:spPr/>
    </dgm:pt>
    <dgm:pt modelId="{B7BC0E46-D76C-D349-B7DC-53A820D4F8F8}" type="pres">
      <dgm:prSet presAssocID="{AAF66759-01CC-D445-A8FE-686E78E6CECC}" presName="textNode" presStyleLbl="node1" presStyleIdx="2" presStyleCnt="6" custLinFactNeighborX="6833" custLinFactNeighborY="-10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6F21FB-D820-FE45-B934-64918F0A0F0A}" type="pres">
      <dgm:prSet presAssocID="{242879D1-01C3-ED4E-A5BF-C6F5A2C7B9FF}" presName="sibTrans" presStyleCnt="0"/>
      <dgm:spPr/>
    </dgm:pt>
    <dgm:pt modelId="{91AE5828-4988-164B-B249-1B7D6D95C8C4}" type="pres">
      <dgm:prSet presAssocID="{BFF69E5A-2CDF-344A-A454-3A8C854779BE}" presName="text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D81A81-0785-F64B-859F-6051F3B8AC96}" type="pres">
      <dgm:prSet presAssocID="{3F8945BB-A430-1E48-A595-93D369BCC9BE}" presName="sibTrans" presStyleCnt="0"/>
      <dgm:spPr/>
    </dgm:pt>
    <dgm:pt modelId="{25407CA6-92E8-E249-8234-CFD495F42534}" type="pres">
      <dgm:prSet presAssocID="{3146ADD7-DF7D-0E42-96E2-21EE9D2E79B7}" presName="text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906B5E-7169-8849-AC81-DDFDF8FCC2D0}" type="pres">
      <dgm:prSet presAssocID="{0ABC1DED-1B38-C547-B8FE-BBC2110E00C5}" presName="sibTrans" presStyleCnt="0"/>
      <dgm:spPr/>
    </dgm:pt>
    <dgm:pt modelId="{C62017BC-E788-C642-A6B7-FD6945BB6D02}" type="pres">
      <dgm:prSet presAssocID="{CDFD5733-3B3C-A54E-A715-DE981E33C51A}" presName="text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5056656-EC5B-7E4F-8C2F-284CD2A56EF4}" type="presOf" srcId="{CDFD5733-3B3C-A54E-A715-DE981E33C51A}" destId="{C62017BC-E788-C642-A6B7-FD6945BB6D02}" srcOrd="0" destOrd="0" presId="urn:microsoft.com/office/officeart/2005/8/layout/hProcess9"/>
    <dgm:cxn modelId="{2C9B69AA-F394-534B-B17D-2C1BFA95D35C}" srcId="{97745D2F-1AC2-184C-85ED-D463C90F6BFD}" destId="{AAF66759-01CC-D445-A8FE-686E78E6CECC}" srcOrd="2" destOrd="0" parTransId="{BFAF88D6-DB97-544E-8D25-438E88DFA6D9}" sibTransId="{242879D1-01C3-ED4E-A5BF-C6F5A2C7B9FF}"/>
    <dgm:cxn modelId="{B7B2E2E5-31B8-DA4B-B5F3-05E8D0F41299}" srcId="{97745D2F-1AC2-184C-85ED-D463C90F6BFD}" destId="{3146ADD7-DF7D-0E42-96E2-21EE9D2E79B7}" srcOrd="4" destOrd="0" parTransId="{09FDEA63-C3E9-3442-96C2-C102C6545C7B}" sibTransId="{0ABC1DED-1B38-C547-B8FE-BBC2110E00C5}"/>
    <dgm:cxn modelId="{B7C93B40-2E2E-B045-9DA3-DBB5E1EC0140}" srcId="{97745D2F-1AC2-184C-85ED-D463C90F6BFD}" destId="{CDFD5733-3B3C-A54E-A715-DE981E33C51A}" srcOrd="5" destOrd="0" parTransId="{443515CF-3A91-0940-922F-E699A9DD6092}" sibTransId="{78F7AB9F-7196-E746-98FD-5C02FA60A7A4}"/>
    <dgm:cxn modelId="{7B9DCE0D-851F-C14E-8D2B-44C43E5DC627}" srcId="{97745D2F-1AC2-184C-85ED-D463C90F6BFD}" destId="{BFF69E5A-2CDF-344A-A454-3A8C854779BE}" srcOrd="3" destOrd="0" parTransId="{FAE85476-34AA-C240-B6C8-9D4CD9746DB0}" sibTransId="{3F8945BB-A430-1E48-A595-93D369BCC9BE}"/>
    <dgm:cxn modelId="{9DE067F1-5B52-C242-90E7-1E46D930A4A1}" type="presOf" srcId="{34E19D18-AC96-5A4A-85FC-C3642C8E5AE3}" destId="{0DB1AD55-4288-3D45-BE54-B0C06D6ADC34}" srcOrd="0" destOrd="0" presId="urn:microsoft.com/office/officeart/2005/8/layout/hProcess9"/>
    <dgm:cxn modelId="{EDEF15BC-3311-CD42-A4D8-EC6EA90DA07A}" srcId="{97745D2F-1AC2-184C-85ED-D463C90F6BFD}" destId="{34E19D18-AC96-5A4A-85FC-C3642C8E5AE3}" srcOrd="0" destOrd="0" parTransId="{E3A9548F-5FAC-224B-9C21-CE980A6E9987}" sibTransId="{907271A4-6C01-1A4A-BF24-F398939A40DA}"/>
    <dgm:cxn modelId="{76D4FB95-DA6D-804D-868A-B7C3538730F3}" srcId="{97745D2F-1AC2-184C-85ED-D463C90F6BFD}" destId="{2C0708F0-E5A2-5949-8EB6-F455853D4FBD}" srcOrd="1" destOrd="0" parTransId="{E73E06A4-B239-424B-864B-F6DB397CDA0C}" sibTransId="{AB428060-238F-0C4B-A37A-9C8E6A5FC10B}"/>
    <dgm:cxn modelId="{7EFF8514-F6BE-DC4E-86EF-E075EE9096AE}" type="presOf" srcId="{3146ADD7-DF7D-0E42-96E2-21EE9D2E79B7}" destId="{25407CA6-92E8-E249-8234-CFD495F42534}" srcOrd="0" destOrd="0" presId="urn:microsoft.com/office/officeart/2005/8/layout/hProcess9"/>
    <dgm:cxn modelId="{AEF3AB39-5F32-B542-9405-6E3A08780C1E}" type="presOf" srcId="{97745D2F-1AC2-184C-85ED-D463C90F6BFD}" destId="{6B7C980C-AE58-F945-BB95-AB973EF6A0CE}" srcOrd="0" destOrd="0" presId="urn:microsoft.com/office/officeart/2005/8/layout/hProcess9"/>
    <dgm:cxn modelId="{97A713DC-3F6D-1743-91A2-B21FC8CBC172}" type="presOf" srcId="{BFF69E5A-2CDF-344A-A454-3A8C854779BE}" destId="{91AE5828-4988-164B-B249-1B7D6D95C8C4}" srcOrd="0" destOrd="0" presId="urn:microsoft.com/office/officeart/2005/8/layout/hProcess9"/>
    <dgm:cxn modelId="{3B1EFCF6-55BA-F14B-B062-C761D0024140}" type="presOf" srcId="{2C0708F0-E5A2-5949-8EB6-F455853D4FBD}" destId="{68EAF934-685D-4C4C-84E0-FBC70BABE67C}" srcOrd="0" destOrd="0" presId="urn:microsoft.com/office/officeart/2005/8/layout/hProcess9"/>
    <dgm:cxn modelId="{A3662D4D-6CAD-BE45-B870-8ED39D8F7C95}" type="presOf" srcId="{AAF66759-01CC-D445-A8FE-686E78E6CECC}" destId="{B7BC0E46-D76C-D349-B7DC-53A820D4F8F8}" srcOrd="0" destOrd="0" presId="urn:microsoft.com/office/officeart/2005/8/layout/hProcess9"/>
    <dgm:cxn modelId="{EE4BF6FC-2140-4149-BAB8-65D53171C62D}" type="presParOf" srcId="{6B7C980C-AE58-F945-BB95-AB973EF6A0CE}" destId="{172DB05B-DEC6-6D45-84CD-2F580F37A62D}" srcOrd="0" destOrd="0" presId="urn:microsoft.com/office/officeart/2005/8/layout/hProcess9"/>
    <dgm:cxn modelId="{F410CB01-933B-7A4B-B5B3-6D7D4A113703}" type="presParOf" srcId="{6B7C980C-AE58-F945-BB95-AB973EF6A0CE}" destId="{D4E750A6-D612-DE41-8486-426948103863}" srcOrd="1" destOrd="0" presId="urn:microsoft.com/office/officeart/2005/8/layout/hProcess9"/>
    <dgm:cxn modelId="{CE17E3F4-E693-3549-A485-B0F8BDDB6AC7}" type="presParOf" srcId="{D4E750A6-D612-DE41-8486-426948103863}" destId="{0DB1AD55-4288-3D45-BE54-B0C06D6ADC34}" srcOrd="0" destOrd="0" presId="urn:microsoft.com/office/officeart/2005/8/layout/hProcess9"/>
    <dgm:cxn modelId="{F81C9D77-F0A0-AA46-97B6-07548BBA64A4}" type="presParOf" srcId="{D4E750A6-D612-DE41-8486-426948103863}" destId="{474EA970-F912-5B44-8013-D099A4EC174B}" srcOrd="1" destOrd="0" presId="urn:microsoft.com/office/officeart/2005/8/layout/hProcess9"/>
    <dgm:cxn modelId="{9B100C20-AAD0-C44D-A6BE-F1C20366C868}" type="presParOf" srcId="{D4E750A6-D612-DE41-8486-426948103863}" destId="{68EAF934-685D-4C4C-84E0-FBC70BABE67C}" srcOrd="2" destOrd="0" presId="urn:microsoft.com/office/officeart/2005/8/layout/hProcess9"/>
    <dgm:cxn modelId="{988862B7-E401-5147-A496-FF35ED357A5D}" type="presParOf" srcId="{D4E750A6-D612-DE41-8486-426948103863}" destId="{434CB734-CE36-E44E-A0E7-53475746000E}" srcOrd="3" destOrd="0" presId="urn:microsoft.com/office/officeart/2005/8/layout/hProcess9"/>
    <dgm:cxn modelId="{B9F68A0B-C4A5-E24A-81B1-048D10CD577D}" type="presParOf" srcId="{D4E750A6-D612-DE41-8486-426948103863}" destId="{B7BC0E46-D76C-D349-B7DC-53A820D4F8F8}" srcOrd="4" destOrd="0" presId="urn:microsoft.com/office/officeart/2005/8/layout/hProcess9"/>
    <dgm:cxn modelId="{F02B2297-3005-1247-A64C-8C09E1BC64A0}" type="presParOf" srcId="{D4E750A6-D612-DE41-8486-426948103863}" destId="{586F21FB-D820-FE45-B934-64918F0A0F0A}" srcOrd="5" destOrd="0" presId="urn:microsoft.com/office/officeart/2005/8/layout/hProcess9"/>
    <dgm:cxn modelId="{597409E7-9DEC-BB47-862C-DD5D841E85F8}" type="presParOf" srcId="{D4E750A6-D612-DE41-8486-426948103863}" destId="{91AE5828-4988-164B-B249-1B7D6D95C8C4}" srcOrd="6" destOrd="0" presId="urn:microsoft.com/office/officeart/2005/8/layout/hProcess9"/>
    <dgm:cxn modelId="{60C1D697-0073-134D-961F-2E40762948FC}" type="presParOf" srcId="{D4E750A6-D612-DE41-8486-426948103863}" destId="{95D81A81-0785-F64B-859F-6051F3B8AC96}" srcOrd="7" destOrd="0" presId="urn:microsoft.com/office/officeart/2005/8/layout/hProcess9"/>
    <dgm:cxn modelId="{357AAE10-EE31-CE4F-A91F-04CBE61D1EC9}" type="presParOf" srcId="{D4E750A6-D612-DE41-8486-426948103863}" destId="{25407CA6-92E8-E249-8234-CFD495F42534}" srcOrd="8" destOrd="0" presId="urn:microsoft.com/office/officeart/2005/8/layout/hProcess9"/>
    <dgm:cxn modelId="{2422C435-6D1D-C249-B361-C1C8AB158341}" type="presParOf" srcId="{D4E750A6-D612-DE41-8486-426948103863}" destId="{D7906B5E-7169-8849-AC81-DDFDF8FCC2D0}" srcOrd="9" destOrd="0" presId="urn:microsoft.com/office/officeart/2005/8/layout/hProcess9"/>
    <dgm:cxn modelId="{DA5C79B5-D08B-A34F-A5BB-44DBAA9D9B80}" type="presParOf" srcId="{D4E750A6-D612-DE41-8486-426948103863}" destId="{C62017BC-E788-C642-A6B7-FD6945BB6D02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D58E9F-AC4C-2349-9DBC-5F48C52469A8}">
      <dsp:nvSpPr>
        <dsp:cNvPr id="0" name=""/>
        <dsp:cNvSpPr/>
      </dsp:nvSpPr>
      <dsp:spPr>
        <a:xfrm>
          <a:off x="3164943" y="2519261"/>
          <a:ext cx="2190121" cy="2190121"/>
        </a:xfrm>
        <a:prstGeom prst="ellipse">
          <a:avLst/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solidFill>
                <a:srgbClr val="FFFF00"/>
              </a:solidFill>
            </a:rPr>
            <a:t>Full</a:t>
          </a:r>
          <a:r>
            <a:rPr lang="en-US" sz="2600" kern="1200" baseline="0" dirty="0" smtClean="0">
              <a:solidFill>
                <a:srgbClr val="FFFF00"/>
              </a:solidFill>
            </a:rPr>
            <a:t> systems integration testing</a:t>
          </a:r>
          <a:endParaRPr lang="en-US" sz="2600" kern="1200" dirty="0">
            <a:solidFill>
              <a:srgbClr val="FFFF00"/>
            </a:solidFill>
          </a:endParaRPr>
        </a:p>
      </dsp:txBody>
      <dsp:txXfrm>
        <a:off x="3485679" y="2839997"/>
        <a:ext cx="1548649" cy="1548649"/>
      </dsp:txXfrm>
    </dsp:sp>
    <dsp:sp modelId="{8B65363F-9498-9544-8C7B-F908C771B374}">
      <dsp:nvSpPr>
        <dsp:cNvPr id="0" name=""/>
        <dsp:cNvSpPr/>
      </dsp:nvSpPr>
      <dsp:spPr>
        <a:xfrm rot="13220311">
          <a:off x="1241749" y="1740889"/>
          <a:ext cx="2359386" cy="624184"/>
        </a:xfrm>
        <a:prstGeom prst="leftArrow">
          <a:avLst>
            <a:gd name="adj1" fmla="val 60000"/>
            <a:gd name="adj2" fmla="val 50000"/>
          </a:avLst>
        </a:prstGeom>
        <a:solidFill>
          <a:srgbClr val="95B3D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2F2D8E8-ED35-6349-95C7-082DBB9D5DDF}">
      <dsp:nvSpPr>
        <dsp:cNvPr id="0" name=""/>
        <dsp:cNvSpPr/>
      </dsp:nvSpPr>
      <dsp:spPr>
        <a:xfrm>
          <a:off x="298599" y="457117"/>
          <a:ext cx="2447282" cy="1664492"/>
        </a:xfrm>
        <a:prstGeom prst="roundRect">
          <a:avLst>
            <a:gd name="adj" fmla="val 10000"/>
          </a:avLst>
        </a:prstGeom>
        <a:solidFill>
          <a:srgbClr val="3366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FLASH (DESY)</a:t>
          </a:r>
          <a:endParaRPr lang="en-US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TDP focus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7 CM → 1.2 </a:t>
          </a:r>
          <a:r>
            <a:rPr lang="en-US" sz="1500" kern="1200" dirty="0" err="1" smtClean="0"/>
            <a:t>GeV</a:t>
          </a:r>
          <a:r>
            <a:rPr lang="en-US" sz="1500" kern="1200" dirty="0" smtClean="0"/>
            <a:t> beam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photon user facility</a:t>
          </a:r>
          <a:endParaRPr lang="en-US" sz="1500" kern="1200" dirty="0"/>
        </a:p>
      </dsp:txBody>
      <dsp:txXfrm>
        <a:off x="347350" y="505868"/>
        <a:ext cx="2349780" cy="1566990"/>
      </dsp:txXfrm>
    </dsp:sp>
    <dsp:sp modelId="{1504EEAA-D4BE-9645-8FAE-E09CF5160600}">
      <dsp:nvSpPr>
        <dsp:cNvPr id="0" name=""/>
        <dsp:cNvSpPr/>
      </dsp:nvSpPr>
      <dsp:spPr>
        <a:xfrm rot="16762332">
          <a:off x="3771623" y="1324229"/>
          <a:ext cx="1629700" cy="624184"/>
        </a:xfrm>
        <a:prstGeom prst="leftArrow">
          <a:avLst>
            <a:gd name="adj1" fmla="val 60000"/>
            <a:gd name="adj2" fmla="val 50000"/>
          </a:avLst>
        </a:prstGeom>
        <a:solidFill>
          <a:srgbClr val="95B3D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0B84A9-7803-EE48-BF88-FA70D2D907EA}">
      <dsp:nvSpPr>
        <dsp:cNvPr id="0" name=""/>
        <dsp:cNvSpPr/>
      </dsp:nvSpPr>
      <dsp:spPr>
        <a:xfrm>
          <a:off x="3678862" y="102"/>
          <a:ext cx="2080615" cy="1664492"/>
        </a:xfrm>
        <a:prstGeom prst="roundRect">
          <a:avLst>
            <a:gd name="adj" fmla="val 10000"/>
          </a:avLst>
        </a:prstGeom>
        <a:solidFill>
          <a:srgbClr val="3366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NML (FNAL)</a:t>
          </a:r>
          <a:endParaRPr lang="en-US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Under construction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Up to 6 cryomodules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Operation: end 2012</a:t>
          </a:r>
          <a:endParaRPr lang="en-US" sz="1500" kern="1200" dirty="0"/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(3 CM)</a:t>
          </a:r>
          <a:endParaRPr lang="en-US" sz="1500" kern="1200" dirty="0"/>
        </a:p>
      </dsp:txBody>
      <dsp:txXfrm>
        <a:off x="3727613" y="48853"/>
        <a:ext cx="1983113" cy="1566990"/>
      </dsp:txXfrm>
    </dsp:sp>
    <dsp:sp modelId="{49FB0926-22F4-5C4B-ADBC-C257B84E72FB}">
      <dsp:nvSpPr>
        <dsp:cNvPr id="0" name=""/>
        <dsp:cNvSpPr/>
      </dsp:nvSpPr>
      <dsp:spPr>
        <a:xfrm rot="20581025">
          <a:off x="5376082" y="2651217"/>
          <a:ext cx="2031120" cy="62418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23C4142-EC50-BB44-A521-509D6EEC557B}">
      <dsp:nvSpPr>
        <dsp:cNvPr id="0" name=""/>
        <dsp:cNvSpPr/>
      </dsp:nvSpPr>
      <dsp:spPr>
        <a:xfrm>
          <a:off x="6295062" y="1834431"/>
          <a:ext cx="2135709" cy="1664492"/>
        </a:xfrm>
        <a:prstGeom prst="roundRect">
          <a:avLst>
            <a:gd name="adj" fmla="val 10000"/>
          </a:avLst>
        </a:prstGeom>
        <a:solidFill>
          <a:srgbClr val="3366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STF (KEK)</a:t>
          </a:r>
          <a:endParaRPr lang="en-US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“Quantum Beam” experiment 2011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1 CM with beam 2013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(2 CM 2015)</a:t>
          </a:r>
          <a:endParaRPr lang="en-US" sz="1500" kern="1200" dirty="0"/>
        </a:p>
      </dsp:txBody>
      <dsp:txXfrm>
        <a:off x="6343813" y="1883182"/>
        <a:ext cx="2038207" cy="15669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5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BE87EF-D88D-5B48-A6F8-FF196B181D66}" type="datetimeFigureOut">
              <a:rPr lang="en-US" smtClean="0"/>
              <a:pPr/>
              <a:t>6/6/13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19F10-DD4F-5B45-9DD8-EA20D2076D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2973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B203D5-0E6A-4742-9ABF-101796CE0C4B}" type="datetimeFigureOut">
              <a:rPr lang="en-US" smtClean="0"/>
              <a:pPr/>
              <a:t>6/6/13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1C7C2D-F447-1C4C-A715-C1923AE57A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173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1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08" algn="l" defTabSz="4571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18" algn="l" defTabSz="4571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26" algn="l" defTabSz="4571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34" algn="l" defTabSz="4571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42" algn="l" defTabSz="4571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52" algn="l" defTabSz="4571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4571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68" algn="l" defTabSz="4571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B64520-7254-4FC4-84F8-25CC1E5EC966}" type="slidenum">
              <a:rPr lang="es-E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401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22F219C0-150A-484E-AA08-8029E689D6B7}" type="slidenum">
              <a:rPr kumimoji="0" lang="en-US" altLang="ja-JP" sz="1200">
                <a:solidFill>
                  <a:prstClr val="black"/>
                </a:solidFill>
              </a:rPr>
              <a:pPr/>
              <a:t>19</a:t>
            </a:fld>
            <a:endParaRPr kumimoji="0" lang="en-US" altLang="ja-JP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66711-5ADA-453F-81BD-CC02E25D8D6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5211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0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0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0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0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500063" eaLnBrk="1" hangingPunct="1"/>
            <a:fld id="{2A9EBFF5-0A1E-2746-994C-9C6EAB44E223}" type="slidenum">
              <a:rPr lang="en-US" sz="1200">
                <a:solidFill>
                  <a:srgbClr val="000000"/>
                </a:solidFill>
                <a:latin typeface="Calibri" charset="0"/>
              </a:rPr>
              <a:pPr defTabSz="500063" eaLnBrk="1" hangingPunct="1"/>
              <a:t>31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0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0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0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0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500063" eaLnBrk="1" hangingPunct="1"/>
            <a:fld id="{7D8DB60F-9DF5-E64A-B1E3-4423F5BE5A0B}" type="slidenum">
              <a:rPr lang="en-US" sz="1200">
                <a:solidFill>
                  <a:srgbClr val="000000"/>
                </a:solidFill>
                <a:latin typeface="Calibri" charset="0"/>
              </a:rPr>
              <a:pPr defTabSz="500063" eaLnBrk="1" hangingPunct="1"/>
              <a:t>32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0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0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0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0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500063" eaLnBrk="1" hangingPunct="1"/>
            <a:fld id="{A20DFA3E-AD8E-6241-9813-2471D6531B82}" type="slidenum">
              <a:rPr lang="en-US" sz="1200">
                <a:solidFill>
                  <a:srgbClr val="000000"/>
                </a:solidFill>
                <a:latin typeface="Calibri" charset="0"/>
              </a:rPr>
              <a:pPr defTabSz="500063" eaLnBrk="1" hangingPunct="1"/>
              <a:t>33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defTabSz="455772">
              <a:defRPr/>
            </a:pPr>
            <a:r>
              <a:rPr lang="en-US" sz="1200" dirty="0" smtClean="0"/>
              <a:t>Key words for 2013: </a:t>
            </a:r>
          </a:p>
          <a:p>
            <a:pPr marL="259747" indent="-259747" defTabSz="455772">
              <a:buFont typeface="Arial"/>
              <a:buChar char="•"/>
              <a:defRPr/>
            </a:pPr>
            <a:r>
              <a:rPr lang="en-US" sz="1200" dirty="0" err="1" smtClean="0"/>
              <a:t>rebaseling</a:t>
            </a:r>
            <a:endParaRPr lang="en-US" sz="1200" dirty="0" smtClean="0"/>
          </a:p>
          <a:p>
            <a:pPr marL="259747" indent="-259747" defTabSz="455772">
              <a:buFont typeface="Arial"/>
              <a:buChar char="•"/>
              <a:defRPr/>
            </a:pPr>
            <a:r>
              <a:rPr lang="en-US" sz="1200" dirty="0" smtClean="0"/>
              <a:t>power reduction studies</a:t>
            </a:r>
          </a:p>
          <a:p>
            <a:pPr marL="259747" indent="-259747" defTabSz="455772">
              <a:buFont typeface="Arial"/>
              <a:buChar char="•"/>
              <a:defRPr/>
            </a:pPr>
            <a:r>
              <a:rPr lang="en-US" sz="1200" dirty="0" err="1" smtClean="0"/>
              <a:t>systemtests</a:t>
            </a:r>
            <a:endParaRPr lang="en-US" sz="1200" dirty="0" smtClean="0"/>
          </a:p>
          <a:p>
            <a:pPr marL="259747" indent="-259747" defTabSz="455772">
              <a:buFont typeface="Arial"/>
              <a:buChar char="•"/>
              <a:defRPr/>
            </a:pPr>
            <a:r>
              <a:rPr lang="en-US" sz="1200" dirty="0" smtClean="0"/>
              <a:t>structure testing capacity </a:t>
            </a:r>
          </a:p>
          <a:p>
            <a:pPr marL="259747" indent="-259747" defTabSz="455772">
              <a:buFont typeface="Arial"/>
              <a:buChar char="•"/>
              <a:defRPr/>
            </a:pPr>
            <a:r>
              <a:rPr lang="en-US" sz="1200" dirty="0" smtClean="0"/>
              <a:t>drive beam power unit</a:t>
            </a:r>
          </a:p>
          <a:p>
            <a:pPr marL="259747" indent="-259747" defTabSz="455772">
              <a:buFont typeface="Arial"/>
              <a:buChar char="•"/>
              <a:defRPr/>
            </a:pPr>
            <a:r>
              <a:rPr lang="en-US" sz="1200" dirty="0" smtClean="0"/>
              <a:t>common work with light source community </a:t>
            </a: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0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0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0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0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500063" eaLnBrk="1" hangingPunct="1"/>
            <a:fld id="{23335618-A494-BA41-96B2-8359516B95CF}" type="slidenum">
              <a:rPr lang="en-US" sz="1200">
                <a:solidFill>
                  <a:srgbClr val="000000"/>
                </a:solidFill>
                <a:latin typeface="Calibri" charset="0"/>
              </a:rPr>
              <a:pPr defTabSz="500063" eaLnBrk="1" hangingPunct="1"/>
              <a:t>35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59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0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0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0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0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500063" eaLnBrk="1" hangingPunct="1"/>
            <a:fld id="{A5E5EA3F-486B-494C-85F8-4DA3914D4FCC}" type="slidenum">
              <a:rPr lang="en-US" sz="1200">
                <a:solidFill>
                  <a:srgbClr val="000000"/>
                </a:solidFill>
                <a:latin typeface="Calibri" charset="0"/>
              </a:rPr>
              <a:pPr defTabSz="500063" eaLnBrk="1" hangingPunct="1"/>
              <a:t>36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>
              <a:latin typeface="Arial" pitchFamily="34" charset="0"/>
            </a:endParaRPr>
          </a:p>
        </p:txBody>
      </p:sp>
      <p:sp>
        <p:nvSpPr>
          <p:cNvPr id="35844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0326"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1pPr>
            <a:lvl2pPr marL="737081" indent="-283493" defTabSz="910326"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2pPr>
            <a:lvl3pPr marL="1133970" indent="-226794" defTabSz="910326"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3pPr>
            <a:lvl4pPr marL="1587558" indent="-226794" defTabSz="910326"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4pPr>
            <a:lvl5pPr marL="2041147" indent="-226794" defTabSz="910326"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5pPr>
            <a:lvl6pPr marL="2494735" indent="-226794" defTabSz="91032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6pPr>
            <a:lvl7pPr marL="2948323" indent="-226794" defTabSz="91032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7pPr>
            <a:lvl8pPr marL="3401911" indent="-226794" defTabSz="91032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8pPr>
            <a:lvl9pPr marL="3855499" indent="-226794" defTabSz="91032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9pPr>
          </a:lstStyle>
          <a:p>
            <a:fld id="{F789BD0F-CD5F-44E0-B5FD-1BB23EF66C24}" type="slidenum">
              <a:rPr lang="en-US" altLang="ja-JP">
                <a:solidFill>
                  <a:prstClr val="black"/>
                </a:solidFill>
                <a:ea typeface="ＭＳ Ｐゴシック" pitchFamily="50" charset="-128"/>
              </a:rPr>
              <a:pPr/>
              <a:t>42</a:t>
            </a:fld>
            <a:endParaRPr lang="en-US" altLang="ja-JP">
              <a:solidFill>
                <a:prstClr val="black"/>
              </a:solidFill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19470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1.emf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13.png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15.png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7.emf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17.jpeg"/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18.png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emf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7.emf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422" tIns="45711" rIns="91422" bIns="45711"/>
          <a:lstStyle/>
          <a:p>
            <a:r>
              <a:rPr lang="de-CH" smtClean="0"/>
              <a:t>D. Schulte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422" tIns="45711" rIns="91422" bIns="45711"/>
          <a:lstStyle/>
          <a:p>
            <a:r>
              <a:rPr lang="en-US" smtClean="0"/>
              <a:t>CLIC machine status, SPC March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422" tIns="45711" rIns="91422" bIns="45711"/>
          <a:lstStyle/>
          <a:p>
            <a:r>
              <a:rPr lang="de-CH" smtClean="0"/>
              <a:t>D. Schulte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422" tIns="45711" rIns="91422" bIns="45711"/>
          <a:lstStyle/>
          <a:p>
            <a:r>
              <a:rPr lang="en-US" smtClean="0"/>
              <a:t>CLIC machine status, SPC March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5362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08FD584-3BBC-FC4B-9A82-6490F950CC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54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1273" y="2626302"/>
            <a:ext cx="7481455" cy="17526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900" b="1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273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CADE5BF1-A944-B54A-9898-A27DB1807F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4502727" y="6356350"/>
            <a:ext cx="175952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April 23, 2013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77000" y="6356350"/>
            <a:ext cx="163945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Paris, France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1273" y="1789547"/>
            <a:ext cx="7481455" cy="3844636"/>
          </a:xfrm>
          <a:prstGeom prst="rect">
            <a:avLst/>
          </a:prstGeom>
        </p:spPr>
        <p:txBody>
          <a:bodyPr lIns="0" rIns="0"/>
          <a:lstStyle>
            <a:lvl2pPr marL="415595" indent="-415595">
              <a:defRPr sz="2200">
                <a:latin typeface="Arial"/>
                <a:cs typeface="Arial"/>
              </a:defRPr>
            </a:lvl2pPr>
            <a:lvl3pPr marL="731620" indent="-316026">
              <a:defRPr sz="1800">
                <a:latin typeface="Arial"/>
                <a:cs typeface="Arial"/>
              </a:defRPr>
            </a:lvl3pPr>
            <a:lvl4pPr marL="1038987" indent="-307367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246784" indent="-207797">
              <a:defRPr sz="1600">
                <a:latin typeface="Arial"/>
                <a:cs typeface="Arial"/>
              </a:defRPr>
            </a:lvl5pPr>
          </a:lstStyle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273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CADE5BF1-A944-B54A-9898-A27DB1807F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1273" y="1023698"/>
            <a:ext cx="7481455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02727" y="6356350"/>
            <a:ext cx="175952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April 23, 2013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77000" y="6356350"/>
            <a:ext cx="163945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Paris, France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273" y="2906714"/>
            <a:ext cx="7516091" cy="1500187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273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CADE5BF1-A944-B54A-9898-A27DB1807F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1273" y="1023698"/>
            <a:ext cx="7481455" cy="13084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502727" y="6356350"/>
            <a:ext cx="175952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April 23, 2013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77000" y="6356350"/>
            <a:ext cx="163945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Paris, France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3" y="1023698"/>
            <a:ext cx="7481455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440545" y="6385791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CADE5BF1-A944-B54A-9898-A27DB1807F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831273" y="6356350"/>
            <a:ext cx="175952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April 23, 2013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77000" y="6356350"/>
            <a:ext cx="163945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Paris, France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845127" y="1847273"/>
            <a:ext cx="3574473" cy="3891587"/>
          </a:xfrm>
          <a:prstGeom prst="rect">
            <a:avLst/>
          </a:prstGeom>
        </p:spPr>
        <p:txBody>
          <a:bodyPr lIns="0" rIns="0"/>
          <a:lstStyle>
            <a:lvl2pPr marL="415595" indent="-415595">
              <a:defRPr sz="2200">
                <a:latin typeface="Arial"/>
                <a:cs typeface="Arial"/>
              </a:defRPr>
            </a:lvl2pPr>
            <a:lvl3pPr marL="834076" indent="-310254">
              <a:defRPr sz="1800">
                <a:latin typeface="Arial"/>
                <a:cs typeface="Arial"/>
              </a:defRPr>
            </a:lvl3pPr>
            <a:lvl4pPr marL="1092380" indent="-261190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355013" indent="-207797">
              <a:defRPr sz="1600">
                <a:latin typeface="Arial"/>
                <a:cs typeface="Arial"/>
              </a:defRPr>
            </a:lvl5pPr>
          </a:lstStyle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726709" y="1847273"/>
            <a:ext cx="3574473" cy="3891587"/>
          </a:xfrm>
          <a:prstGeom prst="rect">
            <a:avLst/>
          </a:prstGeom>
        </p:spPr>
        <p:txBody>
          <a:bodyPr lIns="0" rIns="0"/>
          <a:lstStyle>
            <a:lvl2pPr marL="415595" indent="-415595">
              <a:defRPr sz="2200">
                <a:latin typeface="Arial"/>
                <a:cs typeface="Arial"/>
              </a:defRPr>
            </a:lvl2pPr>
            <a:lvl3pPr marL="731620" indent="-316026">
              <a:defRPr sz="1800">
                <a:latin typeface="Arial"/>
                <a:cs typeface="Arial"/>
              </a:defRPr>
            </a:lvl3pPr>
            <a:lvl4pPr marL="1038987" indent="-307367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246784" indent="-207797" defTabSz="334785">
              <a:defRPr sz="1600">
                <a:latin typeface="Arial"/>
                <a:cs typeface="Arial"/>
              </a:defRPr>
            </a:lvl5pPr>
          </a:lstStyle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1273" y="1023698"/>
            <a:ext cx="7481455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273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CADE5BF1-A944-B54A-9898-A27DB1807F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4502727" y="6356350"/>
            <a:ext cx="175952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April 23, 2013</a:t>
            </a:r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77000" y="6356350"/>
            <a:ext cx="163945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Paris, France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273" y="1699672"/>
            <a:ext cx="3671455" cy="470428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800" b="1">
                <a:latin typeface="Arial"/>
                <a:cs typeface="Arial"/>
              </a:defRPr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2848" y="1699696"/>
            <a:ext cx="3609880" cy="470405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1800" b="1">
                <a:latin typeface="Arial"/>
                <a:cs typeface="Arial"/>
              </a:defRPr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 hasCustomPrompt="1"/>
          </p:nvPr>
        </p:nvSpPr>
        <p:spPr>
          <a:xfrm>
            <a:off x="831273" y="2332183"/>
            <a:ext cx="3671455" cy="3502120"/>
          </a:xfrm>
          <a:prstGeom prst="rect">
            <a:avLst/>
          </a:prstGeom>
        </p:spPr>
        <p:txBody>
          <a:bodyPr lIns="0" rIns="0"/>
          <a:lstStyle>
            <a:lvl2pPr marL="415595" indent="-415595">
              <a:defRPr sz="2200">
                <a:latin typeface="Arial"/>
                <a:cs typeface="Arial"/>
              </a:defRPr>
            </a:lvl2pPr>
            <a:lvl3pPr marL="834076" indent="-310254">
              <a:defRPr sz="1800">
                <a:latin typeface="Arial"/>
                <a:cs typeface="Arial"/>
              </a:defRPr>
            </a:lvl3pPr>
            <a:lvl4pPr marL="1092380" indent="-261190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355013" indent="-207797">
              <a:defRPr sz="1600">
                <a:latin typeface="Arial"/>
                <a:cs typeface="Arial"/>
              </a:defRPr>
            </a:lvl5pPr>
          </a:lstStyle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702848" y="2332183"/>
            <a:ext cx="3609880" cy="3502119"/>
          </a:xfrm>
          <a:prstGeom prst="rect">
            <a:avLst/>
          </a:prstGeom>
        </p:spPr>
        <p:txBody>
          <a:bodyPr lIns="0" rIns="0"/>
          <a:lstStyle>
            <a:lvl2pPr marL="415595" indent="-415595">
              <a:defRPr sz="2200">
                <a:latin typeface="Arial"/>
                <a:cs typeface="Arial"/>
              </a:defRPr>
            </a:lvl2pPr>
            <a:lvl3pPr marL="731620" indent="-316026">
              <a:defRPr sz="1800">
                <a:latin typeface="Arial"/>
                <a:cs typeface="Arial"/>
              </a:defRPr>
            </a:lvl3pPr>
            <a:lvl4pPr marL="1038987" indent="-307367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246784" indent="-207797" defTabSz="334785">
              <a:defRPr sz="1600">
                <a:latin typeface="Arial"/>
                <a:cs typeface="Arial"/>
              </a:defRPr>
            </a:lvl5pPr>
          </a:lstStyle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273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CADE5BF1-A944-B54A-9898-A27DB1807F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1273" y="1023698"/>
            <a:ext cx="7481455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4502727" y="6356350"/>
            <a:ext cx="175952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April 23, 2013</a:t>
            </a:r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6477000" y="6356350"/>
            <a:ext cx="163945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Paris, France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273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CADE5BF1-A944-B54A-9898-A27DB1807F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502727" y="6356350"/>
            <a:ext cx="175952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April 23, 2013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77000" y="6356350"/>
            <a:ext cx="163945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Paris, France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3" y="1031394"/>
            <a:ext cx="2634241" cy="65424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15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1031394"/>
            <a:ext cx="4737677" cy="4733636"/>
          </a:xfrm>
          <a:prstGeom prst="rect">
            <a:avLst/>
          </a:prstGeom>
        </p:spPr>
        <p:txBody>
          <a:bodyPr/>
          <a:lstStyle>
            <a:lvl1pPr>
              <a:defRPr sz="2700" baseline="0"/>
            </a:lvl1pPr>
            <a:lvl2pPr>
              <a:defRPr sz="22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1272" y="1831879"/>
            <a:ext cx="2634242" cy="39331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00" b="1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273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CADE5BF1-A944-B54A-9898-A27DB1807F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502727" y="6356350"/>
            <a:ext cx="175952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April 23, 2013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77000" y="6356350"/>
            <a:ext cx="163945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Paris, France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672061"/>
            <a:ext cx="5486400" cy="566738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2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5940"/>
            <a:ext cx="5486400" cy="35406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238799"/>
            <a:ext cx="5486400" cy="80486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300">
                <a:latin typeface="Arial"/>
                <a:cs typeface="Arial"/>
              </a:defRPr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273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CADE5BF1-A944-B54A-9898-A27DB1807F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502727" y="6356350"/>
            <a:ext cx="175952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April 23, 2013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77000" y="6356350"/>
            <a:ext cx="163945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Paris, France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422" tIns="45711" rIns="91422" bIns="45711"/>
          <a:lstStyle/>
          <a:p>
            <a:r>
              <a:rPr lang="de-CH" smtClean="0"/>
              <a:t>D. Schulte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422" tIns="45711" rIns="91422" bIns="45711"/>
          <a:lstStyle/>
          <a:p>
            <a:r>
              <a:rPr lang="en-US" smtClean="0"/>
              <a:t>CLIC machine status, SPC March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9273" y="-23091"/>
            <a:ext cx="9282545" cy="6961909"/>
          </a:xfrm>
          <a:prstGeom prst="rect">
            <a:avLst/>
          </a:prstGeom>
          <a:solidFill>
            <a:srgbClr val="692A36"/>
          </a:solidFill>
        </p:spPr>
      </p:pic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7EE18-F215-904A-A807-EA27F5ABA42D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6/6/13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C968C-312A-D24C-8435-38F636E189CE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2932316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7EE18-F215-904A-A807-EA27F5ABA42D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6/6/13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C968C-312A-D24C-8435-38F636E189CE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4872181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7EE18-F215-904A-A807-EA27F5ABA42D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6/6/13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C968C-312A-D24C-8435-38F636E189CE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5076306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7EE18-F215-904A-A807-EA27F5ABA42D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6/6/13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C968C-312A-D24C-8435-38F636E189CE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0313894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7EE18-F215-904A-A807-EA27F5ABA42D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6/6/13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C968C-312A-D24C-8435-38F636E189CE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2252652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7EE18-F215-904A-A807-EA27F5ABA42D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6/6/13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C968C-312A-D24C-8435-38F636E189CE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7128410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7EE18-F215-904A-A807-EA27F5ABA42D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6/6/13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C968C-312A-D24C-8435-38F636E189CE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4223901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7EE18-F215-904A-A807-EA27F5ABA42D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6/6/13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C968C-312A-D24C-8435-38F636E189CE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1570919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7EE18-F215-904A-A807-EA27F5ABA42D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6/6/13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C968C-312A-D24C-8435-38F636E189CE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878458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695E-C911-4844-AA5C-2537B66C8EB1}" type="datetimeFigureOut">
              <a:rPr lang="en-US" smtClean="0"/>
              <a:t>6/6/13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2454E-8A69-2047-A37E-988A1F7F8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34886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7EE18-F215-904A-A807-EA27F5ABA42D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6/6/13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C968C-312A-D24C-8435-38F636E189CE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8681911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7EE18-F215-904A-A807-EA27F5ABA42D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6/6/13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C968C-312A-D24C-8435-38F636E189CE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1262099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1273" y="1789547"/>
            <a:ext cx="7481455" cy="3844636"/>
          </a:xfrm>
          <a:prstGeom prst="rect">
            <a:avLst/>
          </a:prstGeom>
        </p:spPr>
        <p:txBody>
          <a:bodyPr lIns="0" rIns="0"/>
          <a:lstStyle>
            <a:lvl2pPr marL="415595" indent="-415595">
              <a:defRPr sz="2200">
                <a:latin typeface="Arial"/>
                <a:cs typeface="Arial"/>
              </a:defRPr>
            </a:lvl2pPr>
            <a:lvl3pPr marL="731620" indent="-316026">
              <a:defRPr sz="1800">
                <a:latin typeface="Arial"/>
                <a:cs typeface="Arial"/>
              </a:defRPr>
            </a:lvl3pPr>
            <a:lvl4pPr marL="1038987" indent="-307367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246784" indent="-207797">
              <a:defRPr sz="1600">
                <a:latin typeface="Arial"/>
                <a:cs typeface="Arial"/>
              </a:defRPr>
            </a:lvl5pPr>
          </a:lstStyle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273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CADE5BF1-A944-B54A-9898-A27DB1807F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1273" y="1023698"/>
            <a:ext cx="7481455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02727" y="6356350"/>
            <a:ext cx="175952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7763D8A7-CC71-8846-BCB4-5C2A102727BD}" type="datetime4">
              <a:rPr lang="en-US" smtClean="0"/>
              <a:pPr/>
              <a:t>June 6, 2013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77000" y="6356350"/>
            <a:ext cx="163945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Chicago, USA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89133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ChangeArrowheads="1"/>
          </p:cNvSpPr>
          <p:nvPr/>
        </p:nvSpPr>
        <p:spPr bwMode="auto">
          <a:xfrm>
            <a:off x="0" y="0"/>
            <a:ext cx="9144000" cy="1254125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02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2100" y="1363663"/>
            <a:ext cx="8520113" cy="485775"/>
          </a:xfrm>
        </p:spPr>
        <p:txBody>
          <a:bodyPr/>
          <a:lstStyle>
            <a:lvl1pPr marL="0" indent="0">
              <a:buFont typeface="Arial Black" pitchFamily="34" charset="0"/>
              <a:buNone/>
              <a:defRPr b="1">
                <a:solidFill>
                  <a:srgbClr val="F28E00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smtClean="0"/>
          </a:p>
        </p:txBody>
      </p:sp>
      <p:sp>
        <p:nvSpPr>
          <p:cNvPr id="40243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82575" y="0"/>
            <a:ext cx="8520113" cy="1266825"/>
          </a:xfrm>
        </p:spPr>
        <p:txBody>
          <a:bodyPr anchor="b"/>
          <a:lstStyle>
            <a:lvl1pPr>
              <a:lnSpc>
                <a:spcPct val="80000"/>
              </a:lnSpc>
              <a:defRPr sz="400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smtClean="0"/>
          </a:p>
        </p:txBody>
      </p:sp>
      <p:pic>
        <p:nvPicPr>
          <p:cNvPr id="402441" name="Picture 9" descr="DESY-Logo-cyan-RGB_ger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54" t="-4523" r="-13409"/>
          <a:stretch>
            <a:fillRect/>
          </a:stretch>
        </p:blipFill>
        <p:spPr bwMode="auto">
          <a:xfrm>
            <a:off x="7794625" y="5684838"/>
            <a:ext cx="1149350" cy="102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2448" name="Text Box 16"/>
          <p:cNvSpPr txBox="1">
            <a:spLocks noChangeArrowheads="1"/>
          </p:cNvSpPr>
          <p:nvPr userDrawn="1"/>
        </p:nvSpPr>
        <p:spPr bwMode="auto">
          <a:xfrm>
            <a:off x="2003425" y="2481263"/>
            <a:ext cx="28559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de-DE" sz="16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02453" name="Picture 21" descr="HG_LOGO_70_ENG_K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5949950"/>
            <a:ext cx="1473200" cy="59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lc2013.desy.de/programme/e172201/e207887/ecfa_study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338" y="6012511"/>
            <a:ext cx="1524000" cy="54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pic>
        <p:nvPicPr>
          <p:cNvPr id="3074" name="Picture 2" descr="http://lc2013.desy.de/programme/e172201/e207887/ecfa_study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78" y="6376165"/>
            <a:ext cx="1130851" cy="40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340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8368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2575" y="977900"/>
            <a:ext cx="4183063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18038" y="977900"/>
            <a:ext cx="4184650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762233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338933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059227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180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695E-C911-4844-AA5C-2537B66C8EB1}" type="datetimeFigureOut">
              <a:rPr lang="en-US" smtClean="0"/>
              <a:t>6/6/13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2454E-8A69-2047-A37E-988A1F7F8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1409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27644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059655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940941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80200" y="103188"/>
            <a:ext cx="2132013" cy="5667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2575" y="103188"/>
            <a:ext cx="6245225" cy="5667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279275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1274" y="2626302"/>
            <a:ext cx="7481455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900" b="1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7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latin typeface="Calibri"/>
              </a:rPr>
              <a:t>27/05/2013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latin typeface="Calibri"/>
              </a:rPr>
              <a:t>ECFA LC 2013 - DESY, Hamburg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64312-F8DD-5248-A202-0A2AAD975996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21634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274" y="1789547"/>
            <a:ext cx="7481455" cy="3844636"/>
          </a:xfrm>
          <a:prstGeom prst="rect">
            <a:avLst/>
          </a:prstGeom>
        </p:spPr>
        <p:txBody>
          <a:bodyPr/>
          <a:lstStyle>
            <a:lvl2pPr marL="415554" indent="-415554">
              <a:defRPr sz="2200">
                <a:latin typeface="Arial"/>
                <a:cs typeface="Arial"/>
              </a:defRPr>
            </a:lvl2pPr>
            <a:lvl3pPr marL="731547" indent="-315995">
              <a:defRPr sz="1800">
                <a:latin typeface="Arial"/>
                <a:cs typeface="Arial"/>
              </a:defRPr>
            </a:lvl3pPr>
            <a:lvl4pPr marL="1038883" indent="-307337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246659" indent="-207776"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1274" y="769699"/>
            <a:ext cx="7481455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latin typeface="Calibri"/>
              </a:rPr>
              <a:t>27/05/2013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latin typeface="Calibri"/>
              </a:rPr>
              <a:t>ECFA LC 2013 - DESY, Hamburg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33A87-2296-FC4D-A292-AB05C56F0317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747873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274" y="2906715"/>
            <a:ext cx="7516091" cy="150018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710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1274" y="1023698"/>
            <a:ext cx="7481455" cy="13084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latin typeface="Calibri"/>
              </a:rPr>
              <a:t>27/05/2013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latin typeface="Calibri"/>
              </a:rPr>
              <a:t>ECFA LC 2013 - DESY, Hamburg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09E4A-33FE-0443-8988-29436E360DEA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60250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4" y="1023699"/>
            <a:ext cx="7481455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latin typeface="Calibri"/>
              </a:rPr>
              <a:t>27/05/2013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latin typeface="Calibri"/>
              </a:rPr>
              <a:t>ECFA LC 2013 - DESY, Hamburg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3D802-AAAA-D947-9202-65E7C7D696D8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014218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845127" y="1847274"/>
            <a:ext cx="3574473" cy="3891587"/>
          </a:xfrm>
          <a:prstGeom prst="rect">
            <a:avLst/>
          </a:prstGeom>
        </p:spPr>
        <p:txBody>
          <a:bodyPr/>
          <a:lstStyle>
            <a:lvl2pPr marL="415554" indent="-415554">
              <a:defRPr sz="2200">
                <a:latin typeface="Arial"/>
                <a:cs typeface="Arial"/>
              </a:defRPr>
            </a:lvl2pPr>
            <a:lvl3pPr marL="833993" indent="-310223">
              <a:defRPr sz="1800">
                <a:latin typeface="Arial"/>
                <a:cs typeface="Arial"/>
              </a:defRPr>
            </a:lvl3pPr>
            <a:lvl4pPr marL="1092271" indent="-261164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354877" indent="-207776"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4726710" y="1847274"/>
            <a:ext cx="3574473" cy="3891587"/>
          </a:xfrm>
          <a:prstGeom prst="rect">
            <a:avLst/>
          </a:prstGeom>
        </p:spPr>
        <p:txBody>
          <a:bodyPr/>
          <a:lstStyle>
            <a:lvl2pPr marL="415554" indent="-415554">
              <a:defRPr sz="2200">
                <a:latin typeface="Arial"/>
                <a:cs typeface="Arial"/>
              </a:defRPr>
            </a:lvl2pPr>
            <a:lvl3pPr marL="731547" indent="-315995">
              <a:defRPr sz="1800">
                <a:latin typeface="Arial"/>
                <a:cs typeface="Arial"/>
              </a:defRPr>
            </a:lvl3pPr>
            <a:lvl4pPr marL="1038883" indent="-307337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246659" indent="-207776" defTabSz="334752"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1274" y="1023699"/>
            <a:ext cx="7481455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latin typeface="Calibri"/>
              </a:rPr>
              <a:t>27/05/2013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latin typeface="Calibri"/>
              </a:rPr>
              <a:t>ECFA LC 2013 - DESY, Hamburg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B96C6-F158-E44E-9BA4-D09CE69C3A32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828436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274" y="1699672"/>
            <a:ext cx="3671455" cy="47042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>
                <a:latin typeface="Arial"/>
                <a:cs typeface="Arial"/>
              </a:defRPr>
            </a:lvl1pPr>
            <a:lvl2pPr marL="457108" indent="0">
              <a:buNone/>
              <a:defRPr sz="20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2" indent="0">
              <a:buNone/>
              <a:defRPr sz="1600" b="1"/>
            </a:lvl6pPr>
            <a:lvl7pPr marL="2742652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2848" y="1699697"/>
            <a:ext cx="3609880" cy="47040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1800" b="1">
                <a:latin typeface="Arial"/>
                <a:cs typeface="Arial"/>
              </a:defRPr>
            </a:lvl1pPr>
            <a:lvl2pPr marL="457108" indent="0">
              <a:buNone/>
              <a:defRPr sz="20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2" indent="0">
              <a:buNone/>
              <a:defRPr sz="1600" b="1"/>
            </a:lvl6pPr>
            <a:lvl7pPr marL="2742652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831274" y="2332183"/>
            <a:ext cx="3671455" cy="3502120"/>
          </a:xfrm>
          <a:prstGeom prst="rect">
            <a:avLst/>
          </a:prstGeom>
        </p:spPr>
        <p:txBody>
          <a:bodyPr/>
          <a:lstStyle>
            <a:lvl2pPr marL="415554" indent="-415554">
              <a:defRPr sz="2200">
                <a:latin typeface="Arial"/>
                <a:cs typeface="Arial"/>
              </a:defRPr>
            </a:lvl2pPr>
            <a:lvl3pPr marL="833993" indent="-310223">
              <a:defRPr sz="1800">
                <a:latin typeface="Arial"/>
                <a:cs typeface="Arial"/>
              </a:defRPr>
            </a:lvl3pPr>
            <a:lvl4pPr marL="1092271" indent="-261164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354877" indent="-207776"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4702848" y="2332184"/>
            <a:ext cx="3609880" cy="3502119"/>
          </a:xfrm>
          <a:prstGeom prst="rect">
            <a:avLst/>
          </a:prstGeom>
        </p:spPr>
        <p:txBody>
          <a:bodyPr/>
          <a:lstStyle>
            <a:lvl2pPr marL="415554" indent="-415554">
              <a:defRPr sz="2200">
                <a:latin typeface="Arial"/>
                <a:cs typeface="Arial"/>
              </a:defRPr>
            </a:lvl2pPr>
            <a:lvl3pPr marL="731547" indent="-315995">
              <a:defRPr sz="1800">
                <a:latin typeface="Arial"/>
                <a:cs typeface="Arial"/>
              </a:defRPr>
            </a:lvl3pPr>
            <a:lvl4pPr marL="1038883" indent="-307337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246659" indent="-207776" defTabSz="334752"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1274" y="1023699"/>
            <a:ext cx="7481455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latin typeface="Calibri"/>
              </a:rPr>
              <a:t>27/05/2013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latin typeface="Calibri"/>
              </a:rPr>
              <a:t>ECFA LC 2013 - DESY, Hamburg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71FAD-72C7-C345-922B-F2BFB23F5A42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91490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695E-C911-4844-AA5C-2537B66C8EB1}" type="datetimeFigureOut">
              <a:rPr lang="en-US" smtClean="0"/>
              <a:t>6/6/13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2454E-8A69-2047-A37E-988A1F7F8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7370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latin typeface="Calibri"/>
              </a:rPr>
              <a:t>27/05/2013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latin typeface="Calibri"/>
              </a:rPr>
              <a:t>ECFA LC 2013 - DESY, Hamburg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08F50-D5F2-5B42-9A3D-A4BF96648392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097813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4" y="1031394"/>
            <a:ext cx="2634241" cy="65424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15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1031394"/>
            <a:ext cx="4737677" cy="4733636"/>
          </a:xfrm>
          <a:prstGeom prst="rect">
            <a:avLst/>
          </a:prstGeom>
        </p:spPr>
        <p:txBody>
          <a:bodyPr/>
          <a:lstStyle>
            <a:lvl1pPr>
              <a:defRPr sz="2700" baseline="0"/>
            </a:lvl1pPr>
            <a:lvl2pPr>
              <a:defRPr sz="22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1272" y="1831879"/>
            <a:ext cx="2634242" cy="39331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00" b="1"/>
            </a:lvl1pPr>
            <a:lvl2pPr marL="457108" indent="0">
              <a:buNone/>
              <a:defRPr sz="1200"/>
            </a:lvl2pPr>
            <a:lvl3pPr marL="914218" indent="0">
              <a:buNone/>
              <a:defRPr sz="1000"/>
            </a:lvl3pPr>
            <a:lvl4pPr marL="1371326" indent="0">
              <a:buNone/>
              <a:defRPr sz="900"/>
            </a:lvl4pPr>
            <a:lvl5pPr marL="1828434" indent="0">
              <a:buNone/>
              <a:defRPr sz="900"/>
            </a:lvl5pPr>
            <a:lvl6pPr marL="2285542" indent="0">
              <a:buNone/>
              <a:defRPr sz="900"/>
            </a:lvl6pPr>
            <a:lvl7pPr marL="2742652" indent="0">
              <a:buNone/>
              <a:defRPr sz="900"/>
            </a:lvl7pPr>
            <a:lvl8pPr marL="3199760" indent="0">
              <a:buNone/>
              <a:defRPr sz="900"/>
            </a:lvl8pPr>
            <a:lvl9pPr marL="3656868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latin typeface="Calibri"/>
              </a:rPr>
              <a:t>27/05/2013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latin typeface="Calibri"/>
              </a:rPr>
              <a:t>ECFA LC 2013 - DESY, Hamburg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BED0B-ABF7-D84E-BBF7-FE21D0163B3E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781670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672061"/>
            <a:ext cx="5486400" cy="566738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2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5941"/>
            <a:ext cx="5486400" cy="354060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08" indent="0">
              <a:buNone/>
              <a:defRPr sz="2800"/>
            </a:lvl2pPr>
            <a:lvl3pPr marL="914218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2" indent="0">
              <a:buNone/>
              <a:defRPr sz="2000"/>
            </a:lvl6pPr>
            <a:lvl7pPr marL="2742652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238799"/>
            <a:ext cx="5486400" cy="804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00">
                <a:latin typeface="Arial"/>
                <a:cs typeface="Arial"/>
              </a:defRPr>
            </a:lvl1pPr>
            <a:lvl2pPr marL="457108" indent="0">
              <a:buNone/>
              <a:defRPr sz="1200"/>
            </a:lvl2pPr>
            <a:lvl3pPr marL="914218" indent="0">
              <a:buNone/>
              <a:defRPr sz="1000"/>
            </a:lvl3pPr>
            <a:lvl4pPr marL="1371326" indent="0">
              <a:buNone/>
              <a:defRPr sz="900"/>
            </a:lvl4pPr>
            <a:lvl5pPr marL="1828434" indent="0">
              <a:buNone/>
              <a:defRPr sz="900"/>
            </a:lvl5pPr>
            <a:lvl6pPr marL="2285542" indent="0">
              <a:buNone/>
              <a:defRPr sz="900"/>
            </a:lvl6pPr>
            <a:lvl7pPr marL="2742652" indent="0">
              <a:buNone/>
              <a:defRPr sz="900"/>
            </a:lvl7pPr>
            <a:lvl8pPr marL="3199760" indent="0">
              <a:buNone/>
              <a:defRPr sz="900"/>
            </a:lvl8pPr>
            <a:lvl9pPr marL="3656868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latin typeface="Calibri"/>
              </a:rPr>
              <a:t>27/05/2013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latin typeface="Calibri"/>
              </a:rPr>
              <a:t>ECFA LC 2013 - DESY, Hamburg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39B40-E3E0-2F43-8634-5F00C375A297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06018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9273" y="-23091"/>
            <a:ext cx="9282545" cy="6961909"/>
          </a:xfrm>
          <a:prstGeom prst="rect">
            <a:avLst/>
          </a:prstGeom>
          <a:solidFill>
            <a:srgbClr val="692A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895767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1" y="103189"/>
            <a:ext cx="7493000" cy="544512"/>
          </a:xfrm>
          <a:prstGeom prst="rect">
            <a:avLst/>
          </a:prstGeom>
        </p:spPr>
        <p:txBody>
          <a:bodyPr lIns="91422" tIns="45711" rIns="91422" bIns="4571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6671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lccolo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1024_greendot_divider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838201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spAutoFit/>
          </a:bodyPr>
          <a:lstStyle/>
          <a:p>
            <a:pPr defTabSz="457154">
              <a:spcBef>
                <a:spcPct val="50000"/>
              </a:spcBef>
              <a:defRPr/>
            </a:pPr>
            <a:endParaRPr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spAutoFit/>
          </a:bodyPr>
          <a:lstStyle/>
          <a:p>
            <a:pPr defTabSz="457154">
              <a:spcBef>
                <a:spcPct val="50000"/>
              </a:spcBef>
              <a:defRPr/>
            </a:pPr>
            <a:endParaRPr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pic>
        <p:nvPicPr>
          <p:cNvPr id="8" name="Picture 11" descr="1024_greendot_divider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96001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762000" y="2286000"/>
            <a:ext cx="7772400" cy="11430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248400"/>
            <a:ext cx="31242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13/05/27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 Technical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362200" cy="457200"/>
          </a:xfrm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08815422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13/05/27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2348754" y="6400800"/>
            <a:ext cx="4446494" cy="457200"/>
          </a:xfrm>
          <a:ln/>
        </p:spPr>
        <p:txBody>
          <a:bodyPr/>
          <a:lstStyle>
            <a:lvl1pPr>
              <a:defRPr sz="1200" b="0"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 Technical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87186457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9" indent="0">
              <a:buNone/>
              <a:defRPr sz="1600"/>
            </a:lvl3pPr>
            <a:lvl4pPr marL="1371463" indent="0">
              <a:buNone/>
              <a:defRPr sz="1400"/>
            </a:lvl4pPr>
            <a:lvl5pPr marL="1828617" indent="0">
              <a:buNone/>
              <a:defRPr sz="1400"/>
            </a:lvl5pPr>
            <a:lvl6pPr marL="2285771" indent="0">
              <a:buNone/>
              <a:defRPr sz="1400"/>
            </a:lvl6pPr>
            <a:lvl7pPr marL="2742926" indent="0">
              <a:buNone/>
              <a:defRPr sz="1400"/>
            </a:lvl7pPr>
            <a:lvl8pPr marL="3200080" indent="0">
              <a:buNone/>
              <a:defRPr sz="1400"/>
            </a:lvl8pPr>
            <a:lvl9pPr marL="365723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13/05/27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 Technical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43288568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13/05/27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sz="1100" b="0"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 Technical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7192608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13/05/27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 Technical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72672391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695E-C911-4844-AA5C-2537B66C8EB1}" type="datetimeFigureOut">
              <a:rPr lang="en-US" smtClean="0"/>
              <a:t>6/6/13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2454E-8A69-2047-A37E-988A1F7F8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8227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13/05/27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 Technical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53795638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13/05/27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 Technical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79551205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13/05/27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 Technical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426265143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13/05/27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 Technical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429082212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13/05/27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 Technical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99947735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13/05/27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 Technical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24673081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4038600" cy="21732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600201"/>
            <a:ext cx="4038600" cy="21732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57200" y="3925888"/>
            <a:ext cx="4038600" cy="2173287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8200" y="3925888"/>
            <a:ext cx="4038600" cy="2173287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12/05/14</a:t>
            </a:r>
            <a:endParaRPr lang="en-US" altLang="ja-JP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latin typeface="Arial"/>
                <a:ea typeface="Arial Unicode MS"/>
                <a:cs typeface="Arial Unicode MS"/>
              </a:rPr>
              <a:t>KEK-LC-Meeting</a:t>
            </a:r>
            <a:endParaRPr lang="en-US" altLang="ja-JP">
              <a:latin typeface="Arial"/>
              <a:ea typeface="Arial Unicode MS"/>
              <a:cs typeface="Arial Unicode M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69C48C-D733-1745-8254-B98F368A1390}" type="slidenum">
              <a:rPr lang="en-US" altLang="ja-JP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7152953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8" indent="0">
              <a:buNone/>
              <a:defRPr sz="20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2" indent="0">
              <a:buNone/>
              <a:defRPr sz="1600" b="1"/>
            </a:lvl6pPr>
            <a:lvl7pPr marL="2742652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8" indent="0">
              <a:buNone/>
              <a:defRPr sz="20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2" indent="0">
              <a:buNone/>
              <a:defRPr sz="1600" b="1"/>
            </a:lvl6pPr>
            <a:lvl7pPr marL="2742652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695E-C911-4844-AA5C-2537B66C8EB1}" type="datetimeFigureOut">
              <a:rPr lang="en-US" smtClean="0"/>
              <a:t>6/6/13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2454E-8A69-2047-A37E-988A1F7F8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978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695E-C911-4844-AA5C-2537B66C8EB1}" type="datetimeFigureOut">
              <a:rPr lang="en-US" smtClean="0"/>
              <a:t>6/6/13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2454E-8A69-2047-A37E-988A1F7F8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9014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695E-C911-4844-AA5C-2537B66C8EB1}" type="datetimeFigureOut">
              <a:rPr lang="en-US" smtClean="0"/>
              <a:t>6/6/13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2454E-8A69-2047-A37E-988A1F7F8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6904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8" indent="0">
              <a:buNone/>
              <a:defRPr sz="1200"/>
            </a:lvl2pPr>
            <a:lvl3pPr marL="914218" indent="0">
              <a:buNone/>
              <a:defRPr sz="1000"/>
            </a:lvl3pPr>
            <a:lvl4pPr marL="1371326" indent="0">
              <a:buNone/>
              <a:defRPr sz="900"/>
            </a:lvl4pPr>
            <a:lvl5pPr marL="1828434" indent="0">
              <a:buNone/>
              <a:defRPr sz="900"/>
            </a:lvl5pPr>
            <a:lvl6pPr marL="2285542" indent="0">
              <a:buNone/>
              <a:defRPr sz="900"/>
            </a:lvl6pPr>
            <a:lvl7pPr marL="2742652" indent="0">
              <a:buNone/>
              <a:defRPr sz="900"/>
            </a:lvl7pPr>
            <a:lvl8pPr marL="3199760" indent="0">
              <a:buNone/>
              <a:defRPr sz="900"/>
            </a:lvl8pPr>
            <a:lvl9pPr marL="365686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695E-C911-4844-AA5C-2537B66C8EB1}" type="datetimeFigureOut">
              <a:rPr lang="en-US" smtClean="0"/>
              <a:t>6/6/13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2454E-8A69-2047-A37E-988A1F7F8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080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8" indent="0">
              <a:buNone/>
              <a:defRPr sz="2800"/>
            </a:lvl2pPr>
            <a:lvl3pPr marL="914218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2" indent="0">
              <a:buNone/>
              <a:defRPr sz="2000"/>
            </a:lvl6pPr>
            <a:lvl7pPr marL="2742652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8" indent="0">
              <a:buNone/>
              <a:defRPr sz="1200"/>
            </a:lvl2pPr>
            <a:lvl3pPr marL="914218" indent="0">
              <a:buNone/>
              <a:defRPr sz="1000"/>
            </a:lvl3pPr>
            <a:lvl4pPr marL="1371326" indent="0">
              <a:buNone/>
              <a:defRPr sz="900"/>
            </a:lvl4pPr>
            <a:lvl5pPr marL="1828434" indent="0">
              <a:buNone/>
              <a:defRPr sz="900"/>
            </a:lvl5pPr>
            <a:lvl6pPr marL="2285542" indent="0">
              <a:buNone/>
              <a:defRPr sz="900"/>
            </a:lvl6pPr>
            <a:lvl7pPr marL="2742652" indent="0">
              <a:buNone/>
              <a:defRPr sz="900"/>
            </a:lvl7pPr>
            <a:lvl8pPr marL="3199760" indent="0">
              <a:buNone/>
              <a:defRPr sz="900"/>
            </a:lvl8pPr>
            <a:lvl9pPr marL="365686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695E-C911-4844-AA5C-2537B66C8EB1}" type="datetimeFigureOut">
              <a:rPr lang="en-US" smtClean="0"/>
              <a:t>6/6/13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2454E-8A69-2047-A37E-988A1F7F8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186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695E-C911-4844-AA5C-2537B66C8EB1}" type="datetimeFigureOut">
              <a:rPr lang="en-US" smtClean="0"/>
              <a:t>6/6/13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2454E-8A69-2047-A37E-988A1F7F8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748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695E-C911-4844-AA5C-2537B66C8EB1}" type="datetimeFigureOut">
              <a:rPr lang="en-US" smtClean="0"/>
              <a:t>6/6/13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2454E-8A69-2047-A37E-988A1F7F8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9066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ilccolo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1024_greendot_divider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85801"/>
            <a:ext cx="784860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1295400" y="0"/>
            <a:ext cx="7620000" cy="461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2" tIns="45711" rIns="91422" bIns="45711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218" eaLnBrk="0" fontAlgn="ctr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mtClean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 userDrawn="1"/>
        </p:nvSpPr>
        <p:spPr bwMode="auto">
          <a:xfrm>
            <a:off x="1828800" y="0"/>
            <a:ext cx="6629400" cy="461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2" tIns="45711" rIns="91422" bIns="45711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218" eaLnBrk="0" fontAlgn="ctr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mtClean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Picture 12" descr="1024_greendot_divider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1"/>
            <a:ext cx="9144000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02411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762000" y="2286000"/>
            <a:ext cx="7772400" cy="11430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2362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22-Oct-12                                   LCWS12 - Arlington, TX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Global Design Effort</a:t>
            </a: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AD9DFB3-1E80-E848-902B-5F33F4E8C8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5559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10067-AA47-4B44-9302-4053158AF0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1156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8" indent="0">
              <a:buNone/>
              <a:defRPr sz="1800"/>
            </a:lvl2pPr>
            <a:lvl3pPr marL="914218" indent="0">
              <a:buNone/>
              <a:defRPr sz="1600"/>
            </a:lvl3pPr>
            <a:lvl4pPr marL="1371326" indent="0">
              <a:buNone/>
              <a:defRPr sz="1400"/>
            </a:lvl4pPr>
            <a:lvl5pPr marL="1828434" indent="0">
              <a:buNone/>
              <a:defRPr sz="1400"/>
            </a:lvl5pPr>
            <a:lvl6pPr marL="2285542" indent="0">
              <a:buNone/>
              <a:defRPr sz="1400"/>
            </a:lvl6pPr>
            <a:lvl7pPr marL="2742652" indent="0">
              <a:buNone/>
              <a:defRPr sz="1400"/>
            </a:lvl7pPr>
            <a:lvl8pPr marL="3199760" indent="0">
              <a:buNone/>
              <a:defRPr sz="1400"/>
            </a:lvl8pPr>
            <a:lvl9pPr marL="365686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22-Oct-12                                   LCWS12 - Arlington, TX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Global Design Effort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D73B8-CED7-0449-9809-AB1A78203B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6759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906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22-Oct-12                                   LCWS12 - Arlington, TX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Global Design Effort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E941C4-2E4A-2D49-80B7-C5C696BC8D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0561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8" indent="0">
              <a:buNone/>
              <a:defRPr sz="20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2" indent="0">
              <a:buNone/>
              <a:defRPr sz="1600" b="1"/>
            </a:lvl6pPr>
            <a:lvl7pPr marL="2742652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8" indent="0">
              <a:buNone/>
              <a:defRPr sz="20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2" indent="0">
              <a:buNone/>
              <a:defRPr sz="1600" b="1"/>
            </a:lvl6pPr>
            <a:lvl7pPr marL="2742652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22-Oct-12                                   LCWS12 - Arlington, TX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Global Design Effort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AB2001-3C19-E742-80B3-AFFA167D2D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5888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22-Oct-12                                   LCWS12 - Arlington, TX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Global Design Effort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F84F5-8717-964C-AF68-6DA218DA2E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9221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22-Oct-12                                   LCWS12 - Arlington, TX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Global Design Effort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222AD-8124-FF46-9723-D59BE075A8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411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422" tIns="45711" rIns="91422" bIns="45711"/>
          <a:lstStyle/>
          <a:p>
            <a:r>
              <a:rPr lang="de-CH" smtClean="0"/>
              <a:t>D. Schulte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422" tIns="45711" rIns="91422" bIns="45711"/>
          <a:lstStyle/>
          <a:p>
            <a:r>
              <a:rPr lang="en-US" smtClean="0"/>
              <a:t>CLIC machine status, SPC March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8" indent="0">
              <a:buNone/>
              <a:defRPr sz="1200"/>
            </a:lvl2pPr>
            <a:lvl3pPr marL="914218" indent="0">
              <a:buNone/>
              <a:defRPr sz="1000"/>
            </a:lvl3pPr>
            <a:lvl4pPr marL="1371326" indent="0">
              <a:buNone/>
              <a:defRPr sz="900"/>
            </a:lvl4pPr>
            <a:lvl5pPr marL="1828434" indent="0">
              <a:buNone/>
              <a:defRPr sz="900"/>
            </a:lvl5pPr>
            <a:lvl6pPr marL="2285542" indent="0">
              <a:buNone/>
              <a:defRPr sz="900"/>
            </a:lvl6pPr>
            <a:lvl7pPr marL="2742652" indent="0">
              <a:buNone/>
              <a:defRPr sz="900"/>
            </a:lvl7pPr>
            <a:lvl8pPr marL="3199760" indent="0">
              <a:buNone/>
              <a:defRPr sz="900"/>
            </a:lvl8pPr>
            <a:lvl9pPr marL="365686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22-Oct-12                                   LCWS12 - Arlington, TX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Global Design Effort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AB12F6-6CD6-7543-8CC6-7CE0F932EF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7319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8" indent="0">
              <a:buNone/>
              <a:defRPr sz="2800"/>
            </a:lvl2pPr>
            <a:lvl3pPr marL="914218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2" indent="0">
              <a:buNone/>
              <a:defRPr sz="2000"/>
            </a:lvl6pPr>
            <a:lvl7pPr marL="2742652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8" indent="0">
              <a:buNone/>
              <a:defRPr sz="1200"/>
            </a:lvl2pPr>
            <a:lvl3pPr marL="914218" indent="0">
              <a:buNone/>
              <a:defRPr sz="1000"/>
            </a:lvl3pPr>
            <a:lvl4pPr marL="1371326" indent="0">
              <a:buNone/>
              <a:defRPr sz="900"/>
            </a:lvl4pPr>
            <a:lvl5pPr marL="1828434" indent="0">
              <a:buNone/>
              <a:defRPr sz="900"/>
            </a:lvl5pPr>
            <a:lvl6pPr marL="2285542" indent="0">
              <a:buNone/>
              <a:defRPr sz="900"/>
            </a:lvl6pPr>
            <a:lvl7pPr marL="2742652" indent="0">
              <a:buNone/>
              <a:defRPr sz="900"/>
            </a:lvl7pPr>
            <a:lvl8pPr marL="3199760" indent="0">
              <a:buNone/>
              <a:defRPr sz="900"/>
            </a:lvl8pPr>
            <a:lvl9pPr marL="365686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22-Oct-12                                   LCWS12 - Arlington, TX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Global Design Effort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0DFC2-3149-B14F-A2C1-7839925CAF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6504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22-Oct-12                                   LCWS12 - Arlington, TX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Global Design Effort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3FC89-85D8-2D40-B29D-A62BFD05F1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8909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22-Oct-12                                   LCWS12 - Arlington, TX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Global Design Effort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DF1C41-990F-E147-BD09-20F45C1E19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9798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08" indent="0" algn="ctr">
              <a:buNone/>
              <a:defRPr/>
            </a:lvl2pPr>
            <a:lvl3pPr marL="914218" indent="0" algn="ctr">
              <a:buNone/>
              <a:defRPr/>
            </a:lvl3pPr>
            <a:lvl4pPr marL="1371326" indent="0" algn="ctr">
              <a:buNone/>
              <a:defRPr/>
            </a:lvl4pPr>
            <a:lvl5pPr marL="1828434" indent="0" algn="ctr">
              <a:buNone/>
              <a:defRPr/>
            </a:lvl5pPr>
            <a:lvl6pPr marL="2285542" indent="0" algn="ctr">
              <a:buNone/>
              <a:defRPr/>
            </a:lvl6pPr>
            <a:lvl7pPr marL="2742652" indent="0" algn="ctr">
              <a:buNone/>
              <a:defRPr/>
            </a:lvl7pPr>
            <a:lvl8pPr marL="3199760" indent="0" algn="ctr">
              <a:buNone/>
              <a:defRPr/>
            </a:lvl8pPr>
            <a:lvl9pPr marL="3656868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srgbClr val="000000"/>
                </a:solidFill>
              </a:rPr>
              <a:t>22/11/12</a:t>
            </a: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7797E2-D478-4F4D-A094-F06ACEE9E54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>
                <a:solidFill>
                  <a:srgbClr val="000000"/>
                </a:solidFill>
              </a:rPr>
              <a:t>J. Fuster</a:t>
            </a:r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srgbClr val="000000"/>
                </a:solidFill>
              </a:rPr>
              <a:t>22/11/12</a:t>
            </a: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78FB5-3E6E-48AE-B67C-569E91E6096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>
                <a:solidFill>
                  <a:srgbClr val="000000"/>
                </a:solidFill>
              </a:rPr>
              <a:t>J. Fuster</a:t>
            </a:r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8" indent="0">
              <a:buNone/>
              <a:defRPr sz="1800"/>
            </a:lvl2pPr>
            <a:lvl3pPr marL="914218" indent="0">
              <a:buNone/>
              <a:defRPr sz="1600"/>
            </a:lvl3pPr>
            <a:lvl4pPr marL="1371326" indent="0">
              <a:buNone/>
              <a:defRPr sz="1400"/>
            </a:lvl4pPr>
            <a:lvl5pPr marL="1828434" indent="0">
              <a:buNone/>
              <a:defRPr sz="1400"/>
            </a:lvl5pPr>
            <a:lvl6pPr marL="2285542" indent="0">
              <a:buNone/>
              <a:defRPr sz="1400"/>
            </a:lvl6pPr>
            <a:lvl7pPr marL="2742652" indent="0">
              <a:buNone/>
              <a:defRPr sz="1400"/>
            </a:lvl7pPr>
            <a:lvl8pPr marL="3199760" indent="0">
              <a:buNone/>
              <a:defRPr sz="1400"/>
            </a:lvl8pPr>
            <a:lvl9pPr marL="3656868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srgbClr val="000000"/>
                </a:solidFill>
              </a:rPr>
              <a:t>22/11/12</a:t>
            </a: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68859-B963-4FEA-B5A6-0935D3CFA91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>
                <a:solidFill>
                  <a:srgbClr val="000000"/>
                </a:solidFill>
              </a:rPr>
              <a:t>J. Fuster</a:t>
            </a:r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srgbClr val="000000"/>
                </a:solidFill>
              </a:rPr>
              <a:t>22/11/12</a:t>
            </a: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817AAE-0689-4C5C-9C75-6172B35B4577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>
                <a:solidFill>
                  <a:srgbClr val="000000"/>
                </a:solidFill>
              </a:rPr>
              <a:t>J. Fuster</a:t>
            </a:r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8" indent="0">
              <a:buNone/>
              <a:defRPr sz="20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2" indent="0">
              <a:buNone/>
              <a:defRPr sz="1600" b="1"/>
            </a:lvl6pPr>
            <a:lvl7pPr marL="2742652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8" indent="0">
              <a:buNone/>
              <a:defRPr sz="20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2" indent="0">
              <a:buNone/>
              <a:defRPr sz="1600" b="1"/>
            </a:lvl6pPr>
            <a:lvl7pPr marL="2742652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srgbClr val="000000"/>
                </a:solidFill>
              </a:rPr>
              <a:t>22/11/12</a:t>
            </a: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8EAC5-CCDC-4AF2-9672-F1CD3DDD7CB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>
                <a:solidFill>
                  <a:srgbClr val="000000"/>
                </a:solidFill>
              </a:rPr>
              <a:t>J. Fuster</a:t>
            </a:r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srgbClr val="000000"/>
                </a:solidFill>
              </a:rPr>
              <a:t>22/11/12</a:t>
            </a: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ABFF8-1CAA-4897-ABFE-B6B2872D4DF3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>
                <a:solidFill>
                  <a:srgbClr val="000000"/>
                </a:solidFill>
              </a:rPr>
              <a:t>J. Fuster</a:t>
            </a:r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422" tIns="45711" rIns="91422" bIns="45711"/>
          <a:lstStyle/>
          <a:p>
            <a:r>
              <a:rPr lang="de-CH" smtClean="0"/>
              <a:t>D. Schulte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422" tIns="45711" rIns="91422" bIns="45711"/>
          <a:lstStyle/>
          <a:p>
            <a:r>
              <a:rPr lang="en-US" smtClean="0"/>
              <a:t>CLIC machine status, SPC March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srgbClr val="000000"/>
                </a:solidFill>
              </a:rPr>
              <a:t>22/11/12</a:t>
            </a: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40D85-9E28-4DCF-9CF6-B8613B055340}" type="slidenum">
              <a:rPr lang="es-E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dirty="0" smtClean="0">
                <a:solidFill>
                  <a:srgbClr val="000000"/>
                </a:solidFill>
              </a:rPr>
              <a:t>J. Fuster</a:t>
            </a:r>
            <a:endParaRPr lang="es-E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8" indent="0">
              <a:buNone/>
              <a:defRPr sz="1200"/>
            </a:lvl2pPr>
            <a:lvl3pPr marL="914218" indent="0">
              <a:buNone/>
              <a:defRPr sz="1000"/>
            </a:lvl3pPr>
            <a:lvl4pPr marL="1371326" indent="0">
              <a:buNone/>
              <a:defRPr sz="900"/>
            </a:lvl4pPr>
            <a:lvl5pPr marL="1828434" indent="0">
              <a:buNone/>
              <a:defRPr sz="900"/>
            </a:lvl5pPr>
            <a:lvl6pPr marL="2285542" indent="0">
              <a:buNone/>
              <a:defRPr sz="900"/>
            </a:lvl6pPr>
            <a:lvl7pPr marL="2742652" indent="0">
              <a:buNone/>
              <a:defRPr sz="900"/>
            </a:lvl7pPr>
            <a:lvl8pPr marL="3199760" indent="0">
              <a:buNone/>
              <a:defRPr sz="900"/>
            </a:lvl8pPr>
            <a:lvl9pPr marL="3656868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srgbClr val="000000"/>
                </a:solidFill>
              </a:rPr>
              <a:t>22/11/12</a:t>
            </a: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2FA08-1A10-4DD8-B52C-48704B51C9E9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>
                <a:solidFill>
                  <a:srgbClr val="000000"/>
                </a:solidFill>
              </a:rPr>
              <a:t>J. Fuster</a:t>
            </a:r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8" indent="0">
              <a:buNone/>
              <a:defRPr sz="2800"/>
            </a:lvl2pPr>
            <a:lvl3pPr marL="914218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2" indent="0">
              <a:buNone/>
              <a:defRPr sz="2000"/>
            </a:lvl6pPr>
            <a:lvl7pPr marL="2742652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8" indent="0">
              <a:buNone/>
              <a:defRPr sz="1200"/>
            </a:lvl2pPr>
            <a:lvl3pPr marL="914218" indent="0">
              <a:buNone/>
              <a:defRPr sz="1000"/>
            </a:lvl3pPr>
            <a:lvl4pPr marL="1371326" indent="0">
              <a:buNone/>
              <a:defRPr sz="900"/>
            </a:lvl4pPr>
            <a:lvl5pPr marL="1828434" indent="0">
              <a:buNone/>
              <a:defRPr sz="900"/>
            </a:lvl5pPr>
            <a:lvl6pPr marL="2285542" indent="0">
              <a:buNone/>
              <a:defRPr sz="900"/>
            </a:lvl6pPr>
            <a:lvl7pPr marL="2742652" indent="0">
              <a:buNone/>
              <a:defRPr sz="900"/>
            </a:lvl7pPr>
            <a:lvl8pPr marL="3199760" indent="0">
              <a:buNone/>
              <a:defRPr sz="900"/>
            </a:lvl8pPr>
            <a:lvl9pPr marL="3656868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srgbClr val="000000"/>
                </a:solidFill>
              </a:rPr>
              <a:t>22/11/12</a:t>
            </a: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7C671-A386-429C-9FC9-A42A840ABC22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>
                <a:solidFill>
                  <a:srgbClr val="000000"/>
                </a:solidFill>
              </a:rPr>
              <a:t>J. Fuster</a:t>
            </a:r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srgbClr val="000000"/>
                </a:solidFill>
              </a:rPr>
              <a:t>22/11/12</a:t>
            </a: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4BCB9F-141F-421A-AEB7-80C7466ED1C2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>
                <a:solidFill>
                  <a:srgbClr val="000000"/>
                </a:solidFill>
              </a:rPr>
              <a:t>J. Fuster</a:t>
            </a:r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 smtClean="0">
                <a:solidFill>
                  <a:srgbClr val="000000"/>
                </a:solidFill>
              </a:rPr>
              <a:t>22/11/12</a:t>
            </a: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10370-14FB-47BC-A467-9E8F3A09172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smtClean="0">
                <a:solidFill>
                  <a:srgbClr val="000000"/>
                </a:solidFill>
              </a:rPr>
              <a:t>J. Fuster</a:t>
            </a:r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J. Fuster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E6883F4-21DE-4CCE-A328-A5B44725E59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1276" y="2626302"/>
            <a:ext cx="7481455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900" b="1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7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latin typeface="Calibri"/>
              </a:rPr>
              <a:t>27/05/2013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latin typeface="Calibri"/>
              </a:rPr>
              <a:t>ECFA LC 2013 - DESY, Hamburg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64312-F8DD-5248-A202-0A2AAD975996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2163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276" y="1789547"/>
            <a:ext cx="7481455" cy="3844636"/>
          </a:xfrm>
          <a:prstGeom prst="rect">
            <a:avLst/>
          </a:prstGeom>
        </p:spPr>
        <p:txBody>
          <a:bodyPr/>
          <a:lstStyle>
            <a:lvl2pPr marL="415470" indent="-415470">
              <a:defRPr sz="2200">
                <a:latin typeface="Arial"/>
                <a:cs typeface="Arial"/>
              </a:defRPr>
            </a:lvl2pPr>
            <a:lvl3pPr marL="731400" indent="-315932">
              <a:defRPr sz="1800">
                <a:latin typeface="Arial"/>
                <a:cs typeface="Arial"/>
              </a:defRPr>
            </a:lvl3pPr>
            <a:lvl4pPr marL="1038675" indent="-307277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246409" indent="-207736"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1276" y="769701"/>
            <a:ext cx="7481455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latin typeface="Calibri"/>
              </a:rPr>
              <a:t>27/05/2013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latin typeface="Calibri"/>
              </a:rPr>
              <a:t>ECFA LC 2013 - DESY, Hamburg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33A87-2296-FC4D-A292-AB05C56F0317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74787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275" y="2906717"/>
            <a:ext cx="7516091" cy="150018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701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1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1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1276" y="1023698"/>
            <a:ext cx="7481455" cy="13084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latin typeface="Calibri"/>
              </a:rPr>
              <a:t>27/05/2013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latin typeface="Calibri"/>
              </a:rPr>
              <a:t>ECFA LC 2013 - DESY, Hamburg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09E4A-33FE-0443-8988-29436E360DEA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6025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6" y="1023701"/>
            <a:ext cx="7481455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latin typeface="Calibri"/>
              </a:rPr>
              <a:t>27/05/2013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latin typeface="Calibri"/>
              </a:rPr>
              <a:t>ECFA LC 2013 - DESY, Hamburg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3D802-AAAA-D947-9202-65E7C7D696D8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0142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8" indent="0">
              <a:buNone/>
              <a:defRPr sz="20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2" indent="0">
              <a:buNone/>
              <a:defRPr sz="1600" b="1"/>
            </a:lvl6pPr>
            <a:lvl7pPr marL="2742652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8" indent="0">
              <a:buNone/>
              <a:defRPr sz="20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2" indent="0">
              <a:buNone/>
              <a:defRPr sz="1600" b="1"/>
            </a:lvl6pPr>
            <a:lvl7pPr marL="2742652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422" tIns="45711" rIns="91422" bIns="45711"/>
          <a:lstStyle/>
          <a:p>
            <a:r>
              <a:rPr lang="de-CH" smtClean="0"/>
              <a:t>D. Schulte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422" tIns="45711" rIns="91422" bIns="45711"/>
          <a:lstStyle/>
          <a:p>
            <a:r>
              <a:rPr lang="en-US" smtClean="0"/>
              <a:t>CLIC machine status, SPC March 2012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845127" y="1847276"/>
            <a:ext cx="3574473" cy="3891587"/>
          </a:xfrm>
          <a:prstGeom prst="rect">
            <a:avLst/>
          </a:prstGeom>
        </p:spPr>
        <p:txBody>
          <a:bodyPr/>
          <a:lstStyle>
            <a:lvl2pPr marL="415470" indent="-415470">
              <a:defRPr sz="2200">
                <a:latin typeface="Arial"/>
                <a:cs typeface="Arial"/>
              </a:defRPr>
            </a:lvl2pPr>
            <a:lvl3pPr marL="833826" indent="-310161">
              <a:defRPr sz="1800">
                <a:latin typeface="Arial"/>
                <a:cs typeface="Arial"/>
              </a:defRPr>
            </a:lvl3pPr>
            <a:lvl4pPr marL="1092053" indent="-261112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354606" indent="-207736"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4726712" y="1847276"/>
            <a:ext cx="3574473" cy="3891587"/>
          </a:xfrm>
          <a:prstGeom prst="rect">
            <a:avLst/>
          </a:prstGeom>
        </p:spPr>
        <p:txBody>
          <a:bodyPr/>
          <a:lstStyle>
            <a:lvl2pPr marL="415470" indent="-415470">
              <a:defRPr sz="2200">
                <a:latin typeface="Arial"/>
                <a:cs typeface="Arial"/>
              </a:defRPr>
            </a:lvl2pPr>
            <a:lvl3pPr marL="731400" indent="-315932">
              <a:defRPr sz="1800">
                <a:latin typeface="Arial"/>
                <a:cs typeface="Arial"/>
              </a:defRPr>
            </a:lvl3pPr>
            <a:lvl4pPr marL="1038675" indent="-307277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246409" indent="-207736" defTabSz="334685"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1276" y="1023701"/>
            <a:ext cx="7481455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latin typeface="Calibri"/>
              </a:rPr>
              <a:t>27/05/2013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latin typeface="Calibri"/>
              </a:rPr>
              <a:t>ECFA LC 2013 - DESY, Hamburg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B96C6-F158-E44E-9BA4-D09CE69C3A32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82843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276" y="1699672"/>
            <a:ext cx="3671455" cy="47042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>
                <a:latin typeface="Arial"/>
                <a:cs typeface="Arial"/>
              </a:defRPr>
            </a:lvl1pPr>
            <a:lvl2pPr marL="457016" indent="0">
              <a:buNone/>
              <a:defRPr sz="2000" b="1"/>
            </a:lvl2pPr>
            <a:lvl3pPr marL="914036" indent="0">
              <a:buNone/>
              <a:defRPr sz="1800" b="1"/>
            </a:lvl3pPr>
            <a:lvl4pPr marL="1371052" indent="0">
              <a:buNone/>
              <a:defRPr sz="1600" b="1"/>
            </a:lvl4pPr>
            <a:lvl5pPr marL="1828068" indent="0">
              <a:buNone/>
              <a:defRPr sz="1600" b="1"/>
            </a:lvl5pPr>
            <a:lvl6pPr marL="2285084" indent="0">
              <a:buNone/>
              <a:defRPr sz="1600" b="1"/>
            </a:lvl6pPr>
            <a:lvl7pPr marL="2742104" indent="0">
              <a:buNone/>
              <a:defRPr sz="1600" b="1"/>
            </a:lvl7pPr>
            <a:lvl8pPr marL="3199120" indent="0">
              <a:buNone/>
              <a:defRPr sz="1600" b="1"/>
            </a:lvl8pPr>
            <a:lvl9pPr marL="3656136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2848" y="1699697"/>
            <a:ext cx="3609880" cy="47040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1800" b="1">
                <a:latin typeface="Arial"/>
                <a:cs typeface="Arial"/>
              </a:defRPr>
            </a:lvl1pPr>
            <a:lvl2pPr marL="457016" indent="0">
              <a:buNone/>
              <a:defRPr sz="2000" b="1"/>
            </a:lvl2pPr>
            <a:lvl3pPr marL="914036" indent="0">
              <a:buNone/>
              <a:defRPr sz="1800" b="1"/>
            </a:lvl3pPr>
            <a:lvl4pPr marL="1371052" indent="0">
              <a:buNone/>
              <a:defRPr sz="1600" b="1"/>
            </a:lvl4pPr>
            <a:lvl5pPr marL="1828068" indent="0">
              <a:buNone/>
              <a:defRPr sz="1600" b="1"/>
            </a:lvl5pPr>
            <a:lvl6pPr marL="2285084" indent="0">
              <a:buNone/>
              <a:defRPr sz="1600" b="1"/>
            </a:lvl6pPr>
            <a:lvl7pPr marL="2742104" indent="0">
              <a:buNone/>
              <a:defRPr sz="1600" b="1"/>
            </a:lvl7pPr>
            <a:lvl8pPr marL="3199120" indent="0">
              <a:buNone/>
              <a:defRPr sz="1600" b="1"/>
            </a:lvl8pPr>
            <a:lvl9pPr marL="3656136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831276" y="2332183"/>
            <a:ext cx="3671455" cy="3502120"/>
          </a:xfrm>
          <a:prstGeom prst="rect">
            <a:avLst/>
          </a:prstGeom>
        </p:spPr>
        <p:txBody>
          <a:bodyPr/>
          <a:lstStyle>
            <a:lvl2pPr marL="415470" indent="-415470">
              <a:defRPr sz="2200">
                <a:latin typeface="Arial"/>
                <a:cs typeface="Arial"/>
              </a:defRPr>
            </a:lvl2pPr>
            <a:lvl3pPr marL="833826" indent="-310161">
              <a:defRPr sz="1800">
                <a:latin typeface="Arial"/>
                <a:cs typeface="Arial"/>
              </a:defRPr>
            </a:lvl3pPr>
            <a:lvl4pPr marL="1092053" indent="-261112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354606" indent="-207736"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4702848" y="2332186"/>
            <a:ext cx="3609880" cy="3502119"/>
          </a:xfrm>
          <a:prstGeom prst="rect">
            <a:avLst/>
          </a:prstGeom>
        </p:spPr>
        <p:txBody>
          <a:bodyPr/>
          <a:lstStyle>
            <a:lvl2pPr marL="415470" indent="-415470">
              <a:defRPr sz="2200">
                <a:latin typeface="Arial"/>
                <a:cs typeface="Arial"/>
              </a:defRPr>
            </a:lvl2pPr>
            <a:lvl3pPr marL="731400" indent="-315932">
              <a:defRPr sz="1800">
                <a:latin typeface="Arial"/>
                <a:cs typeface="Arial"/>
              </a:defRPr>
            </a:lvl3pPr>
            <a:lvl4pPr marL="1038675" indent="-307277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246409" indent="-207736" defTabSz="334685"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1276" y="1023701"/>
            <a:ext cx="7481455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latin typeface="Calibri"/>
              </a:rPr>
              <a:t>27/05/2013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latin typeface="Calibri"/>
              </a:rPr>
              <a:t>ECFA LC 2013 - DESY, Hamburg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71FAD-72C7-C345-922B-F2BFB23F5A42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91490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latin typeface="Calibri"/>
              </a:rPr>
              <a:t>27/05/2013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latin typeface="Calibri"/>
              </a:rPr>
              <a:t>ECFA LC 2013 - DESY, Hamburg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08F50-D5F2-5B42-9A3D-A4BF96648392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09781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6" y="1031394"/>
            <a:ext cx="2634241" cy="65424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15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1031394"/>
            <a:ext cx="4737677" cy="4733636"/>
          </a:xfrm>
          <a:prstGeom prst="rect">
            <a:avLst/>
          </a:prstGeom>
        </p:spPr>
        <p:txBody>
          <a:bodyPr/>
          <a:lstStyle>
            <a:lvl1pPr>
              <a:defRPr sz="2700" baseline="0"/>
            </a:lvl1pPr>
            <a:lvl2pPr>
              <a:defRPr sz="22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1272" y="1831879"/>
            <a:ext cx="2634242" cy="39331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00" b="1"/>
            </a:lvl1pPr>
            <a:lvl2pPr marL="457016" indent="0">
              <a:buNone/>
              <a:defRPr sz="1200"/>
            </a:lvl2pPr>
            <a:lvl3pPr marL="914036" indent="0">
              <a:buNone/>
              <a:defRPr sz="1000"/>
            </a:lvl3pPr>
            <a:lvl4pPr marL="1371052" indent="0">
              <a:buNone/>
              <a:defRPr sz="900"/>
            </a:lvl4pPr>
            <a:lvl5pPr marL="1828068" indent="0">
              <a:buNone/>
              <a:defRPr sz="900"/>
            </a:lvl5pPr>
            <a:lvl6pPr marL="2285084" indent="0">
              <a:buNone/>
              <a:defRPr sz="900"/>
            </a:lvl6pPr>
            <a:lvl7pPr marL="2742104" indent="0">
              <a:buNone/>
              <a:defRPr sz="900"/>
            </a:lvl7pPr>
            <a:lvl8pPr marL="3199120" indent="0">
              <a:buNone/>
              <a:defRPr sz="900"/>
            </a:lvl8pPr>
            <a:lvl9pPr marL="3656136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latin typeface="Calibri"/>
              </a:rPr>
              <a:t>27/05/2013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latin typeface="Calibri"/>
              </a:rPr>
              <a:t>ECFA LC 2013 - DESY, Hamburg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BED0B-ABF7-D84E-BBF7-FE21D0163B3E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78167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672061"/>
            <a:ext cx="5486400" cy="566738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2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5942"/>
            <a:ext cx="5486400" cy="354060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016" indent="0">
              <a:buNone/>
              <a:defRPr sz="2800"/>
            </a:lvl2pPr>
            <a:lvl3pPr marL="914036" indent="0">
              <a:buNone/>
              <a:defRPr sz="2400"/>
            </a:lvl3pPr>
            <a:lvl4pPr marL="1371052" indent="0">
              <a:buNone/>
              <a:defRPr sz="2000"/>
            </a:lvl4pPr>
            <a:lvl5pPr marL="1828068" indent="0">
              <a:buNone/>
              <a:defRPr sz="2000"/>
            </a:lvl5pPr>
            <a:lvl6pPr marL="2285084" indent="0">
              <a:buNone/>
              <a:defRPr sz="2000"/>
            </a:lvl6pPr>
            <a:lvl7pPr marL="2742104" indent="0">
              <a:buNone/>
              <a:defRPr sz="2000"/>
            </a:lvl7pPr>
            <a:lvl8pPr marL="3199120" indent="0">
              <a:buNone/>
              <a:defRPr sz="2000"/>
            </a:lvl8pPr>
            <a:lvl9pPr marL="3656136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238799"/>
            <a:ext cx="5486400" cy="804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00">
                <a:latin typeface="Arial"/>
                <a:cs typeface="Arial"/>
              </a:defRPr>
            </a:lvl1pPr>
            <a:lvl2pPr marL="457016" indent="0">
              <a:buNone/>
              <a:defRPr sz="1200"/>
            </a:lvl2pPr>
            <a:lvl3pPr marL="914036" indent="0">
              <a:buNone/>
              <a:defRPr sz="1000"/>
            </a:lvl3pPr>
            <a:lvl4pPr marL="1371052" indent="0">
              <a:buNone/>
              <a:defRPr sz="900"/>
            </a:lvl4pPr>
            <a:lvl5pPr marL="1828068" indent="0">
              <a:buNone/>
              <a:defRPr sz="900"/>
            </a:lvl5pPr>
            <a:lvl6pPr marL="2285084" indent="0">
              <a:buNone/>
              <a:defRPr sz="900"/>
            </a:lvl6pPr>
            <a:lvl7pPr marL="2742104" indent="0">
              <a:buNone/>
              <a:defRPr sz="900"/>
            </a:lvl7pPr>
            <a:lvl8pPr marL="3199120" indent="0">
              <a:buNone/>
              <a:defRPr sz="900"/>
            </a:lvl8pPr>
            <a:lvl9pPr marL="3656136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latin typeface="Calibri"/>
              </a:rPr>
              <a:t>27/05/2013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latin typeface="Calibri"/>
              </a:rPr>
              <a:t>ECFA LC 2013 - DESY, Hamburg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39B40-E3E0-2F43-8634-5F00C375A297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0601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9273" y="-23091"/>
            <a:ext cx="9282545" cy="6961909"/>
          </a:xfrm>
          <a:prstGeom prst="rect">
            <a:avLst/>
          </a:prstGeom>
          <a:solidFill>
            <a:srgbClr val="692A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89576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1" y="103189"/>
            <a:ext cx="7493000" cy="544512"/>
          </a:xfrm>
          <a:prstGeom prst="rect">
            <a:avLst/>
          </a:prstGeom>
        </p:spPr>
        <p:txBody>
          <a:bodyPr lIns="91404" tIns="45702" rIns="91404" bIns="4570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667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1291" y="2626302"/>
            <a:ext cx="7481455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900" b="1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6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3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6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A38DE-686D-BF40-9A1A-829EFF4CCE24}" type="datetime1">
              <a:rPr lang="en-US">
                <a:latin typeface="Calibri"/>
              </a:rPr>
              <a:pPr>
                <a:defRPr/>
              </a:pPr>
              <a:t>6/6/13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latin typeface="Calibri"/>
              </a:rPr>
              <a:t>Chicago, USA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0CE12-A838-C646-91D4-D8346CF99E02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319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291" y="1789547"/>
            <a:ext cx="7481455" cy="3844636"/>
          </a:xfrm>
          <a:prstGeom prst="rect">
            <a:avLst/>
          </a:prstGeom>
        </p:spPr>
        <p:txBody>
          <a:bodyPr/>
          <a:lstStyle>
            <a:lvl2pPr marL="414849" indent="-414849">
              <a:defRPr sz="2200">
                <a:latin typeface="Arial"/>
                <a:cs typeface="Arial"/>
              </a:defRPr>
            </a:lvl2pPr>
            <a:lvl3pPr marL="730305" indent="-315460">
              <a:defRPr sz="1800">
                <a:latin typeface="Arial"/>
                <a:cs typeface="Arial"/>
              </a:defRPr>
            </a:lvl3pPr>
            <a:lvl4pPr marL="1037119" indent="-306827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244541" indent="-207436"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1291" y="1023716"/>
            <a:ext cx="7481455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5F2EC-F660-3249-B7DB-AE923B112872}" type="datetime1">
              <a:rPr lang="en-US">
                <a:latin typeface="Calibri"/>
              </a:rPr>
              <a:pPr>
                <a:defRPr/>
              </a:pPr>
              <a:t>6/6/13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latin typeface="Calibri"/>
              </a:rPr>
              <a:t>Chicago, USA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A32A9-4690-794E-9969-23D3BD0FAF61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27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275" y="2906717"/>
            <a:ext cx="7516091" cy="150018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633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3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6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9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3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6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1291" y="1023698"/>
            <a:ext cx="7481455" cy="13084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7FA77-B460-1046-86DA-8F31B2D840E9}" type="datetime1">
              <a:rPr lang="en-US">
                <a:latin typeface="Calibri"/>
              </a:rPr>
              <a:pPr>
                <a:defRPr/>
              </a:pPr>
              <a:t>6/6/13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latin typeface="Calibri"/>
              </a:rPr>
              <a:t>Chicago, USA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48D05-8400-8C40-BDB9-7308FE44060A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389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422" tIns="45711" rIns="91422" bIns="45711"/>
          <a:lstStyle/>
          <a:p>
            <a:r>
              <a:rPr lang="de-CH" smtClean="0"/>
              <a:t>D. Schulte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422" tIns="45711" rIns="91422" bIns="45711"/>
          <a:lstStyle/>
          <a:p>
            <a:r>
              <a:rPr lang="en-US" smtClean="0"/>
              <a:t>CLIC machine status, SPC March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91" y="1023716"/>
            <a:ext cx="7481455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EAE2FF-098C-D844-87D4-3DAB52B8012A}" type="datetime1">
              <a:rPr lang="en-US">
                <a:latin typeface="Calibri"/>
              </a:rPr>
              <a:pPr>
                <a:defRPr/>
              </a:pPr>
              <a:t>6/6/13</a:t>
            </a:fld>
            <a:endParaRPr lang="en-US"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latin typeface="Calibri"/>
              </a:rPr>
              <a:t>Chicago, USA  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8F8F2-BF68-654C-B6C7-42425DF20A35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258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845127" y="1847277"/>
            <a:ext cx="3574473" cy="3891587"/>
          </a:xfrm>
          <a:prstGeom prst="rect">
            <a:avLst/>
          </a:prstGeom>
        </p:spPr>
        <p:txBody>
          <a:bodyPr/>
          <a:lstStyle>
            <a:lvl2pPr marL="414849" indent="-414849">
              <a:defRPr sz="2200">
                <a:latin typeface="Arial"/>
                <a:cs typeface="Arial"/>
              </a:defRPr>
            </a:lvl2pPr>
            <a:lvl3pPr marL="832576" indent="-309696">
              <a:defRPr sz="1800">
                <a:latin typeface="Arial"/>
                <a:cs typeface="Arial"/>
              </a:defRPr>
            </a:lvl3pPr>
            <a:lvl4pPr marL="1090412" indent="-260722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352580" indent="-207436"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4726714" y="1847277"/>
            <a:ext cx="3574473" cy="3891587"/>
          </a:xfrm>
          <a:prstGeom prst="rect">
            <a:avLst/>
          </a:prstGeom>
        </p:spPr>
        <p:txBody>
          <a:bodyPr/>
          <a:lstStyle>
            <a:lvl2pPr marL="414849" indent="-414849">
              <a:defRPr sz="2200">
                <a:latin typeface="Arial"/>
                <a:cs typeface="Arial"/>
              </a:defRPr>
            </a:lvl2pPr>
            <a:lvl3pPr marL="730305" indent="-315460">
              <a:defRPr sz="1800">
                <a:latin typeface="Arial"/>
                <a:cs typeface="Arial"/>
              </a:defRPr>
            </a:lvl3pPr>
            <a:lvl4pPr marL="1037119" indent="-306827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244541" indent="-207436" defTabSz="334185"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1291" y="1023716"/>
            <a:ext cx="7481455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E900B-F431-0845-9E94-F64425264D74}" type="datetime1">
              <a:rPr lang="en-US">
                <a:latin typeface="Calibri"/>
              </a:rPr>
              <a:pPr>
                <a:defRPr/>
              </a:pPr>
              <a:t>6/6/13</a:t>
            </a:fld>
            <a:endParaRPr lang="en-US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latin typeface="Calibri"/>
              </a:rPr>
              <a:t>Chicago, USA 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8B083-CD78-3A43-8D49-EB6450C858C4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627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291" y="1699672"/>
            <a:ext cx="3671455" cy="47042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>
                <a:latin typeface="Arial"/>
                <a:cs typeface="Arial"/>
              </a:defRPr>
            </a:lvl1pPr>
            <a:lvl2pPr marL="456333" indent="0">
              <a:buNone/>
              <a:defRPr sz="2000" b="1"/>
            </a:lvl2pPr>
            <a:lvl3pPr marL="912668" indent="0">
              <a:buNone/>
              <a:defRPr sz="1800" b="1"/>
            </a:lvl3pPr>
            <a:lvl4pPr marL="1368999" indent="0">
              <a:buNone/>
              <a:defRPr sz="1600" b="1"/>
            </a:lvl4pPr>
            <a:lvl5pPr marL="1825330" indent="0">
              <a:buNone/>
              <a:defRPr sz="1600" b="1"/>
            </a:lvl5pPr>
            <a:lvl6pPr marL="2281657" indent="0">
              <a:buNone/>
              <a:defRPr sz="1600" b="1"/>
            </a:lvl6pPr>
            <a:lvl7pPr marL="2737994" indent="0">
              <a:buNone/>
              <a:defRPr sz="1600" b="1"/>
            </a:lvl7pPr>
            <a:lvl8pPr marL="3194321" indent="0">
              <a:buNone/>
              <a:defRPr sz="1600" b="1"/>
            </a:lvl8pPr>
            <a:lvl9pPr marL="3650656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2848" y="1699697"/>
            <a:ext cx="3609880" cy="47040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1800" b="1">
                <a:latin typeface="Arial"/>
                <a:cs typeface="Arial"/>
              </a:defRPr>
            </a:lvl1pPr>
            <a:lvl2pPr marL="456333" indent="0">
              <a:buNone/>
              <a:defRPr sz="2000" b="1"/>
            </a:lvl2pPr>
            <a:lvl3pPr marL="912668" indent="0">
              <a:buNone/>
              <a:defRPr sz="1800" b="1"/>
            </a:lvl3pPr>
            <a:lvl4pPr marL="1368999" indent="0">
              <a:buNone/>
              <a:defRPr sz="1600" b="1"/>
            </a:lvl4pPr>
            <a:lvl5pPr marL="1825330" indent="0">
              <a:buNone/>
              <a:defRPr sz="1600" b="1"/>
            </a:lvl5pPr>
            <a:lvl6pPr marL="2281657" indent="0">
              <a:buNone/>
              <a:defRPr sz="1600" b="1"/>
            </a:lvl6pPr>
            <a:lvl7pPr marL="2737994" indent="0">
              <a:buNone/>
              <a:defRPr sz="1600" b="1"/>
            </a:lvl7pPr>
            <a:lvl8pPr marL="3194321" indent="0">
              <a:buNone/>
              <a:defRPr sz="1600" b="1"/>
            </a:lvl8pPr>
            <a:lvl9pPr marL="3650656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831291" y="2332183"/>
            <a:ext cx="3671455" cy="3502120"/>
          </a:xfrm>
          <a:prstGeom prst="rect">
            <a:avLst/>
          </a:prstGeom>
        </p:spPr>
        <p:txBody>
          <a:bodyPr/>
          <a:lstStyle>
            <a:lvl2pPr marL="414849" indent="-414849">
              <a:defRPr sz="2200">
                <a:latin typeface="Arial"/>
                <a:cs typeface="Arial"/>
              </a:defRPr>
            </a:lvl2pPr>
            <a:lvl3pPr marL="832576" indent="-309696">
              <a:defRPr sz="1800">
                <a:latin typeface="Arial"/>
                <a:cs typeface="Arial"/>
              </a:defRPr>
            </a:lvl3pPr>
            <a:lvl4pPr marL="1090412" indent="-260722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352580" indent="-207436"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4702848" y="2332201"/>
            <a:ext cx="3609880" cy="3502119"/>
          </a:xfrm>
          <a:prstGeom prst="rect">
            <a:avLst/>
          </a:prstGeom>
        </p:spPr>
        <p:txBody>
          <a:bodyPr/>
          <a:lstStyle>
            <a:lvl2pPr marL="414849" indent="-414849">
              <a:defRPr sz="2200">
                <a:latin typeface="Arial"/>
                <a:cs typeface="Arial"/>
              </a:defRPr>
            </a:lvl2pPr>
            <a:lvl3pPr marL="730305" indent="-315460">
              <a:defRPr sz="1800">
                <a:latin typeface="Arial"/>
                <a:cs typeface="Arial"/>
              </a:defRPr>
            </a:lvl3pPr>
            <a:lvl4pPr marL="1037119" indent="-306827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244541" indent="-207436" defTabSz="334185"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1291" y="1023716"/>
            <a:ext cx="7481455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8EF7A-4DF7-4843-8FAD-CC6AF896B155}" type="datetime1">
              <a:rPr lang="en-US">
                <a:latin typeface="Calibri"/>
              </a:rPr>
              <a:pPr>
                <a:defRPr/>
              </a:pPr>
              <a:t>6/6/13</a:t>
            </a:fld>
            <a:endParaRPr lang="en-US"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latin typeface="Calibri"/>
              </a:rPr>
              <a:t>Chicago, USA 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C62FD-0B8B-CF4E-BF0E-25E5ED36839B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668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9B012-71E1-7F48-BCB7-EE6E3F0A8FAA}" type="datetime1">
              <a:rPr lang="en-US">
                <a:latin typeface="Calibri"/>
              </a:rPr>
              <a:pPr>
                <a:defRPr/>
              </a:pPr>
              <a:t>6/6/13</a:t>
            </a:fld>
            <a:endParaRPr lang="en-US"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latin typeface="Calibri"/>
              </a:rPr>
              <a:t>Chicago, USA  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6C44C2-CA05-E24F-9C6F-5F1829CA4A6F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855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91" y="1031394"/>
            <a:ext cx="2634241" cy="65424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15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1031394"/>
            <a:ext cx="4737677" cy="4733636"/>
          </a:xfrm>
          <a:prstGeom prst="rect">
            <a:avLst/>
          </a:prstGeom>
        </p:spPr>
        <p:txBody>
          <a:bodyPr/>
          <a:lstStyle>
            <a:lvl1pPr>
              <a:defRPr sz="2700" baseline="0"/>
            </a:lvl1pPr>
            <a:lvl2pPr>
              <a:defRPr sz="22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1272" y="1831879"/>
            <a:ext cx="2634242" cy="39331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00" b="1"/>
            </a:lvl1pPr>
            <a:lvl2pPr marL="456333" indent="0">
              <a:buNone/>
              <a:defRPr sz="1200"/>
            </a:lvl2pPr>
            <a:lvl3pPr marL="912668" indent="0">
              <a:buNone/>
              <a:defRPr sz="1000"/>
            </a:lvl3pPr>
            <a:lvl4pPr marL="1368999" indent="0">
              <a:buNone/>
              <a:defRPr sz="900"/>
            </a:lvl4pPr>
            <a:lvl5pPr marL="1825330" indent="0">
              <a:buNone/>
              <a:defRPr sz="900"/>
            </a:lvl5pPr>
            <a:lvl6pPr marL="2281657" indent="0">
              <a:buNone/>
              <a:defRPr sz="900"/>
            </a:lvl6pPr>
            <a:lvl7pPr marL="2737994" indent="0">
              <a:buNone/>
              <a:defRPr sz="900"/>
            </a:lvl7pPr>
            <a:lvl8pPr marL="3194321" indent="0">
              <a:buNone/>
              <a:defRPr sz="900"/>
            </a:lvl8pPr>
            <a:lvl9pPr marL="3650656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EE29F-48AA-A04D-B36E-C46C88D05334}" type="datetime1">
              <a:rPr lang="en-US">
                <a:latin typeface="Calibri"/>
              </a:rPr>
              <a:pPr>
                <a:defRPr/>
              </a:pPr>
              <a:t>6/6/13</a:t>
            </a:fld>
            <a:endParaRPr lang="en-US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latin typeface="Calibri"/>
              </a:rPr>
              <a:t>Chicago, USA 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55331F-9F89-974D-8F3E-337B03568949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249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672061"/>
            <a:ext cx="5486400" cy="566738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2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5942"/>
            <a:ext cx="5486400" cy="354060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333" indent="0">
              <a:buNone/>
              <a:defRPr sz="2800"/>
            </a:lvl2pPr>
            <a:lvl3pPr marL="912668" indent="0">
              <a:buNone/>
              <a:defRPr sz="2400"/>
            </a:lvl3pPr>
            <a:lvl4pPr marL="1368999" indent="0">
              <a:buNone/>
              <a:defRPr sz="2000"/>
            </a:lvl4pPr>
            <a:lvl5pPr marL="1825330" indent="0">
              <a:buNone/>
              <a:defRPr sz="2000"/>
            </a:lvl5pPr>
            <a:lvl6pPr marL="2281657" indent="0">
              <a:buNone/>
              <a:defRPr sz="2000"/>
            </a:lvl6pPr>
            <a:lvl7pPr marL="2737994" indent="0">
              <a:buNone/>
              <a:defRPr sz="2000"/>
            </a:lvl7pPr>
            <a:lvl8pPr marL="3194321" indent="0">
              <a:buNone/>
              <a:defRPr sz="2000"/>
            </a:lvl8pPr>
            <a:lvl9pPr marL="3650656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238799"/>
            <a:ext cx="5486400" cy="804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00">
                <a:latin typeface="Arial"/>
                <a:cs typeface="Arial"/>
              </a:defRPr>
            </a:lvl1pPr>
            <a:lvl2pPr marL="456333" indent="0">
              <a:buNone/>
              <a:defRPr sz="1200"/>
            </a:lvl2pPr>
            <a:lvl3pPr marL="912668" indent="0">
              <a:buNone/>
              <a:defRPr sz="1000"/>
            </a:lvl3pPr>
            <a:lvl4pPr marL="1368999" indent="0">
              <a:buNone/>
              <a:defRPr sz="900"/>
            </a:lvl4pPr>
            <a:lvl5pPr marL="1825330" indent="0">
              <a:buNone/>
              <a:defRPr sz="900"/>
            </a:lvl5pPr>
            <a:lvl6pPr marL="2281657" indent="0">
              <a:buNone/>
              <a:defRPr sz="900"/>
            </a:lvl6pPr>
            <a:lvl7pPr marL="2737994" indent="0">
              <a:buNone/>
              <a:defRPr sz="900"/>
            </a:lvl7pPr>
            <a:lvl8pPr marL="3194321" indent="0">
              <a:buNone/>
              <a:defRPr sz="900"/>
            </a:lvl8pPr>
            <a:lvl9pPr marL="3650656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5793C-FCEC-A340-8190-6130DCEF3ABB}" type="datetime1">
              <a:rPr lang="en-US">
                <a:latin typeface="Calibri"/>
              </a:rPr>
              <a:pPr>
                <a:defRPr/>
              </a:pPr>
              <a:t>6/6/13</a:t>
            </a:fld>
            <a:endParaRPr lang="en-US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latin typeface="Calibri"/>
              </a:rPr>
              <a:t>Chicago, USA 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92341-7881-B644-A872-B3027B828F60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561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3" y="-23091"/>
            <a:ext cx="9282545" cy="6961909"/>
          </a:xfrm>
          <a:prstGeom prst="rect">
            <a:avLst/>
          </a:prstGeom>
          <a:solidFill>
            <a:srgbClr val="692A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186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6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19" tIns="45662" rIns="91319" bIns="45662"/>
          <a:lstStyle/>
          <a:p>
            <a:pPr defTabSz="456606"/>
            <a:r>
              <a:rPr lang="de-CH" smtClean="0">
                <a:solidFill>
                  <a:prstClr val="black"/>
                </a:solidFill>
                <a:latin typeface="Calibri"/>
              </a:rPr>
              <a:t>D. Schulte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19" tIns="45662" rIns="91319" bIns="45662"/>
          <a:lstStyle/>
          <a:p>
            <a:pPr defTabSz="456606"/>
            <a:r>
              <a:rPr lang="en-US" smtClean="0">
                <a:solidFill>
                  <a:prstClr val="black"/>
                </a:solidFill>
                <a:latin typeface="Calibri"/>
              </a:rPr>
              <a:t>CLIC machine status, SPC March 2012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6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2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8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4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0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6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8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19" tIns="45662" rIns="91319" bIns="45662"/>
          <a:lstStyle/>
          <a:p>
            <a:pPr defTabSz="456606"/>
            <a:r>
              <a:rPr lang="de-CH" smtClean="0">
                <a:solidFill>
                  <a:prstClr val="black"/>
                </a:solidFill>
                <a:latin typeface="Calibri"/>
              </a:rPr>
              <a:t>D. Schulte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19" tIns="45662" rIns="91319" bIns="45662"/>
          <a:lstStyle/>
          <a:p>
            <a:pPr defTabSz="456606"/>
            <a:r>
              <a:rPr lang="en-US" smtClean="0">
                <a:solidFill>
                  <a:prstClr val="black"/>
                </a:solidFill>
                <a:latin typeface="Calibri"/>
              </a:rPr>
              <a:t>CLIC machine status, SPC March 2012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422" tIns="45711" rIns="91422" bIns="45711"/>
          <a:lstStyle/>
          <a:p>
            <a:r>
              <a:rPr lang="de-CH" smtClean="0"/>
              <a:t>D. Schulte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422" tIns="45711" rIns="91422" bIns="45711"/>
          <a:lstStyle/>
          <a:p>
            <a:r>
              <a:rPr lang="en-US" smtClean="0"/>
              <a:t>CLIC machine status, SPC March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19" tIns="45662" rIns="91319" bIns="45662"/>
          <a:lstStyle/>
          <a:p>
            <a:pPr defTabSz="456606"/>
            <a:r>
              <a:rPr lang="de-CH" smtClean="0">
                <a:solidFill>
                  <a:prstClr val="black"/>
                </a:solidFill>
                <a:latin typeface="Calibri"/>
              </a:rPr>
              <a:t>D. Schulte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19" tIns="45662" rIns="91319" bIns="45662"/>
          <a:lstStyle/>
          <a:p>
            <a:pPr defTabSz="456606"/>
            <a:r>
              <a:rPr lang="en-US" smtClean="0">
                <a:solidFill>
                  <a:prstClr val="black"/>
                </a:solidFill>
                <a:latin typeface="Calibri"/>
              </a:rPr>
              <a:t>CLIC machine status, SPC March 2012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06" indent="0">
              <a:buNone/>
              <a:defRPr sz="2000" b="1"/>
            </a:lvl2pPr>
            <a:lvl3pPr marL="913215" indent="0">
              <a:buNone/>
              <a:defRPr sz="1800" b="1"/>
            </a:lvl3pPr>
            <a:lvl4pPr marL="1369819" indent="0">
              <a:buNone/>
              <a:defRPr sz="1600" b="1"/>
            </a:lvl4pPr>
            <a:lvl5pPr marL="1826425" indent="0">
              <a:buNone/>
              <a:defRPr sz="1600" b="1"/>
            </a:lvl5pPr>
            <a:lvl6pPr marL="2283027" indent="0">
              <a:buNone/>
              <a:defRPr sz="1600" b="1"/>
            </a:lvl6pPr>
            <a:lvl7pPr marL="2739637" indent="0">
              <a:buNone/>
              <a:defRPr sz="1600" b="1"/>
            </a:lvl7pPr>
            <a:lvl8pPr marL="3196240" indent="0">
              <a:buNone/>
              <a:defRPr sz="1600" b="1"/>
            </a:lvl8pPr>
            <a:lvl9pPr marL="3652846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06" indent="0">
              <a:buNone/>
              <a:defRPr sz="2000" b="1"/>
            </a:lvl2pPr>
            <a:lvl3pPr marL="913215" indent="0">
              <a:buNone/>
              <a:defRPr sz="1800" b="1"/>
            </a:lvl3pPr>
            <a:lvl4pPr marL="1369819" indent="0">
              <a:buNone/>
              <a:defRPr sz="1600" b="1"/>
            </a:lvl4pPr>
            <a:lvl5pPr marL="1826425" indent="0">
              <a:buNone/>
              <a:defRPr sz="1600" b="1"/>
            </a:lvl5pPr>
            <a:lvl6pPr marL="2283027" indent="0">
              <a:buNone/>
              <a:defRPr sz="1600" b="1"/>
            </a:lvl6pPr>
            <a:lvl7pPr marL="2739637" indent="0">
              <a:buNone/>
              <a:defRPr sz="1600" b="1"/>
            </a:lvl7pPr>
            <a:lvl8pPr marL="3196240" indent="0">
              <a:buNone/>
              <a:defRPr sz="1600" b="1"/>
            </a:lvl8pPr>
            <a:lvl9pPr marL="3652846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19" tIns="45662" rIns="91319" bIns="45662"/>
          <a:lstStyle/>
          <a:p>
            <a:pPr defTabSz="456606"/>
            <a:r>
              <a:rPr lang="de-CH" smtClean="0">
                <a:solidFill>
                  <a:prstClr val="black"/>
                </a:solidFill>
                <a:latin typeface="Calibri"/>
              </a:rPr>
              <a:t>D. Schulte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19" tIns="45662" rIns="91319" bIns="45662"/>
          <a:lstStyle/>
          <a:p>
            <a:pPr defTabSz="456606"/>
            <a:r>
              <a:rPr lang="en-US" smtClean="0">
                <a:solidFill>
                  <a:prstClr val="black"/>
                </a:solidFill>
                <a:latin typeface="Calibri"/>
              </a:rPr>
              <a:t>CLIC machine status, SPC March 2012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19" tIns="45662" rIns="91319" bIns="45662"/>
          <a:lstStyle/>
          <a:p>
            <a:pPr defTabSz="456606"/>
            <a:r>
              <a:rPr lang="de-CH" smtClean="0">
                <a:solidFill>
                  <a:prstClr val="black"/>
                </a:solidFill>
                <a:latin typeface="Calibri"/>
              </a:rPr>
              <a:t>D. Schulte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19" tIns="45662" rIns="91319" bIns="45662"/>
          <a:lstStyle/>
          <a:p>
            <a:pPr defTabSz="456606"/>
            <a:r>
              <a:rPr lang="en-US" smtClean="0">
                <a:solidFill>
                  <a:prstClr val="black"/>
                </a:solidFill>
                <a:latin typeface="Calibri"/>
              </a:rPr>
              <a:t>CLIC machine status, SPC March 2012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19" tIns="45662" rIns="91319" bIns="45662"/>
          <a:lstStyle/>
          <a:p>
            <a:pPr defTabSz="456606"/>
            <a:r>
              <a:rPr lang="de-CH" smtClean="0">
                <a:solidFill>
                  <a:prstClr val="black"/>
                </a:solidFill>
                <a:latin typeface="Calibri"/>
              </a:rPr>
              <a:t>D. Schulte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19" tIns="45662" rIns="91319" bIns="45662"/>
          <a:lstStyle/>
          <a:p>
            <a:pPr defTabSz="456606"/>
            <a:r>
              <a:rPr lang="en-US" smtClean="0">
                <a:solidFill>
                  <a:prstClr val="black"/>
                </a:solidFill>
                <a:latin typeface="Calibri"/>
              </a:rPr>
              <a:t>CLIC machine status, SPC March 2012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606" indent="0">
              <a:buNone/>
              <a:defRPr sz="1200"/>
            </a:lvl2pPr>
            <a:lvl3pPr marL="913215" indent="0">
              <a:buNone/>
              <a:defRPr sz="1000"/>
            </a:lvl3pPr>
            <a:lvl4pPr marL="1369819" indent="0">
              <a:buNone/>
              <a:defRPr sz="900"/>
            </a:lvl4pPr>
            <a:lvl5pPr marL="1826425" indent="0">
              <a:buNone/>
              <a:defRPr sz="900"/>
            </a:lvl5pPr>
            <a:lvl6pPr marL="2283027" indent="0">
              <a:buNone/>
              <a:defRPr sz="900"/>
            </a:lvl6pPr>
            <a:lvl7pPr marL="2739637" indent="0">
              <a:buNone/>
              <a:defRPr sz="900"/>
            </a:lvl7pPr>
            <a:lvl8pPr marL="3196240" indent="0">
              <a:buNone/>
              <a:defRPr sz="900"/>
            </a:lvl8pPr>
            <a:lvl9pPr marL="3652846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19" tIns="45662" rIns="91319" bIns="45662"/>
          <a:lstStyle/>
          <a:p>
            <a:pPr defTabSz="456606"/>
            <a:r>
              <a:rPr lang="de-CH" smtClean="0">
                <a:solidFill>
                  <a:prstClr val="black"/>
                </a:solidFill>
                <a:latin typeface="Calibri"/>
              </a:rPr>
              <a:t>D. Schulte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19" tIns="45662" rIns="91319" bIns="45662"/>
          <a:lstStyle/>
          <a:p>
            <a:pPr defTabSz="456606"/>
            <a:r>
              <a:rPr lang="en-US" smtClean="0">
                <a:solidFill>
                  <a:prstClr val="black"/>
                </a:solidFill>
                <a:latin typeface="Calibri"/>
              </a:rPr>
              <a:t>CLIC machine status, SPC March 2012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06" indent="0">
              <a:buNone/>
              <a:defRPr sz="2800"/>
            </a:lvl2pPr>
            <a:lvl3pPr marL="913215" indent="0">
              <a:buNone/>
              <a:defRPr sz="2400"/>
            </a:lvl3pPr>
            <a:lvl4pPr marL="1369819" indent="0">
              <a:buNone/>
              <a:defRPr sz="2000"/>
            </a:lvl4pPr>
            <a:lvl5pPr marL="1826425" indent="0">
              <a:buNone/>
              <a:defRPr sz="2000"/>
            </a:lvl5pPr>
            <a:lvl6pPr marL="2283027" indent="0">
              <a:buNone/>
              <a:defRPr sz="2000"/>
            </a:lvl6pPr>
            <a:lvl7pPr marL="2739637" indent="0">
              <a:buNone/>
              <a:defRPr sz="2000"/>
            </a:lvl7pPr>
            <a:lvl8pPr marL="3196240" indent="0">
              <a:buNone/>
              <a:defRPr sz="2000"/>
            </a:lvl8pPr>
            <a:lvl9pPr marL="365284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606" indent="0">
              <a:buNone/>
              <a:defRPr sz="1200"/>
            </a:lvl2pPr>
            <a:lvl3pPr marL="913215" indent="0">
              <a:buNone/>
              <a:defRPr sz="1000"/>
            </a:lvl3pPr>
            <a:lvl4pPr marL="1369819" indent="0">
              <a:buNone/>
              <a:defRPr sz="900"/>
            </a:lvl4pPr>
            <a:lvl5pPr marL="1826425" indent="0">
              <a:buNone/>
              <a:defRPr sz="900"/>
            </a:lvl5pPr>
            <a:lvl6pPr marL="2283027" indent="0">
              <a:buNone/>
              <a:defRPr sz="900"/>
            </a:lvl6pPr>
            <a:lvl7pPr marL="2739637" indent="0">
              <a:buNone/>
              <a:defRPr sz="900"/>
            </a:lvl7pPr>
            <a:lvl8pPr marL="3196240" indent="0">
              <a:buNone/>
              <a:defRPr sz="900"/>
            </a:lvl8pPr>
            <a:lvl9pPr marL="3652846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19" tIns="45662" rIns="91319" bIns="45662"/>
          <a:lstStyle/>
          <a:p>
            <a:pPr defTabSz="456606"/>
            <a:r>
              <a:rPr lang="de-CH" smtClean="0">
                <a:solidFill>
                  <a:prstClr val="black"/>
                </a:solidFill>
                <a:latin typeface="Calibri"/>
              </a:rPr>
              <a:t>D. Schulte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19" tIns="45662" rIns="91319" bIns="45662"/>
          <a:lstStyle/>
          <a:p>
            <a:pPr defTabSz="456606"/>
            <a:r>
              <a:rPr lang="en-US" smtClean="0">
                <a:solidFill>
                  <a:prstClr val="black"/>
                </a:solidFill>
                <a:latin typeface="Calibri"/>
              </a:rPr>
              <a:t>CLIC machine status, SPC March 2012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19" tIns="45662" rIns="91319" bIns="45662"/>
          <a:lstStyle/>
          <a:p>
            <a:pPr defTabSz="456606"/>
            <a:r>
              <a:rPr lang="de-CH" smtClean="0">
                <a:solidFill>
                  <a:prstClr val="black"/>
                </a:solidFill>
                <a:latin typeface="Calibri"/>
              </a:rPr>
              <a:t>D. Schulte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19" tIns="45662" rIns="91319" bIns="45662"/>
          <a:lstStyle/>
          <a:p>
            <a:pPr defTabSz="456606"/>
            <a:r>
              <a:rPr lang="en-US" smtClean="0">
                <a:solidFill>
                  <a:prstClr val="black"/>
                </a:solidFill>
                <a:latin typeface="Calibri"/>
              </a:rPr>
              <a:t>CLIC machine status, SPC March 2012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19" tIns="45662" rIns="91319" bIns="45662"/>
          <a:lstStyle/>
          <a:p>
            <a:pPr defTabSz="456606"/>
            <a:r>
              <a:rPr lang="de-CH" smtClean="0">
                <a:solidFill>
                  <a:prstClr val="black"/>
                </a:solidFill>
                <a:latin typeface="Calibri"/>
              </a:rPr>
              <a:t>D. Schulte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319" tIns="45662" rIns="91319" bIns="45662"/>
          <a:lstStyle/>
          <a:p>
            <a:pPr defTabSz="456606"/>
            <a:r>
              <a:rPr lang="en-US" smtClean="0">
                <a:solidFill>
                  <a:prstClr val="black"/>
                </a:solidFill>
                <a:latin typeface="Calibri"/>
              </a:rPr>
              <a:t>CLIC machine status, SPC March 2012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400800"/>
            <a:ext cx="1905000" cy="457200"/>
          </a:xfrm>
          <a:prstGeom prst="rect">
            <a:avLst/>
          </a:prstGeom>
        </p:spPr>
        <p:txBody>
          <a:bodyPr lIns="91319" tIns="45662" rIns="91319" bIns="45662"/>
          <a:lstStyle/>
          <a:p>
            <a:pPr defTabSz="456606"/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27854" y="6559118"/>
            <a:ext cx="3923239" cy="231934"/>
          </a:xfrm>
          <a:prstGeom prst="rect">
            <a:avLst/>
          </a:prstGeom>
        </p:spPr>
        <p:txBody>
          <a:bodyPr lIns="91319" tIns="45662" rIns="91319" bIns="45662"/>
          <a:lstStyle/>
          <a:p>
            <a:pPr defTabSz="456606"/>
            <a:r>
              <a:rPr lang="en-US" smtClean="0">
                <a:solidFill>
                  <a:prstClr val="black"/>
                </a:solidFill>
                <a:latin typeface="Calibri"/>
              </a:rPr>
              <a:t>Lucie Linssen, CLIC workshop, 28 January 2013</a:t>
            </a:r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AD847-EA26-2447-9994-E230048DA20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805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3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6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edit Master subtitle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518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4A73FAF-866E-5649-A9DD-87B533618F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81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8" indent="0">
              <a:buNone/>
              <a:defRPr sz="1200"/>
            </a:lvl2pPr>
            <a:lvl3pPr marL="914218" indent="0">
              <a:buNone/>
              <a:defRPr sz="1000"/>
            </a:lvl3pPr>
            <a:lvl4pPr marL="1371326" indent="0">
              <a:buNone/>
              <a:defRPr sz="900"/>
            </a:lvl4pPr>
            <a:lvl5pPr marL="1828434" indent="0">
              <a:buNone/>
              <a:defRPr sz="900"/>
            </a:lvl5pPr>
            <a:lvl6pPr marL="2285542" indent="0">
              <a:buNone/>
              <a:defRPr sz="900"/>
            </a:lvl6pPr>
            <a:lvl7pPr marL="2742652" indent="0">
              <a:buNone/>
              <a:defRPr sz="900"/>
            </a:lvl7pPr>
            <a:lvl8pPr marL="3199760" indent="0">
              <a:buNone/>
              <a:defRPr sz="900"/>
            </a:lvl8pPr>
            <a:lvl9pPr marL="3656868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422" tIns="45711" rIns="91422" bIns="45711"/>
          <a:lstStyle/>
          <a:p>
            <a:r>
              <a:rPr lang="de-CH" smtClean="0"/>
              <a:t>D. Schulte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422" tIns="45711" rIns="91422" bIns="45711"/>
          <a:lstStyle/>
          <a:p>
            <a:r>
              <a:rPr lang="en-US" smtClean="0"/>
              <a:t>CLIC machine status, SPC March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518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73FB8C0-FCF7-7847-B90E-63B548618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8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33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6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9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3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6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9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3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6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518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AFF50A8-29EF-9641-A456-75022D10ED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04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518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E1F296E-9194-A744-B711-77D258B165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33" indent="0">
              <a:buNone/>
              <a:defRPr sz="2000" b="1"/>
            </a:lvl2pPr>
            <a:lvl3pPr marL="912668" indent="0">
              <a:buNone/>
              <a:defRPr sz="1800" b="1"/>
            </a:lvl3pPr>
            <a:lvl4pPr marL="1368999" indent="0">
              <a:buNone/>
              <a:defRPr sz="1600" b="1"/>
            </a:lvl4pPr>
            <a:lvl5pPr marL="1825330" indent="0">
              <a:buNone/>
              <a:defRPr sz="1600" b="1"/>
            </a:lvl5pPr>
            <a:lvl6pPr marL="2281657" indent="0">
              <a:buNone/>
              <a:defRPr sz="1600" b="1"/>
            </a:lvl6pPr>
            <a:lvl7pPr marL="2737994" indent="0">
              <a:buNone/>
              <a:defRPr sz="1600" b="1"/>
            </a:lvl7pPr>
            <a:lvl8pPr marL="3194321" indent="0">
              <a:buNone/>
              <a:defRPr sz="1600" b="1"/>
            </a:lvl8pPr>
            <a:lvl9pPr marL="3650656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33" indent="0">
              <a:buNone/>
              <a:defRPr sz="2000" b="1"/>
            </a:lvl2pPr>
            <a:lvl3pPr marL="912668" indent="0">
              <a:buNone/>
              <a:defRPr sz="1800" b="1"/>
            </a:lvl3pPr>
            <a:lvl4pPr marL="1368999" indent="0">
              <a:buNone/>
              <a:defRPr sz="1600" b="1"/>
            </a:lvl4pPr>
            <a:lvl5pPr marL="1825330" indent="0">
              <a:buNone/>
              <a:defRPr sz="1600" b="1"/>
            </a:lvl5pPr>
            <a:lvl6pPr marL="2281657" indent="0">
              <a:buNone/>
              <a:defRPr sz="1600" b="1"/>
            </a:lvl6pPr>
            <a:lvl7pPr marL="2737994" indent="0">
              <a:buNone/>
              <a:defRPr sz="1600" b="1"/>
            </a:lvl7pPr>
            <a:lvl8pPr marL="3194321" indent="0">
              <a:buNone/>
              <a:defRPr sz="1600" b="1"/>
            </a:lvl8pPr>
            <a:lvl9pPr marL="3650656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518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5B769B0-1717-7849-ABD1-4945A8C26C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8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518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9A5F514-07E6-BC4B-B683-5C9BAC501B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49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502" y="6355778"/>
            <a:ext cx="2133023" cy="365125"/>
          </a:xfrm>
          <a:prstGeom prst="rect">
            <a:avLst/>
          </a:prstGeom>
        </p:spPr>
        <p:txBody>
          <a:bodyPr lIns="91265" tIns="45635" rIns="91265" bIns="45635"/>
          <a:lstStyle>
            <a:lvl1pPr defTabSz="456333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CH"/>
              <a:t>D. Schulte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502" y="6355778"/>
            <a:ext cx="2895023" cy="365125"/>
          </a:xfrm>
          <a:prstGeom prst="rect">
            <a:avLst/>
          </a:prstGeom>
        </p:spPr>
        <p:txBody>
          <a:bodyPr lIns="91265" tIns="45635" rIns="91265" bIns="45635"/>
          <a:lstStyle>
            <a:lvl1pPr defTabSz="456333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CLIC machine status, SPC March 2012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18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7C4C435-6FD7-B34D-8C62-DD3E6C49B7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4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19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333" indent="0">
              <a:buNone/>
              <a:defRPr sz="1200"/>
            </a:lvl2pPr>
            <a:lvl3pPr marL="912668" indent="0">
              <a:buNone/>
              <a:defRPr sz="1000"/>
            </a:lvl3pPr>
            <a:lvl4pPr marL="1368999" indent="0">
              <a:buNone/>
              <a:defRPr sz="900"/>
            </a:lvl4pPr>
            <a:lvl5pPr marL="1825330" indent="0">
              <a:buNone/>
              <a:defRPr sz="900"/>
            </a:lvl5pPr>
            <a:lvl6pPr marL="2281657" indent="0">
              <a:buNone/>
              <a:defRPr sz="900"/>
            </a:lvl6pPr>
            <a:lvl7pPr marL="2737994" indent="0">
              <a:buNone/>
              <a:defRPr sz="900"/>
            </a:lvl7pPr>
            <a:lvl8pPr marL="3194321" indent="0">
              <a:buNone/>
              <a:defRPr sz="900"/>
            </a:lvl8pPr>
            <a:lvl9pPr marL="3650656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518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25F87F7-5D74-DD4E-B53F-6B0320CD71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10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333" indent="0">
              <a:buNone/>
              <a:defRPr sz="2800"/>
            </a:lvl2pPr>
            <a:lvl3pPr marL="912668" indent="0">
              <a:buNone/>
              <a:defRPr sz="2400"/>
            </a:lvl3pPr>
            <a:lvl4pPr marL="1368999" indent="0">
              <a:buNone/>
              <a:defRPr sz="2000"/>
            </a:lvl4pPr>
            <a:lvl5pPr marL="1825330" indent="0">
              <a:buNone/>
              <a:defRPr sz="2000"/>
            </a:lvl5pPr>
            <a:lvl6pPr marL="2281657" indent="0">
              <a:buNone/>
              <a:defRPr sz="2000"/>
            </a:lvl6pPr>
            <a:lvl7pPr marL="2737994" indent="0">
              <a:buNone/>
              <a:defRPr sz="2000"/>
            </a:lvl7pPr>
            <a:lvl8pPr marL="3194321" indent="0">
              <a:buNone/>
              <a:defRPr sz="2000"/>
            </a:lvl8pPr>
            <a:lvl9pPr marL="3650656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333" indent="0">
              <a:buNone/>
              <a:defRPr sz="1200"/>
            </a:lvl2pPr>
            <a:lvl3pPr marL="912668" indent="0">
              <a:buNone/>
              <a:defRPr sz="1000"/>
            </a:lvl3pPr>
            <a:lvl4pPr marL="1368999" indent="0">
              <a:buNone/>
              <a:defRPr sz="900"/>
            </a:lvl4pPr>
            <a:lvl5pPr marL="1825330" indent="0">
              <a:buNone/>
              <a:defRPr sz="900"/>
            </a:lvl5pPr>
            <a:lvl6pPr marL="2281657" indent="0">
              <a:buNone/>
              <a:defRPr sz="900"/>
            </a:lvl6pPr>
            <a:lvl7pPr marL="2737994" indent="0">
              <a:buNone/>
              <a:defRPr sz="900"/>
            </a:lvl7pPr>
            <a:lvl8pPr marL="3194321" indent="0">
              <a:buNone/>
              <a:defRPr sz="900"/>
            </a:lvl8pPr>
            <a:lvl9pPr marL="3650656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518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51968B2-C41F-E04B-A65D-CF96B09E98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53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518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88FC7F7-91E7-AA47-B568-1F4E195CF1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31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518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08FD584-3BBC-FC4B-9A82-6490F950CC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54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8" indent="0">
              <a:buNone/>
              <a:defRPr sz="2800"/>
            </a:lvl2pPr>
            <a:lvl3pPr marL="914218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2" indent="0">
              <a:buNone/>
              <a:defRPr sz="2000"/>
            </a:lvl6pPr>
            <a:lvl7pPr marL="2742652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8" indent="0">
              <a:buNone/>
              <a:defRPr sz="1200"/>
            </a:lvl2pPr>
            <a:lvl3pPr marL="914218" indent="0">
              <a:buNone/>
              <a:defRPr sz="1000"/>
            </a:lvl3pPr>
            <a:lvl4pPr marL="1371326" indent="0">
              <a:buNone/>
              <a:defRPr sz="900"/>
            </a:lvl4pPr>
            <a:lvl5pPr marL="1828434" indent="0">
              <a:buNone/>
              <a:defRPr sz="900"/>
            </a:lvl5pPr>
            <a:lvl6pPr marL="2285542" indent="0">
              <a:buNone/>
              <a:defRPr sz="900"/>
            </a:lvl6pPr>
            <a:lvl7pPr marL="2742652" indent="0">
              <a:buNone/>
              <a:defRPr sz="900"/>
            </a:lvl7pPr>
            <a:lvl8pPr marL="3199760" indent="0">
              <a:buNone/>
              <a:defRPr sz="900"/>
            </a:lvl8pPr>
            <a:lvl9pPr marL="3656868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422" tIns="45711" rIns="91422" bIns="45711"/>
          <a:lstStyle/>
          <a:p>
            <a:r>
              <a:rPr lang="de-CH" smtClean="0"/>
              <a:t>D. Schulte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422" tIns="45711" rIns="91422" bIns="45711"/>
          <a:lstStyle/>
          <a:p>
            <a:r>
              <a:rPr lang="en-US" smtClean="0"/>
              <a:t>CLIC machine status, SPC March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edit Master subtitle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5362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4A73FAF-866E-5649-A9DD-87B533618F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81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5362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73FB8C0-FCF7-7847-B90E-63B548618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8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51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0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5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0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1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5362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AFF50A8-29EF-9641-A456-75022D10ED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04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5362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E1F296E-9194-A744-B711-77D258B165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15" indent="0">
              <a:buNone/>
              <a:defRPr sz="2000" b="1"/>
            </a:lvl2pPr>
            <a:lvl3pPr marL="913032" indent="0">
              <a:buNone/>
              <a:defRPr sz="1800" b="1"/>
            </a:lvl3pPr>
            <a:lvl4pPr marL="1369545" indent="0">
              <a:buNone/>
              <a:defRPr sz="1600" b="1"/>
            </a:lvl4pPr>
            <a:lvl5pPr marL="1826060" indent="0">
              <a:buNone/>
              <a:defRPr sz="1600" b="1"/>
            </a:lvl5pPr>
            <a:lvl6pPr marL="2282571" indent="0">
              <a:buNone/>
              <a:defRPr sz="1600" b="1"/>
            </a:lvl6pPr>
            <a:lvl7pPr marL="2739089" indent="0">
              <a:buNone/>
              <a:defRPr sz="1600" b="1"/>
            </a:lvl7pPr>
            <a:lvl8pPr marL="3195600" indent="0">
              <a:buNone/>
              <a:defRPr sz="1600" b="1"/>
            </a:lvl8pPr>
            <a:lvl9pPr marL="3652116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15" indent="0">
              <a:buNone/>
              <a:defRPr sz="2000" b="1"/>
            </a:lvl2pPr>
            <a:lvl3pPr marL="913032" indent="0">
              <a:buNone/>
              <a:defRPr sz="1800" b="1"/>
            </a:lvl3pPr>
            <a:lvl4pPr marL="1369545" indent="0">
              <a:buNone/>
              <a:defRPr sz="1600" b="1"/>
            </a:lvl4pPr>
            <a:lvl5pPr marL="1826060" indent="0">
              <a:buNone/>
              <a:defRPr sz="1600" b="1"/>
            </a:lvl5pPr>
            <a:lvl6pPr marL="2282571" indent="0">
              <a:buNone/>
              <a:defRPr sz="1600" b="1"/>
            </a:lvl6pPr>
            <a:lvl7pPr marL="2739089" indent="0">
              <a:buNone/>
              <a:defRPr sz="1600" b="1"/>
            </a:lvl7pPr>
            <a:lvl8pPr marL="3195600" indent="0">
              <a:buNone/>
              <a:defRPr sz="1600" b="1"/>
            </a:lvl8pPr>
            <a:lvl9pPr marL="3652116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5362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5B769B0-1717-7849-ABD1-4945A8C26C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8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5362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9A5F514-07E6-BC4B-B683-5C9BAC501B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49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498" y="6355778"/>
            <a:ext cx="2133023" cy="365125"/>
          </a:xfrm>
          <a:prstGeom prst="rect">
            <a:avLst/>
          </a:prstGeom>
        </p:spPr>
        <p:txBody>
          <a:bodyPr lIns="91301" tIns="45653" rIns="91301" bIns="45653"/>
          <a:lstStyle>
            <a:lvl1pPr defTabSz="45651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CH"/>
              <a:t>D. Schulte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498" y="6355778"/>
            <a:ext cx="2895023" cy="365125"/>
          </a:xfrm>
          <a:prstGeom prst="rect">
            <a:avLst/>
          </a:prstGeom>
        </p:spPr>
        <p:txBody>
          <a:bodyPr lIns="91301" tIns="45653" rIns="91301" bIns="45653"/>
          <a:lstStyle>
            <a:lvl1pPr defTabSz="456515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CLIC machine status, SPC March 2012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362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7C4C435-6FD7-B34D-8C62-DD3E6C49B7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4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1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515" indent="0">
              <a:buNone/>
              <a:defRPr sz="1200"/>
            </a:lvl2pPr>
            <a:lvl3pPr marL="913032" indent="0">
              <a:buNone/>
              <a:defRPr sz="1000"/>
            </a:lvl3pPr>
            <a:lvl4pPr marL="1369545" indent="0">
              <a:buNone/>
              <a:defRPr sz="900"/>
            </a:lvl4pPr>
            <a:lvl5pPr marL="1826060" indent="0">
              <a:buNone/>
              <a:defRPr sz="900"/>
            </a:lvl5pPr>
            <a:lvl6pPr marL="2282571" indent="0">
              <a:buNone/>
              <a:defRPr sz="900"/>
            </a:lvl6pPr>
            <a:lvl7pPr marL="2739089" indent="0">
              <a:buNone/>
              <a:defRPr sz="900"/>
            </a:lvl7pPr>
            <a:lvl8pPr marL="3195600" indent="0">
              <a:buNone/>
              <a:defRPr sz="900"/>
            </a:lvl8pPr>
            <a:lvl9pPr marL="3652116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5362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25F87F7-5D74-DD4E-B53F-6B0320CD71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10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515" indent="0">
              <a:buNone/>
              <a:defRPr sz="2800"/>
            </a:lvl2pPr>
            <a:lvl3pPr marL="913032" indent="0">
              <a:buNone/>
              <a:defRPr sz="2400"/>
            </a:lvl3pPr>
            <a:lvl4pPr marL="1369545" indent="0">
              <a:buNone/>
              <a:defRPr sz="2000"/>
            </a:lvl4pPr>
            <a:lvl5pPr marL="1826060" indent="0">
              <a:buNone/>
              <a:defRPr sz="2000"/>
            </a:lvl5pPr>
            <a:lvl6pPr marL="2282571" indent="0">
              <a:buNone/>
              <a:defRPr sz="2000"/>
            </a:lvl6pPr>
            <a:lvl7pPr marL="2739089" indent="0">
              <a:buNone/>
              <a:defRPr sz="2000"/>
            </a:lvl7pPr>
            <a:lvl8pPr marL="3195600" indent="0">
              <a:buNone/>
              <a:defRPr sz="2000"/>
            </a:lvl8pPr>
            <a:lvl9pPr marL="3652116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515" indent="0">
              <a:buNone/>
              <a:defRPr sz="1200"/>
            </a:lvl2pPr>
            <a:lvl3pPr marL="913032" indent="0">
              <a:buNone/>
              <a:defRPr sz="1000"/>
            </a:lvl3pPr>
            <a:lvl4pPr marL="1369545" indent="0">
              <a:buNone/>
              <a:defRPr sz="900"/>
            </a:lvl4pPr>
            <a:lvl5pPr marL="1826060" indent="0">
              <a:buNone/>
              <a:defRPr sz="900"/>
            </a:lvl5pPr>
            <a:lvl6pPr marL="2282571" indent="0">
              <a:buNone/>
              <a:defRPr sz="900"/>
            </a:lvl6pPr>
            <a:lvl7pPr marL="2739089" indent="0">
              <a:buNone/>
              <a:defRPr sz="900"/>
            </a:lvl7pPr>
            <a:lvl8pPr marL="3195600" indent="0">
              <a:buNone/>
              <a:defRPr sz="900"/>
            </a:lvl8pPr>
            <a:lvl9pPr marL="3652116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5362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51968B2-C41F-E04B-A65D-CF96B09E98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53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5362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88FC7F7-91E7-AA47-B568-1F4E195CF1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31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0.xml"/><Relationship Id="rId12" Type="http://schemas.openxmlformats.org/officeDocument/2006/relationships/image" Target="../media/image8.emf"/><Relationship Id="rId13" Type="http://schemas.openxmlformats.org/officeDocument/2006/relationships/image" Target="../media/image9.emf"/><Relationship Id="rId14" Type="http://schemas.openxmlformats.org/officeDocument/2006/relationships/image" Target="../media/image10.emf"/><Relationship Id="rId1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07.xml"/><Relationship Id="rId8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2.xml"/><Relationship Id="rId13" Type="http://schemas.openxmlformats.org/officeDocument/2006/relationships/theme" Target="../theme/theme11.xml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3.xml"/><Relationship Id="rId12" Type="http://schemas.openxmlformats.org/officeDocument/2006/relationships/theme" Target="../theme/theme12.xml"/><Relationship Id="rId13" Type="http://schemas.openxmlformats.org/officeDocument/2006/relationships/image" Target="../media/image12.png"/><Relationship Id="rId1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29.xml"/><Relationship Id="rId8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13" Type="http://schemas.openxmlformats.org/officeDocument/2006/relationships/image" Target="../media/image4.emf"/><Relationship Id="rId14" Type="http://schemas.openxmlformats.org/officeDocument/2006/relationships/image" Target="../media/image5.emf"/><Relationship Id="rId15" Type="http://schemas.openxmlformats.org/officeDocument/2006/relationships/image" Target="../media/image6.emf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0.xml"/><Relationship Id="rId8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56.xml"/><Relationship Id="rId13" Type="http://schemas.openxmlformats.org/officeDocument/2006/relationships/theme" Target="../theme/theme14.xml"/><Relationship Id="rId14" Type="http://schemas.openxmlformats.org/officeDocument/2006/relationships/image" Target="../media/image17.jpeg"/><Relationship Id="rId15" Type="http://schemas.openxmlformats.org/officeDocument/2006/relationships/image" Target="../media/image18.png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1.xml"/><Relationship Id="rId8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4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2.png"/><Relationship Id="rId14" Type="http://schemas.openxmlformats.org/officeDocument/2006/relationships/image" Target="../media/image3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13" Type="http://schemas.openxmlformats.org/officeDocument/2006/relationships/image" Target="../media/image4.emf"/><Relationship Id="rId14" Type="http://schemas.openxmlformats.org/officeDocument/2006/relationships/image" Target="../media/image5.emf"/><Relationship Id="rId15" Type="http://schemas.openxmlformats.org/officeDocument/2006/relationships/image" Target="../media/image6.emf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theme" Target="../theme/theme6.xml"/><Relationship Id="rId12" Type="http://schemas.openxmlformats.org/officeDocument/2006/relationships/image" Target="../media/image4.emf"/><Relationship Id="rId13" Type="http://schemas.openxmlformats.org/officeDocument/2006/relationships/image" Target="../media/image5.emf"/><Relationship Id="rId14" Type="http://schemas.openxmlformats.org/officeDocument/2006/relationships/image" Target="../media/image6.emf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79.xml"/><Relationship Id="rId2" Type="http://schemas.openxmlformats.org/officeDocument/2006/relationships/slideLayout" Target="../slideLayouts/slideLayout80.xml"/><Relationship Id="rId3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6.xml"/><Relationship Id="rId9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90.xml"/><Relationship Id="rId2" Type="http://schemas.openxmlformats.org/officeDocument/2006/relationships/slideLayout" Target="../slideLayouts/slideLayout91.xml"/><Relationship Id="rId3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3.xml"/><Relationship Id="rId5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6.xml"/><Relationship Id="rId8" Type="http://schemas.openxmlformats.org/officeDocument/2006/relationships/slideLayout" Target="../slideLayouts/slideLayout97.xml"/><Relationship Id="rId9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8522" y="0"/>
            <a:ext cx="7566923" cy="616022"/>
          </a:xfrm>
          <a:prstGeom prst="rect">
            <a:avLst/>
          </a:prstGeom>
        </p:spPr>
        <p:txBody>
          <a:bodyPr vert="horz" lIns="91422" tIns="45711" rIns="91422" bIns="45711" rtlCol="0" anchor="ctr">
            <a:normAutofit/>
          </a:bodyPr>
          <a:lstStyle/>
          <a:p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11494"/>
            <a:ext cx="8229600" cy="5114670"/>
          </a:xfrm>
          <a:prstGeom prst="rect">
            <a:avLst/>
          </a:prstGeom>
        </p:spPr>
        <p:txBody>
          <a:bodyPr vert="horz" lIns="91422" tIns="45711" rIns="91422" bIns="45711" rtlCol="0">
            <a:normAutofit/>
          </a:bodyPr>
          <a:lstStyle/>
          <a:p>
            <a:pPr lvl="0"/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text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err="1" smtClean="0"/>
              <a:t>Third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D6AF9-1F0E-2547-B7C2-EBD1501318D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CLIC-Logo-Color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64947" y="1637"/>
            <a:ext cx="504363" cy="504363"/>
          </a:xfrm>
          <a:prstGeom prst="rect">
            <a:avLst/>
          </a:prstGeom>
        </p:spPr>
      </p:pic>
      <p:pic>
        <p:nvPicPr>
          <p:cNvPr id="8" name="Picture 7" descr="CLIC-Logo-Color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8434620" y="1637"/>
            <a:ext cx="504363" cy="50436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10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2" indent="-342832" algn="l" defTabSz="457108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02" indent="-285692" algn="l" defTabSz="457108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2" indent="-228554" algn="l" defTabSz="45710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457108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8" indent="-228554" algn="l" defTabSz="457108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4" algn="l" defTabSz="4571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4571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4571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2" indent="-228554" algn="l" defTabSz="4571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8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2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2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1273" y="6328064"/>
            <a:ext cx="175952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pPr defTabSz="457154"/>
            <a:r>
              <a:rPr lang="en-US" dirty="0" smtClean="0"/>
              <a:t>March 27th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77000" y="6356350"/>
            <a:ext cx="163945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pPr defTabSz="457154"/>
            <a:r>
              <a:rPr lang="en-US" dirty="0" smtClean="0"/>
              <a:t>LCW DESY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786909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pPr defTabSz="457154"/>
            <a:fld id="{CADE5BF1-A944-B54A-9898-A27DB1807F1E}" type="slidenum">
              <a:rPr lang="en-US" smtClean="0"/>
              <a:pPr defTabSz="457154"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831273" y="1039091"/>
            <a:ext cx="7481166" cy="452581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7490" y="197881"/>
            <a:ext cx="2523120" cy="4738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1273" y="633145"/>
            <a:ext cx="7481455" cy="346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1273" y="6217227"/>
            <a:ext cx="7481455" cy="346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</p:sldLayoutIdLst>
  <p:hf hdr="0"/>
  <p:txStyles>
    <p:titleStyle>
      <a:lvl1pPr algn="ctr" defTabSz="45715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6" indent="-342866" algn="l" defTabSz="457154" rtl="0" eaLnBrk="1" latinLnBrk="0" hangingPunct="1">
        <a:spcBef>
          <a:spcPct val="20000"/>
        </a:spcBef>
        <a:buFont typeface="Arial"/>
        <a:buNone/>
        <a:defRPr sz="2700" b="1" kern="1200">
          <a:solidFill>
            <a:schemeClr val="tx1"/>
          </a:solidFill>
          <a:latin typeface="Arial"/>
          <a:ea typeface="+mn-ea"/>
          <a:cs typeface="Arial"/>
        </a:defRPr>
      </a:lvl1pPr>
      <a:lvl2pPr marL="742876" indent="-285721" algn="l" defTabSz="457154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457154" rtl="0" eaLnBrk="1" latinLnBrk="0" hangingPunct="1">
        <a:spcBef>
          <a:spcPct val="20000"/>
        </a:spcBef>
        <a:buFont typeface="Lucida Grande"/>
        <a:buChar char="‒"/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040" indent="-228577" algn="l" defTabSz="457154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457154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5897EE18-F215-904A-A807-EA27F5ABA42D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457200"/>
              <a:t>6/6/13</a:t>
            </a:fld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A6C968C-312A-D24C-8435-38F636E189CE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457200"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55433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ChangeArrowheads="1"/>
          </p:cNvSpPr>
          <p:nvPr/>
        </p:nvSpPr>
        <p:spPr bwMode="auto">
          <a:xfrm>
            <a:off x="0" y="0"/>
            <a:ext cx="9144000" cy="744538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2575" y="977900"/>
            <a:ext cx="8520113" cy="479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</p:txBody>
      </p:sp>
      <p:sp>
        <p:nvSpPr>
          <p:cNvPr id="40141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92100" y="103188"/>
            <a:ext cx="8520113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401413" name="Rectangle 5"/>
          <p:cNvSpPr>
            <a:spLocks noChangeArrowheads="1"/>
          </p:cNvSpPr>
          <p:nvPr/>
        </p:nvSpPr>
        <p:spPr bwMode="auto">
          <a:xfrm>
            <a:off x="282575" y="6427387"/>
            <a:ext cx="759301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Ins="0" anchor="ctr"/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900" b="1" dirty="0" smtClean="0">
                <a:solidFill>
                  <a:srgbClr val="808080"/>
                </a:solidFill>
                <a:latin typeface="Arial" charset="0"/>
              </a:rPr>
              <a:t>W.-D. M</a:t>
            </a:r>
            <a:r>
              <a:rPr lang="de-DE" sz="900" b="1" dirty="0" smtClean="0">
                <a:solidFill>
                  <a:srgbClr val="808080"/>
                </a:solidFill>
                <a:latin typeface="Arial" charset="0"/>
              </a:rPr>
              <a:t>ö</a:t>
            </a:r>
            <a:r>
              <a:rPr lang="en-US" sz="900" b="1" dirty="0" smtClean="0">
                <a:solidFill>
                  <a:srgbClr val="808080"/>
                </a:solidFill>
                <a:latin typeface="Arial" charset="0"/>
              </a:rPr>
              <a:t>ller</a:t>
            </a:r>
            <a:r>
              <a:rPr lang="en-GB" sz="900" dirty="0" smtClean="0">
                <a:solidFill>
                  <a:srgbClr val="808080"/>
                </a:solidFill>
                <a:latin typeface="Arial" charset="0"/>
              </a:rPr>
              <a:t>|    </a:t>
            </a:r>
            <a:r>
              <a:rPr lang="en-GB" sz="900" dirty="0">
                <a:solidFill>
                  <a:srgbClr val="808080"/>
                </a:solidFill>
                <a:latin typeface="Arial" charset="0"/>
              </a:rPr>
              <a:t>|  </a:t>
            </a:r>
            <a:r>
              <a:rPr lang="en-GB" sz="900" dirty="0" smtClean="0">
                <a:solidFill>
                  <a:srgbClr val="808080"/>
                </a:solidFill>
                <a:latin typeface="Arial" charset="0"/>
              </a:rPr>
              <a:t>May, 31</a:t>
            </a:r>
            <a:r>
              <a:rPr lang="en-GB" sz="900" baseline="30000" dirty="0" smtClean="0">
                <a:solidFill>
                  <a:srgbClr val="808080"/>
                </a:solidFill>
                <a:latin typeface="Arial" charset="0"/>
              </a:rPr>
              <a:t>st</a:t>
            </a:r>
            <a:r>
              <a:rPr lang="en-GB" sz="900" dirty="0" smtClean="0">
                <a:solidFill>
                  <a:srgbClr val="808080"/>
                </a:solidFill>
                <a:latin typeface="Arial" charset="0"/>
              </a:rPr>
              <a:t> 2013|  </a:t>
            </a:r>
            <a:r>
              <a:rPr lang="en-GB" sz="900" b="1" dirty="0">
                <a:solidFill>
                  <a:srgbClr val="808080"/>
                </a:solidFill>
                <a:latin typeface="Arial" charset="0"/>
              </a:rPr>
              <a:t>Page </a:t>
            </a:r>
            <a:fld id="{ABA098E9-E6EE-44BF-9612-6777A6DF1330}" type="slidenum">
              <a:rPr lang="en-GB" sz="900" b="1">
                <a:solidFill>
                  <a:srgbClr val="808080"/>
                </a:solidFill>
                <a:latin typeface="Arial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sz="900" b="1" dirty="0">
              <a:solidFill>
                <a:srgbClr val="808080"/>
              </a:solidFill>
              <a:latin typeface="Arial" charset="0"/>
            </a:endParaRPr>
          </a:p>
        </p:txBody>
      </p:sp>
      <p:pic>
        <p:nvPicPr>
          <p:cNvPr id="401418" name="Picture 10" descr="DESY-Logo-cyan-RGB_ger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24" t="-7854" r="-18587" b="-12566"/>
          <a:stretch>
            <a:fillRect/>
          </a:stretch>
        </p:blipFill>
        <p:spPr bwMode="auto">
          <a:xfrm>
            <a:off x="8035925" y="6305793"/>
            <a:ext cx="556643" cy="52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9pPr>
    </p:titleStyle>
    <p:bodyStyle>
      <a:lvl1pPr marL="265113" indent="-265113" algn="l" rtl="0" eaLnBrk="1" fontAlgn="base" hangingPunct="1">
        <a:spcBef>
          <a:spcPct val="0"/>
        </a:spcBef>
        <a:spcAft>
          <a:spcPct val="50000"/>
        </a:spcAft>
        <a:buClr>
          <a:srgbClr val="F28E00"/>
        </a:buClr>
        <a:buFont typeface="Arial Black" pitchFamily="34" charset="0"/>
        <a:buChar char="&gt;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184150" algn="l" rtl="0" eaLnBrk="1" fontAlgn="base" hangingPunct="1">
        <a:spcBef>
          <a:spcPct val="0"/>
        </a:spcBef>
        <a:spcAft>
          <a:spcPct val="5000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2pPr>
      <a:lvl3pPr marL="1236663" indent="-228600" algn="l" rtl="0" eaLnBrk="1" fontAlgn="base" hangingPunct="1">
        <a:spcBef>
          <a:spcPct val="0"/>
        </a:spcBef>
        <a:spcAft>
          <a:spcPct val="0"/>
        </a:spcAft>
        <a:buClr>
          <a:srgbClr val="FF9900"/>
        </a:buClr>
        <a:buFont typeface="Arial Black" pitchFamily="34" charset="0"/>
        <a:defRPr sz="1200">
          <a:solidFill>
            <a:schemeClr val="tx1"/>
          </a:solidFill>
          <a:latin typeface="+mn-lt"/>
        </a:defRPr>
      </a:lvl3pPr>
      <a:lvl4pPr marL="1644650" indent="-228600" algn="l" rtl="0" eaLnBrk="1" fontAlgn="base" hangingPunct="1">
        <a:spcBef>
          <a:spcPct val="0"/>
        </a:spcBef>
        <a:spcAft>
          <a:spcPct val="0"/>
        </a:spcAft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64002" y="6355774"/>
            <a:ext cx="1759239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100" smtClean="0">
                <a:solidFill>
                  <a:srgbClr val="692A36"/>
                </a:solidFill>
                <a:cs typeface="Arial" charset="0"/>
              </a:defRPr>
            </a:lvl1pPr>
          </a:lstStyle>
          <a:p>
            <a:pPr defTabSz="4559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latin typeface="Arial" charset="0"/>
                <a:ea typeface="ＭＳ Ｐゴシック" charset="0"/>
              </a:rPr>
              <a:t>27/05/2013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5909" y="6355774"/>
            <a:ext cx="2366818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100" smtClean="0">
                <a:solidFill>
                  <a:srgbClr val="692A36"/>
                </a:solidFill>
                <a:cs typeface="Arial" charset="0"/>
              </a:defRPr>
            </a:lvl1pPr>
          </a:lstStyle>
          <a:p>
            <a:pPr defTabSz="4559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latin typeface="Arial" charset="0"/>
                <a:ea typeface="ＭＳ Ｐゴシック" charset="0"/>
              </a:rPr>
              <a:t>ECFA LC 2013 - DESY, Hamburg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274" y="6355774"/>
            <a:ext cx="2133023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rgbClr val="692A36"/>
                </a:solidFill>
                <a:cs typeface="Arial" charset="0"/>
              </a:defRPr>
            </a:lvl1pPr>
          </a:lstStyle>
          <a:p>
            <a:pPr defTabSz="455954" fontAlgn="base">
              <a:spcBef>
                <a:spcPct val="0"/>
              </a:spcBef>
              <a:spcAft>
                <a:spcPct val="0"/>
              </a:spcAft>
              <a:defRPr/>
            </a:pPr>
            <a:fld id="{377CA3EF-25DA-1D47-8E9C-9756F0E86062}" type="slidenum">
              <a:rPr lang="en-US">
                <a:latin typeface="Arial" charset="0"/>
                <a:ea typeface="ＭＳ Ｐゴシック" charset="0"/>
              </a:rPr>
              <a:pPr defTabSz="45595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029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831274" y="1039091"/>
            <a:ext cx="7481455" cy="4525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  <a:p>
            <a:pPr lvl="0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</p:txBody>
      </p:sp>
      <p:pic>
        <p:nvPicPr>
          <p:cNvPr id="103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716" y="197716"/>
            <a:ext cx="2522682" cy="473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274" y="633557"/>
            <a:ext cx="7481455" cy="3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274" y="6217227"/>
            <a:ext cx="7481455" cy="3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0" descr="ilccolor"/>
          <p:cNvPicPr>
            <a:picLocks noChangeAspect="1" noChangeArrowheads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7990" y="50512"/>
            <a:ext cx="841375" cy="549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3257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hf hdr="0"/>
  <p:txStyles>
    <p:titleStyle>
      <a:lvl1pPr algn="ctr" defTabSz="455954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84" charset="-128"/>
          <a:cs typeface="ＭＳ Ｐゴシック" pitchFamily="-84" charset="-128"/>
        </a:defRPr>
      </a:lvl1pPr>
      <a:lvl2pPr algn="ctr" defTabSz="45595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2pPr>
      <a:lvl3pPr algn="ctr" defTabSz="45595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3pPr>
      <a:lvl4pPr algn="ctr" defTabSz="45595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4pPr>
      <a:lvl5pPr algn="ctr" defTabSz="45595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5pPr>
      <a:lvl6pPr marL="415554" algn="ctr" defTabSz="45595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6pPr>
      <a:lvl7pPr marL="831107" algn="ctr" defTabSz="45595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7pPr>
      <a:lvl8pPr marL="1246659" algn="ctr" defTabSz="45595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8pPr>
      <a:lvl9pPr marL="1662213" algn="ctr" defTabSz="45595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9pPr>
    </p:titleStyle>
    <p:bodyStyle>
      <a:lvl1pPr marL="341966" indent="-341966" algn="l" defTabSz="455954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700" b="1" kern="1200">
          <a:solidFill>
            <a:schemeClr val="tx1"/>
          </a:solidFill>
          <a:latin typeface="Arial"/>
          <a:ea typeface="ＭＳ Ｐゴシック" pitchFamily="-84" charset="-128"/>
          <a:cs typeface="Arial"/>
        </a:defRPr>
      </a:lvl1pPr>
      <a:lvl2pPr marL="741647" indent="-285692" algn="l" defTabSz="455954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6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2pPr>
      <a:lvl3pPr marL="1142772" indent="-227977" algn="l" defTabSz="455954" rtl="0" eaLnBrk="0" fontAlgn="base" hangingPunct="0">
        <a:spcBef>
          <a:spcPct val="20000"/>
        </a:spcBef>
        <a:spcAft>
          <a:spcPct val="0"/>
        </a:spcAft>
        <a:buFont typeface="Lucida Grande" charset="0"/>
        <a:buChar char="‒"/>
        <a:defRPr sz="2200" kern="1200">
          <a:solidFill>
            <a:schemeClr val="tx1"/>
          </a:solidFill>
          <a:latin typeface="Arial"/>
          <a:ea typeface="Arial" pitchFamily="-84" charset="0"/>
          <a:cs typeface="Arial"/>
        </a:defRPr>
      </a:lvl3pPr>
      <a:lvl4pPr marL="1598726" indent="-227977" algn="l" defTabSz="455954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84" charset="-128"/>
          <a:cs typeface="ＭＳ Ｐゴシック" charset="0"/>
        </a:defRPr>
      </a:lvl4pPr>
      <a:lvl5pPr marL="2056123" indent="-227977" algn="l" defTabSz="455954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5pPr>
      <a:lvl6pPr marL="2514098" indent="-228554" algn="l" defTabSz="4571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4571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4571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2" indent="-228554" algn="l" defTabSz="4571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8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2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2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4008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 defTabSz="457154"/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13/05/27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ts val="0"/>
              </a:spcBef>
              <a:spcAft>
                <a:spcPts val="0"/>
              </a:spcAft>
              <a:defRPr sz="1600" b="1">
                <a:solidFill>
                  <a:srgbClr val="23346C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154"/>
            <a:r>
              <a:rPr lang="en-US" smtClean="0">
                <a:latin typeface="Arial"/>
                <a:ea typeface="Arial Unicode MS"/>
                <a:cs typeface="Arial Unicode MS"/>
              </a:rPr>
              <a:t>ILC Technical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457154"/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 defTabSz="457154"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spAutoFit/>
          </a:bodyPr>
          <a:lstStyle/>
          <a:p>
            <a:pPr defTabSz="457154">
              <a:spcBef>
                <a:spcPct val="50000"/>
              </a:spcBef>
              <a:defRPr/>
            </a:pPr>
            <a:endParaRPr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spAutoFit/>
          </a:bodyPr>
          <a:lstStyle/>
          <a:p>
            <a:pPr defTabSz="457154">
              <a:spcBef>
                <a:spcPct val="50000"/>
              </a:spcBef>
              <a:defRPr/>
            </a:pPr>
            <a:endParaRPr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76200"/>
            <a:ext cx="7086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/>
          </a:p>
        </p:txBody>
      </p:sp>
      <p:pic>
        <p:nvPicPr>
          <p:cNvPr id="2057" name="Picture 9" descr="1024_greendot_divider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48401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 descr="ilccolor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 descr="1024_greendot_divider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838201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217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883" r:id="rId12"/>
  </p:sldLayoutIdLst>
  <p:transition xmlns:p14="http://schemas.microsoft.com/office/powerpoint/2010/main">
    <p:fade/>
  </p:transition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7154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309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463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617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342866" indent="-342866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23346C"/>
          </a:solidFill>
          <a:latin typeface="+mn-lt"/>
          <a:ea typeface="+mn-ea"/>
          <a:cs typeface="+mn-cs"/>
        </a:defRPr>
      </a:lvl1pPr>
      <a:lvl2pPr marL="742876" indent="-285721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rgbClr val="23346C"/>
          </a:solidFill>
          <a:latin typeface="+mn-lt"/>
          <a:ea typeface="+mn-ea"/>
          <a:cs typeface="+mn-cs"/>
        </a:defRPr>
      </a:lvl2pPr>
      <a:lvl3pPr marL="1142886" indent="-228577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2" tIns="45711" rIns="91422" bIns="4571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22" tIns="45711" rIns="91422" bIns="4571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3695E-C911-4844-AA5C-2537B66C8EB1}" type="datetimeFigureOut">
              <a:rPr lang="en-US" smtClean="0"/>
              <a:t>6/6/13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2454E-8A69-2047-A37E-988A1F7F8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75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10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2" indent="-342832" algn="l" defTabSz="457108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02" indent="-285692" algn="l" defTabSz="457108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2" indent="-228554" algn="l" defTabSz="45710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457108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8" indent="-228554" algn="l" defTabSz="457108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4" algn="l" defTabSz="4571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4571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4571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2" indent="-228554" algn="l" defTabSz="4571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8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2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2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90600"/>
            <a:ext cx="77724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400800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fontAlgn="base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 defTabSz="914218" ea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22-Oct-12                                   LCWS12 - Arlington, TX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algn="ctr" fontAlgn="base">
              <a:defRPr sz="1600" b="1">
                <a:solidFill>
                  <a:srgbClr val="23346C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defTabSz="914218" ea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Global Design Effort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algn="r" fontAlgn="base">
              <a:defRPr sz="1400" smtClean="0"/>
            </a:lvl1pPr>
          </a:lstStyle>
          <a:p>
            <a:pPr defTabSz="914218" eaLnBrk="0" hangingPunct="0">
              <a:spcBef>
                <a:spcPct val="0"/>
              </a:spcBef>
              <a:spcAft>
                <a:spcPct val="0"/>
              </a:spcAft>
              <a:defRPr/>
            </a:pPr>
            <a:fld id="{2C5F36A3-FC32-B149-AD63-8F9C0F8E9B8E}" type="slidenum"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218" eaLnBrk="0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5" descr="ilccolor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6" descr="1024_greendot_divider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85801"/>
            <a:ext cx="784860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Text Box 17"/>
          <p:cNvSpPr txBox="1">
            <a:spLocks noChangeArrowheads="1"/>
          </p:cNvSpPr>
          <p:nvPr userDrawn="1"/>
        </p:nvSpPr>
        <p:spPr bwMode="auto">
          <a:xfrm>
            <a:off x="1295400" y="0"/>
            <a:ext cx="7620000" cy="461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2" tIns="45711" rIns="91422" bIns="45711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218" eaLnBrk="0" fontAlgn="ctr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mtClean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3" name="Text Box 18"/>
          <p:cNvSpPr txBox="1">
            <a:spLocks noChangeArrowheads="1"/>
          </p:cNvSpPr>
          <p:nvPr userDrawn="1"/>
        </p:nvSpPr>
        <p:spPr bwMode="auto">
          <a:xfrm>
            <a:off x="1828800" y="0"/>
            <a:ext cx="6629400" cy="461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2" tIns="45711" rIns="91422" bIns="45711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218" eaLnBrk="0" fontAlgn="ctr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mtClean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4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0"/>
            <a:ext cx="7086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2" tIns="45711" rIns="91422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1035" name="Picture 21" descr="1024_greendot_divider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1"/>
            <a:ext cx="9144000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457108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6pPr>
      <a:lvl7pPr marL="914218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7pPr>
      <a:lvl8pPr marL="1371326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8pPr>
      <a:lvl9pPr marL="1828434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9pPr>
    </p:titleStyle>
    <p:bodyStyle>
      <a:lvl1pPr marL="342832" indent="-342832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23346C"/>
          </a:solidFill>
          <a:latin typeface="+mn-lt"/>
          <a:ea typeface="ＭＳ Ｐゴシック" charset="0"/>
          <a:cs typeface="ＭＳ Ｐゴシック" charset="0"/>
        </a:defRPr>
      </a:lvl1pPr>
      <a:lvl2pPr marL="742802" indent="-285692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folHlink"/>
          </a:solidFill>
          <a:latin typeface="+mn-lt"/>
          <a:ea typeface="ＭＳ Ｐゴシック" charset="0"/>
        </a:defRPr>
      </a:lvl2pPr>
      <a:lvl3pPr marL="1142772" indent="-228554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599880" indent="-22855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6988" indent="-22855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098" indent="-22855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206" indent="-22855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314" indent="-22855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422" indent="-22855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8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2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2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75000"/>
              </a:schemeClr>
            </a:gs>
            <a:gs pos="100000">
              <a:srgbClr val="FFFF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2" tIns="45711" rIns="91422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525344"/>
            <a:ext cx="213360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 defTabSz="91421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mtClean="0">
                <a:solidFill>
                  <a:srgbClr val="000000"/>
                </a:solidFill>
              </a:rPr>
              <a:t>22/11/12</a:t>
            </a: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25344"/>
            <a:ext cx="213360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 defTabSz="914218" fontAlgn="base">
              <a:spcBef>
                <a:spcPct val="0"/>
              </a:spcBef>
              <a:spcAft>
                <a:spcPct val="0"/>
              </a:spcAft>
              <a:defRPr/>
            </a:pPr>
            <a:fld id="{739A7C40-0D5C-4261-BDBD-F08DFBEA58A6}" type="slidenum">
              <a:rPr lang="es-ES" smtClean="0">
                <a:solidFill>
                  <a:srgbClr val="000000"/>
                </a:solidFill>
              </a:rPr>
              <a:pPr defTabSz="91421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25344"/>
            <a:ext cx="2895600" cy="33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</a:defRPr>
            </a:lvl1pPr>
          </a:lstStyle>
          <a:p>
            <a:pPr defTabSz="91421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mtClean="0">
                <a:solidFill>
                  <a:srgbClr val="000000"/>
                </a:solidFill>
              </a:rPr>
              <a:t>J. Fuster</a:t>
            </a:r>
            <a:endParaRPr lang="es-E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0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21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32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43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32" indent="-34283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02" indent="-285692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772" indent="-22855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880" indent="-22855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988" indent="-22855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098" indent="-22855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206" indent="-22855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314" indent="-22855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422" indent="-22855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8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2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2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64004" y="6355776"/>
            <a:ext cx="1759239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100" smtClean="0">
                <a:solidFill>
                  <a:srgbClr val="692A36"/>
                </a:solidFill>
                <a:cs typeface="Arial" charset="0"/>
              </a:defRPr>
            </a:lvl1pPr>
          </a:lstStyle>
          <a:p>
            <a:pPr defTabSz="4558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latin typeface="Arial" charset="0"/>
                <a:ea typeface="ＭＳ Ｐゴシック" charset="0"/>
              </a:rPr>
              <a:t>27/05/2013</a:t>
            </a: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5909" y="6355776"/>
            <a:ext cx="2366818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100" smtClean="0">
                <a:solidFill>
                  <a:srgbClr val="692A36"/>
                </a:solidFill>
                <a:cs typeface="Arial" charset="0"/>
              </a:defRPr>
            </a:lvl1pPr>
          </a:lstStyle>
          <a:p>
            <a:pPr defTabSz="4558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latin typeface="Arial" charset="0"/>
                <a:ea typeface="ＭＳ Ｐゴシック" charset="0"/>
              </a:rPr>
              <a:t>ECFA LC 2013 - DESY, Hamburg</a:t>
            </a: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276" y="6355776"/>
            <a:ext cx="2133023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rgbClr val="692A36"/>
                </a:solidFill>
                <a:cs typeface="Arial" charset="0"/>
              </a:defRPr>
            </a:lvl1pPr>
          </a:lstStyle>
          <a:p>
            <a:pPr defTabSz="455863" fontAlgn="base">
              <a:spcBef>
                <a:spcPct val="0"/>
              </a:spcBef>
              <a:spcAft>
                <a:spcPct val="0"/>
              </a:spcAft>
              <a:defRPr/>
            </a:pPr>
            <a:fld id="{377CA3EF-25DA-1D47-8E9C-9756F0E86062}" type="slidenum">
              <a:rPr lang="en-US" smtClean="0">
                <a:latin typeface="Arial" charset="0"/>
                <a:ea typeface="ＭＳ Ｐゴシック" charset="0"/>
              </a:rPr>
              <a:pPr defTabSz="45586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029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831276" y="1039091"/>
            <a:ext cx="7481455" cy="4525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  <a:p>
            <a:pPr lvl="0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</p:txBody>
      </p:sp>
      <p:pic>
        <p:nvPicPr>
          <p:cNvPr id="103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716" y="197716"/>
            <a:ext cx="2522682" cy="473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276" y="633557"/>
            <a:ext cx="7481455" cy="3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276" y="6217227"/>
            <a:ext cx="7481455" cy="3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3257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hf hdr="0"/>
  <p:txStyles>
    <p:titleStyle>
      <a:lvl1pPr algn="ctr" defTabSz="45586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84" charset="-128"/>
          <a:cs typeface="ＭＳ Ｐゴシック" pitchFamily="-84" charset="-128"/>
        </a:defRPr>
      </a:lvl1pPr>
      <a:lvl2pPr algn="ctr" defTabSz="45586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2pPr>
      <a:lvl3pPr algn="ctr" defTabSz="45586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3pPr>
      <a:lvl4pPr algn="ctr" defTabSz="45586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4pPr>
      <a:lvl5pPr algn="ctr" defTabSz="45586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5pPr>
      <a:lvl6pPr marL="415470" algn="ctr" defTabSz="45586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6pPr>
      <a:lvl7pPr marL="830941" algn="ctr" defTabSz="45586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7pPr>
      <a:lvl8pPr marL="1246409" algn="ctr" defTabSz="45586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8pPr>
      <a:lvl9pPr marL="1661881" algn="ctr" defTabSz="45586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9pPr>
    </p:titleStyle>
    <p:bodyStyle>
      <a:lvl1pPr marL="341898" indent="-341898" algn="l" defTabSz="45586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700" b="1" kern="1200">
          <a:solidFill>
            <a:schemeClr val="tx1"/>
          </a:solidFill>
          <a:latin typeface="Arial"/>
          <a:ea typeface="ＭＳ Ｐゴシック" pitchFamily="-84" charset="-128"/>
          <a:cs typeface="Arial"/>
        </a:defRPr>
      </a:lvl1pPr>
      <a:lvl2pPr marL="741499" indent="-285634" algn="l" defTabSz="45586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6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2pPr>
      <a:lvl3pPr marL="1142544" indent="-227931" algn="l" defTabSz="455863" rtl="0" eaLnBrk="0" fontAlgn="base" hangingPunct="0">
        <a:spcBef>
          <a:spcPct val="20000"/>
        </a:spcBef>
        <a:spcAft>
          <a:spcPct val="0"/>
        </a:spcAft>
        <a:buFont typeface="Lucida Grande" charset="0"/>
        <a:buChar char="‒"/>
        <a:defRPr sz="2200" kern="1200">
          <a:solidFill>
            <a:schemeClr val="tx1"/>
          </a:solidFill>
          <a:latin typeface="Arial"/>
          <a:ea typeface="Arial" pitchFamily="-84" charset="0"/>
          <a:cs typeface="Arial"/>
        </a:defRPr>
      </a:lvl3pPr>
      <a:lvl4pPr marL="1598407" indent="-227931" algn="l" defTabSz="45586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84" charset="-128"/>
          <a:cs typeface="ＭＳ Ｐゴシック" charset="0"/>
        </a:defRPr>
      </a:lvl4pPr>
      <a:lvl5pPr marL="2055712" indent="-227931" algn="l" defTabSz="45586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5pPr>
      <a:lvl6pPr marL="2513596" indent="-228508" algn="l" defTabSz="45701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12" indent="-228508" algn="l" defTabSz="45701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28" indent="-228508" algn="l" defTabSz="45701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44" indent="-228508" algn="l" defTabSz="45701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6" algn="l" defTabSz="4570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36" algn="l" defTabSz="4570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52" algn="l" defTabSz="4570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68" algn="l" defTabSz="4570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84" algn="l" defTabSz="4570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04" algn="l" defTabSz="4570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20" algn="l" defTabSz="4570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36" algn="l" defTabSz="4570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02741" y="6355778"/>
            <a:ext cx="1759239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defTabSz="455180">
              <a:defRPr sz="1100">
                <a:solidFill>
                  <a:srgbClr val="692A36"/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BF8D91-657A-EF4F-8B00-2B09076CF7CA}" type="datetime1">
              <a:rPr lang="en-US">
                <a:latin typeface="Arial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6/6/13</a:t>
            </a:fld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77013" y="6355778"/>
            <a:ext cx="1639455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defTabSz="455180">
              <a:defRPr sz="1100">
                <a:solidFill>
                  <a:srgbClr val="692A36"/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latin typeface="Arial" charset="0"/>
                <a:ea typeface="ＭＳ Ｐゴシック" charset="0"/>
              </a:rPr>
              <a:t>Chicago, USA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286" y="6355778"/>
            <a:ext cx="2133023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defTabSz="455180">
              <a:defRPr sz="1100">
                <a:solidFill>
                  <a:srgbClr val="692A36"/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19CBB7-5118-6A4B-8FCF-A5757EF652FF}" type="slidenum">
              <a:rPr lang="en-US">
                <a:latin typeface="Arial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029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831286" y="1039091"/>
            <a:ext cx="7481455" cy="4525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  <a:p>
            <a:pPr lvl="0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03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16" y="197716"/>
            <a:ext cx="2522682" cy="473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86" y="633557"/>
            <a:ext cx="7481455" cy="3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86" y="6217227"/>
            <a:ext cx="7481455" cy="3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hdr="0"/>
  <p:txStyles>
    <p:titleStyle>
      <a:lvl1pPr algn="ctr" defTabSz="45397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84" charset="-128"/>
          <a:cs typeface="ＭＳ Ｐゴシック" pitchFamily="-84" charset="-128"/>
        </a:defRPr>
      </a:lvl1pPr>
      <a:lvl2pPr algn="ctr" defTabSz="45397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2pPr>
      <a:lvl3pPr algn="ctr" defTabSz="45397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3pPr>
      <a:lvl4pPr algn="ctr" defTabSz="45397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4pPr>
      <a:lvl5pPr algn="ctr" defTabSz="45397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5pPr>
      <a:lvl6pPr marL="414849" algn="ctr" defTabSz="45518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6pPr>
      <a:lvl7pPr marL="829696" algn="ctr" defTabSz="45518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7pPr>
      <a:lvl8pPr marL="1244541" algn="ctr" defTabSz="45518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8pPr>
      <a:lvl9pPr marL="1659391" algn="ctr" defTabSz="45518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9pPr>
    </p:titleStyle>
    <p:bodyStyle>
      <a:lvl1pPr marL="340115" indent="-340115" algn="l" defTabSz="45397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700" b="1" kern="1200">
          <a:solidFill>
            <a:schemeClr val="tx1"/>
          </a:solidFill>
          <a:latin typeface="Arial"/>
          <a:ea typeface="ＭＳ Ｐゴシック" pitchFamily="-84" charset="-128"/>
          <a:cs typeface="Arial"/>
        </a:defRPr>
      </a:lvl1pPr>
      <a:lvl2pPr marL="739318" indent="-283909" algn="l" defTabSz="45397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6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2pPr>
      <a:lvl3pPr marL="1139961" indent="-226265" algn="l" defTabSz="45397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‒"/>
        <a:defRPr sz="2200" kern="1200">
          <a:solidFill>
            <a:schemeClr val="tx1"/>
          </a:solidFill>
          <a:latin typeface="Arial"/>
          <a:ea typeface="Arial" pitchFamily="-84" charset="0"/>
          <a:cs typeface="Arial"/>
        </a:defRPr>
      </a:lvl3pPr>
      <a:lvl4pPr marL="1595363" indent="-226265" algn="l" defTabSz="45397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84" charset="-128"/>
          <a:cs typeface="ＭＳ Ｐゴシック" charset="0"/>
        </a:defRPr>
      </a:lvl4pPr>
      <a:lvl5pPr marL="2052220" indent="-226265" algn="l" defTabSz="45397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5pPr>
      <a:lvl6pPr marL="2509830" indent="-228165" algn="l" defTabSz="45633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160" indent="-228165" algn="l" defTabSz="45633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491" indent="-228165" algn="l" defTabSz="45633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821" indent="-228165" algn="l" defTabSz="45633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33" algn="l" defTabSz="456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68" algn="l" defTabSz="456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99" algn="l" defTabSz="456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330" algn="l" defTabSz="456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657" algn="l" defTabSz="456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994" algn="l" defTabSz="456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321" algn="l" defTabSz="456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656" algn="l" defTabSz="456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8528" y="0"/>
            <a:ext cx="7566923" cy="616022"/>
          </a:xfrm>
          <a:prstGeom prst="rect">
            <a:avLst/>
          </a:prstGeom>
        </p:spPr>
        <p:txBody>
          <a:bodyPr vert="horz" lIns="91319" tIns="45662" rIns="91319" bIns="45662" rtlCol="0" anchor="ctr">
            <a:normAutofit/>
          </a:bodyPr>
          <a:lstStyle/>
          <a:p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11494"/>
            <a:ext cx="8229600" cy="5114670"/>
          </a:xfrm>
          <a:prstGeom prst="rect">
            <a:avLst/>
          </a:prstGeom>
        </p:spPr>
        <p:txBody>
          <a:bodyPr vert="horz" lIns="91319" tIns="45662" rIns="91319" bIns="45662" rtlCol="0">
            <a:normAutofit/>
          </a:bodyPr>
          <a:lstStyle/>
          <a:p>
            <a:pPr lvl="0"/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text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err="1" smtClean="0"/>
              <a:t>Third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319" tIns="45662" rIns="91319" bIns="4566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606"/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6606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 descr="CLIC-Logo-Color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64958" y="1648"/>
            <a:ext cx="504363" cy="504363"/>
          </a:xfrm>
          <a:prstGeom prst="rect">
            <a:avLst/>
          </a:prstGeom>
        </p:spPr>
      </p:pic>
      <p:pic>
        <p:nvPicPr>
          <p:cNvPr id="8" name="Picture 7" descr="CLIC-Logo-Color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8434631" y="1648"/>
            <a:ext cx="504363" cy="50436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hdr="0"/>
  <p:txStyles>
    <p:titleStyle>
      <a:lvl1pPr algn="ctr" defTabSz="45660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55" indent="-342455" algn="l" defTabSz="456606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985" indent="-285377" algn="l" defTabSz="45660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517" indent="-228303" algn="l" defTabSz="45660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120" indent="-228303" algn="l" defTabSz="456606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726" indent="-228303" algn="l" defTabSz="456606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336" indent="-228303" algn="l" defTabSz="4566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940" indent="-228303" algn="l" defTabSz="4566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545" indent="-228303" algn="l" defTabSz="4566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149" indent="-228303" algn="l" defTabSz="4566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6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06" algn="l" defTabSz="4566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15" algn="l" defTabSz="4566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819" algn="l" defTabSz="4566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425" algn="l" defTabSz="4566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027" algn="l" defTabSz="4566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637" algn="l" defTabSz="4566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240" algn="l" defTabSz="4566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846" algn="l" defTabSz="4566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798080" y="14"/>
            <a:ext cx="7568045" cy="616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265" tIns="45635" rIns="91265" bIns="4563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502" y="1011671"/>
            <a:ext cx="8229023" cy="511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265" tIns="45635" rIns="91265" bIns="456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502" y="6355778"/>
            <a:ext cx="2133023" cy="365125"/>
          </a:xfrm>
          <a:prstGeom prst="rect">
            <a:avLst/>
          </a:prstGeom>
        </p:spPr>
        <p:txBody>
          <a:bodyPr vert="horz" lIns="91265" tIns="45635" rIns="91265" bIns="45635" rtlCol="0" anchor="ctr"/>
          <a:lstStyle>
            <a:lvl1pPr algn="r" defTabSz="456333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3E570E72-B3B9-A74D-A910-AF22064E30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293" name="Picture 6" descr="CLIC-Logo-Color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28" y="1448"/>
            <a:ext cx="505114" cy="50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7" descr="CLIC-Logo-Color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3958" y="1448"/>
            <a:ext cx="505114" cy="50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hdr="0"/>
  <p:txStyles>
    <p:titleStyle>
      <a:lvl1pPr algn="ctr" defTabSz="455407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5407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5407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5407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5407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15056" algn="ctr" defTabSz="455407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830111" algn="ctr" defTabSz="455407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245163" algn="ctr" defTabSz="455407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660221" algn="ctr" defTabSz="455407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1557" indent="-341557" algn="l" defTabSz="455407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0759" indent="-283909" algn="l" defTabSz="455407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39961" indent="-227703" algn="l" defTabSz="455407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6808" indent="-227703" algn="l" defTabSz="455407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2220" indent="-227703" algn="l" defTabSz="455407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09830" indent="-228165" algn="l" defTabSz="45633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160" indent="-228165" algn="l" defTabSz="45633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491" indent="-228165" algn="l" defTabSz="45633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821" indent="-228165" algn="l" defTabSz="45633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33" algn="l" defTabSz="456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68" algn="l" defTabSz="456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99" algn="l" defTabSz="456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330" algn="l" defTabSz="456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657" algn="l" defTabSz="456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994" algn="l" defTabSz="456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321" algn="l" defTabSz="456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656" algn="l" defTabSz="456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798080" y="10"/>
            <a:ext cx="7568045" cy="616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01" tIns="45653" rIns="91301" bIns="456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498" y="1011671"/>
            <a:ext cx="8229023" cy="511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01" tIns="45653" rIns="91301" bIns="456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498" y="6355778"/>
            <a:ext cx="2133023" cy="365125"/>
          </a:xfrm>
          <a:prstGeom prst="rect">
            <a:avLst/>
          </a:prstGeom>
        </p:spPr>
        <p:txBody>
          <a:bodyPr vert="horz" lIns="91301" tIns="45653" rIns="91301" bIns="45653" rtlCol="0" anchor="ctr"/>
          <a:lstStyle>
            <a:lvl1pPr algn="r" defTabSz="456515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3E570E72-B3B9-A74D-A910-AF22064E30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293" name="Picture 6" descr="CLIC-Logo-Color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28" y="1448"/>
            <a:ext cx="505114" cy="50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7" descr="CLIC-Logo-Color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3958" y="1448"/>
            <a:ext cx="505114" cy="50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hdr="0"/>
  <p:txStyles>
    <p:titleStyle>
      <a:lvl1pPr algn="ctr" defTabSz="45559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559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559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559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559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15222" algn="ctr" defTabSz="45559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830443" algn="ctr" defTabSz="45559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245661" algn="ctr" defTabSz="45559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660885" algn="ctr" defTabSz="45559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1693" indent="-341693" algn="l" defTabSz="45559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1055" indent="-284023" algn="l" defTabSz="45559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0417" indent="-227794" algn="l" defTabSz="45559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7448" indent="-227794" algn="l" defTabSz="45559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3040" indent="-227794" algn="l" defTabSz="45559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0834" indent="-228257" algn="l" defTabSz="45651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346" indent="-228257" algn="l" defTabSz="45651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860" indent="-228257" algn="l" defTabSz="45651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373" indent="-228257" algn="l" defTabSz="45651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5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15" algn="l" defTabSz="4565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32" algn="l" defTabSz="4565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45" algn="l" defTabSz="4565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060" algn="l" defTabSz="4565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571" algn="l" defTabSz="4565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089" algn="l" defTabSz="4565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600" algn="l" defTabSz="4565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116" algn="l" defTabSz="4565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Relationship Id="rId2" Type="http://schemas.openxmlformats.org/officeDocument/2006/relationships/image" Target="../media/image34.jpeg"/><Relationship Id="rId3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Relationship Id="rId2" Type="http://schemas.openxmlformats.org/officeDocument/2006/relationships/image" Target="../media/image36.png"/><Relationship Id="rId3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jpeg"/><Relationship Id="rId12" Type="http://schemas.openxmlformats.org/officeDocument/2006/relationships/image" Target="../media/image43.jpeg"/><Relationship Id="rId1" Type="http://schemas.openxmlformats.org/officeDocument/2006/relationships/slideLayout" Target="../slideLayouts/slideLayout137.xml"/><Relationship Id="rId2" Type="http://schemas.openxmlformats.org/officeDocument/2006/relationships/image" Target="../media/image38.png"/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39.jpeg"/><Relationship Id="rId9" Type="http://schemas.openxmlformats.org/officeDocument/2006/relationships/image" Target="../media/image40.jpeg"/><Relationship Id="rId10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jpeg"/><Relationship Id="rId6" Type="http://schemas.openxmlformats.org/officeDocument/2006/relationships/image" Target="../media/image47.jpeg"/><Relationship Id="rId7" Type="http://schemas.openxmlformats.org/officeDocument/2006/relationships/image" Target="../media/image48.jpeg"/><Relationship Id="rId8" Type="http://schemas.openxmlformats.org/officeDocument/2006/relationships/image" Target="../media/image49.png"/><Relationship Id="rId9" Type="http://schemas.openxmlformats.org/officeDocument/2006/relationships/image" Target="../media/image50.png"/><Relationship Id="rId1" Type="http://schemas.openxmlformats.org/officeDocument/2006/relationships/slideLayout" Target="../slideLayouts/slideLayout137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20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Relationship Id="rId2" Type="http://schemas.openxmlformats.org/officeDocument/2006/relationships/image" Target="../media/image51.emf"/><Relationship Id="rId3" Type="http://schemas.openxmlformats.org/officeDocument/2006/relationships/image" Target="../media/image5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137.xml"/><Relationship Id="rId2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7.w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Relationship Id="rId2" Type="http://schemas.openxmlformats.org/officeDocument/2006/relationships/image" Target="../media/image58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jpeg"/><Relationship Id="rId5" Type="http://schemas.openxmlformats.org/officeDocument/2006/relationships/image" Target="../media/image63.jpeg"/><Relationship Id="rId6" Type="http://schemas.openxmlformats.org/officeDocument/2006/relationships/image" Target="../media/image64.tiff"/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1.emf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jpeg"/><Relationship Id="rId8" Type="http://schemas.openxmlformats.org/officeDocument/2006/relationships/image" Target="../media/image70.jpeg"/><Relationship Id="rId9" Type="http://schemas.openxmlformats.org/officeDocument/2006/relationships/image" Target="../media/image71.jpeg"/><Relationship Id="rId10" Type="http://schemas.openxmlformats.org/officeDocument/2006/relationships/image" Target="../media/image72.png"/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hyperlink" Target="http://arxiv.org/pdf/1208.1402v1" TargetMode="External"/><Relationship Id="rId8" Type="http://schemas.openxmlformats.org/officeDocument/2006/relationships/hyperlink" Target="http://arxiv.org/abs/1305.5766" TargetMode="External"/><Relationship Id="rId1" Type="http://schemas.openxmlformats.org/officeDocument/2006/relationships/slideLayout" Target="../slideLayouts/slideLayout80.xml"/><Relationship Id="rId2" Type="http://schemas.openxmlformats.org/officeDocument/2006/relationships/diagramData" Target="../diagrams/data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image" Target="../media/image76.png"/><Relationship Id="rId3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Relationship Id="rId2" Type="http://schemas.openxmlformats.org/officeDocument/2006/relationships/image" Target="../media/image77.png"/><Relationship Id="rId3" Type="http://schemas.openxmlformats.org/officeDocument/2006/relationships/image" Target="../media/image78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9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1" Type="http://schemas.openxmlformats.org/officeDocument/2006/relationships/slideLayout" Target="../slideLayouts/slideLayout91.xml"/><Relationship Id="rId2" Type="http://schemas.openxmlformats.org/officeDocument/2006/relationships/notesSlide" Target="../notesSlides/notesSlide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1" Type="http://schemas.openxmlformats.org/officeDocument/2006/relationships/slideLayout" Target="../slideLayouts/slideLayout91.xml"/><Relationship Id="rId2" Type="http://schemas.openxmlformats.org/officeDocument/2006/relationships/notesSlide" Target="../notesSlides/notesSlide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Relationship Id="rId2" Type="http://schemas.openxmlformats.org/officeDocument/2006/relationships/image" Target="../media/image89.png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diagramLayout" Target="../diagrams/layout3.xml"/><Relationship Id="rId20" Type="http://schemas.openxmlformats.org/officeDocument/2006/relationships/diagramQuickStyle" Target="../diagrams/quickStyle5.xml"/><Relationship Id="rId21" Type="http://schemas.openxmlformats.org/officeDocument/2006/relationships/diagramColors" Target="../diagrams/colors5.xml"/><Relationship Id="rId22" Type="http://schemas.microsoft.com/office/2007/relationships/diagramDrawing" Target="../diagrams/drawing5.xml"/><Relationship Id="rId23" Type="http://schemas.openxmlformats.org/officeDocument/2006/relationships/diagramData" Target="../diagrams/data6.xml"/><Relationship Id="rId24" Type="http://schemas.openxmlformats.org/officeDocument/2006/relationships/diagramLayout" Target="../diagrams/layout6.xml"/><Relationship Id="rId25" Type="http://schemas.openxmlformats.org/officeDocument/2006/relationships/diagramQuickStyle" Target="../diagrams/quickStyle6.xml"/><Relationship Id="rId26" Type="http://schemas.openxmlformats.org/officeDocument/2006/relationships/diagramColors" Target="../diagrams/colors6.xml"/><Relationship Id="rId27" Type="http://schemas.microsoft.com/office/2007/relationships/diagramDrawing" Target="../diagrams/drawing6.xml"/><Relationship Id="rId10" Type="http://schemas.openxmlformats.org/officeDocument/2006/relationships/diagramQuickStyle" Target="../diagrams/quickStyle3.xml"/><Relationship Id="rId11" Type="http://schemas.openxmlformats.org/officeDocument/2006/relationships/diagramColors" Target="../diagrams/colors3.xml"/><Relationship Id="rId12" Type="http://schemas.microsoft.com/office/2007/relationships/diagramDrawing" Target="../diagrams/drawing3.xml"/><Relationship Id="rId13" Type="http://schemas.openxmlformats.org/officeDocument/2006/relationships/diagramData" Target="../diagrams/data4.xml"/><Relationship Id="rId14" Type="http://schemas.openxmlformats.org/officeDocument/2006/relationships/diagramLayout" Target="../diagrams/layout4.xml"/><Relationship Id="rId15" Type="http://schemas.openxmlformats.org/officeDocument/2006/relationships/diagramQuickStyle" Target="../diagrams/quickStyle4.xml"/><Relationship Id="rId16" Type="http://schemas.openxmlformats.org/officeDocument/2006/relationships/diagramColors" Target="../diagrams/colors4.xml"/><Relationship Id="rId17" Type="http://schemas.microsoft.com/office/2007/relationships/diagramDrawing" Target="../diagrams/drawing4.xml"/><Relationship Id="rId18" Type="http://schemas.openxmlformats.org/officeDocument/2006/relationships/diagramData" Target="../diagrams/data5.xml"/><Relationship Id="rId19" Type="http://schemas.openxmlformats.org/officeDocument/2006/relationships/diagramLayout" Target="../diagrams/layout5.xml"/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5.jpeg"/><Relationship Id="rId4" Type="http://schemas.openxmlformats.org/officeDocument/2006/relationships/image" Target="../media/image90.jpeg"/><Relationship Id="rId5" Type="http://schemas.openxmlformats.org/officeDocument/2006/relationships/image" Target="../media/image91.png"/><Relationship Id="rId6" Type="http://schemas.openxmlformats.org/officeDocument/2006/relationships/image" Target="../media/image92.jpeg"/><Relationship Id="rId7" Type="http://schemas.openxmlformats.org/officeDocument/2006/relationships/image" Target="../media/image93.jpeg"/><Relationship Id="rId8" Type="http://schemas.openxmlformats.org/officeDocument/2006/relationships/diagramData" Target="../diagrams/data3.xml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0.png"/><Relationship Id="rId20" Type="http://schemas.openxmlformats.org/officeDocument/2006/relationships/image" Target="../media/image111.png"/><Relationship Id="rId21" Type="http://schemas.openxmlformats.org/officeDocument/2006/relationships/image" Target="../media/image112.png"/><Relationship Id="rId22" Type="http://schemas.openxmlformats.org/officeDocument/2006/relationships/image" Target="../media/image113.png"/><Relationship Id="rId23" Type="http://schemas.openxmlformats.org/officeDocument/2006/relationships/image" Target="../media/image114.png"/><Relationship Id="rId24" Type="http://schemas.openxmlformats.org/officeDocument/2006/relationships/image" Target="../media/image115.png"/><Relationship Id="rId25" Type="http://schemas.openxmlformats.org/officeDocument/2006/relationships/image" Target="../media/image116.png"/><Relationship Id="rId26" Type="http://schemas.openxmlformats.org/officeDocument/2006/relationships/image" Target="../media/image117.png"/><Relationship Id="rId27" Type="http://schemas.openxmlformats.org/officeDocument/2006/relationships/image" Target="../media/image118.png"/><Relationship Id="rId28" Type="http://schemas.openxmlformats.org/officeDocument/2006/relationships/image" Target="../media/image119.png"/><Relationship Id="rId10" Type="http://schemas.openxmlformats.org/officeDocument/2006/relationships/image" Target="../media/image101.png"/><Relationship Id="rId11" Type="http://schemas.openxmlformats.org/officeDocument/2006/relationships/image" Target="../media/image102.png"/><Relationship Id="rId12" Type="http://schemas.openxmlformats.org/officeDocument/2006/relationships/image" Target="../media/image103.png"/><Relationship Id="rId13" Type="http://schemas.openxmlformats.org/officeDocument/2006/relationships/image" Target="../media/image104.png"/><Relationship Id="rId14" Type="http://schemas.openxmlformats.org/officeDocument/2006/relationships/image" Target="../media/image105.png"/><Relationship Id="rId15" Type="http://schemas.openxmlformats.org/officeDocument/2006/relationships/image" Target="../media/image106.png"/><Relationship Id="rId16" Type="http://schemas.openxmlformats.org/officeDocument/2006/relationships/image" Target="../media/image107.png"/><Relationship Id="rId17" Type="http://schemas.openxmlformats.org/officeDocument/2006/relationships/image" Target="../media/image108.png"/><Relationship Id="rId18" Type="http://schemas.openxmlformats.org/officeDocument/2006/relationships/image" Target="../media/image109.png"/><Relationship Id="rId19" Type="http://schemas.openxmlformats.org/officeDocument/2006/relationships/image" Target="../media/image110.png"/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6" Type="http://schemas.openxmlformats.org/officeDocument/2006/relationships/image" Target="../media/image97.png"/><Relationship Id="rId7" Type="http://schemas.openxmlformats.org/officeDocument/2006/relationships/image" Target="../media/image98.png"/><Relationship Id="rId8" Type="http://schemas.openxmlformats.org/officeDocument/2006/relationships/image" Target="../media/image9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Relationship Id="rId2" Type="http://schemas.openxmlformats.org/officeDocument/2006/relationships/image" Target="../media/image120.png"/></Relationships>
</file>

<file path=ppt/slides/_rels/slide3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5.png"/><Relationship Id="rId12" Type="http://schemas.openxmlformats.org/officeDocument/2006/relationships/image" Target="../media/image126.jpeg"/><Relationship Id="rId13" Type="http://schemas.openxmlformats.org/officeDocument/2006/relationships/image" Target="../media/image127.jpeg"/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121.png"/><Relationship Id="rId3" Type="http://schemas.openxmlformats.org/officeDocument/2006/relationships/diagramData" Target="../diagrams/data7.xml"/><Relationship Id="rId4" Type="http://schemas.openxmlformats.org/officeDocument/2006/relationships/diagramLayout" Target="../diagrams/layout7.xml"/><Relationship Id="rId5" Type="http://schemas.openxmlformats.org/officeDocument/2006/relationships/diagramQuickStyle" Target="../diagrams/quickStyle7.xml"/><Relationship Id="rId6" Type="http://schemas.openxmlformats.org/officeDocument/2006/relationships/diagramColors" Target="../diagrams/colors7.xml"/><Relationship Id="rId7" Type="http://schemas.microsoft.com/office/2007/relationships/diagramDrawing" Target="../diagrams/drawing7.xml"/><Relationship Id="rId8" Type="http://schemas.openxmlformats.org/officeDocument/2006/relationships/image" Target="../media/image122.jpeg"/><Relationship Id="rId9" Type="http://schemas.openxmlformats.org/officeDocument/2006/relationships/image" Target="../media/image123.jpeg"/><Relationship Id="rId10" Type="http://schemas.openxmlformats.org/officeDocument/2006/relationships/image" Target="../media/image12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12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4" Type="http://schemas.microsoft.com/office/2007/relationships/hdphoto" Target="../media/hdphoto2.wdp"/><Relationship Id="rId5" Type="http://schemas.openxmlformats.org/officeDocument/2006/relationships/image" Target="../media/image131.png"/><Relationship Id="rId6" Type="http://schemas.openxmlformats.org/officeDocument/2006/relationships/image" Target="../media/image132.png"/><Relationship Id="rId7" Type="http://schemas.openxmlformats.org/officeDocument/2006/relationships/image" Target="../media/image133.jpeg"/><Relationship Id="rId8" Type="http://schemas.microsoft.com/office/2007/relationships/hdphoto" Target="../media/hdphoto3.wdp"/><Relationship Id="rId9" Type="http://schemas.openxmlformats.org/officeDocument/2006/relationships/image" Target="../media/image134.jpeg"/><Relationship Id="rId10" Type="http://schemas.microsoft.com/office/2007/relationships/hdphoto" Target="../media/hdphoto4.wdp"/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Relationship Id="rId2" Type="http://schemas.openxmlformats.org/officeDocument/2006/relationships/image" Target="../media/image13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Relationship Id="rId2" Type="http://schemas.openxmlformats.org/officeDocument/2006/relationships/image" Target="../media/image13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4" Type="http://schemas.openxmlformats.org/officeDocument/2006/relationships/diagramQuickStyle" Target="../diagrams/quickStyle8.xml"/><Relationship Id="rId5" Type="http://schemas.openxmlformats.org/officeDocument/2006/relationships/diagramColors" Target="../diagrams/colors8.xml"/><Relationship Id="rId6" Type="http://schemas.microsoft.com/office/2007/relationships/diagramDrawing" Target="../diagrams/drawing8.xml"/><Relationship Id="rId1" Type="http://schemas.openxmlformats.org/officeDocument/2006/relationships/slideLayout" Target="../slideLayouts/slideLayout52.xml"/><Relationship Id="rId2" Type="http://schemas.openxmlformats.org/officeDocument/2006/relationships/diagramData" Target="../diagrams/data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107.xml"/><Relationship Id="rId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Content Placeholder 2"/>
          <p:cNvSpPr>
            <a:spLocks noGrp="1"/>
          </p:cNvSpPr>
          <p:nvPr>
            <p:ph idx="1"/>
          </p:nvPr>
        </p:nvSpPr>
        <p:spPr>
          <a:xfrm>
            <a:off x="831287" y="1577856"/>
            <a:ext cx="7618150" cy="4566232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</a:rPr>
              <a:t>ILC, CLIC and the Linear Collider Collaboration (LCC)</a:t>
            </a:r>
            <a:endParaRPr lang="en-US" dirty="0">
              <a:latin typeface="Arial" charset="0"/>
              <a:ea typeface="ＭＳ Ｐゴシック" charset="0"/>
            </a:endParaRPr>
          </a:p>
          <a:p>
            <a:pPr marL="729155" lvl="2" indent="-314145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Linear collider possibilities the next decades 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ea typeface="ＭＳ Ｐゴシック" charset="0"/>
              </a:rPr>
              <a:t>Brief physics reminders 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ea typeface="ＭＳ Ｐゴシック" charset="0"/>
              </a:rPr>
              <a:t>ILC TDR – brief</a:t>
            </a:r>
          </a:p>
          <a:p>
            <a:r>
              <a:rPr lang="en-US" dirty="0" smtClean="0">
                <a:latin typeface="Arial" charset="0"/>
                <a:ea typeface="ＭＳ Ｐゴシック" charset="0"/>
              </a:rPr>
              <a:t>CLIC CDR – brief 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ea typeface="ＭＳ Ｐゴシック" charset="0"/>
              </a:rPr>
              <a:t>The years ahead – will ILC become a construction project ?</a:t>
            </a:r>
            <a:endParaRPr lang="en-US" dirty="0">
              <a:latin typeface="Arial" charset="0"/>
              <a:ea typeface="ＭＳ Ｐゴシック" charset="0"/>
            </a:endParaRPr>
          </a:p>
          <a:p>
            <a:pPr marL="729155" lvl="2" indent="-314145"/>
            <a:r>
              <a:rPr lang="en-US" dirty="0">
                <a:latin typeface="Arial" charset="0"/>
                <a:ea typeface="Arial" charset="0"/>
                <a:cs typeface="Arial" charset="0"/>
              </a:rPr>
              <a:t>Some key challenges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and possibilities </a:t>
            </a:r>
          </a:p>
          <a:p>
            <a:pPr marL="729155" lvl="2" indent="-314145"/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r>
              <a:rPr lang="en-US" sz="1400" dirty="0" smtClean="0">
                <a:solidFill>
                  <a:srgbClr val="0000FF"/>
                </a:solidFill>
                <a:latin typeface="Arial" charset="0"/>
                <a:ea typeface="ＭＳ Ｐゴシック" charset="0"/>
              </a:rPr>
              <a:t>Slides from many LC colleagues during the DESY ECFA LC WS last week (see names </a:t>
            </a:r>
            <a:r>
              <a:rPr lang="en-US" sz="1400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on slides): http://lc2013.desy.de/</a:t>
            </a:r>
          </a:p>
          <a:p>
            <a:pPr marL="0" indent="0">
              <a:buNone/>
            </a:pPr>
            <a:endParaRPr lang="en-US" dirty="0">
              <a:latin typeface="Arial" charset="0"/>
              <a:ea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26626" name="Title 1"/>
          <p:cNvSpPr>
            <a:spLocks noGrp="1"/>
          </p:cNvSpPr>
          <p:nvPr>
            <p:ph type="title"/>
          </p:nvPr>
        </p:nvSpPr>
        <p:spPr bwMode="auto">
          <a:xfrm>
            <a:off x="833496" y="806017"/>
            <a:ext cx="7481455" cy="50078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3200" dirty="0">
                <a:latin typeface="Arial" charset="0"/>
                <a:ea typeface="ＭＳ Ｐゴシック" charset="0"/>
                <a:cs typeface="Arial" charset="0"/>
              </a:rPr>
              <a:t>Future Linear Colliders </a:t>
            </a:r>
          </a:p>
        </p:txBody>
      </p:sp>
      <p:sp>
        <p:nvSpPr>
          <p:cNvPr id="26627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74396" indent="-259384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37534" indent="-207516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52550" indent="-207516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67562" indent="-207516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82571" indent="-207516" defTabSz="453925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97587" indent="-207516" defTabSz="453925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12602" indent="-207516" defTabSz="453925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27614" indent="-207516" defTabSz="453925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3925" eaLnBrk="1" hangingPunct="1"/>
            <a:fld id="{24B95032-BD84-B44B-AD1F-C317DDE40FC9}" type="datetime4">
              <a:rPr lang="en-US" sz="1100">
                <a:solidFill>
                  <a:srgbClr val="692A36"/>
                </a:solidFill>
                <a:cs typeface="Arial" charset="0"/>
              </a:rPr>
              <a:pPr defTabSz="453925" eaLnBrk="1" hangingPunct="1"/>
              <a:t>June 6, 2013</a:t>
            </a:fld>
            <a:endParaRPr lang="en-US" sz="1100">
              <a:solidFill>
                <a:srgbClr val="692A36"/>
              </a:solidFill>
              <a:cs typeface="Arial" charset="0"/>
            </a:endParaRPr>
          </a:p>
        </p:txBody>
      </p:sp>
      <p:sp>
        <p:nvSpPr>
          <p:cNvPr id="26628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74396" indent="-259384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37534" indent="-207516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52550" indent="-207516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67562" indent="-207516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82571" indent="-207516" defTabSz="453925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97587" indent="-207516" defTabSz="453925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12602" indent="-207516" defTabSz="453925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27614" indent="-207516" defTabSz="453925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3925" eaLnBrk="1" hangingPunct="1"/>
            <a:r>
              <a:rPr lang="en-US" sz="1100">
                <a:solidFill>
                  <a:srgbClr val="692A36"/>
                </a:solidFill>
                <a:cs typeface="Arial" charset="0"/>
              </a:rPr>
              <a:t>Steinar Stapnes</a:t>
            </a:r>
          </a:p>
        </p:txBody>
      </p:sp>
      <p:sp>
        <p:nvSpPr>
          <p:cNvPr id="26629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74396" indent="-259384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37534" indent="-207516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52550" indent="-207516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67562" indent="-207516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82571" indent="-207516" defTabSz="453925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97587" indent="-207516" defTabSz="453925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12602" indent="-207516" defTabSz="453925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27614" indent="-207516" defTabSz="453925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3925" eaLnBrk="1" hangingPunct="1"/>
            <a:fld id="{B4D77944-0F9B-FF42-A398-56EB516C414D}" type="slidenum">
              <a:rPr lang="en-US" sz="1100">
                <a:solidFill>
                  <a:srgbClr val="692A36"/>
                </a:solidFill>
                <a:cs typeface="Arial" charset="0"/>
              </a:rPr>
              <a:pPr defTabSz="453925" eaLnBrk="1" hangingPunct="1"/>
              <a:t>1</a:t>
            </a:fld>
            <a:endParaRPr lang="en-US" sz="1100" dirty="0">
              <a:solidFill>
                <a:srgbClr val="692A36"/>
              </a:solidFill>
              <a:cs typeface="Arial" charset="0"/>
            </a:endParaRPr>
          </a:p>
        </p:txBody>
      </p:sp>
      <p:sp>
        <p:nvSpPr>
          <p:cNvPr id="26630" name="Rectangle 4"/>
          <p:cNvSpPr>
            <a:spLocks noChangeArrowheads="1"/>
          </p:cNvSpPr>
          <p:nvPr/>
        </p:nvSpPr>
        <p:spPr bwMode="auto">
          <a:xfrm>
            <a:off x="831277" y="1056409"/>
            <a:ext cx="5010727" cy="46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1483" rIns="0" bIns="0">
            <a:spAutoFit/>
          </a:bodyPr>
          <a:lstStyle/>
          <a:p>
            <a:pPr defTabSz="453925" fontAlgn="base">
              <a:spcBef>
                <a:spcPct val="0"/>
              </a:spcBef>
              <a:spcAft>
                <a:spcPct val="0"/>
              </a:spcAft>
            </a:pPr>
            <a:endParaRPr lang="en-US" sz="4100" b="1" baseline="30000">
              <a:solidFill>
                <a:prstClr val="black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28478"/>
            <a:ext cx="4889501" cy="544512"/>
          </a:xfrm>
          <a:noFill/>
        </p:spPr>
        <p:txBody>
          <a:bodyPr anchor="ctr"/>
          <a:lstStyle/>
          <a:p>
            <a:pPr>
              <a:defRPr/>
            </a:pPr>
            <a:r>
              <a:rPr lang="en-GB" b="1" dirty="0" smtClean="0">
                <a:latin typeface="+mn-lt"/>
                <a:ea typeface="+mj-ea"/>
              </a:rPr>
              <a:t>ILC TDR </a:t>
            </a:r>
            <a:r>
              <a:rPr lang="en-US" b="1" dirty="0" smtClean="0">
                <a:latin typeface="+mn-lt"/>
              </a:rPr>
              <a:t>Layout</a:t>
            </a:r>
            <a:endParaRPr lang="en-GB" b="1" dirty="0">
              <a:latin typeface="+mn-lt"/>
              <a:ea typeface="+mj-ea"/>
            </a:endParaRP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0" y="6400800"/>
            <a:ext cx="2438400" cy="457200"/>
          </a:xfr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876" indent="-285721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86" indent="-22857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40" indent="-22857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94" indent="-22857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49" indent="-228577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503" indent="-228577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57" indent="-228577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811" indent="-228577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000">
                <a:solidFill>
                  <a:srgbClr val="000000"/>
                </a:solidFill>
                <a:cs typeface="Arial Unicode MS" charset="0"/>
              </a:rPr>
              <a:t>A. Yamamoto, 13/05/27</a:t>
            </a:r>
          </a:p>
        </p:txBody>
      </p:sp>
      <p:sp>
        <p:nvSpPr>
          <p:cNvPr id="2460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0" y="6400800"/>
            <a:ext cx="2895600" cy="457200"/>
          </a:xfr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876" indent="-285721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86" indent="-22857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40" indent="-22857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94" indent="-22857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49" indent="-228577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503" indent="-228577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57" indent="-228577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811" indent="-228577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600">
                <a:solidFill>
                  <a:srgbClr val="23346C"/>
                </a:solidFill>
              </a:rPr>
              <a:t>ILC Technical Status</a:t>
            </a:r>
          </a:p>
        </p:txBody>
      </p:sp>
      <p:sp>
        <p:nvSpPr>
          <p:cNvPr id="2460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39000" y="6400800"/>
            <a:ext cx="1905000" cy="457200"/>
          </a:xfr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876" indent="-285721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86" indent="-22857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40" indent="-22857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94" indent="-22857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49" indent="-228577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503" indent="-228577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57" indent="-228577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811" indent="-228577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0AAECE3-A0EC-C944-B2BE-BA049A41EA7F}" type="slidenum">
              <a:rPr lang="en-US" altLang="ja-JP" sz="1400">
                <a:solidFill>
                  <a:prstClr val="black"/>
                </a:solidFill>
              </a:rPr>
              <a:pPr/>
              <a:t>10</a:t>
            </a:fld>
            <a:endParaRPr lang="en-US" altLang="ja-JP" sz="1400">
              <a:solidFill>
                <a:prstClr val="black"/>
              </a:solidFill>
              <a:latin typeface="Times" charset="0"/>
            </a:endParaRPr>
          </a:p>
        </p:txBody>
      </p:sp>
      <p:pic>
        <p:nvPicPr>
          <p:cNvPr id="24580" name="Picture 5" descr="OT0105H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13" y="969887"/>
            <a:ext cx="8715375" cy="502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Box 6"/>
          <p:cNvSpPr txBox="1">
            <a:spLocks noChangeArrowheads="1"/>
          </p:cNvSpPr>
          <p:nvPr/>
        </p:nvSpPr>
        <p:spPr bwMode="auto">
          <a:xfrm>
            <a:off x="3119651" y="969887"/>
            <a:ext cx="17627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154"/>
            <a:r>
              <a:rPr kumimoji="1" lang="en-GB" sz="1800" dirty="0">
                <a:solidFill>
                  <a:prstClr val="black"/>
                </a:solidFill>
              </a:rPr>
              <a:t>Damping Rings</a:t>
            </a:r>
          </a:p>
        </p:txBody>
      </p:sp>
      <p:sp>
        <p:nvSpPr>
          <p:cNvPr id="24582" name="TextBox 9"/>
          <p:cNvSpPr txBox="1">
            <a:spLocks noChangeArrowheads="1"/>
          </p:cNvSpPr>
          <p:nvPr/>
        </p:nvSpPr>
        <p:spPr bwMode="auto">
          <a:xfrm>
            <a:off x="5335800" y="984174"/>
            <a:ext cx="213995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154"/>
            <a:r>
              <a:rPr kumimoji="1" lang="en-GB" sz="1800" dirty="0">
                <a:solidFill>
                  <a:prstClr val="black"/>
                </a:solidFill>
              </a:rPr>
              <a:t>Polarised electron source</a:t>
            </a:r>
          </a:p>
        </p:txBody>
      </p:sp>
      <p:cxnSp>
        <p:nvCxnSpPr>
          <p:cNvPr id="24583" name="Straight Arrow Connector 11"/>
          <p:cNvCxnSpPr>
            <a:cxnSpLocks noChangeShapeType="1"/>
          </p:cNvCxnSpPr>
          <p:nvPr/>
        </p:nvCxnSpPr>
        <p:spPr bwMode="auto">
          <a:xfrm>
            <a:off x="5746962" y="1338187"/>
            <a:ext cx="0" cy="13604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4" name="TextBox 15"/>
          <p:cNvSpPr txBox="1">
            <a:spLocks noChangeArrowheads="1"/>
          </p:cNvSpPr>
          <p:nvPr/>
        </p:nvSpPr>
        <p:spPr bwMode="auto">
          <a:xfrm>
            <a:off x="2503303" y="3958441"/>
            <a:ext cx="1279525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154"/>
            <a:r>
              <a:rPr kumimoji="1" lang="en-GB" sz="1800" dirty="0">
                <a:solidFill>
                  <a:prstClr val="black"/>
                </a:solidFill>
              </a:rPr>
              <a:t>E+ source</a:t>
            </a:r>
          </a:p>
        </p:txBody>
      </p:sp>
      <p:cxnSp>
        <p:nvCxnSpPr>
          <p:cNvPr id="24586" name="Straight Arrow Connector 17"/>
          <p:cNvCxnSpPr>
            <a:cxnSpLocks noChangeShapeType="1"/>
          </p:cNvCxnSpPr>
          <p:nvPr/>
        </p:nvCxnSpPr>
        <p:spPr bwMode="auto">
          <a:xfrm flipH="1" flipV="1">
            <a:off x="3212792" y="3825256"/>
            <a:ext cx="257599" cy="24699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8" name="Rectangle 22"/>
          <p:cNvSpPr>
            <a:spLocks noChangeArrowheads="1"/>
          </p:cNvSpPr>
          <p:nvPr/>
        </p:nvSpPr>
        <p:spPr bwMode="auto">
          <a:xfrm>
            <a:off x="3653050" y="1995411"/>
            <a:ext cx="56515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1" tIns="45715" rIns="91431" bIns="45715"/>
          <a:lstStyle/>
          <a:p>
            <a:pPr defTabSz="457154"/>
            <a:endParaRPr kumimoji="1" lang="en-GB" sz="3200">
              <a:solidFill>
                <a:prstClr val="black"/>
              </a:solidFill>
              <a:latin typeface="Calibri"/>
              <a:cs typeface="Arial Unicode MS" charset="0"/>
            </a:endParaRPr>
          </a:p>
        </p:txBody>
      </p:sp>
      <p:cxnSp>
        <p:nvCxnSpPr>
          <p:cNvPr id="24589" name="Straight Arrow Connector 8"/>
          <p:cNvCxnSpPr>
            <a:cxnSpLocks noChangeShapeType="1"/>
          </p:cNvCxnSpPr>
          <p:nvPr/>
        </p:nvCxnSpPr>
        <p:spPr bwMode="auto">
          <a:xfrm>
            <a:off x="3927687" y="1384223"/>
            <a:ext cx="0" cy="9779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90" name="Rectangle 23"/>
          <p:cNvSpPr>
            <a:spLocks noChangeArrowheads="1"/>
          </p:cNvSpPr>
          <p:nvPr/>
        </p:nvSpPr>
        <p:spPr bwMode="auto">
          <a:xfrm>
            <a:off x="341526" y="3097137"/>
            <a:ext cx="566737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1" tIns="45715" rIns="91431" bIns="45715"/>
          <a:lstStyle/>
          <a:p>
            <a:pPr defTabSz="457154"/>
            <a:endParaRPr kumimoji="1" lang="en-GB" sz="3200">
              <a:solidFill>
                <a:prstClr val="black"/>
              </a:solidFill>
              <a:latin typeface="Calibri"/>
              <a:cs typeface="Arial Unicode MS" charset="0"/>
            </a:endParaRPr>
          </a:p>
        </p:txBody>
      </p:sp>
      <p:cxnSp>
        <p:nvCxnSpPr>
          <p:cNvPr id="24591" name="Straight Arrow Connector 24"/>
          <p:cNvCxnSpPr>
            <a:cxnSpLocks noChangeShapeType="1"/>
          </p:cNvCxnSpPr>
          <p:nvPr/>
        </p:nvCxnSpPr>
        <p:spPr bwMode="auto">
          <a:xfrm>
            <a:off x="616162" y="2360458"/>
            <a:ext cx="0" cy="15557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92" name="TextBox 26"/>
          <p:cNvSpPr txBox="1">
            <a:spLocks noChangeArrowheads="1"/>
          </p:cNvSpPr>
          <p:nvPr/>
        </p:nvSpPr>
        <p:spPr bwMode="auto">
          <a:xfrm>
            <a:off x="40195" y="1447030"/>
            <a:ext cx="309403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154"/>
            <a:r>
              <a:rPr kumimoji="1" lang="en-GB" sz="1800" dirty="0">
                <a:solidFill>
                  <a:prstClr val="black"/>
                </a:solidFill>
              </a:rPr>
              <a:t>Ring to Main </a:t>
            </a:r>
            <a:r>
              <a:rPr kumimoji="1" lang="en-GB" sz="1800" dirty="0" err="1">
                <a:solidFill>
                  <a:prstClr val="black"/>
                </a:solidFill>
              </a:rPr>
              <a:t>Linac</a:t>
            </a:r>
            <a:r>
              <a:rPr kumimoji="1" lang="en-GB" sz="1800" dirty="0">
                <a:solidFill>
                  <a:prstClr val="black"/>
                </a:solidFill>
              </a:rPr>
              <a:t> (RTML)</a:t>
            </a:r>
          </a:p>
          <a:p>
            <a:pPr defTabSz="457154"/>
            <a:r>
              <a:rPr kumimoji="1" lang="en-GB" sz="1800" dirty="0">
                <a:solidFill>
                  <a:prstClr val="black"/>
                </a:solidFill>
              </a:rPr>
              <a:t>(including </a:t>
            </a:r>
          </a:p>
          <a:p>
            <a:pPr defTabSz="457154"/>
            <a:r>
              <a:rPr kumimoji="1" lang="en-GB" sz="1800" dirty="0">
                <a:solidFill>
                  <a:prstClr val="black"/>
                </a:solidFill>
              </a:rPr>
              <a:t> bunch compressors)</a:t>
            </a:r>
          </a:p>
        </p:txBody>
      </p:sp>
      <p:sp>
        <p:nvSpPr>
          <p:cNvPr id="24593" name="TextBox 25"/>
          <p:cNvSpPr txBox="1">
            <a:spLocks noChangeArrowheads="1"/>
          </p:cNvSpPr>
          <p:nvPr/>
        </p:nvSpPr>
        <p:spPr bwMode="auto">
          <a:xfrm>
            <a:off x="891706" y="3022697"/>
            <a:ext cx="1871662" cy="369332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 lIns="91431" tIns="45715" rIns="91431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154"/>
            <a:r>
              <a:rPr kumimoji="1" lang="en-GB" sz="1800" dirty="0">
                <a:solidFill>
                  <a:srgbClr val="0000FF"/>
                </a:solidFill>
              </a:rPr>
              <a:t>e- Main </a:t>
            </a:r>
            <a:r>
              <a:rPr kumimoji="1" lang="en-GB" sz="1800" dirty="0" err="1">
                <a:solidFill>
                  <a:srgbClr val="0000FF"/>
                </a:solidFill>
              </a:rPr>
              <a:t>Linac</a:t>
            </a:r>
            <a:endParaRPr kumimoji="1" lang="en-GB" sz="1800" dirty="0">
              <a:solidFill>
                <a:srgbClr val="0000FF"/>
              </a:solidFill>
            </a:endParaRPr>
          </a:p>
        </p:txBody>
      </p:sp>
      <p:cxnSp>
        <p:nvCxnSpPr>
          <p:cNvPr id="24594" name="Straight Arrow Connector 29"/>
          <p:cNvCxnSpPr>
            <a:cxnSpLocks noChangeShapeType="1"/>
          </p:cNvCxnSpPr>
          <p:nvPr/>
        </p:nvCxnSpPr>
        <p:spPr bwMode="auto">
          <a:xfrm>
            <a:off x="2602125" y="2400562"/>
            <a:ext cx="365664" cy="9429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98" name="TextBox 32"/>
          <p:cNvSpPr txBox="1">
            <a:spLocks noChangeArrowheads="1"/>
          </p:cNvSpPr>
          <p:nvPr/>
        </p:nvSpPr>
        <p:spPr bwMode="auto">
          <a:xfrm>
            <a:off x="6942559" y="1430480"/>
            <a:ext cx="1865312" cy="400050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 lIns="91431" tIns="45715" rIns="91431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154"/>
            <a:r>
              <a:rPr kumimoji="1" lang="en-GB" sz="2000" dirty="0">
                <a:solidFill>
                  <a:srgbClr val="008000"/>
                </a:solidFill>
              </a:rPr>
              <a:t>e+ Main </a:t>
            </a:r>
            <a:r>
              <a:rPr kumimoji="1" lang="en-GB" sz="2000" dirty="0" err="1">
                <a:solidFill>
                  <a:srgbClr val="008000"/>
                </a:solidFill>
              </a:rPr>
              <a:t>Linac</a:t>
            </a:r>
            <a:endParaRPr kumimoji="1" lang="en-GB" sz="2000" dirty="0">
              <a:solidFill>
                <a:srgbClr val="008000"/>
              </a:solidFill>
            </a:endParaRPr>
          </a:p>
        </p:txBody>
      </p:sp>
      <p:sp>
        <p:nvSpPr>
          <p:cNvPr id="7" name="正方形/長方形 6"/>
          <p:cNvSpPr/>
          <p:nvPr/>
        </p:nvSpPr>
        <p:spPr bwMode="auto">
          <a:xfrm>
            <a:off x="5459948" y="3491409"/>
            <a:ext cx="3587825" cy="2900362"/>
          </a:xfrm>
          <a:prstGeom prst="rect">
            <a:avLst/>
          </a:prstGeom>
          <a:solidFill>
            <a:srgbClr val="3366FF"/>
          </a:solidFill>
          <a:ln w="952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lang="ja-JP" altLang="en-US" sz="3600">
              <a:solidFill>
                <a:prstClr val="black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32" name="コンテンツ プレースホルダ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9713501"/>
              </p:ext>
            </p:extLst>
          </p:nvPr>
        </p:nvGraphicFramePr>
        <p:xfrm>
          <a:off x="5533777" y="3653070"/>
          <a:ext cx="3435300" cy="2616805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1637991"/>
                <a:gridCol w="1797309"/>
              </a:tblGrid>
              <a:tr h="35236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Parameters</a:t>
                      </a:r>
                      <a:endParaRPr kumimoji="1" lang="ja-JP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Value</a:t>
                      </a:r>
                      <a:endParaRPr kumimoji="1" lang="ja-JP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</a:tr>
              <a:tr h="35236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C.M.  Energy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500 </a:t>
                      </a:r>
                      <a:r>
                        <a:rPr kumimoji="1" lang="en-US" altLang="ja-JP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GeV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</a:tr>
              <a:tr h="35236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Peak luminosity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1.8 x10</a:t>
                      </a:r>
                      <a:r>
                        <a:rPr kumimoji="1" lang="en-US" altLang="ja-JP" sz="14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34</a:t>
                      </a: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cm</a:t>
                      </a:r>
                      <a:r>
                        <a:rPr kumimoji="1" lang="en-US" altLang="ja-JP" sz="14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-2</a:t>
                      </a: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</a:t>
                      </a:r>
                      <a:r>
                        <a:rPr kumimoji="1" lang="en-US" altLang="ja-JP" sz="14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-1</a:t>
                      </a:r>
                      <a:endParaRPr kumimoji="1" lang="ja-JP" altLang="en-US" sz="14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</a:tr>
              <a:tr h="35236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Beam Rep. rate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 Hz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</a:tr>
              <a:tr h="328979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Pulse </a:t>
                      </a: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duration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0.73 </a:t>
                      </a:r>
                      <a:r>
                        <a:rPr kumimoji="1" lang="en-US" altLang="ja-JP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ms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</a:tr>
              <a:tr h="36019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Average </a:t>
                      </a: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current 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5.8 mA (</a:t>
                      </a: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in pulse)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</a:tr>
              <a:tr h="51816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 gradient in SCRF acc. cavity</a:t>
                      </a:r>
                      <a:endParaRPr kumimoji="1" lang="ja-JP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31.5 MV/</a:t>
                      </a: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 +/-20%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Q</a:t>
                      </a:r>
                      <a:r>
                        <a:rPr kumimoji="1" lang="en-US" altLang="ja-JP" sz="1400" u="none" strike="noStrike" cap="none" normalizeH="0" baseline="-2500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= 1E10</a:t>
                      </a:r>
                      <a:endParaRPr kumimoji="1" lang="ja-JP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</a:tr>
            </a:tbl>
          </a:graphicData>
        </a:graphic>
      </p:graphicFrame>
      <p:pic>
        <p:nvPicPr>
          <p:cNvPr id="26" name="Picture 8" descr="ILDhall2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3104" y="4409200"/>
            <a:ext cx="2899066" cy="2320028"/>
          </a:xfrm>
          <a:prstGeom prst="rect">
            <a:avLst/>
          </a:prstGeom>
          <a:noFill/>
          <a:ln w="57150" cmpd="sng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直線矢印コネクタ 3"/>
          <p:cNvCxnSpPr/>
          <p:nvPr/>
        </p:nvCxnSpPr>
        <p:spPr bwMode="auto">
          <a:xfrm flipV="1">
            <a:off x="3927688" y="3463850"/>
            <a:ext cx="524019" cy="125000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75787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4" y="721339"/>
            <a:ext cx="7481455" cy="500303"/>
          </a:xfrm>
        </p:spPr>
        <p:txBody>
          <a:bodyPr/>
          <a:lstStyle/>
          <a:p>
            <a:r>
              <a:rPr lang="en-GB" dirty="0" smtClean="0"/>
              <a:t>ILC Published Parameters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355905700"/>
              </p:ext>
            </p:extLst>
          </p:nvPr>
        </p:nvGraphicFramePr>
        <p:xfrm>
          <a:off x="634714" y="1839189"/>
          <a:ext cx="7481455" cy="3813755"/>
        </p:xfrm>
        <a:graphic>
          <a:graphicData uri="http://schemas.openxmlformats.org/drawingml/2006/table">
            <a:tbl>
              <a:tblPr bandRow="1">
                <a:tableStyleId>{125E5076-3810-47DD-B79F-674D7AD40C01}</a:tableStyleId>
              </a:tblPr>
              <a:tblGrid>
                <a:gridCol w="2912022"/>
                <a:gridCol w="1125802"/>
                <a:gridCol w="1440365"/>
                <a:gridCol w="2003266"/>
              </a:tblGrid>
              <a:tr h="34670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Collision rate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Hz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5</a:t>
                      </a:r>
                      <a:endParaRPr lang="en-US" sz="18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34670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Number of bunches</a:t>
                      </a:r>
                      <a:endParaRPr lang="en-US" sz="18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1312</a:t>
                      </a:r>
                      <a:endParaRPr lang="en-US" sz="18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2625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34670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Bunch population</a:t>
                      </a:r>
                      <a:endParaRPr lang="en-US" sz="18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×10</a:t>
                      </a:r>
                      <a:r>
                        <a:rPr lang="en-US" sz="1800" u="none" strike="noStrike" baseline="30000" dirty="0">
                          <a:effectLst/>
                        </a:rPr>
                        <a:t>10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</a:t>
                      </a:r>
                      <a:endParaRPr lang="en-US" sz="18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34670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Bunch separation</a:t>
                      </a:r>
                      <a:endParaRPr lang="en-US" sz="18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ns</a:t>
                      </a:r>
                      <a:endParaRPr lang="en-US" sz="18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554</a:t>
                      </a:r>
                      <a:endParaRPr lang="en-US" sz="18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366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34670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Pulse current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mA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5.8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8.8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34670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smtClean="0">
                          <a:effectLst/>
                        </a:rPr>
                        <a:t>Beam pulse</a:t>
                      </a:r>
                      <a:r>
                        <a:rPr lang="en-US" sz="1800" u="none" strike="noStrike" baseline="0" dirty="0" smtClean="0">
                          <a:effectLst/>
                        </a:rPr>
                        <a:t> length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 smtClean="0">
                          <a:effectLst/>
                        </a:rPr>
                        <a:t>ms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730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960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34670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RMS bunch length</a:t>
                      </a:r>
                      <a:endParaRPr lang="en-US" sz="18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mm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0.3</a:t>
                      </a:r>
                      <a:endParaRPr lang="en-US" sz="18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34670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Horizontal emittance</a:t>
                      </a:r>
                      <a:endParaRPr lang="en-US" sz="18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mm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10</a:t>
                      </a:r>
                      <a:endParaRPr lang="en-US" sz="18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34670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Vertical emittance</a:t>
                      </a:r>
                      <a:endParaRPr lang="en-US" sz="18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nm</a:t>
                      </a:r>
                      <a:endParaRPr lang="en-US" sz="18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35</a:t>
                      </a:r>
                      <a:endParaRPr lang="en-US" sz="18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34670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Electron polarisation</a:t>
                      </a:r>
                      <a:endParaRPr lang="en-US" sz="18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%</a:t>
                      </a:r>
                      <a:endParaRPr lang="en-US" sz="18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80</a:t>
                      </a:r>
                      <a:endParaRPr lang="en-US" sz="18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34670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Positron polarisation</a:t>
                      </a:r>
                      <a:endParaRPr lang="en-US" sz="18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%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30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50175" y="5743652"/>
            <a:ext cx="8595163" cy="369332"/>
          </a:xfrm>
          <a:prstGeom prst="rect">
            <a:avLst/>
          </a:prstGeom>
        </p:spPr>
        <p:txBody>
          <a:bodyPr wrap="square" lIns="91431" tIns="45715" rIns="91431" bIns="45715">
            <a:spAutoFit/>
          </a:bodyPr>
          <a:lstStyle/>
          <a:p>
            <a:pPr defTabSz="457154"/>
            <a:r>
              <a:rPr lang="en-GB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http://</a:t>
            </a:r>
            <a:r>
              <a:rPr lang="en-GB" dirty="0" err="1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ilc-edmsdirect.desy.de</a:t>
            </a:r>
            <a:r>
              <a:rPr lang="en-GB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/</a:t>
            </a:r>
            <a:r>
              <a:rPr lang="en-GB" dirty="0" err="1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ilc-edmsdirect</a:t>
            </a:r>
            <a:r>
              <a:rPr lang="en-GB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/</a:t>
            </a:r>
            <a:r>
              <a:rPr lang="en-GB" dirty="0" err="1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item.jsp?edmsid</a:t>
            </a:r>
            <a:r>
              <a:rPr lang="en-GB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=D00000000925325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4015" y="1316773"/>
            <a:ext cx="3506514" cy="400110"/>
          </a:xfrm>
          <a:prstGeom prst="rect">
            <a:avLst/>
          </a:prstGeom>
          <a:solidFill>
            <a:srgbClr val="CCFFCC"/>
          </a:solidFill>
        </p:spPr>
        <p:txBody>
          <a:bodyPr wrap="none" lIns="91431" tIns="45715" rIns="91431" bIns="45715" rtlCol="0">
            <a:spAutoFit/>
          </a:bodyPr>
          <a:lstStyle/>
          <a:p>
            <a:pPr defTabSz="457154"/>
            <a:r>
              <a:rPr lang="en-GB" sz="20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Centre-of-mass independent:</a:t>
            </a:r>
          </a:p>
        </p:txBody>
      </p:sp>
      <p:sp>
        <p:nvSpPr>
          <p:cNvPr id="7" name="TextBox 6"/>
          <p:cNvSpPr txBox="1"/>
          <p:nvPr/>
        </p:nvSpPr>
        <p:spPr>
          <a:xfrm rot="20338805">
            <a:off x="6328697" y="1143327"/>
            <a:ext cx="1568607" cy="646331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31" tIns="45715" rIns="91431" bIns="45715" rtlCol="0">
            <a:spAutoFit/>
          </a:bodyPr>
          <a:lstStyle/>
          <a:p>
            <a:pPr algn="ctr" defTabSz="457154"/>
            <a:r>
              <a:rPr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Luminosity Upgrade</a:t>
            </a:r>
            <a:endParaRPr lang="en-GB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92808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4" y="675985"/>
            <a:ext cx="7481455" cy="500303"/>
          </a:xfrm>
        </p:spPr>
        <p:txBody>
          <a:bodyPr/>
          <a:lstStyle/>
          <a:p>
            <a:r>
              <a:rPr lang="en-GB" b="1" dirty="0" smtClean="0"/>
              <a:t>ILC-TDR: Baseline </a:t>
            </a:r>
            <a:r>
              <a:rPr lang="en-US" b="1" dirty="0" smtClean="0"/>
              <a:t>Parameters </a:t>
            </a:r>
            <a:endParaRPr lang="en-GB" b="1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13/05/27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  <a:ea typeface="Arial Unicode MS"/>
                <a:cs typeface="Arial Unicode MS"/>
              </a:rPr>
              <a:t>ILC Technical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12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772246924"/>
              </p:ext>
            </p:extLst>
          </p:nvPr>
        </p:nvGraphicFramePr>
        <p:xfrm>
          <a:off x="498962" y="1552575"/>
          <a:ext cx="7928643" cy="4226971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3162229"/>
                <a:gridCol w="1345233"/>
                <a:gridCol w="719908"/>
                <a:gridCol w="714048"/>
                <a:gridCol w="673630"/>
                <a:gridCol w="660157"/>
                <a:gridCol w="653438"/>
              </a:tblGrid>
              <a:tr h="33917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Centre-of-mass energy</a:t>
                      </a:r>
                      <a:endParaRPr lang="en-US" sz="20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GeV</a:t>
                      </a:r>
                      <a:endParaRPr lang="en-US" sz="20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200</a:t>
                      </a:r>
                      <a:endParaRPr lang="en-US" sz="2000" b="1" i="0" u="none" strike="noStrike" dirty="0">
                        <a:solidFill>
                          <a:srgbClr val="A6A6A6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230</a:t>
                      </a:r>
                      <a:endParaRPr lang="en-US" sz="2000" b="1" i="0" u="none" strike="noStrike" dirty="0">
                        <a:solidFill>
                          <a:srgbClr val="A6A6A6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250</a:t>
                      </a:r>
                      <a:endParaRPr lang="en-US" sz="2000" b="1" i="0" u="none" strike="noStrike" dirty="0">
                        <a:solidFill>
                          <a:srgbClr val="A6A6A6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350</a:t>
                      </a:r>
                      <a:endParaRPr lang="en-US" sz="2000" b="1" i="0" u="none" strike="noStrike" dirty="0">
                        <a:solidFill>
                          <a:srgbClr val="A6A6A6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500</a:t>
                      </a:r>
                      <a:endParaRPr lang="en-US" sz="20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7133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Electron RMS energy spread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%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0.21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0.19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0.19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0.16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0.12</a:t>
                      </a:r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7133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Positron RMS energy spread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%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0.19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0.16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0.15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0.10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0.07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7133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IP horizontal beta function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mm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16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16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12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15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11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7133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IP vertical beta function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mm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0.48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0.48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0.48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0.48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0.48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7133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IP RMS horizontal beam size</a:t>
                      </a:r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nm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904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843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700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662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474</a:t>
                      </a:r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7133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IP RMS veritcal beam size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nm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9.3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8.6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8.3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7.0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5.9</a:t>
                      </a:r>
                      <a:endParaRPr lang="en-US" sz="1600" b="1" i="0" u="none" strike="noStrike" dirty="0">
                        <a:solidFill>
                          <a:srgbClr val="CCFFCC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7133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Vertical disruption parameter</a:t>
                      </a:r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20.4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20.4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23.5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21.1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24.6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7133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Enhancement factor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1.83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1.83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1.91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1.84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1.95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84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Geometric luminosity</a:t>
                      </a:r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×10</a:t>
                      </a:r>
                      <a:r>
                        <a:rPr lang="en-US" sz="1600" u="none" strike="noStrike" baseline="30000" dirty="0">
                          <a:effectLst/>
                        </a:rPr>
                        <a:t>34</a:t>
                      </a:r>
                      <a:r>
                        <a:rPr lang="en-US" sz="1600" u="none" strike="noStrike" dirty="0">
                          <a:effectLst/>
                        </a:rPr>
                        <a:t> cm</a:t>
                      </a:r>
                      <a:r>
                        <a:rPr lang="en-US" sz="1600" u="none" strike="noStrike" baseline="30000" dirty="0">
                          <a:effectLst/>
                        </a:rPr>
                        <a:t>-2</a:t>
                      </a:r>
                      <a:r>
                        <a:rPr lang="en-US" sz="1600" u="none" strike="noStrike" dirty="0">
                          <a:effectLst/>
                        </a:rPr>
                        <a:t>s</a:t>
                      </a:r>
                      <a:r>
                        <a:rPr lang="en-US" sz="1600" u="none" strike="noStrike" baseline="30000" dirty="0">
                          <a:effectLst/>
                        </a:rPr>
                        <a:t>-1 </a:t>
                      </a:r>
                      <a:endParaRPr lang="en-US" sz="1600" b="0" i="0" u="none" strike="noStrike" baseline="30000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0.25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0.29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0.36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0.45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0.75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33917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Luminosity</a:t>
                      </a:r>
                      <a:endParaRPr lang="en-US" sz="2000" b="1" i="0" u="none" strike="noStrike" dirty="0">
                        <a:solidFill>
                          <a:srgbClr val="FFFF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 smtClean="0">
                          <a:effectLst/>
                        </a:rPr>
                        <a:t>×10</a:t>
                      </a:r>
                      <a:r>
                        <a:rPr lang="en-US" sz="1600" u="none" strike="noStrike" baseline="30000" dirty="0" smtClean="0">
                          <a:effectLst/>
                        </a:rPr>
                        <a:t>34</a:t>
                      </a:r>
                      <a:r>
                        <a:rPr lang="en-US" sz="1600" u="none" strike="noStrike" dirty="0" smtClean="0">
                          <a:effectLst/>
                        </a:rPr>
                        <a:t> cm</a:t>
                      </a:r>
                      <a:r>
                        <a:rPr lang="en-US" sz="1600" u="none" strike="noStrike" baseline="30000" dirty="0" smtClean="0">
                          <a:effectLst/>
                        </a:rPr>
                        <a:t>-2</a:t>
                      </a:r>
                      <a:r>
                        <a:rPr lang="en-US" sz="1600" u="none" strike="noStrike" dirty="0" smtClean="0">
                          <a:effectLst/>
                        </a:rPr>
                        <a:t>s</a:t>
                      </a:r>
                      <a:r>
                        <a:rPr lang="en-US" sz="1600" u="none" strike="noStrike" baseline="30000" dirty="0" smtClean="0">
                          <a:effectLst/>
                        </a:rPr>
                        <a:t>-1 </a:t>
                      </a:r>
                      <a:endParaRPr lang="en-US" sz="1600" b="1" i="0" u="none" strike="noStrike" baseline="30000" dirty="0" smtClean="0">
                        <a:solidFill>
                          <a:srgbClr val="FFFF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0.50</a:t>
                      </a:r>
                      <a:endParaRPr lang="en-US" sz="2000" b="1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0.59</a:t>
                      </a:r>
                      <a:endParaRPr lang="en-US" sz="2000" b="1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 smtClean="0">
                          <a:effectLst/>
                        </a:rPr>
                        <a:t>0.75</a:t>
                      </a:r>
                      <a:endParaRPr lang="en-US" sz="2000" b="1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0.93</a:t>
                      </a:r>
                      <a:endParaRPr lang="en-US" sz="2000" b="1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 smtClean="0">
                          <a:effectLst/>
                        </a:rPr>
                        <a:t>1.8</a:t>
                      </a:r>
                      <a:endParaRPr lang="en-US" sz="2000" b="1" i="0" u="none" strike="noStrike" dirty="0">
                        <a:solidFill>
                          <a:srgbClr val="FFFF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7133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effectLst/>
                        </a:rPr>
                        <a:t>% luminosity </a:t>
                      </a:r>
                      <a:r>
                        <a:rPr lang="en-US" sz="1600" u="none" strike="noStrike" dirty="0">
                          <a:effectLst/>
                        </a:rPr>
                        <a:t>in top 1</a:t>
                      </a:r>
                      <a:r>
                        <a:rPr lang="en-US" sz="1600" u="none" strike="noStrike" dirty="0" smtClean="0">
                          <a:effectLst/>
                        </a:rPr>
                        <a:t>% DE/E</a:t>
                      </a:r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92%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90%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84%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79%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63%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7133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Average energy loss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1%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1%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1%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2%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4%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7941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effectLst/>
                        </a:rPr>
                        <a:t>Pairs / BX</a:t>
                      </a:r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×10</a:t>
                      </a:r>
                      <a:r>
                        <a:rPr lang="en-US" sz="1600" u="none" strike="noStrike" baseline="30000" dirty="0">
                          <a:effectLst/>
                        </a:rPr>
                        <a:t>3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41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50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70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89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139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7133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effectLst/>
                        </a:rPr>
                        <a:t>Total pair energy / BX</a:t>
                      </a:r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TeV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24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34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51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108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344</a:t>
                      </a:r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92158" y="5779541"/>
            <a:ext cx="8595163" cy="369332"/>
          </a:xfrm>
          <a:prstGeom prst="rect">
            <a:avLst/>
          </a:prstGeom>
        </p:spPr>
        <p:txBody>
          <a:bodyPr wrap="square" lIns="91431" tIns="45715" rIns="91431" bIns="45715">
            <a:spAutoFit/>
          </a:bodyPr>
          <a:lstStyle/>
          <a:p>
            <a:pPr defTabSz="457154"/>
            <a:r>
              <a:rPr kumimoji="1" lang="en-GB" dirty="0">
                <a:solidFill>
                  <a:prstClr val="black"/>
                </a:solidFill>
                <a:latin typeface="Calibri"/>
              </a:rPr>
              <a:t>http://</a:t>
            </a:r>
            <a:r>
              <a:rPr kumimoji="1" lang="en-GB" dirty="0" err="1">
                <a:solidFill>
                  <a:prstClr val="black"/>
                </a:solidFill>
                <a:latin typeface="Calibri"/>
              </a:rPr>
              <a:t>ilc-edmsdirect.desy.de</a:t>
            </a:r>
            <a:r>
              <a:rPr kumimoji="1" lang="en-GB" dirty="0">
                <a:solidFill>
                  <a:prstClr val="black"/>
                </a:solidFill>
                <a:latin typeface="Calibri"/>
              </a:rPr>
              <a:t>/</a:t>
            </a:r>
            <a:r>
              <a:rPr kumimoji="1" lang="en-GB" dirty="0" err="1">
                <a:solidFill>
                  <a:prstClr val="black"/>
                </a:solidFill>
                <a:latin typeface="Calibri"/>
              </a:rPr>
              <a:t>ilc-edmsdirect</a:t>
            </a:r>
            <a:r>
              <a:rPr kumimoji="1" lang="en-GB" dirty="0">
                <a:solidFill>
                  <a:prstClr val="black"/>
                </a:solidFill>
                <a:latin typeface="Calibri"/>
              </a:rPr>
              <a:t>/</a:t>
            </a:r>
            <a:r>
              <a:rPr kumimoji="1" lang="en-GB" dirty="0" err="1">
                <a:solidFill>
                  <a:prstClr val="black"/>
                </a:solidFill>
                <a:latin typeface="Calibri"/>
              </a:rPr>
              <a:t>item.jsp?edmsid</a:t>
            </a:r>
            <a:r>
              <a:rPr kumimoji="1" lang="en-GB" dirty="0">
                <a:solidFill>
                  <a:prstClr val="black"/>
                </a:solidFill>
                <a:latin typeface="Calibri"/>
              </a:rPr>
              <a:t>=D00000000925325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3497" y="1100590"/>
            <a:ext cx="3054793" cy="400109"/>
          </a:xfrm>
          <a:prstGeom prst="rect">
            <a:avLst/>
          </a:prstGeom>
          <a:solidFill>
            <a:srgbClr val="CCFFCC"/>
          </a:solidFill>
        </p:spPr>
        <p:txBody>
          <a:bodyPr wrap="none" lIns="91431" tIns="45715" rIns="91431" bIns="45715" rtlCol="0">
            <a:spAutoFit/>
          </a:bodyPr>
          <a:lstStyle/>
          <a:p>
            <a:pPr defTabSz="457154"/>
            <a:r>
              <a:rPr kumimoji="1" lang="en-GB" sz="2000" dirty="0">
                <a:solidFill>
                  <a:prstClr val="black"/>
                </a:solidFill>
                <a:latin typeface="Calibri"/>
              </a:rPr>
              <a:t>Centre-of-mass dependent: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7927682" y="1289356"/>
            <a:ext cx="802598" cy="4278841"/>
          </a:xfrm>
          <a:prstGeom prst="ellipse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lang="en-GB" sz="3600">
              <a:solidFill>
                <a:prstClr val="black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72762" y="1101560"/>
            <a:ext cx="3299478" cy="372130"/>
          </a:xfrm>
          <a:prstGeom prst="rect">
            <a:avLst/>
          </a:prstGeom>
          <a:solidFill>
            <a:srgbClr val="FFFF00"/>
          </a:solidFill>
        </p:spPr>
        <p:txBody>
          <a:bodyPr wrap="none" lIns="91431" tIns="45715" rIns="91431" bIns="45715" rtlCol="0">
            <a:spAutoFit/>
          </a:bodyPr>
          <a:lstStyle/>
          <a:p>
            <a:pPr defTabSz="457154"/>
            <a:r>
              <a:rPr kumimoji="1" lang="en-GB" dirty="0" smtClean="0">
                <a:solidFill>
                  <a:srgbClr val="0000FF"/>
                </a:solidFill>
                <a:latin typeface="Calibri"/>
              </a:rPr>
              <a:t>Focus of design (and cost!) effort</a:t>
            </a:r>
            <a:endParaRPr kumimoji="1" lang="en-GB" dirty="0">
              <a:solidFill>
                <a:srgbClr val="0000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521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Tm="1000">
        <p:fade/>
      </p:transition>
    </mc:Choice>
    <mc:Fallback xmlns="">
      <p:transition xmlns:p14="http://schemas.microsoft.com/office/powerpoint/2010/main" advTm="1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/>
          <p:cNvSpPr/>
          <p:nvPr/>
        </p:nvSpPr>
        <p:spPr bwMode="auto">
          <a:xfrm>
            <a:off x="868237" y="2821555"/>
            <a:ext cx="2745100" cy="16422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4" y="691103"/>
            <a:ext cx="7481455" cy="500303"/>
          </a:xfrm>
        </p:spPr>
        <p:txBody>
          <a:bodyPr/>
          <a:lstStyle/>
          <a:p>
            <a:r>
              <a:rPr lang="en-US" dirty="0" smtClean="0"/>
              <a:t>250 GeV staged (scenario 1)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12/03/27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  <a:ea typeface="Arial Unicode MS"/>
                <a:cs typeface="Arial Unicode MS"/>
              </a:rPr>
              <a:t>ILC Accelerator: TDR 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13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4157911" y="2842280"/>
            <a:ext cx="2745100" cy="164221"/>
          </a:xfrm>
          <a:prstGeom prst="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4170582" y="1929935"/>
            <a:ext cx="0" cy="26345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ectangle 12"/>
          <p:cNvSpPr/>
          <p:nvPr/>
        </p:nvSpPr>
        <p:spPr bwMode="auto">
          <a:xfrm>
            <a:off x="3620158" y="2842279"/>
            <a:ext cx="555525" cy="143496"/>
          </a:xfrm>
          <a:prstGeom prst="rect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855908" y="1431053"/>
            <a:ext cx="12330" cy="172078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4175683" y="2107543"/>
            <a:ext cx="2978661" cy="132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>
            <a:off x="3377370" y="2107543"/>
            <a:ext cx="79321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5020979" y="1989246"/>
            <a:ext cx="538784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defTabSz="457154"/>
            <a:r>
              <a:rPr kumimoji="1" lang="en-US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5.1 km</a:t>
            </a:r>
          </a:p>
        </p:txBody>
      </p:sp>
      <p:sp>
        <p:nvSpPr>
          <p:cNvPr id="34" name="TextBox 33"/>
          <p:cNvSpPr txBox="1"/>
          <p:nvPr/>
        </p:nvSpPr>
        <p:spPr>
          <a:xfrm rot="16200000">
            <a:off x="3601252" y="1991354"/>
            <a:ext cx="538784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defTabSz="457154"/>
            <a:r>
              <a:rPr kumimoji="1" lang="en-US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1.1 km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514752" y="2975900"/>
            <a:ext cx="1052892" cy="307777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pPr defTabSz="457154"/>
            <a:r>
              <a:rPr kumimoji="1" lang="en-US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Main Linac</a:t>
            </a:r>
          </a:p>
        </p:txBody>
      </p:sp>
      <p:sp>
        <p:nvSpPr>
          <p:cNvPr id="39" name="TextBox 38"/>
          <p:cNvSpPr txBox="1"/>
          <p:nvPr/>
        </p:nvSpPr>
        <p:spPr>
          <a:xfrm rot="16200000">
            <a:off x="3286009" y="3385302"/>
            <a:ext cx="1212617" cy="307777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pPr defTabSz="457154"/>
            <a:r>
              <a:rPr kumimoji="1" lang="en-US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bunch comp.</a:t>
            </a:r>
          </a:p>
        </p:txBody>
      </p:sp>
      <p:grpSp>
        <p:nvGrpSpPr>
          <p:cNvPr id="73" name="Group 72"/>
          <p:cNvGrpSpPr/>
          <p:nvPr/>
        </p:nvGrpSpPr>
        <p:grpSpPr>
          <a:xfrm>
            <a:off x="3377664" y="2413493"/>
            <a:ext cx="781087" cy="496944"/>
            <a:chOff x="798456" y="2724045"/>
            <a:chExt cx="781087" cy="496944"/>
          </a:xfrm>
        </p:grpSpPr>
        <p:sp>
          <p:nvSpPr>
            <p:cNvPr id="71" name="Arc 70"/>
            <p:cNvSpPr/>
            <p:nvPr/>
          </p:nvSpPr>
          <p:spPr bwMode="auto">
            <a:xfrm>
              <a:off x="798456" y="2724045"/>
              <a:ext cx="496944" cy="496944"/>
            </a:xfrm>
            <a:prstGeom prst="arc">
              <a:avLst>
                <a:gd name="adj1" fmla="val 5514562"/>
                <a:gd name="adj2" fmla="val 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09" eaLnBrk="0" fontAlgn="ctr" hangingPunct="0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72" name="Arc 71"/>
            <p:cNvSpPr/>
            <p:nvPr/>
          </p:nvSpPr>
          <p:spPr bwMode="auto">
            <a:xfrm>
              <a:off x="1295401" y="2829711"/>
              <a:ext cx="284142" cy="284142"/>
            </a:xfrm>
            <a:prstGeom prst="arc">
              <a:avLst>
                <a:gd name="adj1" fmla="val 5514562"/>
                <a:gd name="adj2" fmla="val 1080000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09" eaLnBrk="0" fontAlgn="ctr" hangingPunct="0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cxnSp>
        <p:nvCxnSpPr>
          <p:cNvPr id="75" name="Straight Connector 74"/>
          <p:cNvCxnSpPr>
            <a:stCxn id="72" idx="0"/>
          </p:cNvCxnSpPr>
          <p:nvPr/>
        </p:nvCxnSpPr>
        <p:spPr bwMode="auto">
          <a:xfrm>
            <a:off x="4011946" y="2803223"/>
            <a:ext cx="4209790" cy="7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2" name="Group 31"/>
          <p:cNvGrpSpPr/>
          <p:nvPr/>
        </p:nvGrpSpPr>
        <p:grpSpPr>
          <a:xfrm rot="952044">
            <a:off x="5201483" y="2619740"/>
            <a:ext cx="241025" cy="616618"/>
            <a:chOff x="4144431" y="3726925"/>
            <a:chExt cx="254444" cy="424431"/>
          </a:xfrm>
        </p:grpSpPr>
        <p:sp>
          <p:nvSpPr>
            <p:cNvPr id="28" name="Rectangle 27"/>
            <p:cNvSpPr/>
            <p:nvPr/>
          </p:nvSpPr>
          <p:spPr bwMode="auto">
            <a:xfrm>
              <a:off x="4156761" y="3726925"/>
              <a:ext cx="242114" cy="39569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09" eaLnBrk="0" fontAlgn="ctr" hangingPunct="0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 bwMode="auto">
            <a:xfrm>
              <a:off x="4144431" y="3726925"/>
              <a:ext cx="0" cy="3956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>
              <a:off x="4398875" y="3755658"/>
              <a:ext cx="0" cy="3956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" name="TextBox 6"/>
          <p:cNvSpPr txBox="1"/>
          <p:nvPr/>
        </p:nvSpPr>
        <p:spPr>
          <a:xfrm>
            <a:off x="228597" y="4145499"/>
            <a:ext cx="4868377" cy="2585323"/>
          </a:xfrm>
          <a:prstGeom prst="rect">
            <a:avLst/>
          </a:prstGeom>
          <a:solidFill>
            <a:srgbClr val="CCFFCC"/>
          </a:solidFill>
        </p:spPr>
        <p:txBody>
          <a:bodyPr wrap="none" lIns="91431" tIns="45715" rIns="91431" bIns="45715" rtlCol="0">
            <a:spAutoFit/>
          </a:bodyPr>
          <a:lstStyle/>
          <a:p>
            <a:pPr defTabSz="457154"/>
            <a:r>
              <a:rPr kumimoji="1"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Half the linac</a:t>
            </a:r>
          </a:p>
          <a:p>
            <a:pPr defTabSz="457154"/>
            <a:r>
              <a:rPr kumimoji="1"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Full-length BDS tunnel &amp; vacuum (</a:t>
            </a:r>
            <a:r>
              <a:rPr kumimoji="1" lang="en-GB" dirty="0" err="1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TeV</a:t>
            </a:r>
            <a:r>
              <a:rPr kumimoji="1"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)</a:t>
            </a:r>
          </a:p>
          <a:p>
            <a:pPr defTabSz="457154"/>
            <a:r>
              <a:rPr kumimoji="1"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½ BDS magnets (instrumentation, CF </a:t>
            </a:r>
            <a:r>
              <a:rPr kumimoji="1" lang="en-GB" dirty="0" err="1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etc</a:t>
            </a:r>
            <a:r>
              <a:rPr kumimoji="1"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)</a:t>
            </a:r>
          </a:p>
          <a:p>
            <a:pPr defTabSz="457154"/>
            <a:r>
              <a:rPr kumimoji="1"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½ RTML LTL</a:t>
            </a:r>
          </a:p>
          <a:p>
            <a:pPr defTabSz="457154"/>
            <a:endParaRPr kumimoji="1" lang="en-GB" dirty="0" smtClean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  <a:p>
            <a:pPr defTabSz="457154"/>
            <a:r>
              <a:rPr kumimoji="1"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Extended tunnel/CFS already 500 GeV stage</a:t>
            </a:r>
          </a:p>
          <a:p>
            <a:pPr defTabSz="457154"/>
            <a:endParaRPr kumimoji="1" lang="en-GB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  <a:p>
            <a:pPr defTabSz="457154"/>
            <a:r>
              <a:rPr kumimoji="1"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10Hz mode e- linac</a:t>
            </a:r>
            <a:endParaRPr kumimoji="1" lang="en-GB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  <a:p>
            <a:pPr defTabSz="457154"/>
            <a:endParaRPr kumimoji="1" lang="en-GB" dirty="0" smtClean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876556" y="1319853"/>
            <a:ext cx="2029341" cy="33626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31" tIns="45715" rIns="91431" bIns="4571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7497063" y="2855510"/>
            <a:ext cx="981931" cy="147948"/>
          </a:xfrm>
          <a:prstGeom prst="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49" name="Straight Connector 48"/>
          <p:cNvCxnSpPr/>
          <p:nvPr/>
        </p:nvCxnSpPr>
        <p:spPr bwMode="auto">
          <a:xfrm>
            <a:off x="8566407" y="1524718"/>
            <a:ext cx="12330" cy="171298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/>
          <p:nvPr/>
        </p:nvCxnSpPr>
        <p:spPr bwMode="auto">
          <a:xfrm>
            <a:off x="7476847" y="1943165"/>
            <a:ext cx="12330" cy="129454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2" name="Rectangle 51"/>
          <p:cNvSpPr/>
          <p:nvPr/>
        </p:nvSpPr>
        <p:spPr bwMode="auto">
          <a:xfrm>
            <a:off x="6895760" y="2857735"/>
            <a:ext cx="593416" cy="145722"/>
          </a:xfrm>
          <a:prstGeom prst="rect">
            <a:avLst/>
          </a:prstGeom>
          <a:solidFill>
            <a:srgbClr val="0080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53" name="Straight Connector 52"/>
          <p:cNvCxnSpPr/>
          <p:nvPr/>
        </p:nvCxnSpPr>
        <p:spPr bwMode="auto">
          <a:xfrm flipH="1">
            <a:off x="6903012" y="1943165"/>
            <a:ext cx="6875" cy="26345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Arrow Connector 53"/>
          <p:cNvCxnSpPr/>
          <p:nvPr/>
        </p:nvCxnSpPr>
        <p:spPr bwMode="auto">
          <a:xfrm>
            <a:off x="7489177" y="2120773"/>
            <a:ext cx="107723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55" name="Straight Arrow Connector 54"/>
          <p:cNvCxnSpPr/>
          <p:nvPr/>
        </p:nvCxnSpPr>
        <p:spPr bwMode="auto">
          <a:xfrm>
            <a:off x="6876556" y="2120773"/>
            <a:ext cx="620507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57" name="TextBox 56"/>
          <p:cNvSpPr txBox="1"/>
          <p:nvPr/>
        </p:nvSpPr>
        <p:spPr>
          <a:xfrm>
            <a:off x="7781625" y="1993778"/>
            <a:ext cx="538784" cy="215444"/>
          </a:xfrm>
          <a:prstGeom prst="rect">
            <a:avLst/>
          </a:prstGeom>
          <a:solidFill>
            <a:srgbClr val="D9D9D9"/>
          </a:solidFill>
        </p:spPr>
        <p:txBody>
          <a:bodyPr wrap="none" lIns="0" tIns="0" rIns="0" bIns="0" rtlCol="0">
            <a:spAutoFit/>
          </a:bodyPr>
          <a:lstStyle/>
          <a:p>
            <a:pPr defTabSz="457154"/>
            <a:r>
              <a:rPr kumimoji="1" lang="en-US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2.2 km</a:t>
            </a:r>
          </a:p>
        </p:txBody>
      </p:sp>
      <p:sp>
        <p:nvSpPr>
          <p:cNvPr id="61" name="TextBox 60"/>
          <p:cNvSpPr txBox="1"/>
          <p:nvPr/>
        </p:nvSpPr>
        <p:spPr>
          <a:xfrm rot="16200000">
            <a:off x="6904406" y="2004584"/>
            <a:ext cx="538784" cy="2154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defTabSz="457154"/>
            <a:r>
              <a:rPr kumimoji="1" lang="en-US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1.3 km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763248" y="2990619"/>
            <a:ext cx="553820" cy="307777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pPr defTabSz="457154"/>
            <a:r>
              <a:rPr kumimoji="1" lang="en-US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BDS</a:t>
            </a:r>
          </a:p>
        </p:txBody>
      </p:sp>
      <p:sp>
        <p:nvSpPr>
          <p:cNvPr id="63" name="TextBox 62"/>
          <p:cNvSpPr txBox="1"/>
          <p:nvPr/>
        </p:nvSpPr>
        <p:spPr>
          <a:xfrm rot="16200000">
            <a:off x="6856512" y="3161246"/>
            <a:ext cx="678566" cy="307777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pPr defTabSz="457154"/>
            <a:r>
              <a:rPr kumimoji="1" lang="en-US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e+ </a:t>
            </a:r>
            <a:r>
              <a:rPr kumimoji="1" lang="en-US" sz="1400" dirty="0" err="1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src</a:t>
            </a:r>
            <a:endParaRPr kumimoji="1" lang="en-US" sz="1400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4" name="Octagon 63"/>
          <p:cNvSpPr/>
          <p:nvPr/>
        </p:nvSpPr>
        <p:spPr bwMode="auto">
          <a:xfrm>
            <a:off x="8486706" y="2835684"/>
            <a:ext cx="184046" cy="184046"/>
          </a:xfrm>
          <a:prstGeom prst="octagon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8381519" y="3226020"/>
            <a:ext cx="398592" cy="369332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pPr defTabSz="457154"/>
            <a:r>
              <a:rPr kumimoji="1" lang="en-US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IP</a:t>
            </a:r>
            <a:endParaRPr kumimoji="1" lang="en-US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8123838" y="2374356"/>
            <a:ext cx="546914" cy="291449"/>
            <a:chOff x="1295400" y="4652316"/>
            <a:chExt cx="609552" cy="390534"/>
          </a:xfrm>
          <a:noFill/>
        </p:grpSpPr>
        <p:sp>
          <p:nvSpPr>
            <p:cNvPr id="67" name="Arc 66"/>
            <p:cNvSpPr/>
            <p:nvPr/>
          </p:nvSpPr>
          <p:spPr bwMode="auto">
            <a:xfrm rot="16200000">
              <a:off x="1316387" y="4631329"/>
              <a:ext cx="390534" cy="432508"/>
            </a:xfrm>
            <a:prstGeom prst="arc">
              <a:avLst>
                <a:gd name="adj1" fmla="val 10554439"/>
                <a:gd name="adj2" fmla="val 0"/>
              </a:avLst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09" eaLnBrk="0" fontAlgn="ctr" hangingPunct="0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68" name="Straight Connector 67"/>
            <p:cNvCxnSpPr/>
            <p:nvPr/>
          </p:nvCxnSpPr>
          <p:spPr bwMode="auto">
            <a:xfrm>
              <a:off x="1509237" y="4652316"/>
              <a:ext cx="395715" cy="0"/>
            </a:xfrm>
            <a:prstGeom prst="lin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/>
            <p:cNvCxnSpPr/>
            <p:nvPr/>
          </p:nvCxnSpPr>
          <p:spPr bwMode="auto">
            <a:xfrm>
              <a:off x="1509237" y="5042850"/>
              <a:ext cx="395715" cy="0"/>
            </a:xfrm>
            <a:prstGeom prst="lin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70" name="Straight Connector 69"/>
          <p:cNvCxnSpPr/>
          <p:nvPr/>
        </p:nvCxnSpPr>
        <p:spPr bwMode="auto">
          <a:xfrm flipV="1">
            <a:off x="8437274" y="2665804"/>
            <a:ext cx="119795" cy="15064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4" name="TextBox 73"/>
          <p:cNvSpPr txBox="1"/>
          <p:nvPr/>
        </p:nvSpPr>
        <p:spPr>
          <a:xfrm>
            <a:off x="7196813" y="3654418"/>
            <a:ext cx="1583298" cy="369332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pPr defTabSz="457154"/>
            <a:r>
              <a:rPr kumimoji="1" lang="en-US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central region</a:t>
            </a:r>
            <a:endParaRPr kumimoji="1" lang="en-US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76" name="Rectangle 75"/>
          <p:cNvSpPr/>
          <p:nvPr/>
        </p:nvSpPr>
        <p:spPr bwMode="auto">
          <a:xfrm>
            <a:off x="8675720" y="2849693"/>
            <a:ext cx="249874" cy="147948"/>
          </a:xfrm>
          <a:prstGeom prst="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45" name="Straight Arrow Connector 44"/>
          <p:cNvCxnSpPr/>
          <p:nvPr/>
        </p:nvCxnSpPr>
        <p:spPr bwMode="auto">
          <a:xfrm>
            <a:off x="868237" y="1511488"/>
            <a:ext cx="769816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47" name="TextBox 46"/>
          <p:cNvSpPr txBox="1"/>
          <p:nvPr/>
        </p:nvSpPr>
        <p:spPr>
          <a:xfrm>
            <a:off x="3910844" y="1399233"/>
            <a:ext cx="638634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 defTabSz="457154"/>
            <a:r>
              <a:rPr kumimoji="1" lang="en-US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15.4 km</a:t>
            </a:r>
          </a:p>
        </p:txBody>
      </p:sp>
    </p:spTree>
    <p:extLst>
      <p:ext uri="{BB962C8B-B14F-4D97-AF65-F5344CB8AC3E}">
        <p14:creationId xmlns:p14="http://schemas.microsoft.com/office/powerpoint/2010/main" val="288308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6876556" y="1319853"/>
            <a:ext cx="2029341" cy="33626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31" tIns="45715" rIns="91431" bIns="4571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8" name="Rectangle 77"/>
          <p:cNvSpPr/>
          <p:nvPr/>
        </p:nvSpPr>
        <p:spPr bwMode="auto">
          <a:xfrm>
            <a:off x="4422027" y="2864117"/>
            <a:ext cx="2745100" cy="16422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4" y="691103"/>
            <a:ext cx="7481455" cy="500303"/>
          </a:xfrm>
        </p:spPr>
        <p:txBody>
          <a:bodyPr/>
          <a:lstStyle/>
          <a:p>
            <a:r>
              <a:rPr lang="en-US" dirty="0" smtClean="0"/>
              <a:t>250 GeV staged (scenario 2)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1676927" y="2842280"/>
            <a:ext cx="2745100" cy="164221"/>
          </a:xfrm>
          <a:prstGeom prst="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1689598" y="1929935"/>
            <a:ext cx="0" cy="26345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ectangle 12"/>
          <p:cNvSpPr/>
          <p:nvPr/>
        </p:nvSpPr>
        <p:spPr bwMode="auto">
          <a:xfrm>
            <a:off x="1139174" y="2842279"/>
            <a:ext cx="555525" cy="143496"/>
          </a:xfrm>
          <a:prstGeom prst="rect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855908" y="1431053"/>
            <a:ext cx="12330" cy="172078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1676927" y="2108581"/>
            <a:ext cx="2745100" cy="1219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>
            <a:off x="896385" y="2107543"/>
            <a:ext cx="79321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2539995" y="1989246"/>
            <a:ext cx="538784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defTabSz="457154"/>
            <a:r>
              <a:rPr lang="en-US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5.1 km</a:t>
            </a:r>
          </a:p>
        </p:txBody>
      </p:sp>
      <p:sp>
        <p:nvSpPr>
          <p:cNvPr id="34" name="TextBox 33"/>
          <p:cNvSpPr txBox="1"/>
          <p:nvPr/>
        </p:nvSpPr>
        <p:spPr>
          <a:xfrm rot="16200000">
            <a:off x="1120268" y="1991354"/>
            <a:ext cx="538784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defTabSz="457154"/>
            <a:r>
              <a:rPr lang="en-US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1.1 km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033769" y="2975900"/>
            <a:ext cx="1052892" cy="307777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pPr defTabSz="457154"/>
            <a:r>
              <a:rPr lang="en-US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Main Linac</a:t>
            </a:r>
          </a:p>
        </p:txBody>
      </p:sp>
      <p:sp>
        <p:nvSpPr>
          <p:cNvPr id="39" name="TextBox 38"/>
          <p:cNvSpPr txBox="1"/>
          <p:nvPr/>
        </p:nvSpPr>
        <p:spPr>
          <a:xfrm rot="16200000">
            <a:off x="805025" y="3385302"/>
            <a:ext cx="1212617" cy="307777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pPr defTabSz="457154"/>
            <a:r>
              <a:rPr lang="en-US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bunch comp.</a:t>
            </a:r>
          </a:p>
        </p:txBody>
      </p:sp>
      <p:grpSp>
        <p:nvGrpSpPr>
          <p:cNvPr id="73" name="Group 72"/>
          <p:cNvGrpSpPr/>
          <p:nvPr/>
        </p:nvGrpSpPr>
        <p:grpSpPr>
          <a:xfrm>
            <a:off x="896679" y="2413493"/>
            <a:ext cx="781087" cy="496944"/>
            <a:chOff x="798456" y="2724045"/>
            <a:chExt cx="781087" cy="496944"/>
          </a:xfrm>
        </p:grpSpPr>
        <p:sp>
          <p:nvSpPr>
            <p:cNvPr id="71" name="Arc 70"/>
            <p:cNvSpPr/>
            <p:nvPr/>
          </p:nvSpPr>
          <p:spPr bwMode="auto">
            <a:xfrm>
              <a:off x="798456" y="2724045"/>
              <a:ext cx="496944" cy="496944"/>
            </a:xfrm>
            <a:prstGeom prst="arc">
              <a:avLst>
                <a:gd name="adj1" fmla="val 5514562"/>
                <a:gd name="adj2" fmla="val 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09" eaLnBrk="0" fontAlgn="ctr" hangingPunct="0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72" name="Arc 71"/>
            <p:cNvSpPr/>
            <p:nvPr/>
          </p:nvSpPr>
          <p:spPr bwMode="auto">
            <a:xfrm>
              <a:off x="1295401" y="2829711"/>
              <a:ext cx="284142" cy="284142"/>
            </a:xfrm>
            <a:prstGeom prst="arc">
              <a:avLst>
                <a:gd name="adj1" fmla="val 5514562"/>
                <a:gd name="adj2" fmla="val 1080000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09" eaLnBrk="0" fontAlgn="ctr" hangingPunct="0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cxnSp>
        <p:nvCxnSpPr>
          <p:cNvPr id="75" name="Straight Connector 74"/>
          <p:cNvCxnSpPr>
            <a:stCxn id="72" idx="0"/>
          </p:cNvCxnSpPr>
          <p:nvPr/>
        </p:nvCxnSpPr>
        <p:spPr bwMode="auto">
          <a:xfrm>
            <a:off x="1530961" y="2803222"/>
            <a:ext cx="690631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2" name="Group 31"/>
          <p:cNvGrpSpPr/>
          <p:nvPr/>
        </p:nvGrpSpPr>
        <p:grpSpPr>
          <a:xfrm rot="952044">
            <a:off x="2720498" y="2619740"/>
            <a:ext cx="241025" cy="616618"/>
            <a:chOff x="4144431" y="3726925"/>
            <a:chExt cx="254444" cy="424431"/>
          </a:xfrm>
        </p:grpSpPr>
        <p:sp>
          <p:nvSpPr>
            <p:cNvPr id="28" name="Rectangle 27"/>
            <p:cNvSpPr/>
            <p:nvPr/>
          </p:nvSpPr>
          <p:spPr bwMode="auto">
            <a:xfrm>
              <a:off x="4156761" y="3726925"/>
              <a:ext cx="242114" cy="39569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09" eaLnBrk="0" fontAlgn="ctr" hangingPunct="0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 bwMode="auto">
            <a:xfrm>
              <a:off x="4144431" y="3726925"/>
              <a:ext cx="0" cy="3956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>
              <a:off x="4398875" y="3755658"/>
              <a:ext cx="0" cy="3956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8" name="Rectangle 47"/>
          <p:cNvSpPr/>
          <p:nvPr/>
        </p:nvSpPr>
        <p:spPr bwMode="auto">
          <a:xfrm>
            <a:off x="7497063" y="2855510"/>
            <a:ext cx="981931" cy="147948"/>
          </a:xfrm>
          <a:prstGeom prst="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49" name="Straight Connector 48"/>
          <p:cNvCxnSpPr/>
          <p:nvPr/>
        </p:nvCxnSpPr>
        <p:spPr bwMode="auto">
          <a:xfrm>
            <a:off x="8566407" y="1524718"/>
            <a:ext cx="12330" cy="171298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/>
          <p:nvPr/>
        </p:nvCxnSpPr>
        <p:spPr bwMode="auto">
          <a:xfrm>
            <a:off x="7476847" y="1943165"/>
            <a:ext cx="12330" cy="129454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2" name="Rectangle 51"/>
          <p:cNvSpPr/>
          <p:nvPr/>
        </p:nvSpPr>
        <p:spPr bwMode="auto">
          <a:xfrm>
            <a:off x="6895760" y="2857735"/>
            <a:ext cx="593416" cy="145722"/>
          </a:xfrm>
          <a:prstGeom prst="rect">
            <a:avLst/>
          </a:prstGeom>
          <a:solidFill>
            <a:srgbClr val="0080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53" name="Straight Connector 52"/>
          <p:cNvCxnSpPr/>
          <p:nvPr/>
        </p:nvCxnSpPr>
        <p:spPr bwMode="auto">
          <a:xfrm flipH="1">
            <a:off x="6903012" y="1943165"/>
            <a:ext cx="6875" cy="26345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Arrow Connector 53"/>
          <p:cNvCxnSpPr/>
          <p:nvPr/>
        </p:nvCxnSpPr>
        <p:spPr bwMode="auto">
          <a:xfrm>
            <a:off x="7489177" y="2120773"/>
            <a:ext cx="107723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55" name="Straight Arrow Connector 54"/>
          <p:cNvCxnSpPr/>
          <p:nvPr/>
        </p:nvCxnSpPr>
        <p:spPr bwMode="auto">
          <a:xfrm>
            <a:off x="6876556" y="2120773"/>
            <a:ext cx="620507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57" name="TextBox 56"/>
          <p:cNvSpPr txBox="1"/>
          <p:nvPr/>
        </p:nvSpPr>
        <p:spPr>
          <a:xfrm>
            <a:off x="7781625" y="1993778"/>
            <a:ext cx="538784" cy="215444"/>
          </a:xfrm>
          <a:prstGeom prst="rect">
            <a:avLst/>
          </a:prstGeom>
          <a:solidFill>
            <a:srgbClr val="D9D9D9"/>
          </a:solidFill>
        </p:spPr>
        <p:txBody>
          <a:bodyPr wrap="none" lIns="0" tIns="0" rIns="0" bIns="0" rtlCol="0">
            <a:spAutoFit/>
          </a:bodyPr>
          <a:lstStyle/>
          <a:p>
            <a:pPr defTabSz="457154"/>
            <a:r>
              <a:rPr lang="en-US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2.2 km</a:t>
            </a:r>
          </a:p>
        </p:txBody>
      </p:sp>
      <p:sp>
        <p:nvSpPr>
          <p:cNvPr id="61" name="TextBox 60"/>
          <p:cNvSpPr txBox="1"/>
          <p:nvPr/>
        </p:nvSpPr>
        <p:spPr>
          <a:xfrm rot="16200000">
            <a:off x="6904406" y="2004584"/>
            <a:ext cx="538784" cy="2154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defTabSz="457154"/>
            <a:r>
              <a:rPr lang="en-US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1.3 km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763248" y="2990619"/>
            <a:ext cx="553820" cy="307777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pPr defTabSz="457154"/>
            <a:r>
              <a:rPr lang="en-US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BDS</a:t>
            </a:r>
          </a:p>
        </p:txBody>
      </p:sp>
      <p:sp>
        <p:nvSpPr>
          <p:cNvPr id="63" name="TextBox 62"/>
          <p:cNvSpPr txBox="1"/>
          <p:nvPr/>
        </p:nvSpPr>
        <p:spPr>
          <a:xfrm rot="16200000">
            <a:off x="6856512" y="3161246"/>
            <a:ext cx="678566" cy="307777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pPr defTabSz="457154"/>
            <a:r>
              <a:rPr lang="en-US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e+ </a:t>
            </a:r>
            <a:r>
              <a:rPr lang="en-US" sz="1400" dirty="0" err="1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src</a:t>
            </a:r>
            <a:endParaRPr lang="en-US" sz="1400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4" name="Octagon 63"/>
          <p:cNvSpPr/>
          <p:nvPr/>
        </p:nvSpPr>
        <p:spPr bwMode="auto">
          <a:xfrm>
            <a:off x="8486706" y="2835684"/>
            <a:ext cx="184046" cy="184046"/>
          </a:xfrm>
          <a:prstGeom prst="octagon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8381519" y="3226020"/>
            <a:ext cx="398592" cy="369332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pPr defTabSz="457154"/>
            <a:r>
              <a:rPr lang="en-US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IP</a:t>
            </a:r>
            <a:endParaRPr lang="en-US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8123838" y="2374356"/>
            <a:ext cx="546914" cy="291449"/>
            <a:chOff x="1295400" y="4652316"/>
            <a:chExt cx="609552" cy="390534"/>
          </a:xfrm>
          <a:noFill/>
        </p:grpSpPr>
        <p:sp>
          <p:nvSpPr>
            <p:cNvPr id="67" name="Arc 66"/>
            <p:cNvSpPr/>
            <p:nvPr/>
          </p:nvSpPr>
          <p:spPr bwMode="auto">
            <a:xfrm rot="16200000">
              <a:off x="1316387" y="4631329"/>
              <a:ext cx="390534" cy="432508"/>
            </a:xfrm>
            <a:prstGeom prst="arc">
              <a:avLst>
                <a:gd name="adj1" fmla="val 10554439"/>
                <a:gd name="adj2" fmla="val 0"/>
              </a:avLst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09" eaLnBrk="0" fontAlgn="ctr" hangingPunct="0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68" name="Straight Connector 67"/>
            <p:cNvCxnSpPr/>
            <p:nvPr/>
          </p:nvCxnSpPr>
          <p:spPr bwMode="auto">
            <a:xfrm>
              <a:off x="1509237" y="4652316"/>
              <a:ext cx="395715" cy="0"/>
            </a:xfrm>
            <a:prstGeom prst="lin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/>
            <p:cNvCxnSpPr/>
            <p:nvPr/>
          </p:nvCxnSpPr>
          <p:spPr bwMode="auto">
            <a:xfrm>
              <a:off x="1509237" y="5042850"/>
              <a:ext cx="395715" cy="0"/>
            </a:xfrm>
            <a:prstGeom prst="lin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70" name="Straight Connector 69"/>
          <p:cNvCxnSpPr/>
          <p:nvPr/>
        </p:nvCxnSpPr>
        <p:spPr bwMode="auto">
          <a:xfrm flipV="1">
            <a:off x="8437274" y="2665804"/>
            <a:ext cx="119795" cy="15064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4" name="TextBox 73"/>
          <p:cNvSpPr txBox="1"/>
          <p:nvPr/>
        </p:nvSpPr>
        <p:spPr>
          <a:xfrm>
            <a:off x="7196813" y="3654418"/>
            <a:ext cx="1583298" cy="369332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pPr defTabSz="457154"/>
            <a:r>
              <a:rPr lang="en-US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central region</a:t>
            </a:r>
            <a:endParaRPr lang="en-US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76" name="Rectangle 75"/>
          <p:cNvSpPr/>
          <p:nvPr/>
        </p:nvSpPr>
        <p:spPr bwMode="auto">
          <a:xfrm>
            <a:off x="8675720" y="2849693"/>
            <a:ext cx="249874" cy="147948"/>
          </a:xfrm>
          <a:prstGeom prst="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45" name="Straight Arrow Connector 44"/>
          <p:cNvCxnSpPr/>
          <p:nvPr/>
        </p:nvCxnSpPr>
        <p:spPr bwMode="auto">
          <a:xfrm>
            <a:off x="868237" y="1511488"/>
            <a:ext cx="769816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47" name="TextBox 46"/>
          <p:cNvSpPr txBox="1"/>
          <p:nvPr/>
        </p:nvSpPr>
        <p:spPr>
          <a:xfrm>
            <a:off x="3910844" y="1412463"/>
            <a:ext cx="638634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 defTabSz="457154"/>
            <a:r>
              <a:rPr lang="en-US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15.4 km</a:t>
            </a:r>
          </a:p>
        </p:txBody>
      </p:sp>
      <p:cxnSp>
        <p:nvCxnSpPr>
          <p:cNvPr id="8" name="Straight Connector 7"/>
          <p:cNvCxnSpPr>
            <a:stCxn id="78" idx="1"/>
            <a:endCxn id="52" idx="1"/>
          </p:cNvCxnSpPr>
          <p:nvPr/>
        </p:nvCxnSpPr>
        <p:spPr bwMode="auto">
          <a:xfrm flipV="1">
            <a:off x="4422027" y="2930596"/>
            <a:ext cx="2473733" cy="1563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 flipV="1">
            <a:off x="5291284" y="2932881"/>
            <a:ext cx="13228" cy="72153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4282297" y="3614728"/>
            <a:ext cx="2070887" cy="369332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pPr defTabSz="457154"/>
            <a:r>
              <a:rPr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125 GeV transport</a:t>
            </a:r>
            <a:endParaRPr lang="en-GB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08246" y="4145500"/>
            <a:ext cx="4804245" cy="2585323"/>
          </a:xfrm>
          <a:prstGeom prst="rect">
            <a:avLst/>
          </a:prstGeom>
          <a:solidFill>
            <a:srgbClr val="CCFFCC"/>
          </a:solidFill>
        </p:spPr>
        <p:txBody>
          <a:bodyPr wrap="none" lIns="91431" tIns="45715" rIns="91431" bIns="45715" rtlCol="0">
            <a:spAutoFit/>
          </a:bodyPr>
          <a:lstStyle/>
          <a:p>
            <a:pPr defTabSz="457154"/>
            <a:r>
              <a:rPr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Half the linac</a:t>
            </a:r>
          </a:p>
          <a:p>
            <a:pPr defTabSz="457154"/>
            <a:r>
              <a:rPr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Full-length BDS tunnel &amp; vacuum (</a:t>
            </a:r>
            <a:r>
              <a:rPr lang="en-GB" dirty="0" err="1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TeV</a:t>
            </a:r>
            <a:r>
              <a:rPr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)</a:t>
            </a:r>
          </a:p>
          <a:p>
            <a:pPr defTabSz="457154"/>
            <a:r>
              <a:rPr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½ BDS magnets (instrumentation, CF </a:t>
            </a:r>
            <a:r>
              <a:rPr lang="en-GB" dirty="0" err="1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etc</a:t>
            </a:r>
            <a:r>
              <a:rPr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)</a:t>
            </a:r>
          </a:p>
          <a:p>
            <a:pPr defTabSz="457154"/>
            <a:r>
              <a:rPr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1 RTML LTL</a:t>
            </a:r>
          </a:p>
          <a:p>
            <a:pPr defTabSz="457154"/>
            <a:r>
              <a:rPr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5km 125 GeV transport line</a:t>
            </a:r>
          </a:p>
          <a:p>
            <a:pPr defTabSz="457154"/>
            <a:endParaRPr lang="en-GB" dirty="0" smtClean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  <a:p>
            <a:pPr defTabSz="457154"/>
            <a:r>
              <a:rPr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Extended tunnel/CFS already 500 GeV stage</a:t>
            </a:r>
          </a:p>
          <a:p>
            <a:pPr defTabSz="457154"/>
            <a:endParaRPr lang="en-GB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  <a:p>
            <a:pPr defTabSz="457154"/>
            <a:r>
              <a:rPr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10Hz mode e- linac</a:t>
            </a:r>
            <a:endParaRPr lang="en-GB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09816" y="4995215"/>
            <a:ext cx="2890606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31" tIns="45715" rIns="91431" bIns="45715" rtlCol="0">
            <a:spAutoFit/>
          </a:bodyPr>
          <a:lstStyle/>
          <a:p>
            <a:pPr defTabSz="457154"/>
            <a:r>
              <a:rPr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quasi-adiabatic energy upgrade?</a:t>
            </a:r>
            <a:endParaRPr lang="en-GB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24076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コンテンツ プレースホルダー 10"/>
          <p:cNvSpPr>
            <a:spLocks noGrp="1"/>
          </p:cNvSpPr>
          <p:nvPr>
            <p:ph idx="1"/>
          </p:nvPr>
        </p:nvSpPr>
        <p:spPr>
          <a:xfrm>
            <a:off x="831273" y="1426710"/>
            <a:ext cx="7481455" cy="4635694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sz="2400" dirty="0">
                <a:solidFill>
                  <a:srgbClr val="000090"/>
                </a:solidFill>
              </a:rPr>
              <a:t>SCRF technology and beam acceleration</a:t>
            </a:r>
            <a:r>
              <a:rPr kumimoji="1" lang="ja-JP" altLang="en-US" sz="2400" dirty="0">
                <a:solidFill>
                  <a:srgbClr val="000090"/>
                </a:solidFill>
              </a:rPr>
              <a:t>：</a:t>
            </a:r>
            <a:endParaRPr kumimoji="1" lang="en-US" altLang="ja-JP" sz="2400" dirty="0">
              <a:solidFill>
                <a:srgbClr val="000090"/>
              </a:solidFill>
            </a:endParaRPr>
          </a:p>
          <a:p>
            <a:pPr lvl="1"/>
            <a:r>
              <a:rPr kumimoji="1" lang="en-US" altLang="ja-JP" sz="2000" dirty="0"/>
              <a:t>Cavity Gradient required</a:t>
            </a:r>
            <a:r>
              <a:rPr kumimoji="1" lang="ja-JP" altLang="en-US" sz="2000" dirty="0"/>
              <a:t>：</a:t>
            </a:r>
            <a:r>
              <a:rPr kumimoji="1" lang="en-US" altLang="ja-JP" sz="2000" dirty="0">
                <a:solidFill>
                  <a:srgbClr val="3366FF"/>
                </a:solidFill>
              </a:rPr>
              <a:t>31.5 MV/m</a:t>
            </a:r>
          </a:p>
          <a:p>
            <a:pPr lvl="2"/>
            <a:r>
              <a:rPr kumimoji="1" lang="en-US" altLang="ja-JP" u="sng" dirty="0">
                <a:latin typeface="Osaka"/>
                <a:ea typeface="Osaka"/>
                <a:cs typeface="Osaka"/>
              </a:rPr>
              <a:t>ILC SCRF cavity R&amp;D </a:t>
            </a:r>
            <a:endParaRPr lang="en-US" altLang="ja-JP" dirty="0">
              <a:latin typeface="Osaka"/>
              <a:ea typeface="Osaka"/>
              <a:cs typeface="Osaka"/>
            </a:endParaRPr>
          </a:p>
          <a:p>
            <a:pPr lvl="3"/>
            <a:r>
              <a:rPr lang="en-US" altLang="ja-JP" sz="1800" dirty="0">
                <a:latin typeface="Osaka"/>
                <a:ea typeface="Osaka"/>
                <a:cs typeface="Osaka"/>
              </a:rPr>
              <a:t>Effort for ~ 7 x Gradient (KEK-TRISTAN, CERN-LEP) </a:t>
            </a:r>
          </a:p>
          <a:p>
            <a:pPr lvl="3"/>
            <a:r>
              <a:rPr kumimoji="1" lang="en-US" altLang="ja-JP" sz="1800" dirty="0">
                <a:latin typeface="Osaka"/>
                <a:ea typeface="Osaka"/>
                <a:cs typeface="Osaka"/>
              </a:rPr>
              <a:t>Gradient Progress </a:t>
            </a:r>
            <a:r>
              <a:rPr kumimoji="1" lang="ja-JP" altLang="en-US" sz="1800" dirty="0">
                <a:latin typeface="Osaka"/>
                <a:ea typeface="Osaka"/>
                <a:cs typeface="Osaka"/>
              </a:rPr>
              <a:t>：　</a:t>
            </a:r>
            <a:r>
              <a:rPr kumimoji="1" lang="en-US" altLang="ja-JP" sz="1800" dirty="0">
                <a:solidFill>
                  <a:srgbClr val="3366FF"/>
                </a:solidFill>
                <a:latin typeface="Osaka"/>
                <a:ea typeface="Osaka"/>
                <a:cs typeface="Osaka"/>
              </a:rPr>
              <a:t>&lt; 37 MV/m&gt;  </a:t>
            </a:r>
            <a:r>
              <a:rPr kumimoji="1" lang="ja-JP" altLang="en-US" sz="1800" dirty="0">
                <a:latin typeface="Osaka"/>
                <a:ea typeface="Osaka"/>
                <a:cs typeface="Osaka"/>
              </a:rPr>
              <a:t>（</a:t>
            </a:r>
            <a:r>
              <a:rPr kumimoji="1" lang="en-US" altLang="ja-JP" sz="1800" dirty="0">
                <a:solidFill>
                  <a:srgbClr val="FF0000"/>
                </a:solidFill>
                <a:latin typeface="Osaka"/>
                <a:ea typeface="Osaka"/>
                <a:cs typeface="Osaka"/>
              </a:rPr>
              <a:t>Record</a:t>
            </a:r>
            <a:r>
              <a:rPr kumimoji="1" lang="ja-JP" altLang="en-US" sz="1800" dirty="0">
                <a:solidFill>
                  <a:srgbClr val="FF0000"/>
                </a:solidFill>
                <a:latin typeface="Osaka"/>
                <a:ea typeface="Osaka"/>
                <a:cs typeface="Osaka"/>
              </a:rPr>
              <a:t>：</a:t>
            </a:r>
            <a:r>
              <a:rPr kumimoji="1" lang="en-US" altLang="ja-JP" sz="1800" dirty="0">
                <a:solidFill>
                  <a:srgbClr val="FF0000"/>
                </a:solidFill>
                <a:latin typeface="Osaka"/>
                <a:ea typeface="Osaka"/>
                <a:cs typeface="Osaka"/>
              </a:rPr>
              <a:t>46 MV/m </a:t>
            </a:r>
            <a:r>
              <a:rPr kumimoji="1" lang="en-US" altLang="ja-JP" sz="1800" dirty="0">
                <a:solidFill>
                  <a:srgbClr val="000090"/>
                </a:solidFill>
                <a:latin typeface="Osaka"/>
                <a:ea typeface="Osaka"/>
                <a:cs typeface="Osaka"/>
              </a:rPr>
              <a:t>at DESY</a:t>
            </a:r>
            <a:r>
              <a:rPr kumimoji="1" lang="en-US" altLang="ja-JP" sz="1800" dirty="0">
                <a:latin typeface="Osaka"/>
                <a:ea typeface="Osaka"/>
                <a:cs typeface="Osaka"/>
              </a:rPr>
              <a:t>) </a:t>
            </a:r>
          </a:p>
          <a:p>
            <a:pPr lvl="3"/>
            <a:r>
              <a:rPr kumimoji="1" lang="en-US" altLang="ja-JP" sz="1800" dirty="0">
                <a:latin typeface="Osaka"/>
                <a:ea typeface="Osaka"/>
                <a:cs typeface="Osaka"/>
              </a:rPr>
              <a:t>System engineering</a:t>
            </a:r>
            <a:r>
              <a:rPr kumimoji="1" lang="ja-JP" altLang="en-US" sz="1800" dirty="0">
                <a:latin typeface="Osaka"/>
                <a:ea typeface="Osaka"/>
                <a:cs typeface="Osaka"/>
              </a:rPr>
              <a:t>：</a:t>
            </a:r>
            <a:r>
              <a:rPr kumimoji="1" lang="en-US" altLang="ja-JP" sz="1800" dirty="0">
                <a:latin typeface="Osaka"/>
                <a:ea typeface="Osaka"/>
                <a:cs typeface="Osaka"/>
              </a:rPr>
              <a:t> S1-Global program with global effort</a:t>
            </a:r>
          </a:p>
          <a:p>
            <a:pPr marL="0" indent="0">
              <a:buNone/>
            </a:pPr>
            <a:r>
              <a:rPr kumimoji="1" lang="en-US" altLang="ja-JP" sz="2400" dirty="0">
                <a:solidFill>
                  <a:srgbClr val="000090"/>
                </a:solidFill>
              </a:rPr>
              <a:t>Electron Cloud Mitigation</a:t>
            </a:r>
            <a:endParaRPr kumimoji="1" lang="en-US" altLang="ja-JP" sz="2000" dirty="0">
              <a:solidFill>
                <a:srgbClr val="000090"/>
              </a:solidFill>
            </a:endParaRPr>
          </a:p>
          <a:p>
            <a:pPr marL="0" indent="0">
              <a:buNone/>
            </a:pPr>
            <a:r>
              <a:rPr kumimoji="1" lang="en-US" altLang="ja-JP" sz="2400" dirty="0">
                <a:solidFill>
                  <a:srgbClr val="000090"/>
                </a:solidFill>
              </a:rPr>
              <a:t>Nano-beam handling :</a:t>
            </a:r>
            <a:r>
              <a:rPr kumimoji="1" lang="ja-JP" altLang="en-US" sz="2400" dirty="0">
                <a:solidFill>
                  <a:srgbClr val="000090"/>
                </a:solidFill>
              </a:rPr>
              <a:t>　</a:t>
            </a:r>
            <a:endParaRPr kumimoji="1" lang="en-US" altLang="ja-JP" sz="2400" dirty="0">
              <a:solidFill>
                <a:srgbClr val="000090"/>
              </a:solidFill>
            </a:endParaRPr>
          </a:p>
          <a:p>
            <a:pPr lvl="1"/>
            <a:r>
              <a:rPr kumimoji="1" lang="en-US" altLang="ja-JP" sz="2000" dirty="0"/>
              <a:t>ILC requiring a beam size </a:t>
            </a:r>
            <a:r>
              <a:rPr kumimoji="1" lang="en-US" altLang="ja-JP" sz="2000" dirty="0">
                <a:solidFill>
                  <a:srgbClr val="3366FF"/>
                </a:solidFill>
              </a:rPr>
              <a:t>~ 6 nm </a:t>
            </a:r>
            <a:r>
              <a:rPr kumimoji="1" lang="en-US" altLang="ja-JP" sz="2000" dirty="0"/>
              <a:t>(vertical)  and stability ~2nm:  </a:t>
            </a:r>
          </a:p>
          <a:p>
            <a:pPr lvl="2"/>
            <a:r>
              <a:rPr kumimoji="1" lang="en-US" altLang="ja-JP" dirty="0">
                <a:latin typeface="Osaka"/>
                <a:ea typeface="Osaka"/>
                <a:cs typeface="Osaka"/>
              </a:rPr>
              <a:t>Progress in </a:t>
            </a:r>
            <a:r>
              <a:rPr kumimoji="1" lang="en-US" altLang="ja-JP" dirty="0"/>
              <a:t>KEK-ATF:</a:t>
            </a:r>
          </a:p>
          <a:p>
            <a:pPr lvl="3"/>
            <a:r>
              <a:rPr kumimoji="1" lang="en-US" altLang="ja-JP" sz="1800" dirty="0"/>
              <a:t>achieving </a:t>
            </a:r>
            <a:r>
              <a:rPr kumimoji="1" lang="en-US" altLang="ja-JP" sz="1800" dirty="0">
                <a:solidFill>
                  <a:srgbClr val="FF0000"/>
                </a:solidFill>
              </a:rPr>
              <a:t>~70 nm (at 1.3 </a:t>
            </a:r>
            <a:r>
              <a:rPr kumimoji="1" lang="en-US" altLang="ja-JP" sz="1800" dirty="0" err="1">
                <a:solidFill>
                  <a:srgbClr val="FF0000"/>
                </a:solidFill>
              </a:rPr>
              <a:t>GeV</a:t>
            </a:r>
            <a:r>
              <a:rPr kumimoji="1" lang="en-US" altLang="ja-JP" sz="1800" dirty="0">
                <a:solidFill>
                  <a:srgbClr val="FF0000"/>
                </a:solidFill>
              </a:rPr>
              <a:t>)</a:t>
            </a:r>
            <a:r>
              <a:rPr kumimoji="1" lang="en-US" altLang="ja-JP" sz="1800" dirty="0"/>
              <a:t>, </a:t>
            </a:r>
          </a:p>
          <a:p>
            <a:pPr lvl="3"/>
            <a:r>
              <a:rPr kumimoji="1" lang="en-US" altLang="ja-JP" sz="1800" dirty="0"/>
              <a:t>corresponding to 10 nm (at 250 </a:t>
            </a:r>
            <a:r>
              <a:rPr kumimoji="1" lang="en-US" altLang="ja-JP" sz="1800" dirty="0" err="1"/>
              <a:t>GeV</a:t>
            </a:r>
            <a:r>
              <a:rPr kumimoji="1" lang="en-US" altLang="ja-JP" sz="1800" dirty="0"/>
              <a:t>, ILC)</a:t>
            </a:r>
          </a:p>
          <a:p>
            <a:pPr lvl="1"/>
            <a:endParaRPr kumimoji="1" lang="en-US" altLang="ja-JP" dirty="0" smtClean="0"/>
          </a:p>
          <a:p>
            <a:pPr lvl="1"/>
            <a:endParaRPr kumimoji="1" lang="ja-JP" altLang="en-US" dirty="0"/>
          </a:p>
        </p:txBody>
      </p:sp>
      <p:sp>
        <p:nvSpPr>
          <p:cNvPr id="10" name="タイトル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 smtClean="0">
                <a:ea typeface="Osaka"/>
                <a:cs typeface="Osaka"/>
              </a:rPr>
              <a:t>Major R&amp;D Efforts in TD Phase  </a:t>
            </a:r>
            <a:endParaRPr kumimoji="1" lang="ja-JP" altLang="en-US" b="1" dirty="0">
              <a:ea typeface="Osaka"/>
              <a:cs typeface="Osaka"/>
            </a:endParaRP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latin typeface="Calibri"/>
                <a:ea typeface="ＭＳ Ｐゴシック"/>
              </a:rPr>
              <a:t>A. Yamamoto, 13/05/27</a:t>
            </a:r>
            <a:endParaRPr lang="en-US" altLang="ja-JP" dirty="0"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latin typeface="Calibri"/>
                <a:ea typeface="ＭＳ Ｐゴシック"/>
              </a:rPr>
              <a:t>ILC Technical Status</a:t>
            </a:r>
            <a:endParaRPr lang="en-US" altLang="ja-JP" dirty="0"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69C48C-D733-1745-8254-B98F368A1390}" type="slidenum">
              <a:rPr lang="en-US" altLang="ja-JP" smtClean="0">
                <a:latin typeface="Calibri"/>
                <a:ea typeface="ＭＳ Ｐゴシック"/>
              </a:rPr>
              <a:pPr>
                <a:defRPr/>
              </a:pPr>
              <a:t>15</a:t>
            </a:fld>
            <a:endParaRPr lang="en-US" altLang="ja-JP"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7378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2"/>
          <p:cNvSpPr>
            <a:spLocks noGrp="1"/>
          </p:cNvSpPr>
          <p:nvPr>
            <p:ph type="title"/>
          </p:nvPr>
        </p:nvSpPr>
        <p:spPr>
          <a:xfrm>
            <a:off x="831274" y="675985"/>
            <a:ext cx="7481455" cy="500303"/>
          </a:xfrm>
          <a:noFill/>
        </p:spPr>
        <p:txBody>
          <a:bodyPr/>
          <a:lstStyle/>
          <a:p>
            <a:pPr>
              <a:defRPr/>
            </a:pPr>
            <a:r>
              <a:rPr lang="en-US" altLang="ja-JP" sz="3200" dirty="0">
                <a:latin typeface="Arial" charset="0"/>
                <a:cs typeface="Arial Unicode MS" charset="0"/>
              </a:rPr>
              <a:t>Progress in SCRF Cavity Gradient</a:t>
            </a:r>
            <a:endParaRPr lang="en-US" altLang="ja-JP" sz="2400" dirty="0">
              <a:solidFill>
                <a:srgbClr val="3366FF"/>
              </a:solidFill>
              <a:latin typeface="Arial" charset="0"/>
            </a:endParaRPr>
          </a:p>
        </p:txBody>
      </p:sp>
      <p:sp>
        <p:nvSpPr>
          <p:cNvPr id="41986" name="Date Placeholder 2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876" indent="-28572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86" indent="-228577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40" indent="-228577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94" indent="-228577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49" indent="-228577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503" indent="-228577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57" indent="-228577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811" indent="-228577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z="1200">
                <a:solidFill>
                  <a:prstClr val="black"/>
                </a:solidFill>
              </a:rPr>
              <a:t>A. Yamamoto, 13/05/27</a:t>
            </a:r>
          </a:p>
        </p:txBody>
      </p:sp>
      <p:sp>
        <p:nvSpPr>
          <p:cNvPr id="41987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876" indent="-28572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86" indent="-228577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40" indent="-228577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94" indent="-228577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49" indent="-228577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503" indent="-228577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57" indent="-228577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811" indent="-228577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z="1600">
                <a:solidFill>
                  <a:srgbClr val="23346C"/>
                </a:solidFill>
              </a:rPr>
              <a:t>ILC Technical Status</a:t>
            </a:r>
          </a:p>
        </p:txBody>
      </p:sp>
      <p:sp>
        <p:nvSpPr>
          <p:cNvPr id="4198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876" indent="-28572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86" indent="-228577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40" indent="-228577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94" indent="-228577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49" indent="-228577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503" indent="-228577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57" indent="-228577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811" indent="-228577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4A19A2F-A1AC-774B-B234-271118131FAA}" type="slidenum">
              <a:rPr kumimoji="0" lang="en-US" altLang="ja-JP" sz="1400">
                <a:solidFill>
                  <a:prstClr val="black"/>
                </a:solidFill>
              </a:rPr>
              <a:pPr/>
              <a:t>16</a:t>
            </a:fld>
            <a:endParaRPr kumimoji="0" lang="en-US" altLang="ja-JP" sz="1400">
              <a:solidFill>
                <a:prstClr val="black"/>
              </a:solidFill>
              <a:latin typeface="Times" charset="0"/>
            </a:endParaRPr>
          </a:p>
        </p:txBody>
      </p:sp>
      <p:pic>
        <p:nvPicPr>
          <p:cNvPr id="41989" name="Picture 3"/>
          <p:cNvPicPr>
            <a:picLocks noGrp="1"/>
          </p:cNvPicPr>
          <p:nvPr>
            <p:ph sz="half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32" b="-2177"/>
          <a:stretch>
            <a:fillRect/>
          </a:stretch>
        </p:blipFill>
        <p:spPr>
          <a:xfrm>
            <a:off x="1" y="1219201"/>
            <a:ext cx="5611813" cy="4976813"/>
          </a:xfrm>
        </p:spPr>
      </p:pic>
      <p:sp>
        <p:nvSpPr>
          <p:cNvPr id="41990" name="テキスト ボックス 9"/>
          <p:cNvSpPr txBox="1">
            <a:spLocks noChangeArrowheads="1"/>
          </p:cNvSpPr>
          <p:nvPr/>
        </p:nvSpPr>
        <p:spPr bwMode="auto">
          <a:xfrm>
            <a:off x="5790370" y="3518166"/>
            <a:ext cx="3048000" cy="2677646"/>
          </a:xfrm>
          <a:prstGeom prst="rect">
            <a:avLst/>
          </a:prstGeom>
          <a:solidFill>
            <a:srgbClr val="FFFF00"/>
          </a:solidFill>
          <a:ln w="9525">
            <a:solidFill>
              <a:srgbClr val="008000"/>
            </a:solidFill>
            <a:miter lim="800000"/>
            <a:headEnd/>
            <a:tailEnd/>
          </a:ln>
          <a:extLst/>
        </p:spPr>
        <p:txBody>
          <a:bodyPr lIns="91431" tIns="45715" rIns="91431" bIns="45715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154"/>
            <a:r>
              <a:rPr kumimoji="0" lang="en-US" altLang="ja-JP" dirty="0">
                <a:solidFill>
                  <a:prstClr val="black"/>
                </a:solidFill>
              </a:rPr>
              <a:t>Production yield</a:t>
            </a:r>
            <a:r>
              <a:rPr kumimoji="0" lang="en-US" altLang="ja-JP" dirty="0">
                <a:solidFill>
                  <a:srgbClr val="3366FF"/>
                </a:solidFill>
              </a:rPr>
              <a:t>:  </a:t>
            </a:r>
          </a:p>
          <a:p>
            <a:pPr defTabSz="457154"/>
            <a:r>
              <a:rPr kumimoji="0" lang="en-US" altLang="ja-JP" dirty="0">
                <a:solidFill>
                  <a:srgbClr val="3366FF"/>
                </a:solidFill>
              </a:rPr>
              <a:t>94 % </a:t>
            </a:r>
            <a:r>
              <a:rPr kumimoji="0" lang="en-US" altLang="ja-JP" dirty="0">
                <a:solidFill>
                  <a:prstClr val="black"/>
                </a:solidFill>
              </a:rPr>
              <a:t>at &gt; 28 MV/m,</a:t>
            </a:r>
          </a:p>
          <a:p>
            <a:pPr defTabSz="457154"/>
            <a:r>
              <a:rPr kumimoji="0" lang="en-US" altLang="ja-JP" dirty="0">
                <a:solidFill>
                  <a:prstClr val="black"/>
                </a:solidFill>
              </a:rPr>
              <a:t> </a:t>
            </a:r>
          </a:p>
          <a:p>
            <a:pPr defTabSz="457154"/>
            <a:r>
              <a:rPr kumimoji="0" lang="en-US" altLang="ja-JP" dirty="0">
                <a:solidFill>
                  <a:prstClr val="black"/>
                </a:solidFill>
              </a:rPr>
              <a:t>Average gradient: </a:t>
            </a:r>
          </a:p>
          <a:p>
            <a:pPr defTabSz="457154"/>
            <a:r>
              <a:rPr kumimoji="0" lang="en-US" altLang="ja-JP" dirty="0">
                <a:solidFill>
                  <a:srgbClr val="FF0000"/>
                </a:solidFill>
              </a:rPr>
              <a:t>37.1 MV/</a:t>
            </a:r>
            <a:r>
              <a:rPr kumimoji="0" lang="en-US" altLang="ja-JP" dirty="0" smtClean="0">
                <a:solidFill>
                  <a:srgbClr val="FF0000"/>
                </a:solidFill>
              </a:rPr>
              <a:t>m</a:t>
            </a:r>
          </a:p>
          <a:p>
            <a:pPr defTabSz="457154"/>
            <a:endParaRPr kumimoji="0" lang="en-US" altLang="ja-JP" dirty="0">
              <a:solidFill>
                <a:srgbClr val="FF0000"/>
              </a:solidFill>
            </a:endParaRPr>
          </a:p>
          <a:p>
            <a:pPr defTabSz="457154"/>
            <a:r>
              <a:rPr kumimoji="0" lang="en-US" altLang="ja-JP" dirty="0" smtClean="0">
                <a:solidFill>
                  <a:srgbClr val="000090"/>
                </a:solidFill>
              </a:rPr>
              <a:t>reached (2012) </a:t>
            </a:r>
            <a:endParaRPr lang="ja-JP" altLang="en-US" dirty="0">
              <a:solidFill>
                <a:srgbClr val="000090"/>
              </a:solidFill>
            </a:endParaRPr>
          </a:p>
        </p:txBody>
      </p:sp>
      <p:pic>
        <p:nvPicPr>
          <p:cNvPr id="9" name="図 8" descr="TESLA-like Cavity (KAKO)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0370" y="1190730"/>
            <a:ext cx="3048000" cy="2031999"/>
          </a:xfrm>
          <a:prstGeom prst="rect">
            <a:avLst/>
          </a:prstGeom>
          <a:ln>
            <a:solidFill>
              <a:srgbClr val="3366FF"/>
            </a:solidFill>
          </a:ln>
        </p:spPr>
      </p:pic>
    </p:spTree>
    <p:extLst>
      <p:ext uri="{BB962C8B-B14F-4D97-AF65-F5344CB8AC3E}">
        <p14:creationId xmlns:p14="http://schemas.microsoft.com/office/powerpoint/2010/main" val="330510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>
          <a:xfrm>
            <a:off x="587545" y="713075"/>
            <a:ext cx="8072943" cy="500303"/>
          </a:xfrm>
        </p:spPr>
        <p:txBody>
          <a:bodyPr/>
          <a:lstStyle/>
          <a:p>
            <a:r>
              <a:rPr lang="en-US" altLang="ja-JP" sz="2800" dirty="0">
                <a:latin typeface="Arial" charset="0"/>
                <a:cs typeface="Arial Unicode MS" charset="0"/>
              </a:rPr>
              <a:t>Progress in 1.3 GHz ILC Cavity Production </a:t>
            </a:r>
          </a:p>
        </p:txBody>
      </p:sp>
      <p:sp>
        <p:nvSpPr>
          <p:cNvPr id="45059" name="Date Placeholder 3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876" indent="-285721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2886" indent="-228577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040" indent="-228577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194" indent="-228577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349" indent="-228577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503" indent="-228577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8657" indent="-228577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5811" indent="-228577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200">
                <a:solidFill>
                  <a:prstClr val="black"/>
                </a:solidFill>
              </a:rPr>
              <a:t>A. Yamamoto, 13/05/27</a:t>
            </a:r>
            <a:endParaRPr kumimoji="0" lang="en-US" altLang="ja-JP" sz="1200" dirty="0">
              <a:solidFill>
                <a:prstClr val="black"/>
              </a:solidFill>
            </a:endParaRPr>
          </a:p>
        </p:txBody>
      </p:sp>
      <p:sp>
        <p:nvSpPr>
          <p:cNvPr id="4506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876" indent="-285721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2886" indent="-228577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040" indent="-228577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194" indent="-228577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349" indent="-228577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503" indent="-228577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8657" indent="-228577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5811" indent="-228577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600">
                <a:solidFill>
                  <a:srgbClr val="23346C"/>
                </a:solidFill>
              </a:rPr>
              <a:t>ILC Technical Status</a:t>
            </a:r>
          </a:p>
        </p:txBody>
      </p:sp>
      <p:sp>
        <p:nvSpPr>
          <p:cNvPr id="4506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876" indent="-285721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2886" indent="-228577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040" indent="-228577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194" indent="-228577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349" indent="-228577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503" indent="-228577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8657" indent="-228577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5811" indent="-228577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6D81EF2F-ABC7-264E-837A-2C42D66C4A81}" type="slidenum">
              <a:rPr kumimoji="0" lang="en-US" altLang="ja-JP" sz="1400">
                <a:solidFill>
                  <a:prstClr val="black"/>
                </a:solidFill>
              </a:rPr>
              <a:pPr/>
              <a:t>17</a:t>
            </a:fld>
            <a:endParaRPr kumimoji="0" lang="en-US" altLang="ja-JP" sz="1400" dirty="0">
              <a:solidFill>
                <a:prstClr val="black"/>
              </a:solidFill>
            </a:endParaRPr>
          </a:p>
        </p:txBody>
      </p:sp>
      <p:sp>
        <p:nvSpPr>
          <p:cNvPr id="45058" name="Content Placeholder 2"/>
          <p:cNvSpPr>
            <a:spLocks noGrp="1"/>
          </p:cNvSpPr>
          <p:nvPr>
            <p:ph idx="4294967295"/>
          </p:nvPr>
        </p:nvSpPr>
        <p:spPr>
          <a:xfrm>
            <a:off x="257041" y="4378156"/>
            <a:ext cx="8513763" cy="1790700"/>
          </a:xfrm>
          <a:ln>
            <a:solidFill>
              <a:srgbClr val="000090"/>
            </a:solidFill>
          </a:ln>
        </p:spPr>
        <p:txBody>
          <a:bodyPr/>
          <a:lstStyle/>
          <a:p>
            <a:r>
              <a:rPr lang="en-US" altLang="ja-JP" sz="2200" u="sng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Progress in EXFEL (800 cavity construction </a:t>
            </a:r>
            <a:r>
              <a:rPr lang="en-US" altLang="ja-JP" sz="22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as of 2012/10):</a:t>
            </a:r>
          </a:p>
          <a:p>
            <a:pPr marL="0" indent="0">
              <a:buNone/>
            </a:pPr>
            <a:r>
              <a:rPr lang="en-US" altLang="ja-JP" sz="2200" b="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         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(courtesy by D. </a:t>
            </a:r>
            <a:r>
              <a:rPr lang="en-US" altLang="ja-JP" sz="1600" b="0" dirty="0" err="1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Reschke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: the 2</a:t>
            </a:r>
            <a:r>
              <a:rPr lang="en-US" altLang="ja-JP" sz="1600" b="0" baseline="300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nd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  EP at DESY) </a:t>
            </a:r>
          </a:p>
          <a:p>
            <a:pPr lvl="1"/>
            <a:r>
              <a:rPr lang="en-US" altLang="ja-JP" sz="1800" dirty="0">
                <a:solidFill>
                  <a:srgbClr val="FF0000"/>
                </a:solidFill>
                <a:latin typeface="Arial" charset="0"/>
                <a:ea typeface="Arial Unicode MS" charset="0"/>
                <a:cs typeface="Arial Unicode MS" charset="0"/>
              </a:rPr>
              <a:t>RI</a:t>
            </a:r>
            <a:r>
              <a:rPr lang="en-US" altLang="ja-JP" sz="18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: 4 reference cavities with </a:t>
            </a:r>
            <a:r>
              <a:rPr lang="en-US" altLang="ja-JP" sz="1800" dirty="0" err="1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Eacc</a:t>
            </a:r>
            <a:r>
              <a:rPr lang="en-US" altLang="ja-JP" sz="18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 &gt; 28 MV/m, (~ 39 MV/m max.)</a:t>
            </a:r>
          </a:p>
          <a:p>
            <a:pPr lvl="1"/>
            <a:r>
              <a:rPr lang="en-US" altLang="ja-JP" sz="1800" dirty="0" err="1">
                <a:solidFill>
                  <a:srgbClr val="FF0000"/>
                </a:solidFill>
                <a:latin typeface="Arial" charset="0"/>
                <a:ea typeface="Arial Unicode MS" charset="0"/>
                <a:cs typeface="Arial Unicode MS" charset="0"/>
              </a:rPr>
              <a:t>Zanon</a:t>
            </a:r>
            <a:r>
              <a:rPr lang="en-US" altLang="ja-JP" sz="18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: 3 reference cavities with </a:t>
            </a:r>
            <a:r>
              <a:rPr lang="en-US" altLang="ja-JP" sz="1800" dirty="0" err="1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Eacc</a:t>
            </a:r>
            <a:r>
              <a:rPr lang="en-US" altLang="ja-JP" sz="18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 &gt; 30 MV/m ( ~ 35 MV/m max.)</a:t>
            </a:r>
          </a:p>
          <a:p>
            <a:pPr lvl="1"/>
            <a:endParaRPr lang="en-US" altLang="ja-JP" sz="2000" dirty="0">
              <a:solidFill>
                <a:srgbClr val="000090"/>
              </a:solidFill>
              <a:latin typeface="Arial" charset="0"/>
              <a:ea typeface="Arial Unicode MS" charset="0"/>
              <a:cs typeface="Arial Unicode MS" charset="0"/>
            </a:endParaRPr>
          </a:p>
          <a:p>
            <a:endParaRPr lang="en-US" altLang="ja-JP" sz="2400" dirty="0">
              <a:latin typeface="Arial" charset="0"/>
              <a:ea typeface="Arial Unicode MS" charset="0"/>
              <a:cs typeface="Arial Unicode MS" charset="0"/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656040"/>
              </p:ext>
            </p:extLst>
          </p:nvPr>
        </p:nvGraphicFramePr>
        <p:xfrm>
          <a:off x="254905" y="1189017"/>
          <a:ext cx="8512911" cy="3053542"/>
        </p:xfrm>
        <a:graphic>
          <a:graphicData uri="http://schemas.openxmlformats.org/drawingml/2006/table">
            <a:tbl>
              <a:tblPr firstRow="1">
                <a:tableStyleId>{284E427A-3D55-4303-BF80-6455036E1DE7}</a:tableStyleId>
              </a:tblPr>
              <a:tblGrid>
                <a:gridCol w="811223"/>
                <a:gridCol w="1711121"/>
                <a:gridCol w="2837637"/>
                <a:gridCol w="3152930"/>
              </a:tblGrid>
              <a:tr h="6456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year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 Unicode MS" charset="0"/>
                      </a:endParaRPr>
                    </a:p>
                  </a:txBody>
                  <a:tcPr horzOverflow="overflow"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# 9-cell cavities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 Unicode MS" charset="0"/>
                        </a:rPr>
                        <a:t>qualified</a:t>
                      </a:r>
                    </a:p>
                  </a:txBody>
                  <a:tcPr horzOverflow="overflow"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latin typeface="+mn-lt"/>
                          <a:cs typeface="+mn-cs"/>
                        </a:rPr>
                        <a:t>Capable Lab. 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 Unicode MS" charset="0"/>
                      </a:endParaRPr>
                    </a:p>
                  </a:txBody>
                  <a:tcPr horzOverflow="overflow"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 Unicode MS" charset="0"/>
                        </a:rPr>
                        <a:t>Capable Industry</a:t>
                      </a:r>
                    </a:p>
                  </a:txBody>
                  <a:tcPr horzOverflow="overflow">
                    <a:solidFill>
                      <a:srgbClr val="3366FF"/>
                    </a:solidFill>
                  </a:tcPr>
                </a:tc>
              </a:tr>
              <a:tr h="701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2006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 Unicode MS" charset="0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 Unicode MS" charset="0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DESY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 Unicode MS" charset="0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</a:rPr>
                        <a:t>ACCEL, ZANON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Arial" charset="0"/>
                        <a:cs typeface="Arial Unicode MS" charset="0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</a:tr>
              <a:tr h="701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2011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 Unicode MS" charset="0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41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 Unicode MS" charset="0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DESY, JLAB, FNAL, KEK</a:t>
                      </a: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</a:rPr>
                        <a:t>RI, ZANON, AES, MHI, </a:t>
                      </a: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</a:tr>
              <a:tr h="1005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2012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 Unicode MS" charset="0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 Unicode MS" charset="0"/>
                        </a:rPr>
                        <a:t>(45)</a:t>
                      </a: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5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DESY, JLAB, FNAL, KEK, Cornell</a:t>
                      </a: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5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</a:rPr>
                        <a:t>RI, ZANON, AES, MHI, </a:t>
                      </a:r>
                      <a:r>
                        <a:rPr kumimoji="0" lang="en-US" sz="200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</a:rPr>
                        <a:t>Hitachi</a:t>
                      </a: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167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world-ma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485" y="1143000"/>
            <a:ext cx="9039225" cy="433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Title 1"/>
          <p:cNvSpPr>
            <a:spLocks noGrp="1"/>
          </p:cNvSpPr>
          <p:nvPr>
            <p:ph type="title"/>
          </p:nvPr>
        </p:nvSpPr>
        <p:spPr>
          <a:xfrm>
            <a:off x="831273" y="713075"/>
            <a:ext cx="7481455" cy="500303"/>
          </a:xfrm>
        </p:spPr>
        <p:txBody>
          <a:bodyPr/>
          <a:lstStyle/>
          <a:p>
            <a:r>
              <a:rPr kumimoji="0" lang="en-US" altLang="ja-JP" b="1" dirty="0" smtClean="0">
                <a:latin typeface="Arial" charset="0"/>
                <a:cs typeface="Arial Unicode MS" charset="0"/>
              </a:rPr>
              <a:t>Accelerator System Tests</a:t>
            </a:r>
            <a:br>
              <a:rPr kumimoji="0" lang="en-US" altLang="ja-JP" b="1" dirty="0" smtClean="0">
                <a:latin typeface="Arial" charset="0"/>
                <a:cs typeface="Arial Unicode MS" charset="0"/>
              </a:rPr>
            </a:br>
            <a:r>
              <a:rPr lang="en-US" altLang="ja-JP" sz="2800" i="1" dirty="0">
                <a:solidFill>
                  <a:srgbClr val="3366FF"/>
                </a:solidFill>
                <a:latin typeface="Arial" charset="0"/>
                <a:cs typeface="Arial Unicode MS" charset="0"/>
              </a:rPr>
              <a:t>2009 ~  </a:t>
            </a:r>
            <a:endParaRPr kumimoji="0" lang="en-US" altLang="ja-JP" b="1" i="1" dirty="0">
              <a:solidFill>
                <a:srgbClr val="3366FF"/>
              </a:solidFill>
              <a:latin typeface="Arial" charset="0"/>
              <a:cs typeface="Arial Unicode MS" charset="0"/>
            </a:endParaRPr>
          </a:p>
        </p:txBody>
      </p:sp>
      <p:sp>
        <p:nvSpPr>
          <p:cNvPr id="75784" name="日付プレースホルダ 9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27932" indent="-37470778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154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309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463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617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200">
                <a:solidFill>
                  <a:srgbClr val="000000"/>
                </a:solidFill>
              </a:rPr>
              <a:t>A. Yamamoto, 13/05/27</a:t>
            </a:r>
          </a:p>
        </p:txBody>
      </p:sp>
      <p:sp>
        <p:nvSpPr>
          <p:cNvPr id="12" name="フッター プレースホルダ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latin typeface="Calibri"/>
                <a:ea typeface="ＭＳ Ｐゴシック"/>
              </a:rPr>
              <a:t>ILC Technical Status</a:t>
            </a:r>
            <a:endParaRPr lang="en-US">
              <a:latin typeface="Calibri"/>
            </a:endParaRPr>
          </a:p>
        </p:txBody>
      </p:sp>
      <p:sp>
        <p:nvSpPr>
          <p:cNvPr id="75785" name="スライド番号プレースホルダ 10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27932" indent="-37470778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154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309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463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617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6EDD1BDE-30FC-9040-BC56-AB05D3E3BAA1}" type="slidenum">
              <a:rPr lang="en-US" altLang="ja-JP" sz="1400">
                <a:solidFill>
                  <a:srgbClr val="000000"/>
                </a:solidFill>
              </a:rPr>
              <a:pPr/>
              <a:t>18</a:t>
            </a:fld>
            <a:endParaRPr lang="en-US" altLang="ja-JP" sz="1400">
              <a:solidFill>
                <a:srgbClr val="00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179763522"/>
              </p:ext>
            </p:extLst>
          </p:nvPr>
        </p:nvGraphicFramePr>
        <p:xfrm>
          <a:off x="598489" y="1333500"/>
          <a:ext cx="8545512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6" descr="IMG_3065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0075" y="1047750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 descr="IMG_2625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3150" y="1849438"/>
            <a:ext cx="1519238" cy="1139825"/>
          </a:xfrm>
          <a:prstGeom prst="rect">
            <a:avLst/>
          </a:prstGeom>
          <a:ln>
            <a:solidFill>
              <a:srgbClr val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676" y="5011739"/>
            <a:ext cx="3013075" cy="1289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3" descr="IMG_6376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422" y="4518125"/>
            <a:ext cx="1591763" cy="1388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8" descr="1cc1+ACC39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000" y="3564781"/>
            <a:ext cx="2013590" cy="1314076"/>
          </a:xfrm>
          <a:prstGeom prst="rect">
            <a:avLst/>
          </a:prstGeom>
          <a:ln>
            <a:solidFill>
              <a:srgbClr val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22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831274" y="641503"/>
            <a:ext cx="7481455" cy="500303"/>
          </a:xfrm>
        </p:spPr>
        <p:txBody>
          <a:bodyPr/>
          <a:lstStyle/>
          <a:p>
            <a:r>
              <a:rPr lang="en-US" altLang="ja-JP" dirty="0" smtClean="0">
                <a:latin typeface="Osaka"/>
                <a:ea typeface="Osaka"/>
                <a:cs typeface="Osaka"/>
              </a:rPr>
              <a:t>SCRF Beam Acceleration Test </a:t>
            </a:r>
            <a:br>
              <a:rPr lang="en-US" altLang="ja-JP" dirty="0" smtClean="0">
                <a:latin typeface="Osaka"/>
                <a:ea typeface="Osaka"/>
                <a:cs typeface="Osaka"/>
              </a:rPr>
            </a:br>
            <a:endParaRPr lang="en-US" altLang="ja-JP" sz="2400" dirty="0">
              <a:solidFill>
                <a:srgbClr val="000090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Calibri"/>
              </a:rPr>
              <a:t>A. Yamamoto, 13/05/27</a:t>
            </a:r>
            <a:endParaRPr lang="en-US">
              <a:latin typeface="Calibri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Calibri"/>
              </a:rPr>
              <a:t>ILC Technical Status</a:t>
            </a:r>
            <a:endParaRPr lang="en-US">
              <a:latin typeface="Calibri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>
                <a:latin typeface="Calibri"/>
              </a:rPr>
              <a:pPr/>
              <a:t>19</a:t>
            </a:fld>
            <a:endParaRPr lang="en-US">
              <a:latin typeface="Calibri"/>
            </a:endParaRPr>
          </a:p>
        </p:txBody>
      </p:sp>
      <p:sp>
        <p:nvSpPr>
          <p:cNvPr id="53251" name="Content Placeholder 2"/>
          <p:cNvSpPr>
            <a:spLocks noGrp="1"/>
          </p:cNvSpPr>
          <p:nvPr>
            <p:ph idx="4294967295"/>
          </p:nvPr>
        </p:nvSpPr>
        <p:spPr>
          <a:xfrm>
            <a:off x="90721" y="1172041"/>
            <a:ext cx="4151313" cy="5410200"/>
          </a:xfrm>
          <a:solidFill>
            <a:srgbClr val="CCFFCC"/>
          </a:solidFill>
        </p:spPr>
        <p:txBody>
          <a:bodyPr/>
          <a:lstStyle/>
          <a:p>
            <a:pPr marL="0" indent="0">
              <a:buNone/>
            </a:pPr>
            <a:r>
              <a:rPr lang="en-US" altLang="ja-JP" sz="2400" dirty="0">
                <a:latin typeface="Arial" charset="0"/>
                <a:cs typeface="Arial Unicode MS" charset="0"/>
              </a:rPr>
              <a:t>DESY: FLASH</a:t>
            </a:r>
          </a:p>
          <a:p>
            <a:r>
              <a:rPr lang="en-US" altLang="ja-JP" sz="2000" b="0" dirty="0">
                <a:latin typeface="Arial" charset="0"/>
                <a:ea typeface="Arial Unicode MS" charset="0"/>
                <a:cs typeface="Arial Unicode MS" charset="0"/>
              </a:rPr>
              <a:t>SRF-CM string + Beam,  </a:t>
            </a:r>
          </a:p>
          <a:p>
            <a:pPr lvl="1"/>
            <a:r>
              <a:rPr lang="en-US" altLang="ja-JP" sz="1800" dirty="0">
                <a:latin typeface="Arial" charset="0"/>
                <a:ea typeface="Arial Unicode MS" charset="0"/>
                <a:cs typeface="Arial Unicode MS" charset="0"/>
              </a:rPr>
              <a:t>ACC7/PXFEL1 &lt; 32 MV/m &gt;</a:t>
            </a:r>
          </a:p>
          <a:p>
            <a:r>
              <a:rPr lang="en-US" altLang="ja-JP" sz="2000" b="0" dirty="0">
                <a:solidFill>
                  <a:srgbClr val="3366FF"/>
                </a:solidFill>
                <a:latin typeface="Arial" charset="0"/>
                <a:ea typeface="Arial Unicode MS" charset="0"/>
                <a:cs typeface="Arial Unicode MS" charset="0"/>
              </a:rPr>
              <a:t>9 mA </a:t>
            </a:r>
            <a:r>
              <a:rPr lang="en-US" altLang="ja-JP" sz="2000" b="0" dirty="0">
                <a:latin typeface="Arial" charset="0"/>
                <a:ea typeface="Arial Unicode MS" charset="0"/>
                <a:cs typeface="Arial Unicode MS" charset="0"/>
              </a:rPr>
              <a:t>beam, 2009</a:t>
            </a:r>
          </a:p>
          <a:p>
            <a:r>
              <a:rPr lang="en-US" altLang="ja-JP" sz="2000" b="0" dirty="0">
                <a:solidFill>
                  <a:srgbClr val="FF0000"/>
                </a:solidFill>
                <a:latin typeface="Arial" charset="0"/>
                <a:ea typeface="Arial Unicode MS" charset="0"/>
                <a:cs typeface="Arial Unicode MS" charset="0"/>
              </a:rPr>
              <a:t>800</a:t>
            </a:r>
            <a:r>
              <a:rPr lang="en-US" altLang="ja-JP" sz="2000" b="0" dirty="0">
                <a:solidFill>
                  <a:srgbClr val="FF0000"/>
                </a:solidFill>
                <a:latin typeface="Symbol" charset="2"/>
                <a:ea typeface="Arial Unicode MS" charset="0"/>
                <a:cs typeface="Symbol" charset="2"/>
              </a:rPr>
              <a:t>m</a:t>
            </a:r>
            <a:r>
              <a:rPr lang="en-US" altLang="ja-JP" sz="2000" b="0" dirty="0">
                <a:solidFill>
                  <a:srgbClr val="FF0000"/>
                </a:solidFill>
                <a:latin typeface="Arial" charset="0"/>
                <a:ea typeface="Arial Unicode MS" charset="0"/>
                <a:cs typeface="Arial Unicode MS" charset="0"/>
              </a:rPr>
              <a:t>s</a:t>
            </a:r>
            <a:r>
              <a:rPr lang="en-US" altLang="ja-JP" sz="2000" b="0" dirty="0">
                <a:latin typeface="Arial" charset="0"/>
                <a:ea typeface="Arial Unicode MS" charset="0"/>
                <a:cs typeface="Arial Unicode MS" charset="0"/>
              </a:rPr>
              <a:t>, 4.5mA beam, 2012</a:t>
            </a:r>
            <a:endParaRPr lang="en-US" altLang="ja-JP" sz="2000" b="0" dirty="0">
              <a:latin typeface="Arial" charset="0"/>
              <a:cs typeface="Arial Unicode MS" charset="0"/>
            </a:endParaRPr>
          </a:p>
          <a:p>
            <a:pPr marL="0" indent="0">
              <a:buNone/>
            </a:pPr>
            <a:r>
              <a:rPr lang="en-US" altLang="ja-JP" sz="2400" dirty="0">
                <a:latin typeface="Arial" charset="0"/>
                <a:cs typeface="Arial Unicode MS" charset="0"/>
              </a:rPr>
              <a:t>KEK: STF</a:t>
            </a:r>
          </a:p>
          <a:p>
            <a:r>
              <a:rPr lang="en-US" altLang="ja-JP" sz="2000" b="0" dirty="0">
                <a:latin typeface="Arial" charset="0"/>
                <a:cs typeface="Arial Unicode MS" charset="0"/>
              </a:rPr>
              <a:t>S1-Global: complete, 2010</a:t>
            </a:r>
          </a:p>
          <a:p>
            <a:pPr lvl="1"/>
            <a:r>
              <a:rPr lang="en-US" altLang="ja-JP" sz="1800" dirty="0">
                <a:latin typeface="Arial" charset="0"/>
                <a:cs typeface="Arial Unicode MS" charset="0"/>
              </a:rPr>
              <a:t>Cavity string : &lt; 26 MV/m&gt; </a:t>
            </a:r>
          </a:p>
          <a:p>
            <a:r>
              <a:rPr lang="en-US" altLang="ja-JP" sz="2000" b="0" dirty="0">
                <a:latin typeface="Arial" charset="0"/>
                <a:cs typeface="Arial Unicode MS" charset="0"/>
              </a:rPr>
              <a:t>Quantum Beam : </a:t>
            </a:r>
            <a:r>
              <a:rPr lang="en-US" altLang="ja-JP" sz="2000" b="0" dirty="0">
                <a:solidFill>
                  <a:srgbClr val="3366FF"/>
                </a:solidFill>
                <a:latin typeface="Arial" charset="0"/>
                <a:cs typeface="Arial Unicode MS" charset="0"/>
              </a:rPr>
              <a:t>6.7 mA, </a:t>
            </a:r>
            <a:r>
              <a:rPr lang="en-US" altLang="ja-JP" sz="2000" b="0" dirty="0">
                <a:solidFill>
                  <a:srgbClr val="FF0000"/>
                </a:solidFill>
                <a:latin typeface="Arial" charset="0"/>
                <a:cs typeface="Arial Unicode MS" charset="0"/>
              </a:rPr>
              <a:t>1 </a:t>
            </a:r>
            <a:r>
              <a:rPr lang="en-US" altLang="ja-JP" sz="2000" b="0" dirty="0" err="1">
                <a:solidFill>
                  <a:srgbClr val="FF0000"/>
                </a:solidFill>
                <a:latin typeface="Arial" charset="0"/>
                <a:cs typeface="Arial Unicode MS" charset="0"/>
              </a:rPr>
              <a:t>ms</a:t>
            </a:r>
            <a:r>
              <a:rPr lang="en-US" altLang="ja-JP" sz="2000" b="0" dirty="0">
                <a:solidFill>
                  <a:srgbClr val="FF0000"/>
                </a:solidFill>
                <a:latin typeface="Arial" charset="0"/>
                <a:cs typeface="Arial Unicode MS" charset="0"/>
              </a:rPr>
              <a:t>, </a:t>
            </a:r>
          </a:p>
          <a:p>
            <a:r>
              <a:rPr lang="en-US" altLang="ja-JP" sz="2000" b="0" dirty="0">
                <a:latin typeface="Arial" charset="0"/>
                <a:cs typeface="Arial Unicode MS" charset="0"/>
              </a:rPr>
              <a:t>CM1 &amp; beam, 2014 ~2015</a:t>
            </a:r>
          </a:p>
          <a:p>
            <a:pPr marL="0" indent="0">
              <a:buNone/>
            </a:pPr>
            <a:r>
              <a:rPr lang="en-US" altLang="ja-JP" sz="2400" dirty="0">
                <a:latin typeface="Arial" charset="0"/>
                <a:cs typeface="Arial Unicode MS" charset="0"/>
              </a:rPr>
              <a:t>FNAL: NML/ASTA</a:t>
            </a:r>
          </a:p>
          <a:p>
            <a:r>
              <a:rPr lang="en-US" altLang="ja-JP" sz="2000" b="0" dirty="0">
                <a:latin typeface="Arial" charset="0"/>
                <a:ea typeface="Arial Unicode MS" charset="0"/>
                <a:cs typeface="Arial Unicode MS" charset="0"/>
              </a:rPr>
              <a:t>CM1 test complete</a:t>
            </a:r>
          </a:p>
          <a:p>
            <a:r>
              <a:rPr lang="en-US" altLang="ja-JP" sz="2000" b="0" dirty="0">
                <a:latin typeface="Arial" charset="0"/>
                <a:ea typeface="Arial Unicode MS" charset="0"/>
                <a:cs typeface="Arial Unicode MS" charset="0"/>
              </a:rPr>
              <a:t>CM2 operation, in 2013</a:t>
            </a:r>
          </a:p>
          <a:p>
            <a:r>
              <a:rPr lang="en-US" altLang="ja-JP" sz="2000" b="0" dirty="0">
                <a:latin typeface="Arial" charset="0"/>
                <a:ea typeface="Arial Unicode MS" charset="0"/>
                <a:cs typeface="Arial Unicode MS" charset="0"/>
              </a:rPr>
              <a:t>CM2 + Beam, 2013 ~ 2014</a:t>
            </a:r>
          </a:p>
          <a:p>
            <a:pPr>
              <a:buFontTx/>
              <a:buNone/>
            </a:pPr>
            <a:endParaRPr lang="en-US" altLang="ja-JP" sz="2400" dirty="0">
              <a:latin typeface="Arial" charset="0"/>
              <a:cs typeface="Arial Unicode MS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1699" y="2851149"/>
            <a:ext cx="1703389" cy="1136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8375" y="1176381"/>
            <a:ext cx="2454027" cy="1765476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</p:pic>
      <p:pic>
        <p:nvPicPr>
          <p:cNvPr id="53259" name="Picture 7" descr="IMG_454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1803" y="4784288"/>
            <a:ext cx="1861838" cy="1396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図 12" descr="STF-QB-accelerator-01312012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3873" y="3697732"/>
            <a:ext cx="1257478" cy="94310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3816" y="1149977"/>
            <a:ext cx="2068512" cy="155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3310" y="4597227"/>
            <a:ext cx="2590800" cy="1755340"/>
          </a:xfrm>
          <a:prstGeom prst="rect">
            <a:avLst/>
          </a:prstGeom>
          <a:ln>
            <a:solidFill>
              <a:srgbClr val="3366FF"/>
            </a:solidFill>
          </a:ln>
        </p:spPr>
      </p:pic>
      <p:pic>
        <p:nvPicPr>
          <p:cNvPr id="17" name="Picture 95" descr="plot-Eacc,max VT&amp;CT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7311" y="2998899"/>
            <a:ext cx="2427108" cy="1447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53154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17520" y="1011238"/>
            <a:ext cx="5356225" cy="4391025"/>
          </a:xfr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dirty="0"/>
              <a:t>European Strategy priorities related to the Energy Frontier:</a:t>
            </a:r>
          </a:p>
          <a:p>
            <a:r>
              <a:rPr lang="en-US" sz="1200" dirty="0"/>
              <a:t>LHC and LHC luminosity upgrades (until ~2030)</a:t>
            </a:r>
          </a:p>
          <a:p>
            <a:pPr lvl="1"/>
            <a:r>
              <a:rPr lang="en-US" sz="1200" dirty="0"/>
              <a:t>Higgs and Beyond the Standard Model physics in long term programme</a:t>
            </a:r>
          </a:p>
          <a:p>
            <a:r>
              <a:rPr lang="en-US" sz="1200" dirty="0"/>
              <a:t>BSM – does it show up at LHC at 14 </a:t>
            </a:r>
            <a:r>
              <a:rPr lang="en-US" sz="1200" dirty="0" err="1"/>
              <a:t>TeV</a:t>
            </a:r>
            <a:r>
              <a:rPr lang="en-US" sz="1200" dirty="0"/>
              <a:t>,  2015 onwards ? </a:t>
            </a:r>
          </a:p>
          <a:p>
            <a:pPr lvl="1"/>
            <a:r>
              <a:rPr lang="en-US" sz="1200" dirty="0"/>
              <a:t>What are the best machines to access such physics directly post-LHC …. we don’t know but we can prepare main options the next years towards next strategy update (~2018) </a:t>
            </a:r>
          </a:p>
          <a:p>
            <a:pPr lvl="1">
              <a:lnSpc>
                <a:spcPct val="90000"/>
              </a:lnSpc>
              <a:spcBef>
                <a:spcPts val="672"/>
              </a:spcBef>
            </a:pPr>
            <a:r>
              <a:rPr lang="en-US" sz="1200" dirty="0"/>
              <a:t>Two alternatives considered; higher energy hadrons (HE LHC or VHE </a:t>
            </a:r>
            <a:r>
              <a:rPr lang="en-US" sz="1200" dirty="0">
                <a:solidFill>
                  <a:srgbClr val="000000"/>
                </a:solidFill>
              </a:rPr>
              <a:t>LHC)</a:t>
            </a:r>
            <a:r>
              <a:rPr lang="en-US" sz="1200" dirty="0">
                <a:solidFill>
                  <a:srgbClr val="0000FF"/>
                </a:solidFill>
              </a:rPr>
              <a:t>, or highest possible energy </a:t>
            </a:r>
            <a:r>
              <a:rPr lang="en-US" sz="1200" dirty="0" err="1">
                <a:solidFill>
                  <a:srgbClr val="0000FF"/>
                </a:solidFill>
              </a:rPr>
              <a:t>e+e</a:t>
            </a:r>
            <a:r>
              <a:rPr lang="en-US" sz="1200" dirty="0">
                <a:solidFill>
                  <a:srgbClr val="0000FF"/>
                </a:solidFill>
              </a:rPr>
              <a:t>- with CLIC</a:t>
            </a:r>
          </a:p>
          <a:p>
            <a:r>
              <a:rPr lang="en-US" sz="1200" dirty="0">
                <a:solidFill>
                  <a:srgbClr val="0000FF"/>
                </a:solidFill>
              </a:rPr>
              <a:t>ILC in Japan</a:t>
            </a:r>
            <a:r>
              <a:rPr lang="en-US" sz="1200" dirty="0">
                <a:solidFill>
                  <a:srgbClr val="000000"/>
                </a:solidFill>
              </a:rPr>
              <a:t>, a possibility for exploring the Higgs in detail, starting at 250 </a:t>
            </a:r>
            <a:r>
              <a:rPr lang="en-US" sz="1200" dirty="0" err="1">
                <a:solidFill>
                  <a:srgbClr val="000000"/>
                </a:solidFill>
              </a:rPr>
              <a:t>GeV</a:t>
            </a:r>
            <a:endParaRPr lang="en-US" sz="1200" dirty="0">
              <a:solidFill>
                <a:srgbClr val="000000"/>
              </a:solidFill>
            </a:endParaRPr>
          </a:p>
          <a:p>
            <a:pPr lvl="1"/>
            <a:r>
              <a:rPr lang="en-US" sz="1200" dirty="0"/>
              <a:t>If implemented a comprehensive programme that can map out the Higgs sector in particular</a:t>
            </a:r>
          </a:p>
          <a:p>
            <a:pPr marL="456606" lvl="1" indent="0"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>
              <a:lnSpc>
                <a:spcPct val="90000"/>
              </a:lnSpc>
              <a:spcBef>
                <a:spcPts val="672"/>
              </a:spcBef>
              <a:buNone/>
            </a:pPr>
            <a:r>
              <a:rPr lang="en-US" sz="1200" dirty="0">
                <a:solidFill>
                  <a:schemeClr val="tx1"/>
                </a:solidFill>
              </a:rPr>
              <a:t>In accordance with this, pursue three connected activities in the period towards 2017-18 (when LHC results at nominal energy are becoming mature):</a:t>
            </a:r>
          </a:p>
          <a:p>
            <a:pPr>
              <a:lnSpc>
                <a:spcPct val="90000"/>
              </a:lnSpc>
              <a:spcBef>
                <a:spcPts val="672"/>
              </a:spcBef>
            </a:pPr>
            <a:r>
              <a:rPr lang="en-US" sz="1200" dirty="0">
                <a:solidFill>
                  <a:schemeClr val="tx1"/>
                </a:solidFill>
              </a:rPr>
              <a:t>CLIC as option for the energy frontier </a:t>
            </a:r>
          </a:p>
          <a:p>
            <a:pPr>
              <a:lnSpc>
                <a:spcPct val="90000"/>
              </a:lnSpc>
              <a:spcBef>
                <a:spcPts val="672"/>
              </a:spcBef>
            </a:pPr>
            <a:r>
              <a:rPr lang="en-US" sz="1200" dirty="0">
                <a:solidFill>
                  <a:schemeClr val="tx1"/>
                </a:solidFill>
              </a:rPr>
              <a:t>ILC project development  </a:t>
            </a:r>
            <a:r>
              <a:rPr lang="en-US" sz="1200" dirty="0" smtClean="0">
                <a:solidFill>
                  <a:schemeClr val="tx1"/>
                </a:solidFill>
              </a:rPr>
              <a:t>-  towards a construction project </a:t>
            </a:r>
            <a:endParaRPr lang="en-US" sz="12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Bef>
                <a:spcPts val="672"/>
              </a:spcBef>
            </a:pPr>
            <a:r>
              <a:rPr lang="en-US" sz="1200" dirty="0" smtClean="0">
                <a:solidFill>
                  <a:schemeClr val="tx1"/>
                </a:solidFill>
              </a:rPr>
              <a:t>Common activities wherever possible 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816893" y="0"/>
            <a:ext cx="7327107" cy="6159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3600" dirty="0"/>
              <a:t>The context of the LC </a:t>
            </a:r>
            <a:r>
              <a:rPr lang="en-US" sz="3600" dirty="0" smtClean="0"/>
              <a:t>projects - strategies 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5" name="Picture 7" descr="Magnet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8208" y="616022"/>
            <a:ext cx="2499691" cy="189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4586" y="5253094"/>
            <a:ext cx="2561329" cy="16049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1504" y="2511862"/>
            <a:ext cx="2123077" cy="1452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2333" y="3775660"/>
            <a:ext cx="2101679" cy="1492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058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 descr="FLASH-Seminar-Upgra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8" t="50217" r="8563" b="11987"/>
          <a:stretch>
            <a:fillRect/>
          </a:stretch>
        </p:blipFill>
        <p:spPr bwMode="auto">
          <a:xfrm>
            <a:off x="158750" y="1135785"/>
            <a:ext cx="5253182" cy="168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itle 1"/>
          <p:cNvSpPr>
            <a:spLocks noGrp="1"/>
          </p:cNvSpPr>
          <p:nvPr>
            <p:ph type="title"/>
          </p:nvPr>
        </p:nvSpPr>
        <p:spPr bwMode="auto">
          <a:xfrm>
            <a:off x="406977" y="698500"/>
            <a:ext cx="8210262" cy="4993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r" eaLnBrk="1" hangingPunct="1"/>
            <a:r>
              <a:rPr lang="en-US" altLang="ja-JP">
                <a:solidFill>
                  <a:srgbClr val="0000FF"/>
                </a:solidFill>
                <a:latin typeface="Arial" charset="0"/>
                <a:ea typeface="ＭＳ Ｐゴシック" charset="0"/>
                <a:cs typeface="Arial Unicode MS" charset="0"/>
              </a:rPr>
              <a:t>GDE 9mA experiment: Focus on ACC6 and ACC7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5411932" y="1457614"/>
            <a:ext cx="3732068" cy="4595091"/>
          </a:xfrm>
        </p:spPr>
        <p:txBody>
          <a:bodyPr/>
          <a:lstStyle/>
          <a:p>
            <a:pPr eaLnBrk="1" hangingPunct="1"/>
            <a:r>
              <a:rPr lang="en-US" altLang="ja-JP" sz="2400" dirty="0">
                <a:latin typeface="Arial" charset="0"/>
                <a:ea typeface="ＭＳ Ｐゴシック" charset="0"/>
                <a:cs typeface="Arial Unicode MS" charset="0"/>
              </a:rPr>
              <a:t>Operation with </a:t>
            </a:r>
            <a:r>
              <a:rPr lang="en-US" altLang="ja-JP" sz="2400" u="sng" dirty="0">
                <a:latin typeface="Arial" charset="0"/>
                <a:ea typeface="ＭＳ Ｐゴシック" charset="0"/>
                <a:cs typeface="Arial Unicode MS" charset="0"/>
              </a:rPr>
              <a:t>Gradient Spread</a:t>
            </a:r>
          </a:p>
          <a:p>
            <a:pPr lvl="1" eaLnBrk="1" hangingPunct="1"/>
            <a:r>
              <a:rPr lang="en-US" altLang="ja-JP" sz="2000" dirty="0">
                <a:latin typeface="Arial" charset="0"/>
                <a:ea typeface="ＭＳ Ｐゴシック" charset="0"/>
                <a:cs typeface="Arial Unicode MS" charset="0"/>
              </a:rPr>
              <a:t>From single RF source</a:t>
            </a:r>
          </a:p>
          <a:p>
            <a:pPr lvl="1" eaLnBrk="1" hangingPunct="1"/>
            <a:r>
              <a:rPr lang="en-US" altLang="ja-JP" sz="2000" dirty="0">
                <a:latin typeface="Arial" charset="0"/>
                <a:ea typeface="ＭＳ Ｐゴシック" charset="0"/>
                <a:cs typeface="Arial Unicode MS" charset="0"/>
              </a:rPr>
              <a:t>now ILC baseline</a:t>
            </a:r>
          </a:p>
          <a:p>
            <a:pPr lvl="2"/>
            <a:r>
              <a:rPr lang="en-US" altLang="ja-JP" dirty="0">
                <a:latin typeface="Arial" charset="0"/>
                <a:cs typeface="Arial Unicode MS" charset="0"/>
              </a:rPr>
              <a:t>Also expected for XFEL</a:t>
            </a:r>
          </a:p>
          <a:p>
            <a:pPr lvl="1" eaLnBrk="1" hangingPunct="1"/>
            <a:endParaRPr lang="en-US" altLang="ja-JP" sz="2000" dirty="0">
              <a:latin typeface="Arial" charset="0"/>
              <a:ea typeface="ＭＳ Ｐゴシック" charset="0"/>
              <a:cs typeface="Arial Unicode MS" charset="0"/>
            </a:endParaRPr>
          </a:p>
          <a:p>
            <a:pPr eaLnBrk="1" hangingPunct="1"/>
            <a:r>
              <a:rPr lang="en-US" altLang="ja-JP" sz="2400" dirty="0">
                <a:latin typeface="Arial" charset="0"/>
                <a:ea typeface="ＭＳ Ｐゴシック" charset="0"/>
                <a:cs typeface="Arial Unicode MS" charset="0"/>
              </a:rPr>
              <a:t>Specifically: achieving constant gradients </a:t>
            </a:r>
            <a:r>
              <a:rPr lang="en-US" altLang="ja-JP" sz="2400" u="sng" dirty="0">
                <a:latin typeface="Arial" charset="0"/>
                <a:ea typeface="ＭＳ Ｐゴシック" charset="0"/>
                <a:cs typeface="Arial Unicode MS" charset="0"/>
              </a:rPr>
              <a:t>for each individual cavity</a:t>
            </a:r>
            <a:r>
              <a:rPr lang="en-US" altLang="ja-JP" sz="2400" dirty="0">
                <a:latin typeface="Arial" charset="0"/>
                <a:ea typeface="ＭＳ Ｐゴシック" charset="0"/>
                <a:cs typeface="Arial Unicode MS" charset="0"/>
              </a:rPr>
              <a:t> during beam pulse</a:t>
            </a:r>
          </a:p>
          <a:p>
            <a:pPr lvl="1" eaLnBrk="1" hangingPunct="1"/>
            <a:r>
              <a:rPr lang="en-US" altLang="ja-JP" sz="2000" dirty="0">
                <a:latin typeface="Arial" charset="0"/>
                <a:ea typeface="ＭＳ Ｐゴシック" charset="0"/>
                <a:cs typeface="Arial Unicode MS" charset="0"/>
              </a:rPr>
              <a:t>to within few percent</a:t>
            </a:r>
          </a:p>
          <a:p>
            <a:pPr lvl="1" eaLnBrk="1" hangingPunct="1"/>
            <a:r>
              <a:rPr lang="en-US" altLang="ja-JP" sz="2000" dirty="0">
                <a:latin typeface="Arial" charset="0"/>
                <a:ea typeface="ＭＳ Ｐゴシック" charset="0"/>
                <a:cs typeface="Arial Unicode MS" charset="0"/>
              </a:rPr>
              <a:t>close to gradient limits</a:t>
            </a:r>
          </a:p>
        </p:txBody>
      </p:sp>
      <p:sp>
        <p:nvSpPr>
          <p:cNvPr id="27652" name="Rectangle 3"/>
          <p:cNvSpPr>
            <a:spLocks noChangeArrowheads="1"/>
          </p:cNvSpPr>
          <p:nvPr/>
        </p:nvSpPr>
        <p:spPr bwMode="auto">
          <a:xfrm>
            <a:off x="376671" y="2990273"/>
            <a:ext cx="532534" cy="38879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1" tIns="45715" rIns="91431" bIns="45715"/>
          <a:lstStyle/>
          <a:p>
            <a:pPr defTabSz="913443" eaLnBrk="0" fontAlgn="ctr" hangingPunct="0"/>
            <a:endParaRPr kumimoji="1" lang="en-GB" sz="3600">
              <a:solidFill>
                <a:prstClr val="black"/>
              </a:solidFill>
              <a:latin typeface="Calibri"/>
              <a:cs typeface="Arial Unicode MS" charset="0"/>
            </a:endParaRPr>
          </a:p>
        </p:txBody>
      </p:sp>
      <p:pic>
        <p:nvPicPr>
          <p:cNvPr id="2765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12" y="3071091"/>
            <a:ext cx="4219864" cy="3807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Box 29"/>
          <p:cNvSpPr txBox="1">
            <a:spLocks noChangeArrowheads="1"/>
          </p:cNvSpPr>
          <p:nvPr/>
        </p:nvSpPr>
        <p:spPr bwMode="auto">
          <a:xfrm>
            <a:off x="907762" y="2923887"/>
            <a:ext cx="1723159" cy="343477"/>
          </a:xfrm>
          <a:prstGeom prst="rect">
            <a:avLst/>
          </a:prstGeom>
          <a:solidFill>
            <a:schemeClr val="accent1"/>
          </a:solidFill>
          <a:ln w="9525">
            <a:solidFill>
              <a:srgbClr val="222268"/>
            </a:solidFill>
            <a:miter lim="800000"/>
            <a:headEnd/>
            <a:tailEnd/>
          </a:ln>
        </p:spPr>
        <p:txBody>
          <a:bodyPr lIns="91431" tIns="45715" rIns="91431" bIns="45715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154" eaLnBrk="1" hangingPunct="1"/>
            <a:r>
              <a:rPr kumimoji="1" lang="en-US" altLang="ja-JP" sz="1600">
                <a:solidFill>
                  <a:prstClr val="black"/>
                </a:solidFill>
              </a:rPr>
              <a:t>ACC6</a:t>
            </a:r>
          </a:p>
        </p:txBody>
      </p:sp>
      <p:sp>
        <p:nvSpPr>
          <p:cNvPr id="7" name="TextBox 29"/>
          <p:cNvSpPr txBox="1">
            <a:spLocks noChangeArrowheads="1"/>
          </p:cNvSpPr>
          <p:nvPr/>
        </p:nvSpPr>
        <p:spPr bwMode="auto">
          <a:xfrm>
            <a:off x="2630921" y="2918114"/>
            <a:ext cx="1663988" cy="34492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lIns="91431" tIns="45715" rIns="91431" bIns="45715">
            <a:spAutoFit/>
          </a:bodyPr>
          <a:lstStyle/>
          <a:p>
            <a:pPr algn="ctr" defTabSz="457154">
              <a:defRPr/>
            </a:pPr>
            <a:r>
              <a:rPr kumimoji="1" lang="en-US" sz="1600">
                <a:solidFill>
                  <a:prstClr val="black"/>
                </a:solidFill>
                <a:latin typeface="Calibri"/>
              </a:rPr>
              <a:t>ACC7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907762" y="4169353"/>
            <a:ext cx="3387147" cy="1443"/>
          </a:xfrm>
          <a:prstGeom prst="line">
            <a:avLst/>
          </a:prstGeom>
          <a:ln w="254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763568" y="3723409"/>
            <a:ext cx="893526" cy="276989"/>
          </a:xfrm>
          <a:prstGeom prst="rect">
            <a:avLst/>
          </a:prstGeom>
          <a:noFill/>
        </p:spPr>
        <p:txBody>
          <a:bodyPr wrap="none" lIns="91431" tIns="45715" rIns="91431" bIns="45715">
            <a:spAutoFit/>
          </a:bodyPr>
          <a:lstStyle/>
          <a:p>
            <a:pPr defTabSz="457154">
              <a:defRPr/>
            </a:pPr>
            <a:r>
              <a:rPr kumimoji="1" lang="en-US" sz="1200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31.5 MV/</a:t>
            </a:r>
            <a:r>
              <a:rPr kumimoji="1" lang="en-US" sz="1200" dirty="0" err="1">
                <a:solidFill>
                  <a:srgbClr val="F79646">
                    <a:lumMod val="75000"/>
                  </a:srgbClr>
                </a:solidFill>
                <a:latin typeface="Calibri"/>
              </a:rPr>
              <a:t>m</a:t>
            </a:r>
            <a:endParaRPr kumimoji="1" lang="en-US" sz="1200" dirty="0">
              <a:solidFill>
                <a:srgbClr val="F79646">
                  <a:lumMod val="75000"/>
                </a:srgbClr>
              </a:solidFill>
              <a:latin typeface="Calibri"/>
            </a:endParaRPr>
          </a:p>
        </p:txBody>
      </p:sp>
      <p:cxnSp>
        <p:nvCxnSpPr>
          <p:cNvPr id="27658" name="Straight Arrow Connector 9"/>
          <p:cNvCxnSpPr>
            <a:cxnSpLocks noChangeShapeType="1"/>
          </p:cNvCxnSpPr>
          <p:nvPr/>
        </p:nvCxnSpPr>
        <p:spPr bwMode="auto">
          <a:xfrm rot="16200000" flipH="1">
            <a:off x="2101273" y="4075546"/>
            <a:ext cx="183285" cy="433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Oval 11"/>
          <p:cNvSpPr/>
          <p:nvPr/>
        </p:nvSpPr>
        <p:spPr bwMode="auto">
          <a:xfrm>
            <a:off x="2437535" y="1581728"/>
            <a:ext cx="469034" cy="431512"/>
          </a:xfrm>
          <a:prstGeom prst="ellipse">
            <a:avLst/>
          </a:prstGeom>
          <a:noFill/>
          <a:ln w="19050" cap="flat" cmpd="sng" algn="ctr">
            <a:solidFill>
              <a:srgbClr val="222268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lIns="91431" tIns="45715" rIns="91431" bIns="45715"/>
          <a:lstStyle/>
          <a:p>
            <a:pPr defTabSz="913443" eaLnBrk="0" fontAlgn="ctr" hangingPunct="0"/>
            <a:endParaRPr kumimoji="1" lang="ja-JP" altLang="en-US" sz="3600">
              <a:solidFill>
                <a:prstClr val="black"/>
              </a:solidFill>
              <a:latin typeface="Calibri"/>
              <a:ea typeface="ＭＳ Ｐゴシック"/>
              <a:cs typeface="Arial Unicode MS" charset="0"/>
            </a:endParaRPr>
          </a:p>
        </p:txBody>
      </p:sp>
      <p:cxnSp>
        <p:nvCxnSpPr>
          <p:cNvPr id="27660" name="Straight Arrow Connector 12"/>
          <p:cNvCxnSpPr>
            <a:cxnSpLocks noChangeShapeType="1"/>
            <a:stCxn id="12" idx="3"/>
            <a:endCxn id="27654" idx="0"/>
          </p:cNvCxnSpPr>
          <p:nvPr/>
        </p:nvCxnSpPr>
        <p:spPr bwMode="auto">
          <a:xfrm flipH="1">
            <a:off x="1769341" y="1951182"/>
            <a:ext cx="736023" cy="97270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661" name="Straight Arrow Connector 13"/>
          <p:cNvCxnSpPr>
            <a:cxnSpLocks noChangeShapeType="1"/>
            <a:stCxn id="12" idx="5"/>
            <a:endCxn id="7" idx="0"/>
          </p:cNvCxnSpPr>
          <p:nvPr/>
        </p:nvCxnSpPr>
        <p:spPr bwMode="auto">
          <a:xfrm>
            <a:off x="2837296" y="1951182"/>
            <a:ext cx="624898" cy="96693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662" name="TextBox 14"/>
          <p:cNvSpPr txBox="1">
            <a:spLocks noChangeArrowheads="1"/>
          </p:cNvSpPr>
          <p:nvPr/>
        </p:nvSpPr>
        <p:spPr bwMode="auto">
          <a:xfrm>
            <a:off x="376671" y="2990273"/>
            <a:ext cx="531091" cy="3073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457154" eaLnBrk="1" hangingPunct="1"/>
            <a:r>
              <a:rPr kumimoji="1" lang="en-US" altLang="ja-JP" sz="1400">
                <a:solidFill>
                  <a:prstClr val="black"/>
                </a:solidFill>
              </a:rPr>
              <a:t>40.0</a:t>
            </a:r>
          </a:p>
        </p:txBody>
      </p:sp>
      <p:sp>
        <p:nvSpPr>
          <p:cNvPr id="27663" name="TextBox 15"/>
          <p:cNvSpPr txBox="1">
            <a:spLocks noChangeArrowheads="1"/>
          </p:cNvSpPr>
          <p:nvPr/>
        </p:nvSpPr>
        <p:spPr bwMode="auto">
          <a:xfrm>
            <a:off x="376671" y="3540126"/>
            <a:ext cx="531091" cy="30739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457154" eaLnBrk="1" hangingPunct="1"/>
            <a:r>
              <a:rPr kumimoji="1" lang="en-US" altLang="ja-JP" sz="1400">
                <a:solidFill>
                  <a:prstClr val="black"/>
                </a:solidFill>
              </a:rPr>
              <a:t>35.0</a:t>
            </a:r>
          </a:p>
        </p:txBody>
      </p:sp>
      <p:sp>
        <p:nvSpPr>
          <p:cNvPr id="27664" name="TextBox 16"/>
          <p:cNvSpPr txBox="1">
            <a:spLocks noChangeArrowheads="1"/>
          </p:cNvSpPr>
          <p:nvPr/>
        </p:nvSpPr>
        <p:spPr bwMode="auto">
          <a:xfrm>
            <a:off x="376671" y="4059671"/>
            <a:ext cx="531091" cy="30884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457154" eaLnBrk="1" hangingPunct="1"/>
            <a:r>
              <a:rPr kumimoji="1" lang="en-US" altLang="ja-JP" sz="1400">
                <a:solidFill>
                  <a:prstClr val="black"/>
                </a:solidFill>
              </a:rPr>
              <a:t>30.0</a:t>
            </a:r>
          </a:p>
        </p:txBody>
      </p:sp>
      <p:sp>
        <p:nvSpPr>
          <p:cNvPr id="27665" name="TextBox 17"/>
          <p:cNvSpPr txBox="1">
            <a:spLocks noChangeArrowheads="1"/>
          </p:cNvSpPr>
          <p:nvPr/>
        </p:nvSpPr>
        <p:spPr bwMode="auto">
          <a:xfrm>
            <a:off x="376671" y="4645603"/>
            <a:ext cx="531091" cy="30884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457154" eaLnBrk="1" hangingPunct="1"/>
            <a:r>
              <a:rPr kumimoji="1" lang="en-US" altLang="ja-JP" sz="1400">
                <a:solidFill>
                  <a:prstClr val="black"/>
                </a:solidFill>
              </a:rPr>
              <a:t>25.0</a:t>
            </a:r>
          </a:p>
        </p:txBody>
      </p:sp>
      <p:sp>
        <p:nvSpPr>
          <p:cNvPr id="27666" name="TextBox 18"/>
          <p:cNvSpPr txBox="1">
            <a:spLocks noChangeArrowheads="1"/>
          </p:cNvSpPr>
          <p:nvPr/>
        </p:nvSpPr>
        <p:spPr bwMode="auto">
          <a:xfrm>
            <a:off x="376671" y="5196898"/>
            <a:ext cx="531091" cy="30595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457154" eaLnBrk="1" hangingPunct="1"/>
            <a:r>
              <a:rPr kumimoji="1" lang="en-US" altLang="ja-JP" sz="1400">
                <a:solidFill>
                  <a:prstClr val="black"/>
                </a:solidFill>
              </a:rPr>
              <a:t>20.0</a:t>
            </a:r>
          </a:p>
        </p:txBody>
      </p:sp>
      <p:sp>
        <p:nvSpPr>
          <p:cNvPr id="27667" name="TextBox 19"/>
          <p:cNvSpPr txBox="1">
            <a:spLocks noChangeArrowheads="1"/>
          </p:cNvSpPr>
          <p:nvPr/>
        </p:nvSpPr>
        <p:spPr bwMode="auto">
          <a:xfrm>
            <a:off x="376671" y="5736649"/>
            <a:ext cx="532534" cy="30739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457154" eaLnBrk="1" hangingPunct="1"/>
            <a:r>
              <a:rPr kumimoji="1" lang="en-US" altLang="ja-JP" sz="1400">
                <a:solidFill>
                  <a:prstClr val="black"/>
                </a:solidFill>
              </a:rPr>
              <a:t>15.0</a:t>
            </a:r>
          </a:p>
        </p:txBody>
      </p:sp>
      <p:sp>
        <p:nvSpPr>
          <p:cNvPr id="2766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75342" indent="-259747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38987" indent="-207797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54582" indent="-207797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70177" indent="-207797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85771" indent="-207797" defTabSz="4560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01366" indent="-207797" defTabSz="4560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16961" indent="-207797" defTabSz="4560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32556" indent="-207797" defTabSz="4560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100">
                <a:solidFill>
                  <a:srgbClr val="692A36"/>
                </a:solidFill>
                <a:cs typeface="Arial" charset="0"/>
              </a:rPr>
              <a:t>27/05/2013</a:t>
            </a:r>
          </a:p>
        </p:txBody>
      </p:sp>
      <p:sp>
        <p:nvSpPr>
          <p:cNvPr id="27669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75342" indent="-259747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38987" indent="-207797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54582" indent="-207797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70177" indent="-207797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85771" indent="-207797" defTabSz="4560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01366" indent="-207797" defTabSz="4560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16961" indent="-207797" defTabSz="4560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32556" indent="-207797" defTabSz="4560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100">
                <a:solidFill>
                  <a:srgbClr val="692A36"/>
                </a:solidFill>
                <a:cs typeface="Arial" charset="0"/>
              </a:rPr>
              <a:t>ECFA LC 2013 - DESY, Hamburg</a:t>
            </a:r>
          </a:p>
        </p:txBody>
      </p:sp>
      <p:sp>
        <p:nvSpPr>
          <p:cNvPr id="2767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75342" indent="-259747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38987" indent="-207797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54582" indent="-207797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70177" indent="-207797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85771" indent="-207797" defTabSz="4560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01366" indent="-207797" defTabSz="4560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16961" indent="-207797" defTabSz="4560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32556" indent="-207797" defTabSz="4560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00E882A-1F00-1349-9CD0-44BF10179E87}" type="slidenum">
              <a:rPr lang="en-US" altLang="ja-JP" sz="1100">
                <a:solidFill>
                  <a:srgbClr val="692A36"/>
                </a:solidFill>
                <a:cs typeface="Arial" charset="0"/>
              </a:rPr>
              <a:pPr eaLnBrk="1" hangingPunct="1"/>
              <a:t>20</a:t>
            </a:fld>
            <a:endParaRPr lang="en-US" altLang="ja-JP" sz="1100">
              <a:solidFill>
                <a:srgbClr val="692A36"/>
              </a:solidFill>
              <a:cs typeface="Arial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873175" y="37356"/>
            <a:ext cx="111329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defTabSz="457154"/>
            <a:r>
              <a:rPr kumimoji="1"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N. Walker </a:t>
            </a:r>
            <a:endParaRPr kumimoji="1"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687842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858839" y="660862"/>
            <a:ext cx="7481455" cy="500303"/>
          </a:xfrm>
          <a:noFill/>
        </p:spPr>
        <p:txBody>
          <a:bodyPr/>
          <a:lstStyle/>
          <a:p>
            <a:pPr>
              <a:defRPr/>
            </a:pPr>
            <a:r>
              <a:rPr lang="en-GB" sz="2800" dirty="0">
                <a:latin typeface="Arial" charset="0"/>
                <a:cs typeface="+mj-cs"/>
              </a:rPr>
              <a:t>Technical Design Report Completed </a:t>
            </a: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Calibri"/>
              </a:rPr>
              <a:t>A. Yamamoto, 13/05/27</a:t>
            </a:r>
            <a:endParaRPr lang="en-US">
              <a:latin typeface="Calibri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Calibri"/>
              </a:rPr>
              <a:t>ILC Technical Status</a:t>
            </a:r>
            <a:endParaRPr lang="en-US">
              <a:latin typeface="Calibri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>
                <a:latin typeface="Calibri"/>
              </a:rPr>
              <a:pPr/>
              <a:t>21</a:t>
            </a:fld>
            <a:endParaRPr lang="en-US">
              <a:latin typeface="Calibri"/>
            </a:endParaRPr>
          </a:p>
        </p:txBody>
      </p:sp>
      <p:pic>
        <p:nvPicPr>
          <p:cNvPr id="47106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4638" y="1482725"/>
            <a:ext cx="13462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839" y="3862388"/>
            <a:ext cx="1314450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Box 9"/>
          <p:cNvSpPr txBox="1">
            <a:spLocks noChangeArrowheads="1"/>
          </p:cNvSpPr>
          <p:nvPr/>
        </p:nvSpPr>
        <p:spPr bwMode="auto">
          <a:xfrm>
            <a:off x="771526" y="5535614"/>
            <a:ext cx="22764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154"/>
            <a:r>
              <a:rPr kumimoji="0" lang="en-GB" altLang="ja-JP" sz="2000">
                <a:solidFill>
                  <a:prstClr val="black"/>
                </a:solidFill>
              </a:rPr>
              <a:t>Reference Design Report</a:t>
            </a:r>
          </a:p>
        </p:txBody>
      </p:sp>
      <p:sp>
        <p:nvSpPr>
          <p:cNvPr id="47109" name="TextBox 10"/>
          <p:cNvSpPr txBox="1">
            <a:spLocks noChangeArrowheads="1"/>
          </p:cNvSpPr>
          <p:nvPr/>
        </p:nvSpPr>
        <p:spPr bwMode="auto">
          <a:xfrm>
            <a:off x="2814639" y="3344863"/>
            <a:ext cx="20732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154"/>
            <a:r>
              <a:rPr kumimoji="0" lang="en-GB" altLang="ja-JP" sz="2000">
                <a:solidFill>
                  <a:prstClr val="black"/>
                </a:solidFill>
              </a:rPr>
              <a:t>ILC Technical Progress Report </a:t>
            </a:r>
          </a:p>
          <a:p>
            <a:pPr defTabSz="457154"/>
            <a:r>
              <a:rPr kumimoji="0" lang="en-GB" altLang="ja-JP" sz="2000">
                <a:solidFill>
                  <a:prstClr val="black"/>
                </a:solidFill>
              </a:rPr>
              <a:t>(</a:t>
            </a:r>
            <a:r>
              <a:rPr kumimoji="0" lang="en-GB" sz="2000">
                <a:solidFill>
                  <a:prstClr val="black"/>
                </a:solidFill>
              </a:rPr>
              <a:t>“</a:t>
            </a:r>
            <a:r>
              <a:rPr kumimoji="0" lang="en-GB" altLang="ja-JP" sz="2000" i="1">
                <a:solidFill>
                  <a:prstClr val="black"/>
                </a:solidFill>
              </a:rPr>
              <a:t>interim report</a:t>
            </a:r>
            <a:r>
              <a:rPr kumimoji="0" lang="en-GB" sz="2000" i="1">
                <a:solidFill>
                  <a:prstClr val="black"/>
                </a:solidFill>
              </a:rPr>
              <a:t>”</a:t>
            </a:r>
            <a:r>
              <a:rPr kumimoji="0" lang="en-GB" altLang="ja-JP" sz="2000">
                <a:solidFill>
                  <a:prstClr val="black"/>
                </a:solidFill>
              </a:rPr>
              <a:t>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9026" y="2155825"/>
            <a:ext cx="1314450" cy="172243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TextBox 12"/>
          <p:cNvSpPr txBox="1">
            <a:spLocks noChangeArrowheads="1"/>
          </p:cNvSpPr>
          <p:nvPr/>
        </p:nvSpPr>
        <p:spPr bwMode="auto">
          <a:xfrm>
            <a:off x="6145213" y="2165350"/>
            <a:ext cx="1234006" cy="595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154"/>
            <a:r>
              <a:rPr kumimoji="0" lang="en-GB" altLang="ja-JP" sz="1600" dirty="0">
                <a:solidFill>
                  <a:prstClr val="white"/>
                </a:solidFill>
              </a:rPr>
              <a:t>TDR Part I:</a:t>
            </a:r>
          </a:p>
          <a:p>
            <a:pPr defTabSz="457154"/>
            <a:r>
              <a:rPr kumimoji="0" lang="en-GB" altLang="ja-JP" sz="1600" dirty="0">
                <a:solidFill>
                  <a:prstClr val="white"/>
                </a:solidFill>
              </a:rPr>
              <a:t>R&amp;D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3217864"/>
            <a:ext cx="1314450" cy="172243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3" name="TextBox 14"/>
          <p:cNvSpPr txBox="1">
            <a:spLocks noChangeArrowheads="1"/>
          </p:cNvSpPr>
          <p:nvPr/>
        </p:nvSpPr>
        <p:spPr bwMode="auto">
          <a:xfrm>
            <a:off x="6529388" y="3227388"/>
            <a:ext cx="1292309" cy="1099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154"/>
            <a:r>
              <a:rPr kumimoji="0" lang="en-GB" altLang="ja-JP" sz="1600" dirty="0">
                <a:solidFill>
                  <a:prstClr val="white"/>
                </a:solidFill>
              </a:rPr>
              <a:t>TDR Part II:</a:t>
            </a:r>
            <a:br>
              <a:rPr kumimoji="0" lang="en-GB" altLang="ja-JP" sz="1600" dirty="0">
                <a:solidFill>
                  <a:prstClr val="white"/>
                </a:solidFill>
              </a:rPr>
            </a:br>
            <a:r>
              <a:rPr kumimoji="0" lang="en-GB" altLang="ja-JP" sz="1600" dirty="0">
                <a:solidFill>
                  <a:prstClr val="white"/>
                </a:solidFill>
              </a:rPr>
              <a:t>Baseline</a:t>
            </a:r>
            <a:br>
              <a:rPr kumimoji="0" lang="en-GB" altLang="ja-JP" sz="1600" dirty="0">
                <a:solidFill>
                  <a:prstClr val="white"/>
                </a:solidFill>
              </a:rPr>
            </a:br>
            <a:r>
              <a:rPr kumimoji="0" lang="en-GB" altLang="ja-JP" sz="1600" dirty="0">
                <a:solidFill>
                  <a:prstClr val="white"/>
                </a:solidFill>
              </a:rPr>
              <a:t>Reference</a:t>
            </a:r>
            <a:br>
              <a:rPr kumimoji="0" lang="en-GB" altLang="ja-JP" sz="1600" dirty="0">
                <a:solidFill>
                  <a:prstClr val="white"/>
                </a:solidFill>
              </a:rPr>
            </a:br>
            <a:r>
              <a:rPr kumimoji="0" lang="en-GB" altLang="ja-JP" sz="1600" dirty="0">
                <a:solidFill>
                  <a:prstClr val="white"/>
                </a:solidFill>
              </a:rPr>
              <a:t>Report</a:t>
            </a:r>
          </a:p>
        </p:txBody>
      </p:sp>
      <p:cxnSp>
        <p:nvCxnSpPr>
          <p:cNvPr id="47114" name="Elbow Connector 16"/>
          <p:cNvCxnSpPr>
            <a:cxnSpLocks noChangeShapeType="1"/>
            <a:stCxn id="47106" idx="3"/>
            <a:endCxn id="12" idx="1"/>
          </p:cNvCxnSpPr>
          <p:nvPr/>
        </p:nvCxnSpPr>
        <p:spPr bwMode="auto">
          <a:xfrm>
            <a:off x="4160838" y="2451100"/>
            <a:ext cx="2008187" cy="56515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15" name="Elbow Connector 18"/>
          <p:cNvCxnSpPr>
            <a:cxnSpLocks noChangeShapeType="1"/>
            <a:stCxn id="47107" idx="3"/>
            <a:endCxn id="14" idx="1"/>
          </p:cNvCxnSpPr>
          <p:nvPr/>
        </p:nvCxnSpPr>
        <p:spPr bwMode="auto">
          <a:xfrm flipV="1">
            <a:off x="2173289" y="4079876"/>
            <a:ext cx="4379912" cy="638175"/>
          </a:xfrm>
          <a:prstGeom prst="bentConnector3">
            <a:avLst>
              <a:gd name="adj1" fmla="val 66037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116" name="TextBox 22"/>
          <p:cNvSpPr txBox="1">
            <a:spLocks noChangeArrowheads="1"/>
          </p:cNvSpPr>
          <p:nvPr/>
        </p:nvSpPr>
        <p:spPr bwMode="auto">
          <a:xfrm>
            <a:off x="6437314" y="5026026"/>
            <a:ext cx="2270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154"/>
            <a:r>
              <a:rPr kumimoji="0" lang="en-GB" altLang="ja-JP" sz="2000">
                <a:solidFill>
                  <a:prstClr val="black"/>
                </a:solidFill>
              </a:rPr>
              <a:t>Technical Design Report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473951" y="2136776"/>
            <a:ext cx="1233488" cy="523875"/>
          </a:xfrm>
          <a:prstGeom prst="rect">
            <a:avLst/>
          </a:prstGeom>
          <a:noFill/>
        </p:spPr>
        <p:txBody>
          <a:bodyPr wrap="none" lIns="91431" tIns="45715" rIns="91431" bIns="45715">
            <a:spAutoFit/>
          </a:bodyPr>
          <a:lstStyle/>
          <a:p>
            <a:pPr defTabSz="457154">
              <a:defRPr/>
            </a:pPr>
            <a:r>
              <a:rPr kumimoji="1" lang="en-GB" sz="1400" dirty="0">
                <a:solidFill>
                  <a:prstClr val="white">
                    <a:lumMod val="65000"/>
                  </a:prstClr>
                </a:solidFill>
                <a:latin typeface="Arial" pitchFamily="34" charset="0"/>
              </a:rPr>
              <a:t>~250 pages</a:t>
            </a:r>
            <a:br>
              <a:rPr kumimoji="1" lang="en-GB" sz="1400" dirty="0">
                <a:solidFill>
                  <a:prstClr val="white">
                    <a:lumMod val="65000"/>
                  </a:prstClr>
                </a:solidFill>
                <a:latin typeface="Arial" pitchFamily="34" charset="0"/>
              </a:rPr>
            </a:br>
            <a:r>
              <a:rPr kumimoji="1" lang="en-GB" sz="1400" dirty="0">
                <a:solidFill>
                  <a:prstClr val="white">
                    <a:lumMod val="65000"/>
                  </a:prstClr>
                </a:solidFill>
                <a:latin typeface="Arial" pitchFamily="34" charset="0"/>
              </a:rPr>
              <a:t>Deliverable 2</a:t>
            </a:r>
          </a:p>
        </p:txBody>
      </p:sp>
      <p:sp>
        <p:nvSpPr>
          <p:cNvPr id="47118" name="TextBox 24"/>
          <p:cNvSpPr txBox="1">
            <a:spLocks noChangeArrowheads="1"/>
          </p:cNvSpPr>
          <p:nvPr/>
        </p:nvSpPr>
        <p:spPr bwMode="auto">
          <a:xfrm>
            <a:off x="7894638" y="3227388"/>
            <a:ext cx="1249362" cy="738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154"/>
            <a:r>
              <a:rPr kumimoji="0" lang="en-GB" altLang="ja-JP" sz="1400">
                <a:solidFill>
                  <a:srgbClr val="A6A6A6"/>
                </a:solidFill>
              </a:rPr>
              <a:t>~300 pages</a:t>
            </a:r>
            <a:br>
              <a:rPr kumimoji="0" lang="en-GB" altLang="ja-JP" sz="1400">
                <a:solidFill>
                  <a:srgbClr val="A6A6A6"/>
                </a:solidFill>
              </a:rPr>
            </a:br>
            <a:r>
              <a:rPr kumimoji="0" lang="en-GB" altLang="ja-JP" sz="1400">
                <a:solidFill>
                  <a:srgbClr val="A6A6A6"/>
                </a:solidFill>
              </a:rPr>
              <a:t>Deliverables 1,3 and 4</a:t>
            </a:r>
          </a:p>
        </p:txBody>
      </p:sp>
      <p:cxnSp>
        <p:nvCxnSpPr>
          <p:cNvPr id="47119" name="Elbow Connector 25"/>
          <p:cNvCxnSpPr>
            <a:cxnSpLocks noChangeShapeType="1"/>
          </p:cNvCxnSpPr>
          <p:nvPr/>
        </p:nvCxnSpPr>
        <p:spPr bwMode="auto">
          <a:xfrm>
            <a:off x="4160839" y="2581275"/>
            <a:ext cx="2368550" cy="1404938"/>
          </a:xfrm>
          <a:prstGeom prst="bentConnector3">
            <a:avLst>
              <a:gd name="adj1" fmla="val 38218"/>
            </a:avLst>
          </a:prstGeom>
          <a:noFill/>
          <a:ln w="9525">
            <a:solidFill>
              <a:srgbClr val="0000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120" name="TextBox 31"/>
          <p:cNvSpPr txBox="1">
            <a:spLocks noChangeArrowheads="1"/>
          </p:cNvSpPr>
          <p:nvPr/>
        </p:nvSpPr>
        <p:spPr bwMode="auto">
          <a:xfrm>
            <a:off x="6827838" y="5762625"/>
            <a:ext cx="22098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154"/>
            <a:r>
              <a:rPr kumimoji="0" lang="en-GB" altLang="ja-JP" sz="1400">
                <a:solidFill>
                  <a:srgbClr val="7F7F7F"/>
                </a:solidFill>
              </a:rPr>
              <a:t>* end of 2012 – formal publication early 2013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81964" y="1036276"/>
            <a:ext cx="703365" cy="372130"/>
          </a:xfrm>
          <a:prstGeom prst="rect">
            <a:avLst/>
          </a:prstGeom>
          <a:noFill/>
        </p:spPr>
        <p:txBody>
          <a:bodyPr wrap="none" lIns="91431" tIns="45715" rIns="91431" bIns="45715">
            <a:spAutoFit/>
          </a:bodyPr>
          <a:lstStyle/>
          <a:p>
            <a:pPr defTabSz="457154">
              <a:defRPr/>
            </a:pPr>
            <a:r>
              <a:rPr kumimoji="1" lang="en-GB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</a:rPr>
              <a:t>2007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308719" y="1036378"/>
            <a:ext cx="852349" cy="461655"/>
          </a:xfrm>
          <a:prstGeom prst="rect">
            <a:avLst/>
          </a:prstGeom>
          <a:noFill/>
        </p:spPr>
        <p:txBody>
          <a:bodyPr wrap="none" lIns="91431" tIns="45715" rIns="91431" bIns="45715">
            <a:spAutoFit/>
          </a:bodyPr>
          <a:lstStyle>
            <a:defPPr>
              <a:defRPr lang="en-US"/>
            </a:defPPr>
            <a:lvl1pPr>
              <a:defRPr sz="24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pPr defTabSz="457154">
              <a:defRPr/>
            </a:pPr>
            <a:r>
              <a:rPr kumimoji="1" lang="en-GB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latin typeface="Arial" pitchFamily="34" charset="0"/>
              </a:rPr>
              <a:t>2011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553201" y="1036378"/>
            <a:ext cx="989105" cy="461655"/>
          </a:xfrm>
          <a:prstGeom prst="rect">
            <a:avLst/>
          </a:prstGeom>
          <a:noFill/>
        </p:spPr>
        <p:txBody>
          <a:bodyPr wrap="none" lIns="91431" tIns="45715" rIns="91431" bIns="45715">
            <a:spAutoFit/>
          </a:bodyPr>
          <a:lstStyle>
            <a:defPPr>
              <a:defRPr lang="en-US"/>
            </a:defPPr>
            <a:lvl1pPr>
              <a:defRPr sz="24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pPr defTabSz="457154">
              <a:defRPr/>
            </a:pPr>
            <a:r>
              <a:rPr kumimoji="1" lang="en-GB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latin typeface="Arial" pitchFamily="34" charset="0"/>
              </a:rPr>
              <a:t>2013*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810126" y="3263900"/>
            <a:ext cx="527050" cy="261938"/>
          </a:xfrm>
          <a:prstGeom prst="rect">
            <a:avLst/>
          </a:prstGeom>
          <a:solidFill>
            <a:schemeClr val="bg1"/>
          </a:solidFill>
        </p:spPr>
        <p:txBody>
          <a:bodyPr wrap="none" lIns="91431" tIns="45715" rIns="91431" bIns="45715">
            <a:spAutoFit/>
          </a:bodyPr>
          <a:lstStyle/>
          <a:p>
            <a:pPr defTabSz="457154">
              <a:defRPr/>
            </a:pPr>
            <a:r>
              <a:rPr kumimoji="1" lang="en-GB" sz="1100" dirty="0">
                <a:solidFill>
                  <a:srgbClr val="0000FF"/>
                </a:solidFill>
                <a:latin typeface="Arial" pitchFamily="34" charset="0"/>
              </a:rPr>
              <a:t>AD&amp;I</a:t>
            </a:r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0426" y="4461419"/>
            <a:ext cx="1797756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3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95400" y="76200"/>
            <a:ext cx="7848600" cy="914400"/>
          </a:xfrm>
        </p:spPr>
        <p:txBody>
          <a:bodyPr>
            <a:normAutofit/>
          </a:bodyPr>
          <a:lstStyle/>
          <a:p>
            <a:r>
              <a:rPr lang="en-US" altLang="ja-JP" b="1" dirty="0"/>
              <a:t>ILC-TDR </a:t>
            </a:r>
            <a:r>
              <a:rPr lang="en-US" altLang="ja-JP" b="1" dirty="0" smtClean="0"/>
              <a:t>evaluation </a:t>
            </a:r>
            <a:r>
              <a:rPr lang="en-US" altLang="ja-JP" b="1" dirty="0"/>
              <a:t> (2013-2) </a:t>
            </a:r>
            <a:endParaRPr lang="ja-JP" altLang="en-US" b="1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4974115"/>
              </p:ext>
            </p:extLst>
          </p:nvPr>
        </p:nvGraphicFramePr>
        <p:xfrm>
          <a:off x="419862" y="1143942"/>
          <a:ext cx="8289850" cy="388192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36880"/>
                <a:gridCol w="936341"/>
                <a:gridCol w="1341307"/>
                <a:gridCol w="1422278"/>
                <a:gridCol w="956359"/>
                <a:gridCol w="1410017"/>
                <a:gridCol w="786668"/>
              </a:tblGrid>
              <a:tr h="1318579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 marL="86360" marR="8636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M&amp;S Value</a:t>
                      </a:r>
                    </a:p>
                    <a:p>
                      <a:pPr algn="ctr"/>
                      <a:endParaRPr kumimoji="1" lang="en-US" altLang="ja-JP" sz="1400" dirty="0" smtClean="0"/>
                    </a:p>
                    <a:p>
                      <a:pPr algn="ctr"/>
                      <a:r>
                        <a:rPr kumimoji="1" lang="en-US" altLang="ja-JP" sz="1400" dirty="0" smtClean="0"/>
                        <a:t>(Ratio)</a:t>
                      </a:r>
                      <a:endParaRPr kumimoji="1" lang="ja-JP" altLang="en-US" sz="1400" dirty="0"/>
                    </a:p>
                  </a:txBody>
                  <a:tcPr marL="86360" marR="8636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M&amp;S </a:t>
                      </a:r>
                    </a:p>
                    <a:p>
                      <a:pPr algn="ctr"/>
                      <a:r>
                        <a:rPr kumimoji="1" lang="en-US" altLang="ja-JP" sz="1400" dirty="0" smtClean="0"/>
                        <a:t>Value</a:t>
                      </a:r>
                      <a:endParaRPr kumimoji="1" lang="en-US" altLang="ja-JP" sz="1400" baseline="0" dirty="0" smtClean="0"/>
                    </a:p>
                    <a:p>
                      <a:pPr algn="ctr"/>
                      <a:endParaRPr kumimoji="1" lang="en-US" altLang="ja-JP" sz="1400" baseline="0" dirty="0" smtClean="0"/>
                    </a:p>
                    <a:p>
                      <a:pPr algn="ctr"/>
                      <a:r>
                        <a:rPr kumimoji="1" lang="en-US" altLang="ja-JP" sz="1400" baseline="0" dirty="0" smtClean="0"/>
                        <a:t> (GILCU)</a:t>
                      </a:r>
                      <a:endParaRPr kumimoji="1" lang="ja-JP" altLang="en-US" sz="1400" dirty="0"/>
                    </a:p>
                  </a:txBody>
                  <a:tcPr marL="86360" marR="8636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M&amp;S Value</a:t>
                      </a:r>
                    </a:p>
                    <a:p>
                      <a:pPr algn="ctr"/>
                      <a:endParaRPr kumimoji="1" lang="en-US" altLang="ja-JP" sz="1400" dirty="0" smtClean="0"/>
                    </a:p>
                    <a:p>
                      <a:pPr algn="ctr"/>
                      <a:r>
                        <a:rPr kumimoji="1" lang="en-US" altLang="ja-JP" sz="1100" dirty="0" smtClean="0"/>
                        <a:t>converted</a:t>
                      </a:r>
                    </a:p>
                    <a:p>
                      <a:pPr algn="ctr"/>
                      <a:r>
                        <a:rPr kumimoji="1" lang="en-US" altLang="ja-JP" sz="1400" dirty="0" smtClean="0"/>
                        <a:t>(GJY)</a:t>
                      </a:r>
                      <a:endParaRPr kumimoji="1" lang="en-US" altLang="ja-JP" sz="1400" dirty="0" smtClean="0">
                        <a:solidFill>
                          <a:srgbClr val="FFFF00"/>
                        </a:solidFill>
                      </a:endParaRPr>
                    </a:p>
                  </a:txBody>
                  <a:tcPr marL="86360" marR="8636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M&amp;S</a:t>
                      </a:r>
                    </a:p>
                    <a:p>
                      <a:pPr algn="ctr"/>
                      <a:r>
                        <a:rPr kumimoji="1" lang="en-US" altLang="ja-JP" sz="1400" dirty="0" smtClean="0"/>
                        <a:t>Prem.:</a:t>
                      </a:r>
                    </a:p>
                  </a:txBody>
                  <a:tcPr marL="86360" marR="8636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Labor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400" dirty="0" smtClean="0"/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400" dirty="0" smtClean="0"/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(M person-</a:t>
                      </a:r>
                      <a:r>
                        <a:rPr kumimoji="1" lang="en-US" altLang="ja-JP" sz="1200" dirty="0" err="1" smtClean="0"/>
                        <a:t>hr</a:t>
                      </a:r>
                      <a:r>
                        <a:rPr kumimoji="1" lang="en-US" altLang="ja-JP" sz="1200" dirty="0" smtClean="0"/>
                        <a:t>)</a:t>
                      </a:r>
                      <a:endParaRPr kumimoji="1" lang="ja-JP" altLang="en-US" sz="1200" dirty="0" smtClean="0"/>
                    </a:p>
                  </a:txBody>
                  <a:tcPr marL="86360" marR="8636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Labor </a:t>
                      </a:r>
                    </a:p>
                    <a:p>
                      <a:pPr algn="ctr"/>
                      <a:r>
                        <a:rPr kumimoji="1" lang="en-US" altLang="ja-JP" sz="1400" dirty="0" smtClean="0"/>
                        <a:t>Prem.:</a:t>
                      </a:r>
                    </a:p>
                    <a:p>
                      <a:pPr algn="ctr"/>
                      <a:endParaRPr kumimoji="1" lang="en-US" altLang="ja-JP" sz="1400" dirty="0" smtClean="0"/>
                    </a:p>
                    <a:p>
                      <a:pPr algn="ctr"/>
                      <a:endParaRPr kumimoji="1" lang="en-US" altLang="ja-JP" sz="1200" dirty="0" smtClean="0"/>
                    </a:p>
                  </a:txBody>
                  <a:tcPr marL="86360" marR="86360"/>
                </a:tc>
              </a:tr>
              <a:tr h="656831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RDR-2007</a:t>
                      </a:r>
                      <a:endParaRPr kumimoji="1" lang="ja-JP" altLang="en-US" sz="1400" dirty="0"/>
                    </a:p>
                  </a:txBody>
                  <a:tcPr marL="86360" marR="863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1</a:t>
                      </a:r>
                      <a:endParaRPr kumimoji="1" lang="ja-JP" altLang="en-US" sz="20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86360" marR="863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000" dirty="0" smtClean="0"/>
                        <a:t>6.31 </a:t>
                      </a:r>
                      <a:r>
                        <a:rPr lang="en-US" altLang="ja-JP" sz="2000" baseline="30000" dirty="0" smtClean="0"/>
                        <a:t>1) </a:t>
                      </a:r>
                      <a:endParaRPr lang="ja-JP" altLang="en-US" sz="2000" baseline="30000" dirty="0"/>
                    </a:p>
                  </a:txBody>
                  <a:tcPr marL="86360" marR="8636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---</a:t>
                      </a:r>
                      <a:endParaRPr kumimoji="1" lang="ja-JP" altLang="en-US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360" marR="86360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/>
                    </a:p>
                  </a:txBody>
                  <a:tcPr marL="86360" marR="863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24.4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86360" marR="86360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/>
                    </a:p>
                  </a:txBody>
                  <a:tcPr marL="86360" marR="86360" anchor="ctr"/>
                </a:tc>
              </a:tr>
              <a:tr h="656831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RDR-2012</a:t>
                      </a:r>
                    </a:p>
                    <a:p>
                      <a:r>
                        <a:rPr kumimoji="1" lang="en-US" altLang="ja-JP" sz="1100" dirty="0" smtClean="0"/>
                        <a:t>(15%</a:t>
                      </a:r>
                      <a:r>
                        <a:rPr kumimoji="1" lang="en-US" altLang="ja-JP" sz="1100" baseline="0" dirty="0" smtClean="0"/>
                        <a:t> inflation</a:t>
                      </a:r>
                      <a:r>
                        <a:rPr kumimoji="1" lang="en-US" altLang="ja-JP" sz="1100" dirty="0" smtClean="0"/>
                        <a:t>)</a:t>
                      </a:r>
                      <a:endParaRPr kumimoji="1" lang="ja-JP" altLang="en-US" sz="1100" dirty="0">
                        <a:solidFill>
                          <a:srgbClr val="3366FF"/>
                        </a:solidFill>
                      </a:endParaRPr>
                    </a:p>
                  </a:txBody>
                  <a:tcPr marL="86360" marR="863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1.15</a:t>
                      </a:r>
                      <a:endParaRPr kumimoji="1" lang="ja-JP" altLang="en-US" sz="20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86360" marR="8636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7.27 </a:t>
                      </a:r>
                      <a:r>
                        <a:rPr lang="en-US" altLang="ja-JP" sz="2000" baseline="30000" dirty="0" smtClean="0"/>
                        <a:t>1) </a:t>
                      </a:r>
                      <a:endParaRPr lang="ja-JP" altLang="en-US" sz="2000" baseline="30000" dirty="0" smtClean="0"/>
                    </a:p>
                  </a:txBody>
                  <a:tcPr marL="86360" marR="8636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</a:rPr>
                        <a:t>---</a:t>
                      </a:r>
                      <a:endParaRPr kumimoji="1" lang="ja-JP" altLang="en-US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360" marR="86360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86360" marR="863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24.4</a:t>
                      </a:r>
                      <a:endParaRPr kumimoji="1" lang="ja-JP" altLang="en-US" sz="2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86360" marR="86360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solidFill>
                          <a:srgbClr val="3366FF"/>
                        </a:solidFill>
                      </a:endParaRPr>
                    </a:p>
                  </a:txBody>
                  <a:tcPr marL="86360" marR="86360" anchor="ctr"/>
                </a:tc>
              </a:tr>
              <a:tr h="731520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TDR-2012</a:t>
                      </a:r>
                      <a:r>
                        <a:rPr kumimoji="1" lang="en-US" altLang="ja-JP" sz="1400" baseline="0" dirty="0" smtClean="0"/>
                        <a:t> </a:t>
                      </a:r>
                    </a:p>
                    <a:p>
                      <a:r>
                        <a:rPr kumimoji="1" lang="en-US" altLang="ja-JP" sz="1400" baseline="0" dirty="0" smtClean="0"/>
                        <a:t> average for 3 region</a:t>
                      </a:r>
                      <a:endParaRPr kumimoji="1" lang="ja-JP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marL="86360" marR="863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1.23</a:t>
                      </a:r>
                      <a:endParaRPr kumimoji="1" lang="ja-JP" altLang="en-US" sz="20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86360" marR="8636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uLnTx/>
                          <a:uFillTx/>
                        </a:rPr>
                        <a:t>7.78 </a:t>
                      </a:r>
                      <a:r>
                        <a:rPr lang="en-US" altLang="ja-JP" sz="2000" baseline="30000" dirty="0" smtClean="0"/>
                        <a:t>1) </a:t>
                      </a:r>
                      <a:endParaRPr lang="ja-JP" altLang="en-US" sz="2000" baseline="30000" dirty="0" smtClean="0"/>
                    </a:p>
                  </a:txBody>
                  <a:tcPr marL="86360" marR="8636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---</a:t>
                      </a:r>
                      <a:endParaRPr kumimoji="1" lang="ja-JP" altLang="en-US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360" marR="8636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360" marR="863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22.6</a:t>
                      </a:r>
                      <a:endParaRPr kumimoji="1" lang="ja-JP" altLang="en-US" sz="2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marL="86360" marR="8636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360" marR="86360" anchor="ctr"/>
                </a:tc>
              </a:tr>
              <a:tr h="518160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TDR- (Asia)</a:t>
                      </a:r>
                    </a:p>
                    <a:p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 mountain</a:t>
                      </a:r>
                      <a:r>
                        <a:rPr kumimoji="1" lang="en-US" altLang="ja-JP" sz="1400" baseline="0" dirty="0" smtClean="0">
                          <a:solidFill>
                            <a:schemeClr val="tx1"/>
                          </a:solidFill>
                        </a:rPr>
                        <a:t> site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86360" marR="863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1.26</a:t>
                      </a:r>
                      <a:endParaRPr kumimoji="1" lang="ja-JP" altLang="en-US" sz="20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86360" marR="8636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</a:rPr>
                        <a:t>7.98 </a:t>
                      </a:r>
                      <a:r>
                        <a:rPr lang="en-US" altLang="ja-JP" sz="2000" baseline="30000" dirty="0" smtClean="0"/>
                        <a:t>1) </a:t>
                      </a:r>
                      <a:endParaRPr lang="ja-JP" altLang="en-US" sz="2000" baseline="30000" dirty="0" smtClean="0"/>
                    </a:p>
                  </a:txBody>
                  <a:tcPr marL="86360" marR="8636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830 </a:t>
                      </a:r>
                      <a:r>
                        <a:rPr kumimoji="1" lang="en-US" altLang="ja-JP" sz="2000" b="1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2) </a:t>
                      </a:r>
                      <a:endParaRPr kumimoji="1" lang="ja-JP" altLang="en-US" sz="2000" b="1" i="0" u="none" strike="noStrike" kern="1200" cap="none" spc="0" normalizeH="0" baseline="3000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360" marR="8636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26 %</a:t>
                      </a:r>
                      <a:endParaRPr kumimoji="1" lang="ja-JP" altLang="en-US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360" marR="863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rgbClr val="008000"/>
                          </a:solidFill>
                        </a:rPr>
                        <a:t>22.9</a:t>
                      </a:r>
                      <a:endParaRPr kumimoji="1" lang="ja-JP" altLang="en-US" sz="2000" b="1" dirty="0">
                        <a:solidFill>
                          <a:srgbClr val="008000"/>
                        </a:solidFill>
                      </a:endParaRPr>
                    </a:p>
                  </a:txBody>
                  <a:tcPr marL="86360" marR="8636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24 %</a:t>
                      </a:r>
                      <a:endParaRPr kumimoji="1" lang="ja-JP" altLang="en-US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360" marR="86360" anchor="ctr"/>
                </a:tc>
              </a:tr>
            </a:tbl>
          </a:graphicData>
        </a:graphic>
      </p:graphicFrame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Arial Unicode MS"/>
              </a:rPr>
              <a:t>A. Yamamoto, 13/05/27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Arial Unicode M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Arial Unicode MS"/>
              </a:rPr>
              <a:t>ILC Technical Status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Arial Unicode M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BA53-1730-B94E-BA28-663BB2624540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Arial Unicode MS"/>
              </a:rPr>
              <a:pPr/>
              <a:t>22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Arial Unicode M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69020" y="5038949"/>
            <a:ext cx="8340693" cy="1569650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txBody>
          <a:bodyPr wrap="square" lIns="91431" tIns="45715" rIns="91431" bIns="45715" rtlCol="0">
            <a:spAutoFit/>
          </a:bodyPr>
          <a:lstStyle/>
          <a:p>
            <a:pPr defTabSz="457154"/>
            <a:r>
              <a:rPr kumimoji="1" lang="en-US" altLang="ja-JP" sz="16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1)  Estimated by using PPP (purchasing power parity) methodology established by OECD</a:t>
            </a:r>
          </a:p>
          <a:p>
            <a:pPr defTabSz="457154"/>
            <a:r>
              <a:rPr kumimoji="1" lang="en-US" altLang="ja-JP" sz="16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2) Conversion to Japanese Yen: using currency exchange rates </a:t>
            </a:r>
          </a:p>
          <a:p>
            <a:pPr defTabSz="457154"/>
            <a:r>
              <a:rPr kumimoji="1" lang="ja-JP" altLang="ja-JP" sz="16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　</a:t>
            </a:r>
            <a:r>
              <a:rPr kumimoji="1" lang="en-US" altLang="ja-JP" sz="16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- assuming a model with </a:t>
            </a:r>
            <a:r>
              <a:rPr kumimoji="1" lang="en-US" altLang="ja-JP" sz="1600" dirty="0">
                <a:solidFill>
                  <a:srgbClr val="008000"/>
                </a:solidFill>
                <a:latin typeface="Arial"/>
                <a:ea typeface="Arial Unicode MS"/>
                <a:cs typeface="Arial Unicode MS"/>
              </a:rPr>
              <a:t>100JYen/USD</a:t>
            </a:r>
            <a:r>
              <a:rPr kumimoji="1" lang="en-US" altLang="ja-JP" sz="16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, </a:t>
            </a:r>
            <a:r>
              <a:rPr kumimoji="1" lang="en-US" altLang="ja-JP" sz="1600" dirty="0">
                <a:solidFill>
                  <a:srgbClr val="008000"/>
                </a:solidFill>
                <a:latin typeface="Arial"/>
                <a:ea typeface="Arial Unicode MS"/>
                <a:cs typeface="Arial Unicode MS"/>
              </a:rPr>
              <a:t>115 </a:t>
            </a:r>
            <a:r>
              <a:rPr kumimoji="1" lang="en-US" altLang="ja-JP" sz="1600" dirty="0" err="1">
                <a:solidFill>
                  <a:srgbClr val="008000"/>
                </a:solidFill>
                <a:latin typeface="Arial"/>
                <a:ea typeface="Arial Unicode MS"/>
                <a:cs typeface="Arial Unicode MS"/>
              </a:rPr>
              <a:t>Jyen</a:t>
            </a:r>
            <a:r>
              <a:rPr kumimoji="1" lang="en-US" altLang="ja-JP" sz="1600" dirty="0">
                <a:solidFill>
                  <a:srgbClr val="008000"/>
                </a:solidFill>
                <a:latin typeface="Arial"/>
                <a:ea typeface="Arial Unicode MS"/>
                <a:cs typeface="Arial Unicode MS"/>
              </a:rPr>
              <a:t>/</a:t>
            </a:r>
            <a:r>
              <a:rPr kumimoji="1" lang="en-US" altLang="ja-JP" sz="1600" dirty="0" err="1">
                <a:solidFill>
                  <a:srgbClr val="008000"/>
                </a:solidFill>
                <a:latin typeface="Arial"/>
                <a:ea typeface="Arial Unicode MS"/>
                <a:cs typeface="Arial Unicode MS"/>
              </a:rPr>
              <a:t>Ero</a:t>
            </a:r>
            <a:endParaRPr kumimoji="1" lang="en-US" altLang="ja-JP" sz="1600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  <a:p>
            <a:pPr defTabSz="457154"/>
            <a:endParaRPr kumimoji="1" lang="en-US" altLang="ja-JP" sz="1600" u="sng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  <a:p>
            <a:pPr defTabSz="457154"/>
            <a:r>
              <a:rPr kumimoji="1" lang="ja-JP" altLang="en-US" sz="1600" u="sng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＊</a:t>
            </a:r>
            <a:r>
              <a:rPr kumimoji="1" lang="en-US" altLang="ja-JP" sz="1600" u="sng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Budget not </a:t>
            </a:r>
            <a:r>
              <a:rPr kumimoji="1" lang="en-US" altLang="ja-JP" sz="1600" u="sng" dirty="0" err="1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incluced</a:t>
            </a:r>
            <a:r>
              <a:rPr kumimoji="1" lang="en-US" altLang="ja-JP" sz="1600" u="sng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, above</a:t>
            </a:r>
            <a:r>
              <a:rPr kumimoji="1" lang="ja-JP" altLang="en-US" sz="16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：</a:t>
            </a:r>
            <a:r>
              <a:rPr kumimoji="1" lang="en-US" altLang="ja-JP" sz="16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 </a:t>
            </a:r>
          </a:p>
          <a:p>
            <a:pPr defTabSz="457154"/>
            <a:r>
              <a:rPr kumimoji="1" lang="ja-JP" altLang="ja-JP" sz="16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　</a:t>
            </a:r>
            <a:r>
              <a:rPr kumimoji="1" lang="en-US" altLang="ja-JP" sz="16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- Project preparation, Operation (0.39GILCU, 850 FTE) </a:t>
            </a:r>
            <a:r>
              <a:rPr kumimoji="1" lang="ja-JP" altLang="en-US" sz="16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、</a:t>
            </a:r>
            <a:r>
              <a:rPr kumimoji="1" lang="en-US" altLang="ja-JP" sz="16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Detectors (~ 2 x 0.4 GILCU</a:t>
            </a:r>
            <a:endParaRPr kumimoji="1" lang="ja-JP" altLang="en-US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58466448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Rectangle 219"/>
          <p:cNvSpPr>
            <a:spLocks noChangeArrowheads="1"/>
          </p:cNvSpPr>
          <p:nvPr/>
        </p:nvSpPr>
        <p:spPr bwMode="auto">
          <a:xfrm>
            <a:off x="0" y="1"/>
            <a:ext cx="9144000" cy="2109788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lIns="91422" tIns="45711" rIns="91422" bIns="45711"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43010" name="Group 235"/>
          <p:cNvGrpSpPr>
            <a:grpSpLocks/>
          </p:cNvGrpSpPr>
          <p:nvPr/>
        </p:nvGrpSpPr>
        <p:grpSpPr bwMode="auto">
          <a:xfrm>
            <a:off x="100013" y="46038"/>
            <a:ext cx="1587500" cy="304800"/>
            <a:chOff x="99436" y="46603"/>
            <a:chExt cx="1588843" cy="304604"/>
          </a:xfrm>
        </p:grpSpPr>
        <p:sp>
          <p:nvSpPr>
            <p:cNvPr id="3" name="Rectangle 233"/>
            <p:cNvSpPr/>
            <p:nvPr/>
          </p:nvSpPr>
          <p:spPr>
            <a:xfrm>
              <a:off x="99436" y="129100"/>
              <a:ext cx="179539" cy="180859"/>
            </a:xfrm>
            <a:prstGeom prst="rect">
              <a:avLst/>
            </a:prstGeom>
            <a:solidFill>
              <a:srgbClr val="00B0F0">
                <a:alpha val="45098"/>
              </a:srgbClr>
            </a:solidFill>
            <a:ln w="31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3284" name="TextBox 234"/>
            <p:cNvSpPr txBox="1">
              <a:spLocks noChangeArrowheads="1"/>
            </p:cNvSpPr>
            <p:nvPr/>
          </p:nvSpPr>
          <p:spPr bwMode="auto">
            <a:xfrm>
              <a:off x="232899" y="46603"/>
              <a:ext cx="1455380" cy="304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1400">
                  <a:latin typeface="Calibri" charset="0"/>
                </a:rPr>
                <a:t>Access Tunnel ex.</a:t>
              </a:r>
            </a:p>
          </p:txBody>
        </p:sp>
      </p:grpSp>
      <p:sp>
        <p:nvSpPr>
          <p:cNvPr id="43011" name="Slide Number Placeholder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 anchor="ctr"/>
          <a:lstStyle>
            <a:lvl1pPr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07650E4-5862-E24B-A01E-1D4F9445CC4E}" type="slidenum">
              <a:rPr lang="en-US" altLang="ja-JP" sz="1200">
                <a:solidFill>
                  <a:srgbClr val="898989"/>
                </a:solidFill>
              </a:rPr>
              <a:pPr algn="r" eaLnBrk="1" hangingPunct="1"/>
              <a:t>23</a:t>
            </a:fld>
            <a:endParaRPr lang="en-US" altLang="ja-JP" sz="1200">
              <a:solidFill>
                <a:srgbClr val="898989"/>
              </a:solidFill>
            </a:endParaRPr>
          </a:p>
        </p:txBody>
      </p:sp>
      <p:grpSp>
        <p:nvGrpSpPr>
          <p:cNvPr id="43012" name="Group 98"/>
          <p:cNvGrpSpPr>
            <a:grpSpLocks/>
          </p:cNvGrpSpPr>
          <p:nvPr/>
        </p:nvGrpSpPr>
        <p:grpSpPr bwMode="auto">
          <a:xfrm>
            <a:off x="107952" y="2781300"/>
            <a:ext cx="8918575" cy="3600450"/>
            <a:chOff x="65348" y="2712429"/>
            <a:chExt cx="8918435" cy="3600450"/>
          </a:xfrm>
        </p:grpSpPr>
        <p:grpSp>
          <p:nvGrpSpPr>
            <p:cNvPr id="43227" name="Group 99"/>
            <p:cNvGrpSpPr>
              <a:grpSpLocks/>
            </p:cNvGrpSpPr>
            <p:nvPr/>
          </p:nvGrpSpPr>
          <p:grpSpPr bwMode="auto">
            <a:xfrm>
              <a:off x="493973" y="2712429"/>
              <a:ext cx="8489810" cy="3600450"/>
              <a:chOff x="493973" y="2129879"/>
              <a:chExt cx="8489810" cy="3600450"/>
            </a:xfrm>
          </p:grpSpPr>
          <p:grpSp>
            <p:nvGrpSpPr>
              <p:cNvPr id="43238" name="Group 79"/>
              <p:cNvGrpSpPr>
                <a:grpSpLocks/>
              </p:cNvGrpSpPr>
              <p:nvPr/>
            </p:nvGrpSpPr>
            <p:grpSpPr bwMode="auto">
              <a:xfrm>
                <a:off x="501910" y="2399754"/>
                <a:ext cx="8481872" cy="3241675"/>
                <a:chOff x="500034" y="2340000"/>
                <a:chExt cx="8064000" cy="3241588"/>
              </a:xfrm>
            </p:grpSpPr>
            <p:cxnSp>
              <p:nvCxnSpPr>
                <p:cNvPr id="146" name="Straight Connector 145"/>
                <p:cNvCxnSpPr/>
                <p:nvPr/>
              </p:nvCxnSpPr>
              <p:spPr>
                <a:xfrm>
                  <a:off x="500028" y="2700353"/>
                  <a:ext cx="8064007" cy="1587"/>
                </a:xfrm>
                <a:prstGeom prst="line">
                  <a:avLst/>
                </a:prstGeom>
                <a:ln w="63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/>
              </p:nvCxnSpPr>
              <p:spPr>
                <a:xfrm>
                  <a:off x="500028" y="3060706"/>
                  <a:ext cx="8064007" cy="1588"/>
                </a:xfrm>
                <a:prstGeom prst="line">
                  <a:avLst/>
                </a:prstGeom>
                <a:ln w="63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/>
              </p:nvCxnSpPr>
              <p:spPr>
                <a:xfrm>
                  <a:off x="500028" y="3419471"/>
                  <a:ext cx="8064007" cy="1588"/>
                </a:xfrm>
                <a:prstGeom prst="line">
                  <a:avLst/>
                </a:prstGeom>
                <a:ln w="63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/>
              </p:nvCxnSpPr>
              <p:spPr>
                <a:xfrm>
                  <a:off x="500028" y="3779824"/>
                  <a:ext cx="8064007" cy="1587"/>
                </a:xfrm>
                <a:prstGeom prst="line">
                  <a:avLst/>
                </a:prstGeom>
                <a:ln w="63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/>
              </p:nvCxnSpPr>
              <p:spPr>
                <a:xfrm>
                  <a:off x="500028" y="4140177"/>
                  <a:ext cx="8064007" cy="1588"/>
                </a:xfrm>
                <a:prstGeom prst="line">
                  <a:avLst/>
                </a:prstGeom>
                <a:ln w="63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/>
                <p:cNvCxnSpPr/>
                <p:nvPr/>
              </p:nvCxnSpPr>
              <p:spPr>
                <a:xfrm>
                  <a:off x="500028" y="4500530"/>
                  <a:ext cx="8064007" cy="1587"/>
                </a:xfrm>
                <a:prstGeom prst="line">
                  <a:avLst/>
                </a:prstGeom>
                <a:ln w="63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/>
              </p:nvCxnSpPr>
              <p:spPr>
                <a:xfrm>
                  <a:off x="500028" y="4859295"/>
                  <a:ext cx="8064007" cy="1587"/>
                </a:xfrm>
                <a:prstGeom prst="line">
                  <a:avLst/>
                </a:prstGeom>
                <a:ln w="63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/>
                <p:cNvCxnSpPr/>
                <p:nvPr/>
              </p:nvCxnSpPr>
              <p:spPr>
                <a:xfrm>
                  <a:off x="500028" y="5219648"/>
                  <a:ext cx="8064007" cy="1588"/>
                </a:xfrm>
                <a:prstGeom prst="line">
                  <a:avLst/>
                </a:prstGeom>
                <a:ln w="63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/>
                <p:cNvCxnSpPr/>
                <p:nvPr/>
              </p:nvCxnSpPr>
              <p:spPr>
                <a:xfrm>
                  <a:off x="500028" y="5580001"/>
                  <a:ext cx="8064007" cy="1587"/>
                </a:xfrm>
                <a:prstGeom prst="line">
                  <a:avLst/>
                </a:prstGeom>
                <a:ln w="63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/>
                <p:cNvCxnSpPr/>
                <p:nvPr/>
              </p:nvCxnSpPr>
              <p:spPr>
                <a:xfrm>
                  <a:off x="500028" y="2340000"/>
                  <a:ext cx="8064007" cy="1588"/>
                </a:xfrm>
                <a:prstGeom prst="line">
                  <a:avLst/>
                </a:prstGeom>
                <a:ln w="63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239" name="Group 56"/>
              <p:cNvGrpSpPr>
                <a:grpSpLocks/>
              </p:cNvGrpSpPr>
              <p:nvPr/>
            </p:nvGrpSpPr>
            <p:grpSpPr bwMode="auto">
              <a:xfrm>
                <a:off x="493973" y="2129879"/>
                <a:ext cx="8489810" cy="3241675"/>
                <a:chOff x="500034" y="2340000"/>
                <a:chExt cx="8064000" cy="3241588"/>
              </a:xfrm>
            </p:grpSpPr>
            <p:cxnSp>
              <p:nvCxnSpPr>
                <p:cNvPr id="136" name="Straight Connector 135"/>
                <p:cNvCxnSpPr/>
                <p:nvPr/>
              </p:nvCxnSpPr>
              <p:spPr>
                <a:xfrm>
                  <a:off x="500027" y="2700353"/>
                  <a:ext cx="8064007" cy="1587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/>
              </p:nvCxnSpPr>
              <p:spPr>
                <a:xfrm>
                  <a:off x="500027" y="3060706"/>
                  <a:ext cx="8064007" cy="1588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>
                  <a:off x="500027" y="3419471"/>
                  <a:ext cx="8064007" cy="1588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>
                  <a:off x="500027" y="3779824"/>
                  <a:ext cx="8064007" cy="1587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>
                  <a:off x="500027" y="4140177"/>
                  <a:ext cx="8064007" cy="1588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/>
              </p:nvCxnSpPr>
              <p:spPr>
                <a:xfrm>
                  <a:off x="500027" y="4500530"/>
                  <a:ext cx="8064007" cy="1587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/>
              </p:nvCxnSpPr>
              <p:spPr>
                <a:xfrm>
                  <a:off x="500027" y="4859295"/>
                  <a:ext cx="8064007" cy="1587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>
                  <a:off x="500027" y="5219648"/>
                  <a:ext cx="8064007" cy="1588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/>
              </p:nvCxnSpPr>
              <p:spPr>
                <a:xfrm>
                  <a:off x="500027" y="5580001"/>
                  <a:ext cx="8064007" cy="1587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/>
              </p:nvCxnSpPr>
              <p:spPr>
                <a:xfrm>
                  <a:off x="500027" y="2340000"/>
                  <a:ext cx="8064007" cy="1588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240" name="Group 57"/>
              <p:cNvGrpSpPr>
                <a:grpSpLocks/>
              </p:cNvGrpSpPr>
              <p:nvPr/>
            </p:nvGrpSpPr>
            <p:grpSpPr bwMode="auto">
              <a:xfrm>
                <a:off x="493973" y="2310854"/>
                <a:ext cx="8489810" cy="3241675"/>
                <a:chOff x="500034" y="2340000"/>
                <a:chExt cx="8064000" cy="3241588"/>
              </a:xfrm>
            </p:grpSpPr>
            <p:cxnSp>
              <p:nvCxnSpPr>
                <p:cNvPr id="126" name="Straight Connector 125"/>
                <p:cNvCxnSpPr/>
                <p:nvPr/>
              </p:nvCxnSpPr>
              <p:spPr>
                <a:xfrm>
                  <a:off x="500027" y="2700353"/>
                  <a:ext cx="8064007" cy="1587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/>
                <p:cNvCxnSpPr/>
                <p:nvPr/>
              </p:nvCxnSpPr>
              <p:spPr>
                <a:xfrm>
                  <a:off x="500027" y="3060706"/>
                  <a:ext cx="8064007" cy="1588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/>
                <p:cNvCxnSpPr/>
                <p:nvPr/>
              </p:nvCxnSpPr>
              <p:spPr>
                <a:xfrm>
                  <a:off x="500027" y="3419471"/>
                  <a:ext cx="8064007" cy="1588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/>
                <p:cNvCxnSpPr/>
                <p:nvPr/>
              </p:nvCxnSpPr>
              <p:spPr>
                <a:xfrm>
                  <a:off x="500027" y="3779824"/>
                  <a:ext cx="8064007" cy="1587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>
                <a:xfrm>
                  <a:off x="500027" y="4140177"/>
                  <a:ext cx="8064007" cy="1588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/>
                <p:nvPr/>
              </p:nvCxnSpPr>
              <p:spPr>
                <a:xfrm>
                  <a:off x="500027" y="4500530"/>
                  <a:ext cx="8064007" cy="1587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/>
              </p:nvCxnSpPr>
              <p:spPr>
                <a:xfrm>
                  <a:off x="500027" y="4859295"/>
                  <a:ext cx="8064007" cy="1587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/>
              </p:nvCxnSpPr>
              <p:spPr>
                <a:xfrm>
                  <a:off x="500027" y="5219648"/>
                  <a:ext cx="8064007" cy="1588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/>
              </p:nvCxnSpPr>
              <p:spPr>
                <a:xfrm>
                  <a:off x="500027" y="5580001"/>
                  <a:ext cx="8064007" cy="1587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/>
              </p:nvCxnSpPr>
              <p:spPr>
                <a:xfrm>
                  <a:off x="500027" y="2340000"/>
                  <a:ext cx="8064007" cy="1588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241" name="Group 68"/>
              <p:cNvGrpSpPr>
                <a:grpSpLocks/>
              </p:cNvGrpSpPr>
              <p:nvPr/>
            </p:nvGrpSpPr>
            <p:grpSpPr bwMode="auto">
              <a:xfrm>
                <a:off x="592398" y="2220366"/>
                <a:ext cx="8391384" cy="3241675"/>
                <a:chOff x="500034" y="2340000"/>
                <a:chExt cx="8064000" cy="3241588"/>
              </a:xfrm>
            </p:grpSpPr>
            <p:cxnSp>
              <p:nvCxnSpPr>
                <p:cNvPr id="116" name="Straight Connector 115"/>
                <p:cNvCxnSpPr/>
                <p:nvPr/>
              </p:nvCxnSpPr>
              <p:spPr>
                <a:xfrm>
                  <a:off x="500025" y="2700353"/>
                  <a:ext cx="8064010" cy="1588"/>
                </a:xfrm>
                <a:prstGeom prst="line">
                  <a:avLst/>
                </a:prstGeom>
                <a:ln w="63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>
                  <a:off x="500025" y="3060707"/>
                  <a:ext cx="8064010" cy="1587"/>
                </a:xfrm>
                <a:prstGeom prst="line">
                  <a:avLst/>
                </a:prstGeom>
                <a:ln w="63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/>
                <p:cNvCxnSpPr/>
                <p:nvPr/>
              </p:nvCxnSpPr>
              <p:spPr>
                <a:xfrm>
                  <a:off x="500025" y="3419472"/>
                  <a:ext cx="8064010" cy="1587"/>
                </a:xfrm>
                <a:prstGeom prst="line">
                  <a:avLst/>
                </a:prstGeom>
                <a:ln w="63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/>
                <p:cNvCxnSpPr/>
                <p:nvPr/>
              </p:nvCxnSpPr>
              <p:spPr>
                <a:xfrm>
                  <a:off x="500025" y="3779824"/>
                  <a:ext cx="8064010" cy="1588"/>
                </a:xfrm>
                <a:prstGeom prst="line">
                  <a:avLst/>
                </a:prstGeom>
                <a:ln w="63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/>
                <p:cNvCxnSpPr/>
                <p:nvPr/>
              </p:nvCxnSpPr>
              <p:spPr>
                <a:xfrm>
                  <a:off x="500025" y="4140178"/>
                  <a:ext cx="8064010" cy="1587"/>
                </a:xfrm>
                <a:prstGeom prst="line">
                  <a:avLst/>
                </a:prstGeom>
                <a:ln w="63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/>
                <p:cNvCxnSpPr/>
                <p:nvPr/>
              </p:nvCxnSpPr>
              <p:spPr>
                <a:xfrm>
                  <a:off x="500025" y="4500530"/>
                  <a:ext cx="8064010" cy="1588"/>
                </a:xfrm>
                <a:prstGeom prst="line">
                  <a:avLst/>
                </a:prstGeom>
                <a:ln w="63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/>
                <p:cNvCxnSpPr/>
                <p:nvPr/>
              </p:nvCxnSpPr>
              <p:spPr>
                <a:xfrm>
                  <a:off x="500025" y="4859295"/>
                  <a:ext cx="8064010" cy="1588"/>
                </a:xfrm>
                <a:prstGeom prst="line">
                  <a:avLst/>
                </a:prstGeom>
                <a:ln w="63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/>
                <p:cNvCxnSpPr/>
                <p:nvPr/>
              </p:nvCxnSpPr>
              <p:spPr>
                <a:xfrm>
                  <a:off x="500025" y="5219649"/>
                  <a:ext cx="8064010" cy="1587"/>
                </a:xfrm>
                <a:prstGeom prst="line">
                  <a:avLst/>
                </a:prstGeom>
                <a:ln w="63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/>
                <p:cNvCxnSpPr/>
                <p:nvPr/>
              </p:nvCxnSpPr>
              <p:spPr>
                <a:xfrm>
                  <a:off x="500025" y="5580001"/>
                  <a:ext cx="8064010" cy="1588"/>
                </a:xfrm>
                <a:prstGeom prst="line">
                  <a:avLst/>
                </a:prstGeom>
                <a:ln w="63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/>
                <p:cNvCxnSpPr/>
                <p:nvPr/>
              </p:nvCxnSpPr>
              <p:spPr>
                <a:xfrm>
                  <a:off x="500025" y="2340001"/>
                  <a:ext cx="8064010" cy="1587"/>
                </a:xfrm>
                <a:prstGeom prst="line">
                  <a:avLst/>
                </a:prstGeom>
                <a:ln w="63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5" name="Rectangle 114"/>
              <p:cNvSpPr/>
              <p:nvPr/>
            </p:nvSpPr>
            <p:spPr>
              <a:xfrm>
                <a:off x="497141" y="2129879"/>
                <a:ext cx="8486642" cy="3600450"/>
              </a:xfrm>
              <a:prstGeom prst="rect">
                <a:avLst/>
              </a:prstGeom>
              <a:noFill/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101" name="Rectangle 100"/>
            <p:cNvSpPr/>
            <p:nvPr/>
          </p:nvSpPr>
          <p:spPr>
            <a:xfrm>
              <a:off x="65348" y="2712429"/>
              <a:ext cx="360357" cy="36036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n-GB" altLang="ja-JP" sz="1400" b="1">
                  <a:solidFill>
                    <a:schemeClr val="tx1"/>
                  </a:solidFill>
                  <a:ea typeface="ＭＳ Ｐゴシック" charset="0"/>
                  <a:cs typeface="ＭＳ Ｐゴシック" charset="0"/>
                </a:rPr>
                <a:t>1</a:t>
              </a:r>
              <a:endParaRPr lang="en-US" altLang="ja-JP" sz="1400" b="1">
                <a:solidFill>
                  <a:schemeClr val="tx1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65348" y="3072792"/>
              <a:ext cx="360357" cy="36036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n-GB" altLang="ja-JP" sz="1400" b="1">
                  <a:solidFill>
                    <a:schemeClr val="tx1"/>
                  </a:solidFill>
                  <a:ea typeface="ＭＳ Ｐゴシック" charset="0"/>
                  <a:cs typeface="ＭＳ Ｐゴシック" charset="0"/>
                </a:rPr>
                <a:t>2</a:t>
              </a:r>
              <a:endParaRPr lang="en-US" altLang="ja-JP" sz="1400" b="1">
                <a:solidFill>
                  <a:schemeClr val="tx1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65348" y="3433154"/>
              <a:ext cx="360357" cy="36036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n-GB" altLang="ja-JP" sz="1400" b="1">
                  <a:solidFill>
                    <a:schemeClr val="tx1"/>
                  </a:solidFill>
                  <a:ea typeface="ＭＳ Ｐゴシック" charset="0"/>
                  <a:cs typeface="ＭＳ Ｐゴシック" charset="0"/>
                </a:rPr>
                <a:t>3</a:t>
              </a:r>
              <a:endParaRPr lang="en-US" altLang="ja-JP" sz="1400" b="1">
                <a:solidFill>
                  <a:schemeClr val="tx1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65348" y="3793517"/>
              <a:ext cx="360357" cy="358775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n-GB" altLang="ja-JP" sz="1400" b="1">
                  <a:solidFill>
                    <a:schemeClr val="tx1"/>
                  </a:solidFill>
                  <a:ea typeface="ＭＳ Ｐゴシック" charset="0"/>
                  <a:cs typeface="ＭＳ Ｐゴシック" charset="0"/>
                </a:rPr>
                <a:t>4</a:t>
              </a:r>
              <a:endParaRPr lang="en-US" altLang="ja-JP" sz="1400" b="1">
                <a:solidFill>
                  <a:schemeClr val="tx1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65348" y="4152292"/>
              <a:ext cx="360357" cy="36036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n-GB" altLang="ja-JP" sz="1400" b="1">
                  <a:solidFill>
                    <a:schemeClr val="tx1"/>
                  </a:solidFill>
                  <a:ea typeface="ＭＳ Ｐゴシック" charset="0"/>
                  <a:cs typeface="ＭＳ Ｐゴシック" charset="0"/>
                </a:rPr>
                <a:t>5</a:t>
              </a:r>
              <a:endParaRPr lang="en-US" altLang="ja-JP" sz="1400" b="1">
                <a:solidFill>
                  <a:schemeClr val="tx1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65348" y="4512654"/>
              <a:ext cx="360357" cy="36036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n-GB" altLang="ja-JP" sz="1400" b="1">
                  <a:solidFill>
                    <a:schemeClr val="tx1"/>
                  </a:solidFill>
                  <a:ea typeface="ＭＳ Ｐゴシック" charset="0"/>
                  <a:cs typeface="ＭＳ Ｐゴシック" charset="0"/>
                </a:rPr>
                <a:t>6</a:t>
              </a:r>
              <a:endParaRPr lang="en-US" altLang="ja-JP" sz="1400" b="1">
                <a:solidFill>
                  <a:schemeClr val="tx1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65348" y="4873017"/>
              <a:ext cx="360357" cy="36036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n-GB" altLang="ja-JP" sz="1400" b="1">
                  <a:solidFill>
                    <a:schemeClr val="tx1"/>
                  </a:solidFill>
                  <a:ea typeface="ＭＳ Ｐゴシック" charset="0"/>
                  <a:cs typeface="ＭＳ Ｐゴシック" charset="0"/>
                </a:rPr>
                <a:t>7</a:t>
              </a:r>
              <a:endParaRPr lang="en-US" altLang="ja-JP" sz="1400" b="1">
                <a:solidFill>
                  <a:schemeClr val="tx1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65348" y="5233379"/>
              <a:ext cx="360357" cy="358775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n-GB" altLang="ja-JP" sz="1400" b="1">
                  <a:solidFill>
                    <a:schemeClr val="tx1"/>
                  </a:solidFill>
                  <a:ea typeface="ＭＳ Ｐゴシック" charset="0"/>
                  <a:cs typeface="ＭＳ Ｐゴシック" charset="0"/>
                </a:rPr>
                <a:t>8</a:t>
              </a:r>
              <a:endParaRPr lang="en-US" altLang="ja-JP" sz="1400" b="1">
                <a:solidFill>
                  <a:schemeClr val="tx1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65348" y="5592154"/>
              <a:ext cx="360357" cy="36036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n-GB" altLang="ja-JP" sz="1400" b="1">
                  <a:solidFill>
                    <a:schemeClr val="tx1"/>
                  </a:solidFill>
                  <a:ea typeface="ＭＳ Ｐゴシック" charset="0"/>
                  <a:cs typeface="ＭＳ Ｐゴシック" charset="0"/>
                </a:rPr>
                <a:t>9</a:t>
              </a:r>
              <a:endParaRPr lang="en-US" altLang="ja-JP" sz="1400" b="1">
                <a:solidFill>
                  <a:schemeClr val="tx1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65348" y="5952517"/>
              <a:ext cx="360357" cy="36036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>
                <a:defRPr/>
              </a:pPr>
              <a:r>
                <a:rPr lang="en-GB" altLang="ja-JP" sz="1400" b="1">
                  <a:solidFill>
                    <a:schemeClr val="tx1"/>
                  </a:solidFill>
                  <a:ea typeface="ＭＳ Ｐゴシック" charset="0"/>
                  <a:cs typeface="ＭＳ Ｐゴシック" charset="0"/>
                </a:rPr>
                <a:t>10</a:t>
              </a:r>
              <a:endParaRPr lang="en-US" altLang="ja-JP" sz="1400" b="1">
                <a:solidFill>
                  <a:schemeClr val="tx1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cxnSp>
        <p:nvCxnSpPr>
          <p:cNvPr id="98" name="Straight Connector 97"/>
          <p:cNvCxnSpPr/>
          <p:nvPr/>
        </p:nvCxnSpPr>
        <p:spPr bwMode="auto">
          <a:xfrm>
            <a:off x="4948238" y="2006602"/>
            <a:ext cx="4762" cy="436086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14" name="Rectangle 73"/>
          <p:cNvSpPr>
            <a:spLocks noChangeArrowheads="1"/>
          </p:cNvSpPr>
          <p:nvPr/>
        </p:nvSpPr>
        <p:spPr bwMode="auto">
          <a:xfrm>
            <a:off x="539750" y="2781302"/>
            <a:ext cx="69850" cy="385763"/>
          </a:xfrm>
          <a:prstGeom prst="rect">
            <a:avLst/>
          </a:prstGeom>
          <a:solidFill>
            <a:srgbClr val="00B0F0">
              <a:alpha val="45097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/>
          <a:p>
            <a:endParaRPr lang="ja-JP" altLang="en-US"/>
          </a:p>
        </p:txBody>
      </p:sp>
      <p:sp>
        <p:nvSpPr>
          <p:cNvPr id="43015" name="Rectangle 74"/>
          <p:cNvSpPr>
            <a:spLocks noChangeArrowheads="1"/>
          </p:cNvSpPr>
          <p:nvPr/>
        </p:nvSpPr>
        <p:spPr bwMode="auto">
          <a:xfrm>
            <a:off x="4911725" y="3259140"/>
            <a:ext cx="71438" cy="1162050"/>
          </a:xfrm>
          <a:prstGeom prst="rect">
            <a:avLst/>
          </a:prstGeom>
          <a:solidFill>
            <a:srgbClr val="CC99FF">
              <a:alpha val="45097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/>
          <a:p>
            <a:endParaRPr lang="ja-JP" altLang="en-US"/>
          </a:p>
        </p:txBody>
      </p:sp>
      <p:sp>
        <p:nvSpPr>
          <p:cNvPr id="43016" name="Line 75"/>
          <p:cNvSpPr>
            <a:spLocks noChangeShapeType="1"/>
          </p:cNvSpPr>
          <p:nvPr/>
        </p:nvSpPr>
        <p:spPr bwMode="auto">
          <a:xfrm>
            <a:off x="1270002" y="3255965"/>
            <a:ext cx="690563" cy="8985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017" name="Line 76"/>
          <p:cNvSpPr>
            <a:spLocks noChangeShapeType="1"/>
          </p:cNvSpPr>
          <p:nvPr/>
        </p:nvSpPr>
        <p:spPr bwMode="auto">
          <a:xfrm flipH="1">
            <a:off x="1949452" y="3255965"/>
            <a:ext cx="690563" cy="8985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018" name="Line 77"/>
          <p:cNvSpPr>
            <a:spLocks noChangeShapeType="1"/>
          </p:cNvSpPr>
          <p:nvPr/>
        </p:nvSpPr>
        <p:spPr bwMode="auto">
          <a:xfrm>
            <a:off x="2638427" y="3255965"/>
            <a:ext cx="690563" cy="8985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019" name="Line 78"/>
          <p:cNvSpPr>
            <a:spLocks noChangeShapeType="1"/>
          </p:cNvSpPr>
          <p:nvPr/>
        </p:nvSpPr>
        <p:spPr bwMode="auto">
          <a:xfrm flipH="1">
            <a:off x="3317877" y="3255965"/>
            <a:ext cx="690563" cy="8985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020" name="Line 79"/>
          <p:cNvSpPr>
            <a:spLocks noChangeShapeType="1"/>
          </p:cNvSpPr>
          <p:nvPr/>
        </p:nvSpPr>
        <p:spPr bwMode="auto">
          <a:xfrm>
            <a:off x="4003677" y="3255965"/>
            <a:ext cx="946150" cy="974725"/>
          </a:xfrm>
          <a:prstGeom prst="line">
            <a:avLst/>
          </a:prstGeom>
          <a:noFill/>
          <a:ln w="19050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021" name="Line 80"/>
          <p:cNvSpPr>
            <a:spLocks noChangeShapeType="1"/>
          </p:cNvSpPr>
          <p:nvPr/>
        </p:nvSpPr>
        <p:spPr bwMode="auto">
          <a:xfrm>
            <a:off x="4008438" y="3262313"/>
            <a:ext cx="669925" cy="1073150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022" name="Line 81"/>
          <p:cNvSpPr>
            <a:spLocks noChangeShapeType="1"/>
          </p:cNvSpPr>
          <p:nvPr/>
        </p:nvSpPr>
        <p:spPr bwMode="auto">
          <a:xfrm>
            <a:off x="4681538" y="3314702"/>
            <a:ext cx="0" cy="1223963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023" name="Line 82"/>
          <p:cNvSpPr>
            <a:spLocks noChangeShapeType="1"/>
          </p:cNvSpPr>
          <p:nvPr/>
        </p:nvSpPr>
        <p:spPr bwMode="auto">
          <a:xfrm flipH="1">
            <a:off x="4959350" y="3255963"/>
            <a:ext cx="644525" cy="584200"/>
          </a:xfrm>
          <a:prstGeom prst="line">
            <a:avLst/>
          </a:prstGeom>
          <a:noFill/>
          <a:ln w="19050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024" name="Line 83"/>
          <p:cNvSpPr>
            <a:spLocks noChangeShapeType="1"/>
          </p:cNvSpPr>
          <p:nvPr/>
        </p:nvSpPr>
        <p:spPr bwMode="auto">
          <a:xfrm flipH="1">
            <a:off x="4948240" y="3262315"/>
            <a:ext cx="654050" cy="1025525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025" name="Line 84"/>
          <p:cNvSpPr>
            <a:spLocks noChangeShapeType="1"/>
          </p:cNvSpPr>
          <p:nvPr/>
        </p:nvSpPr>
        <p:spPr bwMode="auto">
          <a:xfrm>
            <a:off x="5607052" y="3255963"/>
            <a:ext cx="639763" cy="83661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026" name="Line 85"/>
          <p:cNvSpPr>
            <a:spLocks noChangeShapeType="1"/>
          </p:cNvSpPr>
          <p:nvPr/>
        </p:nvSpPr>
        <p:spPr bwMode="auto">
          <a:xfrm flipH="1">
            <a:off x="6238877" y="3255965"/>
            <a:ext cx="690563" cy="8985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027" name="Line 86"/>
          <p:cNvSpPr>
            <a:spLocks noChangeShapeType="1"/>
          </p:cNvSpPr>
          <p:nvPr/>
        </p:nvSpPr>
        <p:spPr bwMode="auto">
          <a:xfrm>
            <a:off x="6924677" y="3255965"/>
            <a:ext cx="690563" cy="8985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028" name="Line 87"/>
          <p:cNvSpPr>
            <a:spLocks noChangeShapeType="1"/>
          </p:cNvSpPr>
          <p:nvPr/>
        </p:nvSpPr>
        <p:spPr bwMode="auto">
          <a:xfrm flipH="1">
            <a:off x="7604127" y="3255965"/>
            <a:ext cx="690563" cy="8985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029" name="Line 88"/>
          <p:cNvSpPr>
            <a:spLocks noChangeShapeType="1"/>
          </p:cNvSpPr>
          <p:nvPr/>
        </p:nvSpPr>
        <p:spPr bwMode="auto">
          <a:xfrm flipH="1">
            <a:off x="584202" y="3255965"/>
            <a:ext cx="690563" cy="8985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030" name="Line 89"/>
          <p:cNvSpPr>
            <a:spLocks noChangeShapeType="1"/>
          </p:cNvSpPr>
          <p:nvPr/>
        </p:nvSpPr>
        <p:spPr bwMode="auto">
          <a:xfrm>
            <a:off x="8293102" y="3255965"/>
            <a:ext cx="690563" cy="8985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031" name="Rectangle 90"/>
          <p:cNvSpPr>
            <a:spLocks noChangeArrowheads="1"/>
          </p:cNvSpPr>
          <p:nvPr/>
        </p:nvSpPr>
        <p:spPr bwMode="auto">
          <a:xfrm>
            <a:off x="539750" y="3155950"/>
            <a:ext cx="69850" cy="101600"/>
          </a:xfrm>
          <a:prstGeom prst="rect">
            <a:avLst/>
          </a:prstGeom>
          <a:solidFill>
            <a:srgbClr val="FFCC99">
              <a:alpha val="45097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/>
          <a:p>
            <a:endParaRPr lang="ja-JP" altLang="en-US"/>
          </a:p>
        </p:txBody>
      </p:sp>
      <p:sp>
        <p:nvSpPr>
          <p:cNvPr id="43032" name="Line 91"/>
          <p:cNvSpPr>
            <a:spLocks noChangeShapeType="1"/>
          </p:cNvSpPr>
          <p:nvPr/>
        </p:nvSpPr>
        <p:spPr bwMode="auto">
          <a:xfrm flipH="1">
            <a:off x="1947863" y="3532190"/>
            <a:ext cx="692150" cy="676275"/>
          </a:xfrm>
          <a:prstGeom prst="line">
            <a:avLst/>
          </a:prstGeom>
          <a:noFill/>
          <a:ln w="19050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033" name="Line 92"/>
          <p:cNvSpPr>
            <a:spLocks noChangeShapeType="1"/>
          </p:cNvSpPr>
          <p:nvPr/>
        </p:nvSpPr>
        <p:spPr bwMode="auto">
          <a:xfrm>
            <a:off x="1266827" y="3532190"/>
            <a:ext cx="692150" cy="676275"/>
          </a:xfrm>
          <a:prstGeom prst="line">
            <a:avLst/>
          </a:prstGeom>
          <a:noFill/>
          <a:ln w="19050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034" name="Line 93"/>
          <p:cNvSpPr>
            <a:spLocks noChangeShapeType="1"/>
          </p:cNvSpPr>
          <p:nvPr/>
        </p:nvSpPr>
        <p:spPr bwMode="auto">
          <a:xfrm>
            <a:off x="2635250" y="3532190"/>
            <a:ext cx="692150" cy="676275"/>
          </a:xfrm>
          <a:prstGeom prst="line">
            <a:avLst/>
          </a:prstGeom>
          <a:noFill/>
          <a:ln w="19050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035" name="Line 94"/>
          <p:cNvSpPr>
            <a:spLocks noChangeShapeType="1"/>
          </p:cNvSpPr>
          <p:nvPr/>
        </p:nvSpPr>
        <p:spPr bwMode="auto">
          <a:xfrm flipH="1">
            <a:off x="582613" y="3532190"/>
            <a:ext cx="692150" cy="676275"/>
          </a:xfrm>
          <a:prstGeom prst="line">
            <a:avLst/>
          </a:prstGeom>
          <a:noFill/>
          <a:ln w="19050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036" name="Line 95"/>
          <p:cNvSpPr>
            <a:spLocks noChangeShapeType="1"/>
          </p:cNvSpPr>
          <p:nvPr/>
        </p:nvSpPr>
        <p:spPr bwMode="auto">
          <a:xfrm flipH="1">
            <a:off x="3309940" y="3532190"/>
            <a:ext cx="692150" cy="676275"/>
          </a:xfrm>
          <a:prstGeom prst="line">
            <a:avLst/>
          </a:prstGeom>
          <a:noFill/>
          <a:ln w="19050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037" name="Line 96"/>
          <p:cNvSpPr>
            <a:spLocks noChangeShapeType="1"/>
          </p:cNvSpPr>
          <p:nvPr/>
        </p:nvSpPr>
        <p:spPr bwMode="auto">
          <a:xfrm>
            <a:off x="5599115" y="3546475"/>
            <a:ext cx="642937" cy="630238"/>
          </a:xfrm>
          <a:prstGeom prst="line">
            <a:avLst/>
          </a:prstGeom>
          <a:noFill/>
          <a:ln w="19050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038" name="Line 97"/>
          <p:cNvSpPr>
            <a:spLocks noChangeShapeType="1"/>
          </p:cNvSpPr>
          <p:nvPr/>
        </p:nvSpPr>
        <p:spPr bwMode="auto">
          <a:xfrm flipH="1">
            <a:off x="7602540" y="3532190"/>
            <a:ext cx="692150" cy="676275"/>
          </a:xfrm>
          <a:prstGeom prst="line">
            <a:avLst/>
          </a:prstGeom>
          <a:noFill/>
          <a:ln w="19050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039" name="Line 98"/>
          <p:cNvSpPr>
            <a:spLocks noChangeShapeType="1"/>
          </p:cNvSpPr>
          <p:nvPr/>
        </p:nvSpPr>
        <p:spPr bwMode="auto">
          <a:xfrm>
            <a:off x="8289927" y="3532190"/>
            <a:ext cx="692150" cy="676275"/>
          </a:xfrm>
          <a:prstGeom prst="line">
            <a:avLst/>
          </a:prstGeom>
          <a:noFill/>
          <a:ln w="19050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040" name="Line 99"/>
          <p:cNvSpPr>
            <a:spLocks noChangeShapeType="1"/>
          </p:cNvSpPr>
          <p:nvPr/>
        </p:nvSpPr>
        <p:spPr bwMode="auto">
          <a:xfrm flipH="1">
            <a:off x="6240463" y="3532190"/>
            <a:ext cx="692150" cy="676275"/>
          </a:xfrm>
          <a:prstGeom prst="line">
            <a:avLst/>
          </a:prstGeom>
          <a:noFill/>
          <a:ln w="19050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041" name="Line 100"/>
          <p:cNvSpPr>
            <a:spLocks noChangeShapeType="1"/>
          </p:cNvSpPr>
          <p:nvPr/>
        </p:nvSpPr>
        <p:spPr bwMode="auto">
          <a:xfrm>
            <a:off x="6927850" y="3532190"/>
            <a:ext cx="692150" cy="676275"/>
          </a:xfrm>
          <a:prstGeom prst="line">
            <a:avLst/>
          </a:prstGeom>
          <a:noFill/>
          <a:ln w="19050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042" name="Line 101"/>
          <p:cNvSpPr>
            <a:spLocks noChangeShapeType="1"/>
          </p:cNvSpPr>
          <p:nvPr/>
        </p:nvSpPr>
        <p:spPr bwMode="auto">
          <a:xfrm flipH="1">
            <a:off x="4951415" y="3325815"/>
            <a:ext cx="650875" cy="619125"/>
          </a:xfrm>
          <a:prstGeom prst="line">
            <a:avLst/>
          </a:prstGeom>
          <a:noFill/>
          <a:ln w="19050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043" name="Line 102"/>
          <p:cNvSpPr>
            <a:spLocks noChangeShapeType="1"/>
          </p:cNvSpPr>
          <p:nvPr/>
        </p:nvSpPr>
        <p:spPr bwMode="auto">
          <a:xfrm flipH="1">
            <a:off x="4951415" y="3729038"/>
            <a:ext cx="650875" cy="619125"/>
          </a:xfrm>
          <a:prstGeom prst="line">
            <a:avLst/>
          </a:prstGeom>
          <a:noFill/>
          <a:ln w="19050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044" name="Line 103"/>
          <p:cNvSpPr>
            <a:spLocks noChangeShapeType="1"/>
          </p:cNvSpPr>
          <p:nvPr/>
        </p:nvSpPr>
        <p:spPr bwMode="auto">
          <a:xfrm>
            <a:off x="4008438" y="3427415"/>
            <a:ext cx="941387" cy="866775"/>
          </a:xfrm>
          <a:prstGeom prst="line">
            <a:avLst/>
          </a:prstGeom>
          <a:noFill/>
          <a:ln w="19050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045" name="Line 104"/>
          <p:cNvSpPr>
            <a:spLocks noChangeShapeType="1"/>
          </p:cNvSpPr>
          <p:nvPr/>
        </p:nvSpPr>
        <p:spPr bwMode="auto">
          <a:xfrm>
            <a:off x="4005263" y="3789365"/>
            <a:ext cx="671512" cy="606425"/>
          </a:xfrm>
          <a:prstGeom prst="line">
            <a:avLst/>
          </a:prstGeom>
          <a:noFill/>
          <a:ln w="19050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046" name="Line 105"/>
          <p:cNvSpPr>
            <a:spLocks noChangeShapeType="1"/>
          </p:cNvSpPr>
          <p:nvPr/>
        </p:nvSpPr>
        <p:spPr bwMode="auto">
          <a:xfrm flipH="1">
            <a:off x="584200" y="3878263"/>
            <a:ext cx="685800" cy="387350"/>
          </a:xfrm>
          <a:prstGeom prst="line">
            <a:avLst/>
          </a:prstGeom>
          <a:noFill/>
          <a:ln w="19050">
            <a:solidFill>
              <a:srgbClr val="99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047" name="Line 106"/>
          <p:cNvSpPr>
            <a:spLocks noChangeShapeType="1"/>
          </p:cNvSpPr>
          <p:nvPr/>
        </p:nvSpPr>
        <p:spPr bwMode="auto">
          <a:xfrm flipH="1">
            <a:off x="1949450" y="3878263"/>
            <a:ext cx="685800" cy="387350"/>
          </a:xfrm>
          <a:prstGeom prst="line">
            <a:avLst/>
          </a:prstGeom>
          <a:noFill/>
          <a:ln w="19050">
            <a:solidFill>
              <a:srgbClr val="99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048" name="Line 107"/>
          <p:cNvSpPr>
            <a:spLocks noChangeShapeType="1"/>
          </p:cNvSpPr>
          <p:nvPr/>
        </p:nvSpPr>
        <p:spPr bwMode="auto">
          <a:xfrm>
            <a:off x="1266825" y="3878263"/>
            <a:ext cx="685800" cy="387350"/>
          </a:xfrm>
          <a:prstGeom prst="line">
            <a:avLst/>
          </a:prstGeom>
          <a:noFill/>
          <a:ln w="19050">
            <a:solidFill>
              <a:srgbClr val="99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049" name="Line 108"/>
          <p:cNvSpPr>
            <a:spLocks noChangeShapeType="1"/>
          </p:cNvSpPr>
          <p:nvPr/>
        </p:nvSpPr>
        <p:spPr bwMode="auto">
          <a:xfrm flipH="1">
            <a:off x="3314700" y="3878263"/>
            <a:ext cx="685800" cy="387350"/>
          </a:xfrm>
          <a:prstGeom prst="line">
            <a:avLst/>
          </a:prstGeom>
          <a:noFill/>
          <a:ln w="19050">
            <a:solidFill>
              <a:srgbClr val="99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050" name="Line 109"/>
          <p:cNvSpPr>
            <a:spLocks noChangeShapeType="1"/>
          </p:cNvSpPr>
          <p:nvPr/>
        </p:nvSpPr>
        <p:spPr bwMode="auto">
          <a:xfrm>
            <a:off x="2632075" y="3878263"/>
            <a:ext cx="685800" cy="387350"/>
          </a:xfrm>
          <a:prstGeom prst="line">
            <a:avLst/>
          </a:prstGeom>
          <a:noFill/>
          <a:ln w="19050">
            <a:solidFill>
              <a:srgbClr val="99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051" name="Line 110"/>
          <p:cNvSpPr>
            <a:spLocks noChangeShapeType="1"/>
          </p:cNvSpPr>
          <p:nvPr/>
        </p:nvSpPr>
        <p:spPr bwMode="auto">
          <a:xfrm flipH="1">
            <a:off x="7610475" y="3878263"/>
            <a:ext cx="685800" cy="387350"/>
          </a:xfrm>
          <a:prstGeom prst="line">
            <a:avLst/>
          </a:prstGeom>
          <a:noFill/>
          <a:ln w="19050">
            <a:solidFill>
              <a:srgbClr val="99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052" name="Line 111"/>
          <p:cNvSpPr>
            <a:spLocks noChangeShapeType="1"/>
          </p:cNvSpPr>
          <p:nvPr/>
        </p:nvSpPr>
        <p:spPr bwMode="auto">
          <a:xfrm>
            <a:off x="6927850" y="3878263"/>
            <a:ext cx="685800" cy="387350"/>
          </a:xfrm>
          <a:prstGeom prst="line">
            <a:avLst/>
          </a:prstGeom>
          <a:noFill/>
          <a:ln w="19050">
            <a:solidFill>
              <a:srgbClr val="99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053" name="Line 112"/>
          <p:cNvSpPr>
            <a:spLocks noChangeShapeType="1"/>
          </p:cNvSpPr>
          <p:nvPr/>
        </p:nvSpPr>
        <p:spPr bwMode="auto">
          <a:xfrm>
            <a:off x="8293100" y="3878263"/>
            <a:ext cx="685800" cy="387350"/>
          </a:xfrm>
          <a:prstGeom prst="line">
            <a:avLst/>
          </a:prstGeom>
          <a:noFill/>
          <a:ln w="19050">
            <a:solidFill>
              <a:srgbClr val="99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054" name="Line 113"/>
          <p:cNvSpPr>
            <a:spLocks noChangeShapeType="1"/>
          </p:cNvSpPr>
          <p:nvPr/>
        </p:nvSpPr>
        <p:spPr bwMode="auto">
          <a:xfrm flipH="1">
            <a:off x="6238875" y="3878263"/>
            <a:ext cx="685800" cy="387350"/>
          </a:xfrm>
          <a:prstGeom prst="line">
            <a:avLst/>
          </a:prstGeom>
          <a:noFill/>
          <a:ln w="19050">
            <a:solidFill>
              <a:srgbClr val="99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055" name="Line 114"/>
          <p:cNvSpPr>
            <a:spLocks noChangeShapeType="1"/>
          </p:cNvSpPr>
          <p:nvPr/>
        </p:nvSpPr>
        <p:spPr bwMode="auto">
          <a:xfrm>
            <a:off x="587375" y="4254500"/>
            <a:ext cx="685800" cy="387350"/>
          </a:xfrm>
          <a:prstGeom prst="line">
            <a:avLst/>
          </a:prstGeom>
          <a:noFill/>
          <a:ln w="190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056" name="Line 115"/>
          <p:cNvSpPr>
            <a:spLocks noChangeShapeType="1"/>
          </p:cNvSpPr>
          <p:nvPr/>
        </p:nvSpPr>
        <p:spPr bwMode="auto">
          <a:xfrm flipH="1">
            <a:off x="1266825" y="4262440"/>
            <a:ext cx="685800" cy="387350"/>
          </a:xfrm>
          <a:prstGeom prst="line">
            <a:avLst/>
          </a:prstGeom>
          <a:noFill/>
          <a:ln w="190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057" name="Line 116"/>
          <p:cNvSpPr>
            <a:spLocks noChangeShapeType="1"/>
          </p:cNvSpPr>
          <p:nvPr/>
        </p:nvSpPr>
        <p:spPr bwMode="auto">
          <a:xfrm>
            <a:off x="1949450" y="4254500"/>
            <a:ext cx="685800" cy="387350"/>
          </a:xfrm>
          <a:prstGeom prst="line">
            <a:avLst/>
          </a:prstGeom>
          <a:noFill/>
          <a:ln w="190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058" name="Line 117"/>
          <p:cNvSpPr>
            <a:spLocks noChangeShapeType="1"/>
          </p:cNvSpPr>
          <p:nvPr/>
        </p:nvSpPr>
        <p:spPr bwMode="auto">
          <a:xfrm flipH="1">
            <a:off x="2628900" y="4262440"/>
            <a:ext cx="685800" cy="387350"/>
          </a:xfrm>
          <a:prstGeom prst="line">
            <a:avLst/>
          </a:prstGeom>
          <a:noFill/>
          <a:ln w="190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059" name="Line 118"/>
          <p:cNvSpPr>
            <a:spLocks noChangeShapeType="1"/>
          </p:cNvSpPr>
          <p:nvPr/>
        </p:nvSpPr>
        <p:spPr bwMode="auto">
          <a:xfrm>
            <a:off x="3311525" y="4260850"/>
            <a:ext cx="685800" cy="387350"/>
          </a:xfrm>
          <a:prstGeom prst="line">
            <a:avLst/>
          </a:prstGeom>
          <a:noFill/>
          <a:ln w="190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060" name="Line 119"/>
          <p:cNvSpPr>
            <a:spLocks noChangeShapeType="1"/>
          </p:cNvSpPr>
          <p:nvPr/>
        </p:nvSpPr>
        <p:spPr bwMode="auto">
          <a:xfrm>
            <a:off x="6242050" y="4254500"/>
            <a:ext cx="685800" cy="387350"/>
          </a:xfrm>
          <a:prstGeom prst="line">
            <a:avLst/>
          </a:prstGeom>
          <a:noFill/>
          <a:ln w="190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061" name="Line 120"/>
          <p:cNvSpPr>
            <a:spLocks noChangeShapeType="1"/>
          </p:cNvSpPr>
          <p:nvPr/>
        </p:nvSpPr>
        <p:spPr bwMode="auto">
          <a:xfrm flipH="1">
            <a:off x="6921500" y="4262440"/>
            <a:ext cx="685800" cy="387350"/>
          </a:xfrm>
          <a:prstGeom prst="line">
            <a:avLst/>
          </a:prstGeom>
          <a:noFill/>
          <a:ln w="190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062" name="Line 121"/>
          <p:cNvSpPr>
            <a:spLocks noChangeShapeType="1"/>
          </p:cNvSpPr>
          <p:nvPr/>
        </p:nvSpPr>
        <p:spPr bwMode="auto">
          <a:xfrm>
            <a:off x="7607300" y="4254500"/>
            <a:ext cx="685800" cy="387350"/>
          </a:xfrm>
          <a:prstGeom prst="line">
            <a:avLst/>
          </a:prstGeom>
          <a:noFill/>
          <a:ln w="190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063" name="Line 122"/>
          <p:cNvSpPr>
            <a:spLocks noChangeShapeType="1"/>
          </p:cNvSpPr>
          <p:nvPr/>
        </p:nvSpPr>
        <p:spPr bwMode="auto">
          <a:xfrm flipH="1">
            <a:off x="8286750" y="4262440"/>
            <a:ext cx="685800" cy="387350"/>
          </a:xfrm>
          <a:prstGeom prst="line">
            <a:avLst/>
          </a:prstGeom>
          <a:noFill/>
          <a:ln w="190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064" name="Line 123"/>
          <p:cNvSpPr>
            <a:spLocks noChangeShapeType="1"/>
          </p:cNvSpPr>
          <p:nvPr/>
        </p:nvSpPr>
        <p:spPr bwMode="auto">
          <a:xfrm>
            <a:off x="4003675" y="3827463"/>
            <a:ext cx="952500" cy="533400"/>
          </a:xfrm>
          <a:prstGeom prst="line">
            <a:avLst/>
          </a:prstGeom>
          <a:noFill/>
          <a:ln w="19050">
            <a:solidFill>
              <a:srgbClr val="99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065" name="Text Box 124"/>
          <p:cNvSpPr txBox="1">
            <a:spLocks noChangeArrowheads="1"/>
          </p:cNvSpPr>
          <p:nvPr/>
        </p:nvSpPr>
        <p:spPr bwMode="auto">
          <a:xfrm>
            <a:off x="3851277" y="4408490"/>
            <a:ext cx="5048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ja-JP" sz="1000"/>
              <a:t>62.0</a:t>
            </a:r>
          </a:p>
        </p:txBody>
      </p:sp>
      <p:sp>
        <p:nvSpPr>
          <p:cNvPr id="43066" name="Text Box 125"/>
          <p:cNvSpPr txBox="1">
            <a:spLocks noChangeArrowheads="1"/>
          </p:cNvSpPr>
          <p:nvPr/>
        </p:nvSpPr>
        <p:spPr bwMode="auto">
          <a:xfrm>
            <a:off x="1403350" y="4508502"/>
            <a:ext cx="5048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ja-JP" sz="1000"/>
              <a:t>61.9</a:t>
            </a:r>
          </a:p>
        </p:txBody>
      </p:sp>
      <p:sp>
        <p:nvSpPr>
          <p:cNvPr id="43067" name="Text Box 126"/>
          <p:cNvSpPr txBox="1">
            <a:spLocks noChangeArrowheads="1"/>
          </p:cNvSpPr>
          <p:nvPr/>
        </p:nvSpPr>
        <p:spPr bwMode="auto">
          <a:xfrm>
            <a:off x="2771777" y="4508502"/>
            <a:ext cx="5048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ja-JP" sz="1000"/>
              <a:t>61.9</a:t>
            </a:r>
          </a:p>
        </p:txBody>
      </p:sp>
      <p:sp>
        <p:nvSpPr>
          <p:cNvPr id="43068" name="Text Box 127"/>
          <p:cNvSpPr txBox="1">
            <a:spLocks noChangeArrowheads="1"/>
          </p:cNvSpPr>
          <p:nvPr/>
        </p:nvSpPr>
        <p:spPr bwMode="auto">
          <a:xfrm>
            <a:off x="6443665" y="4511677"/>
            <a:ext cx="5048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ja-JP" sz="1000"/>
              <a:t>61.9</a:t>
            </a:r>
          </a:p>
        </p:txBody>
      </p:sp>
      <p:sp>
        <p:nvSpPr>
          <p:cNvPr id="43069" name="Text Box 128"/>
          <p:cNvSpPr txBox="1">
            <a:spLocks noChangeArrowheads="1"/>
          </p:cNvSpPr>
          <p:nvPr/>
        </p:nvSpPr>
        <p:spPr bwMode="auto">
          <a:xfrm>
            <a:off x="7812088" y="4511677"/>
            <a:ext cx="5048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ja-JP" sz="1000"/>
              <a:t>61.9</a:t>
            </a:r>
          </a:p>
        </p:txBody>
      </p:sp>
      <p:sp>
        <p:nvSpPr>
          <p:cNvPr id="43070" name="Line 129"/>
          <p:cNvSpPr>
            <a:spLocks noChangeShapeType="1"/>
          </p:cNvSpPr>
          <p:nvPr/>
        </p:nvSpPr>
        <p:spPr bwMode="auto">
          <a:xfrm flipH="1">
            <a:off x="5599113" y="4230689"/>
            <a:ext cx="647700" cy="379412"/>
          </a:xfrm>
          <a:prstGeom prst="line">
            <a:avLst/>
          </a:prstGeom>
          <a:noFill/>
          <a:ln w="190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071" name="Text Box 130"/>
          <p:cNvSpPr txBox="1">
            <a:spLocks noChangeArrowheads="1"/>
          </p:cNvSpPr>
          <p:nvPr/>
        </p:nvSpPr>
        <p:spPr bwMode="auto">
          <a:xfrm>
            <a:off x="5291138" y="4408490"/>
            <a:ext cx="5048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ja-JP" sz="1000"/>
              <a:t>60.3</a:t>
            </a:r>
          </a:p>
        </p:txBody>
      </p:sp>
      <p:sp>
        <p:nvSpPr>
          <p:cNvPr id="43072" name="Line 131"/>
          <p:cNvSpPr>
            <a:spLocks noChangeShapeType="1"/>
          </p:cNvSpPr>
          <p:nvPr/>
        </p:nvSpPr>
        <p:spPr bwMode="auto">
          <a:xfrm>
            <a:off x="5594350" y="3865563"/>
            <a:ext cx="647700" cy="366712"/>
          </a:xfrm>
          <a:prstGeom prst="line">
            <a:avLst/>
          </a:prstGeom>
          <a:noFill/>
          <a:ln w="19050">
            <a:solidFill>
              <a:srgbClr val="99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073" name="Line 132"/>
          <p:cNvSpPr>
            <a:spLocks noChangeShapeType="1"/>
          </p:cNvSpPr>
          <p:nvPr/>
        </p:nvSpPr>
        <p:spPr bwMode="auto">
          <a:xfrm flipH="1">
            <a:off x="4943475" y="3670302"/>
            <a:ext cx="654050" cy="371475"/>
          </a:xfrm>
          <a:prstGeom prst="line">
            <a:avLst/>
          </a:prstGeom>
          <a:noFill/>
          <a:ln w="19050">
            <a:solidFill>
              <a:srgbClr val="99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074" name="Line 133"/>
          <p:cNvSpPr>
            <a:spLocks noChangeShapeType="1"/>
          </p:cNvSpPr>
          <p:nvPr/>
        </p:nvSpPr>
        <p:spPr bwMode="auto">
          <a:xfrm>
            <a:off x="3998913" y="4084638"/>
            <a:ext cx="685800" cy="381000"/>
          </a:xfrm>
          <a:prstGeom prst="line">
            <a:avLst/>
          </a:prstGeom>
          <a:noFill/>
          <a:ln w="19050">
            <a:solidFill>
              <a:srgbClr val="99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075" name="Line 134"/>
          <p:cNvSpPr>
            <a:spLocks noChangeShapeType="1"/>
          </p:cNvSpPr>
          <p:nvPr/>
        </p:nvSpPr>
        <p:spPr bwMode="auto">
          <a:xfrm flipH="1">
            <a:off x="4948240" y="4070352"/>
            <a:ext cx="654050" cy="371475"/>
          </a:xfrm>
          <a:prstGeom prst="line">
            <a:avLst/>
          </a:prstGeom>
          <a:noFill/>
          <a:ln w="19050">
            <a:solidFill>
              <a:srgbClr val="99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grpSp>
        <p:nvGrpSpPr>
          <p:cNvPr id="43076" name="Group 135"/>
          <p:cNvGrpSpPr>
            <a:grpSpLocks/>
          </p:cNvGrpSpPr>
          <p:nvPr/>
        </p:nvGrpSpPr>
        <p:grpSpPr bwMode="auto">
          <a:xfrm>
            <a:off x="100015" y="333375"/>
            <a:ext cx="1074737" cy="304800"/>
            <a:chOff x="63" y="210"/>
            <a:chExt cx="677" cy="192"/>
          </a:xfrm>
        </p:grpSpPr>
        <p:sp>
          <p:nvSpPr>
            <p:cNvPr id="5" name="Rectangle 233"/>
            <p:cNvSpPr>
              <a:spLocks noChangeArrowheads="1"/>
            </p:cNvSpPr>
            <p:nvPr/>
          </p:nvSpPr>
          <p:spPr bwMode="auto">
            <a:xfrm>
              <a:off x="63" y="262"/>
              <a:ext cx="113" cy="114"/>
            </a:xfrm>
            <a:prstGeom prst="rect">
              <a:avLst/>
            </a:prstGeom>
            <a:solidFill>
              <a:srgbClr val="CC99FF">
                <a:alpha val="45000"/>
              </a:srgbClr>
            </a:solidFill>
            <a:ln w="3175" algn="ctr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226" name="TextBox 234"/>
            <p:cNvSpPr txBox="1">
              <a:spLocks noChangeArrowheads="1"/>
            </p:cNvSpPr>
            <p:nvPr/>
          </p:nvSpPr>
          <p:spPr bwMode="auto">
            <a:xfrm>
              <a:off x="147" y="210"/>
              <a:ext cx="59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1400">
                  <a:latin typeface="Calibri" charset="0"/>
                </a:rPr>
                <a:t>Cavern ex.</a:t>
              </a:r>
            </a:p>
          </p:txBody>
        </p:sp>
      </p:grpSp>
      <p:grpSp>
        <p:nvGrpSpPr>
          <p:cNvPr id="43077" name="Group 235"/>
          <p:cNvGrpSpPr>
            <a:grpSpLocks/>
          </p:cNvGrpSpPr>
          <p:nvPr/>
        </p:nvGrpSpPr>
        <p:grpSpPr bwMode="auto">
          <a:xfrm>
            <a:off x="100015" y="620713"/>
            <a:ext cx="847725" cy="304800"/>
            <a:chOff x="99436" y="46603"/>
            <a:chExt cx="848443" cy="304604"/>
          </a:xfrm>
        </p:grpSpPr>
        <p:sp>
          <p:nvSpPr>
            <p:cNvPr id="234" name="Rectangle 233"/>
            <p:cNvSpPr>
              <a:spLocks noChangeArrowheads="1"/>
            </p:cNvSpPr>
            <p:nvPr/>
          </p:nvSpPr>
          <p:spPr bwMode="auto">
            <a:xfrm>
              <a:off x="99436" y="129100"/>
              <a:ext cx="179539" cy="180859"/>
            </a:xfrm>
            <a:prstGeom prst="rect">
              <a:avLst/>
            </a:prstGeom>
            <a:solidFill>
              <a:srgbClr val="FFCC99">
                <a:alpha val="45000"/>
              </a:srgbClr>
            </a:solidFill>
            <a:ln w="3175" algn="ctr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224" name="TextBox 234"/>
            <p:cNvSpPr txBox="1">
              <a:spLocks noChangeArrowheads="1"/>
            </p:cNvSpPr>
            <p:nvPr/>
          </p:nvSpPr>
          <p:spPr bwMode="auto">
            <a:xfrm>
              <a:off x="232899" y="46603"/>
              <a:ext cx="714980" cy="304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1400">
                  <a:latin typeface="Calibri" charset="0"/>
                </a:rPr>
                <a:t>Hall ex.</a:t>
              </a:r>
            </a:p>
          </p:txBody>
        </p:sp>
      </p:grpSp>
      <p:pic>
        <p:nvPicPr>
          <p:cNvPr id="43078" name="Picture 1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369890"/>
            <a:ext cx="8783638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79" name="TextBox 229"/>
          <p:cNvSpPr txBox="1">
            <a:spLocks noChangeArrowheads="1"/>
          </p:cNvSpPr>
          <p:nvPr/>
        </p:nvSpPr>
        <p:spPr bwMode="auto">
          <a:xfrm>
            <a:off x="3779838" y="1196975"/>
            <a:ext cx="4921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1" rIns="91422" bIns="45711">
            <a:spAutoFit/>
          </a:bodyPr>
          <a:lstStyle>
            <a:lvl1pPr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200">
                <a:latin typeface="Calibri" charset="0"/>
              </a:rPr>
              <a:t>AH-1</a:t>
            </a:r>
          </a:p>
        </p:txBody>
      </p:sp>
      <p:sp>
        <p:nvSpPr>
          <p:cNvPr id="43080" name="TextBox 229"/>
          <p:cNvSpPr txBox="1">
            <a:spLocks noChangeArrowheads="1"/>
          </p:cNvSpPr>
          <p:nvPr/>
        </p:nvSpPr>
        <p:spPr bwMode="auto">
          <a:xfrm>
            <a:off x="2484438" y="1196975"/>
            <a:ext cx="4921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1" rIns="91422" bIns="45711">
            <a:spAutoFit/>
          </a:bodyPr>
          <a:lstStyle>
            <a:lvl1pPr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200">
                <a:latin typeface="Calibri" charset="0"/>
              </a:rPr>
              <a:t>AH-2</a:t>
            </a:r>
          </a:p>
        </p:txBody>
      </p:sp>
      <p:sp>
        <p:nvSpPr>
          <p:cNvPr id="43081" name="TextBox 229"/>
          <p:cNvSpPr txBox="1">
            <a:spLocks noChangeArrowheads="1"/>
          </p:cNvSpPr>
          <p:nvPr/>
        </p:nvSpPr>
        <p:spPr bwMode="auto">
          <a:xfrm>
            <a:off x="1187450" y="1196975"/>
            <a:ext cx="4921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1" rIns="91422" bIns="45711">
            <a:spAutoFit/>
          </a:bodyPr>
          <a:lstStyle>
            <a:lvl1pPr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200">
                <a:latin typeface="Calibri" charset="0"/>
              </a:rPr>
              <a:t>AH-3</a:t>
            </a:r>
          </a:p>
        </p:txBody>
      </p:sp>
      <p:sp>
        <p:nvSpPr>
          <p:cNvPr id="43082" name="TextBox 229"/>
          <p:cNvSpPr txBox="1">
            <a:spLocks noChangeArrowheads="1"/>
          </p:cNvSpPr>
          <p:nvPr/>
        </p:nvSpPr>
        <p:spPr bwMode="auto">
          <a:xfrm>
            <a:off x="539752" y="1196976"/>
            <a:ext cx="494679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1" rIns="91422" bIns="45711">
            <a:spAutoFit/>
          </a:bodyPr>
          <a:lstStyle>
            <a:lvl1pPr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200">
                <a:latin typeface="Calibri" charset="0"/>
              </a:rPr>
              <a:t>AH-4</a:t>
            </a:r>
          </a:p>
        </p:txBody>
      </p:sp>
      <p:sp>
        <p:nvSpPr>
          <p:cNvPr id="43083" name="TextBox 229"/>
          <p:cNvSpPr txBox="1">
            <a:spLocks noChangeArrowheads="1"/>
          </p:cNvSpPr>
          <p:nvPr/>
        </p:nvSpPr>
        <p:spPr bwMode="auto">
          <a:xfrm>
            <a:off x="5364165" y="1196975"/>
            <a:ext cx="5222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1" rIns="91422" bIns="45711">
            <a:spAutoFit/>
          </a:bodyPr>
          <a:lstStyle>
            <a:lvl1pPr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200">
                <a:latin typeface="Calibri" charset="0"/>
              </a:rPr>
              <a:t>AH+1</a:t>
            </a:r>
          </a:p>
        </p:txBody>
      </p:sp>
      <p:sp>
        <p:nvSpPr>
          <p:cNvPr id="43084" name="TextBox 229"/>
          <p:cNvSpPr txBox="1">
            <a:spLocks noChangeArrowheads="1"/>
          </p:cNvSpPr>
          <p:nvPr/>
        </p:nvSpPr>
        <p:spPr bwMode="auto">
          <a:xfrm>
            <a:off x="6588125" y="1196975"/>
            <a:ext cx="5222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1" rIns="91422" bIns="45711">
            <a:spAutoFit/>
          </a:bodyPr>
          <a:lstStyle>
            <a:lvl1pPr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200">
                <a:latin typeface="Calibri" charset="0"/>
              </a:rPr>
              <a:t>AH+2</a:t>
            </a:r>
          </a:p>
        </p:txBody>
      </p:sp>
      <p:sp>
        <p:nvSpPr>
          <p:cNvPr id="43085" name="TextBox 229"/>
          <p:cNvSpPr txBox="1">
            <a:spLocks noChangeArrowheads="1"/>
          </p:cNvSpPr>
          <p:nvPr/>
        </p:nvSpPr>
        <p:spPr bwMode="auto">
          <a:xfrm>
            <a:off x="7885115" y="1196975"/>
            <a:ext cx="5222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1" rIns="91422" bIns="45711">
            <a:spAutoFit/>
          </a:bodyPr>
          <a:lstStyle>
            <a:lvl1pPr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200">
                <a:latin typeface="Calibri" charset="0"/>
              </a:rPr>
              <a:t>AH+3</a:t>
            </a:r>
          </a:p>
        </p:txBody>
      </p:sp>
      <p:sp>
        <p:nvSpPr>
          <p:cNvPr id="43086" name="TextBox 229"/>
          <p:cNvSpPr txBox="1">
            <a:spLocks noChangeArrowheads="1"/>
          </p:cNvSpPr>
          <p:nvPr/>
        </p:nvSpPr>
        <p:spPr bwMode="auto">
          <a:xfrm>
            <a:off x="8621715" y="1196975"/>
            <a:ext cx="5222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1" rIns="91422" bIns="45711">
            <a:spAutoFit/>
          </a:bodyPr>
          <a:lstStyle>
            <a:lvl1pPr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200">
                <a:latin typeface="Calibri" charset="0"/>
              </a:rPr>
              <a:t>AH+4</a:t>
            </a:r>
          </a:p>
        </p:txBody>
      </p:sp>
      <p:grpSp>
        <p:nvGrpSpPr>
          <p:cNvPr id="43087" name="Group 150"/>
          <p:cNvGrpSpPr>
            <a:grpSpLocks/>
          </p:cNvGrpSpPr>
          <p:nvPr/>
        </p:nvGrpSpPr>
        <p:grpSpPr bwMode="auto">
          <a:xfrm>
            <a:off x="4003677" y="1692275"/>
            <a:ext cx="34925" cy="4760913"/>
            <a:chOff x="2522" y="1066"/>
            <a:chExt cx="22" cy="2999"/>
          </a:xfrm>
        </p:grpSpPr>
        <p:sp>
          <p:nvSpPr>
            <p:cNvPr id="43221" name="Line 151"/>
            <p:cNvSpPr>
              <a:spLocks noChangeShapeType="1"/>
            </p:cNvSpPr>
            <p:nvPr/>
          </p:nvSpPr>
          <p:spPr bwMode="auto">
            <a:xfrm>
              <a:off x="2522" y="1162"/>
              <a:ext cx="0" cy="2903"/>
            </a:xfrm>
            <a:prstGeom prst="line">
              <a:avLst/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22" name="Line 152"/>
            <p:cNvSpPr>
              <a:spLocks noChangeShapeType="1"/>
            </p:cNvSpPr>
            <p:nvPr/>
          </p:nvSpPr>
          <p:spPr bwMode="auto">
            <a:xfrm flipV="1">
              <a:off x="2522" y="1066"/>
              <a:ext cx="22" cy="100"/>
            </a:xfrm>
            <a:prstGeom prst="line">
              <a:avLst/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088" name="Group 153"/>
          <p:cNvGrpSpPr>
            <a:grpSpLocks/>
          </p:cNvGrpSpPr>
          <p:nvPr/>
        </p:nvGrpSpPr>
        <p:grpSpPr bwMode="auto">
          <a:xfrm>
            <a:off x="5568950" y="1692275"/>
            <a:ext cx="34925" cy="4760913"/>
            <a:chOff x="3508" y="1066"/>
            <a:chExt cx="22" cy="2999"/>
          </a:xfrm>
        </p:grpSpPr>
        <p:sp>
          <p:nvSpPr>
            <p:cNvPr id="43219" name="Line 154"/>
            <p:cNvSpPr>
              <a:spLocks noChangeShapeType="1"/>
            </p:cNvSpPr>
            <p:nvPr/>
          </p:nvSpPr>
          <p:spPr bwMode="auto">
            <a:xfrm>
              <a:off x="3530" y="1162"/>
              <a:ext cx="0" cy="2903"/>
            </a:xfrm>
            <a:prstGeom prst="line">
              <a:avLst/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20" name="Line 155"/>
            <p:cNvSpPr>
              <a:spLocks noChangeShapeType="1"/>
            </p:cNvSpPr>
            <p:nvPr/>
          </p:nvSpPr>
          <p:spPr bwMode="auto">
            <a:xfrm flipH="1" flipV="1">
              <a:off x="3508" y="1066"/>
              <a:ext cx="22" cy="98"/>
            </a:xfrm>
            <a:prstGeom prst="line">
              <a:avLst/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089" name="Group 156"/>
          <p:cNvGrpSpPr>
            <a:grpSpLocks/>
          </p:cNvGrpSpPr>
          <p:nvPr/>
        </p:nvGrpSpPr>
        <p:grpSpPr bwMode="auto">
          <a:xfrm>
            <a:off x="6845300" y="1679575"/>
            <a:ext cx="85725" cy="4811713"/>
            <a:chOff x="4312" y="1058"/>
            <a:chExt cx="54" cy="3031"/>
          </a:xfrm>
        </p:grpSpPr>
        <p:sp>
          <p:nvSpPr>
            <p:cNvPr id="43217" name="Line 157"/>
            <p:cNvSpPr>
              <a:spLocks noChangeShapeType="1"/>
            </p:cNvSpPr>
            <p:nvPr/>
          </p:nvSpPr>
          <p:spPr bwMode="auto">
            <a:xfrm>
              <a:off x="4366" y="1186"/>
              <a:ext cx="0" cy="2903"/>
            </a:xfrm>
            <a:prstGeom prst="line">
              <a:avLst/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18" name="Line 158"/>
            <p:cNvSpPr>
              <a:spLocks noChangeShapeType="1"/>
            </p:cNvSpPr>
            <p:nvPr/>
          </p:nvSpPr>
          <p:spPr bwMode="auto">
            <a:xfrm flipH="1" flipV="1">
              <a:off x="4312" y="1058"/>
              <a:ext cx="54" cy="130"/>
            </a:xfrm>
            <a:prstGeom prst="line">
              <a:avLst/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090" name="Group 159"/>
          <p:cNvGrpSpPr>
            <a:grpSpLocks/>
          </p:cNvGrpSpPr>
          <p:nvPr/>
        </p:nvGrpSpPr>
        <p:grpSpPr bwMode="auto">
          <a:xfrm>
            <a:off x="8150227" y="1676401"/>
            <a:ext cx="146050" cy="4814888"/>
            <a:chOff x="5134" y="1056"/>
            <a:chExt cx="92" cy="3033"/>
          </a:xfrm>
        </p:grpSpPr>
        <p:sp>
          <p:nvSpPr>
            <p:cNvPr id="43215" name="Line 160"/>
            <p:cNvSpPr>
              <a:spLocks noChangeShapeType="1"/>
            </p:cNvSpPr>
            <p:nvPr/>
          </p:nvSpPr>
          <p:spPr bwMode="auto">
            <a:xfrm>
              <a:off x="5226" y="1186"/>
              <a:ext cx="0" cy="2903"/>
            </a:xfrm>
            <a:prstGeom prst="line">
              <a:avLst/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16" name="Line 161"/>
            <p:cNvSpPr>
              <a:spLocks noChangeShapeType="1"/>
            </p:cNvSpPr>
            <p:nvPr/>
          </p:nvSpPr>
          <p:spPr bwMode="auto">
            <a:xfrm flipH="1" flipV="1">
              <a:off x="5134" y="1056"/>
              <a:ext cx="90" cy="130"/>
            </a:xfrm>
            <a:prstGeom prst="line">
              <a:avLst/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091" name="Group 162"/>
          <p:cNvGrpSpPr>
            <a:grpSpLocks/>
          </p:cNvGrpSpPr>
          <p:nvPr/>
        </p:nvGrpSpPr>
        <p:grpSpPr bwMode="auto">
          <a:xfrm>
            <a:off x="8816977" y="1651001"/>
            <a:ext cx="171450" cy="4840288"/>
            <a:chOff x="5554" y="1040"/>
            <a:chExt cx="108" cy="3049"/>
          </a:xfrm>
        </p:grpSpPr>
        <p:sp>
          <p:nvSpPr>
            <p:cNvPr id="43213" name="Line 163"/>
            <p:cNvSpPr>
              <a:spLocks noChangeShapeType="1"/>
            </p:cNvSpPr>
            <p:nvPr/>
          </p:nvSpPr>
          <p:spPr bwMode="auto">
            <a:xfrm>
              <a:off x="5662" y="1186"/>
              <a:ext cx="0" cy="2903"/>
            </a:xfrm>
            <a:prstGeom prst="line">
              <a:avLst/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14" name="Line 164"/>
            <p:cNvSpPr>
              <a:spLocks noChangeShapeType="1"/>
            </p:cNvSpPr>
            <p:nvPr/>
          </p:nvSpPr>
          <p:spPr bwMode="auto">
            <a:xfrm flipH="1" flipV="1">
              <a:off x="5554" y="1040"/>
              <a:ext cx="108" cy="148"/>
            </a:xfrm>
            <a:prstGeom prst="line">
              <a:avLst/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092" name="Group 165"/>
          <p:cNvGrpSpPr>
            <a:grpSpLocks/>
          </p:cNvGrpSpPr>
          <p:nvPr/>
        </p:nvGrpSpPr>
        <p:grpSpPr bwMode="auto">
          <a:xfrm>
            <a:off x="2638427" y="1679575"/>
            <a:ext cx="92075" cy="4773613"/>
            <a:chOff x="1662" y="1058"/>
            <a:chExt cx="58" cy="3007"/>
          </a:xfrm>
        </p:grpSpPr>
        <p:sp>
          <p:nvSpPr>
            <p:cNvPr id="43211" name="Line 166"/>
            <p:cNvSpPr>
              <a:spLocks noChangeShapeType="1"/>
            </p:cNvSpPr>
            <p:nvPr/>
          </p:nvSpPr>
          <p:spPr bwMode="auto">
            <a:xfrm>
              <a:off x="1662" y="1162"/>
              <a:ext cx="0" cy="2903"/>
            </a:xfrm>
            <a:prstGeom prst="line">
              <a:avLst/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12" name="Line 167"/>
            <p:cNvSpPr>
              <a:spLocks noChangeShapeType="1"/>
            </p:cNvSpPr>
            <p:nvPr/>
          </p:nvSpPr>
          <p:spPr bwMode="auto">
            <a:xfrm flipV="1">
              <a:off x="1662" y="1058"/>
              <a:ext cx="58" cy="106"/>
            </a:xfrm>
            <a:prstGeom prst="line">
              <a:avLst/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093" name="Group 168"/>
          <p:cNvGrpSpPr>
            <a:grpSpLocks/>
          </p:cNvGrpSpPr>
          <p:nvPr/>
        </p:nvGrpSpPr>
        <p:grpSpPr bwMode="auto">
          <a:xfrm>
            <a:off x="1273175" y="1666875"/>
            <a:ext cx="152400" cy="4786313"/>
            <a:chOff x="802" y="1050"/>
            <a:chExt cx="96" cy="3015"/>
          </a:xfrm>
        </p:grpSpPr>
        <p:sp>
          <p:nvSpPr>
            <p:cNvPr id="43209" name="Line 169"/>
            <p:cNvSpPr>
              <a:spLocks noChangeShapeType="1"/>
            </p:cNvSpPr>
            <p:nvPr/>
          </p:nvSpPr>
          <p:spPr bwMode="auto">
            <a:xfrm>
              <a:off x="802" y="1162"/>
              <a:ext cx="0" cy="2903"/>
            </a:xfrm>
            <a:prstGeom prst="line">
              <a:avLst/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10" name="Line 170"/>
            <p:cNvSpPr>
              <a:spLocks noChangeShapeType="1"/>
            </p:cNvSpPr>
            <p:nvPr/>
          </p:nvSpPr>
          <p:spPr bwMode="auto">
            <a:xfrm flipV="1">
              <a:off x="802" y="1050"/>
              <a:ext cx="96" cy="114"/>
            </a:xfrm>
            <a:prstGeom prst="line">
              <a:avLst/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094" name="Group 171"/>
          <p:cNvGrpSpPr>
            <a:grpSpLocks/>
          </p:cNvGrpSpPr>
          <p:nvPr/>
        </p:nvGrpSpPr>
        <p:grpSpPr bwMode="auto">
          <a:xfrm>
            <a:off x="574677" y="1654175"/>
            <a:ext cx="184150" cy="4799013"/>
            <a:chOff x="362" y="1042"/>
            <a:chExt cx="116" cy="3023"/>
          </a:xfrm>
        </p:grpSpPr>
        <p:sp>
          <p:nvSpPr>
            <p:cNvPr id="43207" name="Line 172"/>
            <p:cNvSpPr>
              <a:spLocks noChangeShapeType="1"/>
            </p:cNvSpPr>
            <p:nvPr/>
          </p:nvSpPr>
          <p:spPr bwMode="auto">
            <a:xfrm>
              <a:off x="364" y="1162"/>
              <a:ext cx="0" cy="2903"/>
            </a:xfrm>
            <a:prstGeom prst="line">
              <a:avLst/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08" name="Line 173"/>
            <p:cNvSpPr>
              <a:spLocks noChangeShapeType="1"/>
            </p:cNvSpPr>
            <p:nvPr/>
          </p:nvSpPr>
          <p:spPr bwMode="auto">
            <a:xfrm flipV="1">
              <a:off x="362" y="1042"/>
              <a:ext cx="116" cy="122"/>
            </a:xfrm>
            <a:prstGeom prst="line">
              <a:avLst/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095" name="Line 176"/>
          <p:cNvSpPr>
            <a:spLocks noChangeShapeType="1"/>
          </p:cNvSpPr>
          <p:nvPr/>
        </p:nvSpPr>
        <p:spPr bwMode="auto">
          <a:xfrm>
            <a:off x="581025" y="4524375"/>
            <a:ext cx="2058988" cy="427038"/>
          </a:xfrm>
          <a:prstGeom prst="line">
            <a:avLst/>
          </a:prstGeom>
          <a:noFill/>
          <a:ln w="19050">
            <a:solidFill>
              <a:srgbClr val="CC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096" name="Line 177"/>
          <p:cNvSpPr>
            <a:spLocks noChangeShapeType="1"/>
          </p:cNvSpPr>
          <p:nvPr/>
        </p:nvSpPr>
        <p:spPr bwMode="auto">
          <a:xfrm flipH="1">
            <a:off x="2647950" y="4667252"/>
            <a:ext cx="1343025" cy="277813"/>
          </a:xfrm>
          <a:prstGeom prst="line">
            <a:avLst/>
          </a:prstGeom>
          <a:noFill/>
          <a:ln w="19050">
            <a:solidFill>
              <a:srgbClr val="CC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097" name="Line 179"/>
          <p:cNvSpPr>
            <a:spLocks noChangeShapeType="1"/>
          </p:cNvSpPr>
          <p:nvPr/>
        </p:nvSpPr>
        <p:spPr bwMode="auto">
          <a:xfrm flipH="1" flipV="1">
            <a:off x="4940302" y="4487863"/>
            <a:ext cx="658813" cy="138112"/>
          </a:xfrm>
          <a:prstGeom prst="line">
            <a:avLst/>
          </a:prstGeom>
          <a:noFill/>
          <a:ln w="19050">
            <a:solidFill>
              <a:srgbClr val="CC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098" name="Line 180"/>
          <p:cNvSpPr>
            <a:spLocks noChangeShapeType="1"/>
          </p:cNvSpPr>
          <p:nvPr/>
        </p:nvSpPr>
        <p:spPr bwMode="auto">
          <a:xfrm flipV="1">
            <a:off x="4005265" y="4487863"/>
            <a:ext cx="942975" cy="188912"/>
          </a:xfrm>
          <a:prstGeom prst="line">
            <a:avLst/>
          </a:prstGeom>
          <a:noFill/>
          <a:ln w="19050">
            <a:solidFill>
              <a:srgbClr val="CC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099" name="Line 182"/>
          <p:cNvSpPr>
            <a:spLocks noChangeShapeType="1"/>
          </p:cNvSpPr>
          <p:nvPr/>
        </p:nvSpPr>
        <p:spPr bwMode="auto">
          <a:xfrm>
            <a:off x="5594351" y="4629152"/>
            <a:ext cx="1347788" cy="307975"/>
          </a:xfrm>
          <a:prstGeom prst="line">
            <a:avLst/>
          </a:prstGeom>
          <a:noFill/>
          <a:ln w="19050">
            <a:solidFill>
              <a:srgbClr val="CC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100" name="Line 183"/>
          <p:cNvSpPr>
            <a:spLocks noChangeShapeType="1"/>
          </p:cNvSpPr>
          <p:nvPr/>
        </p:nvSpPr>
        <p:spPr bwMode="auto">
          <a:xfrm flipH="1">
            <a:off x="6948488" y="4521202"/>
            <a:ext cx="2044700" cy="423863"/>
          </a:xfrm>
          <a:prstGeom prst="line">
            <a:avLst/>
          </a:prstGeom>
          <a:noFill/>
          <a:ln w="19050">
            <a:solidFill>
              <a:srgbClr val="CC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101" name="Line 188"/>
          <p:cNvSpPr>
            <a:spLocks noChangeShapeType="1"/>
          </p:cNvSpPr>
          <p:nvPr/>
        </p:nvSpPr>
        <p:spPr bwMode="auto">
          <a:xfrm>
            <a:off x="581025" y="4672015"/>
            <a:ext cx="2058988" cy="427037"/>
          </a:xfrm>
          <a:prstGeom prst="line">
            <a:avLst/>
          </a:prstGeom>
          <a:noFill/>
          <a:ln w="19050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102" name="Line 189"/>
          <p:cNvSpPr>
            <a:spLocks noChangeShapeType="1"/>
          </p:cNvSpPr>
          <p:nvPr/>
        </p:nvSpPr>
        <p:spPr bwMode="auto">
          <a:xfrm flipH="1">
            <a:off x="2640013" y="4814888"/>
            <a:ext cx="1350962" cy="279400"/>
          </a:xfrm>
          <a:prstGeom prst="line">
            <a:avLst/>
          </a:prstGeom>
          <a:noFill/>
          <a:ln w="19050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103" name="Line 191"/>
          <p:cNvSpPr>
            <a:spLocks noChangeShapeType="1"/>
          </p:cNvSpPr>
          <p:nvPr/>
        </p:nvSpPr>
        <p:spPr bwMode="auto">
          <a:xfrm flipH="1" flipV="1">
            <a:off x="4940302" y="4635502"/>
            <a:ext cx="665163" cy="131763"/>
          </a:xfrm>
          <a:prstGeom prst="line">
            <a:avLst/>
          </a:prstGeom>
          <a:noFill/>
          <a:ln w="19050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104" name="Line 192"/>
          <p:cNvSpPr>
            <a:spLocks noChangeShapeType="1"/>
          </p:cNvSpPr>
          <p:nvPr/>
        </p:nvSpPr>
        <p:spPr bwMode="auto">
          <a:xfrm flipV="1">
            <a:off x="4011615" y="4635500"/>
            <a:ext cx="936625" cy="184150"/>
          </a:xfrm>
          <a:prstGeom prst="line">
            <a:avLst/>
          </a:prstGeom>
          <a:noFill/>
          <a:ln w="19050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105" name="Line 194"/>
          <p:cNvSpPr>
            <a:spLocks noChangeShapeType="1"/>
          </p:cNvSpPr>
          <p:nvPr/>
        </p:nvSpPr>
        <p:spPr bwMode="auto">
          <a:xfrm>
            <a:off x="5594350" y="4776790"/>
            <a:ext cx="1339850" cy="320675"/>
          </a:xfrm>
          <a:prstGeom prst="line">
            <a:avLst/>
          </a:prstGeom>
          <a:noFill/>
          <a:ln w="19050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106" name="Line 195"/>
          <p:cNvSpPr>
            <a:spLocks noChangeShapeType="1"/>
          </p:cNvSpPr>
          <p:nvPr/>
        </p:nvSpPr>
        <p:spPr bwMode="auto">
          <a:xfrm flipH="1">
            <a:off x="6934200" y="4667250"/>
            <a:ext cx="2070100" cy="428625"/>
          </a:xfrm>
          <a:prstGeom prst="line">
            <a:avLst/>
          </a:prstGeom>
          <a:noFill/>
          <a:ln w="19050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107" name="Line 200"/>
          <p:cNvSpPr>
            <a:spLocks noChangeShapeType="1"/>
          </p:cNvSpPr>
          <p:nvPr/>
        </p:nvSpPr>
        <p:spPr bwMode="auto">
          <a:xfrm>
            <a:off x="581025" y="4810125"/>
            <a:ext cx="2058988" cy="427038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108" name="Line 201"/>
          <p:cNvSpPr>
            <a:spLocks noChangeShapeType="1"/>
          </p:cNvSpPr>
          <p:nvPr/>
        </p:nvSpPr>
        <p:spPr bwMode="auto">
          <a:xfrm flipH="1">
            <a:off x="2640013" y="4953000"/>
            <a:ext cx="1350962" cy="27940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109" name="Line 203"/>
          <p:cNvSpPr>
            <a:spLocks noChangeShapeType="1"/>
          </p:cNvSpPr>
          <p:nvPr/>
        </p:nvSpPr>
        <p:spPr bwMode="auto">
          <a:xfrm flipH="1" flipV="1">
            <a:off x="4940302" y="4773613"/>
            <a:ext cx="658813" cy="138112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110" name="Line 204"/>
          <p:cNvSpPr>
            <a:spLocks noChangeShapeType="1"/>
          </p:cNvSpPr>
          <p:nvPr/>
        </p:nvSpPr>
        <p:spPr bwMode="auto">
          <a:xfrm flipV="1">
            <a:off x="3992565" y="4773615"/>
            <a:ext cx="955675" cy="192087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111" name="Line 206"/>
          <p:cNvSpPr>
            <a:spLocks noChangeShapeType="1"/>
          </p:cNvSpPr>
          <p:nvPr/>
        </p:nvSpPr>
        <p:spPr bwMode="auto">
          <a:xfrm>
            <a:off x="5594350" y="4914900"/>
            <a:ext cx="1354138" cy="314325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112" name="Line 207"/>
          <p:cNvSpPr>
            <a:spLocks noChangeShapeType="1"/>
          </p:cNvSpPr>
          <p:nvPr/>
        </p:nvSpPr>
        <p:spPr bwMode="auto">
          <a:xfrm flipH="1">
            <a:off x="6942138" y="4805365"/>
            <a:ext cx="2062162" cy="427037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113" name="Line 212"/>
          <p:cNvSpPr>
            <a:spLocks noChangeShapeType="1"/>
          </p:cNvSpPr>
          <p:nvPr/>
        </p:nvSpPr>
        <p:spPr bwMode="auto">
          <a:xfrm>
            <a:off x="592139" y="4960940"/>
            <a:ext cx="2055812" cy="425450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114" name="Line 213"/>
          <p:cNvSpPr>
            <a:spLocks noChangeShapeType="1"/>
          </p:cNvSpPr>
          <p:nvPr/>
        </p:nvSpPr>
        <p:spPr bwMode="auto">
          <a:xfrm flipH="1">
            <a:off x="2640013" y="5100638"/>
            <a:ext cx="1350962" cy="279400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115" name="Line 215"/>
          <p:cNvSpPr>
            <a:spLocks noChangeShapeType="1"/>
          </p:cNvSpPr>
          <p:nvPr/>
        </p:nvSpPr>
        <p:spPr bwMode="auto">
          <a:xfrm flipH="1" flipV="1">
            <a:off x="4940302" y="4921252"/>
            <a:ext cx="671513" cy="144463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116" name="Line 216"/>
          <p:cNvSpPr>
            <a:spLocks noChangeShapeType="1"/>
          </p:cNvSpPr>
          <p:nvPr/>
        </p:nvSpPr>
        <p:spPr bwMode="auto">
          <a:xfrm flipV="1">
            <a:off x="4011615" y="4921250"/>
            <a:ext cx="936625" cy="185738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117" name="Line 218"/>
          <p:cNvSpPr>
            <a:spLocks noChangeShapeType="1"/>
          </p:cNvSpPr>
          <p:nvPr/>
        </p:nvSpPr>
        <p:spPr bwMode="auto">
          <a:xfrm>
            <a:off x="5594350" y="5062540"/>
            <a:ext cx="1339850" cy="320675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118" name="Line 219"/>
          <p:cNvSpPr>
            <a:spLocks noChangeShapeType="1"/>
          </p:cNvSpPr>
          <p:nvPr/>
        </p:nvSpPr>
        <p:spPr bwMode="auto">
          <a:xfrm flipH="1">
            <a:off x="6942140" y="4957765"/>
            <a:ext cx="2039937" cy="422275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119" name="Text Box 222"/>
          <p:cNvSpPr txBox="1">
            <a:spLocks noChangeArrowheads="1"/>
          </p:cNvSpPr>
          <p:nvPr/>
        </p:nvSpPr>
        <p:spPr bwMode="auto">
          <a:xfrm>
            <a:off x="4500565" y="4899027"/>
            <a:ext cx="9366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ja-JP" sz="1000"/>
              <a:t>120m/week</a:t>
            </a:r>
          </a:p>
        </p:txBody>
      </p:sp>
      <p:sp>
        <p:nvSpPr>
          <p:cNvPr id="43120" name="Line 223"/>
          <p:cNvSpPr>
            <a:spLocks noChangeShapeType="1"/>
          </p:cNvSpPr>
          <p:nvPr/>
        </p:nvSpPr>
        <p:spPr bwMode="auto">
          <a:xfrm flipH="1">
            <a:off x="4027488" y="5114925"/>
            <a:ext cx="911225" cy="101600"/>
          </a:xfrm>
          <a:prstGeom prst="line">
            <a:avLst/>
          </a:prstGeom>
          <a:noFill/>
          <a:ln w="1905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121" name="Line 224"/>
          <p:cNvSpPr>
            <a:spLocks noChangeShapeType="1"/>
          </p:cNvSpPr>
          <p:nvPr/>
        </p:nvSpPr>
        <p:spPr bwMode="auto">
          <a:xfrm>
            <a:off x="581025" y="5145088"/>
            <a:ext cx="698500" cy="77787"/>
          </a:xfrm>
          <a:prstGeom prst="line">
            <a:avLst/>
          </a:prstGeom>
          <a:noFill/>
          <a:ln w="1905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122" name="Text Box 225"/>
          <p:cNvSpPr txBox="1">
            <a:spLocks noChangeArrowheads="1"/>
          </p:cNvSpPr>
          <p:nvPr/>
        </p:nvSpPr>
        <p:spPr bwMode="auto">
          <a:xfrm>
            <a:off x="3635377" y="5187952"/>
            <a:ext cx="9366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ja-JP" sz="1000"/>
              <a:t>250m/week</a:t>
            </a:r>
          </a:p>
        </p:txBody>
      </p:sp>
      <p:sp>
        <p:nvSpPr>
          <p:cNvPr id="43123" name="Line 227"/>
          <p:cNvSpPr>
            <a:spLocks noChangeShapeType="1"/>
          </p:cNvSpPr>
          <p:nvPr/>
        </p:nvSpPr>
        <p:spPr bwMode="auto">
          <a:xfrm>
            <a:off x="4951415" y="5114927"/>
            <a:ext cx="661987" cy="73025"/>
          </a:xfrm>
          <a:prstGeom prst="line">
            <a:avLst/>
          </a:prstGeom>
          <a:noFill/>
          <a:ln w="1905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124" name="Line 228"/>
          <p:cNvSpPr>
            <a:spLocks noChangeShapeType="1"/>
          </p:cNvSpPr>
          <p:nvPr/>
        </p:nvSpPr>
        <p:spPr bwMode="auto">
          <a:xfrm flipH="1">
            <a:off x="8301038" y="5141915"/>
            <a:ext cx="703262" cy="79375"/>
          </a:xfrm>
          <a:prstGeom prst="line">
            <a:avLst/>
          </a:prstGeom>
          <a:noFill/>
          <a:ln w="1905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125" name="Line 230"/>
          <p:cNvSpPr>
            <a:spLocks noChangeShapeType="1"/>
          </p:cNvSpPr>
          <p:nvPr/>
        </p:nvSpPr>
        <p:spPr bwMode="auto">
          <a:xfrm flipH="1">
            <a:off x="2630490" y="5143502"/>
            <a:ext cx="2314575" cy="777875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126" name="Line 231"/>
          <p:cNvSpPr>
            <a:spLocks noChangeShapeType="1"/>
          </p:cNvSpPr>
          <p:nvPr/>
        </p:nvSpPr>
        <p:spPr bwMode="auto">
          <a:xfrm flipH="1" flipV="1">
            <a:off x="581025" y="5187952"/>
            <a:ext cx="2051050" cy="735013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127" name="Line 232"/>
          <p:cNvSpPr>
            <a:spLocks noChangeShapeType="1"/>
          </p:cNvSpPr>
          <p:nvPr/>
        </p:nvSpPr>
        <p:spPr bwMode="auto">
          <a:xfrm>
            <a:off x="4953001" y="5143500"/>
            <a:ext cx="1995488" cy="733425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128" name="Line 233"/>
          <p:cNvSpPr>
            <a:spLocks noChangeShapeType="1"/>
          </p:cNvSpPr>
          <p:nvPr/>
        </p:nvSpPr>
        <p:spPr bwMode="auto">
          <a:xfrm flipV="1">
            <a:off x="6929438" y="5183190"/>
            <a:ext cx="2074862" cy="693737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129" name="Text Box 234"/>
          <p:cNvSpPr txBox="1">
            <a:spLocks noChangeArrowheads="1"/>
          </p:cNvSpPr>
          <p:nvPr/>
        </p:nvSpPr>
        <p:spPr bwMode="auto">
          <a:xfrm>
            <a:off x="4067177" y="5548315"/>
            <a:ext cx="9366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ja-JP" sz="1000"/>
              <a:t>100m/week</a:t>
            </a:r>
          </a:p>
        </p:txBody>
      </p:sp>
      <p:grpSp>
        <p:nvGrpSpPr>
          <p:cNvPr id="43130" name="Group 235"/>
          <p:cNvGrpSpPr>
            <a:grpSpLocks/>
          </p:cNvGrpSpPr>
          <p:nvPr/>
        </p:nvGrpSpPr>
        <p:grpSpPr bwMode="auto">
          <a:xfrm>
            <a:off x="6858000" y="0"/>
            <a:ext cx="2286000" cy="304800"/>
            <a:chOff x="4604" y="-30"/>
            <a:chExt cx="1440" cy="192"/>
          </a:xfrm>
        </p:grpSpPr>
        <p:sp>
          <p:nvSpPr>
            <p:cNvPr id="43205" name="Line 236"/>
            <p:cNvSpPr>
              <a:spLocks noChangeShapeType="1"/>
            </p:cNvSpPr>
            <p:nvPr/>
          </p:nvSpPr>
          <p:spPr bwMode="auto">
            <a:xfrm>
              <a:off x="4604" y="73"/>
              <a:ext cx="137" cy="0"/>
            </a:xfrm>
            <a:prstGeom prst="line">
              <a:avLst/>
            </a:prstGeom>
            <a:noFill/>
            <a:ln w="19050">
              <a:solidFill>
                <a:srgbClr val="CC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06" name="TextBox 234"/>
            <p:cNvSpPr txBox="1">
              <a:spLocks noChangeArrowheads="1"/>
            </p:cNvSpPr>
            <p:nvPr/>
          </p:nvSpPr>
          <p:spPr bwMode="auto">
            <a:xfrm>
              <a:off x="4741" y="-30"/>
              <a:ext cx="130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1400">
                  <a:latin typeface="Calibri" charset="0"/>
                </a:rPr>
                <a:t>Survey &amp; supports set-out</a:t>
              </a:r>
            </a:p>
          </p:txBody>
        </p:sp>
      </p:grpSp>
      <p:grpSp>
        <p:nvGrpSpPr>
          <p:cNvPr id="43131" name="Group 238"/>
          <p:cNvGrpSpPr>
            <a:grpSpLocks/>
          </p:cNvGrpSpPr>
          <p:nvPr/>
        </p:nvGrpSpPr>
        <p:grpSpPr bwMode="auto">
          <a:xfrm>
            <a:off x="6858002" y="188913"/>
            <a:ext cx="2259013" cy="304800"/>
            <a:chOff x="4604" y="-30"/>
            <a:chExt cx="1423" cy="192"/>
          </a:xfrm>
        </p:grpSpPr>
        <p:sp>
          <p:nvSpPr>
            <p:cNvPr id="43203" name="Line 239"/>
            <p:cNvSpPr>
              <a:spLocks noChangeShapeType="1"/>
            </p:cNvSpPr>
            <p:nvPr/>
          </p:nvSpPr>
          <p:spPr bwMode="auto">
            <a:xfrm>
              <a:off x="4604" y="73"/>
              <a:ext cx="137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04" name="TextBox 234"/>
            <p:cNvSpPr txBox="1">
              <a:spLocks noChangeArrowheads="1"/>
            </p:cNvSpPr>
            <p:nvPr/>
          </p:nvSpPr>
          <p:spPr bwMode="auto">
            <a:xfrm>
              <a:off x="4741" y="-30"/>
              <a:ext cx="128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1400">
                  <a:latin typeface="Calibri" charset="0"/>
                </a:rPr>
                <a:t>Electrical general services</a:t>
              </a:r>
            </a:p>
          </p:txBody>
        </p:sp>
      </p:grpSp>
      <p:grpSp>
        <p:nvGrpSpPr>
          <p:cNvPr id="43132" name="Group 241"/>
          <p:cNvGrpSpPr>
            <a:grpSpLocks/>
          </p:cNvGrpSpPr>
          <p:nvPr/>
        </p:nvGrpSpPr>
        <p:grpSpPr bwMode="auto">
          <a:xfrm>
            <a:off x="6858000" y="404813"/>
            <a:ext cx="1828800" cy="304800"/>
            <a:chOff x="4604" y="-30"/>
            <a:chExt cx="1152" cy="192"/>
          </a:xfrm>
        </p:grpSpPr>
        <p:sp>
          <p:nvSpPr>
            <p:cNvPr id="43201" name="Line 242"/>
            <p:cNvSpPr>
              <a:spLocks noChangeShapeType="1"/>
            </p:cNvSpPr>
            <p:nvPr/>
          </p:nvSpPr>
          <p:spPr bwMode="auto">
            <a:xfrm>
              <a:off x="4604" y="73"/>
              <a:ext cx="137" cy="0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02" name="TextBox 234"/>
            <p:cNvSpPr txBox="1">
              <a:spLocks noChangeArrowheads="1"/>
            </p:cNvSpPr>
            <p:nvPr/>
          </p:nvSpPr>
          <p:spPr bwMode="auto">
            <a:xfrm>
              <a:off x="4741" y="-30"/>
              <a:ext cx="101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1400">
                  <a:latin typeface="Calibri" charset="0"/>
                </a:rPr>
                <a:t>Piping &amp; ventilation</a:t>
              </a:r>
            </a:p>
          </p:txBody>
        </p:sp>
      </p:grpSp>
      <p:grpSp>
        <p:nvGrpSpPr>
          <p:cNvPr id="43133" name="Group 244"/>
          <p:cNvGrpSpPr>
            <a:grpSpLocks/>
          </p:cNvGrpSpPr>
          <p:nvPr/>
        </p:nvGrpSpPr>
        <p:grpSpPr bwMode="auto">
          <a:xfrm>
            <a:off x="6857998" y="612777"/>
            <a:ext cx="939800" cy="307973"/>
            <a:chOff x="4604" y="-30"/>
            <a:chExt cx="592" cy="194"/>
          </a:xfrm>
        </p:grpSpPr>
        <p:sp>
          <p:nvSpPr>
            <p:cNvPr id="43199" name="Line 245"/>
            <p:cNvSpPr>
              <a:spLocks noChangeShapeType="1"/>
            </p:cNvSpPr>
            <p:nvPr/>
          </p:nvSpPr>
          <p:spPr bwMode="auto">
            <a:xfrm>
              <a:off x="4604" y="73"/>
              <a:ext cx="137" cy="0"/>
            </a:xfrm>
            <a:prstGeom prst="lin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00" name="TextBox 234"/>
            <p:cNvSpPr txBox="1">
              <a:spLocks noChangeArrowheads="1"/>
            </p:cNvSpPr>
            <p:nvPr/>
          </p:nvSpPr>
          <p:spPr bwMode="auto">
            <a:xfrm>
              <a:off x="4741" y="-30"/>
              <a:ext cx="45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1400">
                  <a:latin typeface="Calibri" charset="0"/>
                </a:rPr>
                <a:t>Cabling</a:t>
              </a:r>
            </a:p>
          </p:txBody>
        </p:sp>
      </p:grpSp>
      <p:grpSp>
        <p:nvGrpSpPr>
          <p:cNvPr id="43134" name="Group 247"/>
          <p:cNvGrpSpPr>
            <a:grpSpLocks/>
          </p:cNvGrpSpPr>
          <p:nvPr/>
        </p:nvGrpSpPr>
        <p:grpSpPr bwMode="auto">
          <a:xfrm>
            <a:off x="6858000" y="800100"/>
            <a:ext cx="1049338" cy="304800"/>
            <a:chOff x="4604" y="-30"/>
            <a:chExt cx="661" cy="192"/>
          </a:xfrm>
        </p:grpSpPr>
        <p:sp>
          <p:nvSpPr>
            <p:cNvPr id="43197" name="Line 248"/>
            <p:cNvSpPr>
              <a:spLocks noChangeShapeType="1"/>
            </p:cNvSpPr>
            <p:nvPr/>
          </p:nvSpPr>
          <p:spPr bwMode="auto">
            <a:xfrm>
              <a:off x="4604" y="73"/>
              <a:ext cx="137" cy="0"/>
            </a:xfrm>
            <a:prstGeom prst="line">
              <a:avLst/>
            </a:prstGeom>
            <a:noFill/>
            <a:ln w="1905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98" name="TextBox 234"/>
            <p:cNvSpPr txBox="1">
              <a:spLocks noChangeArrowheads="1"/>
            </p:cNvSpPr>
            <p:nvPr/>
          </p:nvSpPr>
          <p:spPr bwMode="auto">
            <a:xfrm>
              <a:off x="4741" y="-30"/>
              <a:ext cx="52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1400">
                  <a:latin typeface="Calibri" charset="0"/>
                </a:rPr>
                <a:t>Supports</a:t>
              </a:r>
            </a:p>
          </p:txBody>
        </p:sp>
      </p:grpSp>
      <p:grpSp>
        <p:nvGrpSpPr>
          <p:cNvPr id="43135" name="Group 250"/>
          <p:cNvGrpSpPr>
            <a:grpSpLocks/>
          </p:cNvGrpSpPr>
          <p:nvPr/>
        </p:nvGrpSpPr>
        <p:grpSpPr bwMode="auto">
          <a:xfrm>
            <a:off x="6858000" y="984250"/>
            <a:ext cx="1879600" cy="304800"/>
            <a:chOff x="4604" y="-30"/>
            <a:chExt cx="1184" cy="192"/>
          </a:xfrm>
        </p:grpSpPr>
        <p:sp>
          <p:nvSpPr>
            <p:cNvPr id="43195" name="Line 251"/>
            <p:cNvSpPr>
              <a:spLocks noChangeShapeType="1"/>
            </p:cNvSpPr>
            <p:nvPr/>
          </p:nvSpPr>
          <p:spPr bwMode="auto">
            <a:xfrm>
              <a:off x="4604" y="73"/>
              <a:ext cx="137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96" name="TextBox 234"/>
            <p:cNvSpPr txBox="1">
              <a:spLocks noChangeArrowheads="1"/>
            </p:cNvSpPr>
            <p:nvPr/>
          </p:nvSpPr>
          <p:spPr bwMode="auto">
            <a:xfrm>
              <a:off x="4741" y="-30"/>
              <a:ext cx="104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1400">
                  <a:latin typeface="Calibri" charset="0"/>
                </a:rPr>
                <a:t>Machine installation</a:t>
              </a:r>
            </a:p>
          </p:txBody>
        </p:sp>
      </p:grpSp>
      <p:grpSp>
        <p:nvGrpSpPr>
          <p:cNvPr id="43136" name="Group 253"/>
          <p:cNvGrpSpPr>
            <a:grpSpLocks/>
          </p:cNvGrpSpPr>
          <p:nvPr/>
        </p:nvGrpSpPr>
        <p:grpSpPr bwMode="auto">
          <a:xfrm>
            <a:off x="1979613" y="1"/>
            <a:ext cx="2185987" cy="307977"/>
            <a:chOff x="4604" y="-30"/>
            <a:chExt cx="1377" cy="194"/>
          </a:xfrm>
        </p:grpSpPr>
        <p:sp>
          <p:nvSpPr>
            <p:cNvPr id="43193" name="Line 254"/>
            <p:cNvSpPr>
              <a:spLocks noChangeShapeType="1"/>
            </p:cNvSpPr>
            <p:nvPr/>
          </p:nvSpPr>
          <p:spPr bwMode="auto">
            <a:xfrm>
              <a:off x="4604" y="73"/>
              <a:ext cx="137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94" name="TextBox 234"/>
            <p:cNvSpPr txBox="1">
              <a:spLocks noChangeArrowheads="1"/>
            </p:cNvSpPr>
            <p:nvPr/>
          </p:nvSpPr>
          <p:spPr bwMode="auto">
            <a:xfrm>
              <a:off x="4741" y="-30"/>
              <a:ext cx="124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1400">
                  <a:latin typeface="Calibri" charset="0"/>
                </a:rPr>
                <a:t>Beam Tunnel excavation</a:t>
              </a:r>
            </a:p>
          </p:txBody>
        </p:sp>
      </p:grpSp>
      <p:grpSp>
        <p:nvGrpSpPr>
          <p:cNvPr id="43137" name="Group 256"/>
          <p:cNvGrpSpPr>
            <a:grpSpLocks/>
          </p:cNvGrpSpPr>
          <p:nvPr/>
        </p:nvGrpSpPr>
        <p:grpSpPr bwMode="auto">
          <a:xfrm>
            <a:off x="1979620" y="188914"/>
            <a:ext cx="1535113" cy="307977"/>
            <a:chOff x="4604" y="-30"/>
            <a:chExt cx="967" cy="194"/>
          </a:xfrm>
        </p:grpSpPr>
        <p:sp>
          <p:nvSpPr>
            <p:cNvPr id="43191" name="Line 257"/>
            <p:cNvSpPr>
              <a:spLocks noChangeShapeType="1"/>
            </p:cNvSpPr>
            <p:nvPr/>
          </p:nvSpPr>
          <p:spPr bwMode="auto">
            <a:xfrm>
              <a:off x="4604" y="73"/>
              <a:ext cx="137" cy="0"/>
            </a:xfrm>
            <a:prstGeom prst="line">
              <a:avLst/>
            </a:prstGeom>
            <a:noFill/>
            <a:ln w="19050">
              <a:solidFill>
                <a:srgbClr val="FF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92" name="TextBox 234"/>
            <p:cNvSpPr txBox="1">
              <a:spLocks noChangeArrowheads="1"/>
            </p:cNvSpPr>
            <p:nvPr/>
          </p:nvSpPr>
          <p:spPr bwMode="auto">
            <a:xfrm>
              <a:off x="4741" y="-30"/>
              <a:ext cx="83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1400">
                  <a:latin typeface="Calibri" charset="0"/>
                </a:rPr>
                <a:t>Concrete Lining</a:t>
              </a:r>
            </a:p>
          </p:txBody>
        </p:sp>
      </p:grpSp>
      <p:grpSp>
        <p:nvGrpSpPr>
          <p:cNvPr id="43138" name="Group 259"/>
          <p:cNvGrpSpPr>
            <a:grpSpLocks/>
          </p:cNvGrpSpPr>
          <p:nvPr/>
        </p:nvGrpSpPr>
        <p:grpSpPr bwMode="auto">
          <a:xfrm>
            <a:off x="4140199" y="-55563"/>
            <a:ext cx="2060576" cy="307978"/>
            <a:chOff x="4604" y="-30"/>
            <a:chExt cx="1298" cy="194"/>
          </a:xfrm>
        </p:grpSpPr>
        <p:sp>
          <p:nvSpPr>
            <p:cNvPr id="43189" name="Line 260"/>
            <p:cNvSpPr>
              <a:spLocks noChangeShapeType="1"/>
            </p:cNvSpPr>
            <p:nvPr/>
          </p:nvSpPr>
          <p:spPr bwMode="auto">
            <a:xfrm>
              <a:off x="4604" y="73"/>
              <a:ext cx="137" cy="0"/>
            </a:xfrm>
            <a:prstGeom prst="line">
              <a:avLst/>
            </a:prstGeom>
            <a:noFill/>
            <a:ln w="19050">
              <a:solidFill>
                <a:srgbClr val="33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90" name="TextBox 234"/>
            <p:cNvSpPr txBox="1">
              <a:spLocks noChangeArrowheads="1"/>
            </p:cNvSpPr>
            <p:nvPr/>
          </p:nvSpPr>
          <p:spPr bwMode="auto">
            <a:xfrm>
              <a:off x="4741" y="-30"/>
              <a:ext cx="1161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1400">
                  <a:latin typeface="Calibri" charset="0"/>
                </a:rPr>
                <a:t>BDS Tunnel excavation</a:t>
              </a:r>
            </a:p>
          </p:txBody>
        </p:sp>
      </p:grpSp>
      <p:grpSp>
        <p:nvGrpSpPr>
          <p:cNvPr id="43139" name="Group 262"/>
          <p:cNvGrpSpPr>
            <a:grpSpLocks/>
          </p:cNvGrpSpPr>
          <p:nvPr/>
        </p:nvGrpSpPr>
        <p:grpSpPr bwMode="auto">
          <a:xfrm>
            <a:off x="4140197" y="133351"/>
            <a:ext cx="2622548" cy="307977"/>
            <a:chOff x="4604" y="-30"/>
            <a:chExt cx="1652" cy="194"/>
          </a:xfrm>
        </p:grpSpPr>
        <p:sp>
          <p:nvSpPr>
            <p:cNvPr id="43187" name="Line 263"/>
            <p:cNvSpPr>
              <a:spLocks noChangeShapeType="1"/>
            </p:cNvSpPr>
            <p:nvPr/>
          </p:nvSpPr>
          <p:spPr bwMode="auto">
            <a:xfrm>
              <a:off x="4604" y="73"/>
              <a:ext cx="137" cy="0"/>
            </a:xfrm>
            <a:prstGeom prst="line">
              <a:avLst/>
            </a:prstGeom>
            <a:noFill/>
            <a:ln w="19050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88" name="TextBox 234"/>
            <p:cNvSpPr txBox="1">
              <a:spLocks noChangeArrowheads="1"/>
            </p:cNvSpPr>
            <p:nvPr/>
          </p:nvSpPr>
          <p:spPr bwMode="auto">
            <a:xfrm>
              <a:off x="4741" y="-30"/>
              <a:ext cx="151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1400">
                  <a:latin typeface="Calibri" charset="0"/>
                </a:rPr>
                <a:t>BDS Service Tunnel excavation</a:t>
              </a:r>
            </a:p>
          </p:txBody>
        </p:sp>
      </p:grpSp>
      <p:grpSp>
        <p:nvGrpSpPr>
          <p:cNvPr id="43140" name="Group 265"/>
          <p:cNvGrpSpPr>
            <a:grpSpLocks/>
          </p:cNvGrpSpPr>
          <p:nvPr/>
        </p:nvGrpSpPr>
        <p:grpSpPr bwMode="auto">
          <a:xfrm>
            <a:off x="1979613" y="404814"/>
            <a:ext cx="1697038" cy="307976"/>
            <a:chOff x="4604" y="-30"/>
            <a:chExt cx="1069" cy="194"/>
          </a:xfrm>
        </p:grpSpPr>
        <p:sp>
          <p:nvSpPr>
            <p:cNvPr id="43185" name="Line 266"/>
            <p:cNvSpPr>
              <a:spLocks noChangeShapeType="1"/>
            </p:cNvSpPr>
            <p:nvPr/>
          </p:nvSpPr>
          <p:spPr bwMode="auto">
            <a:xfrm>
              <a:off x="4604" y="73"/>
              <a:ext cx="137" cy="0"/>
            </a:xfrm>
            <a:prstGeom prst="line">
              <a:avLst/>
            </a:prstGeom>
            <a:noFill/>
            <a:ln w="19050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86" name="TextBox 234"/>
            <p:cNvSpPr txBox="1">
              <a:spLocks noChangeArrowheads="1"/>
            </p:cNvSpPr>
            <p:nvPr/>
          </p:nvSpPr>
          <p:spPr bwMode="auto">
            <a:xfrm>
              <a:off x="4741" y="-30"/>
              <a:ext cx="932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1400">
                  <a:latin typeface="Calibri" charset="0"/>
                </a:rPr>
                <a:t>Invert &amp; Drainage</a:t>
              </a:r>
            </a:p>
          </p:txBody>
        </p:sp>
      </p:grpSp>
      <p:grpSp>
        <p:nvGrpSpPr>
          <p:cNvPr id="43141" name="Group 268"/>
          <p:cNvGrpSpPr>
            <a:grpSpLocks/>
          </p:cNvGrpSpPr>
          <p:nvPr/>
        </p:nvGrpSpPr>
        <p:grpSpPr bwMode="auto">
          <a:xfrm>
            <a:off x="1979615" y="620713"/>
            <a:ext cx="1208087" cy="304800"/>
            <a:chOff x="4604" y="-30"/>
            <a:chExt cx="761" cy="192"/>
          </a:xfrm>
        </p:grpSpPr>
        <p:sp>
          <p:nvSpPr>
            <p:cNvPr id="43183" name="Line 269"/>
            <p:cNvSpPr>
              <a:spLocks noChangeShapeType="1"/>
            </p:cNvSpPr>
            <p:nvPr/>
          </p:nvSpPr>
          <p:spPr bwMode="auto">
            <a:xfrm>
              <a:off x="4604" y="73"/>
              <a:ext cx="137" cy="0"/>
            </a:xfrm>
            <a:prstGeom prst="line">
              <a:avLst/>
            </a:prstGeom>
            <a:noFill/>
            <a:ln w="1905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84" name="TextBox 234"/>
            <p:cNvSpPr txBox="1">
              <a:spLocks noChangeArrowheads="1"/>
            </p:cNvSpPr>
            <p:nvPr/>
          </p:nvSpPr>
          <p:spPr bwMode="auto">
            <a:xfrm>
              <a:off x="4741" y="-30"/>
              <a:ext cx="62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1400">
                  <a:latin typeface="Calibri" charset="0"/>
                </a:rPr>
                <a:t>Shield Wall</a:t>
              </a:r>
            </a:p>
          </p:txBody>
        </p:sp>
      </p:grpSp>
      <p:sp>
        <p:nvSpPr>
          <p:cNvPr id="43142" name="Rectangle 271"/>
          <p:cNvSpPr>
            <a:spLocks noChangeArrowheads="1"/>
          </p:cNvSpPr>
          <p:nvPr/>
        </p:nvSpPr>
        <p:spPr bwMode="auto">
          <a:xfrm>
            <a:off x="1235077" y="2781302"/>
            <a:ext cx="69850" cy="385763"/>
          </a:xfrm>
          <a:prstGeom prst="rect">
            <a:avLst/>
          </a:prstGeom>
          <a:solidFill>
            <a:srgbClr val="00B0F0">
              <a:alpha val="45097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/>
          <a:p>
            <a:endParaRPr lang="ja-JP" altLang="en-US"/>
          </a:p>
        </p:txBody>
      </p:sp>
      <p:sp>
        <p:nvSpPr>
          <p:cNvPr id="43143" name="Rectangle 272"/>
          <p:cNvSpPr>
            <a:spLocks noChangeArrowheads="1"/>
          </p:cNvSpPr>
          <p:nvPr/>
        </p:nvSpPr>
        <p:spPr bwMode="auto">
          <a:xfrm>
            <a:off x="2601913" y="2781302"/>
            <a:ext cx="69850" cy="385763"/>
          </a:xfrm>
          <a:prstGeom prst="rect">
            <a:avLst/>
          </a:prstGeom>
          <a:solidFill>
            <a:srgbClr val="00B0F0">
              <a:alpha val="45097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/>
          <a:p>
            <a:endParaRPr lang="ja-JP" altLang="en-US"/>
          </a:p>
        </p:txBody>
      </p:sp>
      <p:sp>
        <p:nvSpPr>
          <p:cNvPr id="43144" name="Rectangle 273"/>
          <p:cNvSpPr>
            <a:spLocks noChangeArrowheads="1"/>
          </p:cNvSpPr>
          <p:nvPr/>
        </p:nvSpPr>
        <p:spPr bwMode="auto">
          <a:xfrm>
            <a:off x="3963990" y="2781302"/>
            <a:ext cx="69850" cy="385763"/>
          </a:xfrm>
          <a:prstGeom prst="rect">
            <a:avLst/>
          </a:prstGeom>
          <a:solidFill>
            <a:srgbClr val="00B0F0">
              <a:alpha val="45097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/>
          <a:p>
            <a:endParaRPr lang="ja-JP" altLang="en-US"/>
          </a:p>
        </p:txBody>
      </p:sp>
      <p:sp>
        <p:nvSpPr>
          <p:cNvPr id="43145" name="Rectangle 274"/>
          <p:cNvSpPr>
            <a:spLocks noChangeArrowheads="1"/>
          </p:cNvSpPr>
          <p:nvPr/>
        </p:nvSpPr>
        <p:spPr bwMode="auto">
          <a:xfrm>
            <a:off x="4916490" y="2781300"/>
            <a:ext cx="69850" cy="482600"/>
          </a:xfrm>
          <a:prstGeom prst="rect">
            <a:avLst/>
          </a:prstGeom>
          <a:solidFill>
            <a:srgbClr val="00B0F0">
              <a:alpha val="45097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/>
          <a:p>
            <a:endParaRPr lang="ja-JP" altLang="en-US"/>
          </a:p>
        </p:txBody>
      </p:sp>
      <p:sp>
        <p:nvSpPr>
          <p:cNvPr id="43146" name="Rectangle 275"/>
          <p:cNvSpPr>
            <a:spLocks noChangeArrowheads="1"/>
          </p:cNvSpPr>
          <p:nvPr/>
        </p:nvSpPr>
        <p:spPr bwMode="auto">
          <a:xfrm>
            <a:off x="5568950" y="2781302"/>
            <a:ext cx="69850" cy="385763"/>
          </a:xfrm>
          <a:prstGeom prst="rect">
            <a:avLst/>
          </a:prstGeom>
          <a:solidFill>
            <a:srgbClr val="00B0F0">
              <a:alpha val="45097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/>
          <a:p>
            <a:endParaRPr lang="ja-JP" altLang="en-US"/>
          </a:p>
        </p:txBody>
      </p:sp>
      <p:sp>
        <p:nvSpPr>
          <p:cNvPr id="43147" name="Rectangle 276"/>
          <p:cNvSpPr>
            <a:spLocks noChangeArrowheads="1"/>
          </p:cNvSpPr>
          <p:nvPr/>
        </p:nvSpPr>
        <p:spPr bwMode="auto">
          <a:xfrm>
            <a:off x="6892927" y="2781302"/>
            <a:ext cx="69850" cy="385763"/>
          </a:xfrm>
          <a:prstGeom prst="rect">
            <a:avLst/>
          </a:prstGeom>
          <a:solidFill>
            <a:srgbClr val="00B0F0">
              <a:alpha val="45097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/>
          <a:p>
            <a:endParaRPr lang="ja-JP" altLang="en-US"/>
          </a:p>
        </p:txBody>
      </p:sp>
      <p:sp>
        <p:nvSpPr>
          <p:cNvPr id="43148" name="Rectangle 277"/>
          <p:cNvSpPr>
            <a:spLocks noChangeArrowheads="1"/>
          </p:cNvSpPr>
          <p:nvPr/>
        </p:nvSpPr>
        <p:spPr bwMode="auto">
          <a:xfrm>
            <a:off x="8259763" y="2781302"/>
            <a:ext cx="69850" cy="385763"/>
          </a:xfrm>
          <a:prstGeom prst="rect">
            <a:avLst/>
          </a:prstGeom>
          <a:solidFill>
            <a:srgbClr val="00B0F0">
              <a:alpha val="45097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/>
          <a:p>
            <a:endParaRPr lang="ja-JP" altLang="en-US"/>
          </a:p>
        </p:txBody>
      </p:sp>
      <p:sp>
        <p:nvSpPr>
          <p:cNvPr id="43149" name="Rectangle 278"/>
          <p:cNvSpPr>
            <a:spLocks noChangeArrowheads="1"/>
          </p:cNvSpPr>
          <p:nvPr/>
        </p:nvSpPr>
        <p:spPr bwMode="auto">
          <a:xfrm>
            <a:off x="8950327" y="2781302"/>
            <a:ext cx="69850" cy="385763"/>
          </a:xfrm>
          <a:prstGeom prst="rect">
            <a:avLst/>
          </a:prstGeom>
          <a:solidFill>
            <a:srgbClr val="00B0F0">
              <a:alpha val="45097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/>
          <a:p>
            <a:endParaRPr lang="ja-JP" altLang="en-US"/>
          </a:p>
        </p:txBody>
      </p:sp>
      <p:sp>
        <p:nvSpPr>
          <p:cNvPr id="43150" name="Rectangle 279"/>
          <p:cNvSpPr>
            <a:spLocks noChangeArrowheads="1"/>
          </p:cNvSpPr>
          <p:nvPr/>
        </p:nvSpPr>
        <p:spPr bwMode="auto">
          <a:xfrm>
            <a:off x="1233490" y="3155950"/>
            <a:ext cx="69850" cy="101600"/>
          </a:xfrm>
          <a:prstGeom prst="rect">
            <a:avLst/>
          </a:prstGeom>
          <a:solidFill>
            <a:srgbClr val="FFCC99">
              <a:alpha val="45097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/>
          <a:p>
            <a:endParaRPr lang="ja-JP" altLang="en-US"/>
          </a:p>
        </p:txBody>
      </p:sp>
      <p:sp>
        <p:nvSpPr>
          <p:cNvPr id="43151" name="Rectangle 280"/>
          <p:cNvSpPr>
            <a:spLocks noChangeArrowheads="1"/>
          </p:cNvSpPr>
          <p:nvPr/>
        </p:nvSpPr>
        <p:spPr bwMode="auto">
          <a:xfrm>
            <a:off x="2601913" y="3155950"/>
            <a:ext cx="69850" cy="101600"/>
          </a:xfrm>
          <a:prstGeom prst="rect">
            <a:avLst/>
          </a:prstGeom>
          <a:solidFill>
            <a:srgbClr val="FFCC99">
              <a:alpha val="45097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/>
          <a:p>
            <a:endParaRPr lang="ja-JP" altLang="en-US"/>
          </a:p>
        </p:txBody>
      </p:sp>
      <p:sp>
        <p:nvSpPr>
          <p:cNvPr id="43152" name="Rectangle 281"/>
          <p:cNvSpPr>
            <a:spLocks noChangeArrowheads="1"/>
          </p:cNvSpPr>
          <p:nvPr/>
        </p:nvSpPr>
        <p:spPr bwMode="auto">
          <a:xfrm>
            <a:off x="3963990" y="3155950"/>
            <a:ext cx="69850" cy="101600"/>
          </a:xfrm>
          <a:prstGeom prst="rect">
            <a:avLst/>
          </a:prstGeom>
          <a:solidFill>
            <a:srgbClr val="FFCC99">
              <a:alpha val="45097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/>
          <a:p>
            <a:endParaRPr lang="ja-JP" altLang="en-US"/>
          </a:p>
        </p:txBody>
      </p:sp>
      <p:sp>
        <p:nvSpPr>
          <p:cNvPr id="43153" name="Rectangle 282"/>
          <p:cNvSpPr>
            <a:spLocks noChangeArrowheads="1"/>
          </p:cNvSpPr>
          <p:nvPr/>
        </p:nvSpPr>
        <p:spPr bwMode="auto">
          <a:xfrm>
            <a:off x="5568950" y="3155950"/>
            <a:ext cx="69850" cy="101600"/>
          </a:xfrm>
          <a:prstGeom prst="rect">
            <a:avLst/>
          </a:prstGeom>
          <a:solidFill>
            <a:srgbClr val="FFCC99">
              <a:alpha val="45097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/>
          <a:p>
            <a:endParaRPr lang="ja-JP" altLang="en-US"/>
          </a:p>
        </p:txBody>
      </p:sp>
      <p:sp>
        <p:nvSpPr>
          <p:cNvPr id="43154" name="Rectangle 283"/>
          <p:cNvSpPr>
            <a:spLocks noChangeArrowheads="1"/>
          </p:cNvSpPr>
          <p:nvPr/>
        </p:nvSpPr>
        <p:spPr bwMode="auto">
          <a:xfrm>
            <a:off x="6892927" y="3155950"/>
            <a:ext cx="69850" cy="101600"/>
          </a:xfrm>
          <a:prstGeom prst="rect">
            <a:avLst/>
          </a:prstGeom>
          <a:solidFill>
            <a:srgbClr val="FFCC99">
              <a:alpha val="45097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/>
          <a:p>
            <a:endParaRPr lang="ja-JP" altLang="en-US"/>
          </a:p>
        </p:txBody>
      </p:sp>
      <p:sp>
        <p:nvSpPr>
          <p:cNvPr id="43155" name="Rectangle 284"/>
          <p:cNvSpPr>
            <a:spLocks noChangeArrowheads="1"/>
          </p:cNvSpPr>
          <p:nvPr/>
        </p:nvSpPr>
        <p:spPr bwMode="auto">
          <a:xfrm>
            <a:off x="8259763" y="3155950"/>
            <a:ext cx="69850" cy="101600"/>
          </a:xfrm>
          <a:prstGeom prst="rect">
            <a:avLst/>
          </a:prstGeom>
          <a:solidFill>
            <a:srgbClr val="FFCC99">
              <a:alpha val="45097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/>
          <a:p>
            <a:endParaRPr lang="ja-JP" altLang="en-US"/>
          </a:p>
        </p:txBody>
      </p:sp>
      <p:sp>
        <p:nvSpPr>
          <p:cNvPr id="43156" name="Rectangle 285"/>
          <p:cNvSpPr>
            <a:spLocks noChangeArrowheads="1"/>
          </p:cNvSpPr>
          <p:nvPr/>
        </p:nvSpPr>
        <p:spPr bwMode="auto">
          <a:xfrm>
            <a:off x="8950327" y="3155950"/>
            <a:ext cx="69850" cy="101600"/>
          </a:xfrm>
          <a:prstGeom prst="rect">
            <a:avLst/>
          </a:prstGeom>
          <a:solidFill>
            <a:srgbClr val="FFCC99">
              <a:alpha val="45097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lIns="91422" tIns="45711" rIns="91422" bIns="45711" anchor="ctr"/>
          <a:lstStyle/>
          <a:p>
            <a:endParaRPr lang="ja-JP" altLang="en-US"/>
          </a:p>
        </p:txBody>
      </p:sp>
      <p:grpSp>
        <p:nvGrpSpPr>
          <p:cNvPr id="43157" name="グループ化 288"/>
          <p:cNvGrpSpPr>
            <a:grpSpLocks/>
          </p:cNvGrpSpPr>
          <p:nvPr/>
        </p:nvGrpSpPr>
        <p:grpSpPr bwMode="auto">
          <a:xfrm>
            <a:off x="922338" y="1644650"/>
            <a:ext cx="182562" cy="4808538"/>
            <a:chOff x="921965" y="1644650"/>
            <a:chExt cx="182935" cy="4808538"/>
          </a:xfrm>
        </p:grpSpPr>
        <p:sp>
          <p:nvSpPr>
            <p:cNvPr id="43181" name="Line 187"/>
            <p:cNvSpPr>
              <a:spLocks noChangeShapeType="1"/>
            </p:cNvSpPr>
            <p:nvPr/>
          </p:nvSpPr>
          <p:spPr bwMode="auto">
            <a:xfrm>
              <a:off x="925140" y="1844675"/>
              <a:ext cx="0" cy="4608513"/>
            </a:xfrm>
            <a:prstGeom prst="line">
              <a:avLst/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82" name="Line 188"/>
            <p:cNvSpPr>
              <a:spLocks noChangeShapeType="1"/>
            </p:cNvSpPr>
            <p:nvPr/>
          </p:nvSpPr>
          <p:spPr bwMode="auto">
            <a:xfrm flipV="1">
              <a:off x="921965" y="1644650"/>
              <a:ext cx="182935" cy="203200"/>
            </a:xfrm>
            <a:prstGeom prst="line">
              <a:avLst/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158" name="グループ化 291"/>
          <p:cNvGrpSpPr>
            <a:grpSpLocks/>
          </p:cNvGrpSpPr>
          <p:nvPr/>
        </p:nvGrpSpPr>
        <p:grpSpPr bwMode="auto">
          <a:xfrm>
            <a:off x="4033838" y="1657350"/>
            <a:ext cx="93662" cy="4795838"/>
            <a:chOff x="4033639" y="1657350"/>
            <a:chExt cx="93861" cy="4795838"/>
          </a:xfrm>
        </p:grpSpPr>
        <p:sp>
          <p:nvSpPr>
            <p:cNvPr id="43179" name="Line 166"/>
            <p:cNvSpPr>
              <a:spLocks noChangeShapeType="1"/>
            </p:cNvSpPr>
            <p:nvPr/>
          </p:nvSpPr>
          <p:spPr bwMode="auto">
            <a:xfrm>
              <a:off x="4033639" y="1844675"/>
              <a:ext cx="0" cy="4608513"/>
            </a:xfrm>
            <a:prstGeom prst="line">
              <a:avLst/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80" name="Line 167"/>
            <p:cNvSpPr>
              <a:spLocks noChangeShapeType="1"/>
            </p:cNvSpPr>
            <p:nvPr/>
          </p:nvSpPr>
          <p:spPr bwMode="auto">
            <a:xfrm flipV="1">
              <a:off x="4033639" y="1657350"/>
              <a:ext cx="93861" cy="193675"/>
            </a:xfrm>
            <a:prstGeom prst="line">
              <a:avLst/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159" name="グループ化 294"/>
          <p:cNvGrpSpPr>
            <a:grpSpLocks/>
          </p:cNvGrpSpPr>
          <p:nvPr/>
        </p:nvGrpSpPr>
        <p:grpSpPr bwMode="auto">
          <a:xfrm>
            <a:off x="5492752" y="1651001"/>
            <a:ext cx="80963" cy="4802188"/>
            <a:chOff x="5492749" y="1651000"/>
            <a:chExt cx="80914" cy="4802188"/>
          </a:xfrm>
        </p:grpSpPr>
        <p:sp>
          <p:nvSpPr>
            <p:cNvPr id="43177" name="Line 169"/>
            <p:cNvSpPr>
              <a:spLocks noChangeShapeType="1"/>
            </p:cNvSpPr>
            <p:nvPr/>
          </p:nvSpPr>
          <p:spPr bwMode="auto">
            <a:xfrm>
              <a:off x="5573663" y="1844675"/>
              <a:ext cx="0" cy="4608513"/>
            </a:xfrm>
            <a:prstGeom prst="line">
              <a:avLst/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78" name="Line 170"/>
            <p:cNvSpPr>
              <a:spLocks noChangeShapeType="1"/>
            </p:cNvSpPr>
            <p:nvPr/>
          </p:nvSpPr>
          <p:spPr bwMode="auto">
            <a:xfrm flipH="1" flipV="1">
              <a:off x="5492749" y="1651000"/>
              <a:ext cx="80913" cy="196850"/>
            </a:xfrm>
            <a:prstGeom prst="line">
              <a:avLst/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160" name="グループ化 297"/>
          <p:cNvGrpSpPr>
            <a:grpSpLocks/>
          </p:cNvGrpSpPr>
          <p:nvPr/>
        </p:nvGrpSpPr>
        <p:grpSpPr bwMode="auto">
          <a:xfrm>
            <a:off x="8496302" y="1644650"/>
            <a:ext cx="163513" cy="4846638"/>
            <a:chOff x="8496299" y="1644650"/>
            <a:chExt cx="163638" cy="4846638"/>
          </a:xfrm>
        </p:grpSpPr>
        <p:sp>
          <p:nvSpPr>
            <p:cNvPr id="43175" name="Line 178"/>
            <p:cNvSpPr>
              <a:spLocks noChangeShapeType="1"/>
            </p:cNvSpPr>
            <p:nvPr/>
          </p:nvSpPr>
          <p:spPr bwMode="auto">
            <a:xfrm>
              <a:off x="8659937" y="1882775"/>
              <a:ext cx="0" cy="4608513"/>
            </a:xfrm>
            <a:prstGeom prst="line">
              <a:avLst/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76" name="Line 179"/>
            <p:cNvSpPr>
              <a:spLocks noChangeShapeType="1"/>
            </p:cNvSpPr>
            <p:nvPr/>
          </p:nvSpPr>
          <p:spPr bwMode="auto">
            <a:xfrm flipH="1" flipV="1">
              <a:off x="8496299" y="1644650"/>
              <a:ext cx="163637" cy="241300"/>
            </a:xfrm>
            <a:prstGeom prst="line">
              <a:avLst/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161" name="Group 66"/>
          <p:cNvGrpSpPr>
            <a:grpSpLocks/>
          </p:cNvGrpSpPr>
          <p:nvPr/>
        </p:nvGrpSpPr>
        <p:grpSpPr bwMode="auto">
          <a:xfrm>
            <a:off x="541338" y="2206625"/>
            <a:ext cx="8483600" cy="430213"/>
            <a:chOff x="341" y="1796"/>
            <a:chExt cx="5344" cy="271"/>
          </a:xfrm>
        </p:grpSpPr>
        <p:sp>
          <p:nvSpPr>
            <p:cNvPr id="43169" name="Rectangle 208"/>
            <p:cNvSpPr>
              <a:spLocks noChangeArrowheads="1"/>
            </p:cNvSpPr>
            <p:nvPr/>
          </p:nvSpPr>
          <p:spPr bwMode="auto">
            <a:xfrm>
              <a:off x="341" y="1796"/>
              <a:ext cx="234" cy="269"/>
            </a:xfrm>
            <a:prstGeom prst="rect">
              <a:avLst/>
            </a:prstGeom>
            <a:solidFill>
              <a:srgbClr val="CC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72000" rIns="72000" anchor="ctr"/>
            <a:lstStyle/>
            <a:p>
              <a:pPr algn="ctr">
                <a:lnSpc>
                  <a:spcPct val="90000"/>
                </a:lnSpc>
              </a:pPr>
              <a:r>
                <a:rPr lang="en-GB" altLang="ja-JP" sz="700" b="1">
                  <a:latin typeface="Calibri" charset="0"/>
                </a:rPr>
                <a:t>RTML</a:t>
              </a:r>
            </a:p>
            <a:p>
              <a:pPr algn="ctr">
                <a:lnSpc>
                  <a:spcPct val="90000"/>
                </a:lnSpc>
              </a:pPr>
              <a:r>
                <a:rPr lang="en-GB" altLang="ja-JP" sz="700">
                  <a:latin typeface="Calibri" charset="0"/>
                </a:rPr>
                <a:t>(1.35km)</a:t>
              </a:r>
              <a:endParaRPr lang="en-US" altLang="ja-JP" sz="700">
                <a:latin typeface="Calibri" charset="0"/>
              </a:endParaRPr>
            </a:p>
          </p:txBody>
        </p:sp>
        <p:sp>
          <p:nvSpPr>
            <p:cNvPr id="210" name="Rectangle 209"/>
            <p:cNvSpPr/>
            <p:nvPr/>
          </p:nvSpPr>
          <p:spPr>
            <a:xfrm>
              <a:off x="2537" y="1797"/>
              <a:ext cx="580" cy="269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anchor="ctr"/>
            <a:lstStyle/>
            <a:p>
              <a:pPr algn="ctr">
                <a:defRPr/>
              </a:pPr>
              <a:r>
                <a:rPr lang="en-GB" altLang="ja-JP" sz="1400" b="1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e-BDS</a:t>
              </a:r>
            </a:p>
            <a:p>
              <a:pPr algn="ctr">
                <a:defRPr/>
              </a:pPr>
              <a:r>
                <a:rPr lang="en-GB" altLang="ja-JP" sz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(3.33km)</a:t>
              </a:r>
              <a:endParaRPr lang="en-US" altLang="ja-JP"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1" name="Rectangle 210"/>
            <p:cNvSpPr/>
            <p:nvPr/>
          </p:nvSpPr>
          <p:spPr>
            <a:xfrm>
              <a:off x="3118" y="1798"/>
              <a:ext cx="394" cy="269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anchor="ctr"/>
            <a:lstStyle/>
            <a:p>
              <a:pPr algn="ctr">
                <a:defRPr/>
              </a:pPr>
              <a:r>
                <a:rPr lang="en-GB" altLang="ja-JP" sz="1400" b="1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e+BDS</a:t>
              </a:r>
            </a:p>
            <a:p>
              <a:pPr algn="ctr">
                <a:defRPr/>
              </a:pPr>
              <a:r>
                <a:rPr lang="en-GB" altLang="ja-JP" sz="9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(2.25km)</a:t>
              </a:r>
              <a:endParaRPr lang="en-US" altLang="ja-JP" sz="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3172" name="Rectangle 211"/>
            <p:cNvSpPr>
              <a:spLocks noChangeArrowheads="1"/>
            </p:cNvSpPr>
            <p:nvPr/>
          </p:nvSpPr>
          <p:spPr bwMode="auto">
            <a:xfrm>
              <a:off x="5450" y="1798"/>
              <a:ext cx="235" cy="269"/>
            </a:xfrm>
            <a:prstGeom prst="rect">
              <a:avLst/>
            </a:prstGeom>
            <a:solidFill>
              <a:srgbClr val="CC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72000" rIns="72000" anchor="ctr"/>
            <a:lstStyle/>
            <a:p>
              <a:pPr algn="ctr">
                <a:lnSpc>
                  <a:spcPct val="90000"/>
                </a:lnSpc>
              </a:pPr>
              <a:r>
                <a:rPr lang="en-GB" altLang="ja-JP" sz="600" b="1"/>
                <a:t>RTML</a:t>
              </a:r>
            </a:p>
            <a:p>
              <a:pPr algn="ctr">
                <a:lnSpc>
                  <a:spcPct val="90000"/>
                </a:lnSpc>
              </a:pPr>
              <a:r>
                <a:rPr lang="en-GB" altLang="ja-JP" sz="600"/>
                <a:t>(1.35km)</a:t>
              </a:r>
              <a:endParaRPr lang="en-US" altLang="ja-JP" sz="600">
                <a:latin typeface="Calibri" charset="0"/>
              </a:endParaRPr>
            </a:p>
          </p:txBody>
        </p:sp>
        <p:sp>
          <p:nvSpPr>
            <p:cNvPr id="43173" name="Rectangle 212"/>
            <p:cNvSpPr>
              <a:spLocks noChangeArrowheads="1"/>
            </p:cNvSpPr>
            <p:nvPr/>
          </p:nvSpPr>
          <p:spPr bwMode="auto">
            <a:xfrm>
              <a:off x="577" y="1796"/>
              <a:ext cx="1958" cy="269"/>
            </a:xfrm>
            <a:prstGeom prst="rect">
              <a:avLst/>
            </a:prstGeom>
            <a:solidFill>
              <a:srgbClr val="FFFF99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72000" rIns="72000" anchor="ctr"/>
            <a:lstStyle/>
            <a:p>
              <a:pPr algn="ctr"/>
              <a:r>
                <a:rPr lang="en-GB" altLang="ja-JP" sz="1400" b="1">
                  <a:latin typeface="Calibri" charset="0"/>
                </a:rPr>
                <a:t>e- Main Linac</a:t>
              </a:r>
            </a:p>
            <a:p>
              <a:pPr algn="ctr"/>
              <a:r>
                <a:rPr lang="en-GB" altLang="ja-JP" sz="1200">
                  <a:latin typeface="Calibri" charset="0"/>
                </a:rPr>
                <a:t>(11.19km)</a:t>
              </a:r>
              <a:endParaRPr lang="en-US" altLang="ja-JP" sz="1200">
                <a:latin typeface="Calibri" charset="0"/>
              </a:endParaRPr>
            </a:p>
          </p:txBody>
        </p:sp>
        <p:sp>
          <p:nvSpPr>
            <p:cNvPr id="43174" name="Rectangle 213"/>
            <p:cNvSpPr>
              <a:spLocks noChangeArrowheads="1"/>
            </p:cNvSpPr>
            <p:nvPr/>
          </p:nvSpPr>
          <p:spPr bwMode="auto">
            <a:xfrm>
              <a:off x="3512" y="1798"/>
              <a:ext cx="1938" cy="269"/>
            </a:xfrm>
            <a:prstGeom prst="rect">
              <a:avLst/>
            </a:prstGeom>
            <a:solidFill>
              <a:srgbClr val="FFFF99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72000" rIns="72000" anchor="ctr"/>
            <a:lstStyle/>
            <a:p>
              <a:pPr algn="ctr"/>
              <a:r>
                <a:rPr lang="en-GB" altLang="ja-JP" sz="1400" b="1">
                  <a:latin typeface="Calibri" charset="0"/>
                </a:rPr>
                <a:t>e+ Main Linac</a:t>
              </a:r>
            </a:p>
            <a:p>
              <a:pPr algn="ctr"/>
              <a:r>
                <a:rPr lang="en-GB" altLang="ja-JP" sz="1200">
                  <a:latin typeface="Calibri" charset="0"/>
                </a:rPr>
                <a:t>(11.07km)</a:t>
              </a:r>
              <a:endParaRPr lang="en-US" altLang="ja-JP" sz="1200">
                <a:latin typeface="Calibri" charset="0"/>
              </a:endParaRPr>
            </a:p>
          </p:txBody>
        </p:sp>
      </p:grpSp>
      <p:sp>
        <p:nvSpPr>
          <p:cNvPr id="43162" name="Line 228"/>
          <p:cNvSpPr>
            <a:spLocks noChangeShapeType="1"/>
          </p:cNvSpPr>
          <p:nvPr/>
        </p:nvSpPr>
        <p:spPr bwMode="auto">
          <a:xfrm flipH="1">
            <a:off x="6942140" y="5351465"/>
            <a:ext cx="1362075" cy="153987"/>
          </a:xfrm>
          <a:prstGeom prst="line">
            <a:avLst/>
          </a:prstGeom>
          <a:noFill/>
          <a:ln w="1905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163" name="Line 227"/>
          <p:cNvSpPr>
            <a:spLocks noChangeShapeType="1"/>
          </p:cNvSpPr>
          <p:nvPr/>
        </p:nvSpPr>
        <p:spPr bwMode="auto">
          <a:xfrm>
            <a:off x="5629277" y="5300665"/>
            <a:ext cx="1300163" cy="142875"/>
          </a:xfrm>
          <a:prstGeom prst="line">
            <a:avLst/>
          </a:prstGeom>
          <a:noFill/>
          <a:ln w="1905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164" name="Line 224"/>
          <p:cNvSpPr>
            <a:spLocks noChangeShapeType="1"/>
          </p:cNvSpPr>
          <p:nvPr/>
        </p:nvSpPr>
        <p:spPr bwMode="auto">
          <a:xfrm>
            <a:off x="1281113" y="5367338"/>
            <a:ext cx="1358900" cy="153987"/>
          </a:xfrm>
          <a:prstGeom prst="line">
            <a:avLst/>
          </a:prstGeom>
          <a:noFill/>
          <a:ln w="1905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165" name="Line 223"/>
          <p:cNvSpPr>
            <a:spLocks noChangeShapeType="1"/>
          </p:cNvSpPr>
          <p:nvPr/>
        </p:nvSpPr>
        <p:spPr bwMode="auto">
          <a:xfrm flipH="1">
            <a:off x="2636840" y="5362575"/>
            <a:ext cx="1377950" cy="153988"/>
          </a:xfrm>
          <a:prstGeom prst="line">
            <a:avLst/>
          </a:prstGeom>
          <a:noFill/>
          <a:ln w="1905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  <p:sp>
        <p:nvSpPr>
          <p:cNvPr id="43166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802" indent="-285692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772" indent="-228554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99880" indent="-228554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6988" indent="-228554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098" indent="-228554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206" indent="-228554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314" indent="-228554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422" indent="-228554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781A5B1-D64C-A84E-87D8-4CA618C3726C}" type="slidenum">
              <a:rPr lang="en-US" sz="1400">
                <a:solidFill>
                  <a:srgbClr val="000000"/>
                </a:solidFill>
                <a:cs typeface="Arial Unicode MS" charset="0"/>
              </a:rPr>
              <a:pPr/>
              <a:t>23</a:t>
            </a:fld>
            <a:endParaRPr lang="en-US" sz="140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43167" name="Date Placeholder 7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802" indent="-285692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772" indent="-228554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99880" indent="-228554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6988" indent="-228554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098" indent="-228554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206" indent="-228554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314" indent="-228554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422" indent="-228554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200"/>
              <a:t>B. Foster - PECFA CERN - 11/12</a:t>
            </a:r>
            <a:endParaRPr lang="en-US" sz="1200"/>
          </a:p>
        </p:txBody>
      </p:sp>
      <p:sp>
        <p:nvSpPr>
          <p:cNvPr id="43168" name="Footer Placeholder 8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802" indent="-285692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772" indent="-228554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99880" indent="-228554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6988" indent="-228554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098" indent="-228554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206" indent="-228554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314" indent="-228554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422" indent="-228554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23346C"/>
                </a:solidFill>
              </a:rPr>
              <a:t>Global Design Effort</a:t>
            </a:r>
          </a:p>
        </p:txBody>
      </p:sp>
    </p:spTree>
    <p:extLst>
      <p:ext uri="{BB962C8B-B14F-4D97-AF65-F5344CB8AC3E}">
        <p14:creationId xmlns:p14="http://schemas.microsoft.com/office/powerpoint/2010/main" val="166926066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Grp="1" noChangeArrowheads="1"/>
          </p:cNvPicPr>
          <p:nvPr>
            <p:ph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48" b="-810"/>
          <a:stretch/>
        </p:blipFill>
        <p:spPr bwMode="auto">
          <a:xfrm>
            <a:off x="2734789" y="1362125"/>
            <a:ext cx="3599646" cy="1155804"/>
          </a:xfrm>
          <a:prstGeom prst="rect">
            <a:avLst/>
          </a:prstGeom>
          <a:solidFill>
            <a:schemeClr val="tx1"/>
          </a:solidFill>
          <a:ln w="9525">
            <a:solidFill>
              <a:srgbClr val="FF3300"/>
            </a:solidFill>
            <a:miter lim="800000"/>
            <a:headEnd/>
            <a:tailEnd/>
          </a:ln>
        </p:spPr>
      </p:pic>
      <p:sp>
        <p:nvSpPr>
          <p:cNvPr id="8" name="コンテンツ プレースホルダー 7"/>
          <p:cNvSpPr>
            <a:spLocks noGrp="1"/>
          </p:cNvSpPr>
          <p:nvPr>
            <p:ph idx="14"/>
          </p:nvPr>
        </p:nvSpPr>
        <p:spPr>
          <a:xfrm>
            <a:off x="323738" y="2581942"/>
            <a:ext cx="8642394" cy="3453019"/>
          </a:xfrm>
        </p:spPr>
        <p:txBody>
          <a:bodyPr/>
          <a:lstStyle/>
          <a:p>
            <a:r>
              <a:rPr kumimoji="1" lang="en-US" altLang="ja-JP" sz="2400" b="0" dirty="0">
                <a:solidFill>
                  <a:srgbClr val="3366FF"/>
                </a:solidFill>
                <a:latin typeface="+mn-lt"/>
              </a:rPr>
              <a:t>Positron source</a:t>
            </a:r>
            <a:r>
              <a:rPr kumimoji="1" lang="en-US" altLang="ja-JP" sz="2400" b="0" dirty="0">
                <a:latin typeface="+mn-lt"/>
              </a:rPr>
              <a:t>: Rotating target, alternate solution/backup</a:t>
            </a:r>
          </a:p>
          <a:p>
            <a:r>
              <a:rPr kumimoji="1" lang="en-US" altLang="ja-JP" sz="2400" b="0" dirty="0">
                <a:solidFill>
                  <a:srgbClr val="3366FF"/>
                </a:solidFill>
                <a:latin typeface="+mn-lt"/>
              </a:rPr>
              <a:t>Damping ring</a:t>
            </a:r>
            <a:r>
              <a:rPr kumimoji="1" lang="en-US" altLang="ja-JP" sz="2400" b="0" dirty="0">
                <a:latin typeface="+mn-lt"/>
              </a:rPr>
              <a:t>: </a:t>
            </a:r>
            <a:r>
              <a:rPr kumimoji="1" lang="en-US" altLang="ja-JP" sz="2400" b="0" dirty="0" err="1">
                <a:latin typeface="+mn-lt"/>
              </a:rPr>
              <a:t>Undulators</a:t>
            </a:r>
            <a:r>
              <a:rPr kumimoji="1" lang="en-US" altLang="ja-JP" sz="2400" b="0" dirty="0">
                <a:latin typeface="+mn-lt"/>
              </a:rPr>
              <a:t>, 650 MHz SCRF </a:t>
            </a:r>
          </a:p>
          <a:p>
            <a:r>
              <a:rPr kumimoji="1" lang="en-US" altLang="ja-JP" sz="2400" b="0" dirty="0">
                <a:solidFill>
                  <a:srgbClr val="3366FF"/>
                </a:solidFill>
                <a:latin typeface="+mn-lt"/>
              </a:rPr>
              <a:t>RTML</a:t>
            </a:r>
            <a:r>
              <a:rPr kumimoji="1" lang="en-US" altLang="ja-JP" sz="2400" b="0" dirty="0">
                <a:latin typeface="+mn-lt"/>
              </a:rPr>
              <a:t>: </a:t>
            </a:r>
            <a:r>
              <a:rPr kumimoji="1" lang="en-US" altLang="ja-JP" sz="2400" b="0" dirty="0" err="1">
                <a:latin typeface="+mn-lt"/>
              </a:rPr>
              <a:t>Quadrupole</a:t>
            </a:r>
            <a:r>
              <a:rPr kumimoji="1" lang="en-US" altLang="ja-JP" sz="2400" b="0" dirty="0">
                <a:latin typeface="+mn-lt"/>
              </a:rPr>
              <a:t> magnet with HTS? </a:t>
            </a:r>
          </a:p>
          <a:p>
            <a:r>
              <a:rPr kumimoji="1" lang="en-US" altLang="ja-JP" sz="2400" b="0" dirty="0">
                <a:solidFill>
                  <a:srgbClr val="3366FF"/>
                </a:solidFill>
                <a:latin typeface="+mn-lt"/>
              </a:rPr>
              <a:t>ML</a:t>
            </a:r>
            <a:r>
              <a:rPr kumimoji="1" lang="en-US" altLang="ja-JP" sz="2400" b="0" dirty="0">
                <a:latin typeface="+mn-lt"/>
              </a:rPr>
              <a:t>: Cavity integration, CM design, HLRF demonstration…</a:t>
            </a:r>
          </a:p>
          <a:p>
            <a:r>
              <a:rPr kumimoji="1" lang="en-US" altLang="ja-JP" sz="2400" b="0" dirty="0">
                <a:solidFill>
                  <a:srgbClr val="3366FF"/>
                </a:solidFill>
                <a:latin typeface="+mn-lt"/>
              </a:rPr>
              <a:t>BDS</a:t>
            </a:r>
            <a:r>
              <a:rPr kumimoji="1" lang="en-US" altLang="ja-JP" sz="2400" b="0" dirty="0">
                <a:latin typeface="+mn-lt"/>
              </a:rPr>
              <a:t>: Final focusing, alignment w/ tighter tolerance</a:t>
            </a:r>
          </a:p>
          <a:p>
            <a:r>
              <a:rPr kumimoji="1" lang="en-US" altLang="ja-JP" sz="2400" b="0" dirty="0">
                <a:solidFill>
                  <a:srgbClr val="3366FF"/>
                </a:solidFill>
                <a:latin typeface="+mn-lt"/>
              </a:rPr>
              <a:t>Beam Dynamics</a:t>
            </a:r>
            <a:r>
              <a:rPr kumimoji="1" lang="en-US" altLang="ja-JP" sz="2400" b="0" dirty="0">
                <a:latin typeface="+mn-lt"/>
              </a:rPr>
              <a:t>: Accurate lattice design based on the specific site</a:t>
            </a:r>
          </a:p>
          <a:p>
            <a:r>
              <a:rPr kumimoji="1" lang="en-US" altLang="ja-JP" sz="2400" b="0" dirty="0">
                <a:solidFill>
                  <a:srgbClr val="3366FF"/>
                </a:solidFill>
                <a:latin typeface="+mn-lt"/>
              </a:rPr>
              <a:t>CFS</a:t>
            </a:r>
            <a:r>
              <a:rPr kumimoji="1" lang="en-US" altLang="ja-JP" sz="2400" b="0" dirty="0">
                <a:latin typeface="+mn-lt"/>
              </a:rPr>
              <a:t>:  Site specific work including Central Campus design and others</a:t>
            </a:r>
          </a:p>
          <a:p>
            <a:r>
              <a:rPr kumimoji="1" lang="en-US" altLang="ja-JP" sz="2400" b="0" dirty="0">
                <a:solidFill>
                  <a:srgbClr val="3366FF"/>
                </a:solidFill>
                <a:latin typeface="+mn-lt"/>
              </a:rPr>
              <a:t>General engineering</a:t>
            </a:r>
            <a:r>
              <a:rPr kumimoji="1" lang="en-US" altLang="ja-JP" sz="2400" b="0" dirty="0">
                <a:latin typeface="+mn-lt"/>
              </a:rPr>
              <a:t>: such as drawing coordination (rules)  </a:t>
            </a: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831274" y="800627"/>
            <a:ext cx="7481455" cy="500303"/>
          </a:xfrm>
        </p:spPr>
        <p:txBody>
          <a:bodyPr/>
          <a:lstStyle/>
          <a:p>
            <a:r>
              <a:rPr kumimoji="1" lang="en-US" altLang="ja-JP" dirty="0" smtClean="0"/>
              <a:t>Further R&amp;D/Engineering Study required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Calibri"/>
              </a:rPr>
              <a:t>27/05/2013</a:t>
            </a:r>
            <a:endParaRPr lang="en-US">
              <a:latin typeface="Calibri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Calibri"/>
              </a:rPr>
              <a:t>ECFA LC 2013 - DESY, Hamburg</a:t>
            </a:r>
            <a:endParaRPr lang="en-US">
              <a:latin typeface="Calibri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6E33A87-2296-FC4D-A292-AB05C56F0317}" type="slidenum">
              <a:rPr lang="en-US" smtClean="0">
                <a:latin typeface="Calibri"/>
              </a:rPr>
              <a:pPr>
                <a:defRPr/>
              </a:pPr>
              <a:t>24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1984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593266" y="1032802"/>
            <a:ext cx="2349500" cy="4616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660066"/>
            </a:solidFill>
          </a:ln>
        </p:spPr>
        <p:txBody>
          <a:bodyPr wrap="square" lIns="91431" tIns="45715" rIns="91431" bIns="45715" rtlCol="0">
            <a:spAutoFit/>
          </a:bodyPr>
          <a:lstStyle/>
          <a:p>
            <a:pPr algn="ctr" defTabSz="457200"/>
            <a:r>
              <a:rPr kumimoji="1" lang="en-US" sz="2400" dirty="0">
                <a:solidFill>
                  <a:prstClr val="black"/>
                </a:solidFill>
                <a:latin typeface="Calibri"/>
              </a:rPr>
              <a:t>LCC Directorate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9324" y="2418684"/>
            <a:ext cx="2793852" cy="2092871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txBody>
          <a:bodyPr wrap="square" lIns="91431" tIns="45715" rIns="91431" bIns="45715" rtlCol="0">
            <a:spAutoFit/>
          </a:bodyPr>
          <a:lstStyle/>
          <a:p>
            <a:pPr algn="ctr" defTabSz="457200"/>
            <a:r>
              <a:rPr kumimoji="1" lang="en-US" sz="2000" b="1" dirty="0" smtClean="0">
                <a:solidFill>
                  <a:srgbClr val="3366FF"/>
                </a:solidFill>
                <a:latin typeface="Calibri"/>
              </a:rPr>
              <a:t>KEK LC Project Office </a:t>
            </a:r>
            <a:r>
              <a:rPr kumimoji="1" lang="en-US" sz="2000" dirty="0" smtClean="0">
                <a:solidFill>
                  <a:srgbClr val="3366FF"/>
                </a:solidFill>
                <a:latin typeface="Calibri"/>
              </a:rPr>
              <a:t>Organization at KEK</a:t>
            </a:r>
          </a:p>
          <a:p>
            <a:pPr defTabSz="457200"/>
            <a:r>
              <a:rPr kumimoji="1" lang="en-US" dirty="0" smtClean="0">
                <a:solidFill>
                  <a:prstClr val="black"/>
                </a:solidFill>
                <a:latin typeface="Calibri"/>
              </a:rPr>
              <a:t>Head: Akira Yamamoto</a:t>
            </a:r>
          </a:p>
          <a:p>
            <a:pPr defTabSz="457200"/>
            <a:r>
              <a:rPr kumimoji="1" lang="en-US" dirty="0" smtClean="0">
                <a:solidFill>
                  <a:prstClr val="black"/>
                </a:solidFill>
                <a:latin typeface="Calibri"/>
              </a:rPr>
              <a:t>Deputy: H. </a:t>
            </a:r>
            <a:r>
              <a:rPr kumimoji="1" lang="en-US" dirty="0" err="1" smtClean="0">
                <a:solidFill>
                  <a:prstClr val="black"/>
                </a:solidFill>
                <a:latin typeface="Calibri"/>
              </a:rPr>
              <a:t>Hayano</a:t>
            </a:r>
            <a:r>
              <a:rPr kumimoji="1" lang="en-US" dirty="0" smtClean="0">
                <a:solidFill>
                  <a:prstClr val="black"/>
                </a:solidFill>
                <a:latin typeface="Calibri"/>
              </a:rPr>
              <a:t> (Acc.)</a:t>
            </a:r>
          </a:p>
          <a:p>
            <a:pPr defTabSz="457200"/>
            <a:r>
              <a:rPr kumimoji="1"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kumimoji="1" lang="en-US" dirty="0" smtClean="0">
                <a:solidFill>
                  <a:prstClr val="black"/>
                </a:solidFill>
                <a:latin typeface="Calibri"/>
              </a:rPr>
              <a:t>              K. </a:t>
            </a:r>
            <a:r>
              <a:rPr kumimoji="1" lang="en-US" dirty="0" err="1" smtClean="0">
                <a:solidFill>
                  <a:prstClr val="black"/>
                </a:solidFill>
                <a:latin typeface="Calibri"/>
              </a:rPr>
              <a:t>Fujii</a:t>
            </a:r>
            <a:r>
              <a:rPr kumimoji="1" lang="en-US" dirty="0" smtClean="0">
                <a:solidFill>
                  <a:prstClr val="black"/>
                </a:solidFill>
                <a:latin typeface="Calibri"/>
              </a:rPr>
              <a:t> (</a:t>
            </a:r>
            <a:r>
              <a:rPr kumimoji="1" lang="en-US" dirty="0" err="1" smtClean="0">
                <a:solidFill>
                  <a:prstClr val="black"/>
                </a:solidFill>
                <a:latin typeface="Calibri"/>
              </a:rPr>
              <a:t>Phys</a:t>
            </a:r>
            <a:r>
              <a:rPr kumimoji="1" lang="en-US" dirty="0" smtClean="0">
                <a:solidFill>
                  <a:prstClr val="black"/>
                </a:solidFill>
                <a:latin typeface="Calibri"/>
              </a:rPr>
              <a:t>/</a:t>
            </a:r>
            <a:r>
              <a:rPr kumimoji="1" lang="en-US" dirty="0" err="1" smtClean="0">
                <a:solidFill>
                  <a:prstClr val="black"/>
                </a:solidFill>
                <a:latin typeface="Calibri"/>
              </a:rPr>
              <a:t>Det</a:t>
            </a:r>
            <a:r>
              <a:rPr kumimoji="1" lang="en-US" dirty="0" smtClean="0">
                <a:solidFill>
                  <a:prstClr val="black"/>
                </a:solidFill>
                <a:latin typeface="Calibri"/>
              </a:rPr>
              <a:t>)</a:t>
            </a:r>
          </a:p>
          <a:p>
            <a:pPr defTabSz="457200"/>
            <a:r>
              <a:rPr kumimoji="1" lang="en-US" dirty="0" smtClean="0">
                <a:solidFill>
                  <a:prstClr val="black"/>
                </a:solidFill>
                <a:latin typeface="Calibri"/>
              </a:rPr>
              <a:t>               T. </a:t>
            </a:r>
            <a:r>
              <a:rPr kumimoji="1" lang="en-US" dirty="0" err="1" smtClean="0">
                <a:solidFill>
                  <a:prstClr val="black"/>
                </a:solidFill>
                <a:latin typeface="Calibri"/>
              </a:rPr>
              <a:t>Shidara</a:t>
            </a:r>
            <a:r>
              <a:rPr kumimoji="1" lang="en-US" dirty="0" smtClean="0">
                <a:solidFill>
                  <a:prstClr val="black"/>
                </a:solidFill>
                <a:latin typeface="Calibri"/>
              </a:rPr>
              <a:t> (General</a:t>
            </a:r>
          </a:p>
          <a:p>
            <a:pPr defTabSz="457200"/>
            <a:endParaRPr kumimoji="1" lang="en-US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05249" y="1842051"/>
            <a:ext cx="4686301" cy="3877975"/>
          </a:xfrm>
          <a:prstGeom prst="rect">
            <a:avLst/>
          </a:prstGeom>
          <a:solidFill>
            <a:srgbClr val="C3D69B"/>
          </a:solidFill>
          <a:ln>
            <a:solidFill>
              <a:srgbClr val="008000"/>
            </a:solidFill>
          </a:ln>
        </p:spPr>
        <p:txBody>
          <a:bodyPr wrap="square" lIns="91431" tIns="45715" rIns="91431" bIns="45715" rtlCol="0">
            <a:spAutoFit/>
          </a:bodyPr>
          <a:lstStyle/>
          <a:p>
            <a:pPr algn="ctr" defTabSz="457200"/>
            <a:r>
              <a:rPr kumimoji="1" lang="en-US" sz="2000" b="1" dirty="0" smtClean="0">
                <a:solidFill>
                  <a:srgbClr val="3366FF"/>
                </a:solidFill>
                <a:latin typeface="Calibri"/>
              </a:rPr>
              <a:t>ILC Collaboration</a:t>
            </a:r>
          </a:p>
          <a:p>
            <a:pPr algn="ctr" defTabSz="457200"/>
            <a:r>
              <a:rPr kumimoji="1" lang="en-US" sz="2000" b="1" dirty="0" smtClean="0">
                <a:solidFill>
                  <a:srgbClr val="3366FF"/>
                </a:solidFill>
                <a:latin typeface="Calibri"/>
              </a:rPr>
              <a:t>“Technical Organization</a:t>
            </a:r>
            <a:r>
              <a:rPr kumimoji="1" lang="en-US" sz="2400" b="1" dirty="0" smtClean="0">
                <a:solidFill>
                  <a:srgbClr val="3366FF"/>
                </a:solidFill>
                <a:latin typeface="Calibri"/>
              </a:rPr>
              <a:t>”</a:t>
            </a:r>
          </a:p>
          <a:p>
            <a:pPr defTabSz="457200"/>
            <a:r>
              <a:rPr kumimoji="1" lang="en-US" dirty="0" smtClean="0">
                <a:solidFill>
                  <a:prstClr val="black"/>
                </a:solidFill>
                <a:latin typeface="Calibri"/>
              </a:rPr>
              <a:t>Director – Mike Harrison (BNL)</a:t>
            </a:r>
          </a:p>
          <a:p>
            <a:pPr defTabSz="457200"/>
            <a:r>
              <a:rPr kumimoji="1" lang="en-US" dirty="0" smtClean="0">
                <a:solidFill>
                  <a:prstClr val="black"/>
                </a:solidFill>
                <a:latin typeface="Calibri"/>
              </a:rPr>
              <a:t>Deputy Director – Hitoshi </a:t>
            </a:r>
            <a:r>
              <a:rPr kumimoji="1" lang="en-US" dirty="0" err="1" smtClean="0">
                <a:solidFill>
                  <a:prstClr val="black"/>
                </a:solidFill>
                <a:latin typeface="Calibri"/>
              </a:rPr>
              <a:t>Hayano</a:t>
            </a:r>
            <a:r>
              <a:rPr kumimoji="1" lang="en-US" dirty="0" smtClean="0">
                <a:solidFill>
                  <a:prstClr val="black"/>
                </a:solidFill>
                <a:latin typeface="Calibri"/>
              </a:rPr>
              <a:t> (KEK)</a:t>
            </a:r>
          </a:p>
          <a:p>
            <a:pPr defTabSz="457200"/>
            <a:endParaRPr kumimoji="1" lang="en-US" dirty="0" smtClean="0">
              <a:solidFill>
                <a:prstClr val="black"/>
              </a:solidFill>
              <a:latin typeface="Calibri"/>
            </a:endParaRPr>
          </a:p>
          <a:p>
            <a:pPr defTabSz="457200"/>
            <a:r>
              <a:rPr kumimoji="1" lang="en-US" b="1" dirty="0" smtClean="0">
                <a:solidFill>
                  <a:prstClr val="black"/>
                </a:solidFill>
                <a:latin typeface="Calibri"/>
              </a:rPr>
              <a:t>Technical Board</a:t>
            </a:r>
          </a:p>
          <a:p>
            <a:pPr defTabSz="457200"/>
            <a:r>
              <a:rPr kumimoji="1" lang="en-US" dirty="0" err="1" smtClean="0">
                <a:solidFill>
                  <a:prstClr val="black"/>
                </a:solidFill>
                <a:latin typeface="Calibri"/>
              </a:rPr>
              <a:t>Nobuhiro</a:t>
            </a:r>
            <a:r>
              <a:rPr kumimoji="1" lang="en-US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kumimoji="1" lang="en-US" dirty="0" err="1" smtClean="0">
                <a:solidFill>
                  <a:prstClr val="black"/>
                </a:solidFill>
                <a:latin typeface="Calibri"/>
              </a:rPr>
              <a:t>Terunuma</a:t>
            </a:r>
            <a:r>
              <a:rPr kumimoji="1" lang="en-US" dirty="0" smtClean="0">
                <a:solidFill>
                  <a:prstClr val="black"/>
                </a:solidFill>
                <a:latin typeface="Calibri"/>
              </a:rPr>
              <a:t> (KEK)</a:t>
            </a:r>
          </a:p>
          <a:p>
            <a:pPr defTabSz="457200"/>
            <a:r>
              <a:rPr kumimoji="1" lang="en-US" dirty="0" err="1" smtClean="0">
                <a:solidFill>
                  <a:prstClr val="black"/>
                </a:solidFill>
                <a:latin typeface="Calibri"/>
              </a:rPr>
              <a:t>Yasuchika</a:t>
            </a:r>
            <a:r>
              <a:rPr kumimoji="1" lang="en-US" dirty="0" smtClean="0">
                <a:solidFill>
                  <a:prstClr val="black"/>
                </a:solidFill>
                <a:latin typeface="Calibri"/>
              </a:rPr>
              <a:t> Yamamoto (KEK)</a:t>
            </a:r>
          </a:p>
          <a:p>
            <a:pPr defTabSz="457200"/>
            <a:r>
              <a:rPr kumimoji="1" lang="en-US" dirty="0" smtClean="0">
                <a:solidFill>
                  <a:prstClr val="black"/>
                </a:solidFill>
                <a:latin typeface="Calibri"/>
              </a:rPr>
              <a:t>Nick Walker (DESY)</a:t>
            </a:r>
          </a:p>
          <a:p>
            <a:pPr defTabSz="457200"/>
            <a:r>
              <a:rPr kumimoji="1" lang="en-US" dirty="0" smtClean="0">
                <a:solidFill>
                  <a:prstClr val="black"/>
                </a:solidFill>
                <a:latin typeface="Calibri"/>
              </a:rPr>
              <a:t>Olivier Napoli (CEA)</a:t>
            </a:r>
          </a:p>
          <a:p>
            <a:pPr defTabSz="457200"/>
            <a:r>
              <a:rPr kumimoji="1" lang="en-US" dirty="0" smtClean="0">
                <a:solidFill>
                  <a:prstClr val="black"/>
                </a:solidFill>
                <a:latin typeface="Calibri"/>
              </a:rPr>
              <a:t>Marc Ross (SLAC)</a:t>
            </a:r>
          </a:p>
          <a:p>
            <a:pPr defTabSz="457200"/>
            <a:r>
              <a:rPr kumimoji="1" lang="en-US" dirty="0" err="1" smtClean="0">
                <a:solidFill>
                  <a:prstClr val="black"/>
                </a:solidFill>
                <a:latin typeface="Calibri"/>
              </a:rPr>
              <a:t>Nikolay</a:t>
            </a:r>
            <a:r>
              <a:rPr kumimoji="1" lang="en-US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kumimoji="1" lang="en-US" dirty="0" err="1" smtClean="0">
                <a:solidFill>
                  <a:prstClr val="black"/>
                </a:solidFill>
                <a:latin typeface="Calibri"/>
              </a:rPr>
              <a:t>Solyak</a:t>
            </a:r>
            <a:r>
              <a:rPr kumimoji="1" lang="en-US" dirty="0" smtClean="0">
                <a:solidFill>
                  <a:prstClr val="black"/>
                </a:solidFill>
                <a:latin typeface="Calibri"/>
              </a:rPr>
              <a:t> (Fermilab)</a:t>
            </a:r>
          </a:p>
          <a:p>
            <a:pPr defTabSz="457200"/>
            <a:endParaRPr kumimoji="1"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003176" y="3340024"/>
            <a:ext cx="50207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9" idx="2"/>
          </p:cNvCxnSpPr>
          <p:nvPr/>
        </p:nvCxnSpPr>
        <p:spPr>
          <a:xfrm rot="5400000" flipH="1" flipV="1">
            <a:off x="5593823" y="1667857"/>
            <a:ext cx="347593" cy="7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/>
        </p:nvSpPr>
        <p:spPr>
          <a:xfrm>
            <a:off x="4333696" y="82634"/>
            <a:ext cx="4124504" cy="683271"/>
          </a:xfrm>
          <a:prstGeom prst="rect">
            <a:avLst/>
          </a:prstGeom>
        </p:spPr>
        <p:txBody>
          <a:bodyPr vert="horz" lIns="0" tIns="0" rIns="0" bIns="0"/>
          <a:lstStyle/>
          <a:p>
            <a:pPr algn="ctr" defTabSz="457154">
              <a:spcBef>
                <a:spcPct val="0"/>
              </a:spcBef>
              <a:defRPr/>
            </a:pPr>
            <a:r>
              <a:rPr lang="en-US" sz="2000" b="1" dirty="0">
                <a:solidFill>
                  <a:srgbClr val="692A36"/>
                </a:solidFill>
                <a:latin typeface="Arial"/>
                <a:cs typeface="Arial"/>
              </a:rPr>
              <a:t>ILC Technical Board</a:t>
            </a:r>
            <a:r>
              <a:rPr lang="en-US" sz="2000" b="1" dirty="0" smtClean="0">
                <a:solidFill>
                  <a:srgbClr val="692A36"/>
                </a:solidFill>
                <a:latin typeface="Arial"/>
                <a:cs typeface="Arial"/>
              </a:rPr>
              <a:t> – in LCC </a:t>
            </a:r>
            <a:r>
              <a:rPr lang="en-US" sz="2000" b="1" dirty="0">
                <a:solidFill>
                  <a:srgbClr val="692A36"/>
                </a:solidFill>
                <a:latin typeface="Arial"/>
                <a:cs typeface="Arial"/>
              </a:rPr>
              <a:t>phase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381000" y="6400800"/>
            <a:ext cx="2438400" cy="457200"/>
          </a:xfrm>
          <a:prstGeom prst="rect">
            <a:avLst/>
          </a:prstGeom>
        </p:spPr>
        <p:txBody>
          <a:bodyPr lIns="91431" tIns="45715" rIns="91431" bIns="45715"/>
          <a:lstStyle/>
          <a:p>
            <a:r>
              <a:rPr lang="en-US" sz="1100" dirty="0" smtClean="0">
                <a:solidFill>
                  <a:srgbClr val="692A36"/>
                </a:solidFill>
                <a:latin typeface="Arial"/>
                <a:cs typeface="Arial"/>
              </a:rPr>
              <a:t>May </a:t>
            </a:r>
            <a:r>
              <a:rPr lang="en-US" sz="1100" dirty="0">
                <a:solidFill>
                  <a:srgbClr val="692A36"/>
                </a:solidFill>
                <a:latin typeface="Arial"/>
                <a:cs typeface="Arial"/>
              </a:rPr>
              <a:t>2013</a:t>
            </a:r>
          </a:p>
          <a:p>
            <a:r>
              <a:rPr lang="en-US" sz="1100" dirty="0">
                <a:solidFill>
                  <a:srgbClr val="692A36"/>
                </a:solidFill>
                <a:latin typeface="Arial"/>
                <a:cs typeface="Arial"/>
              </a:rPr>
              <a:t>Mike Harrison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400800"/>
            <a:ext cx="1905000" cy="457200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AAB6FA28-7AEC-3F43-9C2D-3DB969CFEC6A}" type="slidenum">
              <a:rPr lang="en-US" sz="1100">
                <a:solidFill>
                  <a:srgbClr val="692A36"/>
                </a:solidFill>
                <a:latin typeface="Arial"/>
                <a:cs typeface="Arial"/>
              </a:rPr>
              <a:pPr/>
              <a:t>25</a:t>
            </a:fld>
            <a:endParaRPr lang="en-US" sz="1100" dirty="0">
              <a:solidFill>
                <a:srgbClr val="692A36"/>
              </a:solidFill>
              <a:latin typeface="Arial"/>
              <a:cs typeface="Arial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78" y="1"/>
            <a:ext cx="3922463" cy="94388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333696" y="6169972"/>
            <a:ext cx="3081344" cy="4616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660066"/>
            </a:solidFill>
          </a:ln>
        </p:spPr>
        <p:txBody>
          <a:bodyPr wrap="square" lIns="91431" tIns="45715" rIns="91431" bIns="45715" rtlCol="0">
            <a:spAutoFit/>
          </a:bodyPr>
          <a:lstStyle/>
          <a:p>
            <a:pPr algn="ctr" defTabSz="457200"/>
            <a:r>
              <a:rPr kumimoji="1" lang="en-US" sz="2400" dirty="0" smtClean="0">
                <a:solidFill>
                  <a:prstClr val="black"/>
                </a:solidFill>
                <a:latin typeface="Calibri"/>
              </a:rPr>
              <a:t>Working Groups</a:t>
            </a:r>
            <a:endParaRPr kumimoji="1" lang="en-US" sz="24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rot="5400000" flipH="1" flipV="1">
            <a:off x="5542646" y="5944603"/>
            <a:ext cx="449946" cy="7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7954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4465"/>
            <a:ext cx="9144000" cy="4972911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15466" y="0"/>
            <a:ext cx="7566923" cy="616022"/>
          </a:xfrm>
        </p:spPr>
        <p:txBody>
          <a:bodyPr>
            <a:noAutofit/>
          </a:bodyPr>
          <a:lstStyle/>
          <a:p>
            <a:r>
              <a:rPr lang="en-US" sz="3600" dirty="0"/>
              <a:t>CLIC Layout at 3 TeV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345889" y="723902"/>
            <a:ext cx="1315269" cy="738646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91301" tIns="45653" rIns="91301" bIns="45653">
            <a:prstTxWarp prst="textNoShape">
              <a:avLst/>
            </a:prstTxWarp>
            <a:spAutoFit/>
          </a:bodyPr>
          <a:lstStyle/>
          <a:p>
            <a:pPr defTabSz="912476">
              <a:defRPr/>
            </a:pPr>
            <a:r>
              <a:rPr lang="en-US" sz="1400" b="1" dirty="0">
                <a:solidFill>
                  <a:srgbClr val="0000FF"/>
                </a:solidFill>
                <a:latin typeface="Calibri"/>
              </a:rPr>
              <a:t>Drive Beam Generation Complex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688467" y="5749082"/>
            <a:ext cx="1150923" cy="738646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lIns="91301" tIns="45653" rIns="91301" bIns="45653">
            <a:prstTxWarp prst="textNoShape">
              <a:avLst/>
            </a:prstTxWarp>
            <a:spAutoFit/>
          </a:bodyPr>
          <a:lstStyle/>
          <a:p>
            <a:pPr defTabSz="912476">
              <a:defRPr/>
            </a:pPr>
            <a:r>
              <a:rPr lang="en-US" sz="1400" b="1" dirty="0">
                <a:solidFill>
                  <a:srgbClr val="0000FF"/>
                </a:solidFill>
                <a:latin typeface="Calibri"/>
              </a:rPr>
              <a:t>Main Beam Generation Complex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113395" y="1175498"/>
            <a:ext cx="8898471" cy="1686236"/>
            <a:chOff x="54" y="3310"/>
            <a:chExt cx="5652" cy="954"/>
          </a:xfrm>
          <a:solidFill>
            <a:schemeClr val="bg1">
              <a:lumMod val="95000"/>
            </a:schemeClr>
          </a:solidFill>
        </p:grpSpPr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>
              <a:off x="54" y="3310"/>
              <a:ext cx="5652" cy="954"/>
            </a:xfrm>
            <a:prstGeom prst="rect">
              <a:avLst/>
            </a:prstGeom>
            <a:grpFill/>
            <a:ln w="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6606">
                <a:lnSpc>
                  <a:spcPct val="93000"/>
                </a:lnSpc>
                <a:spcBef>
                  <a:spcPct val="50000"/>
                </a:spcBef>
                <a:spcAft>
                  <a:spcPts val="1075"/>
                </a:spcAft>
                <a:buClr>
                  <a:srgbClr val="000000"/>
                </a:buClr>
                <a:buSzPct val="68000"/>
              </a:pPr>
              <a:endParaRPr lang="fr-FR" sz="250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>
              <a:off x="3217" y="3600"/>
              <a:ext cx="2413" cy="576"/>
            </a:xfrm>
            <a:prstGeom prst="rect">
              <a:avLst/>
            </a:prstGeom>
            <a:grpFill/>
            <a:ln w="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6606">
                <a:lnSpc>
                  <a:spcPct val="93000"/>
                </a:lnSpc>
                <a:spcBef>
                  <a:spcPct val="50000"/>
                </a:spcBef>
                <a:spcAft>
                  <a:spcPts val="1075"/>
                </a:spcAft>
                <a:buClr>
                  <a:srgbClr val="000000"/>
                </a:buClr>
                <a:buSzPct val="68000"/>
              </a:pPr>
              <a:endParaRPr lang="fr-FR" sz="250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157" y="3599"/>
              <a:ext cx="2286" cy="601"/>
            </a:xfrm>
            <a:prstGeom prst="rect">
              <a:avLst/>
            </a:prstGeom>
            <a:grpFill/>
            <a:ln w="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6606">
                <a:lnSpc>
                  <a:spcPct val="93000"/>
                </a:lnSpc>
                <a:spcBef>
                  <a:spcPct val="50000"/>
                </a:spcBef>
                <a:spcAft>
                  <a:spcPts val="1075"/>
                </a:spcAft>
                <a:buClr>
                  <a:srgbClr val="000000"/>
                </a:buClr>
                <a:buSzPct val="68000"/>
              </a:pPr>
              <a:endParaRPr lang="fr-FR" sz="250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15" name="Line 6"/>
            <p:cNvSpPr>
              <a:spLocks noChangeShapeType="1"/>
            </p:cNvSpPr>
            <p:nvPr/>
          </p:nvSpPr>
          <p:spPr bwMode="auto">
            <a:xfrm>
              <a:off x="270" y="3915"/>
              <a:ext cx="2083" cy="0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6606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Rectangle 7"/>
            <p:cNvSpPr>
              <a:spLocks noChangeArrowheads="1"/>
            </p:cNvSpPr>
            <p:nvPr/>
          </p:nvSpPr>
          <p:spPr bwMode="auto">
            <a:xfrm>
              <a:off x="239" y="3969"/>
              <a:ext cx="2124" cy="19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defTabSz="956021"/>
              <a:r>
                <a:rPr lang="en-US" sz="1100" dirty="0">
                  <a:solidFill>
                    <a:srgbClr val="000000"/>
                  </a:solidFill>
                  <a:latin typeface="Comic Sans MS" charset="0"/>
                </a:rPr>
                <a:t>140 </a:t>
              </a:r>
              <a:r>
                <a:rPr lang="en-US" sz="1100" dirty="0" err="1">
                  <a:solidFill>
                    <a:srgbClr val="000000"/>
                  </a:solidFill>
                  <a:latin typeface="Symbol" charset="2"/>
                </a:rPr>
                <a:t>m</a:t>
              </a:r>
              <a:r>
                <a:rPr lang="en-US" sz="1100" dirty="0" err="1">
                  <a:solidFill>
                    <a:srgbClr val="000000"/>
                  </a:solidFill>
                  <a:latin typeface="Comic Sans MS" charset="0"/>
                </a:rPr>
                <a:t>s</a:t>
              </a:r>
              <a:r>
                <a:rPr lang="en-US" sz="1100" dirty="0">
                  <a:solidFill>
                    <a:srgbClr val="000000"/>
                  </a:solidFill>
                  <a:latin typeface="Comic Sans MS" charset="0"/>
                </a:rPr>
                <a:t> train length - 24 </a:t>
              </a:r>
              <a:r>
                <a:rPr lang="en-US" sz="1100" dirty="0">
                  <a:solidFill>
                    <a:srgbClr val="000000"/>
                  </a:solidFill>
                  <a:latin typeface="Comic Sans MS" charset="0"/>
                  <a:sym typeface="Symbol" charset="2"/>
                </a:rPr>
                <a:t> 24 </a:t>
              </a:r>
              <a:r>
                <a:rPr lang="en-US" sz="1100" dirty="0">
                  <a:solidFill>
                    <a:srgbClr val="000000"/>
                  </a:solidFill>
                  <a:latin typeface="Comic Sans MS" charset="0"/>
                </a:rPr>
                <a:t>sub-pulses</a:t>
              </a:r>
            </a:p>
            <a:p>
              <a:pPr defTabSz="956021"/>
              <a:r>
                <a:rPr lang="en-US" sz="1100" b="1" dirty="0">
                  <a:solidFill>
                    <a:srgbClr val="FF0000"/>
                  </a:solidFill>
                  <a:latin typeface="Comic Sans MS" charset="0"/>
                </a:rPr>
                <a:t>4.2 A</a:t>
              </a:r>
              <a:r>
                <a:rPr lang="en-US" sz="1100" dirty="0">
                  <a:solidFill>
                    <a:srgbClr val="000000"/>
                  </a:solidFill>
                  <a:latin typeface="Comic Sans MS" charset="0"/>
                </a:rPr>
                <a:t> - 2.4 </a:t>
              </a:r>
              <a:r>
                <a:rPr lang="en-US" sz="1100" dirty="0" err="1">
                  <a:solidFill>
                    <a:srgbClr val="000000"/>
                  </a:solidFill>
                  <a:latin typeface="Comic Sans MS" charset="0"/>
                </a:rPr>
                <a:t>GeV</a:t>
              </a:r>
              <a:r>
                <a:rPr lang="en-US" sz="1100" dirty="0">
                  <a:solidFill>
                    <a:srgbClr val="000000"/>
                  </a:solidFill>
                  <a:latin typeface="Comic Sans MS" charset="0"/>
                </a:rPr>
                <a:t> – 60 cm between bunches</a:t>
              </a:r>
            </a:p>
          </p:txBody>
        </p:sp>
        <p:grpSp>
          <p:nvGrpSpPr>
            <p:cNvPr id="17" name="Group 8"/>
            <p:cNvGrpSpPr>
              <a:grpSpLocks/>
            </p:cNvGrpSpPr>
            <p:nvPr/>
          </p:nvGrpSpPr>
          <p:grpSpPr bwMode="auto">
            <a:xfrm>
              <a:off x="433" y="3819"/>
              <a:ext cx="336" cy="96"/>
              <a:chOff x="288" y="3600"/>
              <a:chExt cx="336" cy="96"/>
            </a:xfrm>
            <a:grpFill/>
          </p:grpSpPr>
          <p:sp>
            <p:nvSpPr>
              <p:cNvPr id="224" name="Line 9"/>
              <p:cNvSpPr>
                <a:spLocks noChangeShapeType="1"/>
              </p:cNvSpPr>
              <p:nvPr/>
            </p:nvSpPr>
            <p:spPr bwMode="auto">
              <a:xfrm>
                <a:off x="288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5" name="Line 10"/>
              <p:cNvSpPr>
                <a:spLocks noChangeShapeType="1"/>
              </p:cNvSpPr>
              <p:nvPr/>
            </p:nvSpPr>
            <p:spPr bwMode="auto">
              <a:xfrm>
                <a:off x="336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6" name="Line 11"/>
              <p:cNvSpPr>
                <a:spLocks noChangeShapeType="1"/>
              </p:cNvSpPr>
              <p:nvPr/>
            </p:nvSpPr>
            <p:spPr bwMode="auto">
              <a:xfrm>
                <a:off x="384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7" name="Line 12"/>
              <p:cNvSpPr>
                <a:spLocks noChangeShapeType="1"/>
              </p:cNvSpPr>
              <p:nvPr/>
            </p:nvSpPr>
            <p:spPr bwMode="auto">
              <a:xfrm>
                <a:off x="432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8" name="Line 13"/>
              <p:cNvSpPr>
                <a:spLocks noChangeShapeType="1"/>
              </p:cNvSpPr>
              <p:nvPr/>
            </p:nvSpPr>
            <p:spPr bwMode="auto">
              <a:xfrm>
                <a:off x="480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9" name="Line 14"/>
              <p:cNvSpPr>
                <a:spLocks noChangeShapeType="1"/>
              </p:cNvSpPr>
              <p:nvPr/>
            </p:nvSpPr>
            <p:spPr bwMode="auto">
              <a:xfrm>
                <a:off x="528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0" name="Line 15"/>
              <p:cNvSpPr>
                <a:spLocks noChangeShapeType="1"/>
              </p:cNvSpPr>
              <p:nvPr/>
            </p:nvSpPr>
            <p:spPr bwMode="auto">
              <a:xfrm>
                <a:off x="576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1" name="Line 16"/>
              <p:cNvSpPr>
                <a:spLocks noChangeShapeType="1"/>
              </p:cNvSpPr>
              <p:nvPr/>
            </p:nvSpPr>
            <p:spPr bwMode="auto">
              <a:xfrm>
                <a:off x="624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" name="Group 17"/>
            <p:cNvGrpSpPr>
              <a:grpSpLocks/>
            </p:cNvGrpSpPr>
            <p:nvPr/>
          </p:nvGrpSpPr>
          <p:grpSpPr bwMode="auto">
            <a:xfrm>
              <a:off x="1201" y="3819"/>
              <a:ext cx="336" cy="96"/>
              <a:chOff x="288" y="3600"/>
              <a:chExt cx="336" cy="96"/>
            </a:xfrm>
            <a:grpFill/>
          </p:grpSpPr>
          <p:sp>
            <p:nvSpPr>
              <p:cNvPr id="216" name="Line 18"/>
              <p:cNvSpPr>
                <a:spLocks noChangeShapeType="1"/>
              </p:cNvSpPr>
              <p:nvPr/>
            </p:nvSpPr>
            <p:spPr bwMode="auto">
              <a:xfrm>
                <a:off x="288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7" name="Line 19"/>
              <p:cNvSpPr>
                <a:spLocks noChangeShapeType="1"/>
              </p:cNvSpPr>
              <p:nvPr/>
            </p:nvSpPr>
            <p:spPr bwMode="auto">
              <a:xfrm>
                <a:off x="336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8" name="Line 20"/>
              <p:cNvSpPr>
                <a:spLocks noChangeShapeType="1"/>
              </p:cNvSpPr>
              <p:nvPr/>
            </p:nvSpPr>
            <p:spPr bwMode="auto">
              <a:xfrm>
                <a:off x="384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9" name="Line 21"/>
              <p:cNvSpPr>
                <a:spLocks noChangeShapeType="1"/>
              </p:cNvSpPr>
              <p:nvPr/>
            </p:nvSpPr>
            <p:spPr bwMode="auto">
              <a:xfrm>
                <a:off x="432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0" name="Line 22"/>
              <p:cNvSpPr>
                <a:spLocks noChangeShapeType="1"/>
              </p:cNvSpPr>
              <p:nvPr/>
            </p:nvSpPr>
            <p:spPr bwMode="auto">
              <a:xfrm>
                <a:off x="480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1" name="Line 23"/>
              <p:cNvSpPr>
                <a:spLocks noChangeShapeType="1"/>
              </p:cNvSpPr>
              <p:nvPr/>
            </p:nvSpPr>
            <p:spPr bwMode="auto">
              <a:xfrm>
                <a:off x="528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2" name="Line 24"/>
              <p:cNvSpPr>
                <a:spLocks noChangeShapeType="1"/>
              </p:cNvSpPr>
              <p:nvPr/>
            </p:nvSpPr>
            <p:spPr bwMode="auto">
              <a:xfrm>
                <a:off x="576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3" name="Line 25"/>
              <p:cNvSpPr>
                <a:spLocks noChangeShapeType="1"/>
              </p:cNvSpPr>
              <p:nvPr/>
            </p:nvSpPr>
            <p:spPr bwMode="auto">
              <a:xfrm>
                <a:off x="624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" name="Group 26"/>
            <p:cNvGrpSpPr>
              <a:grpSpLocks/>
            </p:cNvGrpSpPr>
            <p:nvPr/>
          </p:nvGrpSpPr>
          <p:grpSpPr bwMode="auto">
            <a:xfrm>
              <a:off x="817" y="3819"/>
              <a:ext cx="336" cy="96"/>
              <a:chOff x="288" y="3600"/>
              <a:chExt cx="336" cy="96"/>
            </a:xfrm>
            <a:grpFill/>
          </p:grpSpPr>
          <p:sp>
            <p:nvSpPr>
              <p:cNvPr id="208" name="Line 27"/>
              <p:cNvSpPr>
                <a:spLocks noChangeShapeType="1"/>
              </p:cNvSpPr>
              <p:nvPr/>
            </p:nvSpPr>
            <p:spPr bwMode="auto">
              <a:xfrm>
                <a:off x="288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9" name="Line 28"/>
              <p:cNvSpPr>
                <a:spLocks noChangeShapeType="1"/>
              </p:cNvSpPr>
              <p:nvPr/>
            </p:nvSpPr>
            <p:spPr bwMode="auto">
              <a:xfrm>
                <a:off x="336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0" name="Line 29"/>
              <p:cNvSpPr>
                <a:spLocks noChangeShapeType="1"/>
              </p:cNvSpPr>
              <p:nvPr/>
            </p:nvSpPr>
            <p:spPr bwMode="auto">
              <a:xfrm>
                <a:off x="384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1" name="Line 30"/>
              <p:cNvSpPr>
                <a:spLocks noChangeShapeType="1"/>
              </p:cNvSpPr>
              <p:nvPr/>
            </p:nvSpPr>
            <p:spPr bwMode="auto">
              <a:xfrm>
                <a:off x="432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2" name="Line 31"/>
              <p:cNvSpPr>
                <a:spLocks noChangeShapeType="1"/>
              </p:cNvSpPr>
              <p:nvPr/>
            </p:nvSpPr>
            <p:spPr bwMode="auto">
              <a:xfrm>
                <a:off x="480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3" name="Line 32"/>
              <p:cNvSpPr>
                <a:spLocks noChangeShapeType="1"/>
              </p:cNvSpPr>
              <p:nvPr/>
            </p:nvSpPr>
            <p:spPr bwMode="auto">
              <a:xfrm>
                <a:off x="528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4" name="Line 33"/>
              <p:cNvSpPr>
                <a:spLocks noChangeShapeType="1"/>
              </p:cNvSpPr>
              <p:nvPr/>
            </p:nvSpPr>
            <p:spPr bwMode="auto">
              <a:xfrm>
                <a:off x="576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5" name="Line 34"/>
              <p:cNvSpPr>
                <a:spLocks noChangeShapeType="1"/>
              </p:cNvSpPr>
              <p:nvPr/>
            </p:nvSpPr>
            <p:spPr bwMode="auto">
              <a:xfrm>
                <a:off x="624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0" name="Group 35"/>
            <p:cNvGrpSpPr>
              <a:grpSpLocks/>
            </p:cNvGrpSpPr>
            <p:nvPr/>
          </p:nvGrpSpPr>
          <p:grpSpPr bwMode="auto">
            <a:xfrm>
              <a:off x="1537" y="3819"/>
              <a:ext cx="336" cy="96"/>
              <a:chOff x="288" y="3600"/>
              <a:chExt cx="336" cy="96"/>
            </a:xfrm>
            <a:grpFill/>
          </p:grpSpPr>
          <p:sp>
            <p:nvSpPr>
              <p:cNvPr id="200" name="Line 36"/>
              <p:cNvSpPr>
                <a:spLocks noChangeShapeType="1"/>
              </p:cNvSpPr>
              <p:nvPr/>
            </p:nvSpPr>
            <p:spPr bwMode="auto">
              <a:xfrm>
                <a:off x="288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1" name="Line 37"/>
              <p:cNvSpPr>
                <a:spLocks noChangeShapeType="1"/>
              </p:cNvSpPr>
              <p:nvPr/>
            </p:nvSpPr>
            <p:spPr bwMode="auto">
              <a:xfrm>
                <a:off x="336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2" name="Line 38"/>
              <p:cNvSpPr>
                <a:spLocks noChangeShapeType="1"/>
              </p:cNvSpPr>
              <p:nvPr/>
            </p:nvSpPr>
            <p:spPr bwMode="auto">
              <a:xfrm>
                <a:off x="384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3" name="Line 39"/>
              <p:cNvSpPr>
                <a:spLocks noChangeShapeType="1"/>
              </p:cNvSpPr>
              <p:nvPr/>
            </p:nvSpPr>
            <p:spPr bwMode="auto">
              <a:xfrm>
                <a:off x="432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4" name="Line 40"/>
              <p:cNvSpPr>
                <a:spLocks noChangeShapeType="1"/>
              </p:cNvSpPr>
              <p:nvPr/>
            </p:nvSpPr>
            <p:spPr bwMode="auto">
              <a:xfrm>
                <a:off x="480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5" name="Line 41"/>
              <p:cNvSpPr>
                <a:spLocks noChangeShapeType="1"/>
              </p:cNvSpPr>
              <p:nvPr/>
            </p:nvSpPr>
            <p:spPr bwMode="auto">
              <a:xfrm>
                <a:off x="528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6" name="Line 42"/>
              <p:cNvSpPr>
                <a:spLocks noChangeShapeType="1"/>
              </p:cNvSpPr>
              <p:nvPr/>
            </p:nvSpPr>
            <p:spPr bwMode="auto">
              <a:xfrm>
                <a:off x="576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7" name="Line 43"/>
              <p:cNvSpPr>
                <a:spLocks noChangeShapeType="1"/>
              </p:cNvSpPr>
              <p:nvPr/>
            </p:nvSpPr>
            <p:spPr bwMode="auto">
              <a:xfrm>
                <a:off x="624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1" name="Group 44"/>
            <p:cNvGrpSpPr>
              <a:grpSpLocks/>
            </p:cNvGrpSpPr>
            <p:nvPr/>
          </p:nvGrpSpPr>
          <p:grpSpPr bwMode="auto">
            <a:xfrm>
              <a:off x="1921" y="3819"/>
              <a:ext cx="336" cy="96"/>
              <a:chOff x="288" y="3600"/>
              <a:chExt cx="336" cy="96"/>
            </a:xfrm>
            <a:grpFill/>
          </p:grpSpPr>
          <p:sp>
            <p:nvSpPr>
              <p:cNvPr id="192" name="Line 45"/>
              <p:cNvSpPr>
                <a:spLocks noChangeShapeType="1"/>
              </p:cNvSpPr>
              <p:nvPr/>
            </p:nvSpPr>
            <p:spPr bwMode="auto">
              <a:xfrm>
                <a:off x="288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3" name="Line 46"/>
              <p:cNvSpPr>
                <a:spLocks noChangeShapeType="1"/>
              </p:cNvSpPr>
              <p:nvPr/>
            </p:nvSpPr>
            <p:spPr bwMode="auto">
              <a:xfrm>
                <a:off x="336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4" name="Line 47"/>
              <p:cNvSpPr>
                <a:spLocks noChangeShapeType="1"/>
              </p:cNvSpPr>
              <p:nvPr/>
            </p:nvSpPr>
            <p:spPr bwMode="auto">
              <a:xfrm>
                <a:off x="384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5" name="Line 48"/>
              <p:cNvSpPr>
                <a:spLocks noChangeShapeType="1"/>
              </p:cNvSpPr>
              <p:nvPr/>
            </p:nvSpPr>
            <p:spPr bwMode="auto">
              <a:xfrm>
                <a:off x="432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6" name="Line 49"/>
              <p:cNvSpPr>
                <a:spLocks noChangeShapeType="1"/>
              </p:cNvSpPr>
              <p:nvPr/>
            </p:nvSpPr>
            <p:spPr bwMode="auto">
              <a:xfrm>
                <a:off x="480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7" name="Line 50"/>
              <p:cNvSpPr>
                <a:spLocks noChangeShapeType="1"/>
              </p:cNvSpPr>
              <p:nvPr/>
            </p:nvSpPr>
            <p:spPr bwMode="auto">
              <a:xfrm>
                <a:off x="528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8" name="Line 51"/>
              <p:cNvSpPr>
                <a:spLocks noChangeShapeType="1"/>
              </p:cNvSpPr>
              <p:nvPr/>
            </p:nvSpPr>
            <p:spPr bwMode="auto">
              <a:xfrm>
                <a:off x="576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9" name="Line 52"/>
              <p:cNvSpPr>
                <a:spLocks noChangeShapeType="1"/>
              </p:cNvSpPr>
              <p:nvPr/>
            </p:nvSpPr>
            <p:spPr bwMode="auto">
              <a:xfrm>
                <a:off x="624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2" name="Line 53"/>
            <p:cNvSpPr>
              <a:spLocks noChangeShapeType="1"/>
            </p:cNvSpPr>
            <p:nvPr/>
          </p:nvSpPr>
          <p:spPr bwMode="auto">
            <a:xfrm>
              <a:off x="1541" y="3772"/>
              <a:ext cx="336" cy="0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 type="stealth" w="med" len="med"/>
              <a:tailEnd type="stealth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6606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Rectangle 54"/>
            <p:cNvSpPr>
              <a:spLocks noChangeArrowheads="1"/>
            </p:cNvSpPr>
            <p:nvPr/>
          </p:nvSpPr>
          <p:spPr bwMode="auto">
            <a:xfrm>
              <a:off x="1527" y="3594"/>
              <a:ext cx="411" cy="153"/>
            </a:xfrm>
            <a:prstGeom prst="rect">
              <a:avLst/>
            </a:prstGeom>
            <a:grpFill/>
            <a:ln w="0">
              <a:noFill/>
              <a:miter lim="800000"/>
              <a:headEnd/>
              <a:tailEnd/>
            </a:ln>
          </p:spPr>
          <p:txBody>
            <a:bodyPr wrap="none" lIns="100772" tIns="50387" rIns="100772" bIns="50387" anchor="ctr">
              <a:prstTxWarp prst="textNoShape">
                <a:avLst/>
              </a:prstTxWarp>
              <a:spAutoFit/>
            </a:bodyPr>
            <a:lstStyle/>
            <a:p>
              <a:pPr defTabSz="956021"/>
              <a:r>
                <a:rPr lang="en-US" sz="1100">
                  <a:solidFill>
                    <a:srgbClr val="000000"/>
                  </a:solidFill>
                  <a:latin typeface="Comic Sans MS" charset="0"/>
                </a:rPr>
                <a:t>240 ns</a:t>
              </a:r>
            </a:p>
          </p:txBody>
        </p:sp>
        <p:sp>
          <p:nvSpPr>
            <p:cNvPr id="24" name="Line 55"/>
            <p:cNvSpPr>
              <a:spLocks noChangeShapeType="1"/>
            </p:cNvSpPr>
            <p:nvPr/>
          </p:nvSpPr>
          <p:spPr bwMode="auto">
            <a:xfrm>
              <a:off x="3276" y="4009"/>
              <a:ext cx="2112" cy="0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6606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Rectangle 56"/>
            <p:cNvSpPr>
              <a:spLocks noChangeArrowheads="1"/>
            </p:cNvSpPr>
            <p:nvPr/>
          </p:nvSpPr>
          <p:spPr bwMode="auto">
            <a:xfrm>
              <a:off x="3612" y="4057"/>
              <a:ext cx="2016" cy="9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defTabSz="956021"/>
              <a:r>
                <a:rPr lang="en-US" sz="1100">
                  <a:solidFill>
                    <a:srgbClr val="000000"/>
                  </a:solidFill>
                  <a:latin typeface="Comic Sans MS" charset="0"/>
                  <a:sym typeface="Symbol" charset="2"/>
                </a:rPr>
                <a:t> 24</a:t>
              </a:r>
              <a:r>
                <a:rPr lang="en-US" sz="1100">
                  <a:solidFill>
                    <a:srgbClr val="000000"/>
                  </a:solidFill>
                  <a:latin typeface="Comic Sans MS" charset="0"/>
                </a:rPr>
                <a:t> pulses – </a:t>
              </a:r>
              <a:r>
                <a:rPr lang="en-US" sz="1100" b="1">
                  <a:solidFill>
                    <a:srgbClr val="FF0000"/>
                  </a:solidFill>
                  <a:latin typeface="Comic Sans MS" charset="0"/>
                </a:rPr>
                <a:t>101 A </a:t>
              </a:r>
              <a:r>
                <a:rPr lang="en-US" sz="1100">
                  <a:solidFill>
                    <a:prstClr val="black"/>
                  </a:solidFill>
                  <a:latin typeface="Comic Sans MS" charset="0"/>
                </a:rPr>
                <a:t>– 2.5 cm between bunches</a:t>
              </a:r>
            </a:p>
          </p:txBody>
        </p:sp>
        <p:sp>
          <p:nvSpPr>
            <p:cNvPr id="26" name="Line 57"/>
            <p:cNvSpPr>
              <a:spLocks noChangeShapeType="1"/>
            </p:cNvSpPr>
            <p:nvPr/>
          </p:nvSpPr>
          <p:spPr bwMode="auto">
            <a:xfrm flipV="1">
              <a:off x="3324" y="3817"/>
              <a:ext cx="336" cy="0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 type="stealth" w="med" len="med"/>
              <a:tailEnd type="stealth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6606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Line 58"/>
            <p:cNvSpPr>
              <a:spLocks noChangeShapeType="1"/>
            </p:cNvSpPr>
            <p:nvPr/>
          </p:nvSpPr>
          <p:spPr bwMode="auto">
            <a:xfrm flipV="1">
              <a:off x="3660" y="3865"/>
              <a:ext cx="1728" cy="0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 type="stealth" w="med" len="med"/>
              <a:tailEnd type="stealth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6606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Rectangle 59"/>
            <p:cNvSpPr>
              <a:spLocks noChangeArrowheads="1"/>
            </p:cNvSpPr>
            <p:nvPr/>
          </p:nvSpPr>
          <p:spPr bwMode="auto">
            <a:xfrm>
              <a:off x="3312" y="3634"/>
              <a:ext cx="411" cy="153"/>
            </a:xfrm>
            <a:prstGeom prst="rect">
              <a:avLst/>
            </a:prstGeom>
            <a:grpFill/>
            <a:ln w="0">
              <a:noFill/>
              <a:miter lim="800000"/>
              <a:headEnd/>
              <a:tailEnd/>
            </a:ln>
          </p:spPr>
          <p:txBody>
            <a:bodyPr wrap="none" lIns="100772" tIns="50387" rIns="100772" bIns="50387" anchor="ctr">
              <a:prstTxWarp prst="textNoShape">
                <a:avLst/>
              </a:prstTxWarp>
              <a:spAutoFit/>
            </a:bodyPr>
            <a:lstStyle/>
            <a:p>
              <a:pPr defTabSz="956021"/>
              <a:r>
                <a:rPr lang="en-US" sz="1100">
                  <a:solidFill>
                    <a:srgbClr val="000000"/>
                  </a:solidFill>
                  <a:latin typeface="Comic Sans MS" charset="0"/>
                </a:rPr>
                <a:t>240 ns</a:t>
              </a:r>
            </a:p>
          </p:txBody>
        </p:sp>
        <p:sp>
          <p:nvSpPr>
            <p:cNvPr id="29" name="Rectangle 60"/>
            <p:cNvSpPr>
              <a:spLocks noChangeArrowheads="1"/>
            </p:cNvSpPr>
            <p:nvPr/>
          </p:nvSpPr>
          <p:spPr bwMode="auto">
            <a:xfrm>
              <a:off x="4133" y="3698"/>
              <a:ext cx="383" cy="153"/>
            </a:xfrm>
            <a:prstGeom prst="rect">
              <a:avLst/>
            </a:prstGeom>
            <a:grpFill/>
            <a:ln w="0">
              <a:noFill/>
              <a:miter lim="800000"/>
              <a:headEnd/>
              <a:tailEnd/>
            </a:ln>
          </p:spPr>
          <p:txBody>
            <a:bodyPr wrap="none" lIns="100772" tIns="50387" rIns="100772" bIns="50387" anchor="ctr">
              <a:prstTxWarp prst="textNoShape">
                <a:avLst/>
              </a:prstTxWarp>
              <a:spAutoFit/>
            </a:bodyPr>
            <a:lstStyle/>
            <a:p>
              <a:pPr defTabSz="956021"/>
              <a:r>
                <a:rPr lang="en-US" sz="1100">
                  <a:solidFill>
                    <a:srgbClr val="000000"/>
                  </a:solidFill>
                  <a:latin typeface="Comic Sans MS" charset="0"/>
                </a:rPr>
                <a:t>5.8 </a:t>
              </a:r>
              <a:r>
                <a:rPr lang="en-US" sz="1100">
                  <a:solidFill>
                    <a:srgbClr val="000000"/>
                  </a:solidFill>
                  <a:latin typeface="Symbol" charset="2"/>
                </a:rPr>
                <a:t>m</a:t>
              </a:r>
              <a:r>
                <a:rPr lang="en-US" sz="1100">
                  <a:solidFill>
                    <a:srgbClr val="000000"/>
                  </a:solidFill>
                  <a:latin typeface="Comic Sans MS" charset="0"/>
                </a:rPr>
                <a:t>s</a:t>
              </a:r>
            </a:p>
          </p:txBody>
        </p:sp>
        <p:sp>
          <p:nvSpPr>
            <p:cNvPr id="30" name="Line 61"/>
            <p:cNvSpPr>
              <a:spLocks noChangeShapeType="1"/>
            </p:cNvSpPr>
            <p:nvPr/>
          </p:nvSpPr>
          <p:spPr bwMode="auto">
            <a:xfrm flipV="1">
              <a:off x="5383" y="4007"/>
              <a:ext cx="202" cy="2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6606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1" name="Group 62"/>
            <p:cNvGrpSpPr>
              <a:grpSpLocks/>
            </p:cNvGrpSpPr>
            <p:nvPr/>
          </p:nvGrpSpPr>
          <p:grpSpPr bwMode="auto">
            <a:xfrm>
              <a:off x="3324" y="3913"/>
              <a:ext cx="336" cy="96"/>
              <a:chOff x="1488" y="3360"/>
              <a:chExt cx="672" cy="96"/>
            </a:xfrm>
            <a:grpFill/>
          </p:grpSpPr>
          <p:grpSp>
            <p:nvGrpSpPr>
              <p:cNvPr id="114" name="Group 63"/>
              <p:cNvGrpSpPr>
                <a:grpSpLocks/>
              </p:cNvGrpSpPr>
              <p:nvPr/>
            </p:nvGrpSpPr>
            <p:grpSpPr bwMode="auto">
              <a:xfrm>
                <a:off x="1488" y="3360"/>
                <a:ext cx="336" cy="96"/>
                <a:chOff x="1056" y="1968"/>
                <a:chExt cx="672" cy="96"/>
              </a:xfrm>
              <a:grpFill/>
            </p:grpSpPr>
            <p:grpSp>
              <p:nvGrpSpPr>
                <p:cNvPr id="154" name="Group 64"/>
                <p:cNvGrpSpPr>
                  <a:grpSpLocks/>
                </p:cNvGrpSpPr>
                <p:nvPr/>
              </p:nvGrpSpPr>
              <p:grpSpPr bwMode="auto">
                <a:xfrm>
                  <a:off x="1392" y="1968"/>
                  <a:ext cx="336" cy="96"/>
                  <a:chOff x="1632" y="1248"/>
                  <a:chExt cx="720" cy="96"/>
                </a:xfrm>
                <a:grpFill/>
              </p:grpSpPr>
              <p:grpSp>
                <p:nvGrpSpPr>
                  <p:cNvPr id="174" name="Group 65"/>
                  <p:cNvGrpSpPr>
                    <a:grpSpLocks/>
                  </p:cNvGrpSpPr>
                  <p:nvPr/>
                </p:nvGrpSpPr>
                <p:grpSpPr bwMode="auto">
                  <a:xfrm>
                    <a:off x="1680" y="1248"/>
                    <a:ext cx="672" cy="96"/>
                    <a:chOff x="288" y="3600"/>
                    <a:chExt cx="336" cy="96"/>
                  </a:xfrm>
                  <a:grpFill/>
                </p:grpSpPr>
                <p:sp>
                  <p:nvSpPr>
                    <p:cNvPr id="184" name="Line 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85" name="Line 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86" name="Line 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87" name="Line 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88" name="Line 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89" name="Line 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90" name="Line 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91" name="Line 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175" name="Group 74"/>
                  <p:cNvGrpSpPr>
                    <a:grpSpLocks/>
                  </p:cNvGrpSpPr>
                  <p:nvPr/>
                </p:nvGrpSpPr>
                <p:grpSpPr bwMode="auto">
                  <a:xfrm>
                    <a:off x="1632" y="1248"/>
                    <a:ext cx="672" cy="96"/>
                    <a:chOff x="288" y="3600"/>
                    <a:chExt cx="336" cy="96"/>
                  </a:xfrm>
                  <a:grpFill/>
                </p:grpSpPr>
                <p:sp>
                  <p:nvSpPr>
                    <p:cNvPr id="176" name="Line 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7" name="Line 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8" name="Line 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9" name="Line 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80" name="Line 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81" name="Line 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82" name="Line 8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83" name="Line 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</p:grpSp>
            <p:grpSp>
              <p:nvGrpSpPr>
                <p:cNvPr id="155" name="Group 83"/>
                <p:cNvGrpSpPr>
                  <a:grpSpLocks/>
                </p:cNvGrpSpPr>
                <p:nvPr/>
              </p:nvGrpSpPr>
              <p:grpSpPr bwMode="auto">
                <a:xfrm>
                  <a:off x="1056" y="1968"/>
                  <a:ext cx="336" cy="96"/>
                  <a:chOff x="1632" y="1248"/>
                  <a:chExt cx="720" cy="96"/>
                </a:xfrm>
                <a:grpFill/>
              </p:grpSpPr>
              <p:grpSp>
                <p:nvGrpSpPr>
                  <p:cNvPr id="156" name="Group 84"/>
                  <p:cNvGrpSpPr>
                    <a:grpSpLocks/>
                  </p:cNvGrpSpPr>
                  <p:nvPr/>
                </p:nvGrpSpPr>
                <p:grpSpPr bwMode="auto">
                  <a:xfrm>
                    <a:off x="1680" y="1248"/>
                    <a:ext cx="672" cy="96"/>
                    <a:chOff x="288" y="3600"/>
                    <a:chExt cx="336" cy="96"/>
                  </a:xfrm>
                  <a:grpFill/>
                </p:grpSpPr>
                <p:sp>
                  <p:nvSpPr>
                    <p:cNvPr id="166" name="Line 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67" name="Line 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68" name="Line 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69" name="Line 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0" name="Line 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1" name="Line 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2" name="Line 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3" name="Line 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157" name="Group 93"/>
                  <p:cNvGrpSpPr>
                    <a:grpSpLocks/>
                  </p:cNvGrpSpPr>
                  <p:nvPr/>
                </p:nvGrpSpPr>
                <p:grpSpPr bwMode="auto">
                  <a:xfrm>
                    <a:off x="1632" y="1248"/>
                    <a:ext cx="672" cy="96"/>
                    <a:chOff x="288" y="3600"/>
                    <a:chExt cx="336" cy="96"/>
                  </a:xfrm>
                  <a:grpFill/>
                </p:grpSpPr>
                <p:sp>
                  <p:nvSpPr>
                    <p:cNvPr id="158" name="Line 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59" name="Line 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60" name="Line 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61" name="Line 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62" name="Line 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63" name="Line 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64" name="Line 1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65" name="Line 10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115" name="Group 102"/>
              <p:cNvGrpSpPr>
                <a:grpSpLocks/>
              </p:cNvGrpSpPr>
              <p:nvPr/>
            </p:nvGrpSpPr>
            <p:grpSpPr bwMode="auto">
              <a:xfrm>
                <a:off x="1824" y="3360"/>
                <a:ext cx="336" cy="96"/>
                <a:chOff x="1056" y="1968"/>
                <a:chExt cx="672" cy="96"/>
              </a:xfrm>
              <a:grpFill/>
            </p:grpSpPr>
            <p:grpSp>
              <p:nvGrpSpPr>
                <p:cNvPr id="116" name="Group 103"/>
                <p:cNvGrpSpPr>
                  <a:grpSpLocks/>
                </p:cNvGrpSpPr>
                <p:nvPr/>
              </p:nvGrpSpPr>
              <p:grpSpPr bwMode="auto">
                <a:xfrm>
                  <a:off x="1392" y="1968"/>
                  <a:ext cx="336" cy="96"/>
                  <a:chOff x="1632" y="1248"/>
                  <a:chExt cx="720" cy="96"/>
                </a:xfrm>
                <a:grpFill/>
              </p:grpSpPr>
              <p:grpSp>
                <p:nvGrpSpPr>
                  <p:cNvPr id="136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1680" y="1248"/>
                    <a:ext cx="672" cy="96"/>
                    <a:chOff x="288" y="3600"/>
                    <a:chExt cx="336" cy="96"/>
                  </a:xfrm>
                  <a:grpFill/>
                </p:grpSpPr>
                <p:sp>
                  <p:nvSpPr>
                    <p:cNvPr id="146" name="Line 1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47" name="Line 1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48" name="Line 10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49" name="Line 10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50" name="Line 1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51" name="Line 1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52" name="Line 1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53" name="Line 1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137" name="Group 113"/>
                  <p:cNvGrpSpPr>
                    <a:grpSpLocks/>
                  </p:cNvGrpSpPr>
                  <p:nvPr/>
                </p:nvGrpSpPr>
                <p:grpSpPr bwMode="auto">
                  <a:xfrm>
                    <a:off x="1632" y="1248"/>
                    <a:ext cx="672" cy="96"/>
                    <a:chOff x="288" y="3600"/>
                    <a:chExt cx="336" cy="96"/>
                  </a:xfrm>
                  <a:grpFill/>
                </p:grpSpPr>
                <p:sp>
                  <p:nvSpPr>
                    <p:cNvPr id="138" name="Line 1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39" name="Line 1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40" name="Line 1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41" name="Line 1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42" name="Line 1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43" name="Line 1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44" name="Line 1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45" name="Line 1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</p:grpSp>
            <p:grpSp>
              <p:nvGrpSpPr>
                <p:cNvPr id="117" name="Group 122"/>
                <p:cNvGrpSpPr>
                  <a:grpSpLocks/>
                </p:cNvGrpSpPr>
                <p:nvPr/>
              </p:nvGrpSpPr>
              <p:grpSpPr bwMode="auto">
                <a:xfrm>
                  <a:off x="1056" y="1968"/>
                  <a:ext cx="336" cy="96"/>
                  <a:chOff x="1632" y="1248"/>
                  <a:chExt cx="720" cy="96"/>
                </a:xfrm>
                <a:grpFill/>
              </p:grpSpPr>
              <p:grpSp>
                <p:nvGrpSpPr>
                  <p:cNvPr id="118" name="Group 123"/>
                  <p:cNvGrpSpPr>
                    <a:grpSpLocks/>
                  </p:cNvGrpSpPr>
                  <p:nvPr/>
                </p:nvGrpSpPr>
                <p:grpSpPr bwMode="auto">
                  <a:xfrm>
                    <a:off x="1680" y="1248"/>
                    <a:ext cx="672" cy="96"/>
                    <a:chOff x="288" y="3600"/>
                    <a:chExt cx="336" cy="96"/>
                  </a:xfrm>
                  <a:grpFill/>
                </p:grpSpPr>
                <p:sp>
                  <p:nvSpPr>
                    <p:cNvPr id="128" name="Line 1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29" name="Line 1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30" name="Line 1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31" name="Line 1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32" name="Line 1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33" name="Line 1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34" name="Line 1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35" name="Line 1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119" name="Group 132"/>
                  <p:cNvGrpSpPr>
                    <a:grpSpLocks/>
                  </p:cNvGrpSpPr>
                  <p:nvPr/>
                </p:nvGrpSpPr>
                <p:grpSpPr bwMode="auto">
                  <a:xfrm>
                    <a:off x="1632" y="1248"/>
                    <a:ext cx="672" cy="96"/>
                    <a:chOff x="288" y="3600"/>
                    <a:chExt cx="336" cy="96"/>
                  </a:xfrm>
                  <a:grpFill/>
                </p:grpSpPr>
                <p:sp>
                  <p:nvSpPr>
                    <p:cNvPr id="120" name="Line 1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21" name="Line 1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22" name="Line 1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23" name="Line 1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24" name="Line 1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25" name="Line 1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26" name="Line 1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27" name="Line 1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32" name="Group 141"/>
            <p:cNvGrpSpPr>
              <a:grpSpLocks/>
            </p:cNvGrpSpPr>
            <p:nvPr/>
          </p:nvGrpSpPr>
          <p:grpSpPr bwMode="auto">
            <a:xfrm>
              <a:off x="5052" y="3913"/>
              <a:ext cx="336" cy="96"/>
              <a:chOff x="1488" y="3360"/>
              <a:chExt cx="672" cy="96"/>
            </a:xfrm>
            <a:grpFill/>
          </p:grpSpPr>
          <p:grpSp>
            <p:nvGrpSpPr>
              <p:cNvPr id="36" name="Group 142"/>
              <p:cNvGrpSpPr>
                <a:grpSpLocks/>
              </p:cNvGrpSpPr>
              <p:nvPr/>
            </p:nvGrpSpPr>
            <p:grpSpPr bwMode="auto">
              <a:xfrm>
                <a:off x="1488" y="3360"/>
                <a:ext cx="336" cy="96"/>
                <a:chOff x="1056" y="1968"/>
                <a:chExt cx="672" cy="96"/>
              </a:xfrm>
              <a:grpFill/>
            </p:grpSpPr>
            <p:grpSp>
              <p:nvGrpSpPr>
                <p:cNvPr id="76" name="Group 143"/>
                <p:cNvGrpSpPr>
                  <a:grpSpLocks/>
                </p:cNvGrpSpPr>
                <p:nvPr/>
              </p:nvGrpSpPr>
              <p:grpSpPr bwMode="auto">
                <a:xfrm>
                  <a:off x="1392" y="1968"/>
                  <a:ext cx="336" cy="96"/>
                  <a:chOff x="1632" y="1248"/>
                  <a:chExt cx="720" cy="96"/>
                </a:xfrm>
                <a:grpFill/>
              </p:grpSpPr>
              <p:grpSp>
                <p:nvGrpSpPr>
                  <p:cNvPr id="96" name="Group 144"/>
                  <p:cNvGrpSpPr>
                    <a:grpSpLocks/>
                  </p:cNvGrpSpPr>
                  <p:nvPr/>
                </p:nvGrpSpPr>
                <p:grpSpPr bwMode="auto">
                  <a:xfrm>
                    <a:off x="1680" y="1248"/>
                    <a:ext cx="672" cy="96"/>
                    <a:chOff x="288" y="3600"/>
                    <a:chExt cx="336" cy="96"/>
                  </a:xfrm>
                  <a:grpFill/>
                </p:grpSpPr>
                <p:sp>
                  <p:nvSpPr>
                    <p:cNvPr id="106" name="Line 1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07" name="Line 1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08" name="Line 1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09" name="Line 14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10" name="Line 1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11" name="Line 1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12" name="Line 1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13" name="Line 1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97" name="Group 153"/>
                  <p:cNvGrpSpPr>
                    <a:grpSpLocks/>
                  </p:cNvGrpSpPr>
                  <p:nvPr/>
                </p:nvGrpSpPr>
                <p:grpSpPr bwMode="auto">
                  <a:xfrm>
                    <a:off x="1632" y="1248"/>
                    <a:ext cx="672" cy="96"/>
                    <a:chOff x="288" y="3600"/>
                    <a:chExt cx="336" cy="96"/>
                  </a:xfrm>
                  <a:grpFill/>
                </p:grpSpPr>
                <p:sp>
                  <p:nvSpPr>
                    <p:cNvPr id="98" name="Line 1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99" name="Line 1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00" name="Line 1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01" name="Line 1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02" name="Line 15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03" name="Line 1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04" name="Line 1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05" name="Line 1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</p:grpSp>
            <p:grpSp>
              <p:nvGrpSpPr>
                <p:cNvPr id="77" name="Group 162"/>
                <p:cNvGrpSpPr>
                  <a:grpSpLocks/>
                </p:cNvGrpSpPr>
                <p:nvPr/>
              </p:nvGrpSpPr>
              <p:grpSpPr bwMode="auto">
                <a:xfrm>
                  <a:off x="1056" y="1968"/>
                  <a:ext cx="336" cy="96"/>
                  <a:chOff x="1632" y="1248"/>
                  <a:chExt cx="720" cy="96"/>
                </a:xfrm>
                <a:grpFill/>
              </p:grpSpPr>
              <p:grpSp>
                <p:nvGrpSpPr>
                  <p:cNvPr id="78" name="Group 163"/>
                  <p:cNvGrpSpPr>
                    <a:grpSpLocks/>
                  </p:cNvGrpSpPr>
                  <p:nvPr/>
                </p:nvGrpSpPr>
                <p:grpSpPr bwMode="auto">
                  <a:xfrm>
                    <a:off x="1680" y="1248"/>
                    <a:ext cx="672" cy="96"/>
                    <a:chOff x="288" y="3600"/>
                    <a:chExt cx="336" cy="96"/>
                  </a:xfrm>
                  <a:grpFill/>
                </p:grpSpPr>
                <p:sp>
                  <p:nvSpPr>
                    <p:cNvPr id="88" name="Line 16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89" name="Line 1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90" name="Line 1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91" name="Line 1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92" name="Line 1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93" name="Line 1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94" name="Line 1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95" name="Line 1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79" name="Group 172"/>
                  <p:cNvGrpSpPr>
                    <a:grpSpLocks/>
                  </p:cNvGrpSpPr>
                  <p:nvPr/>
                </p:nvGrpSpPr>
                <p:grpSpPr bwMode="auto">
                  <a:xfrm>
                    <a:off x="1632" y="1248"/>
                    <a:ext cx="672" cy="96"/>
                    <a:chOff x="288" y="3600"/>
                    <a:chExt cx="336" cy="96"/>
                  </a:xfrm>
                  <a:grpFill/>
                </p:grpSpPr>
                <p:sp>
                  <p:nvSpPr>
                    <p:cNvPr id="80" name="Line 1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81" name="Line 17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82" name="Line 1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83" name="Line 1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84" name="Line 1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85" name="Line 1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86" name="Line 1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87" name="Line 1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37" name="Group 181"/>
              <p:cNvGrpSpPr>
                <a:grpSpLocks/>
              </p:cNvGrpSpPr>
              <p:nvPr/>
            </p:nvGrpSpPr>
            <p:grpSpPr bwMode="auto">
              <a:xfrm>
                <a:off x="1824" y="3360"/>
                <a:ext cx="336" cy="96"/>
                <a:chOff x="1056" y="1968"/>
                <a:chExt cx="672" cy="96"/>
              </a:xfrm>
              <a:grpFill/>
            </p:grpSpPr>
            <p:grpSp>
              <p:nvGrpSpPr>
                <p:cNvPr id="38" name="Group 182"/>
                <p:cNvGrpSpPr>
                  <a:grpSpLocks/>
                </p:cNvGrpSpPr>
                <p:nvPr/>
              </p:nvGrpSpPr>
              <p:grpSpPr bwMode="auto">
                <a:xfrm>
                  <a:off x="1392" y="1968"/>
                  <a:ext cx="336" cy="96"/>
                  <a:chOff x="1632" y="1248"/>
                  <a:chExt cx="720" cy="96"/>
                </a:xfrm>
                <a:grpFill/>
              </p:grpSpPr>
              <p:grpSp>
                <p:nvGrpSpPr>
                  <p:cNvPr id="58" name="Group 183"/>
                  <p:cNvGrpSpPr>
                    <a:grpSpLocks/>
                  </p:cNvGrpSpPr>
                  <p:nvPr/>
                </p:nvGrpSpPr>
                <p:grpSpPr bwMode="auto">
                  <a:xfrm>
                    <a:off x="1680" y="1248"/>
                    <a:ext cx="672" cy="96"/>
                    <a:chOff x="288" y="3600"/>
                    <a:chExt cx="336" cy="96"/>
                  </a:xfrm>
                  <a:grpFill/>
                </p:grpSpPr>
                <p:sp>
                  <p:nvSpPr>
                    <p:cNvPr id="68" name="Line 1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69" name="Line 1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0" name="Line 1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1" name="Line 1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2" name="Line 1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" name="Line 1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4" name="Line 1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5" name="Line 1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59" name="Group 192"/>
                  <p:cNvGrpSpPr>
                    <a:grpSpLocks/>
                  </p:cNvGrpSpPr>
                  <p:nvPr/>
                </p:nvGrpSpPr>
                <p:grpSpPr bwMode="auto">
                  <a:xfrm>
                    <a:off x="1632" y="1248"/>
                    <a:ext cx="672" cy="96"/>
                    <a:chOff x="288" y="3600"/>
                    <a:chExt cx="336" cy="96"/>
                  </a:xfrm>
                  <a:grpFill/>
                </p:grpSpPr>
                <p:sp>
                  <p:nvSpPr>
                    <p:cNvPr id="60" name="Line 19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61" name="Line 1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62" name="Line 1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63" name="Line 1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64" name="Line 1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65" name="Line 1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66" name="Line 1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67" name="Line 2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</p:grpSp>
            <p:grpSp>
              <p:nvGrpSpPr>
                <p:cNvPr id="39" name="Group 201"/>
                <p:cNvGrpSpPr>
                  <a:grpSpLocks/>
                </p:cNvGrpSpPr>
                <p:nvPr/>
              </p:nvGrpSpPr>
              <p:grpSpPr bwMode="auto">
                <a:xfrm>
                  <a:off x="1056" y="1968"/>
                  <a:ext cx="336" cy="96"/>
                  <a:chOff x="1632" y="1248"/>
                  <a:chExt cx="720" cy="96"/>
                </a:xfrm>
                <a:grpFill/>
              </p:grpSpPr>
              <p:grpSp>
                <p:nvGrpSpPr>
                  <p:cNvPr id="40" name="Group 202"/>
                  <p:cNvGrpSpPr>
                    <a:grpSpLocks/>
                  </p:cNvGrpSpPr>
                  <p:nvPr/>
                </p:nvGrpSpPr>
                <p:grpSpPr bwMode="auto">
                  <a:xfrm>
                    <a:off x="1680" y="1248"/>
                    <a:ext cx="672" cy="96"/>
                    <a:chOff x="288" y="3600"/>
                    <a:chExt cx="336" cy="96"/>
                  </a:xfrm>
                  <a:grpFill/>
                </p:grpSpPr>
                <p:sp>
                  <p:nvSpPr>
                    <p:cNvPr id="50" name="Line 2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51" name="Line 20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52" name="Line 2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53" name="Line 2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54" name="Line 20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55" name="Line 20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56" name="Line 2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57" name="Line 2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41" name="Group 211"/>
                  <p:cNvGrpSpPr>
                    <a:grpSpLocks/>
                  </p:cNvGrpSpPr>
                  <p:nvPr/>
                </p:nvGrpSpPr>
                <p:grpSpPr bwMode="auto">
                  <a:xfrm>
                    <a:off x="1632" y="1248"/>
                    <a:ext cx="672" cy="96"/>
                    <a:chOff x="288" y="3600"/>
                    <a:chExt cx="336" cy="96"/>
                  </a:xfrm>
                  <a:grpFill/>
                </p:grpSpPr>
                <p:sp>
                  <p:nvSpPr>
                    <p:cNvPr id="42" name="Line 2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43" name="Line 2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44" name="Line 2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45" name="Line 2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46" name="Line 2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47" name="Line 2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48" name="Line 2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49" name="Line 2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</p:grpSp>
          </p:grpSp>
        </p:grpSp>
        <p:sp>
          <p:nvSpPr>
            <p:cNvPr id="33" name="AutoShape 220"/>
            <p:cNvSpPr>
              <a:spLocks noChangeArrowheads="1"/>
            </p:cNvSpPr>
            <p:nvPr/>
          </p:nvSpPr>
          <p:spPr bwMode="auto">
            <a:xfrm rot="-5400000">
              <a:off x="2724" y="3757"/>
              <a:ext cx="230" cy="325"/>
            </a:xfrm>
            <a:prstGeom prst="downArrow">
              <a:avLst>
                <a:gd name="adj1" fmla="val 51389"/>
                <a:gd name="adj2" fmla="val 57001"/>
              </a:avLst>
            </a:prstGeom>
            <a:solidFill>
              <a:schemeClr val="tx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6606">
                <a:lnSpc>
                  <a:spcPct val="93000"/>
                </a:lnSpc>
                <a:spcBef>
                  <a:spcPct val="50000"/>
                </a:spcBef>
                <a:spcAft>
                  <a:spcPts val="1075"/>
                </a:spcAft>
                <a:buClr>
                  <a:srgbClr val="000000"/>
                </a:buClr>
                <a:buSzPct val="68000"/>
                <a:defRPr/>
              </a:pPr>
              <a:endParaRPr lang="en-US" sz="250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34" name="Rectangle 221"/>
            <p:cNvSpPr>
              <a:spLocks noChangeArrowheads="1"/>
            </p:cNvSpPr>
            <p:nvPr/>
          </p:nvSpPr>
          <p:spPr bwMode="auto">
            <a:xfrm>
              <a:off x="104" y="3346"/>
              <a:ext cx="2495" cy="214"/>
            </a:xfrm>
            <a:prstGeom prst="rect">
              <a:avLst/>
            </a:prstGeom>
            <a:grp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lIns="100772" tIns="50387" rIns="100772" bIns="50387">
              <a:prstTxWarp prst="textNoShape">
                <a:avLst/>
              </a:prstTxWarp>
              <a:spAutoFit/>
            </a:bodyPr>
            <a:lstStyle/>
            <a:p>
              <a:pPr defTabSz="956021"/>
              <a:r>
                <a:rPr lang="en-US" u="sng" dirty="0">
                  <a:solidFill>
                    <a:srgbClr val="0000FF"/>
                  </a:solidFill>
                  <a:latin typeface="Calibri"/>
                </a:rPr>
                <a:t>Drive beam time structure - initial</a:t>
              </a:r>
              <a:endParaRPr lang="en-US" u="sng" dirty="0">
                <a:solidFill>
                  <a:srgbClr val="0000FF"/>
                </a:solidFill>
                <a:latin typeface="Calibri"/>
                <a:sym typeface="Symbol" charset="2"/>
              </a:endParaRPr>
            </a:p>
          </p:txBody>
        </p:sp>
        <p:sp>
          <p:nvSpPr>
            <p:cNvPr id="35" name="Rectangle 222"/>
            <p:cNvSpPr>
              <a:spLocks noChangeArrowheads="1"/>
            </p:cNvSpPr>
            <p:nvPr/>
          </p:nvSpPr>
          <p:spPr bwMode="auto">
            <a:xfrm>
              <a:off x="3198" y="3353"/>
              <a:ext cx="2496" cy="214"/>
            </a:xfrm>
            <a:prstGeom prst="rect">
              <a:avLst/>
            </a:prstGeom>
            <a:grp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lIns="100772" tIns="50387" rIns="100772" bIns="50387">
              <a:prstTxWarp prst="textNoShape">
                <a:avLst/>
              </a:prstTxWarp>
              <a:spAutoFit/>
            </a:bodyPr>
            <a:lstStyle/>
            <a:p>
              <a:pPr defTabSz="956021"/>
              <a:r>
                <a:rPr lang="en-US" u="sng" dirty="0">
                  <a:solidFill>
                    <a:srgbClr val="0000FF"/>
                  </a:solidFill>
                  <a:latin typeface="Calibri"/>
                </a:rPr>
                <a:t>Drive beam time structure - final</a:t>
              </a:r>
              <a:endParaRPr lang="en-US" u="sng" dirty="0">
                <a:solidFill>
                  <a:srgbClr val="0000FF"/>
                </a:solidFill>
                <a:latin typeface="Calibri"/>
                <a:sym typeface="Symbol" charset="2"/>
              </a:endParaRPr>
            </a:p>
          </p:txBody>
        </p:sp>
      </p:grpSp>
      <p:pic>
        <p:nvPicPr>
          <p:cNvPr id="232" name="Picture 231" descr="CLIC_twobeam-nocaption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021" y="2899834"/>
            <a:ext cx="5107928" cy="2241028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</p:pic>
      <p:sp>
        <p:nvSpPr>
          <p:cNvPr id="3" name="Oval Callout 2"/>
          <p:cNvSpPr/>
          <p:nvPr/>
        </p:nvSpPr>
        <p:spPr>
          <a:xfrm>
            <a:off x="2812745" y="2710516"/>
            <a:ext cx="831280" cy="820089"/>
          </a:xfrm>
          <a:prstGeom prst="wedgeEllipseCallout">
            <a:avLst>
              <a:gd name="adj1" fmla="val 78980"/>
              <a:gd name="adj2" fmla="val 39307"/>
            </a:avLst>
          </a:prstGeom>
          <a:noFill/>
          <a:ln w="31750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19" tIns="45662" rIns="91319" bIns="45662" rtlCol="0" anchor="ctr"/>
          <a:lstStyle/>
          <a:p>
            <a:pPr algn="ctr" defTabSz="456606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33" name="Picture 232" descr="Picture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0785" y="5171715"/>
            <a:ext cx="2146291" cy="1429717"/>
          </a:xfrm>
          <a:prstGeom prst="rect">
            <a:avLst/>
          </a:prstGeom>
        </p:spPr>
      </p:pic>
      <p:pic>
        <p:nvPicPr>
          <p:cNvPr id="234" name="Picture 233" descr="cell 9a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865" y="5171703"/>
            <a:ext cx="1297471" cy="1184648"/>
          </a:xfrm>
          <a:prstGeom prst="rect">
            <a:avLst/>
          </a:prstGeom>
        </p:spPr>
      </p:pic>
      <p:pic>
        <p:nvPicPr>
          <p:cNvPr id="235" name="Picture 234" descr="p5.tif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0678" y="5140875"/>
            <a:ext cx="2372649" cy="148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05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637208" y="0"/>
            <a:ext cx="7568045" cy="825500"/>
          </a:xfrm>
        </p:spPr>
        <p:txBody>
          <a:bodyPr/>
          <a:lstStyle/>
          <a:p>
            <a:pPr eaLnBrk="1" hangingPunct="1"/>
            <a:r>
              <a:rPr lang="en-US" sz="3200" dirty="0">
                <a:latin typeface="Calibri" charset="0"/>
              </a:rPr>
              <a:t>Conclusion of the accelerator CDR studies</a:t>
            </a:r>
          </a:p>
        </p:txBody>
      </p:sp>
      <p:sp>
        <p:nvSpPr>
          <p:cNvPr id="31746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502" y="6355778"/>
            <a:ext cx="2133023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011" tIns="41507" rIns="83011" bIns="41507" numCol="1" anchorCtr="0" compatLnSpc="1">
            <a:prstTxWarp prst="textNoShape">
              <a:avLst/>
            </a:prstTxWarp>
          </a:bodyPr>
          <a:lstStyle>
            <a:lvl1pPr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74464" indent="-259410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37638" indent="-207536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52695" indent="-207536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67749" indent="-207536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82799" indent="-207536" defTabSz="45397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97857" indent="-207536" defTabSz="45397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12914" indent="-207536" defTabSz="45397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27967" indent="-207536" defTabSz="45397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3970" eaLnBrk="1" hangingPunct="1"/>
            <a:fld id="{CCDFF5D3-FE7C-6241-9150-D52B6315EE26}" type="slidenum">
              <a:rPr lang="en-US" sz="900">
                <a:solidFill>
                  <a:srgbClr val="898989"/>
                </a:solidFill>
                <a:latin typeface="Calibri" charset="0"/>
              </a:rPr>
              <a:pPr defTabSz="453970" eaLnBrk="1" hangingPunct="1"/>
              <a:t>27</a:t>
            </a:fld>
            <a:endParaRPr lang="en-US" sz="9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57491" y="5006398"/>
            <a:ext cx="2425988" cy="84859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lIns="91256" tIns="45631" rIns="91256" bIns="45631">
            <a:normAutofit/>
          </a:bodyPr>
          <a:lstStyle/>
          <a:p>
            <a:pPr marL="532334" indent="-532334" defTabSz="456287">
              <a:lnSpc>
                <a:spcPct val="80000"/>
              </a:lnSpc>
              <a:spcBef>
                <a:spcPct val="20000"/>
              </a:spcBef>
              <a:defRPr/>
            </a:pPr>
            <a:r>
              <a:rPr lang="en-GB" sz="1400" dirty="0">
                <a:solidFill>
                  <a:srgbClr val="000000"/>
                </a:solidFill>
                <a:latin typeface="Calibri" charset="0"/>
                <a:cs typeface="ＭＳ Ｐゴシック" charset="-128"/>
              </a:rPr>
              <a:t>Operation &amp;</a:t>
            </a:r>
          </a:p>
          <a:p>
            <a:pPr marL="532334" indent="-532334" defTabSz="456287">
              <a:lnSpc>
                <a:spcPct val="80000"/>
              </a:lnSpc>
              <a:spcBef>
                <a:spcPct val="20000"/>
              </a:spcBef>
              <a:defRPr/>
            </a:pPr>
            <a:r>
              <a:rPr lang="en-GB" sz="1400" dirty="0">
                <a:solidFill>
                  <a:srgbClr val="000000"/>
                </a:solidFill>
                <a:latin typeface="Calibri" charset="0"/>
                <a:cs typeface="ＭＳ Ｐゴシック" charset="-128"/>
              </a:rPr>
              <a:t>Machine Protection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57489" y="926525"/>
            <a:ext cx="2818534" cy="630671"/>
          </a:xfrm>
          <a:prstGeom prst="rect">
            <a:avLst/>
          </a:prstGeom>
          <a:solidFill>
            <a:srgbClr val="F2F2F2"/>
          </a:solidFill>
        </p:spPr>
        <p:txBody>
          <a:bodyPr lIns="91256" tIns="45631" rIns="91256" bIns="45631">
            <a:normAutofit/>
          </a:bodyPr>
          <a:lstStyle/>
          <a:p>
            <a:pPr marL="532334" indent="-532334" defTabSz="456287">
              <a:spcBef>
                <a:spcPct val="20000"/>
              </a:spcBef>
              <a:defRPr/>
            </a:pPr>
            <a:r>
              <a:rPr lang="en-GB" sz="1400" dirty="0">
                <a:solidFill>
                  <a:prstClr val="black"/>
                </a:solidFill>
                <a:latin typeface="Calibri" charset="0"/>
                <a:cs typeface="ＭＳ Ｐゴシック" charset="-128"/>
              </a:rPr>
              <a:t>Main </a:t>
            </a:r>
            <a:r>
              <a:rPr lang="en-GB" sz="1400" dirty="0" err="1">
                <a:solidFill>
                  <a:prstClr val="black"/>
                </a:solidFill>
                <a:latin typeface="Calibri" charset="0"/>
                <a:cs typeface="ＭＳ Ｐゴシック" charset="-128"/>
              </a:rPr>
              <a:t>linac</a:t>
            </a:r>
            <a:r>
              <a:rPr lang="en-GB" sz="1400" dirty="0">
                <a:solidFill>
                  <a:prstClr val="black"/>
                </a:solidFill>
                <a:latin typeface="Calibri" charset="0"/>
                <a:cs typeface="ＭＳ Ｐゴシック" charset="-128"/>
              </a:rPr>
              <a:t> gradient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400025" y="926525"/>
            <a:ext cx="4153477" cy="630671"/>
          </a:xfrm>
          <a:prstGeom prst="rect">
            <a:avLst/>
          </a:prstGeom>
          <a:solidFill>
            <a:srgbClr val="F2F2F2"/>
          </a:solidFill>
        </p:spPr>
        <p:txBody>
          <a:bodyPr lIns="91256" tIns="45631" rIns="91256" bIns="45631">
            <a:normAutofit/>
          </a:bodyPr>
          <a:lstStyle/>
          <a:p>
            <a:pPr marL="456287" indent="-456287" defTabSz="456287">
              <a:spcBef>
                <a:spcPct val="20000"/>
              </a:spcBef>
              <a:buFont typeface="Arial"/>
              <a:buChar char="–"/>
              <a:defRPr/>
            </a:pPr>
            <a:r>
              <a:rPr lang="en-GB" sz="1200" dirty="0">
                <a:solidFill>
                  <a:prstClr val="black"/>
                </a:solidFill>
                <a:latin typeface="Calibri" charset="0"/>
              </a:rPr>
              <a:t>Ongoing test close to or on target </a:t>
            </a:r>
          </a:p>
          <a:p>
            <a:pPr marL="456287" indent="-456287" defTabSz="456287">
              <a:spcBef>
                <a:spcPct val="20000"/>
              </a:spcBef>
              <a:buFont typeface="Arial"/>
              <a:buChar char="–"/>
              <a:defRPr/>
            </a:pPr>
            <a:r>
              <a:rPr lang="en-GB" sz="1200" dirty="0">
                <a:solidFill>
                  <a:prstClr val="black"/>
                </a:solidFill>
                <a:latin typeface="Calibri" charset="0"/>
              </a:rPr>
              <a:t>Uncertainty from beam loading being tested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2400015" y="4993415"/>
            <a:ext cx="4150591" cy="84859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lIns="91256" tIns="45631" rIns="91256" bIns="45631"/>
          <a:lstStyle/>
          <a:p>
            <a:pPr marL="456287" indent="-456287" defTabSz="456287">
              <a:spcBef>
                <a:spcPct val="20000"/>
              </a:spcBef>
              <a:buFont typeface="Arial"/>
              <a:buChar char="–"/>
              <a:defRPr/>
            </a:pPr>
            <a:r>
              <a:rPr lang="en-GB" sz="1200" dirty="0">
                <a:solidFill>
                  <a:prstClr val="black"/>
                </a:solidFill>
                <a:latin typeface="Calibri" charset="0"/>
              </a:rPr>
              <a:t>Start-up sequence and low energy operation defined</a:t>
            </a:r>
          </a:p>
          <a:p>
            <a:pPr marL="456287" indent="-456287" defTabSz="456287">
              <a:spcBef>
                <a:spcPct val="20000"/>
              </a:spcBef>
              <a:buFont typeface="Arial"/>
              <a:buChar char="–"/>
              <a:defRPr/>
            </a:pPr>
            <a:r>
              <a:rPr lang="en-GB" sz="1200" dirty="0">
                <a:solidFill>
                  <a:prstClr val="black"/>
                </a:solidFill>
                <a:latin typeface="Calibri" charset="0"/>
              </a:rPr>
              <a:t>Most critical failure studied and first reliability studies</a:t>
            </a:r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2955" y="-2886"/>
            <a:ext cx="10795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p5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4933" y="2369048"/>
            <a:ext cx="1688523" cy="1054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57489" y="1443184"/>
            <a:ext cx="2818534" cy="93085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lIns="91256" tIns="45631" rIns="91256" bIns="45631">
            <a:normAutofit/>
          </a:bodyPr>
          <a:lstStyle/>
          <a:p>
            <a:pPr marL="532334" indent="-532334" defTabSz="456287">
              <a:spcBef>
                <a:spcPct val="20000"/>
              </a:spcBef>
              <a:defRPr/>
            </a:pPr>
            <a:r>
              <a:rPr lang="en-GB" sz="1400" dirty="0">
                <a:solidFill>
                  <a:srgbClr val="000000"/>
                </a:solidFill>
                <a:latin typeface="Calibri" charset="0"/>
                <a:cs typeface="ＭＳ Ｐゴシック" charset="-128"/>
              </a:rPr>
              <a:t>Drive beam scheme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400025" y="1443184"/>
            <a:ext cx="4153477" cy="93085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lIns="91256" tIns="45631" rIns="91256" bIns="45631">
            <a:normAutofit/>
          </a:bodyPr>
          <a:lstStyle/>
          <a:p>
            <a:pPr marL="456287" indent="-456287" defTabSz="456287">
              <a:spcBef>
                <a:spcPct val="20000"/>
              </a:spcBef>
              <a:buFont typeface="Arial"/>
              <a:buChar char="–"/>
              <a:defRPr/>
            </a:pPr>
            <a:r>
              <a:rPr lang="en-GB" sz="1200" dirty="0">
                <a:solidFill>
                  <a:prstClr val="black"/>
                </a:solidFill>
                <a:latin typeface="Calibri" charset="0"/>
              </a:rPr>
              <a:t>Generation tested, used to accelerate test beam above specifications, deceleration as expected</a:t>
            </a:r>
          </a:p>
          <a:p>
            <a:pPr marL="456287" indent="-456287" defTabSz="456287">
              <a:spcBef>
                <a:spcPct val="20000"/>
              </a:spcBef>
              <a:buFont typeface="Arial"/>
              <a:buChar char="–"/>
              <a:defRPr/>
            </a:pPr>
            <a:r>
              <a:rPr lang="en-GB" sz="1200" dirty="0">
                <a:solidFill>
                  <a:prstClr val="black"/>
                </a:solidFill>
                <a:latin typeface="Calibri" charset="0"/>
              </a:rPr>
              <a:t>Improvements on operation, reliability, losses, more deceleration studies underway </a:t>
            </a:r>
          </a:p>
        </p:txBody>
      </p:sp>
      <p:pic>
        <p:nvPicPr>
          <p:cNvPr id="20" name="Picture 19" descr="CLIC_twobeam-nocaption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878" y="2374048"/>
            <a:ext cx="2664114" cy="11704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ontent Placeholder 2"/>
          <p:cNvSpPr txBox="1">
            <a:spLocks/>
          </p:cNvSpPr>
          <p:nvPr/>
        </p:nvSpPr>
        <p:spPr>
          <a:xfrm>
            <a:off x="454608" y="5528843"/>
            <a:ext cx="2818534" cy="8269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256" tIns="45631" rIns="91256" bIns="45631">
            <a:normAutofit/>
          </a:bodyPr>
          <a:lstStyle/>
          <a:p>
            <a:pPr marL="532334" indent="-532334" defTabSz="456287">
              <a:spcBef>
                <a:spcPct val="20000"/>
              </a:spcBef>
              <a:defRPr/>
            </a:pPr>
            <a:r>
              <a:rPr lang="en-GB" sz="1400" dirty="0">
                <a:solidFill>
                  <a:srgbClr val="000000"/>
                </a:solidFill>
                <a:latin typeface="Calibri" charset="0"/>
                <a:cs typeface="ＭＳ Ｐゴシック" charset="-128"/>
              </a:rPr>
              <a:t>Implementation 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2397139" y="5528843"/>
            <a:ext cx="4153477" cy="8269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256" tIns="45631" rIns="91256" bIns="45631">
            <a:normAutofit/>
          </a:bodyPr>
          <a:lstStyle/>
          <a:p>
            <a:pPr marL="456287" indent="-456287" defTabSz="456287">
              <a:spcBef>
                <a:spcPct val="20000"/>
              </a:spcBef>
              <a:buFont typeface="Arial"/>
              <a:buChar char="–"/>
              <a:defRPr/>
            </a:pPr>
            <a:r>
              <a:rPr lang="en-GB" sz="1200" dirty="0">
                <a:solidFill>
                  <a:prstClr val="black"/>
                </a:solidFill>
                <a:latin typeface="Calibri" charset="0"/>
              </a:rPr>
              <a:t>Consistent three stage implementation scenario defined </a:t>
            </a:r>
          </a:p>
          <a:p>
            <a:pPr marL="456287" indent="-456287" defTabSz="456287">
              <a:spcBef>
                <a:spcPct val="20000"/>
              </a:spcBef>
              <a:buFont typeface="Arial"/>
              <a:buChar char="–"/>
              <a:defRPr/>
            </a:pPr>
            <a:r>
              <a:rPr lang="en-GB" sz="1200" dirty="0">
                <a:solidFill>
                  <a:prstClr val="black"/>
                </a:solidFill>
                <a:latin typeface="Calibri" charset="0"/>
              </a:rPr>
              <a:t>Schedules, cost and power developed and presented</a:t>
            </a:r>
          </a:p>
          <a:p>
            <a:pPr marL="456287" indent="-456287" defTabSz="456287">
              <a:spcBef>
                <a:spcPct val="20000"/>
              </a:spcBef>
              <a:buFont typeface="Arial"/>
              <a:buChar char="–"/>
              <a:defRPr/>
            </a:pPr>
            <a:r>
              <a:rPr lang="en-GB" sz="1200" dirty="0">
                <a:solidFill>
                  <a:prstClr val="black"/>
                </a:solidFill>
                <a:latin typeface="Calibri" charset="0"/>
              </a:rPr>
              <a:t>Site and CE studies documented </a:t>
            </a: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457489" y="3717636"/>
            <a:ext cx="2818534" cy="12887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256" tIns="45631" rIns="91256" bIns="45631">
            <a:normAutofit/>
          </a:bodyPr>
          <a:lstStyle/>
          <a:p>
            <a:pPr marL="532334" indent="-532334" defTabSz="456287">
              <a:spcBef>
                <a:spcPct val="20000"/>
              </a:spcBef>
              <a:defRPr/>
            </a:pPr>
            <a:r>
              <a:rPr lang="en-GB" sz="1400" dirty="0">
                <a:solidFill>
                  <a:srgbClr val="000000"/>
                </a:solidFill>
                <a:latin typeface="Calibri" charset="0"/>
                <a:cs typeface="ＭＳ Ｐゴシック" charset="-128"/>
              </a:rPr>
              <a:t>Luminosity</a:t>
            </a: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2400025" y="3730626"/>
            <a:ext cx="4153477" cy="1274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256" tIns="45631" rIns="91256" bIns="45631">
            <a:normAutofit lnSpcReduction="10000"/>
          </a:bodyPr>
          <a:lstStyle/>
          <a:p>
            <a:pPr marL="456287" indent="-456287" defTabSz="456287">
              <a:spcBef>
                <a:spcPct val="20000"/>
              </a:spcBef>
              <a:buFont typeface="Arial"/>
              <a:buChar char="–"/>
              <a:defRPr/>
            </a:pPr>
            <a:r>
              <a:rPr lang="en-GB" sz="1200" dirty="0">
                <a:solidFill>
                  <a:prstClr val="black"/>
                </a:solidFill>
                <a:latin typeface="Calibri" charset="0"/>
              </a:rPr>
              <a:t>Damping ring like an ambitious light source, no show stopper</a:t>
            </a:r>
          </a:p>
          <a:p>
            <a:pPr marL="456287" indent="-456287" defTabSz="456287">
              <a:spcBef>
                <a:spcPct val="20000"/>
              </a:spcBef>
              <a:buFont typeface="Arial"/>
              <a:buChar char="–"/>
              <a:defRPr/>
            </a:pPr>
            <a:r>
              <a:rPr lang="en-GB" sz="1200" dirty="0">
                <a:solidFill>
                  <a:prstClr val="black"/>
                </a:solidFill>
                <a:latin typeface="Calibri" charset="0"/>
              </a:rPr>
              <a:t>Alignment system principle demonstrated</a:t>
            </a:r>
          </a:p>
          <a:p>
            <a:pPr marL="456287" indent="-456287" defTabSz="456287">
              <a:spcBef>
                <a:spcPct val="20000"/>
              </a:spcBef>
              <a:buFont typeface="Arial"/>
              <a:buChar char="–"/>
              <a:defRPr/>
            </a:pPr>
            <a:r>
              <a:rPr lang="en-GB" sz="1200" dirty="0">
                <a:solidFill>
                  <a:prstClr val="black"/>
                </a:solidFill>
                <a:latin typeface="Calibri" charset="0"/>
              </a:rPr>
              <a:t>Stabilisation system developed, benchmarked, better system in pipeline</a:t>
            </a:r>
          </a:p>
          <a:p>
            <a:pPr marL="456287" indent="-456287" defTabSz="456287">
              <a:spcBef>
                <a:spcPct val="20000"/>
              </a:spcBef>
              <a:buFont typeface="Arial"/>
              <a:buChar char="–"/>
              <a:defRPr/>
            </a:pPr>
            <a:r>
              <a:rPr lang="en-GB" sz="1200" dirty="0">
                <a:solidFill>
                  <a:prstClr val="black"/>
                </a:solidFill>
                <a:latin typeface="Calibri" charset="0"/>
              </a:rPr>
              <a:t>Simulations on or close to the target  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1673" y="656648"/>
            <a:ext cx="2929659" cy="1724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12546" y="1633695"/>
            <a:ext cx="1086716" cy="596035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91256" tIns="45631" rIns="91256" bIns="45631">
            <a:spAutoFit/>
          </a:bodyPr>
          <a:lstStyle/>
          <a:p>
            <a:pPr defTabSz="456287">
              <a:defRPr/>
            </a:pPr>
            <a:r>
              <a:rPr lang="en-US" sz="800" dirty="0">
                <a:solidFill>
                  <a:prstClr val="black"/>
                </a:solidFill>
                <a:latin typeface="Calibri"/>
              </a:rPr>
              <a:t>TD24 baseline: Unloaded 106 MV/m</a:t>
            </a:r>
          </a:p>
          <a:p>
            <a:pPr defTabSz="456287">
              <a:defRPr/>
            </a:pPr>
            <a:r>
              <a:rPr lang="en-US" sz="800" dirty="0">
                <a:solidFill>
                  <a:prstClr val="black"/>
                </a:solidFill>
                <a:latin typeface="Calibri"/>
              </a:rPr>
              <a:t>Expected with beam loading 0-16% less</a:t>
            </a:r>
          </a:p>
        </p:txBody>
      </p:sp>
      <p:pic>
        <p:nvPicPr>
          <p:cNvPr id="30" name="Picture 29" descr="PowerVsGradient3_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1661" y="2440224"/>
            <a:ext cx="2076739" cy="129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Oval 31"/>
          <p:cNvSpPr/>
          <p:nvPr/>
        </p:nvSpPr>
        <p:spPr>
          <a:xfrm flipH="1">
            <a:off x="7600957" y="2828453"/>
            <a:ext cx="44739" cy="447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56" tIns="45631" rIns="91256" bIns="45631" anchor="ctr"/>
          <a:lstStyle/>
          <a:p>
            <a:pPr algn="ctr" defTabSz="456287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Content Placeholder 2"/>
          <p:cNvSpPr txBox="1">
            <a:spLocks/>
          </p:cNvSpPr>
          <p:nvPr/>
        </p:nvSpPr>
        <p:spPr bwMode="auto">
          <a:xfrm>
            <a:off x="7432091" y="3026156"/>
            <a:ext cx="818284" cy="31605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91256" tIns="45631" rIns="91256" bIns="45631">
            <a:spAutoFit/>
          </a:bodyPr>
          <a:lstStyle/>
          <a:p>
            <a:pPr marL="228143" indent="-228143" defTabSz="456287">
              <a:spcBef>
                <a:spcPct val="20000"/>
              </a:spcBef>
              <a:defRPr/>
            </a:pPr>
            <a:r>
              <a:rPr lang="en-US" sz="700" dirty="0">
                <a:solidFill>
                  <a:srgbClr val="C00000"/>
                </a:solidFill>
                <a:latin typeface="Calibri"/>
                <a:cs typeface="Calibri"/>
              </a:rPr>
              <a:t>CLIC Nominal, loaded</a:t>
            </a:r>
          </a:p>
        </p:txBody>
      </p:sp>
      <p:sp>
        <p:nvSpPr>
          <p:cNvPr id="34" name="Content Placeholder 2"/>
          <p:cNvSpPr txBox="1">
            <a:spLocks/>
          </p:cNvSpPr>
          <p:nvPr/>
        </p:nvSpPr>
        <p:spPr bwMode="auto">
          <a:xfrm>
            <a:off x="6866364" y="2474860"/>
            <a:ext cx="871682" cy="31605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91256" tIns="45631" rIns="91256" bIns="45631">
            <a:spAutoFit/>
          </a:bodyPr>
          <a:lstStyle/>
          <a:p>
            <a:pPr marL="228143" indent="-228143" defTabSz="456287">
              <a:spcBef>
                <a:spcPct val="20000"/>
              </a:spcBef>
              <a:defRPr/>
            </a:pPr>
            <a:r>
              <a:rPr lang="en-US" sz="700" dirty="0">
                <a:solidFill>
                  <a:srgbClr val="1F497D">
                    <a:lumMod val="75000"/>
                  </a:srgbClr>
                </a:solidFill>
                <a:latin typeface="Calibri"/>
                <a:cs typeface="Calibri"/>
              </a:rPr>
              <a:t>CLIC Nominal, unloaded</a:t>
            </a:r>
          </a:p>
        </p:txBody>
      </p:sp>
      <p:sp>
        <p:nvSpPr>
          <p:cNvPr id="35" name="Oval 34"/>
          <p:cNvSpPr/>
          <p:nvPr/>
        </p:nvSpPr>
        <p:spPr>
          <a:xfrm flipV="1">
            <a:off x="7465284" y="2889066"/>
            <a:ext cx="46182" cy="4473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56" tIns="45631" rIns="91256" bIns="45631" anchor="ctr"/>
          <a:lstStyle/>
          <a:p>
            <a:pPr algn="ctr" defTabSz="456287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1" name="Picture 30" descr="P100005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7878" y="2380777"/>
            <a:ext cx="1643785" cy="124979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4205" y="3856187"/>
            <a:ext cx="1928091" cy="1137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Content Placeholder 3" descr="DSC_0049.JPG"/>
          <p:cNvPicPr>
            <a:picLocks noGrp="1" noChangeAspect="1"/>
          </p:cNvPicPr>
          <p:nvPr>
            <p:ph sz="half" idx="4294967295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0309" y="3743718"/>
            <a:ext cx="1342159" cy="158605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38" descr="Screen Shot 2012-08-19 at 9.37.33 PM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7109" y="5495846"/>
            <a:ext cx="2634209" cy="11966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6" grpId="0" animBg="1"/>
      <p:bldP spid="7" grpId="0" animBg="1"/>
      <p:bldP spid="14" grpId="0" animBg="1"/>
      <p:bldP spid="21" grpId="0" animBg="1"/>
      <p:bldP spid="23" grpId="0" animBg="1"/>
      <p:bldP spid="24" grpId="0" animBg="1"/>
      <p:bldP spid="25" grpId="0" animBg="1"/>
      <p:bldP spid="29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defTabSz="456287"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The CLIC CDR documents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525DBB-DA26-D945-872D-2BC7B873432E}" type="slidenum">
              <a:rPr lang="en-US">
                <a:latin typeface="Arial" charset="0"/>
              </a:rPr>
              <a:pPr>
                <a:defRPr/>
              </a:pPr>
              <a:t>28</a:t>
            </a:fld>
            <a:endParaRPr lang="en-US" dirty="0">
              <a:latin typeface="Arial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66999179"/>
              </p:ext>
            </p:extLst>
          </p:nvPr>
        </p:nvGraphicFramePr>
        <p:xfrm>
          <a:off x="304800" y="1157292"/>
          <a:ext cx="6426200" cy="4913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0724" name="TextBox 7"/>
          <p:cNvSpPr txBox="1">
            <a:spLocks noChangeArrowheads="1"/>
          </p:cNvSpPr>
          <p:nvPr/>
        </p:nvSpPr>
        <p:spPr bwMode="auto">
          <a:xfrm>
            <a:off x="6832600" y="1157292"/>
            <a:ext cx="2311400" cy="4121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01" tIns="45653" rIns="91301" bIns="45653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0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0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0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0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3925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</a:rPr>
              <a:t>In addition a shorter overview document was submitted as input to the European Strategy update, available at:</a:t>
            </a:r>
          </a:p>
          <a:p>
            <a:pPr defTabSz="453925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sz="1600" u="sng" dirty="0">
                <a:solidFill>
                  <a:prstClr val="black"/>
                </a:solidFill>
                <a:hlinkClick r:id="rId7"/>
              </a:rPr>
              <a:t>http://arxiv.org/pdf/1208.1402v1</a:t>
            </a:r>
            <a:endParaRPr lang="da-DK" sz="1600" u="sng" dirty="0">
              <a:solidFill>
                <a:prstClr val="black"/>
              </a:solidFill>
            </a:endParaRPr>
          </a:p>
          <a:p>
            <a:pPr defTabSz="453925" eaLnBrk="1" fontAlgn="base" hangingPunct="1">
              <a:spcBef>
                <a:spcPct val="0"/>
              </a:spcBef>
              <a:spcAft>
                <a:spcPct val="0"/>
              </a:spcAft>
            </a:pPr>
            <a:endParaRPr lang="da-DK" sz="1600" u="sng" dirty="0">
              <a:solidFill>
                <a:prstClr val="black"/>
              </a:solidFill>
            </a:endParaRPr>
          </a:p>
          <a:p>
            <a:pPr defTabSz="453925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</a:rPr>
              <a:t>An input document to Snowmass 2013 has also been submitted:</a:t>
            </a:r>
          </a:p>
          <a:p>
            <a:pPr defTabSz="453925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hlinkClick r:id="rId8"/>
              </a:rPr>
              <a:t>http://arxiv.org/abs/1305.5766</a:t>
            </a:r>
            <a:endParaRPr lang="en-US" sz="1600" dirty="0">
              <a:solidFill>
                <a:prstClr val="black"/>
              </a:solidFill>
            </a:endParaRPr>
          </a:p>
          <a:p>
            <a:pPr defTabSz="453925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prstClr val="black"/>
              </a:solidFill>
            </a:endParaRPr>
          </a:p>
          <a:p>
            <a:pPr defTabSz="453925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971" r="-44971"/>
          <a:stretch>
            <a:fillRect/>
          </a:stretch>
        </p:blipFill>
        <p:spPr>
          <a:xfrm>
            <a:off x="647991" y="0"/>
            <a:ext cx="11034568" cy="6858000"/>
          </a:xfrm>
          <a:solidFill>
            <a:schemeClr val="bg1"/>
          </a:solidFill>
        </p:spPr>
      </p:pic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353580" y="6"/>
            <a:ext cx="2376920" cy="2298989"/>
          </a:xfrm>
        </p:spPr>
        <p:txBody>
          <a:bodyPr/>
          <a:lstStyle/>
          <a:p>
            <a:pPr eaLnBrk="1" hangingPunct="1"/>
            <a:r>
              <a:rPr lang="en-US" sz="3600">
                <a:latin typeface="Calibri" charset="0"/>
              </a:rPr>
              <a:t>Possible</a:t>
            </a:r>
            <a:r>
              <a:rPr lang="en-US">
                <a:latin typeface="Calibri" charset="0"/>
              </a:rPr>
              <a:t> </a:t>
            </a:r>
            <a:r>
              <a:rPr lang="en-US" sz="3600">
                <a:latin typeface="Calibri" charset="0"/>
              </a:rPr>
              <a:t>CLIC stages studied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E52F81-87D3-074D-88A0-67CBD4BDE37D}" type="slidenum">
              <a:rPr lang="en-US">
                <a:latin typeface="Arial" charset="0"/>
              </a:rPr>
              <a:pPr>
                <a:defRPr/>
              </a:pPr>
              <a:t>29</a:t>
            </a:fld>
            <a:endParaRPr lang="en-US">
              <a:latin typeface="Arial" charset="0"/>
            </a:endParaRPr>
          </a:p>
        </p:txBody>
      </p:sp>
      <p:pic>
        <p:nvPicPr>
          <p:cNvPr id="7" name="Picture 6" descr="Screen Shot 2012-08-19 at 9.37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012"/>
            <a:ext cx="3349625" cy="1521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080265" y="291525"/>
            <a:ext cx="616239" cy="2997489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1" tIns="45653" rIns="91301" bIns="45653" anchor="ctr"/>
          <a:lstStyle/>
          <a:p>
            <a:pPr algn="ctr" defTabSz="455134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41606" y="291525"/>
            <a:ext cx="614795" cy="2997489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1" tIns="45653" rIns="91301" bIns="45653" anchor="ctr"/>
          <a:lstStyle/>
          <a:p>
            <a:pPr algn="ctr" defTabSz="455134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28617" y="3795568"/>
            <a:ext cx="614795" cy="2997489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1" tIns="45653" rIns="91301" bIns="45653" anchor="ctr"/>
          <a:lstStyle/>
          <a:p>
            <a:pPr algn="ctr" defTabSz="455134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560" y="5012184"/>
            <a:ext cx="3137477" cy="15695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lIns="91301" tIns="45653" rIns="91301" bIns="45653">
            <a:spAutoFit/>
          </a:bodyPr>
          <a:lstStyle/>
          <a:p>
            <a:pPr defTabSz="45513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Key features: </a:t>
            </a:r>
          </a:p>
          <a:p>
            <a:pPr marL="285321" indent="-285321" defTabSz="455134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High gradient (energy/length)</a:t>
            </a:r>
          </a:p>
          <a:p>
            <a:pPr marL="285321" indent="-285321" defTabSz="455134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Small beams (luminosity)</a:t>
            </a:r>
          </a:p>
          <a:p>
            <a:pPr marL="285321" indent="-285321" defTabSz="455134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Repetition rates and bunch spacing (experimental conditions)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3475182" y="6368835"/>
            <a:ext cx="2133600" cy="365125"/>
          </a:xfrm>
        </p:spPr>
        <p:txBody>
          <a:bodyPr/>
          <a:lstStyle/>
          <a:p>
            <a:pPr algn="ctr"/>
            <a:fld id="{CADE5BF1-A944-B54A-9898-A27DB1807F1E}" type="slidenum">
              <a:rPr lang="en-US" smtClean="0"/>
              <a:pPr algn="ctr"/>
              <a:t>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Organization	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715818" y="6368835"/>
            <a:ext cx="1759527" cy="365125"/>
          </a:xfrm>
        </p:spPr>
        <p:txBody>
          <a:bodyPr/>
          <a:lstStyle/>
          <a:p>
            <a:r>
              <a:rPr lang="en-US" dirty="0" smtClean="0"/>
              <a:t>May 27</a:t>
            </a:r>
            <a:r>
              <a:rPr lang="en-US" baseline="30000" dirty="0" smtClean="0"/>
              <a:t>th</a:t>
            </a:r>
            <a:r>
              <a:rPr lang="en-US" dirty="0" smtClean="0"/>
              <a:t> 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6961910" y="6368835"/>
            <a:ext cx="1639455" cy="365125"/>
          </a:xfrm>
        </p:spPr>
        <p:txBody>
          <a:bodyPr/>
          <a:lstStyle/>
          <a:p>
            <a:r>
              <a:rPr lang="en-US" dirty="0" smtClean="0"/>
              <a:t>LE - DESY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52092" y="1524001"/>
            <a:ext cx="2135909" cy="4756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83111" tIns="41555" rIns="83111" bIns="41555" rtlCol="0">
            <a:spAutoFit/>
          </a:bodyPr>
          <a:lstStyle/>
          <a:p>
            <a:pPr algn="ctr"/>
            <a:r>
              <a:rPr lang="en-US" sz="2500" dirty="0">
                <a:solidFill>
                  <a:prstClr val="black"/>
                </a:solidFill>
                <a:latin typeface="Calibri"/>
              </a:rPr>
              <a:t>ICFA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52092" y="2303785"/>
            <a:ext cx="2135909" cy="643533"/>
          </a:xfrm>
          <a:prstGeom prst="rect">
            <a:avLst/>
          </a:prstGeom>
          <a:solidFill>
            <a:srgbClr val="C3D69B"/>
          </a:solidFill>
        </p:spPr>
        <p:txBody>
          <a:bodyPr wrap="square" lIns="83111" tIns="41555" rIns="83111" bIns="41555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Linear Collider Board</a:t>
            </a:r>
          </a:p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5818" y="2303785"/>
            <a:ext cx="1997364" cy="643533"/>
          </a:xfrm>
          <a:prstGeom prst="rect">
            <a:avLst/>
          </a:prstGeom>
          <a:solidFill>
            <a:srgbClr val="C3D69B"/>
          </a:solidFill>
        </p:spPr>
        <p:txBody>
          <a:bodyPr wrap="square" lIns="83111" tIns="41555" rIns="83111" bIns="41555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Program Advisory Committee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52092" y="3245211"/>
            <a:ext cx="2135909" cy="923330"/>
          </a:xfrm>
          <a:prstGeom prst="rect">
            <a:avLst/>
          </a:prstGeom>
          <a:solidFill>
            <a:srgbClr val="C3D69B"/>
          </a:solidFill>
        </p:spPr>
        <p:txBody>
          <a:bodyPr wrap="square" lIns="83111" tIns="41555" rIns="83111" bIns="41555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Directorate </a:t>
            </a:r>
          </a:p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Lyn Evans</a:t>
            </a:r>
          </a:p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69182" y="3246654"/>
            <a:ext cx="2112818" cy="643533"/>
          </a:xfrm>
          <a:prstGeom prst="rect">
            <a:avLst/>
          </a:prstGeom>
          <a:solidFill>
            <a:srgbClr val="C3D69B"/>
          </a:solidFill>
        </p:spPr>
        <p:txBody>
          <a:bodyPr wrap="square" lIns="83111" tIns="41555" rIns="83111" bIns="41555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Deputy (Physics)  </a:t>
            </a:r>
          </a:p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Hitoshi Murayama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636" y="4849507"/>
            <a:ext cx="2112818" cy="923330"/>
          </a:xfrm>
          <a:prstGeom prst="rect">
            <a:avLst/>
          </a:prstGeom>
          <a:solidFill>
            <a:srgbClr val="C3D69B"/>
          </a:solidFill>
        </p:spPr>
        <p:txBody>
          <a:bodyPr wrap="square" lIns="83111" tIns="41555" rIns="83111" bIns="41555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ILC </a:t>
            </a:r>
          </a:p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 Mike Harrison</a:t>
            </a:r>
          </a:p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77039" y="4848786"/>
            <a:ext cx="2112818" cy="923330"/>
          </a:xfrm>
          <a:prstGeom prst="rect">
            <a:avLst/>
          </a:prstGeom>
          <a:solidFill>
            <a:srgbClr val="C3D69B"/>
          </a:solidFill>
        </p:spPr>
        <p:txBody>
          <a:bodyPr wrap="square" lIns="83111" tIns="41555" rIns="83111" bIns="41555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Physics &amp; Detectors Hitoshi Yamamoto</a:t>
            </a:r>
          </a:p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75182" y="4848786"/>
            <a:ext cx="2112818" cy="923330"/>
          </a:xfrm>
          <a:prstGeom prst="rect">
            <a:avLst/>
          </a:prstGeom>
          <a:solidFill>
            <a:srgbClr val="C3D69B"/>
          </a:solidFill>
        </p:spPr>
        <p:txBody>
          <a:bodyPr wrap="square" lIns="83111" tIns="41555" rIns="83111" bIns="41555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CLIC </a:t>
            </a:r>
          </a:p>
          <a:p>
            <a:pPr algn="ctr"/>
            <a:r>
              <a:rPr lang="en-US" dirty="0" err="1">
                <a:solidFill>
                  <a:prstClr val="black"/>
                </a:solidFill>
                <a:latin typeface="Calibri"/>
              </a:rPr>
              <a:t>Steinar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Stapnes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6" name="Straight Connector 15"/>
          <p:cNvCxnSpPr>
            <a:endCxn id="12" idx="1"/>
          </p:cNvCxnSpPr>
          <p:nvPr/>
        </p:nvCxnSpPr>
        <p:spPr>
          <a:xfrm>
            <a:off x="5588000" y="3568421"/>
            <a:ext cx="68118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519325" y="4261211"/>
            <a:ext cx="2513403" cy="14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1" idx="2"/>
          </p:cNvCxnSpPr>
          <p:nvPr/>
        </p:nvCxnSpPr>
        <p:spPr>
          <a:xfrm>
            <a:off x="4520047" y="4168541"/>
            <a:ext cx="1" cy="926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4343120" y="3068284"/>
            <a:ext cx="353852" cy="14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0" idx="3"/>
            <a:endCxn id="9" idx="1"/>
          </p:cNvCxnSpPr>
          <p:nvPr/>
        </p:nvCxnSpPr>
        <p:spPr>
          <a:xfrm>
            <a:off x="2713183" y="2625552"/>
            <a:ext cx="73890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3" idx="0"/>
          </p:cNvCxnSpPr>
          <p:nvPr/>
        </p:nvCxnSpPr>
        <p:spPr>
          <a:xfrm flipV="1">
            <a:off x="2107045" y="4261935"/>
            <a:ext cx="0" cy="58757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endCxn id="14" idx="0"/>
          </p:cNvCxnSpPr>
          <p:nvPr/>
        </p:nvCxnSpPr>
        <p:spPr>
          <a:xfrm flipH="1">
            <a:off x="7033448" y="4261933"/>
            <a:ext cx="724" cy="58685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2107046" y="4261211"/>
            <a:ext cx="2412278" cy="14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endCxn id="15" idx="0"/>
          </p:cNvCxnSpPr>
          <p:nvPr/>
        </p:nvCxnSpPr>
        <p:spPr>
          <a:xfrm>
            <a:off x="4519325" y="4261211"/>
            <a:ext cx="12267" cy="5875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88098" y="3053990"/>
            <a:ext cx="8034914" cy="14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7282660" y="4397230"/>
            <a:ext cx="2683595" cy="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88818" y="5739029"/>
            <a:ext cx="8035638" cy="14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 flipH="1" flipV="1">
            <a:off x="-753702" y="4397234"/>
            <a:ext cx="2684318" cy="7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8" idx="2"/>
          </p:cNvCxnSpPr>
          <p:nvPr/>
        </p:nvCxnSpPr>
        <p:spPr>
          <a:xfrm rot="5400000">
            <a:off x="4367620" y="2151361"/>
            <a:ext cx="304133" cy="7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15818" y="3246654"/>
            <a:ext cx="2089727" cy="923330"/>
          </a:xfrm>
          <a:prstGeom prst="rect">
            <a:avLst/>
          </a:prstGeom>
          <a:solidFill>
            <a:srgbClr val="C3D69B"/>
          </a:solidFill>
        </p:spPr>
        <p:txBody>
          <a:bodyPr wrap="square" lIns="83111" tIns="41555" rIns="83111" bIns="41555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Regional Directors</a:t>
            </a:r>
          </a:p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Brian Foster</a:t>
            </a:r>
          </a:p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Harry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Weerts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2713183" y="3537555"/>
            <a:ext cx="73890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315363" y="2310747"/>
            <a:ext cx="1997364" cy="363736"/>
          </a:xfrm>
          <a:prstGeom prst="rect">
            <a:avLst/>
          </a:prstGeom>
          <a:solidFill>
            <a:srgbClr val="C3D69B"/>
          </a:solidFill>
        </p:spPr>
        <p:txBody>
          <a:bodyPr wrap="square" lIns="83111" tIns="41555" rIns="83111" bIns="41555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FALC</a:t>
            </a:r>
          </a:p>
        </p:txBody>
      </p:sp>
    </p:spTree>
    <p:extLst>
      <p:ext uri="{BB962C8B-B14F-4D97-AF65-F5344CB8AC3E}">
        <p14:creationId xmlns:p14="http://schemas.microsoft.com/office/powerpoint/2010/main" val="2147444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3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defTabSz="456470"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CLIC physics potential 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3794" name="Slide Number Placeholder 4"/>
          <p:cNvSpPr>
            <a:spLocks noGrp="1"/>
          </p:cNvSpPr>
          <p:nvPr>
            <p:ph type="sldNum" sz="quarter" idx="10"/>
          </p:nvPr>
        </p:nvSpPr>
        <p:spPr bwMode="auto">
          <a:xfrm>
            <a:off x="6553499" y="6559262"/>
            <a:ext cx="2133023" cy="23235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74666" indent="-259487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37949" indent="-207596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53130" indent="-207596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68309" indent="-207596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83484" indent="-207596" defTabSz="454105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98666" indent="-207596" defTabSz="454105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13847" indent="-207596" defTabSz="454105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29026" indent="-207596" defTabSz="454105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4105" eaLnBrk="1" hangingPunct="1"/>
            <a:fld id="{131E2CB4-6D78-7D47-8D4E-4DCA637A01EA}" type="slidenum">
              <a:rPr lang="en-US" sz="1200">
                <a:solidFill>
                  <a:srgbClr val="898989"/>
                </a:solidFill>
                <a:latin typeface="Calibri" charset="0"/>
              </a:rPr>
              <a:pPr defTabSz="454105" eaLnBrk="1" hangingPunct="1"/>
              <a:t>30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9128" y="783648"/>
            <a:ext cx="7454034" cy="7847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lIns="91283" tIns="45644" rIns="91283" bIns="45644">
            <a:spAutoFit/>
          </a:bodyPr>
          <a:lstStyle/>
          <a:p>
            <a:pPr marL="266246" defTabSz="621245">
              <a:lnSpc>
                <a:spcPct val="7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LHC complementarity at the energy frontier:</a:t>
            </a:r>
          </a:p>
          <a:p>
            <a:pPr marL="551515" indent="-285263" defTabSz="621245">
              <a:lnSpc>
                <a:spcPct val="70000"/>
              </a:lnSpc>
              <a:spcBef>
                <a:spcPct val="0"/>
              </a:spcBef>
              <a:spcAft>
                <a:spcPct val="35000"/>
              </a:spcAft>
              <a:buFont typeface="Arial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How do we build the optimal machine given a physics scenario (partly seen at LHC ?) </a:t>
            </a:r>
            <a:endParaRPr lang="en-US" dirty="0">
              <a:solidFill>
                <a:srgbClr val="000000"/>
              </a:solidFill>
              <a:latin typeface="Calibri"/>
              <a:ea typeface="Calibri" pitchFamily="34" charset="0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6069" y="1593572"/>
            <a:ext cx="3633932" cy="26103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283" tIns="45644" rIns="91283" bIns="45644">
            <a:spAutoFit/>
          </a:bodyPr>
          <a:lstStyle/>
          <a:p>
            <a:pPr defTabSz="456424"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Examples highlighted in the CDR:</a:t>
            </a:r>
          </a:p>
          <a:p>
            <a:pPr marL="285263" indent="-285263" defTabSz="456424">
              <a:buFont typeface="Arial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Higgs physics (SM and non-SM)</a:t>
            </a:r>
          </a:p>
          <a:p>
            <a:pPr marL="285263" indent="-285263" defTabSz="456424">
              <a:buFont typeface="Arial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Top</a:t>
            </a:r>
          </a:p>
          <a:p>
            <a:pPr marL="285263" indent="-285263" defTabSz="456424">
              <a:buFont typeface="Arial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SUSY</a:t>
            </a:r>
          </a:p>
          <a:p>
            <a:pPr marL="285263" indent="-285263" defTabSz="456424">
              <a:buFont typeface="Arial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Higgs strong interactions</a:t>
            </a:r>
          </a:p>
          <a:p>
            <a:pPr marL="285263" indent="-285263" defTabSz="456424">
              <a:buFont typeface="Arial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New Z’ sector</a:t>
            </a:r>
          </a:p>
          <a:p>
            <a:pPr marL="285263" indent="-285263" defTabSz="456424">
              <a:buFont typeface="Arial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Contact interactions</a:t>
            </a:r>
          </a:p>
          <a:p>
            <a:pPr marL="285263" indent="-285263" defTabSz="456424">
              <a:buFont typeface="Arial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Extra dimensions</a:t>
            </a:r>
          </a:p>
          <a:p>
            <a:pPr defTabSz="456424"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Detailed studies at 350 (500), 1400 and 3000 </a:t>
            </a:r>
            <a:r>
              <a:rPr lang="en-US" sz="1600" dirty="0" err="1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GeV</a:t>
            </a:r>
            <a:r>
              <a:rPr lang="en-US" sz="1600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 for these processes</a:t>
            </a:r>
          </a:p>
        </p:txBody>
      </p:sp>
      <p:pic>
        <p:nvPicPr>
          <p:cNvPr id="33797" name="Picture 13" descr="Screen Shot 2012-08-20 at 12.10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568" y="1968500"/>
            <a:ext cx="5299364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491062" y="5651507"/>
            <a:ext cx="5652938" cy="875628"/>
          </a:xfrm>
          <a:prstGeom prst="rect">
            <a:avLst/>
          </a:prstGeom>
          <a:solidFill>
            <a:srgbClr val="F2F2F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283" tIns="45644" rIns="91283" bIns="45644">
            <a:spAutoFit/>
          </a:bodyPr>
          <a:lstStyle/>
          <a:p>
            <a:pPr defTabSz="456424"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Stage 1: </a:t>
            </a:r>
            <a:r>
              <a:rPr lang="en-US" dirty="0" smtClean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~</a:t>
            </a:r>
            <a:r>
              <a:rPr lang="en-US" sz="16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350-375 </a:t>
            </a:r>
            <a:r>
              <a:rPr lang="en-US" sz="1600" dirty="0" err="1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GeV</a:t>
            </a:r>
            <a:r>
              <a:rPr lang="en-US" sz="16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 =&gt; Higgs and top physics</a:t>
            </a:r>
          </a:p>
          <a:p>
            <a:pPr defTabSz="456424"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Stage 2: ~1.5 </a:t>
            </a:r>
            <a:r>
              <a:rPr lang="en-US" sz="1600" dirty="0" err="1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TeV</a:t>
            </a:r>
            <a:r>
              <a:rPr lang="en-US" sz="16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 =&gt; </a:t>
            </a:r>
            <a:r>
              <a:rPr lang="en-US" sz="1600" dirty="0" err="1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ttH</a:t>
            </a:r>
            <a:r>
              <a:rPr lang="en-US" sz="16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ννHH</a:t>
            </a:r>
            <a:r>
              <a:rPr lang="en-US" sz="16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 + New Physics (lower mass scale)</a:t>
            </a:r>
          </a:p>
          <a:p>
            <a:pPr defTabSz="456424"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Stage 3: ~3 </a:t>
            </a:r>
            <a:r>
              <a:rPr lang="en-US" sz="1600" dirty="0" err="1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TeV</a:t>
            </a:r>
            <a:r>
              <a:rPr lang="en-US" sz="16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 =&gt; New Physics (higher mass scale)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5219123" y="1777423"/>
            <a:ext cx="0" cy="3810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248977" y="1752023"/>
            <a:ext cx="0" cy="3810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810500" y="1752023"/>
            <a:ext cx="0" cy="3810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lumi_new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341" y="4615295"/>
            <a:ext cx="3388591" cy="2372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76069" y="4391030"/>
            <a:ext cx="3633932" cy="344015"/>
          </a:xfrm>
          <a:prstGeom prst="rect">
            <a:avLst/>
          </a:prstGeom>
          <a:solidFill>
            <a:srgbClr val="F2F2F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283" tIns="45644" rIns="91283" bIns="45644">
            <a:spAutoFit/>
          </a:bodyPr>
          <a:lstStyle/>
          <a:p>
            <a:pPr defTabSz="456424"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Operation at lower than nominal energy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023"/>
            <a:ext cx="9144000" cy="6494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2" descr="clic-profil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948" y="2400022"/>
            <a:ext cx="2501034" cy="167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6108999" y="6355778"/>
            <a:ext cx="2133023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531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74666" indent="-259487" defTabSz="912531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37949" indent="-207596" defTabSz="912531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53130" indent="-207596" defTabSz="912531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68309" indent="-207596" defTabSz="912531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83484" indent="-207596" defTabSz="912531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98666" indent="-207596" defTabSz="912531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13847" indent="-207596" defTabSz="912531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29026" indent="-207596" defTabSz="912531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7447E05-7E8A-7D43-805E-58718F59B9E4}" type="slidenum">
              <a:rPr lang="en-GB" sz="1200">
                <a:solidFill>
                  <a:srgbClr val="000000"/>
                </a:solidFill>
                <a:latin typeface="Times New Roman" charset="0"/>
              </a:rPr>
              <a:pPr eaLnBrk="1" hangingPunct="1"/>
              <a:t>31</a:t>
            </a:fld>
            <a:endParaRPr lang="en-GB" sz="1200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35844" name="Image 3" descr="Figure9-3.tif"/>
          <p:cNvPicPr>
            <a:picLocks noGrp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67500" y="4784148"/>
            <a:ext cx="2477944" cy="1571625"/>
          </a:xfrm>
        </p:spPr>
      </p:pic>
      <p:sp>
        <p:nvSpPr>
          <p:cNvPr id="10" name="TextBox 9"/>
          <p:cNvSpPr txBox="1"/>
          <p:nvPr/>
        </p:nvSpPr>
        <p:spPr>
          <a:xfrm>
            <a:off x="6042613" y="4077000"/>
            <a:ext cx="3102841" cy="3073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lIns="91283" tIns="45644" rIns="91283" bIns="45644">
            <a:spAutoFit/>
          </a:bodyPr>
          <a:lstStyle/>
          <a:p>
            <a:pPr defTabSz="9128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Tunnel implementations  (laser straight)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36409" y="6355783"/>
            <a:ext cx="3013364" cy="3088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lIns="91283" tIns="45644" rIns="91283" bIns="45644">
            <a:spAutoFit/>
          </a:bodyPr>
          <a:lstStyle/>
          <a:p>
            <a:pPr defTabSz="456424">
              <a:defRPr/>
            </a:pPr>
            <a:r>
              <a:rPr lang="en-US" sz="14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Central MDI &amp; Interaction Region</a:t>
            </a:r>
          </a:p>
        </p:txBody>
      </p:sp>
      <p:sp>
        <p:nvSpPr>
          <p:cNvPr id="35847" name="Title 1"/>
          <p:cNvSpPr>
            <a:spLocks noGrp="1"/>
          </p:cNvSpPr>
          <p:nvPr>
            <p:ph type="title"/>
          </p:nvPr>
        </p:nvSpPr>
        <p:spPr>
          <a:xfrm>
            <a:off x="798080" y="-76480"/>
            <a:ext cx="7568045" cy="616239"/>
          </a:xfrm>
        </p:spPr>
        <p:txBody>
          <a:bodyPr/>
          <a:lstStyle/>
          <a:p>
            <a:pPr eaLnBrk="1" hangingPunct="1"/>
            <a:r>
              <a:rPr lang="en-US" sz="3600">
                <a:latin typeface="Calibri" charset="0"/>
              </a:rPr>
              <a:t>CLIC near CERN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Number Placeholder 7"/>
          <p:cNvSpPr>
            <a:spLocks noGrp="1"/>
          </p:cNvSpPr>
          <p:nvPr>
            <p:ph type="sldNum" sz="quarter" idx="10"/>
          </p:nvPr>
        </p:nvSpPr>
        <p:spPr bwMode="auto">
          <a:xfrm>
            <a:off x="8280979" y="6508750"/>
            <a:ext cx="5585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74666" indent="-259487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37949" indent="-207596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53130" indent="-207596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68309" indent="-207596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83484" indent="-207596" defTabSz="454105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98666" indent="-207596" defTabSz="454105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13847" indent="-207596" defTabSz="454105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29026" indent="-207596" defTabSz="454105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4105" eaLnBrk="1" hangingPunct="1"/>
            <a:fld id="{7D81AEB9-C721-CA4C-9FC3-87A753A7EACB}" type="slidenum">
              <a:rPr lang="en-US" sz="1200">
                <a:solidFill>
                  <a:srgbClr val="898989"/>
                </a:solidFill>
                <a:latin typeface="Calibri" charset="0"/>
              </a:rPr>
              <a:pPr defTabSz="454105" eaLnBrk="1" hangingPunct="1"/>
              <a:t>32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3789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89" y="3260159"/>
            <a:ext cx="6681932" cy="2876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77" y="694171"/>
            <a:ext cx="6795944" cy="2899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07489" y="1137232"/>
            <a:ext cx="2247034" cy="258522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283" tIns="45644" rIns="91283" bIns="45644">
            <a:spAutoFit/>
          </a:bodyPr>
          <a:lstStyle/>
          <a:p>
            <a:pPr defTabSz="456424">
              <a:defRPr/>
            </a:pPr>
            <a:r>
              <a:rPr lang="en-US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Based on 200 days/year at 50% efficiency (accelerator + data taking combined)</a:t>
            </a:r>
          </a:p>
          <a:p>
            <a:pPr defTabSz="456424">
              <a:defRPr/>
            </a:pPr>
            <a:endParaRPr lang="en-US" dirty="0">
              <a:solidFill>
                <a:srgbClr val="000000"/>
              </a:solidFill>
              <a:latin typeface="Calibri"/>
              <a:ea typeface="ＭＳ Ｐゴシック" charset="0"/>
              <a:cs typeface="ＭＳ Ｐゴシック" charset="0"/>
            </a:endParaRPr>
          </a:p>
          <a:p>
            <a:pPr defTabSz="456424">
              <a:defRPr/>
            </a:pPr>
            <a:r>
              <a:rPr lang="en-US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Target figures: &gt;600 fb</a:t>
            </a:r>
            <a:r>
              <a:rPr lang="en-US" baseline="300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-1</a:t>
            </a:r>
            <a:r>
              <a:rPr lang="en-US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 at first stage, 1.5 ab</a:t>
            </a:r>
            <a:r>
              <a:rPr lang="en-US" baseline="300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-1</a:t>
            </a:r>
            <a:r>
              <a:rPr lang="en-US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 at second stage, 2 ab</a:t>
            </a:r>
            <a:r>
              <a:rPr lang="en-US" baseline="300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-1</a:t>
            </a:r>
            <a:r>
              <a:rPr lang="en-US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 at third stage</a:t>
            </a:r>
          </a:p>
        </p:txBody>
      </p:sp>
      <p:sp>
        <p:nvSpPr>
          <p:cNvPr id="37893" name="Title 1"/>
          <p:cNvSpPr>
            <a:spLocks noGrp="1"/>
          </p:cNvSpPr>
          <p:nvPr>
            <p:ph type="title"/>
          </p:nvPr>
        </p:nvSpPr>
        <p:spPr>
          <a:xfrm>
            <a:off x="799523" y="5"/>
            <a:ext cx="7239000" cy="694171"/>
          </a:xfrm>
        </p:spPr>
        <p:txBody>
          <a:bodyPr/>
          <a:lstStyle/>
          <a:p>
            <a:pPr eaLnBrk="1" hangingPunct="1"/>
            <a:r>
              <a:rPr lang="en-US" sz="3600">
                <a:latin typeface="Calibri" charset="0"/>
              </a:rPr>
              <a:t>Possible luminosity examples  </a:t>
            </a:r>
          </a:p>
        </p:txBody>
      </p:sp>
      <p:pic>
        <p:nvPicPr>
          <p:cNvPr id="3789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10" y="6038283"/>
            <a:ext cx="6705023" cy="813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670" y="3967318"/>
            <a:ext cx="2531341" cy="1469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>
          <a:xfrm>
            <a:off x="799523" y="15878"/>
            <a:ext cx="7239000" cy="786534"/>
          </a:xfrm>
        </p:spPr>
        <p:txBody>
          <a:bodyPr/>
          <a:lstStyle/>
          <a:p>
            <a:pPr eaLnBrk="1" hangingPunct="1"/>
            <a:r>
              <a:rPr lang="en-US" sz="3600">
                <a:latin typeface="Calibri" charset="0"/>
              </a:rPr>
              <a:t>Power/energy consumption   </a:t>
            </a:r>
          </a:p>
        </p:txBody>
      </p:sp>
      <p:sp>
        <p:nvSpPr>
          <p:cNvPr id="39938" name="Slide Number Placeholder 7"/>
          <p:cNvSpPr>
            <a:spLocks noGrp="1"/>
          </p:cNvSpPr>
          <p:nvPr>
            <p:ph type="sldNum" sz="quarter" idx="10"/>
          </p:nvPr>
        </p:nvSpPr>
        <p:spPr bwMode="auto">
          <a:xfrm>
            <a:off x="8280979" y="6508750"/>
            <a:ext cx="5585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74666" indent="-259487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37949" indent="-207596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53130" indent="-207596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68309" indent="-207596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83484" indent="-207596" defTabSz="454105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98666" indent="-207596" defTabSz="454105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13847" indent="-207596" defTabSz="454105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29026" indent="-207596" defTabSz="454105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4105" eaLnBrk="1" hangingPunct="1"/>
            <a:fld id="{0963F857-2043-764E-88C0-E3AF7283FA2B}" type="slidenum">
              <a:rPr lang="en-US" sz="1200">
                <a:solidFill>
                  <a:srgbClr val="898989"/>
                </a:solidFill>
                <a:latin typeface="Calibri" charset="0"/>
              </a:rPr>
              <a:pPr defTabSz="454105" eaLnBrk="1" hangingPunct="1"/>
              <a:t>33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3993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580" y="4355533"/>
            <a:ext cx="5361420" cy="24014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77518" y="789421"/>
            <a:ext cx="3594965" cy="60007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283" tIns="45644" rIns="91283" bIns="45644">
            <a:spAutoFit/>
          </a:bodyPr>
          <a:lstStyle/>
          <a:p>
            <a:pPr defTabSz="456424">
              <a:defRPr/>
            </a:pPr>
            <a:r>
              <a:rPr lang="en-US" sz="1200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Considering 150 days per year of normal operation at nominal power and a luminosity ramp-up in the early years at each stage of collision energy, the development of yearly energy consumption can be sketched.</a:t>
            </a:r>
            <a:endParaRPr lang="en-US" sz="12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  <a:p>
            <a:pPr defTabSz="456424">
              <a:defRPr/>
            </a:pPr>
            <a:endParaRPr lang="en-US" sz="12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  <a:p>
            <a:pPr defTabSz="456424">
              <a:defRPr/>
            </a:pPr>
            <a:r>
              <a:rPr lang="fr-CH" sz="1200" dirty="0">
                <a:solidFill>
                  <a:srgbClr val="3366FF"/>
                </a:solidFill>
                <a:latin typeface="Calibri"/>
                <a:ea typeface="ＭＳ Ｐゴシック" charset="0"/>
                <a:cs typeface="Calibri"/>
              </a:rPr>
              <a:t>Re-optimize parts</a:t>
            </a:r>
          </a:p>
          <a:p>
            <a:pPr marL="456424" lvl="1" defTabSz="456424">
              <a:defRPr/>
            </a:pPr>
            <a:r>
              <a:rPr lang="fr-CH" sz="1200" dirty="0">
                <a:solidFill>
                  <a:srgbClr val="3366FF"/>
                </a:solidFill>
                <a:latin typeface="Calibri"/>
                <a:ea typeface="ＭＳ Ｐゴシック" charset="0"/>
                <a:cs typeface="Calibri"/>
              </a:rPr>
              <a:t>Reduced current density in normal-conducting magnets</a:t>
            </a:r>
          </a:p>
          <a:p>
            <a:pPr marL="456424" lvl="1" defTabSz="456424">
              <a:defRPr/>
            </a:pPr>
            <a:r>
              <a:rPr lang="fr-CH" sz="1200" dirty="0">
                <a:solidFill>
                  <a:srgbClr val="3366FF"/>
                </a:solidFill>
                <a:latin typeface="Calibri"/>
                <a:ea typeface="ＭＳ Ｐゴシック" charset="0"/>
                <a:cs typeface="Calibri"/>
              </a:rPr>
              <a:t>Reduction of heat loads to HVAC</a:t>
            </a:r>
          </a:p>
          <a:p>
            <a:pPr marL="456424" lvl="1" defTabSz="456424">
              <a:defRPr/>
            </a:pPr>
            <a:r>
              <a:rPr lang="fr-CH" sz="1200" dirty="0">
                <a:solidFill>
                  <a:srgbClr val="3366FF"/>
                </a:solidFill>
                <a:latin typeface="Calibri"/>
                <a:ea typeface="ＭＳ Ｐゴシック" charset="0"/>
                <a:cs typeface="Calibri"/>
              </a:rPr>
              <a:t>Re-optimization of accelerating gradient with different objective function</a:t>
            </a:r>
          </a:p>
          <a:p>
            <a:pPr defTabSz="456424">
              <a:defRPr/>
            </a:pPr>
            <a:r>
              <a:rPr lang="fr-CH" sz="1200" dirty="0">
                <a:solidFill>
                  <a:srgbClr val="3366FF"/>
                </a:solidFill>
                <a:latin typeface="Calibri"/>
                <a:ea typeface="ＭＳ Ｐゴシック" charset="0"/>
                <a:cs typeface="Calibri"/>
              </a:rPr>
              <a:t>Efficiency</a:t>
            </a:r>
          </a:p>
          <a:p>
            <a:pPr marL="456424" lvl="1" defTabSz="456424">
              <a:defRPr/>
            </a:pPr>
            <a:r>
              <a:rPr lang="fr-CH" sz="1200" dirty="0">
                <a:solidFill>
                  <a:srgbClr val="3366FF"/>
                </a:solidFill>
                <a:latin typeface="Calibri"/>
                <a:ea typeface="ＭＳ Ｐゴシック" charset="0"/>
                <a:cs typeface="Calibri"/>
              </a:rPr>
              <a:t>Grid-to-RF power conversion</a:t>
            </a:r>
          </a:p>
          <a:p>
            <a:pPr marL="456424" lvl="1" defTabSz="456424">
              <a:defRPr/>
            </a:pPr>
            <a:r>
              <a:rPr lang="fr-CH" sz="1200" dirty="0">
                <a:solidFill>
                  <a:srgbClr val="3366FF"/>
                </a:solidFill>
                <a:latin typeface="Calibri"/>
                <a:ea typeface="ＭＳ Ｐゴシック" charset="0"/>
                <a:cs typeface="Calibri"/>
              </a:rPr>
              <a:t>Permanent or super-ferric superconducting magnets</a:t>
            </a:r>
          </a:p>
          <a:p>
            <a:pPr defTabSz="456424">
              <a:defRPr/>
            </a:pPr>
            <a:r>
              <a:rPr lang="fr-CH" sz="1200" dirty="0">
                <a:solidFill>
                  <a:srgbClr val="3366FF"/>
                </a:solidFill>
                <a:latin typeface="Calibri"/>
                <a:ea typeface="ＭＳ Ｐゴシック" charset="0"/>
                <a:cs typeface="Calibri"/>
              </a:rPr>
              <a:t>Energy management</a:t>
            </a:r>
          </a:p>
          <a:p>
            <a:pPr marL="456424" lvl="1" defTabSz="456424">
              <a:defRPr/>
            </a:pPr>
            <a:r>
              <a:rPr lang="fr-CH" sz="1200" dirty="0">
                <a:solidFill>
                  <a:srgbClr val="3366FF"/>
                </a:solidFill>
                <a:latin typeface="Calibri"/>
                <a:ea typeface="ＭＳ Ｐゴシック" charset="0"/>
                <a:cs typeface="Calibri"/>
              </a:rPr>
              <a:t>Low-power configurations in case of beam interruption</a:t>
            </a:r>
          </a:p>
          <a:p>
            <a:pPr marL="456424" lvl="1" defTabSz="456424">
              <a:defRPr/>
            </a:pPr>
            <a:r>
              <a:rPr lang="fr-CH" sz="1200" dirty="0">
                <a:solidFill>
                  <a:srgbClr val="3366FF"/>
                </a:solidFill>
                <a:latin typeface="Calibri"/>
                <a:ea typeface="ＭＳ Ｐゴシック" charset="0"/>
                <a:cs typeface="Calibri"/>
              </a:rPr>
              <a:t>Modulation of scheduled operation to match electricity demand: Seasonal and Daily</a:t>
            </a:r>
          </a:p>
          <a:p>
            <a:pPr marL="456424" lvl="1" defTabSz="456424">
              <a:defRPr/>
            </a:pPr>
            <a:r>
              <a:rPr lang="fr-CH" sz="1200" dirty="0">
                <a:solidFill>
                  <a:srgbClr val="3366FF"/>
                </a:solidFill>
                <a:latin typeface="Calibri"/>
                <a:ea typeface="ＭＳ Ｐゴシック" charset="0"/>
                <a:cs typeface="Calibri"/>
              </a:rPr>
              <a:t>Power quality specifications </a:t>
            </a:r>
          </a:p>
          <a:p>
            <a:pPr defTabSz="456424">
              <a:defRPr/>
            </a:pPr>
            <a:r>
              <a:rPr lang="fr-CH" sz="1200" dirty="0">
                <a:solidFill>
                  <a:srgbClr val="3366FF"/>
                </a:solidFill>
                <a:latin typeface="Calibri"/>
                <a:ea typeface="ＭＳ Ｐゴシック" charset="0"/>
                <a:cs typeface="Calibri"/>
              </a:rPr>
              <a:t>Waste heat recovery</a:t>
            </a:r>
          </a:p>
          <a:p>
            <a:pPr marL="456424" lvl="1" defTabSz="456424">
              <a:defRPr/>
            </a:pPr>
            <a:r>
              <a:rPr lang="fr-CH" sz="1200" dirty="0">
                <a:solidFill>
                  <a:srgbClr val="3366FF"/>
                </a:solidFill>
                <a:latin typeface="Calibri"/>
                <a:ea typeface="ＭＳ Ｐゴシック" charset="0"/>
                <a:cs typeface="Calibri"/>
              </a:rPr>
              <a:t>Possibilities of heat rejection at higher temperature</a:t>
            </a:r>
          </a:p>
          <a:p>
            <a:pPr marL="456424" lvl="1" defTabSz="456424">
              <a:defRPr/>
            </a:pPr>
            <a:r>
              <a:rPr lang="fr-CH" sz="1200" dirty="0">
                <a:solidFill>
                  <a:srgbClr val="3366FF"/>
                </a:solidFill>
                <a:latin typeface="Calibri"/>
                <a:ea typeface="ＭＳ Ｐゴシック" charset="0"/>
                <a:cs typeface="Calibri"/>
              </a:rPr>
              <a:t>Waste heat valorization by concomitant needs, e.g. residential heating, absorption cooling</a:t>
            </a:r>
            <a:endParaRPr lang="en-US" sz="1200" dirty="0">
              <a:solidFill>
                <a:srgbClr val="3366FF"/>
              </a:solidFill>
              <a:latin typeface="Calibri"/>
              <a:ea typeface="ＭＳ Ｐゴシック" charset="0"/>
              <a:cs typeface="Calibri"/>
            </a:endParaRPr>
          </a:p>
          <a:p>
            <a:pPr defTabSz="456424">
              <a:defRPr/>
            </a:pPr>
            <a:endParaRPr lang="en-US" sz="12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  <a:p>
            <a:pPr defTabSz="456424">
              <a:defRPr/>
            </a:pPr>
            <a:r>
              <a:rPr lang="en-US" sz="1200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Beyond: </a:t>
            </a:r>
          </a:p>
          <a:p>
            <a:pPr defTabSz="456424">
              <a:defRPr/>
            </a:pPr>
            <a:r>
              <a:rPr lang="en-US" sz="1200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Scale with inst. luminosity – i.e. running at the very end of the project lifetime might be power limited and require more time.</a:t>
            </a:r>
          </a:p>
        </p:txBody>
      </p:sp>
      <p:pic>
        <p:nvPicPr>
          <p:cNvPr id="39941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341" y="2361056"/>
            <a:ext cx="3944215" cy="167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988" y="763448"/>
            <a:ext cx="5054023" cy="1521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355523" y="5435023"/>
            <a:ext cx="4610966" cy="0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355523" y="4178022"/>
            <a:ext cx="4208318" cy="3694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lIns="91283" tIns="45644" rIns="91283" bIns="45644">
            <a:spAutoFit/>
          </a:bodyPr>
          <a:lstStyle/>
          <a:p>
            <a:pPr defTabSz="456424">
              <a:defRPr/>
            </a:pPr>
            <a:r>
              <a:rPr lang="en-US" dirty="0">
                <a:solidFill>
                  <a:srgbClr val="FF0000"/>
                </a:solidFill>
                <a:latin typeface="Calibri"/>
                <a:ea typeface="ＭＳ Ｐゴシック" charset="0"/>
                <a:cs typeface="ＭＳ Ｐゴシック" charset="0"/>
              </a:rPr>
              <a:t>CERN energy consumption 2012: 1.35 </a:t>
            </a:r>
            <a:r>
              <a:rPr lang="en-US" dirty="0" err="1">
                <a:solidFill>
                  <a:srgbClr val="FF0000"/>
                </a:solidFill>
                <a:latin typeface="Calibri"/>
                <a:ea typeface="ＭＳ Ｐゴシック" charset="0"/>
                <a:cs typeface="ＭＳ Ｐゴシック" charset="0"/>
              </a:rPr>
              <a:t>TWh</a:t>
            </a:r>
            <a:r>
              <a:rPr lang="en-US" dirty="0">
                <a:solidFill>
                  <a:srgbClr val="FF0000"/>
                </a:solidFill>
                <a:latin typeface="Calibri"/>
                <a:ea typeface="ＭＳ Ｐゴシック" charset="0"/>
                <a:cs typeface="ＭＳ Ｐゴシック" charset="0"/>
              </a:rPr>
              <a:t>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Calibri" charset="0"/>
              </a:rPr>
              <a:t>Costs</a:t>
            </a:r>
          </a:p>
        </p:txBody>
      </p:sp>
      <p:sp>
        <p:nvSpPr>
          <p:cNvPr id="41986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74666" indent="-259487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37949" indent="-207596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53130" indent="-207596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68309" indent="-207596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83484" indent="-207596" defTabSz="454105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98666" indent="-207596" defTabSz="454105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13847" indent="-207596" defTabSz="454105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29026" indent="-207596" defTabSz="454105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4105" eaLnBrk="1" hangingPunct="1"/>
            <a:fld id="{BA6B444F-1888-4A41-BDCC-7353C05B44EC}" type="slidenum">
              <a:rPr lang="en-US" sz="1200">
                <a:solidFill>
                  <a:srgbClr val="898989"/>
                </a:solidFill>
                <a:latin typeface="Calibri" charset="0"/>
              </a:rPr>
              <a:pPr defTabSz="454105" eaLnBrk="1" hangingPunct="1"/>
              <a:t>34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198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7" y="736023"/>
            <a:ext cx="9144000" cy="4735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44510" y="5012171"/>
            <a:ext cx="8229023" cy="1379682"/>
          </a:xfrm>
          <a:solidFill>
            <a:schemeClr val="bg1">
              <a:lumMod val="95000"/>
            </a:schemeClr>
          </a:solidFill>
        </p:spPr>
        <p:txBody>
          <a:bodyPr rtlCol="0">
            <a:normAutofit fontScale="47500" lnSpcReduction="20000"/>
          </a:bodyPr>
          <a:lstStyle/>
          <a:p>
            <a:pPr marL="0" indent="0" defTabSz="456470" eaLnBrk="1" fontAlgn="auto" hangingPunct="1">
              <a:spcAft>
                <a:spcPts val="0"/>
              </a:spcAft>
              <a:buNone/>
              <a:defRPr/>
            </a:pPr>
            <a:r>
              <a:rPr lang="en-US" dirty="0" smtClean="0">
                <a:ea typeface="+mn-ea"/>
                <a:cs typeface="+mn-cs"/>
              </a:rPr>
              <a:t>First to second stage: 4 MCHF/</a:t>
            </a:r>
            <a:r>
              <a:rPr lang="en-US" dirty="0" err="1" smtClean="0">
                <a:ea typeface="+mn-ea"/>
                <a:cs typeface="+mn-cs"/>
              </a:rPr>
              <a:t>GeV</a:t>
            </a:r>
            <a:r>
              <a:rPr lang="en-US" dirty="0" smtClean="0">
                <a:ea typeface="+mn-ea"/>
                <a:cs typeface="+mn-cs"/>
              </a:rPr>
              <a:t> (i.e. initial costs are very significant) </a:t>
            </a:r>
          </a:p>
          <a:p>
            <a:pPr marL="0" indent="0" defTabSz="456470" eaLnBrk="1" fontAlgn="auto" hangingPunct="1">
              <a:spcAft>
                <a:spcPts val="0"/>
              </a:spcAft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marL="0" indent="0" defTabSz="456470" eaLnBrk="1" fontAlgn="auto" hangingPunct="1">
              <a:spcAft>
                <a:spcPts val="0"/>
              </a:spcAft>
              <a:buNone/>
              <a:defRPr/>
            </a:pPr>
            <a:r>
              <a:rPr lang="en-US" dirty="0" smtClean="0">
                <a:ea typeface="+mn-ea"/>
                <a:cs typeface="+mn-cs"/>
              </a:rPr>
              <a:t>Caveats: </a:t>
            </a:r>
          </a:p>
          <a:p>
            <a:pPr marL="399370" lvl="1" indent="0" defTabSz="456470" eaLnBrk="1" fontAlgn="auto" hangingPunct="1">
              <a:spcAft>
                <a:spcPts val="0"/>
              </a:spcAft>
              <a:buNone/>
              <a:defRPr/>
            </a:pPr>
            <a:r>
              <a:rPr lang="en-US" dirty="0" smtClean="0">
                <a:ea typeface="+mn-ea"/>
              </a:rPr>
              <a:t>Uncertainties 20-25%</a:t>
            </a:r>
          </a:p>
          <a:p>
            <a:pPr marL="399370" lvl="1" indent="0" defTabSz="456470" eaLnBrk="1" fontAlgn="auto" hangingPunct="1">
              <a:spcAft>
                <a:spcPts val="0"/>
              </a:spcAft>
              <a:buNone/>
              <a:defRPr/>
            </a:pPr>
            <a:r>
              <a:rPr lang="en-US" dirty="0" smtClean="0">
                <a:ea typeface="+mn-ea"/>
              </a:rPr>
              <a:t>Possible savings around 10% </a:t>
            </a:r>
          </a:p>
          <a:p>
            <a:pPr marL="399370" lvl="1" indent="0" defTabSz="456470" eaLnBrk="1" fontAlgn="auto" hangingPunct="1">
              <a:spcAft>
                <a:spcPts val="0"/>
              </a:spcAft>
              <a:buNone/>
              <a:defRPr/>
            </a:pPr>
            <a:r>
              <a:rPr lang="en-US" dirty="0" smtClean="0">
                <a:ea typeface="+mn-ea"/>
              </a:rPr>
              <a:t>However – first stage not </a:t>
            </a:r>
            <a:r>
              <a:rPr lang="en-US" dirty="0" err="1" smtClean="0">
                <a:ea typeface="+mn-ea"/>
              </a:rPr>
              <a:t>optimised</a:t>
            </a:r>
            <a:r>
              <a:rPr lang="en-US" dirty="0" smtClean="0">
                <a:ea typeface="+mn-ea"/>
              </a:rPr>
              <a:t> (work for next phase), parameters largely defined for 3 </a:t>
            </a:r>
            <a:r>
              <a:rPr lang="en-US" dirty="0" err="1" smtClean="0">
                <a:ea typeface="+mn-ea"/>
              </a:rPr>
              <a:t>TeV</a:t>
            </a:r>
            <a:r>
              <a:rPr lang="en-US" dirty="0" smtClean="0">
                <a:ea typeface="+mn-ea"/>
              </a:rPr>
              <a:t> final stage </a:t>
            </a:r>
            <a:endParaRPr lang="en-US" dirty="0"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730348" y="19064"/>
            <a:ext cx="6728114" cy="616239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dirty="0">
                <a:latin typeface="Calibri" charset="0"/>
              </a:rPr>
              <a:t>CLIC Accelerator Activities 2012-18</a:t>
            </a:r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0" y="1579692"/>
            <a:ext cx="1291647" cy="988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Type 1 on legs 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0" y="406384"/>
            <a:ext cx="1541318" cy="1173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0" y="2568271"/>
            <a:ext cx="1044864" cy="1395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 descr="\\cern.ch\dfs\Workspaces\s\SA_project\Conferences\Final_ipac11\ipac11\ipac11\Neuer Ordner\IMG_1257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B8B1DA"/>
              </a:clrFrom>
              <a:clrTo>
                <a:srgbClr val="B8B1D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81791" y="4917851"/>
            <a:ext cx="636911" cy="61692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6" descr="CLICDBStriplineBPM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7297" y="3963828"/>
            <a:ext cx="1248352" cy="884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870150807"/>
              </p:ext>
            </p:extLst>
          </p:nvPr>
        </p:nvGraphicFramePr>
        <p:xfrm>
          <a:off x="0" y="638858"/>
          <a:ext cx="3517900" cy="25361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75784251"/>
              </p:ext>
            </p:extLst>
          </p:nvPr>
        </p:nvGraphicFramePr>
        <p:xfrm>
          <a:off x="3733801" y="928528"/>
          <a:ext cx="5410200" cy="3618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val="682291296"/>
              </p:ext>
            </p:extLst>
          </p:nvPr>
        </p:nvGraphicFramePr>
        <p:xfrm>
          <a:off x="0" y="3308362"/>
          <a:ext cx="3517900" cy="3062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802007053"/>
              </p:ext>
            </p:extLst>
          </p:nvPr>
        </p:nvGraphicFramePr>
        <p:xfrm>
          <a:off x="3695700" y="4838700"/>
          <a:ext cx="5448300" cy="167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</p:spTree>
    <p:extLst>
      <p:ext uri="{BB962C8B-B14F-4D97-AF65-F5344CB8AC3E}">
        <p14:creationId xmlns:p14="http://schemas.microsoft.com/office/powerpoint/2010/main" val="360985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  <p:bldGraphic spid="20" grpId="0">
        <p:bldAsOne/>
      </p:bldGraphic>
      <p:bldGraphic spid="4" grpId="0">
        <p:bldAsOne/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Image 1" descr="CLIC-CollabMa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28" b="7321"/>
          <a:stretch>
            <a:fillRect/>
          </a:stretch>
        </p:blipFill>
        <p:spPr bwMode="auto">
          <a:xfrm>
            <a:off x="-174621" y="821185"/>
            <a:ext cx="9461501" cy="4261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Oval 33"/>
          <p:cNvSpPr>
            <a:spLocks noChangeArrowheads="1"/>
          </p:cNvSpPr>
          <p:nvPr/>
        </p:nvSpPr>
        <p:spPr bwMode="auto">
          <a:xfrm>
            <a:off x="2296108" y="2356721"/>
            <a:ext cx="75045" cy="76488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256" tIns="45631" rIns="91256" bIns="45631" anchor="ctr"/>
          <a:lstStyle/>
          <a:p>
            <a:pPr defTabSz="455407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35" name="Oval 33"/>
          <p:cNvSpPr>
            <a:spLocks noChangeArrowheads="1"/>
          </p:cNvSpPr>
          <p:nvPr/>
        </p:nvSpPr>
        <p:spPr bwMode="auto">
          <a:xfrm>
            <a:off x="2257136" y="2277346"/>
            <a:ext cx="76489" cy="76489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256" tIns="45631" rIns="91256" bIns="45631" anchor="ctr"/>
          <a:lstStyle/>
          <a:p>
            <a:pPr defTabSz="455407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36" name="Oval 33"/>
          <p:cNvSpPr>
            <a:spLocks noChangeArrowheads="1"/>
          </p:cNvSpPr>
          <p:nvPr/>
        </p:nvSpPr>
        <p:spPr bwMode="auto">
          <a:xfrm>
            <a:off x="2365381" y="2306206"/>
            <a:ext cx="76488" cy="76489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256" tIns="45631" rIns="91256" bIns="45631" anchor="ctr"/>
          <a:lstStyle/>
          <a:p>
            <a:pPr defTabSz="455407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37" name="Oval 33"/>
          <p:cNvSpPr>
            <a:spLocks noChangeArrowheads="1"/>
          </p:cNvSpPr>
          <p:nvPr/>
        </p:nvSpPr>
        <p:spPr bwMode="auto">
          <a:xfrm>
            <a:off x="2540006" y="2417331"/>
            <a:ext cx="76489" cy="76488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256" tIns="45631" rIns="91256" bIns="45631" anchor="ctr"/>
          <a:lstStyle/>
          <a:p>
            <a:pPr defTabSz="455407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38" name="Oval 33"/>
          <p:cNvSpPr>
            <a:spLocks noChangeArrowheads="1"/>
          </p:cNvSpPr>
          <p:nvPr/>
        </p:nvSpPr>
        <p:spPr bwMode="auto">
          <a:xfrm>
            <a:off x="1524006" y="2366818"/>
            <a:ext cx="76489" cy="76489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256" tIns="45631" rIns="91256" bIns="45631" anchor="ctr"/>
          <a:lstStyle/>
          <a:p>
            <a:pPr defTabSz="455407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39" name="Oval 33"/>
          <p:cNvSpPr>
            <a:spLocks noChangeArrowheads="1"/>
          </p:cNvSpPr>
          <p:nvPr/>
        </p:nvSpPr>
        <p:spPr bwMode="auto">
          <a:xfrm>
            <a:off x="1600491" y="2518353"/>
            <a:ext cx="76488" cy="76488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256" tIns="45631" rIns="91256" bIns="45631" anchor="ctr"/>
          <a:lstStyle/>
          <a:p>
            <a:pPr defTabSz="455407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40" name="Oval 33"/>
          <p:cNvSpPr>
            <a:spLocks noChangeArrowheads="1"/>
          </p:cNvSpPr>
          <p:nvPr/>
        </p:nvSpPr>
        <p:spPr bwMode="auto">
          <a:xfrm>
            <a:off x="4267489" y="2213841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256" tIns="45631" rIns="91256" bIns="45631" anchor="ctr"/>
          <a:lstStyle/>
          <a:p>
            <a:pPr defTabSz="455407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41" name="Oval 33"/>
          <p:cNvSpPr>
            <a:spLocks noChangeArrowheads="1"/>
          </p:cNvSpPr>
          <p:nvPr/>
        </p:nvSpPr>
        <p:spPr bwMode="auto">
          <a:xfrm>
            <a:off x="4222750" y="2033444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256" tIns="45631" rIns="91256" bIns="45631" anchor="ctr"/>
          <a:lstStyle/>
          <a:p>
            <a:pPr defTabSz="455407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42" name="Oval 33"/>
          <p:cNvSpPr>
            <a:spLocks noChangeArrowheads="1"/>
          </p:cNvSpPr>
          <p:nvPr/>
        </p:nvSpPr>
        <p:spPr bwMode="auto">
          <a:xfrm>
            <a:off x="4267489" y="2096944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256" tIns="45631" rIns="91256" bIns="45631" anchor="ctr"/>
          <a:lstStyle/>
          <a:p>
            <a:pPr defTabSz="455407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43" name="Oval 33"/>
          <p:cNvSpPr>
            <a:spLocks noChangeArrowheads="1"/>
          </p:cNvSpPr>
          <p:nvPr/>
        </p:nvSpPr>
        <p:spPr bwMode="auto">
          <a:xfrm>
            <a:off x="4203989" y="2105603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256" tIns="45631" rIns="91256" bIns="45631" anchor="ctr"/>
          <a:lstStyle/>
          <a:p>
            <a:pPr defTabSz="455407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44" name="Oval 33"/>
          <p:cNvSpPr>
            <a:spLocks noChangeArrowheads="1"/>
          </p:cNvSpPr>
          <p:nvPr/>
        </p:nvSpPr>
        <p:spPr bwMode="auto">
          <a:xfrm>
            <a:off x="4343977" y="2213841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256" tIns="45631" rIns="91256" bIns="45631" anchor="ctr"/>
          <a:lstStyle/>
          <a:p>
            <a:pPr defTabSz="455407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45" name="Oval 33"/>
          <p:cNvSpPr>
            <a:spLocks noChangeArrowheads="1"/>
          </p:cNvSpPr>
          <p:nvPr/>
        </p:nvSpPr>
        <p:spPr bwMode="auto">
          <a:xfrm>
            <a:off x="4343977" y="2290330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256" tIns="45631" rIns="91256" bIns="45631" anchor="ctr"/>
          <a:lstStyle/>
          <a:p>
            <a:pPr defTabSz="455407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46" name="Oval 33"/>
          <p:cNvSpPr>
            <a:spLocks noChangeArrowheads="1"/>
          </p:cNvSpPr>
          <p:nvPr/>
        </p:nvSpPr>
        <p:spPr bwMode="auto">
          <a:xfrm>
            <a:off x="4193886" y="2309091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256" tIns="45631" rIns="91256" bIns="45631" anchor="ctr"/>
          <a:lstStyle/>
          <a:p>
            <a:pPr defTabSz="455407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47" name="Oval 33"/>
          <p:cNvSpPr>
            <a:spLocks noChangeArrowheads="1"/>
          </p:cNvSpPr>
          <p:nvPr/>
        </p:nvSpPr>
        <p:spPr bwMode="auto">
          <a:xfrm>
            <a:off x="4273262" y="2382694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256" tIns="45631" rIns="91256" bIns="45631" anchor="ctr"/>
          <a:lstStyle/>
          <a:p>
            <a:pPr defTabSz="455407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48" name="Oval 33"/>
          <p:cNvSpPr>
            <a:spLocks noChangeArrowheads="1"/>
          </p:cNvSpPr>
          <p:nvPr/>
        </p:nvSpPr>
        <p:spPr bwMode="auto">
          <a:xfrm>
            <a:off x="4178012" y="2391353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256" tIns="45631" rIns="91256" bIns="45631" anchor="ctr"/>
          <a:lstStyle/>
          <a:p>
            <a:pPr defTabSz="455407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49" name="Oval 33"/>
          <p:cNvSpPr>
            <a:spLocks noChangeArrowheads="1"/>
          </p:cNvSpPr>
          <p:nvPr/>
        </p:nvSpPr>
        <p:spPr bwMode="auto">
          <a:xfrm>
            <a:off x="4572000" y="2366818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256" tIns="45631" rIns="91256" bIns="45631" anchor="ctr"/>
          <a:lstStyle/>
          <a:p>
            <a:pPr defTabSz="455407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50" name="Oval 33"/>
          <p:cNvSpPr>
            <a:spLocks noChangeArrowheads="1"/>
          </p:cNvSpPr>
          <p:nvPr/>
        </p:nvSpPr>
        <p:spPr bwMode="auto">
          <a:xfrm>
            <a:off x="4492625" y="2036330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256" tIns="45631" rIns="91256" bIns="45631" anchor="ctr"/>
          <a:lstStyle/>
          <a:p>
            <a:pPr defTabSz="455407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51" name="Oval 33"/>
          <p:cNvSpPr>
            <a:spLocks noChangeArrowheads="1"/>
          </p:cNvSpPr>
          <p:nvPr/>
        </p:nvSpPr>
        <p:spPr bwMode="auto">
          <a:xfrm>
            <a:off x="5159375" y="1994477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256" tIns="45631" rIns="91256" bIns="45631" anchor="ctr"/>
          <a:lstStyle/>
          <a:p>
            <a:pPr defTabSz="455407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52" name="Oval 33"/>
          <p:cNvSpPr>
            <a:spLocks noChangeArrowheads="1"/>
          </p:cNvSpPr>
          <p:nvPr/>
        </p:nvSpPr>
        <p:spPr bwMode="auto">
          <a:xfrm>
            <a:off x="4521489" y="1972830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256" tIns="45631" rIns="91256" bIns="45631" anchor="ctr"/>
          <a:lstStyle/>
          <a:p>
            <a:pPr defTabSz="455407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53" name="Oval 33"/>
          <p:cNvSpPr>
            <a:spLocks noChangeArrowheads="1"/>
          </p:cNvSpPr>
          <p:nvPr/>
        </p:nvSpPr>
        <p:spPr bwMode="auto">
          <a:xfrm>
            <a:off x="4455103" y="1896341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256" tIns="45631" rIns="91256" bIns="45631" anchor="ctr"/>
          <a:lstStyle/>
          <a:p>
            <a:pPr defTabSz="455407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54" name="Oval 33"/>
          <p:cNvSpPr>
            <a:spLocks noChangeArrowheads="1"/>
          </p:cNvSpPr>
          <p:nvPr/>
        </p:nvSpPr>
        <p:spPr bwMode="auto">
          <a:xfrm>
            <a:off x="5232977" y="2062307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256" tIns="45631" rIns="91256" bIns="45631" anchor="ctr"/>
          <a:lstStyle/>
          <a:p>
            <a:pPr defTabSz="455407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55" name="Oval 33"/>
          <p:cNvSpPr>
            <a:spLocks noChangeArrowheads="1"/>
          </p:cNvSpPr>
          <p:nvPr/>
        </p:nvSpPr>
        <p:spPr bwMode="auto">
          <a:xfrm>
            <a:off x="4854864" y="1845830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256" tIns="45631" rIns="91256" bIns="45631" anchor="ctr"/>
          <a:lstStyle/>
          <a:p>
            <a:pPr defTabSz="455407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56" name="Oval 33"/>
          <p:cNvSpPr>
            <a:spLocks noChangeArrowheads="1"/>
          </p:cNvSpPr>
          <p:nvPr/>
        </p:nvSpPr>
        <p:spPr bwMode="auto">
          <a:xfrm>
            <a:off x="6169603" y="2052205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256" tIns="45631" rIns="91256" bIns="45631" anchor="ctr"/>
          <a:lstStyle/>
          <a:p>
            <a:pPr defTabSz="455407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57" name="Oval 33"/>
          <p:cNvSpPr>
            <a:spLocks noChangeArrowheads="1"/>
          </p:cNvSpPr>
          <p:nvPr/>
        </p:nvSpPr>
        <p:spPr bwMode="auto">
          <a:xfrm>
            <a:off x="7432386" y="2449080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256" tIns="45631" rIns="91256" bIns="45631" anchor="ctr"/>
          <a:lstStyle/>
          <a:p>
            <a:pPr defTabSz="455407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58" name="Oval 33"/>
          <p:cNvSpPr>
            <a:spLocks noChangeArrowheads="1"/>
          </p:cNvSpPr>
          <p:nvPr/>
        </p:nvSpPr>
        <p:spPr bwMode="auto">
          <a:xfrm>
            <a:off x="7003762" y="2348057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256" tIns="45631" rIns="91256" bIns="45631" anchor="ctr"/>
          <a:lstStyle/>
          <a:p>
            <a:pPr defTabSz="455407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59" name="Oval 33"/>
          <p:cNvSpPr>
            <a:spLocks noChangeArrowheads="1"/>
          </p:cNvSpPr>
          <p:nvPr/>
        </p:nvSpPr>
        <p:spPr bwMode="auto">
          <a:xfrm>
            <a:off x="6915727" y="2404341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256" tIns="45631" rIns="91256" bIns="45631" anchor="ctr"/>
          <a:lstStyle/>
          <a:p>
            <a:pPr defTabSz="455407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60" name="Oval 33"/>
          <p:cNvSpPr>
            <a:spLocks noChangeArrowheads="1"/>
          </p:cNvSpPr>
          <p:nvPr/>
        </p:nvSpPr>
        <p:spPr bwMode="auto">
          <a:xfrm>
            <a:off x="7582477" y="4144818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256" tIns="45631" rIns="91256" bIns="45631" anchor="ctr"/>
          <a:lstStyle/>
          <a:p>
            <a:pPr defTabSz="455407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61" name="Oval 33"/>
          <p:cNvSpPr>
            <a:spLocks noChangeArrowheads="1"/>
          </p:cNvSpPr>
          <p:nvPr/>
        </p:nvSpPr>
        <p:spPr bwMode="auto">
          <a:xfrm>
            <a:off x="5883853" y="2811318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256" tIns="45631" rIns="91256" bIns="45631" anchor="ctr"/>
          <a:lstStyle/>
          <a:p>
            <a:pPr defTabSz="455407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62" name="Oval 33"/>
          <p:cNvSpPr>
            <a:spLocks noChangeArrowheads="1"/>
          </p:cNvSpPr>
          <p:nvPr/>
        </p:nvSpPr>
        <p:spPr bwMode="auto">
          <a:xfrm>
            <a:off x="5740977" y="2623705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256" tIns="45631" rIns="91256" bIns="45631" anchor="ctr"/>
          <a:lstStyle/>
          <a:p>
            <a:pPr defTabSz="455407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63" name="Oval 33"/>
          <p:cNvSpPr>
            <a:spLocks noChangeArrowheads="1"/>
          </p:cNvSpPr>
          <p:nvPr/>
        </p:nvSpPr>
        <p:spPr bwMode="auto">
          <a:xfrm>
            <a:off x="4416136" y="2118591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256" tIns="45631" rIns="91256" bIns="45631" anchor="ctr"/>
          <a:lstStyle/>
          <a:p>
            <a:pPr defTabSz="455407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64" name="Oval 33"/>
          <p:cNvSpPr>
            <a:spLocks noChangeArrowheads="1"/>
          </p:cNvSpPr>
          <p:nvPr/>
        </p:nvSpPr>
        <p:spPr bwMode="auto">
          <a:xfrm>
            <a:off x="4495512" y="2118591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256" tIns="45631" rIns="91256" bIns="45631" anchor="ctr"/>
          <a:lstStyle/>
          <a:p>
            <a:pPr defTabSz="455407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65" name="Oval 33"/>
          <p:cNvSpPr>
            <a:spLocks noChangeArrowheads="1"/>
          </p:cNvSpPr>
          <p:nvPr/>
        </p:nvSpPr>
        <p:spPr bwMode="auto">
          <a:xfrm>
            <a:off x="4489739" y="2182091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256" tIns="45631" rIns="91256" bIns="45631" anchor="ctr"/>
          <a:lstStyle/>
          <a:p>
            <a:pPr defTabSz="455407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66" name="Oval 33"/>
          <p:cNvSpPr>
            <a:spLocks noChangeArrowheads="1"/>
          </p:cNvSpPr>
          <p:nvPr/>
        </p:nvSpPr>
        <p:spPr bwMode="auto">
          <a:xfrm>
            <a:off x="4426239" y="2197966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256" tIns="45631" rIns="91256" bIns="45631" anchor="ctr"/>
          <a:lstStyle/>
          <a:p>
            <a:pPr defTabSz="455407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67" name="Oval 33"/>
          <p:cNvSpPr>
            <a:spLocks noChangeArrowheads="1"/>
          </p:cNvSpPr>
          <p:nvPr/>
        </p:nvSpPr>
        <p:spPr bwMode="auto">
          <a:xfrm>
            <a:off x="4470977" y="2239818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256" tIns="45631" rIns="91256" bIns="45631" anchor="ctr"/>
          <a:lstStyle/>
          <a:p>
            <a:pPr defTabSz="455407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68" name="Oval 33"/>
          <p:cNvSpPr>
            <a:spLocks noChangeArrowheads="1"/>
          </p:cNvSpPr>
          <p:nvPr/>
        </p:nvSpPr>
        <p:spPr bwMode="auto">
          <a:xfrm>
            <a:off x="4902489" y="2081068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256" tIns="45631" rIns="91256" bIns="45631" anchor="ctr"/>
          <a:lstStyle/>
          <a:p>
            <a:pPr defTabSz="455407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69" name="Oval 33"/>
          <p:cNvSpPr>
            <a:spLocks noChangeArrowheads="1"/>
          </p:cNvSpPr>
          <p:nvPr/>
        </p:nvSpPr>
        <p:spPr bwMode="auto">
          <a:xfrm>
            <a:off x="4724977" y="2382694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256" tIns="45631" rIns="91256" bIns="45631" anchor="ctr"/>
          <a:lstStyle/>
          <a:p>
            <a:pPr defTabSz="455407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70" name="Oval 33"/>
          <p:cNvSpPr>
            <a:spLocks noChangeArrowheads="1"/>
          </p:cNvSpPr>
          <p:nvPr/>
        </p:nvSpPr>
        <p:spPr bwMode="auto">
          <a:xfrm>
            <a:off x="4788477" y="2379807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256" tIns="45631" rIns="91256" bIns="45631" anchor="ctr"/>
          <a:lstStyle/>
          <a:p>
            <a:pPr defTabSz="455407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71" name="Oval 33"/>
          <p:cNvSpPr>
            <a:spLocks noChangeArrowheads="1"/>
          </p:cNvSpPr>
          <p:nvPr/>
        </p:nvSpPr>
        <p:spPr bwMode="auto">
          <a:xfrm>
            <a:off x="4847648" y="2379807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256" tIns="45631" rIns="91256" bIns="45631" anchor="ctr"/>
          <a:lstStyle/>
          <a:p>
            <a:pPr defTabSz="455407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72" name="Oval 33"/>
          <p:cNvSpPr>
            <a:spLocks noChangeArrowheads="1"/>
          </p:cNvSpPr>
          <p:nvPr/>
        </p:nvSpPr>
        <p:spPr bwMode="auto">
          <a:xfrm>
            <a:off x="4958773" y="2385580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256" tIns="45631" rIns="91256" bIns="45631" anchor="ctr"/>
          <a:lstStyle/>
          <a:p>
            <a:pPr defTabSz="455407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73" name="Oval 33"/>
          <p:cNvSpPr>
            <a:spLocks noChangeArrowheads="1"/>
          </p:cNvSpPr>
          <p:nvPr/>
        </p:nvSpPr>
        <p:spPr bwMode="auto">
          <a:xfrm>
            <a:off x="5048250" y="2411557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256" tIns="45631" rIns="91256" bIns="45631" anchor="ctr"/>
          <a:lstStyle/>
          <a:p>
            <a:pPr defTabSz="455407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074" name="Rectangle 62"/>
          <p:cNvSpPr>
            <a:spLocks noChangeArrowheads="1"/>
          </p:cNvSpPr>
          <p:nvPr/>
        </p:nvSpPr>
        <p:spPr bwMode="auto">
          <a:xfrm>
            <a:off x="1283002" y="46195"/>
            <a:ext cx="6578023" cy="424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1256" bIns="0" anchor="ctr"/>
          <a:lstStyle/>
          <a:p>
            <a:pPr algn="ctr" defTabSz="455407" eaLnBrk="0" hangingPunct="0"/>
            <a:r>
              <a:rPr lang="en-US" sz="3600">
                <a:solidFill>
                  <a:srgbClr val="404040"/>
                </a:solidFill>
                <a:latin typeface="Calibri" charset="0"/>
                <a:cs typeface="Arial" charset="0"/>
              </a:rPr>
              <a:t>Current CLIC Collaboration</a:t>
            </a:r>
          </a:p>
        </p:txBody>
      </p:sp>
      <p:sp>
        <p:nvSpPr>
          <p:cNvPr id="44075" name="Rectangle 7"/>
          <p:cNvSpPr>
            <a:spLocks noChangeArrowheads="1"/>
          </p:cNvSpPr>
          <p:nvPr/>
        </p:nvSpPr>
        <p:spPr bwMode="auto">
          <a:xfrm>
            <a:off x="2413000" y="5156489"/>
            <a:ext cx="2095500" cy="1818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455407" eaLnBrk="0" hangingPunct="0"/>
            <a:r>
              <a:rPr lang="en-US" sz="900" b="1">
                <a:solidFill>
                  <a:srgbClr val="7F7F7F"/>
                </a:solidFill>
                <a:latin typeface="Calibri" charset="0"/>
              </a:rPr>
              <a:t>Gazi Universities (Turkey)</a:t>
            </a:r>
          </a:p>
          <a:p>
            <a:pPr defTabSz="455407" eaLnBrk="0" hangingPunct="0"/>
            <a:r>
              <a:rPr lang="en-US" sz="900" b="1">
                <a:solidFill>
                  <a:srgbClr val="7F7F7F"/>
                </a:solidFill>
                <a:latin typeface="Calibri" charset="0"/>
              </a:rPr>
              <a:t>Helsinki Institute of Physics (Finland)</a:t>
            </a:r>
          </a:p>
          <a:p>
            <a:pPr defTabSz="455407" eaLnBrk="0" hangingPunct="0"/>
            <a:r>
              <a:rPr lang="en-US" sz="900" b="1">
                <a:solidFill>
                  <a:srgbClr val="7F7F7F"/>
                </a:solidFill>
                <a:latin typeface="Calibri" charset="0"/>
              </a:rPr>
              <a:t>IAP (Russia)</a:t>
            </a:r>
          </a:p>
          <a:p>
            <a:pPr defTabSz="455407" eaLnBrk="0" hangingPunct="0"/>
            <a:r>
              <a:rPr lang="en-US" sz="900" b="1">
                <a:solidFill>
                  <a:srgbClr val="7F7F7F"/>
                </a:solidFill>
                <a:latin typeface="Calibri" charset="0"/>
              </a:rPr>
              <a:t>IAP NASU (Ukraine)</a:t>
            </a:r>
          </a:p>
          <a:p>
            <a:pPr defTabSz="455407" eaLnBrk="0" hangingPunct="0"/>
            <a:r>
              <a:rPr lang="en-US" sz="900" b="1">
                <a:solidFill>
                  <a:srgbClr val="7F7F7F"/>
                </a:solidFill>
                <a:latin typeface="Calibri" charset="0"/>
              </a:rPr>
              <a:t>IHEP (China)</a:t>
            </a:r>
          </a:p>
          <a:p>
            <a:pPr defTabSz="455407" eaLnBrk="0" hangingPunct="0"/>
            <a:r>
              <a:rPr lang="en-US" sz="900" b="1">
                <a:solidFill>
                  <a:srgbClr val="7F7F7F"/>
                </a:solidFill>
                <a:latin typeface="Calibri" charset="0"/>
              </a:rPr>
              <a:t>INFN / LNF (Italy)</a:t>
            </a:r>
          </a:p>
          <a:p>
            <a:pPr defTabSz="455407" eaLnBrk="0" hangingPunct="0"/>
            <a:r>
              <a:rPr lang="pt-BR" sz="900" b="1">
                <a:solidFill>
                  <a:srgbClr val="7F7F7F"/>
                </a:solidFill>
                <a:latin typeface="Calibri" charset="0"/>
              </a:rPr>
              <a:t>Instituto de Fisica Corpuscular (Spain)</a:t>
            </a:r>
            <a:r>
              <a:rPr lang="en-US" sz="900" b="1">
                <a:solidFill>
                  <a:srgbClr val="7F7F7F"/>
                </a:solidFill>
                <a:latin typeface="Calibri" charset="0"/>
              </a:rPr>
              <a:t> </a:t>
            </a:r>
          </a:p>
          <a:p>
            <a:pPr defTabSz="455407" eaLnBrk="0" hangingPunct="0"/>
            <a:r>
              <a:rPr lang="en-US" sz="900" b="1">
                <a:solidFill>
                  <a:srgbClr val="7F7F7F"/>
                </a:solidFill>
                <a:latin typeface="Calibri" charset="0"/>
              </a:rPr>
              <a:t>IRFU / </a:t>
            </a:r>
            <a:r>
              <a:rPr sz="900" b="1" noProof="1">
                <a:solidFill>
                  <a:srgbClr val="7F7F7F"/>
                </a:solidFill>
                <a:latin typeface="Calibri" charset="0"/>
              </a:rPr>
              <a:t>Saclay</a:t>
            </a:r>
            <a:r>
              <a:rPr lang="en-US" sz="900" b="1">
                <a:solidFill>
                  <a:srgbClr val="7F7F7F"/>
                </a:solidFill>
                <a:latin typeface="Calibri" charset="0"/>
              </a:rPr>
              <a:t> (France)</a:t>
            </a:r>
          </a:p>
          <a:p>
            <a:pPr defTabSz="455407" eaLnBrk="0" hangingPunct="0"/>
            <a:r>
              <a:rPr lang="en-US" sz="900" b="1">
                <a:solidFill>
                  <a:srgbClr val="7F7F7F"/>
                </a:solidFill>
                <a:latin typeface="Calibri" charset="0"/>
              </a:rPr>
              <a:t>Jefferson Lab (USA)</a:t>
            </a:r>
          </a:p>
          <a:p>
            <a:pPr defTabSz="455407" eaLnBrk="0" hangingPunct="0"/>
            <a:r>
              <a:rPr lang="en-US" sz="900" b="1">
                <a:solidFill>
                  <a:srgbClr val="7F7F7F"/>
                </a:solidFill>
                <a:latin typeface="Calibri" charset="0"/>
              </a:rPr>
              <a:t>John Adams Institute/Oxford (UK)</a:t>
            </a:r>
          </a:p>
          <a:p>
            <a:pPr defTabSz="455407" eaLnBrk="0" hangingPunct="0"/>
            <a:r>
              <a:rPr lang="fr-CH" sz="900" b="1">
                <a:solidFill>
                  <a:srgbClr val="7F7F7F"/>
                </a:solidFill>
                <a:latin typeface="Calibri" charset="0"/>
              </a:rPr>
              <a:t>Joint Institute for Power and Nuclear Research SOSNY /Minsk (Belarus)</a:t>
            </a:r>
            <a:endParaRPr lang="en-US" sz="900" b="1">
              <a:solidFill>
                <a:srgbClr val="7F7F7F"/>
              </a:solidFill>
              <a:latin typeface="Calibri" charset="0"/>
            </a:endParaRPr>
          </a:p>
          <a:p>
            <a:pPr defTabSz="455407" eaLnBrk="0" hangingPunct="0"/>
            <a:endParaRPr lang="en-US" sz="900" b="1">
              <a:solidFill>
                <a:srgbClr val="7F7F7F"/>
              </a:solidFill>
              <a:latin typeface="Calibri" charset="0"/>
            </a:endParaRPr>
          </a:p>
        </p:txBody>
      </p:sp>
      <p:sp>
        <p:nvSpPr>
          <p:cNvPr id="63" name="Rectangle 18"/>
          <p:cNvSpPr>
            <a:spLocks noChangeArrowheads="1"/>
          </p:cNvSpPr>
          <p:nvPr/>
        </p:nvSpPr>
        <p:spPr bwMode="auto">
          <a:xfrm>
            <a:off x="6850785" y="5156489"/>
            <a:ext cx="2095500" cy="1538432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456287" eaLnBrk="0" hangingPunct="0">
              <a:defRPr/>
            </a:pPr>
            <a:r>
              <a:rPr lang="en-US" sz="900" b="1" dirty="0">
                <a:solidFill>
                  <a:srgbClr val="7F7F7F"/>
                </a:solidFill>
                <a:latin typeface="Calibri"/>
                <a:ea typeface="ＭＳ Ｐゴシック"/>
                <a:cs typeface="ＭＳ Ｐゴシック"/>
              </a:rPr>
              <a:t>PSI (Switzerland)</a:t>
            </a:r>
          </a:p>
          <a:p>
            <a:pPr defTabSz="456287" eaLnBrk="0" hangingPunct="0">
              <a:defRPr/>
            </a:pPr>
            <a:r>
              <a:rPr lang="en-US" sz="900" b="1" dirty="0">
                <a:solidFill>
                  <a:srgbClr val="7F7F7F"/>
                </a:solidFill>
                <a:latin typeface="Calibri"/>
                <a:ea typeface="ＭＳ Ｐゴシック"/>
                <a:cs typeface="ＭＳ Ｐゴシック"/>
              </a:rPr>
              <a:t>RAL (UK)</a:t>
            </a:r>
          </a:p>
          <a:p>
            <a:pPr defTabSz="456287" eaLnBrk="0" hangingPunct="0">
              <a:defRPr/>
            </a:pPr>
            <a:r>
              <a:rPr lang="en-US" sz="900" b="1" dirty="0">
                <a:solidFill>
                  <a:srgbClr val="7F7F7F"/>
                </a:solidFill>
                <a:latin typeface="Calibri"/>
                <a:ea typeface="ＭＳ Ｐゴシック"/>
                <a:cs typeface="ＭＳ Ｐゴシック"/>
              </a:rPr>
              <a:t>RRCAT / Indore (India)</a:t>
            </a:r>
          </a:p>
          <a:p>
            <a:pPr defTabSz="456287" eaLnBrk="0" hangingPunct="0">
              <a:defRPr/>
            </a:pPr>
            <a:r>
              <a:rPr lang="en-US" sz="900" b="1" dirty="0">
                <a:solidFill>
                  <a:srgbClr val="7F7F7F"/>
                </a:solidFill>
                <a:latin typeface="Calibri"/>
                <a:ea typeface="ＭＳ Ｐゴシック"/>
                <a:cs typeface="ＭＳ Ｐゴシック"/>
              </a:rPr>
              <a:t>SLAC (USA)</a:t>
            </a:r>
          </a:p>
          <a:p>
            <a:pPr defTabSz="456287" eaLnBrk="0" hangingPunct="0">
              <a:defRPr/>
            </a:pPr>
            <a:r>
              <a:rPr lang="fr-CH" sz="900" b="1" dirty="0">
                <a:solidFill>
                  <a:srgbClr val="7F7F7F"/>
                </a:solidFill>
                <a:latin typeface="Calibri"/>
                <a:ea typeface="ＭＳ Ｐゴシック"/>
                <a:cs typeface="ＭＳ Ｐゴシック"/>
              </a:rPr>
              <a:t>Sincrotrone Trieste/ELETTRA (Italy)</a:t>
            </a:r>
            <a:endParaRPr lang="en-US" sz="900" b="1" dirty="0">
              <a:solidFill>
                <a:srgbClr val="7F7F7F"/>
              </a:solidFill>
              <a:latin typeface="Calibri"/>
              <a:ea typeface="ＭＳ Ｐゴシック"/>
              <a:cs typeface="ＭＳ Ｐゴシック"/>
            </a:endParaRPr>
          </a:p>
          <a:p>
            <a:pPr defTabSz="456287" eaLnBrk="0" hangingPunct="0">
              <a:defRPr/>
            </a:pPr>
            <a:r>
              <a:rPr lang="en-US" sz="900" b="1" dirty="0">
                <a:solidFill>
                  <a:srgbClr val="7F7F7F"/>
                </a:solidFill>
                <a:latin typeface="Calibri"/>
                <a:ea typeface="ＭＳ Ｐゴシック"/>
                <a:cs typeface="ＭＳ Ｐゴシック"/>
              </a:rPr>
              <a:t>Thrace University (Greece)</a:t>
            </a:r>
          </a:p>
          <a:p>
            <a:pPr defTabSz="456287" eaLnBrk="0" hangingPunct="0">
              <a:defRPr/>
            </a:pPr>
            <a:r>
              <a:rPr lang="en-US" sz="900" b="1" dirty="0" err="1">
                <a:solidFill>
                  <a:srgbClr val="7F7F7F"/>
                </a:solidFill>
                <a:latin typeface="Calibri"/>
              </a:rPr>
              <a:t>Tsinghua</a:t>
            </a:r>
            <a:r>
              <a:rPr lang="en-US" sz="900" b="1" dirty="0">
                <a:solidFill>
                  <a:srgbClr val="7F7F7F"/>
                </a:solidFill>
                <a:latin typeface="Calibri"/>
              </a:rPr>
              <a:t> University (China)</a:t>
            </a:r>
          </a:p>
          <a:p>
            <a:pPr defTabSz="456287" eaLnBrk="0" hangingPunct="0">
              <a:defRPr/>
            </a:pPr>
            <a:r>
              <a:rPr lang="en-US" sz="900" b="1" dirty="0">
                <a:solidFill>
                  <a:srgbClr val="7F7F7F"/>
                </a:solidFill>
                <a:latin typeface="Calibri"/>
              </a:rPr>
              <a:t>University of Oslo (Norway)</a:t>
            </a:r>
          </a:p>
          <a:p>
            <a:pPr defTabSz="456287" eaLnBrk="0" hangingPunct="0">
              <a:defRPr/>
            </a:pPr>
            <a:r>
              <a:rPr lang="en-US" sz="900" b="1" dirty="0">
                <a:solidFill>
                  <a:srgbClr val="7F7F7F"/>
                </a:solidFill>
                <a:latin typeface="Calibri"/>
                <a:ea typeface="ＭＳ Ｐゴシック"/>
                <a:cs typeface="ＭＳ Ｐゴシック"/>
              </a:rPr>
              <a:t>University of Vigo (Spain)</a:t>
            </a:r>
          </a:p>
          <a:p>
            <a:pPr defTabSz="456287" eaLnBrk="0" hangingPunct="0">
              <a:defRPr/>
            </a:pPr>
            <a:r>
              <a:rPr lang="en-US" sz="900" b="1" dirty="0">
                <a:solidFill>
                  <a:srgbClr val="7F7F7F"/>
                </a:solidFill>
                <a:latin typeface="Calibri"/>
                <a:ea typeface="ＭＳ Ｐゴシック"/>
                <a:cs typeface="ＭＳ Ｐゴシック"/>
              </a:rPr>
              <a:t>Uppsala University (Sweden)</a:t>
            </a:r>
          </a:p>
          <a:p>
            <a:pPr defTabSz="456287" eaLnBrk="0" hangingPunct="0">
              <a:defRPr/>
            </a:pPr>
            <a:r>
              <a:rPr lang="en-US" sz="900" b="1" dirty="0">
                <a:solidFill>
                  <a:srgbClr val="7F7F7F"/>
                </a:solidFill>
                <a:latin typeface="Calibri"/>
                <a:ea typeface="ＭＳ Ｐゴシック"/>
                <a:cs typeface="ＭＳ Ｐゴシック"/>
              </a:rPr>
              <a:t>UCSC SCIPP (USA)</a:t>
            </a:r>
          </a:p>
        </p:txBody>
      </p:sp>
      <p:sp>
        <p:nvSpPr>
          <p:cNvPr id="44077" name="Rectangle 20"/>
          <p:cNvSpPr>
            <a:spLocks noChangeArrowheads="1"/>
          </p:cNvSpPr>
          <p:nvPr/>
        </p:nvSpPr>
        <p:spPr bwMode="auto">
          <a:xfrm>
            <a:off x="194830" y="5156489"/>
            <a:ext cx="2095500" cy="153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455407" eaLnBrk="0" hangingPunct="0"/>
            <a:r>
              <a:rPr lang="fr-CH" sz="900" b="1">
                <a:solidFill>
                  <a:srgbClr val="7F7F7F"/>
                </a:solidFill>
                <a:latin typeface="Calibri" charset="0"/>
              </a:rPr>
              <a:t>ACAS (Australia)</a:t>
            </a:r>
          </a:p>
          <a:p>
            <a:pPr defTabSz="455407" eaLnBrk="0" hangingPunct="0"/>
            <a:r>
              <a:rPr lang="fr-CH" sz="900" b="1">
                <a:solidFill>
                  <a:srgbClr val="7F7F7F"/>
                </a:solidFill>
                <a:latin typeface="Calibri" charset="0"/>
              </a:rPr>
              <a:t>Aarhus University  (Denmark)</a:t>
            </a:r>
            <a:endParaRPr lang="en-US" sz="900" b="1">
              <a:solidFill>
                <a:srgbClr val="7F7F7F"/>
              </a:solidFill>
              <a:latin typeface="Calibri" charset="0"/>
            </a:endParaRPr>
          </a:p>
          <a:p>
            <a:pPr defTabSz="455407" eaLnBrk="0" hangingPunct="0"/>
            <a:r>
              <a:rPr lang="en-US" sz="900" b="1">
                <a:solidFill>
                  <a:srgbClr val="7F7F7F"/>
                </a:solidFill>
                <a:latin typeface="Calibri" charset="0"/>
              </a:rPr>
              <a:t>Ankara University (Turkey)</a:t>
            </a:r>
          </a:p>
          <a:p>
            <a:pPr defTabSz="455407" eaLnBrk="0" hangingPunct="0"/>
            <a:r>
              <a:rPr lang="en-US" sz="900" b="1">
                <a:solidFill>
                  <a:srgbClr val="7F7F7F"/>
                </a:solidFill>
                <a:latin typeface="Calibri" charset="0"/>
              </a:rPr>
              <a:t>Argonne National Laboratory (USA)</a:t>
            </a:r>
          </a:p>
          <a:p>
            <a:pPr defTabSz="455407" eaLnBrk="0" hangingPunct="0"/>
            <a:r>
              <a:rPr lang="en-US" sz="900" b="1">
                <a:solidFill>
                  <a:srgbClr val="7F7F7F"/>
                </a:solidFill>
                <a:latin typeface="Calibri" charset="0"/>
              </a:rPr>
              <a:t>Athens University (Greece)</a:t>
            </a:r>
          </a:p>
          <a:p>
            <a:pPr defTabSz="455407" eaLnBrk="0" hangingPunct="0"/>
            <a:r>
              <a:rPr lang="en-US" sz="900" b="1">
                <a:solidFill>
                  <a:srgbClr val="7F7F7F"/>
                </a:solidFill>
                <a:latin typeface="Calibri" charset="0"/>
              </a:rPr>
              <a:t>BINP (Russia)</a:t>
            </a:r>
          </a:p>
          <a:p>
            <a:pPr defTabSz="455407" eaLnBrk="0" hangingPunct="0"/>
            <a:r>
              <a:rPr lang="en-US" sz="900" b="1">
                <a:solidFill>
                  <a:srgbClr val="7F7F7F"/>
                </a:solidFill>
                <a:latin typeface="Calibri" charset="0"/>
              </a:rPr>
              <a:t>CERN</a:t>
            </a:r>
          </a:p>
          <a:p>
            <a:pPr defTabSz="455407" eaLnBrk="0" hangingPunct="0"/>
            <a:r>
              <a:rPr lang="en-US" sz="900" b="1">
                <a:solidFill>
                  <a:srgbClr val="7F7F7F"/>
                </a:solidFill>
                <a:latin typeface="Calibri" charset="0"/>
              </a:rPr>
              <a:t>CIEMAT (Spain)</a:t>
            </a:r>
          </a:p>
          <a:p>
            <a:pPr defTabSz="455407" eaLnBrk="0" hangingPunct="0"/>
            <a:r>
              <a:rPr lang="en-US" sz="900" b="1">
                <a:solidFill>
                  <a:srgbClr val="7F7F7F"/>
                </a:solidFill>
                <a:latin typeface="Calibri" charset="0"/>
              </a:rPr>
              <a:t>Cockcroft Institute (UK)</a:t>
            </a:r>
          </a:p>
          <a:p>
            <a:pPr defTabSz="455407" eaLnBrk="0" hangingPunct="0"/>
            <a:r>
              <a:rPr lang="en-US" sz="900" b="1">
                <a:solidFill>
                  <a:srgbClr val="7F7F7F"/>
                </a:solidFill>
                <a:latin typeface="Calibri" charset="0"/>
              </a:rPr>
              <a:t>ETH Zurich (Switzerland)</a:t>
            </a:r>
          </a:p>
          <a:p>
            <a:pPr defTabSz="455407" eaLnBrk="0" hangingPunct="0"/>
            <a:r>
              <a:rPr lang="en-US" sz="900" b="1">
                <a:solidFill>
                  <a:srgbClr val="7F7F7F"/>
                </a:solidFill>
                <a:latin typeface="Calibri" charset="0"/>
              </a:rPr>
              <a:t>FNAL (USA) </a:t>
            </a:r>
          </a:p>
        </p:txBody>
      </p:sp>
      <p:sp>
        <p:nvSpPr>
          <p:cNvPr id="65" name="Rectangle 21"/>
          <p:cNvSpPr>
            <a:spLocks noChangeArrowheads="1"/>
          </p:cNvSpPr>
          <p:nvPr/>
        </p:nvSpPr>
        <p:spPr bwMode="auto">
          <a:xfrm>
            <a:off x="4632614" y="5156489"/>
            <a:ext cx="2095500" cy="1818409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456287" eaLnBrk="0" hangingPunct="0">
              <a:defRPr/>
            </a:pPr>
            <a:r>
              <a:rPr lang="en-US" sz="900" b="1" dirty="0">
                <a:solidFill>
                  <a:srgbClr val="7F7F7F"/>
                </a:solidFill>
                <a:latin typeface="Calibri"/>
              </a:rPr>
              <a:t>John Adams Institute/RHUL (UK)</a:t>
            </a:r>
          </a:p>
          <a:p>
            <a:pPr defTabSz="456287" eaLnBrk="0" hangingPunct="0">
              <a:defRPr/>
            </a:pPr>
            <a:r>
              <a:rPr lang="en-US" sz="900" b="1" dirty="0">
                <a:solidFill>
                  <a:srgbClr val="7F7F7F"/>
                </a:solidFill>
                <a:latin typeface="Calibri"/>
                <a:ea typeface="ＭＳ Ｐゴシック"/>
                <a:cs typeface="ＭＳ Ｐゴシック"/>
              </a:rPr>
              <a:t>JINR</a:t>
            </a:r>
          </a:p>
          <a:p>
            <a:pPr defTabSz="456287" eaLnBrk="0" hangingPunct="0">
              <a:defRPr/>
            </a:pPr>
            <a:r>
              <a:rPr lang="en-US" sz="900" b="1" dirty="0">
                <a:solidFill>
                  <a:srgbClr val="7F7F7F"/>
                </a:solidFill>
                <a:latin typeface="Calibri"/>
                <a:ea typeface="ＭＳ Ｐゴシック"/>
                <a:cs typeface="ＭＳ Ｐゴシック"/>
              </a:rPr>
              <a:t>Karlsruhe University (Germany)</a:t>
            </a:r>
          </a:p>
          <a:p>
            <a:pPr defTabSz="456287" eaLnBrk="0" hangingPunct="0">
              <a:defRPr/>
            </a:pPr>
            <a:r>
              <a:rPr lang="en-US" sz="900" b="1" dirty="0">
                <a:solidFill>
                  <a:srgbClr val="7F7F7F"/>
                </a:solidFill>
                <a:latin typeface="Calibri"/>
                <a:ea typeface="ＭＳ Ｐゴシック"/>
                <a:cs typeface="ＭＳ Ｐゴシック"/>
              </a:rPr>
              <a:t>KEK (Japan) </a:t>
            </a:r>
          </a:p>
          <a:p>
            <a:pPr defTabSz="456287" eaLnBrk="0" hangingPunct="0">
              <a:defRPr/>
            </a:pPr>
            <a:r>
              <a:rPr lang="en-US" sz="900" b="1" dirty="0">
                <a:solidFill>
                  <a:srgbClr val="7F7F7F"/>
                </a:solidFill>
                <a:latin typeface="Calibri"/>
                <a:ea typeface="ＭＳ Ｐゴシック"/>
                <a:cs typeface="ＭＳ Ｐゴシック"/>
              </a:rPr>
              <a:t>LAL / </a:t>
            </a:r>
            <a:r>
              <a:rPr lang="en-US" sz="900" b="1" dirty="0" err="1">
                <a:solidFill>
                  <a:srgbClr val="7F7F7F"/>
                </a:solidFill>
                <a:latin typeface="Calibri"/>
                <a:ea typeface="ＭＳ Ｐゴシック"/>
                <a:cs typeface="ＭＳ Ｐゴシック"/>
              </a:rPr>
              <a:t>Orsay</a:t>
            </a:r>
            <a:r>
              <a:rPr lang="en-US" sz="900" b="1" dirty="0">
                <a:solidFill>
                  <a:srgbClr val="7F7F7F"/>
                </a:solidFill>
                <a:latin typeface="Calibri"/>
                <a:ea typeface="ＭＳ Ｐゴシック"/>
                <a:cs typeface="ＭＳ Ｐゴシック"/>
              </a:rPr>
              <a:t> (France) </a:t>
            </a:r>
          </a:p>
          <a:p>
            <a:pPr defTabSz="456287" eaLnBrk="0" hangingPunct="0">
              <a:defRPr/>
            </a:pPr>
            <a:r>
              <a:rPr lang="en-US" sz="900" b="1" dirty="0">
                <a:solidFill>
                  <a:srgbClr val="7F7F7F"/>
                </a:solidFill>
                <a:latin typeface="Calibri"/>
                <a:ea typeface="ＭＳ Ｐゴシック"/>
                <a:cs typeface="ＭＳ Ｐゴシック"/>
              </a:rPr>
              <a:t>LAPP / ESIA (France)</a:t>
            </a:r>
          </a:p>
          <a:p>
            <a:pPr defTabSz="456287" eaLnBrk="0" hangingPunct="0">
              <a:defRPr/>
            </a:pPr>
            <a:r>
              <a:rPr lang="en-US" sz="900" b="1" dirty="0">
                <a:solidFill>
                  <a:srgbClr val="7F7F7F"/>
                </a:solidFill>
                <a:latin typeface="Calibri"/>
                <a:ea typeface="ＭＳ Ｐゴシック"/>
                <a:cs typeface="ＭＳ Ｐゴシック"/>
              </a:rPr>
              <a:t>NIKHEF/Amsterdam (Netherland) </a:t>
            </a:r>
          </a:p>
          <a:p>
            <a:pPr defTabSz="456287" eaLnBrk="0" hangingPunct="0">
              <a:defRPr/>
            </a:pPr>
            <a:r>
              <a:rPr lang="de-CH" sz="900" b="1" dirty="0">
                <a:solidFill>
                  <a:srgbClr val="7F7F7F"/>
                </a:solidFill>
                <a:latin typeface="Calibri"/>
                <a:ea typeface="ＭＳ Ｐゴシック"/>
                <a:cs typeface="ＭＳ Ｐゴシック"/>
              </a:rPr>
              <a:t>NCP (Pakistan)</a:t>
            </a:r>
          </a:p>
          <a:p>
            <a:pPr defTabSz="456287" eaLnBrk="0" hangingPunct="0">
              <a:defRPr/>
            </a:pPr>
            <a:r>
              <a:rPr lang="en-US" sz="900" b="1" dirty="0">
                <a:solidFill>
                  <a:srgbClr val="7F7F7F"/>
                </a:solidFill>
                <a:latin typeface="Calibri"/>
                <a:ea typeface="ＭＳ Ｐゴシック"/>
                <a:cs typeface="ＭＳ Ｐゴシック"/>
              </a:rPr>
              <a:t>North-West. Univ. Illinois (USA)</a:t>
            </a:r>
          </a:p>
          <a:p>
            <a:pPr defTabSz="456287" eaLnBrk="0" hangingPunct="0">
              <a:defRPr/>
            </a:pPr>
            <a:r>
              <a:rPr lang="en-US" sz="900" b="1" dirty="0" err="1">
                <a:solidFill>
                  <a:srgbClr val="7F7F7F"/>
                </a:solidFill>
                <a:latin typeface="Calibri"/>
              </a:rPr>
              <a:t>Patras</a:t>
            </a:r>
            <a:r>
              <a:rPr lang="en-US" sz="900" b="1" dirty="0">
                <a:solidFill>
                  <a:srgbClr val="7F7F7F"/>
                </a:solidFill>
                <a:latin typeface="Calibri"/>
              </a:rPr>
              <a:t> University (Greece)</a:t>
            </a:r>
          </a:p>
          <a:p>
            <a:pPr defTabSz="456287" eaLnBrk="0" hangingPunct="0">
              <a:defRPr/>
            </a:pPr>
            <a:r>
              <a:rPr lang="en-US" sz="900" b="1" dirty="0" err="1">
                <a:solidFill>
                  <a:srgbClr val="7F7F7F"/>
                </a:solidFill>
                <a:latin typeface="Calibri"/>
              </a:rPr>
              <a:t>Polytech</a:t>
            </a:r>
            <a:r>
              <a:rPr lang="en-US" sz="900" b="1" dirty="0">
                <a:solidFill>
                  <a:srgbClr val="7F7F7F"/>
                </a:solidFill>
                <a:latin typeface="Calibri"/>
              </a:rPr>
              <a:t>. Univ. of Catalonia (Spain)</a:t>
            </a:r>
            <a:endParaRPr lang="en-US" sz="900" b="1" dirty="0">
              <a:solidFill>
                <a:srgbClr val="7F7F7F"/>
              </a:solidFill>
              <a:latin typeface="Calibri"/>
              <a:ea typeface="ＭＳ Ｐゴシック"/>
              <a:cs typeface="ＭＳ Ｐゴシック"/>
            </a:endParaRPr>
          </a:p>
          <a:p>
            <a:pPr defTabSz="456287" eaLnBrk="0" hangingPunct="0">
              <a:defRPr/>
            </a:pPr>
            <a:endParaRPr lang="en-US" sz="900" b="1" dirty="0">
              <a:solidFill>
                <a:srgbClr val="7F7F7F"/>
              </a:solidFill>
              <a:latin typeface="Calibri"/>
            </a:endParaRPr>
          </a:p>
          <a:p>
            <a:pPr defTabSz="456287" eaLnBrk="0" hangingPunct="0">
              <a:defRPr/>
            </a:pPr>
            <a:endParaRPr lang="en-US" sz="900" b="1" dirty="0">
              <a:solidFill>
                <a:srgbClr val="7F7F7F"/>
              </a:solidFill>
              <a:latin typeface="Calibri"/>
            </a:endParaRPr>
          </a:p>
        </p:txBody>
      </p:sp>
      <p:pic>
        <p:nvPicPr>
          <p:cNvPr id="44079" name="Image 66" descr="Australi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457" y="1692866"/>
            <a:ext cx="624897" cy="60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80" name="Image 67" descr="Chin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672" y="3224072"/>
            <a:ext cx="609023" cy="610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81" name="Image 68" descr="Denmar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672" y="3726296"/>
            <a:ext cx="609023" cy="610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82" name="Image 71" descr="European-Unio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4195" y="1117036"/>
            <a:ext cx="609023" cy="60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83" name="Image 72" descr="Franc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328" y="4228523"/>
            <a:ext cx="609023" cy="610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84" name="Image 73" descr="Germany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9422" y="4228523"/>
            <a:ext cx="609023" cy="610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85" name="Image 74" descr="Greece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7513" y="4228523"/>
            <a:ext cx="609023" cy="610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86" name="Image 75" descr="India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5592" y="4228523"/>
            <a:ext cx="610466" cy="610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87" name="Image 76" descr="Italy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3682" y="4228523"/>
            <a:ext cx="610466" cy="610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88" name="Image 77" descr="Japan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1773" y="4228523"/>
            <a:ext cx="610466" cy="610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89" name="Image 78" descr="Netherlands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1321" y="4228523"/>
            <a:ext cx="609023" cy="610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90" name="Image 79" descr="Pakistan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9412" y="4228523"/>
            <a:ext cx="609023" cy="610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91" name="Image 80" descr="Norway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7502" y="4228523"/>
            <a:ext cx="609023" cy="610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92" name="Image 81" descr="Russia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5593" y="4228523"/>
            <a:ext cx="609023" cy="610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93" name="Image 82" descr="Spain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3684" y="4228523"/>
            <a:ext cx="609023" cy="610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94" name="Image 83" descr="Sweden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1768" y="4228523"/>
            <a:ext cx="610465" cy="610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95" name="Image 85" descr="United-States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8321" y="2205195"/>
            <a:ext cx="609023" cy="60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96" name="Image 86" descr="Turkey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8321" y="3723412"/>
            <a:ext cx="609023" cy="610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97" name="Image 87" descr="United-Kindom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8321" y="2713195"/>
            <a:ext cx="609023" cy="60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98" name="Image 88" descr="Ukraine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8321" y="3218309"/>
            <a:ext cx="609023" cy="60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99" name="Image 90" descr="Switzerland-apo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9858" y="4228523"/>
            <a:ext cx="610465" cy="610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100" name="ZoneTexte 91"/>
          <p:cNvSpPr txBox="1">
            <a:spLocks noChangeArrowheads="1"/>
          </p:cNvSpPr>
          <p:nvPr/>
        </p:nvSpPr>
        <p:spPr bwMode="auto">
          <a:xfrm>
            <a:off x="398318" y="902003"/>
            <a:ext cx="83473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5016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5016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5016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5016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5016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FFFFFF"/>
                </a:solidFill>
                <a:cs typeface="Arial" charset="0"/>
              </a:rPr>
              <a:t>CLIC multi-lateral collaboration - 48 Institutes from 25 countries</a:t>
            </a:r>
          </a:p>
        </p:txBody>
      </p:sp>
      <p:pic>
        <p:nvPicPr>
          <p:cNvPr id="44101" name="Image 89" descr="Cern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218" y="2713195"/>
            <a:ext cx="610465" cy="60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102" name="Image 93" descr="Belarus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444" y="2203741"/>
            <a:ext cx="620568" cy="620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103" name="Oval 33"/>
          <p:cNvSpPr>
            <a:spLocks noChangeArrowheads="1"/>
          </p:cNvSpPr>
          <p:nvPr/>
        </p:nvSpPr>
        <p:spPr bwMode="auto">
          <a:xfrm>
            <a:off x="4814455" y="1993035"/>
            <a:ext cx="63500" cy="635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lIns="91256" tIns="45631" rIns="91256" bIns="45631" anchor="ctr"/>
          <a:lstStyle/>
          <a:p>
            <a:pPr defTabSz="455407" eaLnBrk="0" hangingPunct="0"/>
            <a:endParaRPr lang="en-US" sz="24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4104" name="Slide Number Placeholder 9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74464" indent="-259410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37638" indent="-207536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52695" indent="-207536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67749" indent="-207536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82799" indent="-207536" defTabSz="45397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97857" indent="-207536" defTabSz="45397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12914" indent="-207536" defTabSz="45397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27967" indent="-207536" defTabSz="45397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3970" eaLnBrk="1" hangingPunct="1"/>
            <a:fld id="{552BD96A-3A68-AB4A-8C24-8C178D7404CD}" type="slidenum">
              <a:rPr lang="en-US" sz="1200">
                <a:solidFill>
                  <a:srgbClr val="898989"/>
                </a:solidFill>
                <a:latin typeface="Calibri" charset="0"/>
              </a:rPr>
              <a:pPr defTabSz="453970" eaLnBrk="1" hangingPunct="1"/>
              <a:t>36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4105" name="Picture 2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114" y="1179080"/>
            <a:ext cx="62056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106" name="Picture 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4182" y="1734718"/>
            <a:ext cx="593148" cy="425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44148" y="2840908"/>
            <a:ext cx="4655705" cy="1770785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lIns="91256" tIns="45631" rIns="91256" bIns="45631">
            <a:spAutoFit/>
          </a:bodyPr>
          <a:lstStyle/>
          <a:p>
            <a:pPr defTabSz="456287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Detector and Physics Studies for CLIC being organized in a similar manner, but with less formal agreements – yet allowing a collaboration like structure to organize the work, elections and making decisions about priorities and policies  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822739" y="1349379"/>
            <a:ext cx="5518727" cy="147714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lIns="91256" tIns="45631" rIns="91256" bIns="45631">
            <a:spAutoFit/>
          </a:bodyPr>
          <a:lstStyle/>
          <a:p>
            <a:pPr defTabSz="456287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Over the last months increased to 48 institutes from 25 countries adding Jerusalem, Belgrade, Alba and Tartu to the list – linked to 2012-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2017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work-programme</a:t>
            </a:r>
          </a:p>
          <a:p>
            <a:pPr defTabSz="456287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On-going discussions with 5 more groups …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large interest for participation in development of this technology 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defTabSz="456470"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The CLIC Workshop 2013</a:t>
            </a:r>
            <a:br>
              <a:rPr lang="en-US" dirty="0">
                <a:ea typeface="+mj-ea"/>
                <a:cs typeface="+mj-cs"/>
              </a:rPr>
            </a:br>
            <a:r>
              <a:rPr lang="en-US" sz="2000" dirty="0">
                <a:ea typeface="+mj-ea"/>
                <a:cs typeface="+mj-cs"/>
              </a:rPr>
              <a:t>(295 people signed up, 250 contributions - Open Session Monday morning)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42730A-C57C-1F4D-A4C0-AFEDAC27175B}" type="slidenum">
              <a:rPr lang="en-US">
                <a:latin typeface="Arial" charset="0"/>
              </a:rPr>
              <a:pPr>
                <a:defRPr/>
              </a:pPr>
              <a:t>37</a:t>
            </a:fld>
            <a:endParaRPr lang="en-US">
              <a:latin typeface="Arial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121477" y="1408556"/>
            <a:ext cx="4711989" cy="345497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10" tIns="45657" rIns="91310" bIns="45657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spcAft>
                <a:spcPct val="0"/>
              </a:spcAft>
              <a:buNone/>
              <a:defRPr/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CLIC PROJECT CORE ACTVITIES </a:t>
            </a:r>
          </a:p>
          <a:p>
            <a:pPr marL="0" indent="0" fontAlgn="base">
              <a:spcAft>
                <a:spcPct val="0"/>
              </a:spcAft>
              <a:buNone/>
              <a:defRPr/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Tuesday and Wednesday:</a:t>
            </a:r>
          </a:p>
          <a:p>
            <a:pPr fontAlgn="base">
              <a:spcAft>
                <a:spcPct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Parallel working groups for accelerator topics (3) and detector-physics (2) </a:t>
            </a:r>
          </a:p>
          <a:p>
            <a:pPr fontAlgn="base">
              <a:spcAft>
                <a:spcPct val="0"/>
              </a:spcAft>
              <a:defRPr/>
            </a:pPr>
            <a:r>
              <a:rPr lang="en-US" sz="1200" dirty="0">
                <a:solidFill>
                  <a:srgbClr val="FF0000"/>
                </a:solidFill>
                <a:latin typeface="Calibri"/>
              </a:rPr>
              <a:t>Review of technical studies related to accelerator and detector and physics studies – with focus on ongoing and planned activities 2012-2017</a:t>
            </a:r>
          </a:p>
          <a:p>
            <a:pPr fontAlgn="base">
              <a:spcAft>
                <a:spcPct val="0"/>
              </a:spcAft>
              <a:defRPr/>
            </a:pPr>
            <a:r>
              <a:rPr lang="en-US" sz="1200" dirty="0">
                <a:solidFill>
                  <a:srgbClr val="FF0000"/>
                </a:solidFill>
                <a:latin typeface="Calibri"/>
              </a:rPr>
              <a:t>Focus on the collaboration involvement and responsibilities </a:t>
            </a:r>
          </a:p>
          <a:p>
            <a:pPr fontAlgn="base">
              <a:spcAft>
                <a:spcPct val="0"/>
              </a:spcAft>
              <a:defRPr/>
            </a:pPr>
            <a:r>
              <a:rPr lang="en-US" sz="1200" dirty="0">
                <a:solidFill>
                  <a:srgbClr val="FF0000"/>
                </a:solidFill>
                <a:latin typeface="Calibri"/>
              </a:rPr>
              <a:t>Define goals and milestones for end 2013 across project   </a:t>
            </a:r>
          </a:p>
          <a:p>
            <a:pPr marL="0" indent="0" fontAlgn="base">
              <a:spcAft>
                <a:spcPct val="0"/>
              </a:spcAft>
              <a:buNone/>
              <a:defRPr/>
            </a:pPr>
            <a:endParaRPr lang="en-US" sz="1200" dirty="0">
              <a:solidFill>
                <a:prstClr val="black"/>
              </a:solidFill>
              <a:latin typeface="Calibri"/>
            </a:endParaRPr>
          </a:p>
          <a:p>
            <a:pPr marL="0" indent="0" fontAlgn="base">
              <a:spcAft>
                <a:spcPct val="0"/>
              </a:spcAft>
              <a:buNone/>
              <a:defRPr/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Tuesday evening: Detector and Physics Institute Board </a:t>
            </a:r>
          </a:p>
          <a:p>
            <a:pPr marL="0" indent="0" fontAlgn="base">
              <a:spcAft>
                <a:spcPct val="0"/>
              </a:spcAft>
              <a:buNone/>
              <a:defRPr/>
            </a:pPr>
            <a:endParaRPr lang="en-US" sz="1200" dirty="0">
              <a:solidFill>
                <a:prstClr val="black"/>
              </a:solidFill>
              <a:latin typeface="Calibri"/>
            </a:endParaRPr>
          </a:p>
          <a:p>
            <a:pPr marL="0" indent="0" fontAlgn="base">
              <a:spcAft>
                <a:spcPct val="0"/>
              </a:spcAft>
              <a:buNone/>
              <a:defRPr/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Friday AM: Accelerator plenary </a:t>
            </a:r>
          </a:p>
          <a:p>
            <a:pPr marL="0" indent="0" fontAlgn="base">
              <a:spcAft>
                <a:spcPct val="0"/>
              </a:spcAft>
              <a:buNone/>
              <a:defRPr/>
            </a:pPr>
            <a:endParaRPr lang="en-US" sz="1200" dirty="0">
              <a:solidFill>
                <a:prstClr val="black"/>
              </a:solidFill>
              <a:latin typeface="Calibri"/>
            </a:endParaRPr>
          </a:p>
          <a:p>
            <a:pPr marL="0" indent="0" fontAlgn="base">
              <a:spcAft>
                <a:spcPct val="0"/>
              </a:spcAft>
              <a:buNone/>
              <a:defRPr/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Friday PM: CLIC Accelerator Collaboration Board</a:t>
            </a:r>
          </a:p>
          <a:p>
            <a:pPr marL="0" indent="0" fontAlgn="base">
              <a:spcAft>
                <a:spcPct val="0"/>
              </a:spcAft>
              <a:buNone/>
              <a:defRPr/>
            </a:pPr>
            <a:endParaRPr lang="en-US" sz="1200" dirty="0">
              <a:solidFill>
                <a:prstClr val="black"/>
              </a:solidFill>
              <a:latin typeface="Calibri"/>
            </a:endParaRPr>
          </a:p>
          <a:p>
            <a:pPr marL="0" indent="0" fontAlgn="base">
              <a:spcAft>
                <a:spcPct val="0"/>
              </a:spcAft>
              <a:buNone/>
              <a:defRPr/>
            </a:pPr>
            <a:r>
              <a:rPr lang="en-US" sz="1200" dirty="0">
                <a:solidFill>
                  <a:srgbClr val="0000FF"/>
                </a:solidFill>
                <a:latin typeface="Calibri"/>
              </a:rPr>
              <a:t>Many common developments between CLIC and ILC, related to accelerators and </a:t>
            </a:r>
            <a:r>
              <a:rPr lang="en-US" sz="1200" dirty="0" err="1">
                <a:solidFill>
                  <a:srgbClr val="0000FF"/>
                </a:solidFill>
                <a:latin typeface="Calibri"/>
              </a:rPr>
              <a:t>detector&amp;physics</a:t>
            </a:r>
            <a:r>
              <a:rPr lang="en-US" sz="1200" dirty="0">
                <a:solidFill>
                  <a:srgbClr val="0000FF"/>
                </a:solidFill>
                <a:latin typeface="Calibri"/>
              </a:rPr>
              <a:t> </a:t>
            </a:r>
          </a:p>
          <a:p>
            <a:pPr marL="0" indent="0" fontAlgn="base">
              <a:spcAft>
                <a:spcPct val="0"/>
              </a:spcAft>
              <a:buNone/>
              <a:defRPr/>
            </a:pP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0522" y="1130012"/>
            <a:ext cx="3835977" cy="232438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10" tIns="45657" rIns="91310" bIns="45657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spcAft>
                <a:spcPct val="0"/>
              </a:spcAft>
              <a:buNone/>
              <a:defRPr/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ENERGY FRONTIER PROJECTS AT CERN AFTER LHC – THE CONTEXT OF THE CLIC ACTIVITIES</a:t>
            </a:r>
          </a:p>
          <a:p>
            <a:pPr marL="0" indent="0" fontAlgn="base">
              <a:spcAft>
                <a:spcPct val="0"/>
              </a:spcAft>
              <a:buNone/>
              <a:defRPr/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Monday afternoon:</a:t>
            </a:r>
          </a:p>
          <a:p>
            <a:pPr fontAlgn="base">
              <a:spcAft>
                <a:spcPct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Common session with main other alternatives for energy frontier projects at CERN after LHC (LHC energy upgrades), including presentations of what we can expect from LHC and a potential Higgs-factory  </a:t>
            </a:r>
          </a:p>
          <a:p>
            <a:pPr fontAlgn="base">
              <a:spcAft>
                <a:spcPct val="0"/>
              </a:spcAft>
              <a:defRPr/>
            </a:pPr>
            <a:r>
              <a:rPr lang="en-US" sz="1200" dirty="0">
                <a:solidFill>
                  <a:srgbClr val="FF0000"/>
                </a:solidFill>
                <a:latin typeface="Calibri"/>
              </a:rPr>
              <a:t>Status and very first focus on potential common or </a:t>
            </a:r>
            <a:r>
              <a:rPr lang="en-US" sz="1200" dirty="0" err="1">
                <a:solidFill>
                  <a:srgbClr val="FF0000"/>
                </a:solidFill>
                <a:latin typeface="Calibri"/>
              </a:rPr>
              <a:t>co-ordinated</a:t>
            </a:r>
            <a:r>
              <a:rPr lang="en-US" sz="1200" dirty="0">
                <a:solidFill>
                  <a:srgbClr val="FF0000"/>
                </a:solidFill>
                <a:latin typeface="Calibri"/>
              </a:rPr>
              <a:t> activities in the coming years (2013-2017)  </a:t>
            </a:r>
          </a:p>
        </p:txBody>
      </p:sp>
      <p:pic>
        <p:nvPicPr>
          <p:cNvPr id="43013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523" y="4863533"/>
            <a:ext cx="9144000" cy="1994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5067018" y="4248728"/>
            <a:ext cx="4039465" cy="2107045"/>
          </a:xfrm>
          <a:prstGeom prst="rect">
            <a:avLst/>
          </a:prstGeom>
          <a:solidFill>
            <a:srgbClr val="F2F2F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10" tIns="45657" rIns="91310" bIns="45657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spcAft>
                <a:spcPct val="0"/>
              </a:spcAft>
              <a:buNone/>
              <a:defRPr/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HIGH GRADIENT DAY </a:t>
            </a:r>
          </a:p>
          <a:p>
            <a:pPr marL="0" indent="0" fontAlgn="base">
              <a:spcAft>
                <a:spcPct val="0"/>
              </a:spcAft>
              <a:buNone/>
              <a:defRPr/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Thursday:</a:t>
            </a:r>
          </a:p>
          <a:p>
            <a:pPr fontAlgn="base">
              <a:spcAft>
                <a:spcPct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Presentation by labs/projects with core technology normal conducting high gradient structures and high efficiency power sources (11 project and 18 industry presentations)</a:t>
            </a:r>
          </a:p>
          <a:p>
            <a:pPr fontAlgn="base">
              <a:spcAft>
                <a:spcPct val="0"/>
              </a:spcAft>
              <a:defRPr/>
            </a:pPr>
            <a:r>
              <a:rPr lang="en-US" sz="1200" dirty="0">
                <a:solidFill>
                  <a:srgbClr val="FF0000"/>
                </a:solidFill>
                <a:latin typeface="Calibri"/>
              </a:rPr>
              <a:t>Increase exchange of information between these activities, consider more common technical activities, and work towards increasing the industrial technology base for these projects </a:t>
            </a:r>
          </a:p>
          <a:p>
            <a:pPr marL="0" indent="0" fontAlgn="base">
              <a:spcAft>
                <a:spcPct val="0"/>
              </a:spcAft>
              <a:buNone/>
              <a:defRPr/>
            </a:pP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1" t="-424" r="1291"/>
          <a:stretch/>
        </p:blipFill>
        <p:spPr>
          <a:xfrm>
            <a:off x="427038" y="1408113"/>
            <a:ext cx="8716962" cy="4699000"/>
          </a:xfrm>
          <a:ln>
            <a:noFill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451940" y="3097966"/>
            <a:ext cx="1057276" cy="523220"/>
          </a:xfrm>
          <a:prstGeom prst="rect">
            <a:avLst/>
          </a:prstGeom>
          <a:solidFill>
            <a:schemeClr val="bg1"/>
          </a:solidFill>
        </p:spPr>
        <p:txBody>
          <a:bodyPr wrap="none" lIns="91413" tIns="45706" rIns="91413" bIns="45706" rtlCol="0">
            <a:spAutoFit/>
          </a:bodyPr>
          <a:lstStyle/>
          <a:p>
            <a:pPr defTabSz="457062"/>
            <a:r>
              <a:rPr kumimoji="1" lang="en-US" altLang="ja-JP" sz="2800" b="1" dirty="0" err="1">
                <a:solidFill>
                  <a:srgbClr val="3366FF"/>
                </a:solidFill>
                <a:latin typeface="Calibri"/>
                <a:ea typeface="ＭＳ Ｐゴシック"/>
              </a:rPr>
              <a:t>Sefuri</a:t>
            </a:r>
            <a:endParaRPr kumimoji="1" lang="ja-JP" altLang="en-US" sz="2800" b="1" dirty="0">
              <a:solidFill>
                <a:srgbClr val="3366FF"/>
              </a:solidFill>
              <a:latin typeface="Calibri"/>
              <a:ea typeface="ＭＳ Ｐゴシック"/>
            </a:endParaRPr>
          </a:p>
        </p:txBody>
      </p:sp>
      <p:graphicFrame>
        <p:nvGraphicFramePr>
          <p:cNvPr id="13" name="図表 12"/>
          <p:cNvGraphicFramePr/>
          <p:nvPr>
            <p:extLst>
              <p:ext uri="{D42A27DB-BD31-4B8C-83A1-F6EECF244321}">
                <p14:modId xmlns:p14="http://schemas.microsoft.com/office/powerpoint/2010/main" val="2109807361"/>
              </p:ext>
            </p:extLst>
          </p:nvPr>
        </p:nvGraphicFramePr>
        <p:xfrm>
          <a:off x="1322766" y="1282002"/>
          <a:ext cx="6666516" cy="4678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四方向矢印 19"/>
          <p:cNvSpPr/>
          <p:nvPr/>
        </p:nvSpPr>
        <p:spPr bwMode="auto">
          <a:xfrm>
            <a:off x="3382423" y="2880873"/>
            <a:ext cx="2644436" cy="1764196"/>
          </a:xfrm>
          <a:prstGeom prst="quadArrow">
            <a:avLst>
              <a:gd name="adj1" fmla="val 13388"/>
              <a:gd name="adj2" fmla="val 12933"/>
              <a:gd name="adj3" fmla="val 28878"/>
            </a:avLst>
          </a:prstGeom>
          <a:solidFill>
            <a:schemeClr val="accent1">
              <a:lumMod val="90000"/>
              <a:alpha val="41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3" tIns="45706" rIns="91413" bIns="45706" numCol="1" rtlCol="0" anchor="t" anchorCtr="0" compatLnSpc="1">
            <a:prstTxWarp prst="textNoShape">
              <a:avLst/>
            </a:prstTxWarp>
          </a:bodyPr>
          <a:lstStyle/>
          <a:p>
            <a:pPr defTabSz="914127" eaLnBrk="0" fontAlgn="ctr" hangingPunct="0">
              <a:spcBef>
                <a:spcPct val="0"/>
              </a:spcBef>
              <a:spcAft>
                <a:spcPct val="0"/>
              </a:spcAft>
            </a:pPr>
            <a:endParaRPr lang="ja-JP" altLang="en-US" sz="3600">
              <a:solidFill>
                <a:prstClr val="black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40667" y="5885659"/>
            <a:ext cx="6162865" cy="584776"/>
          </a:xfrm>
          <a:prstGeom prst="rect">
            <a:avLst/>
          </a:prstGeom>
          <a:solidFill>
            <a:srgbClr val="FFFF00"/>
          </a:solidFill>
          <a:ln>
            <a:solidFill>
              <a:srgbClr val="3366FF"/>
            </a:solidFill>
          </a:ln>
        </p:spPr>
        <p:txBody>
          <a:bodyPr wrap="none" lIns="91413" tIns="45706" rIns="91413" bIns="45706" rtlCol="0">
            <a:spAutoFit/>
          </a:bodyPr>
          <a:lstStyle/>
          <a:p>
            <a:pPr defTabSz="457062"/>
            <a:r>
              <a:rPr kumimoji="1" lang="en-US" altLang="ja-JP" sz="3200" dirty="0">
                <a:solidFill>
                  <a:prstClr val="black"/>
                </a:solidFill>
                <a:latin typeface="Calibri"/>
                <a:ea typeface="ＭＳ Ｐゴシック"/>
              </a:rPr>
              <a:t>Reports to be available in July, 2013</a:t>
            </a:r>
            <a:endParaRPr kumimoji="1" lang="ja-JP" altLang="en-US" sz="32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988235" y="2176292"/>
            <a:ext cx="1500857" cy="523220"/>
          </a:xfrm>
          <a:prstGeom prst="rect">
            <a:avLst/>
          </a:prstGeom>
          <a:solidFill>
            <a:schemeClr val="bg1"/>
          </a:solidFill>
        </p:spPr>
        <p:txBody>
          <a:bodyPr wrap="none" lIns="91413" tIns="45706" rIns="91413" bIns="45706" rtlCol="0">
            <a:spAutoFit/>
          </a:bodyPr>
          <a:lstStyle/>
          <a:p>
            <a:pPr defTabSz="457062"/>
            <a:r>
              <a:rPr kumimoji="1" lang="en-US" altLang="ja-JP" sz="2800" b="1" dirty="0" err="1">
                <a:solidFill>
                  <a:srgbClr val="3366FF"/>
                </a:solidFill>
                <a:latin typeface="Calibri"/>
                <a:ea typeface="ＭＳ Ｐゴシック"/>
              </a:rPr>
              <a:t>Kitakami</a:t>
            </a:r>
            <a:endParaRPr kumimoji="1" lang="ja-JP" altLang="en-US" sz="2800" b="1" dirty="0">
              <a:solidFill>
                <a:srgbClr val="3366FF"/>
              </a:solidFill>
              <a:latin typeface="Calibri"/>
              <a:ea typeface="ＭＳ Ｐゴシック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260729" y="1488175"/>
            <a:ext cx="4740441" cy="3174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 defTabSz="457062"/>
            <a:endParaRPr kumimoji="1"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9" name="タイトル 1"/>
          <p:cNvSpPr>
            <a:spLocks noGrp="1"/>
          </p:cNvSpPr>
          <p:nvPr>
            <p:ph type="title"/>
          </p:nvPr>
        </p:nvSpPr>
        <p:spPr>
          <a:xfrm>
            <a:off x="831276" y="675984"/>
            <a:ext cx="7481455" cy="842424"/>
          </a:xfrm>
        </p:spPr>
        <p:txBody>
          <a:bodyPr>
            <a:noAutofit/>
          </a:bodyPr>
          <a:lstStyle/>
          <a:p>
            <a:r>
              <a:rPr kumimoji="1" lang="en-US" altLang="ja-JP" b="1" dirty="0" smtClean="0">
                <a:solidFill>
                  <a:srgbClr val="000090"/>
                </a:solidFill>
              </a:rPr>
              <a:t>Geological Survey and </a:t>
            </a:r>
            <a:br>
              <a:rPr kumimoji="1" lang="en-US" altLang="ja-JP" b="1" dirty="0" smtClean="0">
                <a:solidFill>
                  <a:srgbClr val="000090"/>
                </a:solidFill>
              </a:rPr>
            </a:br>
            <a:r>
              <a:rPr kumimoji="1" lang="en-US" altLang="ja-JP" b="1" dirty="0" smtClean="0">
                <a:solidFill>
                  <a:srgbClr val="000090"/>
                </a:solidFill>
              </a:rPr>
              <a:t>Common-Subject Study, going on, in japan </a:t>
            </a:r>
            <a:endParaRPr kumimoji="1" lang="ja-JP" altLang="en-US" sz="4800" dirty="0">
              <a:solidFill>
                <a:srgbClr val="000090"/>
              </a:solidFill>
            </a:endParaRPr>
          </a:p>
        </p:txBody>
      </p:sp>
      <p:pic>
        <p:nvPicPr>
          <p:cNvPr id="14" name="Picture 3" descr="C:\Users\CFS\AppData\Local\Microsoft\Windows\Temporary Internet Files\Low\Content.IE5\744E3MIG\人首20121226[1]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613" y="4528086"/>
            <a:ext cx="1584431" cy="109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CFS\Desktop\CIMG816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829" y="1552671"/>
            <a:ext cx="1619198" cy="1059679"/>
          </a:xfrm>
          <a:prstGeom prst="rect">
            <a:avLst/>
          </a:prstGeom>
          <a:noFill/>
          <a:ln>
            <a:solidFill>
              <a:srgbClr val="4F81B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240-250m連続"/>
          <p:cNvPicPr>
            <a:picLocks noChangeAspect="1" noChangeArrowheads="1"/>
          </p:cNvPicPr>
          <p:nvPr/>
        </p:nvPicPr>
        <p:blipFill>
          <a:blip r:embed="rId10" cstate="print">
            <a:lum bright="20000" contrast="10000"/>
          </a:blip>
          <a:srcRect/>
          <a:stretch>
            <a:fillRect/>
          </a:stretch>
        </p:blipFill>
        <p:spPr>
          <a:xfrm>
            <a:off x="2115702" y="2551589"/>
            <a:ext cx="1416138" cy="867225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  <p:sp>
        <p:nvSpPr>
          <p:cNvPr id="18" name="テキスト ボックス 17"/>
          <p:cNvSpPr txBox="1"/>
          <p:nvPr/>
        </p:nvSpPr>
        <p:spPr>
          <a:xfrm>
            <a:off x="7720104" y="5764899"/>
            <a:ext cx="812336" cy="34415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defTabSz="457062"/>
            <a:r>
              <a:rPr kumimoji="1" lang="en-US" altLang="ja-JP" sz="1600" dirty="0">
                <a:solidFill>
                  <a:srgbClr val="FFFF00"/>
                </a:solidFill>
                <a:latin typeface="Calibri"/>
                <a:ea typeface="ＭＳ Ｐゴシック"/>
              </a:rPr>
              <a:t>-300m</a:t>
            </a:r>
            <a:endParaRPr kumimoji="1" lang="ja-JP" altLang="en-US" sz="1600" dirty="0">
              <a:solidFill>
                <a:srgbClr val="FFFF00"/>
              </a:solidFill>
              <a:latin typeface="Calibri"/>
              <a:ea typeface="ＭＳ Ｐゴシック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106" y="5685209"/>
            <a:ext cx="1347434" cy="10588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テキスト ボックス 22"/>
          <p:cNvSpPr txBox="1"/>
          <p:nvPr/>
        </p:nvSpPr>
        <p:spPr>
          <a:xfrm>
            <a:off x="7615604" y="3385462"/>
            <a:ext cx="812336" cy="34415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defTabSz="457062"/>
            <a:r>
              <a:rPr kumimoji="1" lang="en-US" altLang="ja-JP" sz="1600" dirty="0">
                <a:solidFill>
                  <a:srgbClr val="FFFF00"/>
                </a:solidFill>
                <a:latin typeface="Calibri"/>
                <a:ea typeface="ＭＳ Ｐゴシック"/>
              </a:rPr>
              <a:t>-150m</a:t>
            </a:r>
            <a:endParaRPr kumimoji="1" lang="ja-JP" altLang="en-US" sz="1600" dirty="0">
              <a:solidFill>
                <a:srgbClr val="FFFF00"/>
              </a:solidFill>
              <a:latin typeface="Calibri"/>
              <a:ea typeface="ＭＳ Ｐゴシック"/>
            </a:endParaRPr>
          </a:p>
        </p:txBody>
      </p:sp>
      <p:pic>
        <p:nvPicPr>
          <p:cNvPr id="9" name="図 8" descr="IMG_1153.jp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0178" y="5106934"/>
            <a:ext cx="1538940" cy="1154205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10" name="図 9" descr="DSC02653.jp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038" y="2030494"/>
            <a:ext cx="1316842" cy="987631"/>
          </a:xfrm>
          <a:prstGeom prst="rect">
            <a:avLst/>
          </a:prstGeom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133814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上下矢印 4"/>
          <p:cNvSpPr/>
          <p:nvPr/>
        </p:nvSpPr>
        <p:spPr>
          <a:xfrm>
            <a:off x="7619582" y="2094642"/>
            <a:ext cx="624886" cy="2396448"/>
          </a:xfrm>
          <a:prstGeom prst="upDownArrow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 defTabSz="457062"/>
            <a:endParaRPr kumimoji="1"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63014" y="697956"/>
            <a:ext cx="7481455" cy="633886"/>
          </a:xfrm>
        </p:spPr>
        <p:txBody>
          <a:bodyPr>
            <a:noAutofit/>
          </a:bodyPr>
          <a:lstStyle/>
          <a:p>
            <a:r>
              <a:rPr kumimoji="1" lang="en-US" altLang="ja-JP" sz="4000" dirty="0">
                <a:solidFill>
                  <a:srgbClr val="000090"/>
                </a:solidFill>
              </a:rPr>
              <a:t>Relative Location ?</a:t>
            </a:r>
            <a:endParaRPr kumimoji="1" lang="ja-JP" altLang="en-US" sz="4000" dirty="0">
              <a:solidFill>
                <a:srgbClr val="00009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4294967295"/>
          </p:nvPr>
        </p:nvSpPr>
        <p:spPr>
          <a:xfrm>
            <a:off x="802269" y="5681666"/>
            <a:ext cx="7948612" cy="1017587"/>
          </a:xfrm>
          <a:solidFill>
            <a:srgbClr val="CCFFCC"/>
          </a:solidFill>
          <a:ln>
            <a:solidFill>
              <a:srgbClr val="008000"/>
            </a:solidFill>
          </a:ln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altLang="ja-JP" sz="2800" dirty="0"/>
              <a:t> </a:t>
            </a:r>
            <a:r>
              <a:rPr lang="en-US" altLang="ja-JP" sz="3800" dirty="0"/>
              <a:t>A concept: Relative distance from main campus,  for moving time: ≤ ~</a:t>
            </a:r>
            <a:r>
              <a:rPr kumimoji="1" lang="en-US" altLang="ja-JP" sz="3800" dirty="0"/>
              <a:t> 30 min.</a:t>
            </a:r>
            <a:endParaRPr kumimoji="1" lang="ja-JP" altLang="en-US" sz="3800" dirty="0"/>
          </a:p>
        </p:txBody>
      </p:sp>
      <p:grpSp>
        <p:nvGrpSpPr>
          <p:cNvPr id="12" name="図形グループ 11"/>
          <p:cNvGrpSpPr/>
          <p:nvPr/>
        </p:nvGrpSpPr>
        <p:grpSpPr>
          <a:xfrm>
            <a:off x="296632" y="1331845"/>
            <a:ext cx="6089786" cy="4118151"/>
            <a:chOff x="4843235" y="3126621"/>
            <a:chExt cx="4309232" cy="3215116"/>
          </a:xfrm>
        </p:grpSpPr>
        <p:sp>
          <p:nvSpPr>
            <p:cNvPr id="13" name="テキスト ボックス 12"/>
            <p:cNvSpPr txBox="1"/>
            <p:nvPr/>
          </p:nvSpPr>
          <p:spPr>
            <a:xfrm>
              <a:off x="6493172" y="3279644"/>
              <a:ext cx="1389779" cy="3604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 defTabSz="457062"/>
              <a:r>
                <a:rPr kumimoji="1" lang="en-US" altLang="ja-JP" sz="2400" b="1" dirty="0">
                  <a:solidFill>
                    <a:srgbClr val="006699"/>
                  </a:solidFill>
                  <a:latin typeface="Calibri"/>
                  <a:ea typeface="ＭＳ Ｐゴシック"/>
                </a:rPr>
                <a:t>ILC Facilities</a:t>
              </a: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7374265" y="4294664"/>
              <a:ext cx="1778201" cy="408487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8000"/>
              </a:solidFill>
            </a:ln>
          </p:spPr>
          <p:txBody>
            <a:bodyPr wrap="square" rtlCol="0">
              <a:spAutoFit/>
            </a:bodyPr>
            <a:lstStyle/>
            <a:p>
              <a:pPr defTabSz="457062"/>
              <a:r>
                <a:rPr kumimoji="1" lang="en-US" altLang="ja-JP" sz="2800" b="1" dirty="0">
                  <a:solidFill>
                    <a:srgbClr val="FF0000"/>
                  </a:solidFill>
                  <a:latin typeface="Calibri"/>
                  <a:ea typeface="ＭＳ Ｐゴシック"/>
                </a:rPr>
                <a:t>Central Campus </a:t>
              </a: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6270783" y="5957583"/>
              <a:ext cx="1808770" cy="3604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 defTabSz="457062"/>
              <a:r>
                <a:rPr kumimoji="1" lang="en-US" altLang="ja-JP" sz="2400" b="1" dirty="0">
                  <a:solidFill>
                    <a:srgbClr val="3366FF"/>
                  </a:solidFill>
                  <a:latin typeface="Calibri"/>
                  <a:ea typeface="ＭＳ Ｐゴシック"/>
                </a:rPr>
                <a:t>Existing City Area</a:t>
              </a: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5145666" y="3980073"/>
              <a:ext cx="1544755" cy="4084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457062"/>
              <a:r>
                <a:rPr kumimoji="1" lang="en-US" altLang="ja-JP" sz="1400" b="1" dirty="0">
                  <a:solidFill>
                    <a:prstClr val="black"/>
                  </a:solidFill>
                  <a:latin typeface="Calibri"/>
                  <a:ea typeface="ＭＳ Ｐゴシック"/>
                </a:rPr>
                <a:t>Daily life Zone</a:t>
              </a:r>
            </a:p>
            <a:p>
              <a:pPr defTabSz="457062"/>
              <a:r>
                <a:rPr kumimoji="1" lang="en-US" altLang="ja-JP" sz="1400" b="1" dirty="0">
                  <a:solidFill>
                    <a:prstClr val="black"/>
                  </a:solidFill>
                  <a:latin typeface="Calibri"/>
                  <a:ea typeface="ＭＳ Ｐゴシック"/>
                </a:rPr>
                <a:t>    30-60 min.</a:t>
              </a:r>
            </a:p>
          </p:txBody>
        </p:sp>
        <p:sp>
          <p:nvSpPr>
            <p:cNvPr id="17" name="円/楕円 16"/>
            <p:cNvSpPr/>
            <p:nvPr/>
          </p:nvSpPr>
          <p:spPr>
            <a:xfrm>
              <a:off x="7062608" y="3614152"/>
              <a:ext cx="216000" cy="216000"/>
            </a:xfrm>
            <a:prstGeom prst="ellipse">
              <a:avLst/>
            </a:prstGeom>
            <a:gradFill>
              <a:gsLst>
                <a:gs pos="15000">
                  <a:schemeClr val="bg1"/>
                </a:gs>
                <a:gs pos="67000">
                  <a:srgbClr val="002060"/>
                </a:gs>
                <a:gs pos="100000">
                  <a:srgbClr val="0070C0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2"/>
              <a:endParaRPr kumimoji="1" lang="ja-JP" altLang="en-US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8" name="円/楕円 17"/>
            <p:cNvSpPr/>
            <p:nvPr/>
          </p:nvSpPr>
          <p:spPr>
            <a:xfrm>
              <a:off x="7062696" y="4426396"/>
              <a:ext cx="216000" cy="216000"/>
            </a:xfrm>
            <a:prstGeom prst="ellipse">
              <a:avLst/>
            </a:prstGeom>
            <a:gradFill>
              <a:gsLst>
                <a:gs pos="99000">
                  <a:srgbClr val="FF0000"/>
                </a:gs>
                <a:gs pos="100000">
                  <a:srgbClr val="0070C0"/>
                </a:gs>
                <a:gs pos="20000">
                  <a:schemeClr val="bg1">
                    <a:lumMod val="91000"/>
                  </a:schemeClr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2"/>
              <a:endParaRPr kumimoji="1" lang="ja-JP" altLang="en-US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9" name="円/楕円 18"/>
            <p:cNvSpPr/>
            <p:nvPr/>
          </p:nvSpPr>
          <p:spPr>
            <a:xfrm>
              <a:off x="5436276" y="4236543"/>
              <a:ext cx="3527494" cy="2105194"/>
            </a:xfrm>
            <a:prstGeom prst="ellipse">
              <a:avLst/>
            </a:prstGeom>
            <a:noFill/>
            <a:ln w="63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2"/>
              <a:endParaRPr kumimoji="1" lang="ja-JP" altLang="en-US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cxnSp>
          <p:nvCxnSpPr>
            <p:cNvPr id="20" name="直線コネクタ 19"/>
            <p:cNvCxnSpPr/>
            <p:nvPr/>
          </p:nvCxnSpPr>
          <p:spPr>
            <a:xfrm flipV="1">
              <a:off x="4843235" y="3722152"/>
              <a:ext cx="4309232" cy="12470"/>
            </a:xfrm>
            <a:prstGeom prst="line">
              <a:avLst/>
            </a:prstGeom>
            <a:ln w="412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円/楕円 20"/>
            <p:cNvSpPr/>
            <p:nvPr/>
          </p:nvSpPr>
          <p:spPr>
            <a:xfrm>
              <a:off x="6535323" y="3307601"/>
              <a:ext cx="1313535" cy="157183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2"/>
              <a:endParaRPr kumimoji="1" lang="ja-JP" altLang="en-US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6339246" y="4978606"/>
              <a:ext cx="1605502" cy="3604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 defTabSz="457062"/>
              <a:r>
                <a:rPr kumimoji="1" lang="en-US" altLang="ja-JP" sz="2400" b="1" dirty="0">
                  <a:solidFill>
                    <a:srgbClr val="3366FF"/>
                  </a:solidFill>
                  <a:latin typeface="Calibri"/>
                  <a:ea typeface="ＭＳ Ｐゴシック"/>
                </a:rPr>
                <a:t>Residence area </a:t>
              </a:r>
            </a:p>
          </p:txBody>
        </p:sp>
        <p:sp>
          <p:nvSpPr>
            <p:cNvPr id="23" name="円/楕円 22"/>
            <p:cNvSpPr/>
            <p:nvPr/>
          </p:nvSpPr>
          <p:spPr>
            <a:xfrm rot="18281928">
              <a:off x="7573054" y="5013397"/>
              <a:ext cx="740981" cy="45321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2"/>
              <a:endParaRPr kumimoji="1" lang="ja-JP" altLang="en-US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25" name="円/楕円 24"/>
            <p:cNvSpPr/>
            <p:nvPr/>
          </p:nvSpPr>
          <p:spPr>
            <a:xfrm>
              <a:off x="5842077" y="3126621"/>
              <a:ext cx="2715892" cy="272962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2"/>
              <a:endParaRPr kumimoji="1" lang="ja-JP" altLang="en-US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6577628" y="3893678"/>
              <a:ext cx="1228356" cy="288344"/>
            </a:xfrm>
            <a:prstGeom prst="rect">
              <a:avLst/>
            </a:prstGeom>
            <a:solidFill>
              <a:srgbClr val="3366FF"/>
            </a:solidFill>
          </p:spPr>
          <p:txBody>
            <a:bodyPr wrap="square" rtlCol="0">
              <a:spAutoFit/>
            </a:bodyPr>
            <a:lstStyle/>
            <a:p>
              <a:pPr algn="ctr" defTabSz="457062"/>
              <a:r>
                <a:rPr kumimoji="1" lang="en-US" altLang="ja-JP" sz="1200" b="1" dirty="0">
                  <a:solidFill>
                    <a:prstClr val="white"/>
                  </a:solidFill>
                  <a:latin typeface="Calibri"/>
                  <a:ea typeface="ＭＳ Ｐゴシック"/>
                </a:rPr>
                <a:t> </a:t>
              </a:r>
              <a:r>
                <a:rPr kumimoji="1" lang="en-US" altLang="ja-JP" b="1" dirty="0" smtClean="0">
                  <a:solidFill>
                    <a:prstClr val="white"/>
                  </a:solidFill>
                  <a:latin typeface="Calibri"/>
                  <a:ea typeface="ＭＳ Ｐゴシック"/>
                </a:rPr>
                <a:t>Research Bases</a:t>
              </a:r>
              <a:endParaRPr kumimoji="1" lang="en-US" altLang="ja-JP" b="1" dirty="0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27" name="円/楕円 26"/>
            <p:cNvSpPr/>
            <p:nvPr/>
          </p:nvSpPr>
          <p:spPr>
            <a:xfrm rot="13831722">
              <a:off x="6237890" y="4988926"/>
              <a:ext cx="716427" cy="453663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2"/>
              <a:endParaRPr kumimoji="1" lang="ja-JP" altLang="en-US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28" name="円/楕円 27"/>
            <p:cNvSpPr/>
            <p:nvPr/>
          </p:nvSpPr>
          <p:spPr>
            <a:xfrm>
              <a:off x="7068854" y="5314159"/>
              <a:ext cx="216000" cy="216000"/>
            </a:xfrm>
            <a:prstGeom prst="ellipse">
              <a:avLst/>
            </a:prstGeom>
            <a:gradFill>
              <a:gsLst>
                <a:gs pos="49000">
                  <a:srgbClr val="006600"/>
                </a:gs>
                <a:gs pos="21000">
                  <a:schemeClr val="accent1">
                    <a:lumMod val="5000"/>
                    <a:lumOff val="95000"/>
                    <a:alpha val="65000"/>
                  </a:schemeClr>
                </a:gs>
                <a:gs pos="100000">
                  <a:srgbClr val="007370"/>
                </a:gs>
                <a:gs pos="100000">
                  <a:srgbClr val="0070C0"/>
                </a:gs>
                <a:gs pos="100000">
                  <a:schemeClr val="accent1">
                    <a:lumMod val="59000"/>
                    <a:lumOff val="41000"/>
                  </a:schemeClr>
                </a:gs>
              </a:gsLst>
              <a:path path="circle">
                <a:fillToRect r="100000" b="10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2"/>
              <a:endParaRPr kumimoji="1" lang="ja-JP" altLang="en-US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</p:grpSp>
      <p:pic>
        <p:nvPicPr>
          <p:cNvPr id="24" name="Picture 5" descr="OT0105H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842" y="945300"/>
            <a:ext cx="2070061" cy="1194150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コンテンツ プレースホルダー 4" descr="\\Data_tohoku\D\交通計画G\002_都市地域計画系フォルダ\都市地域計画系データ\H24年度\■ILCプロジェクト立地に関わる調査検討\05打合せ資料\作業資料(片岡）\CG追加\20130522\0522_p3.jpg"/>
          <p:cNvPicPr>
            <a:picLocks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842" y="2645871"/>
            <a:ext cx="2070061" cy="123760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円/楕円 3"/>
          <p:cNvSpPr/>
          <p:nvPr/>
        </p:nvSpPr>
        <p:spPr>
          <a:xfrm>
            <a:off x="6842842" y="4491089"/>
            <a:ext cx="2070061" cy="769567"/>
          </a:xfrm>
          <a:prstGeom prst="ellipse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 defTabSz="457062"/>
            <a:r>
              <a:rPr kumimoji="1" lang="en-US" altLang="ja-JP" sz="2000" dirty="0">
                <a:solidFill>
                  <a:prstClr val="white"/>
                </a:solidFill>
                <a:latin typeface="Calibri"/>
                <a:ea typeface="ＭＳ Ｐゴシック"/>
              </a:rPr>
              <a:t>Living and City area</a:t>
            </a:r>
            <a:endParaRPr kumimoji="1" lang="ja-JP" altLang="en-US" sz="2000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5560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6799" y="176922"/>
            <a:ext cx="5818909" cy="500303"/>
          </a:xfrm>
        </p:spPr>
        <p:txBody>
          <a:bodyPr/>
          <a:lstStyle/>
          <a:p>
            <a:r>
              <a:rPr lang="en-US" dirty="0" smtClean="0"/>
              <a:t>LCC Objectives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CADE5BF1-A944-B54A-9898-A27DB1807F1E}" type="slidenum">
              <a:rPr lang="en-US" smtClean="0"/>
              <a:pPr algn="ctr"/>
              <a:t>4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 smtClean="0"/>
              <a:t>May 27</a:t>
            </a:r>
            <a:r>
              <a:rPr lang="en-US" baseline="30000" dirty="0" smtClean="0"/>
              <a:t>th</a:t>
            </a:r>
            <a:r>
              <a:rPr lang="en-US" dirty="0" smtClean="0"/>
              <a:t>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LE- DESY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96814" y="804506"/>
            <a:ext cx="7764423" cy="4546681"/>
          </a:xfrm>
          <a:prstGeom prst="rect">
            <a:avLst/>
          </a:prstGeom>
        </p:spPr>
        <p:txBody>
          <a:bodyPr wrap="square" lIns="83111" tIns="41555" rIns="83111" bIns="41555">
            <a:spAutoFit/>
          </a:bodyPr>
          <a:lstStyle/>
          <a:p>
            <a:pPr marL="415554" indent="-415554">
              <a:buFontTx/>
              <a:buChar char="-"/>
            </a:pPr>
            <a:r>
              <a:rPr lang="en-US" sz="2900" dirty="0">
                <a:solidFill>
                  <a:prstClr val="black"/>
                </a:solidFill>
                <a:latin typeface="Calibri"/>
              </a:rPr>
              <a:t>Support long-term R&amp;D on CLIC, the only credible way we have today to access multi-</a:t>
            </a:r>
            <a:r>
              <a:rPr lang="en-US" sz="2900" dirty="0" err="1">
                <a:solidFill>
                  <a:prstClr val="black"/>
                </a:solidFill>
                <a:latin typeface="Calibri"/>
              </a:rPr>
              <a:t>TeV</a:t>
            </a:r>
            <a:r>
              <a:rPr lang="en-US" sz="2900" dirty="0">
                <a:solidFill>
                  <a:prstClr val="black"/>
                </a:solidFill>
                <a:latin typeface="Calibri"/>
              </a:rPr>
              <a:t> leptons,  as a possible future option after LHC.</a:t>
            </a:r>
          </a:p>
          <a:p>
            <a:pPr marL="415554" indent="-415554">
              <a:buFontTx/>
              <a:buChar char="-"/>
            </a:pPr>
            <a:r>
              <a:rPr lang="en-US" sz="2900" dirty="0" smtClean="0">
                <a:solidFill>
                  <a:prstClr val="black"/>
                </a:solidFill>
                <a:latin typeface="Calibri"/>
              </a:rPr>
              <a:t>Support </a:t>
            </a:r>
            <a:r>
              <a:rPr lang="en-US" sz="2900" dirty="0">
                <a:solidFill>
                  <a:prstClr val="black"/>
                </a:solidFill>
                <a:latin typeface="Calibri"/>
              </a:rPr>
              <a:t>the construction of a staged linear collider in Japan. Prepare a site-specific design of the machine and its detectors.</a:t>
            </a:r>
          </a:p>
          <a:p>
            <a:pPr marL="415554" indent="-415554">
              <a:buFontTx/>
              <a:buChar char="-"/>
            </a:pPr>
            <a:r>
              <a:rPr lang="en-US" sz="2900" dirty="0" smtClean="0">
                <a:solidFill>
                  <a:prstClr val="black"/>
                </a:solidFill>
                <a:latin typeface="Calibri"/>
              </a:rPr>
              <a:t>Exploit </a:t>
            </a:r>
            <a:r>
              <a:rPr lang="en-US" sz="2900" dirty="0">
                <a:solidFill>
                  <a:prstClr val="black"/>
                </a:solidFill>
                <a:latin typeface="Calibri"/>
              </a:rPr>
              <a:t>the synergy between ILC and CLIC. Prepare a plan for the sharing of the work.</a:t>
            </a:r>
          </a:p>
          <a:p>
            <a:endParaRPr lang="en-US" sz="2900" dirty="0">
              <a:solidFill>
                <a:prstClr val="black"/>
              </a:solidFill>
              <a:latin typeface="Calibri"/>
            </a:endParaRPr>
          </a:p>
          <a:p>
            <a:endParaRPr lang="en-US" sz="29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7901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16156" y="615515"/>
            <a:ext cx="7481455" cy="1138041"/>
          </a:xfrm>
        </p:spPr>
        <p:txBody>
          <a:bodyPr>
            <a:normAutofit fontScale="90000"/>
          </a:bodyPr>
          <a:lstStyle/>
          <a:p>
            <a:r>
              <a:rPr lang="en-US" altLang="ja-JP" b="1" dirty="0" smtClean="0"/>
              <a:t>An Assumption for Numbers of Persons at ILC (whole) Laboratory</a:t>
            </a:r>
            <a:br>
              <a:rPr lang="en-US" altLang="ja-JP" b="1" dirty="0" smtClean="0"/>
            </a:br>
            <a:r>
              <a:rPr lang="en-US" altLang="ja-JP" sz="3100" dirty="0">
                <a:solidFill>
                  <a:srgbClr val="3366FF"/>
                </a:solidFill>
              </a:rPr>
              <a:t>(more than the number in TDR)  </a:t>
            </a:r>
            <a:endParaRPr kumimoji="1" lang="ja-JP" altLang="en-US" sz="3100" dirty="0">
              <a:solidFill>
                <a:srgbClr val="3366FF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4294967295"/>
          </p:nvPr>
        </p:nvSpPr>
        <p:spPr>
          <a:xfrm>
            <a:off x="254000" y="5318125"/>
            <a:ext cx="8890000" cy="1204913"/>
          </a:xfrm>
          <a:solidFill>
            <a:srgbClr val="CCFFCC"/>
          </a:solidFill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altLang="ja-JP" i="1" dirty="0">
                <a:solidFill>
                  <a:srgbClr val="C00000"/>
                </a:solidFill>
              </a:rPr>
              <a:t>#1</a:t>
            </a:r>
            <a:r>
              <a:rPr lang="en-US" altLang="ja-JP" dirty="0"/>
              <a:t>: </a:t>
            </a:r>
            <a:r>
              <a:rPr lang="en-US" altLang="ja-JP" b="0" dirty="0" smtClean="0"/>
              <a:t>including </a:t>
            </a:r>
            <a:r>
              <a:rPr lang="en-US" altLang="ja-JP" b="0" dirty="0"/>
              <a:t>the </a:t>
            </a:r>
            <a:r>
              <a:rPr lang="en-US" altLang="ja-JP" b="0" dirty="0" smtClean="0"/>
              <a:t>regular/permanent </a:t>
            </a:r>
            <a:r>
              <a:rPr lang="en-US" altLang="ja-JP" b="0" dirty="0"/>
              <a:t>staff and temporary  </a:t>
            </a:r>
            <a:r>
              <a:rPr lang="en-US" altLang="ja-JP" b="0" dirty="0" smtClean="0"/>
              <a:t>staff (Post-Doc),</a:t>
            </a:r>
            <a:endParaRPr lang="en-US" altLang="ja-JP" b="0" dirty="0"/>
          </a:p>
          <a:p>
            <a:pPr marL="0" indent="0">
              <a:buNone/>
            </a:pPr>
            <a:r>
              <a:rPr lang="en-US" altLang="ja-JP" b="0" i="1" dirty="0">
                <a:solidFill>
                  <a:srgbClr val="C00000"/>
                </a:solidFill>
              </a:rPr>
              <a:t>#2</a:t>
            </a:r>
            <a:r>
              <a:rPr lang="en-US" altLang="ja-JP" b="0" dirty="0">
                <a:solidFill>
                  <a:prstClr val="black"/>
                </a:solidFill>
              </a:rPr>
              <a:t>: </a:t>
            </a:r>
            <a:r>
              <a:rPr lang="en-US" altLang="ja-JP" b="0" dirty="0" smtClean="0">
                <a:solidFill>
                  <a:prstClr val="black"/>
                </a:solidFill>
              </a:rPr>
              <a:t>including </a:t>
            </a:r>
            <a:r>
              <a:rPr lang="en-US" altLang="ja-JP" b="0" dirty="0">
                <a:solidFill>
                  <a:prstClr val="black"/>
                </a:solidFill>
              </a:rPr>
              <a:t>r</a:t>
            </a:r>
            <a:r>
              <a:rPr lang="en-US" altLang="ja-JP" b="0" dirty="0" smtClean="0">
                <a:solidFill>
                  <a:prstClr val="black"/>
                </a:solidFill>
              </a:rPr>
              <a:t>esearchers</a:t>
            </a:r>
            <a:r>
              <a:rPr lang="en-US" altLang="ja-JP" b="0" dirty="0">
                <a:solidFill>
                  <a:prstClr val="black"/>
                </a:solidFill>
              </a:rPr>
              <a:t>, </a:t>
            </a:r>
            <a:r>
              <a:rPr lang="en-US" altLang="ja-JP" b="0" dirty="0" smtClean="0">
                <a:solidFill>
                  <a:prstClr val="black"/>
                </a:solidFill>
              </a:rPr>
              <a:t>engineers </a:t>
            </a:r>
            <a:r>
              <a:rPr lang="en-US" altLang="ja-JP" b="0" dirty="0">
                <a:solidFill>
                  <a:prstClr val="black"/>
                </a:solidFill>
              </a:rPr>
              <a:t>and s</a:t>
            </a:r>
            <a:r>
              <a:rPr lang="en-US" altLang="ja-JP" b="0" dirty="0" smtClean="0">
                <a:solidFill>
                  <a:prstClr val="black"/>
                </a:solidFill>
              </a:rPr>
              <a:t>tudents for two experiments,</a:t>
            </a:r>
            <a:endParaRPr lang="en-US" altLang="ja-JP" b="0" dirty="0"/>
          </a:p>
          <a:p>
            <a:pPr marL="0" indent="0">
              <a:buNone/>
            </a:pPr>
            <a:r>
              <a:rPr lang="en-US" altLang="ja-JP" b="0" i="1" dirty="0">
                <a:solidFill>
                  <a:srgbClr val="C00000"/>
                </a:solidFill>
              </a:rPr>
              <a:t>#3</a:t>
            </a:r>
            <a:r>
              <a:rPr lang="en-US" altLang="ja-JP" b="0" dirty="0">
                <a:solidFill>
                  <a:prstClr val="black"/>
                </a:solidFill>
              </a:rPr>
              <a:t>: </a:t>
            </a:r>
            <a:r>
              <a:rPr lang="en-US" altLang="ja-JP" b="0" dirty="0" smtClean="0">
                <a:solidFill>
                  <a:prstClr val="black"/>
                </a:solidFill>
              </a:rPr>
              <a:t>including subcontracted specialist to support acc. </a:t>
            </a:r>
            <a:r>
              <a:rPr lang="en-US" altLang="ja-JP" b="0" dirty="0">
                <a:solidFill>
                  <a:prstClr val="black"/>
                </a:solidFill>
              </a:rPr>
              <a:t>&amp;</a:t>
            </a:r>
            <a:r>
              <a:rPr lang="en-US" altLang="ja-JP" b="0" dirty="0" smtClean="0">
                <a:solidFill>
                  <a:prstClr val="black"/>
                </a:solidFill>
              </a:rPr>
              <a:t> exp.  activities</a:t>
            </a:r>
            <a:endParaRPr lang="ja-JP" altLang="en-US" b="0" dirty="0"/>
          </a:p>
          <a:p>
            <a:endParaRPr kumimoji="1" lang="ja-JP" altLang="en-US" dirty="0"/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2475233"/>
              </p:ext>
            </p:extLst>
          </p:nvPr>
        </p:nvGraphicFramePr>
        <p:xfrm>
          <a:off x="290601" y="1753553"/>
          <a:ext cx="8417488" cy="32815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059"/>
                <a:gridCol w="1914973"/>
                <a:gridCol w="1612610"/>
                <a:gridCol w="1713398"/>
                <a:gridCol w="1592448"/>
              </a:tblGrid>
              <a:tr h="705451">
                <a:tc>
                  <a:txBody>
                    <a:bodyPr/>
                    <a:lstStyle/>
                    <a:p>
                      <a:endParaRPr kumimoji="1" lang="ja-JP" altLang="en-US" sz="20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Under construction</a:t>
                      </a:r>
                      <a:r>
                        <a:rPr kumimoji="1" lang="en-US" altLang="ja-JP" sz="16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Peak </a:t>
                      </a:r>
                      <a:r>
                        <a:rPr kumimoji="1" lang="en-US" altLang="ja-JP" sz="1600" b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(8</a:t>
                      </a:r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Th year.)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Operation start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1"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r>
                        <a:rPr kumimoji="1"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Th year.)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 operation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1"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r>
                        <a:rPr kumimoji="1"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Th year.)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 operation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1"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r>
                        <a:rPr kumimoji="1"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Th year.)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71226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Laboratory  </a:t>
                      </a:r>
                      <a:r>
                        <a:rPr kumimoji="1" lang="en-US" altLang="ja-JP" sz="1600" b="0" dirty="0" smtClean="0"/>
                        <a:t> Staffs </a:t>
                      </a:r>
                      <a:r>
                        <a:rPr kumimoji="1" lang="en-US" altLang="ja-JP" sz="1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#1</a:t>
                      </a:r>
                      <a:endParaRPr kumimoji="1" lang="en-US" altLang="ja-JP" sz="1400" b="0" i="1" dirty="0" smtClean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1,600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1,200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1,200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1,200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71226">
                <a:tc>
                  <a:txBody>
                    <a:bodyPr/>
                    <a:lstStyle/>
                    <a:p>
                      <a:r>
                        <a:rPr kumimoji="1" lang="en-US" altLang="ja-JP" sz="1600" b="0" dirty="0" smtClean="0"/>
                        <a:t>Experiment participants </a:t>
                      </a:r>
                      <a:r>
                        <a:rPr kumimoji="1" lang="en-US" altLang="ja-JP" sz="1400" b="0" i="1" dirty="0" smtClean="0">
                          <a:solidFill>
                            <a:srgbClr val="C00000"/>
                          </a:solidFill>
                        </a:rPr>
                        <a:t>#2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500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700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800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1,000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71226">
                <a:tc>
                  <a:txBody>
                    <a:bodyPr/>
                    <a:lstStyle/>
                    <a:p>
                      <a:r>
                        <a:rPr kumimoji="1" lang="en-US" altLang="ja-JP" sz="1600" b="0" dirty="0" smtClean="0"/>
                        <a:t>Laboratory Support  </a:t>
                      </a:r>
                      <a:r>
                        <a:rPr kumimoji="1" lang="en-US" altLang="ja-JP" sz="1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#3</a:t>
                      </a:r>
                      <a:endParaRPr kumimoji="1" lang="en-US" altLang="ja-JP" sz="1600" b="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300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300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400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500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6243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0" dirty="0" smtClean="0">
                          <a:solidFill>
                            <a:srgbClr val="3366FF"/>
                          </a:solidFill>
                        </a:rPr>
                        <a:t>Total</a:t>
                      </a:r>
                      <a:endParaRPr kumimoji="1" lang="ja-JP" altLang="en-US" sz="2800" b="0" dirty="0">
                        <a:solidFill>
                          <a:srgbClr val="3366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0" dirty="0" smtClean="0">
                          <a:solidFill>
                            <a:srgbClr val="3366FF"/>
                          </a:solidFill>
                          <a:latin typeface="+mn-lt"/>
                        </a:rPr>
                        <a:t>2,400</a:t>
                      </a:r>
                      <a:endParaRPr kumimoji="1" lang="ja-JP" altLang="en-US" sz="2400" b="0" dirty="0">
                        <a:solidFill>
                          <a:srgbClr val="3366FF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0" dirty="0" smtClean="0">
                          <a:solidFill>
                            <a:srgbClr val="3366FF"/>
                          </a:solidFill>
                          <a:latin typeface="+mn-lt"/>
                        </a:rPr>
                        <a:t>2,200</a:t>
                      </a:r>
                      <a:endParaRPr kumimoji="1" lang="ja-JP" altLang="en-US" sz="2400" b="0" dirty="0">
                        <a:solidFill>
                          <a:srgbClr val="3366FF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0" dirty="0" smtClean="0">
                          <a:solidFill>
                            <a:srgbClr val="3366FF"/>
                          </a:solidFill>
                          <a:latin typeface="+mn-lt"/>
                        </a:rPr>
                        <a:t>2,400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0" dirty="0" smtClean="0">
                          <a:solidFill>
                            <a:srgbClr val="3366FF"/>
                          </a:solidFill>
                          <a:latin typeface="+mn-lt"/>
                        </a:rPr>
                        <a:t>2,700</a:t>
                      </a:r>
                      <a:endParaRPr kumimoji="1" lang="ja-JP" altLang="en-US" sz="2400" b="0" dirty="0">
                        <a:solidFill>
                          <a:srgbClr val="3366FF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844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276" y="274357"/>
            <a:ext cx="7481455" cy="500303"/>
          </a:xfrm>
        </p:spPr>
        <p:txBody>
          <a:bodyPr>
            <a:normAutofit fontScale="90000"/>
          </a:bodyPr>
          <a:lstStyle/>
          <a:p>
            <a:pPr algn="r"/>
            <a:r>
              <a:rPr kumimoji="1" lang="en-US" altLang="ja-JP" b="1" dirty="0" smtClean="0"/>
              <a:t>General Plan for ILC Central Campus </a:t>
            </a:r>
            <a:br>
              <a:rPr kumimoji="1" lang="en-US" altLang="ja-JP" b="1" dirty="0" smtClean="0"/>
            </a:br>
            <a:r>
              <a:rPr lang="en-US" altLang="ja-JP" sz="2200" dirty="0"/>
              <a:t>(major fraction of persons having working spaces there)</a:t>
            </a:r>
            <a:endParaRPr kumimoji="1" lang="ja-JP" altLang="en-US" sz="2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4294967295"/>
          </p:nvPr>
        </p:nvSpPr>
        <p:spPr>
          <a:xfrm>
            <a:off x="323728" y="1438277"/>
            <a:ext cx="3570288" cy="4740275"/>
          </a:xfrm>
          <a:solidFill>
            <a:srgbClr val="CCFFCC"/>
          </a:solidFill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altLang="ja-JP" sz="3600" dirty="0">
                <a:solidFill>
                  <a:srgbClr val="3366FF"/>
                </a:solidFill>
              </a:rPr>
              <a:t>Major facilities: </a:t>
            </a:r>
          </a:p>
          <a:p>
            <a:endParaRPr lang="en-US" altLang="ja-JP" sz="1100" dirty="0"/>
          </a:p>
          <a:p>
            <a:r>
              <a:rPr lang="en-US" altLang="ja-JP" b="1" dirty="0" smtClean="0"/>
              <a:t>Offices</a:t>
            </a:r>
            <a:endParaRPr lang="en-US" altLang="ja-JP" b="1" dirty="0"/>
          </a:p>
          <a:p>
            <a:r>
              <a:rPr lang="en-US" altLang="ja-JP" b="1" dirty="0"/>
              <a:t>L</a:t>
            </a:r>
            <a:r>
              <a:rPr lang="en-US" altLang="ja-JP" b="1" dirty="0" smtClean="0"/>
              <a:t>aboratory </a:t>
            </a:r>
            <a:endParaRPr lang="en-US" altLang="ja-JP" b="1" dirty="0"/>
          </a:p>
          <a:p>
            <a:r>
              <a:rPr lang="en-US" altLang="ja-JP" b="1" dirty="0"/>
              <a:t>M</a:t>
            </a:r>
            <a:r>
              <a:rPr lang="en-US" altLang="ja-JP" b="1" dirty="0" smtClean="0"/>
              <a:t>eeting rooms </a:t>
            </a:r>
            <a:endParaRPr lang="en-US" altLang="ja-JP" b="1" dirty="0"/>
          </a:p>
          <a:p>
            <a:r>
              <a:rPr lang="en-US" altLang="ja-JP" b="1" dirty="0" smtClean="0"/>
              <a:t>Visitor’s accommodation </a:t>
            </a:r>
            <a:endParaRPr lang="en-US" altLang="ja-JP" b="1" dirty="0"/>
          </a:p>
          <a:p>
            <a:r>
              <a:rPr lang="en-US" altLang="ja-JP" b="1" dirty="0" smtClean="0"/>
              <a:t>General services</a:t>
            </a:r>
            <a:endParaRPr lang="en-US" altLang="ja-JP" b="1" dirty="0"/>
          </a:p>
          <a:p>
            <a:r>
              <a:rPr lang="en-US" altLang="ja-JP" b="1" dirty="0"/>
              <a:t>P</a:t>
            </a:r>
            <a:r>
              <a:rPr lang="en-US" altLang="ja-JP" b="1" dirty="0" smtClean="0"/>
              <a:t>arking </a:t>
            </a:r>
            <a:endParaRPr lang="en-US" altLang="ja-JP" b="1" dirty="0"/>
          </a:p>
          <a:p>
            <a:r>
              <a:rPr lang="en-US" altLang="ja-JP" b="1" dirty="0" smtClean="0"/>
              <a:t>Utility </a:t>
            </a:r>
            <a:r>
              <a:rPr lang="en-US" altLang="ja-JP" b="1" dirty="0"/>
              <a:t>plant, etc</a:t>
            </a:r>
            <a:r>
              <a:rPr lang="en-US" altLang="ja-JP" b="1" dirty="0" smtClean="0"/>
              <a:t>.</a:t>
            </a:r>
            <a:endParaRPr lang="en-US" altLang="ja-JP" sz="4000" dirty="0">
              <a:solidFill>
                <a:srgbClr val="3366FF"/>
              </a:solidFill>
            </a:endParaRPr>
          </a:p>
          <a:p>
            <a:pPr marL="0" indent="0">
              <a:buNone/>
            </a:pPr>
            <a:endParaRPr lang="en-US" altLang="ja-JP" sz="4000" dirty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lang="en-US" altLang="ja-JP" sz="4000" dirty="0">
                <a:solidFill>
                  <a:srgbClr val="3366FF"/>
                </a:solidFill>
              </a:rPr>
              <a:t>Assuming: </a:t>
            </a:r>
          </a:p>
          <a:p>
            <a:pPr marL="0" indent="0">
              <a:buNone/>
            </a:pPr>
            <a:r>
              <a:rPr lang="en-US" altLang="ja-JP" b="1" dirty="0" smtClean="0"/>
              <a:t>	~ 100,000 m</a:t>
            </a:r>
            <a:r>
              <a:rPr lang="en-US" altLang="ja-JP" b="1" baseline="30000" dirty="0" smtClean="0"/>
              <a:t>2 </a:t>
            </a:r>
            <a:r>
              <a:rPr lang="en-US" altLang="ja-JP" b="1" dirty="0" smtClean="0"/>
              <a:t> </a:t>
            </a:r>
          </a:p>
          <a:p>
            <a:pPr marL="0" indent="0">
              <a:buNone/>
            </a:pPr>
            <a:r>
              <a:rPr lang="en-US" altLang="ja-JP" b="1" dirty="0" smtClean="0"/>
              <a:t>	in </a:t>
            </a:r>
            <a:r>
              <a:rPr lang="en-US" altLang="ja-JP" b="1" dirty="0"/>
              <a:t>total floor </a:t>
            </a:r>
            <a:r>
              <a:rPr lang="en-US" altLang="ja-JP" b="1" dirty="0" smtClean="0"/>
              <a:t>area</a:t>
            </a:r>
            <a:endParaRPr kumimoji="1" lang="en-US" altLang="ja-JP" dirty="0" smtClean="0"/>
          </a:p>
          <a:p>
            <a:endParaRPr kumimoji="1" lang="ja-JP" altLang="en-US" dirty="0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1215017"/>
              </p:ext>
            </p:extLst>
          </p:nvPr>
        </p:nvGraphicFramePr>
        <p:xfrm>
          <a:off x="4120134" y="1138688"/>
          <a:ext cx="4848726" cy="54005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6242"/>
                <a:gridCol w="2414337"/>
                <a:gridCol w="818147"/>
              </a:tblGrid>
              <a:tr h="340822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1" lang="en-US" altLang="ja-JP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Classification</a:t>
                      </a:r>
                      <a:r>
                        <a:rPr kumimoji="1"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18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kumimoji="1" lang="en-US" altLang="ja-JP" sz="1600" b="1" dirty="0" smtClean="0">
                          <a:solidFill>
                            <a:schemeClr val="bg1"/>
                          </a:solidFill>
                        </a:rPr>
                        <a:t>Assuming facilities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1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87680">
                <a:tc vMerge="1"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solidFill>
                            <a:schemeClr val="bg1"/>
                          </a:solidFill>
                        </a:rPr>
                        <a:t>Facilities</a:t>
                      </a:r>
                      <a:endParaRPr kumimoji="1" lang="ja-JP" alt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18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300" b="1" dirty="0" smtClean="0">
                          <a:solidFill>
                            <a:schemeClr val="bg1"/>
                          </a:solidFill>
                        </a:rPr>
                        <a:t>Area(m</a:t>
                      </a:r>
                      <a:r>
                        <a:rPr kumimoji="1" lang="en-US" altLang="ja-JP" sz="1300" b="1" baseline="30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kumimoji="1" lang="en-US" altLang="ja-JP" sz="1300" b="1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kumimoji="1" lang="ja-JP" altLang="en-US" sz="13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18E"/>
                    </a:solidFill>
                  </a:tcPr>
                </a:tc>
              </a:tr>
              <a:tr h="518160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Offices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Research office</a:t>
                      </a:r>
                    </a:p>
                    <a:p>
                      <a:r>
                        <a:rPr kumimoji="1" lang="en-US" altLang="ja-JP" sz="1400" dirty="0" smtClean="0"/>
                        <a:t>University &amp; Institute</a:t>
                      </a:r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35,000</a:t>
                      </a:r>
                      <a:endParaRPr kumimoji="1" lang="ja-JP" alt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44880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laboratory facilities</a:t>
                      </a:r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Control center</a:t>
                      </a:r>
                    </a:p>
                    <a:p>
                      <a:r>
                        <a:rPr kumimoji="1" lang="en-US" altLang="ja-JP" sz="1400" dirty="0" smtClean="0"/>
                        <a:t>Assembly hall</a:t>
                      </a:r>
                    </a:p>
                    <a:p>
                      <a:r>
                        <a:rPr kumimoji="1" lang="en-US" altLang="ja-JP" sz="1400" dirty="0" smtClean="0"/>
                        <a:t>Technology development  hall</a:t>
                      </a:r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33,000</a:t>
                      </a:r>
                      <a:endParaRPr kumimoji="1" lang="ja-JP" alt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8160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meeting and exchange </a:t>
                      </a:r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Lecture hall</a:t>
                      </a:r>
                    </a:p>
                    <a:p>
                      <a:r>
                        <a:rPr kumimoji="1" lang="en-US" altLang="ja-JP" sz="1400" dirty="0" smtClean="0"/>
                        <a:t>Meeting room</a:t>
                      </a:r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3,500</a:t>
                      </a:r>
                      <a:endParaRPr kumimoji="1" lang="ja-JP" alt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8160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Accommodation</a:t>
                      </a:r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Dormitory</a:t>
                      </a:r>
                    </a:p>
                    <a:p>
                      <a:r>
                        <a:rPr kumimoji="1" lang="en-US" altLang="ja-JP" sz="1400" dirty="0" smtClean="0"/>
                        <a:t>Visitor  accommodation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23,000</a:t>
                      </a:r>
                      <a:endParaRPr kumimoji="1" lang="ja-JP" alt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58240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Service facilities</a:t>
                      </a:r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Reception, Users office</a:t>
                      </a:r>
                    </a:p>
                    <a:p>
                      <a:r>
                        <a:rPr kumimoji="1" lang="en-US" altLang="ja-JP" sz="1400" dirty="0" smtClean="0"/>
                        <a:t>Library, exhibition hall</a:t>
                      </a:r>
                    </a:p>
                    <a:p>
                      <a:r>
                        <a:rPr kumimoji="1" lang="en-US" altLang="ja-JP" sz="1400" dirty="0" smtClean="0"/>
                        <a:t>Cafeteria, Convenient</a:t>
                      </a:r>
                      <a:r>
                        <a:rPr kumimoji="1" lang="en-US" altLang="ja-JP" sz="1400" baseline="0" dirty="0" smtClean="0"/>
                        <a:t> </a:t>
                      </a:r>
                      <a:r>
                        <a:rPr kumimoji="1" lang="en-US" altLang="ja-JP" sz="1400" dirty="0" smtClean="0"/>
                        <a:t>store</a:t>
                      </a:r>
                    </a:p>
                    <a:p>
                      <a:r>
                        <a:rPr kumimoji="1" lang="en-US" altLang="ja-JP" sz="1400" dirty="0" smtClean="0"/>
                        <a:t>Health care &amp; Training center </a:t>
                      </a:r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3,200</a:t>
                      </a:r>
                      <a:endParaRPr kumimoji="1" lang="ja-JP" alt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Transportation</a:t>
                      </a:r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Parking, Bus Terminal</a:t>
                      </a:r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-</a:t>
                      </a:r>
                      <a:endParaRPr kumimoji="1" lang="ja-JP" alt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Energy plant, etc.</a:t>
                      </a:r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1,100</a:t>
                      </a:r>
                      <a:endParaRPr kumimoji="1" lang="ja-JP" alt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Total</a:t>
                      </a:r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99,800</a:t>
                      </a:r>
                      <a:endParaRPr kumimoji="1" lang="ja-JP" alt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604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134818" y="1104904"/>
            <a:ext cx="8903677" cy="396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88407" tIns="43183" rIns="88407" bIns="43183"/>
          <a:lstStyle>
            <a:lvl1pPr marL="187325" indent="-187325" algn="l" defTabSz="863600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n"/>
              <a:defRPr kumimoji="1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5150" indent="-187325" algn="l" defTabSz="863600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l"/>
              <a:defRPr kumimoji="1" sz="1400">
                <a:solidFill>
                  <a:schemeClr val="tx1"/>
                </a:solidFill>
                <a:latin typeface="+mn-lt"/>
                <a:ea typeface="+mn-ea"/>
              </a:defRPr>
            </a:lvl2pPr>
            <a:lvl3pPr marL="952500" indent="-196850" algn="l" defTabSz="8636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▪"/>
              <a:defRPr kumimoji="1" sz="1400">
                <a:solidFill>
                  <a:schemeClr val="tx1"/>
                </a:solidFill>
                <a:latin typeface="+mn-lt"/>
                <a:ea typeface="+mn-ea"/>
              </a:defRPr>
            </a:lvl3pPr>
            <a:lvl4pPr marL="1335088" indent="-192088" algn="l" defTabSz="863600" rtl="0" eaLnBrk="0" fontAlgn="base" hangingPunct="0">
              <a:spcBef>
                <a:spcPct val="15000"/>
              </a:spcBef>
              <a:spcAft>
                <a:spcPct val="0"/>
              </a:spcAft>
              <a:buClr>
                <a:schemeClr val="tx1"/>
              </a:buClr>
              <a:buChar char="▪"/>
              <a:defRPr kumimoji="1" sz="1200">
                <a:solidFill>
                  <a:schemeClr val="tx1"/>
                </a:solidFill>
                <a:latin typeface="+mn-lt"/>
                <a:ea typeface="+mn-ea"/>
              </a:defRPr>
            </a:lvl4pPr>
            <a:lvl5pPr marL="1717675" indent="-192088" algn="l" defTabSz="863600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1"/>
              </a:buClr>
              <a:buChar char="▪"/>
              <a:defRPr kumimoji="1" sz="1200">
                <a:solidFill>
                  <a:schemeClr val="tx1"/>
                </a:solidFill>
                <a:latin typeface="+mn-lt"/>
                <a:ea typeface="+mn-ea"/>
              </a:defRPr>
            </a:lvl5pPr>
            <a:lvl6pPr marL="2174875" indent="-192088" algn="l" defTabSz="863600" rtl="0" fontAlgn="base">
              <a:spcBef>
                <a:spcPct val="10000"/>
              </a:spcBef>
              <a:spcAft>
                <a:spcPct val="0"/>
              </a:spcAft>
              <a:buClr>
                <a:schemeClr val="tx1"/>
              </a:buClr>
              <a:buChar char="▪"/>
              <a:defRPr kumimoji="1"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2632075" indent="-192088" algn="l" defTabSz="863600" rtl="0" fontAlgn="base">
              <a:spcBef>
                <a:spcPct val="10000"/>
              </a:spcBef>
              <a:spcAft>
                <a:spcPct val="0"/>
              </a:spcAft>
              <a:buClr>
                <a:schemeClr val="tx1"/>
              </a:buClr>
              <a:buChar char="▪"/>
              <a:defRPr kumimoji="1"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3089275" indent="-192088" algn="l" defTabSz="863600" rtl="0" fontAlgn="base">
              <a:spcBef>
                <a:spcPct val="10000"/>
              </a:spcBef>
              <a:spcAft>
                <a:spcPct val="0"/>
              </a:spcAft>
              <a:buClr>
                <a:schemeClr val="tx1"/>
              </a:buClr>
              <a:buChar char="▪"/>
              <a:defRPr kumimoji="1"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3546475" indent="-192088" algn="l" defTabSz="863600" rtl="0" fontAlgn="base">
              <a:spcBef>
                <a:spcPct val="10000"/>
              </a:spcBef>
              <a:spcAft>
                <a:spcPct val="0"/>
              </a:spcAft>
              <a:buClr>
                <a:schemeClr val="tx1"/>
              </a:buClr>
              <a:buChar char="▪"/>
              <a:defRPr kumimoji="1"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 eaLnBrk="1" hangingPunct="1">
              <a:buClr>
                <a:srgbClr val="EEECE1"/>
              </a:buClr>
              <a:buNone/>
              <a:defRPr/>
            </a:pPr>
            <a:endParaRPr lang="en-US" altLang="ja-JP" kern="0" dirty="0" smtClean="0">
              <a:solidFill>
                <a:prstClr val="black"/>
              </a:solidFill>
              <a:latin typeface="ＭＳ Ｐゴシック" pitchFamily="50" charset="-128"/>
              <a:ea typeface="ＭＳ Ｐゴシック"/>
            </a:endParaRPr>
          </a:p>
        </p:txBody>
      </p:sp>
      <p:sp>
        <p:nvSpPr>
          <p:cNvPr id="34819" name="スライド番号プレースホル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728" indent="-285663">
              <a:defRPr kumimoji="1" sz="1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2658" indent="-228531">
              <a:defRPr kumimoji="1" sz="1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599720" indent="-228531">
              <a:defRPr kumimoji="1" sz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6782" indent="-228531">
              <a:defRPr kumimoji="1" sz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3847" indent="-228531" eaLnBrk="0" hangingPunct="0">
              <a:defRPr kumimoji="1" sz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0909" indent="-228531" eaLnBrk="0" hangingPunct="0">
              <a:defRPr kumimoji="1" sz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7971" indent="-228531" eaLnBrk="0" hangingPunct="0">
              <a:defRPr kumimoji="1" sz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5033" indent="-228531" eaLnBrk="0" hangingPunct="0">
              <a:defRPr kumimoji="1" sz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fld id="{D732C284-15C1-41E5-A901-AFF60A8C7984}" type="slidenum">
              <a:rPr lang="en-US" altLang="ja-JP" sz="1200">
                <a:solidFill>
                  <a:prstClr val="black"/>
                </a:solidFill>
                <a:latin typeface="ＭＳ Ｐゴシック" pitchFamily="50" charset="-128"/>
              </a:rPr>
              <a:pPr/>
              <a:t>42</a:t>
            </a:fld>
            <a:endParaRPr lang="en-US" altLang="ja-JP" sz="1200">
              <a:solidFill>
                <a:prstClr val="black"/>
              </a:solidFill>
              <a:latin typeface="ＭＳ Ｐゴシック" pitchFamily="50" charset="-128"/>
            </a:endParaRPr>
          </a:p>
        </p:txBody>
      </p:sp>
      <p:pic>
        <p:nvPicPr>
          <p:cNvPr id="17" name="コンテンツ プレースホルダー 4" descr="\\Data_tohoku\D\交通計画G\002_都市地域計画系フォルダ\都市地域計画系データ\H24年度\■ILCプロジェクト立地に関わる調査検討\05打合せ資料\作業資料(片岡）\CG追加\20130522\0522_p3.jpg"/>
          <p:cNvPicPr>
            <a:picLocks noGrp="1"/>
          </p:cNvPicPr>
          <p:nvPr>
            <p:ph idx="4294967295"/>
          </p:nvPr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8838" y="2822577"/>
            <a:ext cx="3205162" cy="198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22" name="Picture 4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2436" y="1501779"/>
            <a:ext cx="1821003" cy="2167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5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47192" y="1501779"/>
            <a:ext cx="1797976" cy="2167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06428" y="958708"/>
            <a:ext cx="2940764" cy="502759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 lIns="88407" tIns="43183" rIns="88407" bIns="43183"/>
          <a:lstStyle>
            <a:lvl1pPr marL="187325" indent="-187325" algn="l" defTabSz="863600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n"/>
              <a:defRPr kumimoji="1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5150" indent="-187325" algn="l" defTabSz="863600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l"/>
              <a:defRPr kumimoji="1" sz="1400">
                <a:solidFill>
                  <a:schemeClr val="tx1"/>
                </a:solidFill>
                <a:latin typeface="+mn-lt"/>
                <a:ea typeface="+mn-ea"/>
              </a:defRPr>
            </a:lvl2pPr>
            <a:lvl3pPr marL="952500" indent="-196850" algn="l" defTabSz="8636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▪"/>
              <a:defRPr kumimoji="1" sz="1400">
                <a:solidFill>
                  <a:schemeClr val="tx1"/>
                </a:solidFill>
                <a:latin typeface="+mn-lt"/>
                <a:ea typeface="+mn-ea"/>
              </a:defRPr>
            </a:lvl3pPr>
            <a:lvl4pPr marL="1335088" indent="-192088" algn="l" defTabSz="863600" rtl="0" eaLnBrk="0" fontAlgn="base" hangingPunct="0">
              <a:spcBef>
                <a:spcPct val="15000"/>
              </a:spcBef>
              <a:spcAft>
                <a:spcPct val="0"/>
              </a:spcAft>
              <a:buClr>
                <a:schemeClr val="tx1"/>
              </a:buClr>
              <a:buChar char="▪"/>
              <a:defRPr kumimoji="1" sz="1200">
                <a:solidFill>
                  <a:schemeClr val="tx1"/>
                </a:solidFill>
                <a:latin typeface="+mn-lt"/>
                <a:ea typeface="+mn-ea"/>
              </a:defRPr>
            </a:lvl4pPr>
            <a:lvl5pPr marL="1717675" indent="-192088" algn="l" defTabSz="863600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1"/>
              </a:buClr>
              <a:buChar char="▪"/>
              <a:defRPr kumimoji="1" sz="1200">
                <a:solidFill>
                  <a:schemeClr val="tx1"/>
                </a:solidFill>
                <a:latin typeface="+mn-lt"/>
                <a:ea typeface="+mn-ea"/>
              </a:defRPr>
            </a:lvl5pPr>
            <a:lvl6pPr marL="2174875" indent="-192088" algn="l" defTabSz="863600" rtl="0" fontAlgn="base">
              <a:spcBef>
                <a:spcPct val="10000"/>
              </a:spcBef>
              <a:spcAft>
                <a:spcPct val="0"/>
              </a:spcAft>
              <a:buClr>
                <a:schemeClr val="tx1"/>
              </a:buClr>
              <a:buChar char="▪"/>
              <a:defRPr kumimoji="1"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2632075" indent="-192088" algn="l" defTabSz="863600" rtl="0" fontAlgn="base">
              <a:spcBef>
                <a:spcPct val="10000"/>
              </a:spcBef>
              <a:spcAft>
                <a:spcPct val="0"/>
              </a:spcAft>
              <a:buClr>
                <a:schemeClr val="tx1"/>
              </a:buClr>
              <a:buChar char="▪"/>
              <a:defRPr kumimoji="1"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3089275" indent="-192088" algn="l" defTabSz="863600" rtl="0" fontAlgn="base">
              <a:spcBef>
                <a:spcPct val="10000"/>
              </a:spcBef>
              <a:spcAft>
                <a:spcPct val="0"/>
              </a:spcAft>
              <a:buClr>
                <a:schemeClr val="tx1"/>
              </a:buClr>
              <a:buChar char="▪"/>
              <a:defRPr kumimoji="1"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3546475" indent="-192088" algn="l" defTabSz="863600" rtl="0" fontAlgn="base">
              <a:spcBef>
                <a:spcPct val="10000"/>
              </a:spcBef>
              <a:spcAft>
                <a:spcPct val="0"/>
              </a:spcAft>
              <a:buClr>
                <a:schemeClr val="tx1"/>
              </a:buClr>
              <a:buChar char="▪"/>
              <a:defRPr kumimoji="1"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 eaLnBrk="1" hangingPunct="1">
              <a:buClr>
                <a:srgbClr val="EEECE1"/>
              </a:buClr>
              <a:buNone/>
              <a:defRPr/>
            </a:pPr>
            <a:r>
              <a:rPr lang="en-US" altLang="ja-JP" sz="2400" kern="0" dirty="0">
                <a:solidFill>
                  <a:prstClr val="black"/>
                </a:solidFill>
                <a:latin typeface="Calibri"/>
                <a:ea typeface="ＭＳ Ｐゴシック"/>
                <a:cs typeface="Arial" pitchFamily="34" charset="0"/>
              </a:rPr>
              <a:t>High-Rise Type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3645725" y="733428"/>
            <a:ext cx="933986" cy="15218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 defTabSz="457062"/>
            <a:endParaRPr kumimoji="1"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5263110" y="926622"/>
            <a:ext cx="2213408" cy="595313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 lIns="88407" tIns="43183" rIns="88407" bIns="43183"/>
          <a:lstStyle>
            <a:lvl1pPr marL="187325" indent="-187325" algn="l" defTabSz="863600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n"/>
              <a:defRPr kumimoji="1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5150" indent="-187325" algn="l" defTabSz="863600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l"/>
              <a:defRPr kumimoji="1" sz="1400">
                <a:solidFill>
                  <a:schemeClr val="tx1"/>
                </a:solidFill>
                <a:latin typeface="+mn-lt"/>
                <a:ea typeface="+mn-ea"/>
              </a:defRPr>
            </a:lvl2pPr>
            <a:lvl3pPr marL="952500" indent="-196850" algn="l" defTabSz="8636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▪"/>
              <a:defRPr kumimoji="1" sz="1400">
                <a:solidFill>
                  <a:schemeClr val="tx1"/>
                </a:solidFill>
                <a:latin typeface="+mn-lt"/>
                <a:ea typeface="+mn-ea"/>
              </a:defRPr>
            </a:lvl3pPr>
            <a:lvl4pPr marL="1335088" indent="-192088" algn="l" defTabSz="863600" rtl="0" eaLnBrk="0" fontAlgn="base" hangingPunct="0">
              <a:spcBef>
                <a:spcPct val="15000"/>
              </a:spcBef>
              <a:spcAft>
                <a:spcPct val="0"/>
              </a:spcAft>
              <a:buClr>
                <a:schemeClr val="tx1"/>
              </a:buClr>
              <a:buChar char="▪"/>
              <a:defRPr kumimoji="1" sz="1200">
                <a:solidFill>
                  <a:schemeClr val="tx1"/>
                </a:solidFill>
                <a:latin typeface="+mn-lt"/>
                <a:ea typeface="+mn-ea"/>
              </a:defRPr>
            </a:lvl4pPr>
            <a:lvl5pPr marL="1717675" indent="-192088" algn="l" defTabSz="863600" rtl="0" eaLnBrk="0" fontAlgn="base" hangingPunct="0">
              <a:spcBef>
                <a:spcPct val="10000"/>
              </a:spcBef>
              <a:spcAft>
                <a:spcPct val="0"/>
              </a:spcAft>
              <a:buClr>
                <a:schemeClr val="tx1"/>
              </a:buClr>
              <a:buChar char="▪"/>
              <a:defRPr kumimoji="1" sz="1200">
                <a:solidFill>
                  <a:schemeClr val="tx1"/>
                </a:solidFill>
                <a:latin typeface="+mn-lt"/>
                <a:ea typeface="+mn-ea"/>
              </a:defRPr>
            </a:lvl5pPr>
            <a:lvl6pPr marL="2174875" indent="-192088" algn="l" defTabSz="863600" rtl="0" fontAlgn="base">
              <a:spcBef>
                <a:spcPct val="10000"/>
              </a:spcBef>
              <a:spcAft>
                <a:spcPct val="0"/>
              </a:spcAft>
              <a:buClr>
                <a:schemeClr val="tx1"/>
              </a:buClr>
              <a:buChar char="▪"/>
              <a:defRPr kumimoji="1"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2632075" indent="-192088" algn="l" defTabSz="863600" rtl="0" fontAlgn="base">
              <a:spcBef>
                <a:spcPct val="10000"/>
              </a:spcBef>
              <a:spcAft>
                <a:spcPct val="0"/>
              </a:spcAft>
              <a:buClr>
                <a:schemeClr val="tx1"/>
              </a:buClr>
              <a:buChar char="▪"/>
              <a:defRPr kumimoji="1"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3089275" indent="-192088" algn="l" defTabSz="863600" rtl="0" fontAlgn="base">
              <a:spcBef>
                <a:spcPct val="10000"/>
              </a:spcBef>
              <a:spcAft>
                <a:spcPct val="0"/>
              </a:spcAft>
              <a:buClr>
                <a:schemeClr val="tx1"/>
              </a:buClr>
              <a:buChar char="▪"/>
              <a:defRPr kumimoji="1"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3546475" indent="-192088" algn="l" defTabSz="863600" rtl="0" fontAlgn="base">
              <a:spcBef>
                <a:spcPct val="10000"/>
              </a:spcBef>
              <a:spcAft>
                <a:spcPct val="0"/>
              </a:spcAft>
              <a:buClr>
                <a:schemeClr val="tx1"/>
              </a:buClr>
              <a:buChar char="▪"/>
              <a:defRPr kumimoji="1"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 eaLnBrk="1" hangingPunct="1">
              <a:buClr>
                <a:srgbClr val="EEECE1"/>
              </a:buClr>
              <a:buNone/>
              <a:defRPr/>
            </a:pPr>
            <a:r>
              <a:rPr lang="en-US" altLang="ja-JP" sz="2800" kern="0" dirty="0">
                <a:solidFill>
                  <a:prstClr val="black"/>
                </a:solidFill>
                <a:latin typeface="Calibri"/>
                <a:ea typeface="ＭＳ Ｐゴシック"/>
                <a:cs typeface="Arial" pitchFamily="34" charset="0"/>
              </a:rPr>
              <a:t>Flatter Type</a:t>
            </a:r>
          </a:p>
        </p:txBody>
      </p:sp>
      <p:sp>
        <p:nvSpPr>
          <p:cNvPr id="27" name="正方形/長方形 26"/>
          <p:cNvSpPr/>
          <p:nvPr/>
        </p:nvSpPr>
        <p:spPr>
          <a:xfrm>
            <a:off x="1817908" y="39270"/>
            <a:ext cx="7326095" cy="523210"/>
          </a:xfrm>
          <a:prstGeom prst="rect">
            <a:avLst/>
          </a:prstGeom>
        </p:spPr>
        <p:txBody>
          <a:bodyPr wrap="square" lIns="91413" tIns="45706" rIns="91413" bIns="45706">
            <a:spAutoFit/>
          </a:bodyPr>
          <a:lstStyle/>
          <a:p>
            <a:pPr defTabSz="457062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800" b="1" dirty="0">
                <a:solidFill>
                  <a:srgbClr val="000090"/>
                </a:solidFill>
                <a:latin typeface="Calibri"/>
                <a:ea typeface="HGP創英角ｺﾞｼｯｸUB" pitchFamily="50" charset="-128"/>
              </a:rPr>
              <a:t>Case studies :  Zoning and Facility Layout</a:t>
            </a:r>
            <a:endParaRPr kumimoji="1" lang="ja-JP" altLang="en-US" sz="2800" b="1" dirty="0">
              <a:solidFill>
                <a:srgbClr val="000090"/>
              </a:solidFill>
              <a:latin typeface="Calibri"/>
              <a:ea typeface="HGP創英角ｺﾞｼｯｸUB" pitchFamily="50" charset="-128"/>
            </a:endParaRPr>
          </a:p>
        </p:txBody>
      </p:sp>
      <p:pic>
        <p:nvPicPr>
          <p:cNvPr id="21" name="Picture 17"/>
          <p:cNvPicPr/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430" y="3821032"/>
            <a:ext cx="1922372" cy="1172266"/>
          </a:xfrm>
          <a:prstGeom prst="rect">
            <a:avLst/>
          </a:prstGeom>
          <a:noFill/>
          <a:ln>
            <a:solidFill>
              <a:srgbClr val="FFFFFF"/>
            </a:solidFill>
          </a:ln>
          <a:extLst/>
        </p:spPr>
      </p:pic>
      <p:pic>
        <p:nvPicPr>
          <p:cNvPr id="23" name="Picture 78"/>
          <p:cNvPicPr/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8977" y="3762590"/>
            <a:ext cx="2403735" cy="1572563"/>
          </a:xfrm>
          <a:prstGeom prst="rect">
            <a:avLst/>
          </a:prstGeom>
          <a:noFill/>
          <a:ln>
            <a:solidFill>
              <a:srgbClr val="FFFFFF"/>
            </a:solidFill>
          </a:ln>
          <a:extLst/>
        </p:spPr>
      </p:pic>
      <p:sp>
        <p:nvSpPr>
          <p:cNvPr id="2" name="テキスト ボックス 1"/>
          <p:cNvSpPr txBox="1"/>
          <p:nvPr/>
        </p:nvSpPr>
        <p:spPr>
          <a:xfrm>
            <a:off x="252435" y="5398578"/>
            <a:ext cx="8364071" cy="892552"/>
          </a:xfrm>
          <a:prstGeom prst="rect">
            <a:avLst/>
          </a:prstGeom>
          <a:solidFill>
            <a:srgbClr val="FFFF00"/>
          </a:solidFill>
        </p:spPr>
        <p:txBody>
          <a:bodyPr wrap="square" lIns="91413" tIns="45706" rIns="91413" bIns="45706" rtlCol="0">
            <a:spAutoFit/>
          </a:bodyPr>
          <a:lstStyle/>
          <a:p>
            <a:pPr defTabSz="457062"/>
            <a:r>
              <a:rPr kumimoji="1"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Area:  ~ 30,000 m</a:t>
            </a:r>
            <a:r>
              <a:rPr kumimoji="1" lang="en-US" altLang="ja-JP" sz="24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kumimoji="1"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       ~ 40,000 m</a:t>
            </a:r>
            <a:r>
              <a:rPr kumimoji="1" lang="en-US" altLang="ja-JP" sz="24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kumimoji="1" lang="en-US" altLang="ja-JP" sz="2400" dirty="0">
                <a:solidFill>
                  <a:prstClr val="black"/>
                </a:solidFill>
                <a:latin typeface="Calibri"/>
                <a:ea typeface="ＭＳ Ｐゴシック"/>
              </a:rPr>
              <a:t>            ~ 80,000 m</a:t>
            </a:r>
            <a:r>
              <a:rPr kumimoji="1" lang="en-US" altLang="ja-JP" sz="24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</a:p>
          <a:p>
            <a:pPr algn="ctr" defTabSz="457062"/>
            <a:r>
              <a:rPr kumimoji="1" lang="en-US" altLang="ja-JP" sz="2800" dirty="0">
                <a:solidFill>
                  <a:prstClr val="black"/>
                </a:solidFill>
                <a:latin typeface="Calibri"/>
                <a:ea typeface="ＭＳ Ｐゴシック"/>
              </a:rPr>
              <a:t>(Floor area: commonly ~10,000 m</a:t>
            </a:r>
            <a:r>
              <a:rPr kumimoji="1" lang="en-US" altLang="ja-JP" sz="2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kumimoji="1" lang="en-US" altLang="ja-JP" sz="2800" dirty="0">
                <a:solidFill>
                  <a:prstClr val="black"/>
                </a:solidFill>
                <a:latin typeface="Calibri"/>
                <a:ea typeface="ＭＳ Ｐゴシック"/>
              </a:rPr>
              <a:t>)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926336" y="2217132"/>
            <a:ext cx="2641131" cy="461647"/>
          </a:xfrm>
          <a:prstGeom prst="rect">
            <a:avLst/>
          </a:prstGeom>
          <a:solidFill>
            <a:srgbClr val="CCFFCC"/>
          </a:solidFill>
        </p:spPr>
        <p:txBody>
          <a:bodyPr wrap="none" lIns="91413" tIns="45706" rIns="91413" bIns="45706" rtlCol="0">
            <a:spAutoFit/>
          </a:bodyPr>
          <a:lstStyle/>
          <a:p>
            <a:pPr defTabSz="457062"/>
            <a:r>
              <a:rPr kumimoji="1" lang="en-US" altLang="ja-JP" sz="2400" dirty="0">
                <a:solidFill>
                  <a:srgbClr val="3366FF"/>
                </a:solidFill>
                <a:latin typeface="Calibri"/>
                <a:ea typeface="ＭＳ Ｐゴシック"/>
              </a:rPr>
              <a:t>More spatial design </a:t>
            </a:r>
            <a:endParaRPr kumimoji="1" lang="ja-JP" altLang="en-US" sz="2400" dirty="0">
              <a:solidFill>
                <a:srgbClr val="3366FF"/>
              </a:solidFill>
              <a:latin typeface="Calibri"/>
              <a:ea typeface="ＭＳ Ｐゴシック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817908" y="6425291"/>
            <a:ext cx="4391410" cy="372130"/>
          </a:xfrm>
          <a:prstGeom prst="rect">
            <a:avLst/>
          </a:prstGeom>
          <a:solidFill>
            <a:srgbClr val="CCFFCC"/>
          </a:solidFill>
        </p:spPr>
        <p:txBody>
          <a:bodyPr wrap="none" lIns="91422" tIns="45711" rIns="91422" bIns="45711" rtlCol="0">
            <a:spAutoFit/>
          </a:bodyPr>
          <a:lstStyle/>
          <a:p>
            <a:pPr defTabSz="457062"/>
            <a:r>
              <a:rPr kumimoji="1"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To be more discussed in the ADI/CFS session </a:t>
            </a:r>
            <a:endParaRPr kumimoji="1"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034061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729529"/>
            <a:ext cx="4648200" cy="420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XFEL challenges experience, </a:t>
            </a:r>
            <a:r>
              <a:rPr lang="en-US" dirty="0" smtClean="0"/>
              <a:t>test facility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29530"/>
            <a:ext cx="4484915" cy="5355584"/>
          </a:xfrm>
        </p:spPr>
        <p:txBody>
          <a:bodyPr/>
          <a:lstStyle/>
          <a:p>
            <a:r>
              <a:rPr lang="en-US" dirty="0" smtClean="0"/>
              <a:t>New test infrastructure has been build:</a:t>
            </a:r>
          </a:p>
          <a:p>
            <a:pPr lvl="1"/>
            <a:r>
              <a:rPr lang="en-US" dirty="0"/>
              <a:t>Cold RF test of all XFEL superconducting cavities before </a:t>
            </a:r>
            <a:r>
              <a:rPr lang="en-US" dirty="0" smtClean="0"/>
              <a:t>cryo module assembly, 800 </a:t>
            </a:r>
            <a:r>
              <a:rPr lang="en-US" dirty="0"/>
              <a:t>cavities, rate </a:t>
            </a:r>
            <a:r>
              <a:rPr lang="en-US" dirty="0" smtClean="0"/>
              <a:t>6/week, </a:t>
            </a:r>
            <a:r>
              <a:rPr lang="en-US" dirty="0" smtClean="0">
                <a:solidFill>
                  <a:srgbClr val="0070C0"/>
                </a:solidFill>
              </a:rPr>
              <a:t>2 of 2 vert. test stands under operation</a:t>
            </a:r>
            <a:endParaRPr lang="en-US" dirty="0" smtClean="0"/>
          </a:p>
          <a:p>
            <a:pPr lvl="1"/>
            <a:r>
              <a:rPr lang="en-US" dirty="0" smtClean="0"/>
              <a:t>Complete </a:t>
            </a:r>
            <a:r>
              <a:rPr lang="en-US" dirty="0"/>
              <a:t>cold performance test of all XFEL </a:t>
            </a:r>
            <a:r>
              <a:rPr lang="en-US" dirty="0" smtClean="0"/>
              <a:t>cryo modules </a:t>
            </a:r>
            <a:r>
              <a:rPr lang="en-US" dirty="0"/>
              <a:t>before tunnel </a:t>
            </a:r>
            <a:r>
              <a:rPr lang="en-US" dirty="0" smtClean="0"/>
              <a:t>installation: RF</a:t>
            </a:r>
            <a:r>
              <a:rPr lang="en-US" dirty="0"/>
              <a:t>, </a:t>
            </a:r>
            <a:r>
              <a:rPr lang="en-US" dirty="0" smtClean="0"/>
              <a:t>vacuum, cryo-losses, tuner, quad, 100 cryo modules</a:t>
            </a:r>
            <a:r>
              <a:rPr lang="en-US" dirty="0"/>
              <a:t>, rate: </a:t>
            </a:r>
            <a:r>
              <a:rPr lang="en-US" dirty="0" smtClean="0"/>
              <a:t>1/week, </a:t>
            </a:r>
            <a:r>
              <a:rPr lang="en-US" dirty="0" smtClean="0">
                <a:solidFill>
                  <a:srgbClr val="0070C0"/>
                </a:solidFill>
              </a:rPr>
              <a:t>1 of 3 test stands in cryo commissioning</a:t>
            </a:r>
            <a:endParaRPr lang="en-US" dirty="0"/>
          </a:p>
          <a:p>
            <a:pPr lvl="1"/>
            <a:r>
              <a:rPr lang="en-US" dirty="0" smtClean="0"/>
              <a:t>Cold </a:t>
            </a:r>
            <a:r>
              <a:rPr lang="en-US" dirty="0"/>
              <a:t>test of all superconducting magnet packages before </a:t>
            </a:r>
            <a:r>
              <a:rPr lang="en-US" dirty="0" smtClean="0"/>
              <a:t>cryo module assembly      </a:t>
            </a:r>
            <a:r>
              <a:rPr lang="en-US" dirty="0"/>
              <a:t>100 magnets, </a:t>
            </a:r>
            <a:r>
              <a:rPr lang="en-US" dirty="0" smtClean="0"/>
              <a:t>1/week, </a:t>
            </a:r>
            <a:r>
              <a:rPr lang="en-US" dirty="0" smtClean="0">
                <a:solidFill>
                  <a:srgbClr val="0070C0"/>
                </a:solidFill>
              </a:rPr>
              <a:t>1 of 1 stand under operation</a:t>
            </a:r>
            <a:endParaRPr lang="en-US" dirty="0"/>
          </a:p>
          <a:p>
            <a:pPr lvl="1"/>
            <a:r>
              <a:rPr lang="en-US" dirty="0" smtClean="0"/>
              <a:t>Assembly </a:t>
            </a:r>
            <a:r>
              <a:rPr lang="en-US" dirty="0"/>
              <a:t>and tests of RF </a:t>
            </a:r>
            <a:r>
              <a:rPr lang="en-US" dirty="0" smtClean="0"/>
              <a:t>Waveguides at </a:t>
            </a:r>
            <a:r>
              <a:rPr lang="en-US" dirty="0"/>
              <a:t>Waveguide Assembly and Test </a:t>
            </a:r>
            <a:r>
              <a:rPr lang="en-US" dirty="0" smtClean="0"/>
              <a:t>Facility, </a:t>
            </a:r>
            <a:r>
              <a:rPr lang="en-US" dirty="0" smtClean="0">
                <a:solidFill>
                  <a:srgbClr val="0070C0"/>
                </a:solidFill>
              </a:rPr>
              <a:t>under operation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702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XFEL challenges experience, </a:t>
            </a:r>
            <a:r>
              <a:rPr lang="en-US" dirty="0" smtClean="0"/>
              <a:t>module assembly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75" y="751114"/>
            <a:ext cx="8520113" cy="5523077"/>
          </a:xfrm>
        </p:spPr>
        <p:txBody>
          <a:bodyPr/>
          <a:lstStyle/>
          <a:p>
            <a:pPr marL="0" indent="0">
              <a:buNone/>
            </a:pPr>
            <a:r>
              <a:rPr lang="en-US" sz="1400" b="1" dirty="0" smtClean="0"/>
              <a:t>New and complex infrastructure build at CEA, </a:t>
            </a:r>
            <a:r>
              <a:rPr lang="en-US" sz="1400" b="1" dirty="0" err="1" smtClean="0"/>
              <a:t>Saclay</a:t>
            </a:r>
            <a:endParaRPr lang="en-US" sz="1400" b="1" dirty="0" smtClean="0"/>
          </a:p>
          <a:p>
            <a:pPr marL="0" indent="190500">
              <a:lnSpc>
                <a:spcPct val="90000"/>
              </a:lnSpc>
              <a:buFontTx/>
              <a:buAutoNum type="arabicPeriod"/>
            </a:pPr>
            <a:r>
              <a:rPr lang="en-US" sz="1200" dirty="0"/>
              <a:t> </a:t>
            </a:r>
            <a:r>
              <a:rPr lang="en-US" sz="1200" b="1" dirty="0">
                <a:solidFill>
                  <a:schemeClr val="accent2"/>
                </a:solidFill>
              </a:rPr>
              <a:t>Clean Room</a:t>
            </a:r>
            <a:r>
              <a:rPr lang="en-US" sz="1200" dirty="0">
                <a:solidFill>
                  <a:schemeClr val="accent2"/>
                </a:solidFill>
              </a:rPr>
              <a:t> </a:t>
            </a:r>
            <a:r>
              <a:rPr lang="en-US" sz="1200" b="1" dirty="0">
                <a:solidFill>
                  <a:schemeClr val="accent2"/>
                </a:solidFill>
              </a:rPr>
              <a:t>Cold Coupler Area</a:t>
            </a:r>
            <a:r>
              <a:rPr lang="en-US" sz="1200" dirty="0"/>
              <a:t> (IS04-CC-WS1)</a:t>
            </a:r>
          </a:p>
          <a:p>
            <a:pPr marL="819150" lvl="1" indent="-342900">
              <a:lnSpc>
                <a:spcPct val="90000"/>
              </a:lnSpc>
            </a:pPr>
            <a:r>
              <a:rPr lang="en-US" sz="1050" dirty="0"/>
              <a:t>Cold coupler assembly</a:t>
            </a:r>
          </a:p>
          <a:p>
            <a:pPr marL="0" indent="190500">
              <a:lnSpc>
                <a:spcPct val="90000"/>
              </a:lnSpc>
              <a:buFontTx/>
              <a:buAutoNum type="arabicPeriod"/>
            </a:pPr>
            <a:r>
              <a:rPr lang="en-US" sz="1200" dirty="0"/>
              <a:t> </a:t>
            </a:r>
            <a:r>
              <a:rPr lang="en-US" sz="1200" b="1" dirty="0">
                <a:solidFill>
                  <a:schemeClr val="accent2"/>
                </a:solidFill>
              </a:rPr>
              <a:t>Clean Room String Assembly Area</a:t>
            </a:r>
            <a:r>
              <a:rPr lang="en-US" sz="1200" dirty="0"/>
              <a:t> (ISO4-SA-WS1, ISO4-SA-WS2)</a:t>
            </a:r>
          </a:p>
          <a:p>
            <a:pPr marL="819150" lvl="1" indent="-342900">
              <a:lnSpc>
                <a:spcPct val="90000"/>
              </a:lnSpc>
            </a:pPr>
            <a:r>
              <a:rPr lang="en-US" sz="1050" dirty="0"/>
              <a:t>String connections (1 gate valve + 8 cavities + 1 </a:t>
            </a:r>
            <a:r>
              <a:rPr lang="en-US" sz="1050" dirty="0" err="1"/>
              <a:t>Qpole</a:t>
            </a:r>
            <a:r>
              <a:rPr lang="en-US" sz="1050" dirty="0"/>
              <a:t> unit)</a:t>
            </a:r>
          </a:p>
          <a:p>
            <a:pPr marL="0" indent="190500">
              <a:lnSpc>
                <a:spcPct val="90000"/>
              </a:lnSpc>
              <a:buFontTx/>
              <a:buAutoNum type="arabicPeriod"/>
            </a:pPr>
            <a:r>
              <a:rPr lang="en-US" sz="1200" dirty="0"/>
              <a:t> </a:t>
            </a:r>
            <a:r>
              <a:rPr lang="en-US" sz="1200" b="1" dirty="0">
                <a:solidFill>
                  <a:schemeClr val="accent2"/>
                </a:solidFill>
              </a:rPr>
              <a:t>Roll-out Area</a:t>
            </a:r>
            <a:r>
              <a:rPr lang="en-US" sz="1200" dirty="0"/>
              <a:t> (RO-WS1, RO-WS2)</a:t>
            </a:r>
          </a:p>
          <a:p>
            <a:pPr marL="819150" lvl="1" indent="-342900">
              <a:lnSpc>
                <a:spcPct val="90000"/>
              </a:lnSpc>
            </a:pPr>
            <a:r>
              <a:rPr lang="en-US" sz="1050" dirty="0"/>
              <a:t>HOM tuning, magnetic shielding, tuners,…</a:t>
            </a:r>
          </a:p>
          <a:p>
            <a:pPr marL="819150" lvl="1" indent="-342900">
              <a:lnSpc>
                <a:spcPct val="90000"/>
              </a:lnSpc>
            </a:pPr>
            <a:r>
              <a:rPr lang="en-US" sz="1050" dirty="0"/>
              <a:t>2Ph-tube welding, cold-mass connection </a:t>
            </a:r>
          </a:p>
          <a:p>
            <a:pPr marL="0" indent="190500">
              <a:lnSpc>
                <a:spcPct val="90000"/>
              </a:lnSpc>
              <a:buFontTx/>
              <a:buAutoNum type="arabicPeriod"/>
            </a:pPr>
            <a:r>
              <a:rPr lang="en-US" sz="1200" dirty="0"/>
              <a:t> </a:t>
            </a:r>
            <a:r>
              <a:rPr lang="en-US" sz="1200" b="1" dirty="0">
                <a:solidFill>
                  <a:schemeClr val="accent2"/>
                </a:solidFill>
              </a:rPr>
              <a:t>Alignment Area</a:t>
            </a:r>
            <a:r>
              <a:rPr lang="en-US" sz="1200" dirty="0"/>
              <a:t> (AL-WS1, AL-WS2)</a:t>
            </a:r>
          </a:p>
          <a:p>
            <a:pPr marL="819150" lvl="1" indent="-342900">
              <a:lnSpc>
                <a:spcPct val="90000"/>
              </a:lnSpc>
            </a:pPr>
            <a:r>
              <a:rPr lang="en-US" sz="1050" dirty="0"/>
              <a:t>Cavity and </a:t>
            </a:r>
            <a:r>
              <a:rPr lang="en-US" sz="1050" dirty="0" err="1"/>
              <a:t>quadrupole</a:t>
            </a:r>
            <a:r>
              <a:rPr lang="en-US" sz="1050" dirty="0"/>
              <a:t> fine alignment</a:t>
            </a:r>
          </a:p>
          <a:p>
            <a:pPr marL="819150" lvl="1" indent="-342900">
              <a:lnSpc>
                <a:spcPct val="90000"/>
              </a:lnSpc>
            </a:pPr>
            <a:r>
              <a:rPr lang="en-US" sz="1050" dirty="0"/>
              <a:t>Coupler shields and braids, tuner electric tests</a:t>
            </a:r>
          </a:p>
          <a:p>
            <a:pPr marL="0" indent="190500">
              <a:lnSpc>
                <a:spcPct val="90000"/>
              </a:lnSpc>
              <a:buFontTx/>
              <a:buAutoNum type="arabicPeriod"/>
            </a:pPr>
            <a:r>
              <a:rPr lang="en-US" sz="1200" dirty="0"/>
              <a:t> </a:t>
            </a:r>
            <a:r>
              <a:rPr lang="en-US" sz="1200" b="1" dirty="0">
                <a:solidFill>
                  <a:schemeClr val="accent2"/>
                </a:solidFill>
              </a:rPr>
              <a:t>Cantilever Area</a:t>
            </a:r>
            <a:r>
              <a:rPr lang="en-US" sz="1200" dirty="0"/>
              <a:t> (CA-WS1)</a:t>
            </a:r>
          </a:p>
          <a:p>
            <a:pPr marL="819150" lvl="1" indent="-342900">
              <a:lnSpc>
                <a:spcPct val="90000"/>
              </a:lnSpc>
            </a:pPr>
            <a:r>
              <a:rPr lang="en-US" sz="1050" dirty="0"/>
              <a:t>Welding of 4K and 70 K shields, super insulation</a:t>
            </a:r>
          </a:p>
          <a:p>
            <a:pPr marL="819150" lvl="1" indent="-342900">
              <a:lnSpc>
                <a:spcPct val="90000"/>
              </a:lnSpc>
            </a:pPr>
            <a:r>
              <a:rPr lang="en-US" sz="1050" dirty="0"/>
              <a:t>Quad current lead</a:t>
            </a:r>
          </a:p>
          <a:p>
            <a:pPr marL="819150" lvl="1" indent="-342900">
              <a:lnSpc>
                <a:spcPct val="90000"/>
              </a:lnSpc>
            </a:pPr>
            <a:r>
              <a:rPr lang="en-US" sz="1050" dirty="0"/>
              <a:t>Insertion into vacuum vessel and string alignment</a:t>
            </a:r>
          </a:p>
          <a:p>
            <a:pPr marL="0" indent="190500">
              <a:lnSpc>
                <a:spcPct val="90000"/>
              </a:lnSpc>
              <a:buFontTx/>
              <a:buAutoNum type="arabicPeriod"/>
            </a:pPr>
            <a:r>
              <a:rPr lang="en-US" sz="1200" dirty="0"/>
              <a:t> </a:t>
            </a:r>
            <a:r>
              <a:rPr lang="en-US" sz="1200" b="1" dirty="0">
                <a:solidFill>
                  <a:schemeClr val="accent2"/>
                </a:solidFill>
              </a:rPr>
              <a:t>Coupler Area</a:t>
            </a:r>
            <a:r>
              <a:rPr lang="en-US" sz="1200" dirty="0"/>
              <a:t> (CO-WS1, CO-WS2)</a:t>
            </a:r>
          </a:p>
          <a:p>
            <a:pPr marL="819150" lvl="1" indent="-342900">
              <a:lnSpc>
                <a:spcPct val="90000"/>
              </a:lnSpc>
            </a:pPr>
            <a:r>
              <a:rPr lang="en-US" sz="1050" dirty="0"/>
              <a:t>Warm couplers + coupler pumping line</a:t>
            </a:r>
          </a:p>
          <a:p>
            <a:pPr marL="819150" lvl="1" indent="-342900">
              <a:lnSpc>
                <a:spcPct val="90000"/>
              </a:lnSpc>
            </a:pPr>
            <a:r>
              <a:rPr lang="en-US" sz="1050" dirty="0"/>
              <a:t>Control operations (electrical, RF)</a:t>
            </a:r>
          </a:p>
          <a:p>
            <a:pPr marL="0" indent="190500">
              <a:lnSpc>
                <a:spcPct val="90000"/>
              </a:lnSpc>
              <a:buFontTx/>
              <a:buAutoNum type="arabicPeriod"/>
            </a:pPr>
            <a:r>
              <a:rPr lang="en-US" sz="1200" dirty="0"/>
              <a:t> </a:t>
            </a:r>
            <a:r>
              <a:rPr lang="en-US" sz="1200" b="1" dirty="0">
                <a:solidFill>
                  <a:schemeClr val="accent2"/>
                </a:solidFill>
              </a:rPr>
              <a:t>Shipment Area</a:t>
            </a:r>
            <a:r>
              <a:rPr lang="en-US" sz="1200" dirty="0"/>
              <a:t> (SH-WS1, SH-WS2) </a:t>
            </a:r>
          </a:p>
          <a:p>
            <a:pPr marL="819150" lvl="1" indent="-342900">
              <a:lnSpc>
                <a:spcPct val="90000"/>
              </a:lnSpc>
            </a:pPr>
            <a:r>
              <a:rPr lang="en-US" sz="1050" dirty="0"/>
              <a:t>CEA-</a:t>
            </a:r>
            <a:r>
              <a:rPr lang="en-US" sz="1050" dirty="0" err="1"/>
              <a:t>Alsyom</a:t>
            </a:r>
            <a:r>
              <a:rPr lang="en-US" sz="1050" dirty="0"/>
              <a:t> “acceptance test”</a:t>
            </a:r>
          </a:p>
          <a:p>
            <a:pPr marL="819150" lvl="1" indent="-342900">
              <a:lnSpc>
                <a:spcPct val="90000"/>
              </a:lnSpc>
            </a:pPr>
            <a:r>
              <a:rPr lang="en-US" sz="1050" dirty="0"/>
              <a:t>End-caps closing, N2-insulation, loading</a:t>
            </a:r>
            <a:r>
              <a:rPr lang="en-US" sz="1050" dirty="0" smtClean="0"/>
              <a:t>.</a:t>
            </a:r>
            <a:endParaRPr lang="en-US" sz="1050" dirty="0"/>
          </a:p>
          <a:p>
            <a:pPr marL="57150" indent="0">
              <a:lnSpc>
                <a:spcPct val="120000"/>
              </a:lnSpc>
              <a:buNone/>
            </a:pPr>
            <a:r>
              <a:rPr lang="en-US" sz="1200" dirty="0">
                <a:solidFill>
                  <a:schemeClr val="accent2"/>
                </a:solidFill>
              </a:rPr>
              <a:t>In full production, this chain of workstations will be fully occupied with 7 </a:t>
            </a:r>
            <a:r>
              <a:rPr lang="en-US" sz="1200" dirty="0" err="1">
                <a:solidFill>
                  <a:schemeClr val="accent2"/>
                </a:solidFill>
              </a:rPr>
              <a:t>cryomodules</a:t>
            </a:r>
            <a:r>
              <a:rPr lang="en-US" sz="1200" dirty="0">
                <a:solidFill>
                  <a:schemeClr val="accent2"/>
                </a:solidFill>
              </a:rPr>
              <a:t> (XM</a:t>
            </a:r>
            <a:r>
              <a:rPr lang="en-US" sz="1200" baseline="-25000" dirty="0">
                <a:solidFill>
                  <a:schemeClr val="accent2"/>
                </a:solidFill>
              </a:rPr>
              <a:t>n-6 </a:t>
            </a:r>
            <a:r>
              <a:rPr lang="en-US" sz="1200" dirty="0">
                <a:solidFill>
                  <a:schemeClr val="accent2"/>
                </a:solidFill>
              </a:rPr>
              <a:t>@ WS1,…, </a:t>
            </a:r>
            <a:r>
              <a:rPr lang="en-US" sz="1200" dirty="0" err="1">
                <a:solidFill>
                  <a:schemeClr val="accent2"/>
                </a:solidFill>
              </a:rPr>
              <a:t>XM</a:t>
            </a:r>
            <a:r>
              <a:rPr lang="en-US" sz="1200" baseline="-25000" dirty="0" err="1">
                <a:solidFill>
                  <a:schemeClr val="accent2"/>
                </a:solidFill>
              </a:rPr>
              <a:t>n</a:t>
            </a:r>
            <a:r>
              <a:rPr lang="en-US" sz="1200" dirty="0">
                <a:solidFill>
                  <a:schemeClr val="accent2"/>
                </a:solidFill>
              </a:rPr>
              <a:t> @ WS7) stationed for one week.</a:t>
            </a:r>
          </a:p>
          <a:p>
            <a:endParaRPr lang="en-US" sz="12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557" y="2013860"/>
            <a:ext cx="5133443" cy="355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8934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1FEB5F-1F81-4046-B421-895089959305}" type="slidenum">
              <a:rPr lang="en-US">
                <a:latin typeface="Arial" charset="0"/>
              </a:rPr>
              <a:pPr>
                <a:defRPr/>
              </a:pPr>
              <a:t>45</a:t>
            </a:fld>
            <a:endParaRPr lang="en-US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76388" y="0"/>
            <a:ext cx="7567612" cy="106203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defTabSz="456470"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 </a:t>
            </a:r>
            <a:endParaRPr lang="en-US" dirty="0">
              <a:ea typeface="+mj-ea"/>
              <a:cs typeface="+mj-cs"/>
            </a:endParaRPr>
          </a:p>
        </p:txBody>
      </p:sp>
      <p:graphicFrame>
        <p:nvGraphicFramePr>
          <p:cNvPr id="31" name="Content Placeholder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036595694"/>
              </p:ext>
            </p:extLst>
          </p:nvPr>
        </p:nvGraphicFramePr>
        <p:xfrm>
          <a:off x="476280" y="4058026"/>
          <a:ext cx="8145463" cy="1989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538989" y="1062038"/>
            <a:ext cx="8054975" cy="31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37" tIns="45671" rIns="91337" bIns="45671"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0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0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0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0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lvl="1" indent="-38922" defTabSz="454105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 charset="0"/>
                <a:cs typeface="Calibri" charset="0"/>
              </a:rPr>
              <a:t>Obvious European contributions possible to ILC construction – based on XFEL construction (not only </a:t>
            </a:r>
            <a:r>
              <a:rPr lang="en-US" dirty="0" err="1" smtClean="0">
                <a:solidFill>
                  <a:prstClr val="black"/>
                </a:solidFill>
                <a:latin typeface="Calibri" charset="0"/>
                <a:cs typeface="Calibri" charset="0"/>
              </a:rPr>
              <a:t>cryo</a:t>
            </a:r>
            <a:r>
              <a:rPr lang="en-US" dirty="0" smtClean="0">
                <a:solidFill>
                  <a:prstClr val="black"/>
                </a:solidFill>
                <a:latin typeface="Calibri" charset="0"/>
                <a:cs typeface="Calibri" charset="0"/>
              </a:rPr>
              <a:t>-module examples shown on previous slides)  </a:t>
            </a:r>
          </a:p>
          <a:p>
            <a:pPr marL="0" lvl="1" indent="-38922" defTabSz="454105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Calibri" charset="0"/>
              <a:cs typeface="Calibri" charset="0"/>
            </a:endParaRPr>
          </a:p>
          <a:p>
            <a:pPr marL="0" lvl="1" indent="-38922" defTabSz="454105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 charset="0"/>
                <a:cs typeface="Calibri" charset="0"/>
              </a:rPr>
              <a:t>Significant work and expertise – and huge common potential with CLIC related to “luminosity performance/critical systems and associated </a:t>
            </a:r>
            <a:r>
              <a:rPr lang="en-US" dirty="0" err="1" smtClean="0">
                <a:solidFill>
                  <a:prstClr val="black"/>
                </a:solidFill>
                <a:latin typeface="Calibri" charset="0"/>
                <a:cs typeface="Calibri" charset="0"/>
              </a:rPr>
              <a:t>systemtests</a:t>
            </a:r>
            <a:r>
              <a:rPr lang="en-US" dirty="0" smtClean="0">
                <a:solidFill>
                  <a:prstClr val="black"/>
                </a:solidFill>
                <a:latin typeface="Calibri" charset="0"/>
                <a:cs typeface="Calibri" charset="0"/>
              </a:rPr>
              <a:t>”:  </a:t>
            </a:r>
          </a:p>
          <a:p>
            <a:pPr marL="0" lvl="1" indent="-38922" defTabSz="454105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Calibri" charset="0"/>
              <a:cs typeface="Calibri" charset="0"/>
            </a:endParaRPr>
          </a:p>
          <a:p>
            <a:pPr marL="0" lvl="1" indent="-38922" defTabSz="454105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 charset="0"/>
                <a:cs typeface="Calibri" charset="0"/>
              </a:rPr>
              <a:t>CERN, Spain, UK, Italy, France … :  Sources, DR, beam-delivery systems, instrumentation, stability/alignment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1" grpId="0">
        <p:bldAsOne/>
      </p:bldGraphic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>
          <a:xfrm>
            <a:off x="433221" y="50266"/>
            <a:ext cx="7493000" cy="544512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Calibri" charset="0"/>
              </a:rPr>
              <a:t>Summary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8640" y="841892"/>
            <a:ext cx="8229600" cy="5114925"/>
          </a:xfrm>
        </p:spPr>
        <p:txBody>
          <a:bodyPr rtlCol="0">
            <a:noAutofit/>
          </a:bodyPr>
          <a:lstStyle/>
          <a:p>
            <a:pPr marL="342353" indent="-342353" defTabSz="456470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000" b="0" dirty="0" smtClean="0">
                <a:solidFill>
                  <a:srgbClr val="000000"/>
                </a:solidFill>
                <a:ea typeface="+mn-ea"/>
                <a:cs typeface="+mn-cs"/>
              </a:rPr>
              <a:t>Major milestones achieved for CLIC (CDR 2012) and ILC (TDR 2013)</a:t>
            </a:r>
          </a:p>
          <a:p>
            <a:pPr marL="342353" indent="-342353" defTabSz="456470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000" b="0" dirty="0" smtClean="0">
                <a:solidFill>
                  <a:srgbClr val="000000"/>
                </a:solidFill>
                <a:ea typeface="+mn-ea"/>
                <a:cs typeface="+mn-cs"/>
              </a:rPr>
              <a:t>The Higgs discovery – and future measurements – set up a clear scenario for linear colliders (maybe more to come from LHC – BSM?) </a:t>
            </a:r>
          </a:p>
          <a:p>
            <a:pPr marL="342353" indent="-342353" defTabSz="456470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000" b="0" dirty="0" smtClean="0">
                <a:solidFill>
                  <a:srgbClr val="000000"/>
                </a:solidFill>
                <a:ea typeface="+mn-ea"/>
                <a:cs typeface="+mn-cs"/>
              </a:rPr>
              <a:t>European Strategy positive with respect to both projects discussed, with different main goals and timescales</a:t>
            </a:r>
          </a:p>
          <a:p>
            <a:pPr marL="342353" indent="-342353" defTabSz="456470"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sz="2000" b="0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marL="342353" indent="-342353" defTabSz="456470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000" b="0" dirty="0" smtClean="0">
                <a:solidFill>
                  <a:srgbClr val="000000"/>
                </a:solidFill>
                <a:ea typeface="+mn-ea"/>
                <a:cs typeface="+mn-cs"/>
              </a:rPr>
              <a:t>CLIC </a:t>
            </a:r>
            <a:r>
              <a:rPr lang="en-US" sz="2000" b="0" dirty="0" err="1" smtClean="0">
                <a:solidFill>
                  <a:srgbClr val="000000"/>
                </a:solidFill>
                <a:ea typeface="+mn-ea"/>
                <a:cs typeface="+mn-cs"/>
              </a:rPr>
              <a:t>programme</a:t>
            </a:r>
            <a:r>
              <a:rPr lang="en-US" sz="2000" b="0" dirty="0" smtClean="0">
                <a:solidFill>
                  <a:srgbClr val="000000"/>
                </a:solidFill>
                <a:ea typeface="+mn-ea"/>
                <a:cs typeface="+mn-cs"/>
              </a:rPr>
              <a:t> for 2018 defined (being revised now after the Strategy document), collaboration based developments of key aspects of the technology </a:t>
            </a:r>
          </a:p>
          <a:p>
            <a:pPr marL="342353" indent="-342353" defTabSz="456470"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sz="2000" b="0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marL="342353" indent="-342353" defTabSz="456470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000" b="0" dirty="0" smtClean="0">
                <a:solidFill>
                  <a:srgbClr val="000000"/>
                </a:solidFill>
                <a:ea typeface="+mn-ea"/>
                <a:cs typeface="+mn-cs"/>
              </a:rPr>
              <a:t>ILC might enter construction (or preparation for construction)  in Japan</a:t>
            </a:r>
          </a:p>
          <a:p>
            <a:pPr marL="742262" lvl="1" indent="-342900" defTabSz="456470" eaLnBrk="1" fontAlgn="auto" hangingPunct="1"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000000"/>
                </a:solidFill>
                <a:ea typeface="+mn-ea"/>
              </a:rPr>
              <a:t>Site choice next, followed by statements by government ? Involvement by other regions a key </a:t>
            </a:r>
          </a:p>
          <a:p>
            <a:pPr marL="742262" lvl="1" indent="-342900" defTabSz="456470" eaLnBrk="1" fontAlgn="auto" hangingPunct="1"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000000"/>
                </a:solidFill>
                <a:ea typeface="+mn-ea"/>
              </a:rPr>
              <a:t>Europe well prepared to contribute (technically) – finances another challenge</a:t>
            </a:r>
            <a:r>
              <a:rPr lang="en-US" sz="1600" dirty="0">
                <a:solidFill>
                  <a:srgbClr val="000000"/>
                </a:solidFill>
                <a:ea typeface="+mn-ea"/>
              </a:rPr>
              <a:t> </a:t>
            </a:r>
          </a:p>
          <a:p>
            <a:pPr marL="456424" lvl="1" indent="0" defTabSz="456470" eaLnBrk="1" fontAlgn="auto" hangingPunct="1">
              <a:spcAft>
                <a:spcPts val="0"/>
              </a:spcAft>
              <a:buNone/>
              <a:defRPr/>
            </a:pPr>
            <a:endParaRPr lang="en-US" sz="1600" dirty="0">
              <a:solidFill>
                <a:srgbClr val="000000"/>
              </a:solidFill>
              <a:ea typeface="+mn-ea"/>
            </a:endParaRPr>
          </a:p>
          <a:p>
            <a:pPr marL="0" indent="0" defTabSz="456470" eaLnBrk="1" fontAlgn="auto" hangingPunct="1">
              <a:spcAft>
                <a:spcPts val="0"/>
              </a:spcAft>
              <a:buNone/>
              <a:defRPr/>
            </a:pPr>
            <a:endParaRPr lang="en-US" sz="2000" dirty="0">
              <a:solidFill>
                <a:srgbClr val="FF0000"/>
              </a:solidFill>
              <a:ea typeface="+mn-ea"/>
              <a:cs typeface="+mn-cs"/>
            </a:endParaRPr>
          </a:p>
          <a:p>
            <a:pPr marL="456424" lvl="1" indent="0" defTabSz="456470" eaLnBrk="1" fontAlgn="auto" hangingPunct="1">
              <a:spcAft>
                <a:spcPts val="0"/>
              </a:spcAft>
              <a:buNone/>
              <a:defRPr/>
            </a:pPr>
            <a:endParaRPr lang="en-US" sz="2000" dirty="0">
              <a:solidFill>
                <a:srgbClr val="FF0000"/>
              </a:solidFill>
              <a:ea typeface="+mn-ea"/>
            </a:endParaRPr>
          </a:p>
        </p:txBody>
      </p:sp>
      <p:sp>
        <p:nvSpPr>
          <p:cNvPr id="52227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74666" indent="-259487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37949" indent="-207596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53130" indent="-207596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68309" indent="-207596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83484" indent="-207596" defTabSz="454105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98666" indent="-207596" defTabSz="454105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13847" indent="-207596" defTabSz="454105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29026" indent="-207596" defTabSz="454105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4105" eaLnBrk="1" hangingPunct="1"/>
            <a:fld id="{175ECA31-F4C8-7047-B7F1-CF3B4DD5CBA5}" type="slidenum">
              <a:rPr lang="en-US" sz="1200">
                <a:solidFill>
                  <a:srgbClr val="898989"/>
                </a:solidFill>
                <a:latin typeface="Calibri" charset="0"/>
              </a:rPr>
              <a:pPr defTabSz="454105" eaLnBrk="1" hangingPunct="1"/>
              <a:t>46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>
          <a:xfrm>
            <a:off x="1780890" y="6389174"/>
            <a:ext cx="2366818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Edited from slide of J. </a:t>
            </a:r>
            <a:r>
              <a:rPr lang="en-US" dirty="0" err="1" smtClean="0">
                <a:solidFill>
                  <a:srgbClr val="000000"/>
                </a:solidFill>
              </a:rPr>
              <a:t>Fuster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83F4-21DE-4CCE-A328-A5B44725E59B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34534" y="152400"/>
            <a:ext cx="7309466" cy="612775"/>
          </a:xfrm>
          <a:prstGeom prst="rect">
            <a:avLst/>
          </a:prstGeom>
          <a:noFill/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ea typeface="Kozuka Gothic Pro B" pitchFamily="34" charset="-128"/>
              </a:rPr>
              <a:t>Physics at Linear Colliders from 250 </a:t>
            </a:r>
            <a:r>
              <a:rPr lang="en-US" sz="2400" dirty="0" err="1">
                <a:solidFill>
                  <a:schemeClr val="tx1"/>
                </a:solidFill>
                <a:ea typeface="Kozuka Gothic Pro B" pitchFamily="34" charset="-128"/>
              </a:rPr>
              <a:t>GeV</a:t>
            </a:r>
            <a:r>
              <a:rPr lang="en-US" sz="2400" dirty="0">
                <a:solidFill>
                  <a:schemeClr val="tx1"/>
                </a:solidFill>
                <a:ea typeface="Kozuka Gothic Pro B" pitchFamily="34" charset="-128"/>
              </a:rPr>
              <a:t> to 3000 </a:t>
            </a:r>
            <a:r>
              <a:rPr lang="en-US" sz="2400" dirty="0" err="1">
                <a:solidFill>
                  <a:schemeClr val="tx1"/>
                </a:solidFill>
                <a:ea typeface="Kozuka Gothic Pro B" pitchFamily="34" charset="-128"/>
              </a:rPr>
              <a:t>GeV</a:t>
            </a:r>
            <a:endParaRPr lang="en-US" sz="2400" dirty="0">
              <a:solidFill>
                <a:schemeClr val="tx1"/>
              </a:solidFill>
              <a:ea typeface="Kozuka Gothic Pro B" pitchFamily="34" charset="-128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323530" y="1052738"/>
            <a:ext cx="6192688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2" tIns="45711" rIns="91422" bIns="45711"/>
          <a:lstStyle/>
          <a:p>
            <a:pPr marL="342832" indent="-342832" algn="just" defTabSz="914218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ja-JP" sz="2000" b="1" dirty="0">
                <a:solidFill>
                  <a:srgbClr val="000000"/>
                </a:solidFill>
                <a:latin typeface="Calibri"/>
                <a:ea typeface="ＭＳ Ｐゴシック" charset="-128"/>
                <a:cs typeface="Calibri"/>
              </a:rPr>
              <a:t>Physics case for the Linear Collider:</a:t>
            </a:r>
          </a:p>
          <a:p>
            <a:pPr marL="742802" lvl="1" indent="-285692" defTabSz="914218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Calibri"/>
                <a:cs typeface="Calibri"/>
              </a:rPr>
              <a:t>Higgs physics (SM and non-SM)</a:t>
            </a:r>
          </a:p>
          <a:p>
            <a:pPr marL="742802" lvl="1" indent="-285692" defTabSz="914218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Calibri"/>
                <a:cs typeface="Calibri"/>
              </a:rPr>
              <a:t>Top</a:t>
            </a:r>
          </a:p>
          <a:p>
            <a:pPr marL="742802" lvl="1" indent="-285692" defTabSz="914218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SUSY</a:t>
            </a:r>
          </a:p>
          <a:p>
            <a:pPr marL="742802" lvl="1" indent="-285692" defTabSz="914218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Higgs strong interactions</a:t>
            </a:r>
          </a:p>
          <a:p>
            <a:pPr marL="742802" lvl="1" indent="-285692" defTabSz="914218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New Z’ sector</a:t>
            </a:r>
          </a:p>
          <a:p>
            <a:pPr marL="742802" lvl="1" indent="-285692" defTabSz="914218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Contact interactions</a:t>
            </a:r>
          </a:p>
          <a:p>
            <a:pPr marL="742802" lvl="1" indent="-285692" defTabSz="914218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Extra dimensions</a:t>
            </a:r>
          </a:p>
          <a:p>
            <a:pPr marL="742802" lvl="1" indent="-285692" defTabSz="914218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…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.</a:t>
            </a:r>
            <a:endParaRPr lang="en-US" sz="20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285692" indent="-285692" defTabSz="914218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endParaRPr lang="en-US" sz="2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3390" y="3605398"/>
            <a:ext cx="3947667" cy="291994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3390" y="849411"/>
            <a:ext cx="3947667" cy="260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281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Calibri"/>
              </a:rPr>
              <a:t>27/05/2013</a:t>
            </a:r>
            <a:endParaRPr lang="en-US"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Calibri"/>
              </a:rPr>
              <a:t>ECFA LC 2013 - DESY, Hamburg</a:t>
            </a:r>
            <a:endParaRPr lang="en-US"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708F50-D5F2-5B42-9A3D-A4BF96648392}" type="slidenum">
              <a:rPr lang="en-US" smtClean="0">
                <a:latin typeface="Calibri"/>
              </a:rPr>
              <a:pPr>
                <a:defRPr/>
              </a:pPr>
              <a:t>6</a:t>
            </a:fld>
            <a:endParaRPr lang="en-US"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49771" cy="58039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4036" y="4449602"/>
            <a:ext cx="2509964" cy="22712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73064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Calibri"/>
              </a:rPr>
              <a:t>27/05/2013</a:t>
            </a:r>
            <a:endParaRPr lang="en-US"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Calibri"/>
              </a:rPr>
              <a:t>ECFA LC 2013 - DESY, Hamburg</a:t>
            </a:r>
            <a:endParaRPr lang="en-US"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708F50-D5F2-5B42-9A3D-A4BF96648392}" type="slidenum">
              <a:rPr lang="en-US" smtClean="0">
                <a:latin typeface="Calibri"/>
              </a:rPr>
              <a:pPr>
                <a:defRPr/>
              </a:pPr>
              <a:t>7</a:t>
            </a:fld>
            <a:endParaRPr lang="en-US"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0767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816893" y="0"/>
            <a:ext cx="7327107" cy="615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 fontScale="90000" lnSpcReduction="20000"/>
          </a:bodyPr>
          <a:lstStyle>
            <a:lvl1pPr algn="ctr" defTabSz="45586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84" charset="-128"/>
                <a:cs typeface="ＭＳ Ｐゴシック" pitchFamily="-84" charset="-128"/>
              </a:defRPr>
            </a:lvl1pPr>
            <a:lvl2pPr algn="ctr" defTabSz="4558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defRPr>
            </a:lvl2pPr>
            <a:lvl3pPr algn="ctr" defTabSz="4558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defRPr>
            </a:lvl3pPr>
            <a:lvl4pPr algn="ctr" defTabSz="4558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defRPr>
            </a:lvl4pPr>
            <a:lvl5pPr algn="ctr" defTabSz="4558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15470" algn="ctr" defTabSz="4558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defRPr>
            </a:lvl6pPr>
            <a:lvl7pPr marL="830941" algn="ctr" defTabSz="4558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defRPr>
            </a:lvl7pPr>
            <a:lvl8pPr marL="1246409" algn="ctr" defTabSz="4558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defRPr>
            </a:lvl8pPr>
            <a:lvl9pPr marL="1661881" algn="ctr" defTabSz="455863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defRPr>
            </a:lvl9pPr>
          </a:lstStyle>
          <a:p>
            <a:r>
              <a:rPr lang="en-US" sz="3600" dirty="0" smtClean="0"/>
              <a:t>Higgs studies at higher energies  </a:t>
            </a:r>
            <a:r>
              <a:rPr lang="en-US" dirty="0" smtClean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899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708F50-D5F2-5B42-9A3D-A4BF96648392}" type="slidenum">
              <a:rPr lang="en-US" smtClean="0">
                <a:latin typeface="Calibri"/>
              </a:rPr>
              <a:pPr>
                <a:defRPr/>
              </a:pPr>
              <a:t>8</a:t>
            </a:fld>
            <a:endParaRPr lang="en-US"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99385" cy="36821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7264" y="3177751"/>
            <a:ext cx="5386735" cy="368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739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Number Placeholder 5"/>
          <p:cNvSpPr>
            <a:spLocks noGrp="1"/>
          </p:cNvSpPr>
          <p:nvPr>
            <p:ph type="sldNum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74666" indent="-259487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37949" indent="-207596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53130" indent="-207596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68309" indent="-207596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83484" indent="-207596" defTabSz="454105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98666" indent="-207596" defTabSz="454105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13847" indent="-207596" defTabSz="454105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29026" indent="-207596" defTabSz="454105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4105" eaLnBrk="1" hangingPunct="1"/>
            <a:fld id="{47704483-0B9B-734A-9553-FB582BF5DE89}" type="slidenum">
              <a:rPr lang="en-GB" sz="1200">
                <a:solidFill>
                  <a:srgbClr val="898989"/>
                </a:solidFill>
                <a:latin typeface="Calibri" charset="0"/>
              </a:rPr>
              <a:pPr defTabSz="454105" eaLnBrk="1" hangingPunct="1"/>
              <a:t>9</a:t>
            </a:fld>
            <a:endParaRPr lang="en-GB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title" idx="4294967295"/>
          </p:nvPr>
        </p:nvSpPr>
        <p:spPr>
          <a:xfrm>
            <a:off x="5609440" y="23813"/>
            <a:ext cx="3393440" cy="506412"/>
          </a:xfrm>
          <a:prstGeom prst="rect">
            <a:avLst/>
          </a:prstGeom>
        </p:spPr>
        <p:txBody>
          <a:bodyPr rtlCol="0">
            <a:normAutofit fontScale="90000"/>
          </a:bodyPr>
          <a:lstStyle/>
          <a:p>
            <a:pPr defTabSz="456470"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ea typeface="+mj-ea"/>
                <a:cs typeface="+mj-cs"/>
              </a:rPr>
              <a:t>Detectors</a:t>
            </a:r>
            <a:endParaRPr lang="en-US" sz="4000" dirty="0">
              <a:ea typeface="+mj-ea"/>
              <a:cs typeface="+mj-cs"/>
            </a:endParaRPr>
          </a:p>
        </p:txBody>
      </p:sp>
      <p:sp>
        <p:nvSpPr>
          <p:cNvPr id="22" name="Text Box 160"/>
          <p:cNvSpPr txBox="1">
            <a:spLocks noChangeArrowheads="1"/>
          </p:cNvSpPr>
          <p:nvPr/>
        </p:nvSpPr>
        <p:spPr bwMode="auto">
          <a:xfrm>
            <a:off x="4835069" y="4057387"/>
            <a:ext cx="4268932" cy="280061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  <p:txBody>
          <a:bodyPr lIns="91283" tIns="45644" rIns="91283" bIns="45644">
            <a:spAutoFit/>
          </a:bodyPr>
          <a:lstStyle/>
          <a:p>
            <a:pPr marL="342318" indent="-342318" defTabSz="456424">
              <a:buFont typeface="Wingdings" charset="2"/>
              <a:buChar char="§"/>
              <a:defRPr/>
            </a:pPr>
            <a:r>
              <a:rPr lang="en-GB" sz="1600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CLIC timing structure demanding: </a:t>
            </a:r>
          </a:p>
          <a:p>
            <a:pPr marL="342318" indent="-342318" defTabSz="456424">
              <a:buFont typeface="Wingdings" charset="2"/>
              <a:buChar char="§"/>
              <a:defRPr/>
            </a:pPr>
            <a:r>
              <a:rPr lang="en-GB" sz="1600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Detailed </a:t>
            </a:r>
            <a:r>
              <a:rPr lang="en-GB" sz="1600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GEANT 4 simulation </a:t>
            </a:r>
          </a:p>
          <a:p>
            <a:pPr marL="798740" lvl="1" indent="-342318" defTabSz="456424">
              <a:buFont typeface="Wingdings" charset="2"/>
              <a:buChar char="§"/>
              <a:defRPr/>
            </a:pPr>
            <a:r>
              <a:rPr lang="en-GB" sz="1600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Consider in particular pair background and </a:t>
            </a:r>
            <a:r>
              <a:rPr lang="en-GB" sz="1600" dirty="0" err="1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γγ</a:t>
            </a:r>
            <a:r>
              <a:rPr lang="en-GB" sz="1600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-processes </a:t>
            </a:r>
          </a:p>
          <a:p>
            <a:pPr marL="342318" indent="-342318" defTabSz="456424">
              <a:buFont typeface="Wingdings" charset="2"/>
              <a:buChar char="§"/>
              <a:defRPr/>
            </a:pPr>
            <a:r>
              <a:rPr lang="en-GB" sz="1600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Studied </a:t>
            </a:r>
            <a:r>
              <a:rPr lang="en-GB" sz="1600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using full reconstruction with background</a:t>
            </a:r>
          </a:p>
          <a:p>
            <a:pPr marL="798740" lvl="1" indent="-342318" defTabSz="456424">
              <a:buFont typeface="Wingdings" charset="2"/>
              <a:buChar char="§"/>
              <a:defRPr/>
            </a:pPr>
            <a:r>
              <a:rPr lang="en-GB" sz="1600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Make full use of timing and fine granularity to reconstruct the physics objects with very high precision</a:t>
            </a:r>
          </a:p>
          <a:p>
            <a:pPr marL="342318" indent="-342318" defTabSz="456424">
              <a:buFont typeface="Wingdings" charset="2"/>
              <a:buChar char="§"/>
              <a:defRPr/>
            </a:pPr>
            <a:r>
              <a:rPr lang="en-GB" sz="1600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Shown to be fully </a:t>
            </a:r>
            <a:r>
              <a:rPr lang="en-GB" sz="1600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compatible with high precision </a:t>
            </a:r>
            <a:r>
              <a:rPr lang="en-GB" sz="1600" dirty="0" err="1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e+e</a:t>
            </a:r>
            <a:r>
              <a:rPr lang="en-GB" sz="1600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- physics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51858"/>
            <a:ext cx="4612409" cy="29484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5659" y="2441581"/>
            <a:ext cx="3619500" cy="659534"/>
          </a:xfrm>
          <a:prstGeom prst="rect">
            <a:avLst/>
          </a:prstGeom>
          <a:solidFill>
            <a:srgbClr val="F2F2F2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4" name="Group 43"/>
          <p:cNvGrpSpPr/>
          <p:nvPr/>
        </p:nvGrpSpPr>
        <p:grpSpPr>
          <a:xfrm>
            <a:off x="5951361" y="3175914"/>
            <a:ext cx="1188623" cy="839442"/>
            <a:chOff x="6430371" y="1047522"/>
            <a:chExt cx="2702747" cy="1648128"/>
          </a:xfrm>
          <a:noFill/>
        </p:grpSpPr>
        <p:grpSp>
          <p:nvGrpSpPr>
            <p:cNvPr id="45" name="Group 44"/>
            <p:cNvGrpSpPr/>
            <p:nvPr/>
          </p:nvGrpSpPr>
          <p:grpSpPr>
            <a:xfrm>
              <a:off x="6430371" y="1047522"/>
              <a:ext cx="2202518" cy="944630"/>
              <a:chOff x="6345832" y="1484783"/>
              <a:chExt cx="1991544" cy="877439"/>
            </a:xfrm>
            <a:grpFill/>
          </p:grpSpPr>
          <p:sp>
            <p:nvSpPr>
              <p:cNvPr id="49" name="Line 35"/>
              <p:cNvSpPr>
                <a:spLocks noChangeShapeType="1"/>
              </p:cNvSpPr>
              <p:nvPr/>
            </p:nvSpPr>
            <p:spPr bwMode="auto">
              <a:xfrm>
                <a:off x="6345832" y="2348880"/>
                <a:ext cx="1991544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6424">
                  <a:defRPr/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0" name="Line 49"/>
              <p:cNvSpPr>
                <a:spLocks noChangeShapeType="1"/>
              </p:cNvSpPr>
              <p:nvPr/>
            </p:nvSpPr>
            <p:spPr bwMode="auto">
              <a:xfrm flipV="1">
                <a:off x="6609184" y="1766145"/>
                <a:ext cx="0" cy="582735"/>
              </a:xfrm>
              <a:prstGeom prst="line">
                <a:avLst/>
              </a:prstGeom>
              <a:grp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6424">
                  <a:defRPr/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1" name="Line 49"/>
              <p:cNvSpPr>
                <a:spLocks noChangeShapeType="1"/>
              </p:cNvSpPr>
              <p:nvPr/>
            </p:nvSpPr>
            <p:spPr bwMode="auto">
              <a:xfrm flipV="1">
                <a:off x="6681192" y="1484783"/>
                <a:ext cx="0" cy="870767"/>
              </a:xfrm>
              <a:prstGeom prst="line">
                <a:avLst/>
              </a:prstGeom>
              <a:grp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6424">
                  <a:defRPr/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2" name="Line 49"/>
              <p:cNvSpPr>
                <a:spLocks noChangeShapeType="1"/>
              </p:cNvSpPr>
              <p:nvPr/>
            </p:nvSpPr>
            <p:spPr bwMode="auto">
              <a:xfrm flipV="1">
                <a:off x="6753200" y="1766144"/>
                <a:ext cx="0" cy="589406"/>
              </a:xfrm>
              <a:prstGeom prst="line">
                <a:avLst/>
              </a:prstGeom>
              <a:grp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6424">
                  <a:defRPr/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3" name="Line 49"/>
              <p:cNvSpPr>
                <a:spLocks noChangeShapeType="1"/>
              </p:cNvSpPr>
              <p:nvPr/>
            </p:nvSpPr>
            <p:spPr bwMode="auto">
              <a:xfrm flipH="1" flipV="1">
                <a:off x="6537175" y="2060848"/>
                <a:ext cx="0" cy="301374"/>
              </a:xfrm>
              <a:prstGeom prst="line">
                <a:avLst/>
              </a:prstGeom>
              <a:grp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6424">
                  <a:defRPr/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4" name="Line 49"/>
              <p:cNvSpPr>
                <a:spLocks noChangeShapeType="1"/>
              </p:cNvSpPr>
              <p:nvPr/>
            </p:nvSpPr>
            <p:spPr bwMode="auto">
              <a:xfrm flipH="1" flipV="1">
                <a:off x="6825208" y="2060848"/>
                <a:ext cx="0" cy="301374"/>
              </a:xfrm>
              <a:prstGeom prst="line">
                <a:avLst/>
              </a:prstGeom>
              <a:grp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6424">
                  <a:defRPr/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5" name="Line 49"/>
              <p:cNvSpPr>
                <a:spLocks noChangeShapeType="1"/>
              </p:cNvSpPr>
              <p:nvPr/>
            </p:nvSpPr>
            <p:spPr bwMode="auto">
              <a:xfrm flipH="1" flipV="1">
                <a:off x="6969224" y="2204864"/>
                <a:ext cx="0" cy="157358"/>
              </a:xfrm>
              <a:prstGeom prst="line">
                <a:avLst/>
              </a:prstGeom>
              <a:grp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6424">
                  <a:defRPr/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6" name="Line 49"/>
              <p:cNvSpPr>
                <a:spLocks noChangeShapeType="1"/>
              </p:cNvSpPr>
              <p:nvPr/>
            </p:nvSpPr>
            <p:spPr bwMode="auto">
              <a:xfrm flipH="1" flipV="1">
                <a:off x="7121624" y="2060848"/>
                <a:ext cx="0" cy="301374"/>
              </a:xfrm>
              <a:prstGeom prst="line">
                <a:avLst/>
              </a:prstGeom>
              <a:grp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6424">
                  <a:defRPr/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7" name="Line 49"/>
              <p:cNvSpPr>
                <a:spLocks noChangeShapeType="1"/>
              </p:cNvSpPr>
              <p:nvPr/>
            </p:nvSpPr>
            <p:spPr bwMode="auto">
              <a:xfrm flipH="1" flipV="1">
                <a:off x="7185248" y="2204864"/>
                <a:ext cx="0" cy="157358"/>
              </a:xfrm>
              <a:prstGeom prst="line">
                <a:avLst/>
              </a:prstGeom>
              <a:grp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6424">
                  <a:defRPr/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8" name="Line 49"/>
              <p:cNvSpPr>
                <a:spLocks noChangeShapeType="1"/>
              </p:cNvSpPr>
              <p:nvPr/>
            </p:nvSpPr>
            <p:spPr bwMode="auto">
              <a:xfrm flipH="1" flipV="1">
                <a:off x="7473280" y="2204864"/>
                <a:ext cx="0" cy="157358"/>
              </a:xfrm>
              <a:prstGeom prst="line">
                <a:avLst/>
              </a:prstGeom>
              <a:grp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6424">
                  <a:defRPr/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9" name="Line 49"/>
              <p:cNvSpPr>
                <a:spLocks noChangeShapeType="1"/>
              </p:cNvSpPr>
              <p:nvPr/>
            </p:nvSpPr>
            <p:spPr bwMode="auto">
              <a:xfrm flipH="1" flipV="1">
                <a:off x="7977336" y="2204864"/>
                <a:ext cx="0" cy="157358"/>
              </a:xfrm>
              <a:prstGeom prst="line">
                <a:avLst/>
              </a:prstGeom>
              <a:grp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6424">
                  <a:defRPr/>
                </a:pPr>
                <a:endParaRPr lang="en-US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</p:grpSp>
        <p:cxnSp>
          <p:nvCxnSpPr>
            <p:cNvPr id="46" name="Straight Arrow Connector 45"/>
            <p:cNvCxnSpPr/>
            <p:nvPr/>
          </p:nvCxnSpPr>
          <p:spPr bwMode="auto">
            <a:xfrm flipV="1">
              <a:off x="6801257" y="2005246"/>
              <a:ext cx="0" cy="206428"/>
            </a:xfrm>
            <a:prstGeom prst="straightConnector1">
              <a:avLst/>
            </a:prstGeom>
            <a:grpFill/>
            <a:ln w="22225" cap="flat" cmpd="sng" algn="ctr">
              <a:solidFill>
                <a:srgbClr val="660066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7" name="TextBox 46"/>
            <p:cNvSpPr txBox="1"/>
            <p:nvPr/>
          </p:nvSpPr>
          <p:spPr>
            <a:xfrm>
              <a:off x="7036067" y="1970518"/>
              <a:ext cx="2097051" cy="725132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defTabSz="456424">
                <a:defRPr/>
              </a:pPr>
              <a:r>
                <a:rPr lang="en-US" dirty="0" err="1">
                  <a:solidFill>
                    <a:srgbClr val="660066"/>
                  </a:solidFill>
                  <a:latin typeface="Calibri"/>
                  <a:ea typeface="ＭＳ Ｐゴシック" charset="0"/>
                  <a:cs typeface="ＭＳ Ｐゴシック" charset="0"/>
                </a:rPr>
                <a:t>tCluster</a:t>
              </a:r>
              <a:endParaRPr lang="en-US" dirty="0">
                <a:solidFill>
                  <a:srgbClr val="660066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48" name="Straight Connector 47"/>
            <p:cNvCxnSpPr/>
            <p:nvPr/>
          </p:nvCxnSpPr>
          <p:spPr bwMode="auto">
            <a:xfrm>
              <a:off x="6801257" y="2198580"/>
              <a:ext cx="234807" cy="0"/>
            </a:xfrm>
            <a:prstGeom prst="line">
              <a:avLst/>
            </a:prstGeom>
            <a:grpFill/>
            <a:ln w="22225" cap="flat" cmpd="sng" algn="ctr">
              <a:solidFill>
                <a:srgbClr val="66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25" name="Picture 24" descr="Picture 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8" y="-2488"/>
            <a:ext cx="5832011" cy="29485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8758" y="3491790"/>
            <a:ext cx="3725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CLIC detectors based on ILC concepts: 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2_Draft_LLC_PowerPoint_template_02151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ECFA_LC13_SRF_Technology_Summary">
  <a:themeElements>
    <a:clrScheme name="2_DESY_Vortrag_3-1 14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00A5EB"/>
      </a:accent1>
      <a:accent2>
        <a:srgbClr val="F28E00"/>
      </a:accent2>
      <a:accent3>
        <a:srgbClr val="FFFFFF"/>
      </a:accent3>
      <a:accent4>
        <a:srgbClr val="000000"/>
      </a:accent4>
      <a:accent5>
        <a:srgbClr val="AACFF3"/>
      </a:accent5>
      <a:accent6>
        <a:srgbClr val="DB8000"/>
      </a:accent6>
      <a:hlink>
        <a:srgbClr val="00A5EB"/>
      </a:hlink>
      <a:folHlink>
        <a:srgbClr val="808080"/>
      </a:folHlink>
    </a:clrScheme>
    <a:fontScheme name="2_DESY_Vortrag_3-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SY_Vortrag_3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14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_Draft_LLC_PowerPoint_template_02151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Default Theme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Blank Presentation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Draft_LLC_PowerPoint_template_02151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Draft_LLC_PowerPoint_template_02151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128853</TotalTime>
  <Words>4875</Words>
  <Application>Microsoft Macintosh PowerPoint</Application>
  <PresentationFormat>On-screen Show (4:3)</PresentationFormat>
  <Paragraphs>983</Paragraphs>
  <Slides>46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14</vt:i4>
      </vt:variant>
      <vt:variant>
        <vt:lpstr>Slide Titles</vt:lpstr>
      </vt:variant>
      <vt:variant>
        <vt:i4>46</vt:i4>
      </vt:variant>
    </vt:vector>
  </HeadingPairs>
  <TitlesOfParts>
    <vt:vector size="60" baseType="lpstr">
      <vt:lpstr>Office Theme</vt:lpstr>
      <vt:lpstr>Custom Design</vt:lpstr>
      <vt:lpstr>Blank Presentation</vt:lpstr>
      <vt:lpstr>Diseño predeterminado</vt:lpstr>
      <vt:lpstr>Draft_LLC_PowerPoint_template_021513</vt:lpstr>
      <vt:lpstr>1_Draft_LLC_PowerPoint_template_021513</vt:lpstr>
      <vt:lpstr>1_Office Theme</vt:lpstr>
      <vt:lpstr>2_Office Theme</vt:lpstr>
      <vt:lpstr>3_Office Theme</vt:lpstr>
      <vt:lpstr>2_Draft_LLC_PowerPoint_template_021513</vt:lpstr>
      <vt:lpstr>ホワイト</vt:lpstr>
      <vt:lpstr>ECFA_LC13_SRF_Technology_Summary</vt:lpstr>
      <vt:lpstr>3_Draft_LLC_PowerPoint_template_021513</vt:lpstr>
      <vt:lpstr>Default Theme</vt:lpstr>
      <vt:lpstr>Future Linear Colliders </vt:lpstr>
      <vt:lpstr>The context of the LC projects - strategies  </vt:lpstr>
      <vt:lpstr>Organization </vt:lpstr>
      <vt:lpstr>LCC Objectives</vt:lpstr>
      <vt:lpstr>Physics at Linear Colliders from 250 GeV to 3000 GeV</vt:lpstr>
      <vt:lpstr>PowerPoint Presentation</vt:lpstr>
      <vt:lpstr>PowerPoint Presentation</vt:lpstr>
      <vt:lpstr>PowerPoint Presentation</vt:lpstr>
      <vt:lpstr>Detectors</vt:lpstr>
      <vt:lpstr>ILC TDR Layout</vt:lpstr>
      <vt:lpstr>ILC Published Parameters</vt:lpstr>
      <vt:lpstr>ILC-TDR: Baseline Parameters </vt:lpstr>
      <vt:lpstr>250 GeV staged (scenario 1)</vt:lpstr>
      <vt:lpstr>250 GeV staged (scenario 2)</vt:lpstr>
      <vt:lpstr>Major R&amp;D Efforts in TD Phase  </vt:lpstr>
      <vt:lpstr>Progress in SCRF Cavity Gradient</vt:lpstr>
      <vt:lpstr>Progress in 1.3 GHz ILC Cavity Production </vt:lpstr>
      <vt:lpstr>Accelerator System Tests 2009 ~  </vt:lpstr>
      <vt:lpstr>SCRF Beam Acceleration Test  </vt:lpstr>
      <vt:lpstr>GDE 9mA experiment: Focus on ACC6 and ACC7</vt:lpstr>
      <vt:lpstr>Technical Design Report Completed </vt:lpstr>
      <vt:lpstr>ILC-TDR evaluation  (2013-2) </vt:lpstr>
      <vt:lpstr>PowerPoint Presentation</vt:lpstr>
      <vt:lpstr>Further R&amp;D/Engineering Study required</vt:lpstr>
      <vt:lpstr>PowerPoint Presentation</vt:lpstr>
      <vt:lpstr>CLIC Layout at 3 TeV</vt:lpstr>
      <vt:lpstr>Conclusion of the accelerator CDR studies</vt:lpstr>
      <vt:lpstr>The CLIC CDR documents</vt:lpstr>
      <vt:lpstr>Possible CLIC stages studied</vt:lpstr>
      <vt:lpstr>CLIC physics potential </vt:lpstr>
      <vt:lpstr>CLIC near CERN</vt:lpstr>
      <vt:lpstr>Possible luminosity examples  </vt:lpstr>
      <vt:lpstr>Power/energy consumption   </vt:lpstr>
      <vt:lpstr>Costs</vt:lpstr>
      <vt:lpstr>CLIC Accelerator Activities 2012-18</vt:lpstr>
      <vt:lpstr>PowerPoint Presentation</vt:lpstr>
      <vt:lpstr>The CLIC Workshop 2013 (295 people signed up, 250 contributions - Open Session Monday morning)</vt:lpstr>
      <vt:lpstr>Geological Survey and  Common-Subject Study, going on, in japan </vt:lpstr>
      <vt:lpstr>Relative Location ?</vt:lpstr>
      <vt:lpstr>An Assumption for Numbers of Persons at ILC (whole) Laboratory (more than the number in TDR)  </vt:lpstr>
      <vt:lpstr>General Plan for ILC Central Campus  (major fraction of persons having working spaces there)</vt:lpstr>
      <vt:lpstr>PowerPoint Presentation</vt:lpstr>
      <vt:lpstr>XFEL challenges experience, test facility</vt:lpstr>
      <vt:lpstr>XFEL challenges experience, module assembly</vt:lpstr>
      <vt:lpstr> </vt:lpstr>
      <vt:lpstr>Summary  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Daniel Schulte</dc:creator>
  <cp:lastModifiedBy>Steinar Stapnes</cp:lastModifiedBy>
  <cp:revision>626</cp:revision>
  <cp:lastPrinted>2012-03-08T15:31:26Z</cp:lastPrinted>
  <dcterms:created xsi:type="dcterms:W3CDTF">2012-03-13T09:18:50Z</dcterms:created>
  <dcterms:modified xsi:type="dcterms:W3CDTF">2013-06-06T10:32:48Z</dcterms:modified>
</cp:coreProperties>
</file>