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1.bin" ContentType="application/vnd.openxmlformats-officedocument.oleObject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embeddings/oleObject2.bin" ContentType="application/vnd.openxmlformats-officedocument.oleObject"/>
  <Override PartName="/ppt/notesSlides/notesSlide32.xml" ContentType="application/vnd.openxmlformats-officedocument.presentationml.notesSlide+xml"/>
  <Override PartName="/ppt/embeddings/oleObject3.bin" ContentType="application/vnd.openxmlformats-officedocument.oleObject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6"/>
  </p:notesMasterIdLst>
  <p:sldIdLst>
    <p:sldId id="256" r:id="rId2"/>
    <p:sldId id="283" r:id="rId3"/>
    <p:sldId id="463" r:id="rId4"/>
    <p:sldId id="523" r:id="rId5"/>
    <p:sldId id="524" r:id="rId6"/>
    <p:sldId id="525" r:id="rId7"/>
    <p:sldId id="522" r:id="rId8"/>
    <p:sldId id="521" r:id="rId9"/>
    <p:sldId id="526" r:id="rId10"/>
    <p:sldId id="541" r:id="rId11"/>
    <p:sldId id="543" r:id="rId12"/>
    <p:sldId id="539" r:id="rId13"/>
    <p:sldId id="547" r:id="rId14"/>
    <p:sldId id="548" r:id="rId15"/>
    <p:sldId id="549" r:id="rId16"/>
    <p:sldId id="550" r:id="rId17"/>
    <p:sldId id="556" r:id="rId18"/>
    <p:sldId id="555" r:id="rId19"/>
    <p:sldId id="557" r:id="rId20"/>
    <p:sldId id="558" r:id="rId21"/>
    <p:sldId id="559" r:id="rId22"/>
    <p:sldId id="560" r:id="rId23"/>
    <p:sldId id="567" r:id="rId24"/>
    <p:sldId id="561" r:id="rId25"/>
    <p:sldId id="544" r:id="rId26"/>
    <p:sldId id="518" r:id="rId27"/>
    <p:sldId id="529" r:id="rId28"/>
    <p:sldId id="581" r:id="rId29"/>
    <p:sldId id="552" r:id="rId30"/>
    <p:sldId id="551" r:id="rId31"/>
    <p:sldId id="568" r:id="rId32"/>
    <p:sldId id="570" r:id="rId33"/>
    <p:sldId id="533" r:id="rId34"/>
    <p:sldId id="534" r:id="rId35"/>
    <p:sldId id="537" r:id="rId36"/>
    <p:sldId id="582" r:id="rId37"/>
    <p:sldId id="587" r:id="rId38"/>
    <p:sldId id="580" r:id="rId39"/>
    <p:sldId id="531" r:id="rId40"/>
    <p:sldId id="586" r:id="rId41"/>
    <p:sldId id="584" r:id="rId42"/>
    <p:sldId id="578" r:id="rId43"/>
    <p:sldId id="583" r:id="rId44"/>
    <p:sldId id="572" r:id="rId45"/>
    <p:sldId id="579" r:id="rId46"/>
    <p:sldId id="554" r:id="rId47"/>
    <p:sldId id="562" r:id="rId48"/>
    <p:sldId id="563" r:id="rId49"/>
    <p:sldId id="585" r:id="rId50"/>
    <p:sldId id="588" r:id="rId51"/>
    <p:sldId id="589" r:id="rId52"/>
    <p:sldId id="503" r:id="rId53"/>
    <p:sldId id="540" r:id="rId54"/>
    <p:sldId id="569" r:id="rId55"/>
    <p:sldId id="574" r:id="rId56"/>
    <p:sldId id="542" r:id="rId57"/>
    <p:sldId id="575" r:id="rId58"/>
    <p:sldId id="473" r:id="rId59"/>
    <p:sldId id="474" r:id="rId60"/>
    <p:sldId id="475" r:id="rId61"/>
    <p:sldId id="478" r:id="rId62"/>
    <p:sldId id="480" r:id="rId63"/>
    <p:sldId id="482" r:id="rId64"/>
    <p:sldId id="483" r:id="rId65"/>
    <p:sldId id="484" r:id="rId66"/>
    <p:sldId id="487" r:id="rId67"/>
    <p:sldId id="488" r:id="rId68"/>
    <p:sldId id="494" r:id="rId69"/>
    <p:sldId id="490" r:id="rId70"/>
    <p:sldId id="513" r:id="rId71"/>
    <p:sldId id="514" r:id="rId72"/>
    <p:sldId id="515" r:id="rId73"/>
    <p:sldId id="410" r:id="rId74"/>
    <p:sldId id="491" r:id="rId75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CE8894"/>
    <a:srgbClr val="800000"/>
    <a:srgbClr val="D6009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432" y="-2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notesMaster" Target="notesMasters/notes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DD4E54E-4B6D-1848-AAFC-F1AE76889F0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1162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从加速器发展的历史，引出加速器的类型及其分类；从加速器的服务对象，给出加速器在各个领域的最新进展；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结论：加速器与激光技术的结合</a:t>
            </a:r>
            <a:r>
              <a:rPr lang="zh-CN" altLang="en-US" dirty="0" smtClean="0"/>
              <a:t>（激光加速、汤姆逊散射、自由电子激光、同步辐射的超快）</a:t>
            </a:r>
            <a:r>
              <a:rPr lang="en-US" dirty="0" smtClean="0"/>
              <a:t>；更高的加速梯度、更小型化的加速器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E4243C-3DBD-C14C-9DF1-D3182C8A025A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プロトタイプの試験サイクル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ここでも　日米を基礎におく　</a:t>
            </a:r>
            <a:r>
              <a:rPr kumimoji="1" lang="en-US" altLang="ja-JP" dirty="0" smtClean="0"/>
              <a:t>SLAC</a:t>
            </a:r>
            <a:r>
              <a:rPr kumimoji="1" lang="ja-JP" altLang="en-US" dirty="0" smtClean="0"/>
              <a:t>・</a:t>
            </a:r>
            <a:r>
              <a:rPr kumimoji="1" lang="en-US" altLang="ja-JP" dirty="0" smtClean="0"/>
              <a:t>KEK</a:t>
            </a:r>
            <a:r>
              <a:rPr kumimoji="1" lang="ja-JP" altLang="en-US" dirty="0" smtClean="0"/>
              <a:t>　キープレーヤー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9201D-E390-4538-AAF8-4063DBD24F01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从加速器发展的历史，引出加速器的类型及其分类；从加速器的服务对象，给出加速器在各个领域的最新进展；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结论：加速器与激光技术的结合</a:t>
            </a:r>
            <a:r>
              <a:rPr lang="zh-CN" altLang="en-US" dirty="0" smtClean="0"/>
              <a:t>（激光加速、汤姆逊散射、自由电子激光、同步辐射的超快）</a:t>
            </a:r>
            <a:r>
              <a:rPr lang="en-US" dirty="0" smtClean="0"/>
              <a:t>；更高的加速梯度、更小型化的加速器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72CDAE-2CA9-4243-BF76-9B7E73778372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从加速器发展的历史，引出加速器的类型及其分类；从加速器的服务对象，给出加速器在各个领域的最新进展；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结论：加速器与激光技术的结合</a:t>
            </a:r>
            <a:r>
              <a:rPr lang="zh-CN" altLang="en-US" dirty="0" smtClean="0"/>
              <a:t>（激光加速、汤姆逊散射、自由电子激光、同步辐射的超快）</a:t>
            </a:r>
            <a:r>
              <a:rPr lang="en-US" dirty="0" smtClean="0"/>
              <a:t>；更高的加速梯度、更小型化的加速器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72CDAE-2CA9-4243-BF76-9B7E73778372}" type="slidenum">
              <a:rPr lang="en-US" altLang="zh-CN" smtClean="0"/>
              <a:pPr>
                <a:defRPr/>
              </a:pPr>
              <a:t>18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从加速器发展的历史，引出加速器的类型及其分类；从加速器的服务对象，给出加速器在各个领域的最新进展；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结论：加速器与激光技术的结合</a:t>
            </a:r>
            <a:r>
              <a:rPr lang="zh-CN" altLang="en-US" dirty="0" smtClean="0"/>
              <a:t>（激光加速、汤姆逊散射、自由电子激光、同步辐射的超快）</a:t>
            </a:r>
            <a:r>
              <a:rPr lang="en-US" dirty="0" smtClean="0"/>
              <a:t>；更高的加速梯度、更小型化的加速器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72CDAE-2CA9-4243-BF76-9B7E73778372}" type="slidenum">
              <a:rPr lang="en-US" altLang="zh-CN" smtClean="0"/>
              <a:pPr>
                <a:defRPr/>
              </a:pPr>
              <a:t>29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从加速器发展的历史，引出加速器的类型及其分类；从加速器的服务对象，给出加速器在各个领域的最新进展；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结论：加速器与激光技术的结合</a:t>
            </a:r>
            <a:r>
              <a:rPr lang="zh-CN" altLang="en-US" dirty="0" smtClean="0"/>
              <a:t>（激光加速、汤姆逊散射、自由电子激光、同步辐射的超快）</a:t>
            </a:r>
            <a:r>
              <a:rPr lang="en-US" dirty="0" smtClean="0"/>
              <a:t>；更高的加速梯度、更小型化的加速器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72CDAE-2CA9-4243-BF76-9B7E73778372}" type="slidenum">
              <a:rPr lang="en-US" altLang="zh-CN" smtClean="0"/>
              <a:pPr>
                <a:defRPr/>
              </a:pPr>
              <a:t>30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从加速器发展的历史，引出加速器的类型及其分类；从加速器的服务对象，给出加速器在各个领域的最新进展；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结论：加速器与激光技术的结合</a:t>
            </a:r>
            <a:r>
              <a:rPr lang="zh-CN" altLang="en-US" dirty="0" smtClean="0"/>
              <a:t>（激光加速、汤姆逊散射、自由电子激光、同步辐射的超快）</a:t>
            </a:r>
            <a:r>
              <a:rPr lang="en-US" dirty="0" smtClean="0"/>
              <a:t>；更高的加速梯度、更小型化的加速器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72CDAE-2CA9-4243-BF76-9B7E73778372}" type="slidenum">
              <a:rPr lang="en-US" altLang="zh-CN" smtClean="0"/>
              <a:pPr>
                <a:defRPr/>
              </a:pPr>
              <a:t>31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从加速器发展的历史，引出加速器的类型及其分类；从加速器的服务对象，给出加速器在各个领域的最新进展；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结论：加速器与激光技术的结合</a:t>
            </a:r>
            <a:r>
              <a:rPr lang="zh-CN" altLang="en-US" dirty="0" smtClean="0"/>
              <a:t>（激光加速、汤姆逊散射、自由电子激光、同步辐射的超快）</a:t>
            </a:r>
            <a:r>
              <a:rPr lang="en-US" dirty="0" smtClean="0"/>
              <a:t>；更高的加速梯度、更小型化的加速器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72CDAE-2CA9-4243-BF76-9B7E73778372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从加速器发展的历史，引出加速器的类型及其分类；从加速器的服务对象，给出加速器在各个领域的最新进展；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结论：加速器与激光技术的结合</a:t>
            </a:r>
            <a:r>
              <a:rPr lang="zh-CN" altLang="en-US" dirty="0" smtClean="0"/>
              <a:t>（激光加速、汤姆逊散射、自由电子激光、同步辐射的超快）</a:t>
            </a:r>
            <a:r>
              <a:rPr lang="en-US" dirty="0" smtClean="0"/>
              <a:t>；更高的加速梯度、更小型化的加速器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72CDAE-2CA9-4243-BF76-9B7E73778372}" type="slidenum">
              <a:rPr lang="en-US" altLang="zh-CN" smtClean="0"/>
              <a:pPr>
                <a:defRPr/>
              </a:pPr>
              <a:t>33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从加速器发展的历史，引出加速器的类型及其分类；从加速器的服务对象，给出加速器在各个领域的最新进展；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结论：加速器与激光技术的结合</a:t>
            </a:r>
            <a:r>
              <a:rPr lang="zh-CN" altLang="en-US" dirty="0" smtClean="0"/>
              <a:t>（激光加速、汤姆逊散射、自由电子激光、同步辐射的超快）</a:t>
            </a:r>
            <a:r>
              <a:rPr lang="en-US" dirty="0" smtClean="0"/>
              <a:t>；更高的加速梯度、更小型化的加速器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72CDAE-2CA9-4243-BF76-9B7E73778372}" type="slidenum">
              <a:rPr lang="en-US" altLang="zh-CN" smtClean="0"/>
              <a:pPr>
                <a:defRPr/>
              </a:pPr>
              <a:t>34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从加速器发展的历史，引出加速器的类型及其分类；从加速器的服务对象，给出加速器在各个领域的最新进展；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结论：加速器与激光技术的结合</a:t>
            </a:r>
            <a:r>
              <a:rPr lang="zh-CN" altLang="en-US" dirty="0" smtClean="0"/>
              <a:t>（激光加速、汤姆逊散射、自由电子激光、同步辐射的超快）</a:t>
            </a:r>
            <a:r>
              <a:rPr lang="en-US" dirty="0" smtClean="0"/>
              <a:t>；更高的加速梯度、更小型化的加速器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72CDAE-2CA9-4243-BF76-9B7E73778372}" type="slidenum">
              <a:rPr lang="en-US" altLang="zh-CN" smtClean="0"/>
              <a:pPr>
                <a:defRPr/>
              </a:pPr>
              <a:t>35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从加速器发展的历史，引出加速器的类型及其分类；从加速器的服务对象，给出加速器在各个领域的最新进展；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结论：加速器与激光技术的结合</a:t>
            </a:r>
            <a:r>
              <a:rPr lang="zh-CN" altLang="en-US" dirty="0" smtClean="0"/>
              <a:t>（激光加速、汤姆逊散射、自由电子激光、同步辐射的超快）</a:t>
            </a:r>
            <a:r>
              <a:rPr lang="en-US" dirty="0" smtClean="0"/>
              <a:t>；更高的加速梯度、更小型化的加速器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451A48-04B8-D64E-BB35-596DC1FE995D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latin typeface="Arial" charset="0"/>
              <a:ea typeface="楷体_GB2312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从加速器发展的历史，引出加速器的类型及其分类；从加速器的服务对象，给出加速器在各个领域的最新进展；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结论：加速器与激光技术的结合</a:t>
            </a:r>
            <a:r>
              <a:rPr lang="zh-CN" altLang="en-US" dirty="0" smtClean="0"/>
              <a:t>（激光加速、汤姆逊散射、自由电子激光、同步辐射的超快）</a:t>
            </a:r>
            <a:r>
              <a:rPr lang="en-US" dirty="0" smtClean="0"/>
              <a:t>；更高的加速梯度、更小型化的加速器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72CDAE-2CA9-4243-BF76-9B7E73778372}" type="slidenum">
              <a:rPr lang="en-US" altLang="zh-CN" smtClean="0"/>
              <a:pPr>
                <a:defRPr/>
              </a:pPr>
              <a:t>39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从加速器发展的历史，引出加速器的类型及其分类；从加速器的服务对象，给出加速器在各个领域的最新进展；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结论：加速器与激光技术的结合</a:t>
            </a:r>
            <a:r>
              <a:rPr lang="zh-CN" altLang="en-US" dirty="0" smtClean="0"/>
              <a:t>（激光加速、汤姆逊散射、自由电子激光、同步辐射的超快）</a:t>
            </a:r>
            <a:r>
              <a:rPr lang="en-US" dirty="0" smtClean="0"/>
              <a:t>；更高的加速梯度、更小型化的加速器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72CDAE-2CA9-4243-BF76-9B7E73778372}" type="slidenum">
              <a:rPr lang="en-US" altLang="zh-CN" smtClean="0"/>
              <a:pPr>
                <a:defRPr/>
              </a:pPr>
              <a:t>42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从加速器发展的历史，引出加速器的类型及其分类；从加速器的服务对象，给出加速器在各个领域的最新进展；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结论：加速器与激光技术的结合</a:t>
            </a:r>
            <a:r>
              <a:rPr lang="zh-CN" altLang="en-US" dirty="0" smtClean="0"/>
              <a:t>（激光加速、汤姆逊散射、自由电子激光、同步辐射的超快）</a:t>
            </a:r>
            <a:r>
              <a:rPr lang="en-US" dirty="0" smtClean="0"/>
              <a:t>；更高的加速梯度、更小型化的加速器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72CDAE-2CA9-4243-BF76-9B7E73778372}" type="slidenum">
              <a:rPr lang="en-US" altLang="zh-CN" smtClean="0"/>
              <a:pPr>
                <a:defRPr/>
              </a:pPr>
              <a:t>44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从加速器发展的历史，引出加速器的类型及其分类；从加速器的服务对象，给出加速器在各个领域的最新进展；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结论：加速器与激光技术的结合</a:t>
            </a:r>
            <a:r>
              <a:rPr lang="zh-CN" altLang="en-US" dirty="0" smtClean="0"/>
              <a:t>（激光加速、汤姆逊散射、自由电子激光、同步辐射的超快）</a:t>
            </a:r>
            <a:r>
              <a:rPr lang="en-US" dirty="0" smtClean="0"/>
              <a:t>；更高的加速梯度、更小型化的加速器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72CDAE-2CA9-4243-BF76-9B7E73778372}" type="slidenum">
              <a:rPr lang="en-US" altLang="zh-CN" smtClean="0"/>
              <a:pPr>
                <a:defRPr/>
              </a:pPr>
              <a:t>46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从加速器发展的历史，引出加速器的类型及其分类；从加速器的服务对象，给出加速器在各个领域的最新进展；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结论：加速器与激光技术的结合</a:t>
            </a:r>
            <a:r>
              <a:rPr lang="zh-CN" altLang="en-US" dirty="0" smtClean="0"/>
              <a:t>（激光加速、汤姆逊散射、自由电子激光、同步辐射的超快）</a:t>
            </a:r>
            <a:r>
              <a:rPr lang="en-US" dirty="0" smtClean="0"/>
              <a:t>；更高的加速梯度、更小型化的加速器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72CDAE-2CA9-4243-BF76-9B7E73778372}" type="slidenum">
              <a:rPr lang="en-US" altLang="zh-CN" smtClean="0"/>
              <a:pPr>
                <a:defRPr/>
              </a:pPr>
              <a:t>47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从加速器发展的历史，引出加速器的类型及其分类；从加速器的服务对象，给出加速器在各个领域的最新进展；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结论：加速器与激光技术的结合</a:t>
            </a:r>
            <a:r>
              <a:rPr lang="zh-CN" altLang="en-US" dirty="0" smtClean="0"/>
              <a:t>（激光加速、汤姆逊散射、自由电子激光、同步辐射的超快）</a:t>
            </a:r>
            <a:r>
              <a:rPr lang="en-US" dirty="0" smtClean="0"/>
              <a:t>；更高的加速梯度、更小型化的加速器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72CDAE-2CA9-4243-BF76-9B7E73778372}" type="slidenum">
              <a:rPr lang="en-US" altLang="zh-CN" smtClean="0"/>
              <a:pPr>
                <a:defRPr/>
              </a:pPr>
              <a:t>48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从加速器发展的历史，引出加速器的类型及其分类；从加速器的服务对象，给出加速器在各个领域的最新进展；</a:t>
            </a:r>
          </a:p>
          <a:p>
            <a:endParaRPr lang="en-US"/>
          </a:p>
          <a:p>
            <a:r>
              <a:rPr lang="en-US"/>
              <a:t>结论：加速器与激光技术的结合</a:t>
            </a:r>
            <a:r>
              <a:rPr lang="zh-CN" altLang="en-US"/>
              <a:t>（激光加速、汤姆逊散射、自由电子激光、同步辐射的超快）</a:t>
            </a:r>
            <a:r>
              <a:rPr lang="en-US"/>
              <a:t>；更高的加速梯度、更小型化的加速器</a:t>
            </a:r>
            <a:endParaRPr lang="en-US" altLang="ja-JP"/>
          </a:p>
          <a:p>
            <a:endParaRPr lang="en-US"/>
          </a:p>
          <a:p>
            <a:endParaRPr lang="en-US"/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36290662-AEB7-864C-8BE0-C10309837D2F}" type="slidenum">
              <a:rPr lang="en-US" altLang="zh-CN" sz="1200"/>
              <a:pPr eaLnBrk="1" hangingPunct="1"/>
              <a:t>51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从加速器发展的历史，引出加速器的类型及其分类；从加速器的服务对象，给出加速器在各个领域的最新进展；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结论：加速器与激光技术的结合</a:t>
            </a:r>
            <a:r>
              <a:rPr lang="zh-CN" altLang="en-US" dirty="0" smtClean="0"/>
              <a:t>（激光加速、汤姆逊散射、自由电子激光、同步辐射的超快）</a:t>
            </a:r>
            <a:r>
              <a:rPr lang="en-US" dirty="0" smtClean="0"/>
              <a:t>；更高的加速梯度、更小型化的加速器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72CDAE-2CA9-4243-BF76-9B7E73778372}" type="slidenum">
              <a:rPr lang="en-US" altLang="zh-CN" smtClean="0"/>
              <a:pPr>
                <a:defRPr/>
              </a:pPr>
              <a:t>53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从加速器发展的历史，引出加速器的类型及其分类；从加速器的服务对象，给出加速器在各个领域的最新进展；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结论：加速器与激光技术的结合</a:t>
            </a:r>
            <a:r>
              <a:rPr lang="zh-CN" altLang="en-US" dirty="0" smtClean="0"/>
              <a:t>（激光加速、汤姆逊散射、自由电子激光、同步辐射的超快）</a:t>
            </a:r>
            <a:r>
              <a:rPr lang="en-US" dirty="0" smtClean="0"/>
              <a:t>；更高的加速梯度、更小型化的加速器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72CDAE-2CA9-4243-BF76-9B7E73778372}" type="slidenum">
              <a:rPr lang="en-US" altLang="zh-CN" smtClean="0"/>
              <a:pPr>
                <a:defRPr/>
              </a:pPr>
              <a:t>54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从加速器发展的历史，引出加速器的类型及其分类；从加速器的服务对象，给出加速器在各个领域的最新进展；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结论：加速器与激光技术的结合</a:t>
            </a:r>
            <a:r>
              <a:rPr lang="zh-CN" altLang="en-US" dirty="0" smtClean="0"/>
              <a:t>（激光加速、汤姆逊散射、自由电子激光、同步辐射的超快）</a:t>
            </a:r>
            <a:r>
              <a:rPr lang="en-US" dirty="0" smtClean="0"/>
              <a:t>；更高的加速梯度、更小型化的加速器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2C3F6F-4E48-1C48-9374-435954652540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72CDAE-2CA9-4243-BF76-9B7E73778372}" type="slidenum">
              <a:rPr lang="en-US" altLang="zh-CN" smtClean="0"/>
              <a:pPr>
                <a:defRPr/>
              </a:pPr>
              <a:t>56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72CDAE-2CA9-4243-BF76-9B7E73778372}" type="slidenum">
              <a:rPr lang="en-US" altLang="zh-CN" smtClean="0"/>
              <a:pPr>
                <a:defRPr/>
              </a:pPr>
              <a:t>57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9B1F63-D0E0-BC49-8DBD-F6504C63192B}" type="slidenum">
              <a:rPr lang="en-US" altLang="zh-CN" smtClean="0"/>
              <a:pPr>
                <a:defRPr/>
              </a:pPr>
              <a:t>66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A01A5F-7C58-5640-B3BB-AC0F5C8F195A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从加速器发展的历史，引出加速器的类型及其分类；从加速器的服务对象，给出加速器在各个领域的最新进展；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结论：加速器与激光技术的结合</a:t>
            </a:r>
            <a:r>
              <a:rPr lang="zh-CN" altLang="en-US" dirty="0" smtClean="0"/>
              <a:t>（激光加速、汤姆逊散射、自由电子激光、同步辐射的超快）</a:t>
            </a:r>
            <a:r>
              <a:rPr lang="en-US" dirty="0" smtClean="0"/>
              <a:t>；更高的加速梯度、更小型化的加速器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B5348D-B877-5A4B-AD21-7B371C2988FC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从加速器发展的历史，引出加速器的类型及其分类；从加速器的服务对象，给出加速器在各个领域的最新进展；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结论：加速器与激光技术的结合</a:t>
            </a:r>
            <a:r>
              <a:rPr lang="zh-CN" altLang="en-US" dirty="0" smtClean="0"/>
              <a:t>（激光加速、汤姆逊散射、自由电子激光、同步辐射的超快）</a:t>
            </a:r>
            <a:r>
              <a:rPr lang="en-US" dirty="0" smtClean="0"/>
              <a:t>；更高的加速梯度、更小型化的加速器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1B6595-FFA1-674B-BCED-3AF87513F3DC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从加速器发展的历史，引出加速器的类型及其分类；从加速器的服务对象，给出加速器在各个领域的最新进展；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结论：加速器与激光技术的结合</a:t>
            </a:r>
            <a:r>
              <a:rPr lang="zh-CN" altLang="en-US" dirty="0" smtClean="0"/>
              <a:t>（激光加速、汤姆逊散射、自由电子激光、同步辐射的超快）</a:t>
            </a:r>
            <a:r>
              <a:rPr lang="en-US" dirty="0" smtClean="0"/>
              <a:t>；更高的加速梯度、更小型化的加速器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72CDAE-2CA9-4243-BF76-9B7E73778372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从加速器发展的历史，引出加速器的类型及其分类；从加速器的服务对象，给出加速器在各个领域的最新进展；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结论：加速器与激光技术的结合</a:t>
            </a:r>
            <a:r>
              <a:rPr lang="zh-CN" altLang="en-US" dirty="0" smtClean="0"/>
              <a:t>（激光加速、汤姆逊散射、自由电子激光、同步辐射的超快）</a:t>
            </a:r>
            <a:r>
              <a:rPr lang="en-US" dirty="0" smtClean="0"/>
              <a:t>；更高的加速梯度、更小型化的加速器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72CDAE-2CA9-4243-BF76-9B7E73778372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4506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532B540-1C3F-4F14-A686-469A38C16B49}" type="slidenum">
              <a:rPr lang="ja-JP" altLang="en-US" smtClean="0"/>
              <a:pPr eaLnBrk="1" hangingPunct="1"/>
              <a:t>11</a:t>
            </a:fld>
            <a:endParaRPr lang="ja-JP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从加速器发展的历史，引出加速器的类型及其分类；从加速器的服务对象，给出加速器在各个领域的最新进展；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结论：加速器与激光技术的结合</a:t>
            </a:r>
            <a:r>
              <a:rPr lang="zh-CN" altLang="en-US" dirty="0" smtClean="0"/>
              <a:t>（激光加速、汤姆逊散射、自由电子激光、同步辐射的超快）</a:t>
            </a:r>
            <a:r>
              <a:rPr lang="en-US" dirty="0" smtClean="0"/>
              <a:t>；更高的加速梯度、更小型化的加速器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72CDAE-2CA9-4243-BF76-9B7E73778372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00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9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3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1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98834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63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6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929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4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1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21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464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24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*Tang.xuh@tsinghua.edu.cn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hyperlink" Target="http://www.s.u-tokyo.ac.jp/en/press/2011/01.html" TargetMode="External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73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72.wmf"/><Relationship Id="rId7" Type="http://schemas.openxmlformats.org/officeDocument/2006/relationships/image" Target="../media/image7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/Users/mac/Movies/%E3%80%90%E5%9B%BD%E5%AE%B6%E5%9C%B0%E7%90%86.%E4%BC%9F%E5%A4%A7%E5%B7%A5%E7%A8%8B%E5%B7%A1%E7%A4%BC.%E5%BC%BA%E5%AD%90%E5%AF%B9%E6%92%9E%E6%9C%BA%E3%80%91National.Geographic.Megastructures.Atom.Smasher.720p.HDTV.x264-DiCH/%E3%80%90%E5%9B%BD%E5%AE%B6%E5%9C%B0%E7%90%86.%E4%BC%9F%E5%A4%A7%E5%B7%A5%E7%A8%8B%E5%B7%A1%E7%A4%BC.%E5%BC%BA%E5%AD%90%E5%AF%B9%E6%92%9E%E6%9C%BA%E3%80%91National.Geographic.Megastructures.Atom.Smasher.720p.HDTV.x264-DiCH.mkv" TargetMode="External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Relationship Id="rId3" Type="http://schemas.openxmlformats.org/officeDocument/2006/relationships/image" Target="../media/image9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4" Type="http://schemas.openxmlformats.org/officeDocument/2006/relationships/image" Target="../media/image110.jpeg"/><Relationship Id="rId5" Type="http://schemas.openxmlformats.org/officeDocument/2006/relationships/image" Target="../media/image111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12.emf"/><Relationship Id="rId5" Type="http://schemas.openxmlformats.org/officeDocument/2006/relationships/image" Target="../media/image113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116.jpeg"/><Relationship Id="rId5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8.jpeg"/><Relationship Id="rId3" Type="http://schemas.openxmlformats.org/officeDocument/2006/relationships/image" Target="../media/image11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0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eg"/><Relationship Id="rId3" Type="http://schemas.openxmlformats.org/officeDocument/2006/relationships/image" Target="../media/image122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emf"/></Relationships>
</file>

<file path=ppt/slides/_rels/slide6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2.png"/><Relationship Id="rId12" Type="http://schemas.openxmlformats.org/officeDocument/2006/relationships/image" Target="../media/image133.png"/><Relationship Id="rId13" Type="http://schemas.openxmlformats.org/officeDocument/2006/relationships/image" Target="../media/image13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2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26.emf"/><Relationship Id="rId6" Type="http://schemas.openxmlformats.org/officeDocument/2006/relationships/image" Target="../media/image127.png"/><Relationship Id="rId7" Type="http://schemas.openxmlformats.org/officeDocument/2006/relationships/image" Target="../media/image128.png"/><Relationship Id="rId8" Type="http://schemas.openxmlformats.org/officeDocument/2006/relationships/image" Target="../media/image129.png"/><Relationship Id="rId9" Type="http://schemas.openxmlformats.org/officeDocument/2006/relationships/image" Target="../media/image130.png"/><Relationship Id="rId10" Type="http://schemas.openxmlformats.org/officeDocument/2006/relationships/image" Target="../media/image13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4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emf"/><Relationship Id="rId3" Type="http://schemas.openxmlformats.org/officeDocument/2006/relationships/image" Target="../media/image125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4" Type="http://schemas.openxmlformats.org/officeDocument/2006/relationships/image" Target="../media/image140.jpeg"/><Relationship Id="rId5" Type="http://schemas.openxmlformats.org/officeDocument/2006/relationships/image" Target="../media/image141.jpeg"/><Relationship Id="rId6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4" Type="http://schemas.openxmlformats.org/officeDocument/2006/relationships/image" Target="../media/image14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wmf"/><Relationship Id="rId4" Type="http://schemas.openxmlformats.org/officeDocument/2006/relationships/image" Target="../media/image148.png"/><Relationship Id="rId5" Type="http://schemas.openxmlformats.org/officeDocument/2006/relationships/image" Target="../media/image149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50825" y="2135188"/>
            <a:ext cx="871378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200" dirty="0">
                <a:solidFill>
                  <a:srgbClr val="800000"/>
                </a:solidFill>
                <a:cs typeface="Arial Unicode MS" charset="0"/>
              </a:rPr>
              <a:t>An Overview of The Novel Accelerator </a:t>
            </a:r>
            <a:r>
              <a:rPr lang="en-US" altLang="zh-CN" sz="3200" dirty="0" smtClean="0">
                <a:solidFill>
                  <a:srgbClr val="800000"/>
                </a:solidFill>
                <a:cs typeface="Arial Unicode MS" charset="0"/>
              </a:rPr>
              <a:t>Research Activities </a:t>
            </a:r>
            <a:r>
              <a:rPr lang="en-US" altLang="zh-CN" sz="3200" dirty="0">
                <a:solidFill>
                  <a:srgbClr val="800000"/>
                </a:solidFill>
                <a:cs typeface="Arial Unicode MS" charset="0"/>
              </a:rPr>
              <a:t>in Asia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708400" y="4306888"/>
            <a:ext cx="5184775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400" dirty="0">
                <a:solidFill>
                  <a:srgbClr val="800000"/>
                </a:solidFill>
                <a:ea typeface="楷体_GB2312" charset="0"/>
                <a:cs typeface="楷体_GB2312" charset="0"/>
              </a:rPr>
              <a:t>Chuanxiang Tang </a:t>
            </a:r>
            <a:r>
              <a:rPr lang="en-US" altLang="zh-CN" sz="2400" dirty="0">
                <a:solidFill>
                  <a:srgbClr val="800000"/>
                </a:solidFill>
                <a:latin typeface="楷体_GB2312" charset="0"/>
                <a:ea typeface="楷体_GB2312" charset="0"/>
                <a:cs typeface="楷体_GB2312" charset="0"/>
              </a:rPr>
              <a:t>(</a:t>
            </a:r>
            <a:r>
              <a:rPr lang="zh-CN" altLang="en-US" sz="2400" dirty="0">
                <a:solidFill>
                  <a:srgbClr val="800000"/>
                </a:solidFill>
                <a:latin typeface="楷体_GB2312" charset="0"/>
                <a:ea typeface="楷体_GB2312" charset="0"/>
                <a:cs typeface="楷体_GB2312" charset="0"/>
              </a:rPr>
              <a:t>唐传祥）</a:t>
            </a:r>
            <a:r>
              <a:rPr lang="en-US" altLang="zh-CN" sz="2400" baseline="30000" dirty="0">
                <a:solidFill>
                  <a:srgbClr val="800000"/>
                </a:solidFill>
                <a:ea typeface="楷体_GB2312" charset="0"/>
                <a:cs typeface="楷体_GB2312" charset="0"/>
              </a:rPr>
              <a:t>*</a:t>
            </a:r>
            <a:endParaRPr lang="en-US" altLang="zh-CN" baseline="30000" dirty="0">
              <a:solidFill>
                <a:srgbClr val="800000"/>
              </a:solidFill>
              <a:ea typeface="黑体" charset="0"/>
              <a:cs typeface="黑体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CN" baseline="30000" dirty="0">
                <a:solidFill>
                  <a:srgbClr val="800000"/>
                </a:solidFill>
                <a:ea typeface="黑体" charset="0"/>
                <a:cs typeface="黑体" charset="0"/>
                <a:hlinkClick r:id="rId2"/>
              </a:rPr>
              <a:t>*</a:t>
            </a:r>
            <a:r>
              <a:rPr lang="en-US" altLang="zh-CN" dirty="0">
                <a:solidFill>
                  <a:srgbClr val="800000"/>
                </a:solidFill>
                <a:ea typeface="黑体" charset="0"/>
                <a:cs typeface="黑体" charset="0"/>
                <a:hlinkClick r:id="rId2"/>
              </a:rPr>
              <a:t>Tang.xuh@tsinghua.edu.cn</a:t>
            </a:r>
            <a:endParaRPr lang="en-US" altLang="zh-CN" dirty="0">
              <a:solidFill>
                <a:srgbClr val="800000"/>
              </a:solidFill>
              <a:ea typeface="黑体" charset="0"/>
              <a:cs typeface="黑体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800000"/>
                </a:solidFill>
                <a:ea typeface="黑体" charset="0"/>
                <a:cs typeface="黑体" charset="0"/>
              </a:rPr>
              <a:t>Department of Engineering Physics, Tsinghua University, Beijing 100084, China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708400" y="5934075"/>
            <a:ext cx="518477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ea typeface="楷体_GB2312" charset="0"/>
                <a:cs typeface="楷体_GB2312" charset="0"/>
              </a:rPr>
              <a:t>First European Advanced Accelerator Concepts Workshop (EAAC2013), June 2~7, 2013, La </a:t>
            </a:r>
            <a:r>
              <a:rPr lang="en-US" dirty="0" err="1">
                <a:solidFill>
                  <a:srgbClr val="FF0000"/>
                </a:solidFill>
                <a:ea typeface="楷体_GB2312" charset="0"/>
                <a:cs typeface="楷体_GB2312" charset="0"/>
              </a:rPr>
              <a:t>Biodola</a:t>
            </a:r>
            <a:r>
              <a:rPr lang="en-US" dirty="0">
                <a:solidFill>
                  <a:srgbClr val="FF0000"/>
                </a:solidFill>
                <a:ea typeface="楷体_GB2312" charset="0"/>
                <a:cs typeface="楷体_GB2312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ea typeface="楷体_GB2312" charset="0"/>
                <a:cs typeface="楷体_GB2312" charset="0"/>
              </a:rPr>
              <a:t>Isola</a:t>
            </a:r>
            <a:r>
              <a:rPr lang="en-US" dirty="0">
                <a:solidFill>
                  <a:srgbClr val="FF0000"/>
                </a:solidFill>
                <a:ea typeface="楷体_GB2312" charset="0"/>
                <a:cs typeface="楷体_GB231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a typeface="楷体_GB2312" charset="0"/>
                <a:cs typeface="楷体_GB2312" charset="0"/>
              </a:rPr>
              <a:t>d’Elba</a:t>
            </a:r>
            <a:r>
              <a:rPr lang="en-US" dirty="0">
                <a:solidFill>
                  <a:srgbClr val="FF0000"/>
                </a:solidFill>
                <a:ea typeface="楷体_GB2312" charset="0"/>
                <a:cs typeface="楷体_GB2312" charset="0"/>
              </a:rPr>
              <a:t>, Italy</a:t>
            </a:r>
            <a:endParaRPr lang="en-US" altLang="zh-CN" dirty="0">
              <a:solidFill>
                <a:srgbClr val="FF0000"/>
              </a:solidFill>
              <a:ea typeface="楷体_GB2312" charset="0"/>
              <a:cs typeface="楷体_GB2312" charset="0"/>
            </a:endParaRPr>
          </a:p>
        </p:txBody>
      </p:sp>
      <p:pic>
        <p:nvPicPr>
          <p:cNvPr id="3076" name="Picture 7" descr="pic00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" y="0"/>
            <a:ext cx="272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016" y="0"/>
            <a:ext cx="3596807" cy="6654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971550" y="620713"/>
            <a:ext cx="7129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sz="2800" dirty="0" smtClean="0"/>
              <a:t> </a:t>
            </a:r>
            <a:r>
              <a:rPr lang="en-US" sz="2800" dirty="0"/>
              <a:t>The </a:t>
            </a:r>
            <a:r>
              <a:rPr lang="en-US" sz="2800" dirty="0" smtClean="0"/>
              <a:t>High Gradient Researches in Asia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1844824"/>
            <a:ext cx="76328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X-band (11.424GHz) Structures development at KEK</a:t>
            </a:r>
          </a:p>
          <a:p>
            <a:endParaRPr lang="en-US" sz="2400" dirty="0"/>
          </a:p>
          <a:p>
            <a:r>
              <a:rPr lang="en-US" sz="2400" dirty="0" smtClean="0"/>
              <a:t>Choked Mode Accelerating Structures</a:t>
            </a:r>
          </a:p>
          <a:p>
            <a:r>
              <a:rPr lang="en-US" sz="2400" dirty="0" smtClean="0"/>
              <a:t>	C-band  (5.712GHz)  at Spring-8</a:t>
            </a:r>
          </a:p>
          <a:p>
            <a:r>
              <a:rPr lang="en-US" sz="2400" dirty="0" smtClean="0"/>
              <a:t>	X-band  (12GHz)  at THU</a:t>
            </a:r>
          </a:p>
          <a:p>
            <a:endParaRPr lang="en-US" sz="2400" dirty="0"/>
          </a:p>
          <a:p>
            <a:r>
              <a:rPr lang="en-US" sz="2400" dirty="0" smtClean="0"/>
              <a:t>Others :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SINAP-C Band Traveling Wave Disc Structures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336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タイトル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817604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2800" dirty="0" smtClean="0"/>
              <a:t>High gradient in linear colliders</a:t>
            </a:r>
            <a:endParaRPr lang="ja-JP" altLang="en-US" sz="2800" dirty="0" smtClean="0"/>
          </a:p>
        </p:txBody>
      </p:sp>
      <p:sp>
        <p:nvSpPr>
          <p:cNvPr id="3075" name="コンテンツ プレースホルダ 2"/>
          <p:cNvSpPr>
            <a:spLocks noGrp="1"/>
          </p:cNvSpPr>
          <p:nvPr>
            <p:ph idx="1"/>
          </p:nvPr>
        </p:nvSpPr>
        <p:spPr>
          <a:xfrm>
            <a:off x="899592" y="1124744"/>
            <a:ext cx="7632848" cy="3168352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>
              <a:buFont typeface="Arial" charset="0"/>
              <a:buNone/>
              <a:defRPr/>
            </a:pPr>
            <a:r>
              <a:rPr lang="ja-JP" altLang="en-US" sz="2000" b="1" dirty="0" smtClean="0"/>
              <a:t>　　　　　</a:t>
            </a:r>
            <a:r>
              <a:rPr lang="en-US" altLang="ja-JP" sz="2000" b="1" dirty="0"/>
              <a:t> </a:t>
            </a:r>
            <a:r>
              <a:rPr lang="en-US" altLang="ja-JP" sz="2000" b="1" dirty="0" smtClean="0"/>
              <a:t>  	 GHz	      MV/m</a:t>
            </a:r>
            <a:r>
              <a:rPr lang="ja-JP" altLang="en-US" sz="2000" b="1" dirty="0" smtClean="0"/>
              <a:t>　</a:t>
            </a:r>
            <a:r>
              <a:rPr lang="en-US" altLang="ja-JP" sz="2000" b="1" dirty="0" smtClean="0"/>
              <a:t>	</a:t>
            </a:r>
            <a:r>
              <a:rPr lang="en-US" altLang="ja-JP" sz="2000" b="1" dirty="0"/>
              <a:t> </a:t>
            </a:r>
            <a:r>
              <a:rPr lang="en-US" altLang="ja-JP" sz="2000" b="1" dirty="0" smtClean="0"/>
              <a:t>        </a:t>
            </a:r>
            <a:r>
              <a:rPr lang="en-US" altLang="ja-JP" sz="2000" b="1" dirty="0" err="1" smtClean="0"/>
              <a:t>GeV</a:t>
            </a:r>
            <a:r>
              <a:rPr lang="ja-JP" altLang="en-US" sz="2000" b="1" dirty="0" smtClean="0"/>
              <a:t>　</a:t>
            </a:r>
            <a:endParaRPr lang="en-US" altLang="ja-JP" sz="2000" b="1" dirty="0" smtClean="0"/>
          </a:p>
          <a:p>
            <a:pPr>
              <a:defRPr/>
            </a:pPr>
            <a:endParaRPr lang="en-US" altLang="ja-JP" sz="600" b="1" dirty="0">
              <a:solidFill>
                <a:srgbClr val="00B050"/>
              </a:solidFill>
            </a:endParaRPr>
          </a:p>
          <a:p>
            <a:pPr>
              <a:defRPr/>
            </a:pPr>
            <a:r>
              <a:rPr lang="en-US" altLang="ja-JP" sz="2000" b="1" dirty="0" smtClean="0"/>
              <a:t>SLAC	3		17		50</a:t>
            </a:r>
            <a:r>
              <a:rPr lang="ja-JP" altLang="en-US" sz="2000" b="1" dirty="0" smtClean="0"/>
              <a:t>　　</a:t>
            </a:r>
            <a:endParaRPr lang="en-US" altLang="ja-JP" sz="2000" b="1" dirty="0" smtClean="0"/>
          </a:p>
          <a:p>
            <a:pPr>
              <a:defRPr/>
            </a:pPr>
            <a:r>
              <a:rPr lang="en-US" altLang="ja-JP" sz="2000" b="1" dirty="0" smtClean="0"/>
              <a:t>ATF		3		30		  1</a:t>
            </a:r>
          </a:p>
          <a:p>
            <a:pPr>
              <a:defRPr/>
            </a:pPr>
            <a:r>
              <a:rPr lang="en-US" altLang="ja-JP" sz="2000" b="1" dirty="0">
                <a:solidFill>
                  <a:srgbClr val="0033CC"/>
                </a:solidFill>
              </a:rPr>
              <a:t>VLEPP	14		100		1000</a:t>
            </a:r>
            <a:endParaRPr lang="ja-JP" altLang="en-US" sz="2000" b="1" dirty="0">
              <a:solidFill>
                <a:srgbClr val="0033CC"/>
              </a:solidFill>
            </a:endParaRPr>
          </a:p>
          <a:p>
            <a:pPr>
              <a:defRPr/>
            </a:pPr>
            <a:r>
              <a:rPr lang="en-US" altLang="ja-JP" sz="2000" b="1" dirty="0" smtClean="0">
                <a:solidFill>
                  <a:srgbClr val="0033CC"/>
                </a:solidFill>
              </a:rPr>
              <a:t>GLC		11		50		1000</a:t>
            </a:r>
          </a:p>
          <a:p>
            <a:pPr>
              <a:defRPr/>
            </a:pPr>
            <a:r>
              <a:rPr lang="en-US" altLang="ja-JP" sz="2000" b="1" dirty="0">
                <a:solidFill>
                  <a:srgbClr val="FF0000"/>
                </a:solidFill>
              </a:rPr>
              <a:t>CLIC30	30		150		3000</a:t>
            </a:r>
          </a:p>
          <a:p>
            <a:pPr>
              <a:defRPr/>
            </a:pPr>
            <a:r>
              <a:rPr lang="en-US" altLang="ja-JP" sz="2000" b="1" dirty="0" smtClean="0">
                <a:solidFill>
                  <a:srgbClr val="00B050"/>
                </a:solidFill>
              </a:rPr>
              <a:t>ILC</a:t>
            </a:r>
            <a:r>
              <a:rPr lang="en-US" altLang="ja-JP" sz="2000" b="1" dirty="0">
                <a:solidFill>
                  <a:srgbClr val="00B050"/>
                </a:solidFill>
              </a:rPr>
              <a:t>		1		31.5		</a:t>
            </a:r>
            <a:r>
              <a:rPr lang="en-US" altLang="ja-JP" sz="2000" b="1" dirty="0" smtClean="0">
                <a:solidFill>
                  <a:srgbClr val="00B050"/>
                </a:solidFill>
              </a:rPr>
              <a:t>500</a:t>
            </a:r>
          </a:p>
          <a:p>
            <a:pPr>
              <a:defRPr/>
            </a:pPr>
            <a:r>
              <a:rPr lang="en-US" altLang="ja-JP" sz="2000" b="1" dirty="0" smtClean="0">
                <a:solidFill>
                  <a:srgbClr val="0033CC"/>
                </a:solidFill>
              </a:rPr>
              <a:t>CLIC12</a:t>
            </a:r>
            <a:r>
              <a:rPr lang="en-US" altLang="ja-JP" sz="2000" b="1" dirty="0">
                <a:solidFill>
                  <a:srgbClr val="0033CC"/>
                </a:solidFill>
              </a:rPr>
              <a:t>	12		100		</a:t>
            </a:r>
            <a:r>
              <a:rPr lang="en-US" altLang="ja-JP" sz="2000" b="1" dirty="0" smtClean="0">
                <a:solidFill>
                  <a:srgbClr val="0033CC"/>
                </a:solidFill>
              </a:rPr>
              <a:t>3000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43608" y="4509120"/>
            <a:ext cx="7272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33CC"/>
                </a:solidFill>
                <a:latin typeface="+mn-lt"/>
              </a:rPr>
              <a:t>80’ Started serious R&amp;D for LC </a:t>
            </a:r>
          </a:p>
          <a:p>
            <a:r>
              <a:rPr lang="en-US" altLang="ja-JP" sz="2000" dirty="0">
                <a:solidFill>
                  <a:srgbClr val="0033CC"/>
                </a:solidFill>
                <a:latin typeface="+mn-lt"/>
              </a:rPr>
              <a:t> </a:t>
            </a:r>
            <a:r>
              <a:rPr lang="en-US" altLang="ja-JP" sz="2000" dirty="0" smtClean="0">
                <a:solidFill>
                  <a:srgbClr val="0033CC"/>
                </a:solidFill>
                <a:latin typeface="+mn-lt"/>
              </a:rPr>
              <a:t>    90’s proof in high gradient and mass production</a:t>
            </a:r>
          </a:p>
          <a:p>
            <a:r>
              <a:rPr kumimoji="1" lang="en-US" altLang="ja-JP" sz="2000" dirty="0">
                <a:solidFill>
                  <a:srgbClr val="0033CC"/>
                </a:solidFill>
                <a:latin typeface="+mn-lt"/>
              </a:rPr>
              <a:t> </a:t>
            </a:r>
            <a:r>
              <a:rPr kumimoji="1" lang="en-US" altLang="ja-JP" sz="2000" dirty="0" smtClean="0">
                <a:solidFill>
                  <a:srgbClr val="0033CC"/>
                </a:solidFill>
                <a:latin typeface="+mn-lt"/>
              </a:rPr>
              <a:t>       00’s transition from warm to cold</a:t>
            </a:r>
            <a:r>
              <a:rPr lang="ja-JP" altLang="en-US" sz="2000" dirty="0" smtClean="0">
                <a:solidFill>
                  <a:srgbClr val="0033CC"/>
                </a:solidFill>
                <a:latin typeface="+mn-lt"/>
              </a:rPr>
              <a:t> </a:t>
            </a:r>
            <a:r>
              <a:rPr lang="en-US" altLang="ja-JP" sz="2000" dirty="0" smtClean="0">
                <a:solidFill>
                  <a:srgbClr val="0033CC"/>
                </a:solidFill>
                <a:latin typeface="+mn-lt"/>
              </a:rPr>
              <a:t>but keep warm alive</a:t>
            </a:r>
          </a:p>
          <a:p>
            <a:r>
              <a:rPr kumimoji="1" lang="en-US" altLang="ja-JP" sz="2000" dirty="0">
                <a:solidFill>
                  <a:srgbClr val="0033CC"/>
                </a:solidFill>
                <a:latin typeface="+mn-lt"/>
              </a:rPr>
              <a:t> </a:t>
            </a:r>
            <a:r>
              <a:rPr kumimoji="1" lang="en-US" altLang="ja-JP" sz="2000" dirty="0" smtClean="0">
                <a:solidFill>
                  <a:srgbClr val="0033CC"/>
                </a:solidFill>
                <a:latin typeface="+mn-lt"/>
              </a:rPr>
              <a:t>          10’s reinforcing high gradient + wake field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37803" y="6211669"/>
            <a:ext cx="9180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T. Higo, Invited Talk at  Symposium on High Gradient Accelerating Structures, THU, Beijing, May 19</a:t>
            </a:r>
            <a:r>
              <a:rPr lang="en-US" baseline="30000" dirty="0" smtClean="0"/>
              <a:t>th</a:t>
            </a:r>
            <a:r>
              <a:rPr lang="en-US" dirty="0" smtClean="0"/>
              <a:t> 2013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58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7" y="476672"/>
            <a:ext cx="8877137" cy="613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20889"/>
            <a:ext cx="7250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X-Band Accelerating Structure Development at KEK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02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A3583D-4AA9-4B2F-9A16-B3C3824D0107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pic>
        <p:nvPicPr>
          <p:cNvPr id="1027" name="Picture 3" descr="C:\Users\higo\2012\Picture\120417 Nextef\Nextef in April 2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180" y="641705"/>
            <a:ext cx="8001024" cy="5163577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3332560" y="4437112"/>
            <a:ext cx="1000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400" b="1" dirty="0" smtClean="0">
                <a:solidFill>
                  <a:srgbClr val="FFFF00"/>
                </a:solidFill>
              </a:rPr>
              <a:t>A</a:t>
            </a:r>
            <a:endParaRPr kumimoji="1" lang="ja-JP" altLang="en-US" sz="5400" b="1" dirty="0">
              <a:solidFill>
                <a:srgbClr val="FFFF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046956" y="3142035"/>
            <a:ext cx="1000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400" b="1" dirty="0" smtClean="0">
                <a:solidFill>
                  <a:srgbClr val="FF0000"/>
                </a:solidFill>
              </a:rPr>
              <a:t>B</a:t>
            </a:r>
            <a:endParaRPr kumimoji="1" lang="ja-JP" altLang="en-US" sz="54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19164816">
            <a:off x="955185" y="2071691"/>
            <a:ext cx="185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 smtClean="0">
                <a:solidFill>
                  <a:srgbClr val="FFC000"/>
                </a:solidFill>
              </a:rPr>
              <a:t>Control </a:t>
            </a:r>
            <a:endParaRPr kumimoji="1" lang="ja-JP" altLang="en-US" sz="4000" b="1" dirty="0">
              <a:solidFill>
                <a:srgbClr val="FFC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866462" y="887014"/>
            <a:ext cx="21143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rgbClr val="FFFF00"/>
                </a:solidFill>
              </a:rPr>
              <a:t>RF</a:t>
            </a:r>
            <a:r>
              <a:rPr kumimoji="1" lang="ja-JP" altLang="en-US" sz="3200" b="1" dirty="0" smtClean="0">
                <a:solidFill>
                  <a:srgbClr val="FFFF00"/>
                </a:solidFill>
              </a:rPr>
              <a:t> </a:t>
            </a:r>
            <a:r>
              <a:rPr kumimoji="1" lang="en-US" altLang="ja-JP" sz="3200" b="1" dirty="0" smtClean="0">
                <a:solidFill>
                  <a:srgbClr val="FFFF00"/>
                </a:solidFill>
              </a:rPr>
              <a:t>source for A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smtClean="0"/>
              <a:t>2013/1/29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3320008" cy="385018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/>
              <a:t>CLIC2013, </a:t>
            </a:r>
            <a:r>
              <a:rPr kumimoji="1" lang="en-US" altLang="ja-JP" dirty="0" err="1" smtClean="0"/>
              <a:t>Nextef</a:t>
            </a:r>
            <a:r>
              <a:rPr kumimoji="1" lang="en-US" altLang="ja-JP" dirty="0" smtClean="0"/>
              <a:t>, KEK,  Higo</a:t>
            </a:r>
            <a:endParaRPr kumimoji="1" lang="ja-JP" altLang="en-US" dirty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5602081" y="3489114"/>
            <a:ext cx="3272206" cy="2448744"/>
            <a:chOff x="5583092" y="3786379"/>
            <a:chExt cx="3272206" cy="244874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913" y="3793856"/>
              <a:ext cx="3254385" cy="2441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グループ化 2"/>
            <p:cNvGrpSpPr/>
            <p:nvPr/>
          </p:nvGrpSpPr>
          <p:grpSpPr>
            <a:xfrm>
              <a:off x="5583092" y="3786379"/>
              <a:ext cx="3254385" cy="2441267"/>
              <a:chOff x="5661314" y="4439266"/>
              <a:chExt cx="3254385" cy="2441267"/>
            </a:xfrm>
          </p:grpSpPr>
          <p:sp>
            <p:nvSpPr>
              <p:cNvPr id="13" name="テキスト ボックス 12"/>
              <p:cNvSpPr txBox="1"/>
              <p:nvPr/>
            </p:nvSpPr>
            <p:spPr>
              <a:xfrm>
                <a:off x="5679135" y="6234202"/>
                <a:ext cx="21143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3200" b="1" dirty="0" smtClean="0">
                    <a:solidFill>
                      <a:srgbClr val="FFFF00"/>
                    </a:solidFill>
                  </a:rPr>
                  <a:t>Shield </a:t>
                </a:r>
                <a:r>
                  <a:rPr kumimoji="1" lang="en-US" altLang="ja-JP" sz="3600" b="1" dirty="0" smtClean="0">
                    <a:solidFill>
                      <a:srgbClr val="FFFF00"/>
                    </a:solidFill>
                  </a:rPr>
                  <a:t>A</a:t>
                </a:r>
                <a:endParaRPr kumimoji="1" lang="ja-JP" altLang="en-US" sz="36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" name="正方形/長方形 1"/>
              <p:cNvSpPr/>
              <p:nvPr/>
            </p:nvSpPr>
            <p:spPr>
              <a:xfrm>
                <a:off x="5661314" y="4439266"/>
                <a:ext cx="3254385" cy="2441267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6" name="グループ化 15"/>
          <p:cNvGrpSpPr/>
          <p:nvPr/>
        </p:nvGrpSpPr>
        <p:grpSpPr>
          <a:xfrm>
            <a:off x="5436096" y="404664"/>
            <a:ext cx="3270456" cy="2454885"/>
            <a:chOff x="5566439" y="686581"/>
            <a:chExt cx="3270456" cy="245488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2510" y="686581"/>
              <a:ext cx="3254385" cy="24419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9" name="グループ化 18"/>
            <p:cNvGrpSpPr/>
            <p:nvPr/>
          </p:nvGrpSpPr>
          <p:grpSpPr>
            <a:xfrm>
              <a:off x="5566439" y="700199"/>
              <a:ext cx="3254385" cy="2441267"/>
              <a:chOff x="5661314" y="4439266"/>
              <a:chExt cx="3254385" cy="2441267"/>
            </a:xfrm>
          </p:grpSpPr>
          <p:sp>
            <p:nvSpPr>
              <p:cNvPr id="20" name="テキスト ボックス 19"/>
              <p:cNvSpPr txBox="1"/>
              <p:nvPr/>
            </p:nvSpPr>
            <p:spPr>
              <a:xfrm>
                <a:off x="5679135" y="6234202"/>
                <a:ext cx="21143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3200" b="1" dirty="0" smtClean="0">
                    <a:solidFill>
                      <a:srgbClr val="FF0000"/>
                    </a:solidFill>
                  </a:rPr>
                  <a:t>Shield </a:t>
                </a:r>
                <a:r>
                  <a:rPr lang="en-US" altLang="ja-JP" sz="3600" b="1" dirty="0" smtClean="0">
                    <a:solidFill>
                      <a:srgbClr val="FF0000"/>
                    </a:solidFill>
                  </a:rPr>
                  <a:t>B</a:t>
                </a:r>
                <a:endParaRPr kumimoji="1" lang="ja-JP" alt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正方形/長方形 20"/>
              <p:cNvSpPr/>
              <p:nvPr/>
            </p:nvSpPr>
            <p:spPr>
              <a:xfrm>
                <a:off x="5661314" y="4439266"/>
                <a:ext cx="3254385" cy="244126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22" name="タイトル 1"/>
          <p:cNvSpPr txBox="1">
            <a:spLocks/>
          </p:cNvSpPr>
          <p:nvPr/>
        </p:nvSpPr>
        <p:spPr>
          <a:xfrm>
            <a:off x="518964" y="44624"/>
            <a:ext cx="8034115" cy="64959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0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0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0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ja-JP" sz="3200" dirty="0" err="1" smtClean="0"/>
              <a:t>Nextef</a:t>
            </a:r>
            <a:r>
              <a:rPr lang="en-US" altLang="ja-JP" sz="3200" dirty="0" smtClean="0"/>
              <a:t> for high gradient R&amp;D</a:t>
            </a:r>
            <a:endParaRPr lang="ja-JP" alt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95577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b="1" dirty="0" smtClean="0"/>
              <a:t>High-gradient test at Nextef</a:t>
            </a:r>
            <a:endParaRPr lang="ja-JP" altLang="en-US" sz="2800" b="1" dirty="0" smtClean="0"/>
          </a:p>
        </p:txBody>
      </p:sp>
      <p:sp>
        <p:nvSpPr>
          <p:cNvPr id="59" name="フッター プレースホルダ 58"/>
          <p:cNvSpPr>
            <a:spLocks noGrp="1"/>
          </p:cNvSpPr>
          <p:nvPr>
            <p:ph type="ftr" sz="quarter" idx="4294967295"/>
          </p:nvPr>
        </p:nvSpPr>
        <p:spPr>
          <a:xfrm>
            <a:off x="2653820" y="6458076"/>
            <a:ext cx="3790387" cy="427308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/>
              <a:t>CLIC2013, </a:t>
            </a:r>
            <a:r>
              <a:rPr kumimoji="1" lang="en-US" altLang="ja-JP" dirty="0" err="1" smtClean="0"/>
              <a:t>Nextef</a:t>
            </a:r>
            <a:r>
              <a:rPr kumimoji="1" lang="en-US" altLang="ja-JP" dirty="0" smtClean="0"/>
              <a:t>, KEK,  Higo</a:t>
            </a:r>
            <a:endParaRPr kumimoji="1" lang="ja-JP" altLang="en-US" dirty="0"/>
          </a:p>
        </p:txBody>
      </p:sp>
      <p:sp>
        <p:nvSpPr>
          <p:cNvPr id="72" name="スライド番号プレースホルダ 71"/>
          <p:cNvSpPr>
            <a:spLocks noGrp="1"/>
          </p:cNvSpPr>
          <p:nvPr>
            <p:ph type="sldNum" sz="quarter" idx="4294967295"/>
          </p:nvPr>
        </p:nvSpPr>
        <p:spPr>
          <a:xfrm>
            <a:off x="6082821" y="6242052"/>
            <a:ext cx="2133600" cy="365125"/>
          </a:xfrm>
          <a:prstGeom prst="rect">
            <a:avLst/>
          </a:prstGeom>
        </p:spPr>
        <p:txBody>
          <a:bodyPr/>
          <a:lstStyle/>
          <a:p>
            <a:fld id="{93378B3F-E69C-419F-B03A-B8E1AA3B4FAC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sp>
        <p:nvSpPr>
          <p:cNvPr id="73" name="日付プレースホルダ 72"/>
          <p:cNvSpPr>
            <a:spLocks noGrp="1"/>
          </p:cNvSpPr>
          <p:nvPr>
            <p:ph type="dt" sz="half" idx="4294967295"/>
          </p:nvPr>
        </p:nvSpPr>
        <p:spPr>
          <a:xfrm>
            <a:off x="-13179" y="6448251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/>
              <a:t>2013/1/29</a:t>
            </a:r>
            <a:endParaRPr kumimoji="1" lang="ja-JP" altLang="en-US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347959" y="764704"/>
            <a:ext cx="8623965" cy="5688632"/>
            <a:chOff x="-1193543" y="637949"/>
            <a:chExt cx="10446063" cy="5760640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3278704" y="637949"/>
              <a:ext cx="5694081" cy="5760640"/>
              <a:chOff x="3278704" y="637949"/>
              <a:chExt cx="5694081" cy="5760640"/>
            </a:xfrm>
          </p:grpSpPr>
          <p:sp>
            <p:nvSpPr>
              <p:cNvPr id="63" name="角丸四角形 62"/>
              <p:cNvSpPr/>
              <p:nvPr/>
            </p:nvSpPr>
            <p:spPr>
              <a:xfrm>
                <a:off x="5240829" y="637949"/>
                <a:ext cx="2003458" cy="576064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15403" name="テキスト ボックス 70"/>
              <p:cNvSpPr txBox="1">
                <a:spLocks noChangeArrowheads="1"/>
              </p:cNvSpPr>
              <p:nvPr/>
            </p:nvSpPr>
            <p:spPr bwMode="auto">
              <a:xfrm>
                <a:off x="6265792" y="5349762"/>
                <a:ext cx="2626253" cy="388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600" dirty="0" smtClean="0">
                    <a:latin typeface="Calibri" pitchFamily="34" charset="0"/>
                  </a:rPr>
                  <a:t>Basic </a:t>
                </a:r>
                <a:r>
                  <a:rPr lang="en-US" altLang="ja-JP" sz="1600" dirty="0">
                    <a:latin typeface="Calibri" pitchFamily="34" charset="0"/>
                  </a:rPr>
                  <a:t>studies at shield-B</a:t>
                </a:r>
                <a:endParaRPr lang="ja-JP" altLang="en-US" sz="1600" dirty="0">
                  <a:latin typeface="Calibri" pitchFamily="34" charset="0"/>
                </a:endParaRPr>
              </a:p>
            </p:txBody>
          </p:sp>
          <p:cxnSp>
            <p:nvCxnSpPr>
              <p:cNvPr id="43" name="直線コネクタ 42"/>
              <p:cNvCxnSpPr/>
              <p:nvPr/>
            </p:nvCxnSpPr>
            <p:spPr bwMode="auto">
              <a:xfrm rot="5400000">
                <a:off x="3300123" y="3671096"/>
                <a:ext cx="5000625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/>
              <p:cNvCxnSpPr/>
              <p:nvPr/>
            </p:nvCxnSpPr>
            <p:spPr bwMode="auto">
              <a:xfrm rot="5400000">
                <a:off x="3728748" y="3671096"/>
                <a:ext cx="5000625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/>
              <p:cNvCxnSpPr/>
              <p:nvPr/>
            </p:nvCxnSpPr>
            <p:spPr bwMode="auto">
              <a:xfrm rot="5400000">
                <a:off x="4157373" y="3671096"/>
                <a:ext cx="5000625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/>
              <p:cNvCxnSpPr/>
              <p:nvPr/>
            </p:nvCxnSpPr>
            <p:spPr bwMode="auto">
              <a:xfrm rot="5400000">
                <a:off x="4372480" y="3457577"/>
                <a:ext cx="5427662" cy="158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右矢印 69"/>
              <p:cNvSpPr/>
              <p:nvPr/>
            </p:nvSpPr>
            <p:spPr>
              <a:xfrm>
                <a:off x="4883764" y="3434594"/>
                <a:ext cx="1344502" cy="195264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600"/>
              </a:p>
            </p:txBody>
          </p:sp>
          <p:sp>
            <p:nvSpPr>
              <p:cNvPr id="15392" name="テキスト ボックス 70"/>
              <p:cNvSpPr txBox="1">
                <a:spLocks noChangeArrowheads="1"/>
              </p:cNvSpPr>
              <p:nvPr/>
            </p:nvSpPr>
            <p:spPr bwMode="auto">
              <a:xfrm>
                <a:off x="7085517" y="3609077"/>
                <a:ext cx="1809819" cy="3428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sz="1600" dirty="0" smtClean="0">
                    <a:latin typeface="Calibri" pitchFamily="34" charset="0"/>
                  </a:rPr>
                  <a:t>TD24R05</a:t>
                </a:r>
                <a:r>
                  <a:rPr lang="en-US" altLang="ja-JP" sz="1600" dirty="0">
                    <a:latin typeface="Calibri" pitchFamily="34" charset="0"/>
                  </a:rPr>
                  <a:t> </a:t>
                </a:r>
                <a:r>
                  <a:rPr lang="en-US" altLang="ja-JP" sz="1600" dirty="0" smtClean="0">
                    <a:latin typeface="Calibri" pitchFamily="34" charset="0"/>
                  </a:rPr>
                  <a:t>#2</a:t>
                </a:r>
              </a:p>
            </p:txBody>
          </p:sp>
          <p:sp>
            <p:nvSpPr>
              <p:cNvPr id="15397" name="テキスト ボックス 56"/>
              <p:cNvSpPr txBox="1">
                <a:spLocks noChangeArrowheads="1"/>
              </p:cNvSpPr>
              <p:nvPr/>
            </p:nvSpPr>
            <p:spPr bwMode="auto">
              <a:xfrm>
                <a:off x="6265792" y="3318191"/>
                <a:ext cx="1668300" cy="388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600" dirty="0">
                    <a:latin typeface="Calibri" pitchFamily="34" charset="0"/>
                  </a:rPr>
                  <a:t>TD24_Disk</a:t>
                </a:r>
                <a:r>
                  <a:rPr lang="en-US" altLang="ja-JP" sz="1600" dirty="0" smtClean="0">
                    <a:latin typeface="Calibri" pitchFamily="34" charset="0"/>
                  </a:rPr>
                  <a:t>_#4</a:t>
                </a:r>
                <a:endParaRPr lang="ja-JP" altLang="en-US" sz="1600" dirty="0">
                  <a:latin typeface="Calibri" pitchFamily="34" charset="0"/>
                </a:endParaRPr>
              </a:p>
            </p:txBody>
          </p:sp>
          <p:sp>
            <p:nvSpPr>
              <p:cNvPr id="15400" name="テキスト ボックス 70"/>
              <p:cNvSpPr txBox="1">
                <a:spLocks noChangeArrowheads="1"/>
              </p:cNvSpPr>
              <p:nvPr/>
            </p:nvSpPr>
            <p:spPr bwMode="auto">
              <a:xfrm>
                <a:off x="3278704" y="4265339"/>
                <a:ext cx="3140646" cy="388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600" dirty="0">
                    <a:latin typeface="Calibri" pitchFamily="34" charset="0"/>
                  </a:rPr>
                  <a:t>High power components test</a:t>
                </a:r>
                <a:endParaRPr lang="ja-JP" altLang="en-US" sz="1600" dirty="0">
                  <a:latin typeface="Calibri" pitchFamily="34" charset="0"/>
                </a:endParaRPr>
              </a:p>
            </p:txBody>
          </p:sp>
          <p:sp>
            <p:nvSpPr>
              <p:cNvPr id="69" name="右矢印 68"/>
              <p:cNvSpPr/>
              <p:nvPr/>
            </p:nvSpPr>
            <p:spPr>
              <a:xfrm>
                <a:off x="5369430" y="4744653"/>
                <a:ext cx="1333736" cy="213123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600"/>
              </a:p>
            </p:txBody>
          </p:sp>
          <p:sp>
            <p:nvSpPr>
              <p:cNvPr id="15405" name="テキスト ボックス 70"/>
              <p:cNvSpPr txBox="1">
                <a:spLocks noChangeArrowheads="1"/>
              </p:cNvSpPr>
              <p:nvPr/>
            </p:nvSpPr>
            <p:spPr bwMode="auto">
              <a:xfrm>
                <a:off x="3660068" y="4666548"/>
                <a:ext cx="1753698" cy="388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sz="1600" dirty="0" smtClean="0">
                    <a:latin typeface="Calibri" pitchFamily="34" charset="0"/>
                  </a:rPr>
                  <a:t>KT1 </a:t>
                </a:r>
                <a:r>
                  <a:rPr lang="en-US" altLang="ja-JP" sz="1600" dirty="0">
                    <a:latin typeface="Calibri" pitchFamily="34" charset="0"/>
                  </a:rPr>
                  <a:t>to shield-B</a:t>
                </a:r>
                <a:endParaRPr lang="ja-JP" altLang="en-US" sz="1600" dirty="0">
                  <a:latin typeface="Calibri" pitchFamily="34" charset="0"/>
                </a:endParaRPr>
              </a:p>
            </p:txBody>
          </p:sp>
          <p:sp>
            <p:nvSpPr>
              <p:cNvPr id="66" name="右矢印 65"/>
              <p:cNvSpPr/>
              <p:nvPr/>
            </p:nvSpPr>
            <p:spPr>
              <a:xfrm>
                <a:off x="7232313" y="5242606"/>
                <a:ext cx="1663024" cy="214314"/>
              </a:xfrm>
              <a:prstGeom prst="rightArrow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600"/>
              </a:p>
            </p:txBody>
          </p:sp>
          <p:sp>
            <p:nvSpPr>
              <p:cNvPr id="57" name="下矢印 56"/>
              <p:cNvSpPr/>
              <p:nvPr/>
            </p:nvSpPr>
            <p:spPr>
              <a:xfrm>
                <a:off x="7030810" y="654121"/>
                <a:ext cx="428628" cy="428628"/>
              </a:xfrm>
              <a:prstGeom prst="downArrow">
                <a:avLst/>
              </a:prstGeom>
              <a:solidFill>
                <a:srgbClr val="FFFF00"/>
              </a:solidFill>
              <a:ln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58" name="右矢印 57"/>
              <p:cNvSpPr/>
              <p:nvPr/>
            </p:nvSpPr>
            <p:spPr>
              <a:xfrm>
                <a:off x="6443547" y="3684590"/>
                <a:ext cx="654670" cy="214314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600"/>
              </a:p>
            </p:txBody>
          </p:sp>
          <p:cxnSp>
            <p:nvCxnSpPr>
              <p:cNvPr id="67" name="直線コネクタ 66"/>
              <p:cNvCxnSpPr/>
              <p:nvPr/>
            </p:nvCxnSpPr>
            <p:spPr bwMode="auto">
              <a:xfrm rot="5400000">
                <a:off x="5047861" y="3742536"/>
                <a:ext cx="5000625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線コネクタ 70"/>
              <p:cNvCxnSpPr/>
              <p:nvPr/>
            </p:nvCxnSpPr>
            <p:spPr bwMode="auto">
              <a:xfrm rot="5400000">
                <a:off x="5476486" y="3742536"/>
                <a:ext cx="5000625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コネクタ 73"/>
              <p:cNvCxnSpPr/>
              <p:nvPr/>
            </p:nvCxnSpPr>
            <p:spPr bwMode="auto">
              <a:xfrm rot="5400000">
                <a:off x="5905111" y="3742536"/>
                <a:ext cx="5000625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コネクタ 74"/>
              <p:cNvCxnSpPr/>
              <p:nvPr/>
            </p:nvCxnSpPr>
            <p:spPr bwMode="auto">
              <a:xfrm rot="5400000">
                <a:off x="6120218" y="3529017"/>
                <a:ext cx="5427662" cy="158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右矢印 75"/>
              <p:cNvSpPr/>
              <p:nvPr/>
            </p:nvSpPr>
            <p:spPr>
              <a:xfrm>
                <a:off x="8141273" y="4302996"/>
                <a:ext cx="831512" cy="203346"/>
              </a:xfrm>
              <a:prstGeom prst="rightArrow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600"/>
              </a:p>
            </p:txBody>
          </p:sp>
          <p:sp>
            <p:nvSpPr>
              <p:cNvPr id="77" name="右矢印 76"/>
              <p:cNvSpPr/>
              <p:nvPr/>
            </p:nvSpPr>
            <p:spPr>
              <a:xfrm>
                <a:off x="7574706" y="4019276"/>
                <a:ext cx="831512" cy="203346"/>
              </a:xfrm>
              <a:prstGeom prst="rightArrow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600"/>
              </a:p>
            </p:txBody>
          </p:sp>
          <p:sp>
            <p:nvSpPr>
              <p:cNvPr id="78" name="テキスト ボックス 70"/>
              <p:cNvSpPr txBox="1">
                <a:spLocks noChangeArrowheads="1"/>
              </p:cNvSpPr>
              <p:nvPr/>
            </p:nvSpPr>
            <p:spPr bwMode="auto">
              <a:xfrm>
                <a:off x="4942392" y="3900900"/>
                <a:ext cx="2637679" cy="3428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sz="1600" dirty="0" smtClean="0">
                    <a:latin typeface="Calibri" pitchFamily="34" charset="0"/>
                  </a:rPr>
                  <a:t>TD24R05</a:t>
                </a:r>
                <a:r>
                  <a:rPr lang="en-US" altLang="ja-JP" sz="1600" dirty="0">
                    <a:latin typeface="Calibri" pitchFamily="34" charset="0"/>
                  </a:rPr>
                  <a:t> </a:t>
                </a:r>
                <a:r>
                  <a:rPr lang="en-US" altLang="ja-JP" sz="1600" dirty="0" smtClean="0">
                    <a:latin typeface="Calibri" pitchFamily="34" charset="0"/>
                  </a:rPr>
                  <a:t>#4?</a:t>
                </a:r>
              </a:p>
            </p:txBody>
          </p:sp>
          <p:sp>
            <p:nvSpPr>
              <p:cNvPr id="79" name="テキスト ボックス 70"/>
              <p:cNvSpPr txBox="1">
                <a:spLocks noChangeArrowheads="1"/>
              </p:cNvSpPr>
              <p:nvPr/>
            </p:nvSpPr>
            <p:spPr bwMode="auto">
              <a:xfrm>
                <a:off x="6327727" y="4205927"/>
                <a:ext cx="1795366" cy="3428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sz="1600" dirty="0" smtClean="0">
                    <a:latin typeface="Calibri" pitchFamily="34" charset="0"/>
                  </a:rPr>
                  <a:t>TD24R05(KEK)?</a:t>
                </a:r>
              </a:p>
            </p:txBody>
          </p:sp>
          <p:sp>
            <p:nvSpPr>
              <p:cNvPr id="80" name="右矢印 79"/>
              <p:cNvSpPr/>
              <p:nvPr/>
            </p:nvSpPr>
            <p:spPr>
              <a:xfrm>
                <a:off x="6812062" y="5007422"/>
                <a:ext cx="437497" cy="213123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600"/>
              </a:p>
            </p:txBody>
          </p:sp>
          <p:sp>
            <p:nvSpPr>
              <p:cNvPr id="81" name="テキスト ボックス 70"/>
              <p:cNvSpPr txBox="1">
                <a:spLocks noChangeArrowheads="1"/>
              </p:cNvSpPr>
              <p:nvPr/>
            </p:nvSpPr>
            <p:spPr bwMode="auto">
              <a:xfrm>
                <a:off x="4746905" y="4929318"/>
                <a:ext cx="2065157" cy="3428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1600" dirty="0" smtClean="0">
                    <a:latin typeface="Calibri" pitchFamily="34" charset="0"/>
                  </a:rPr>
                  <a:t>Replace klystron</a:t>
                </a:r>
                <a:endParaRPr lang="ja-JP" altLang="en-US" sz="1600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グループ化 3"/>
            <p:cNvGrpSpPr/>
            <p:nvPr/>
          </p:nvGrpSpPr>
          <p:grpSpPr>
            <a:xfrm>
              <a:off x="-1193543" y="742952"/>
              <a:ext cx="7156316" cy="5441950"/>
              <a:chOff x="-723164" y="857250"/>
              <a:chExt cx="7156316" cy="5441950"/>
            </a:xfrm>
          </p:grpSpPr>
          <p:cxnSp>
            <p:nvCxnSpPr>
              <p:cNvPr id="28" name="直線コネクタ 27"/>
              <p:cNvCxnSpPr/>
              <p:nvPr/>
            </p:nvCxnSpPr>
            <p:spPr bwMode="auto">
              <a:xfrm rot="5400000">
                <a:off x="-2671573" y="3798094"/>
                <a:ext cx="5000625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28"/>
              <p:cNvCxnSpPr/>
              <p:nvPr/>
            </p:nvCxnSpPr>
            <p:spPr bwMode="auto">
              <a:xfrm rot="5400000">
                <a:off x="-2240566" y="3797300"/>
                <a:ext cx="4999038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/>
              <p:cNvCxnSpPr/>
              <p:nvPr/>
            </p:nvCxnSpPr>
            <p:spPr bwMode="auto">
              <a:xfrm rot="5400000">
                <a:off x="-2027842" y="3571876"/>
                <a:ext cx="5440363" cy="111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/>
              <p:cNvCxnSpPr/>
              <p:nvPr/>
            </p:nvCxnSpPr>
            <p:spPr bwMode="auto">
              <a:xfrm rot="5400000">
                <a:off x="-1381729" y="3795713"/>
                <a:ext cx="4999037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コネクタ 31"/>
              <p:cNvCxnSpPr/>
              <p:nvPr/>
            </p:nvCxnSpPr>
            <p:spPr bwMode="auto">
              <a:xfrm rot="5400000">
                <a:off x="-953898" y="3794919"/>
                <a:ext cx="5000625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コネクタ 32"/>
              <p:cNvCxnSpPr/>
              <p:nvPr/>
            </p:nvCxnSpPr>
            <p:spPr bwMode="auto">
              <a:xfrm rot="5400000">
                <a:off x="-522891" y="3794125"/>
                <a:ext cx="4999038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/>
              <p:cNvCxnSpPr/>
              <p:nvPr/>
            </p:nvCxnSpPr>
            <p:spPr bwMode="auto">
              <a:xfrm rot="16200000" flipH="1">
                <a:off x="-309372" y="3580606"/>
                <a:ext cx="5422900" cy="476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コネクタ 34"/>
              <p:cNvCxnSpPr/>
              <p:nvPr/>
            </p:nvCxnSpPr>
            <p:spPr bwMode="auto">
              <a:xfrm rot="5400000">
                <a:off x="335946" y="3792538"/>
                <a:ext cx="4999037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35"/>
              <p:cNvCxnSpPr/>
              <p:nvPr/>
            </p:nvCxnSpPr>
            <p:spPr bwMode="auto">
              <a:xfrm rot="5400000">
                <a:off x="763777" y="3791744"/>
                <a:ext cx="5000625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36"/>
              <p:cNvCxnSpPr/>
              <p:nvPr/>
            </p:nvCxnSpPr>
            <p:spPr bwMode="auto">
              <a:xfrm rot="5400000">
                <a:off x="1194784" y="3790950"/>
                <a:ext cx="4999038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コネクタ 38"/>
              <p:cNvCxnSpPr/>
              <p:nvPr/>
            </p:nvCxnSpPr>
            <p:spPr bwMode="auto">
              <a:xfrm rot="5400000">
                <a:off x="2053621" y="3789363"/>
                <a:ext cx="4999037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/>
              <p:cNvCxnSpPr/>
              <p:nvPr/>
            </p:nvCxnSpPr>
            <p:spPr bwMode="auto">
              <a:xfrm rot="5400000">
                <a:off x="2481452" y="3788569"/>
                <a:ext cx="5000625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/>
              <p:cNvCxnSpPr/>
              <p:nvPr/>
            </p:nvCxnSpPr>
            <p:spPr bwMode="auto">
              <a:xfrm rot="5400000">
                <a:off x="2912459" y="3787775"/>
                <a:ext cx="4999038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コネクタ 41"/>
              <p:cNvCxnSpPr/>
              <p:nvPr/>
            </p:nvCxnSpPr>
            <p:spPr bwMode="auto">
              <a:xfrm rot="5400000">
                <a:off x="3125184" y="3571875"/>
                <a:ext cx="5430838" cy="158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37"/>
              <p:cNvCxnSpPr/>
              <p:nvPr/>
            </p:nvCxnSpPr>
            <p:spPr bwMode="auto">
              <a:xfrm rot="5400000">
                <a:off x="1682173" y="3501008"/>
                <a:ext cx="4896542" cy="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右矢印 60"/>
              <p:cNvSpPr/>
              <p:nvPr/>
            </p:nvSpPr>
            <p:spPr>
              <a:xfrm>
                <a:off x="126396" y="2287712"/>
                <a:ext cx="1357313" cy="214312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600"/>
              </a:p>
            </p:txBody>
          </p:sp>
          <p:sp>
            <p:nvSpPr>
              <p:cNvPr id="15386" name="テキスト ボックス 62"/>
              <p:cNvSpPr txBox="1">
                <a:spLocks noChangeArrowheads="1"/>
              </p:cNvSpPr>
              <p:nvPr/>
            </p:nvSpPr>
            <p:spPr bwMode="auto">
              <a:xfrm>
                <a:off x="1555146" y="2216273"/>
                <a:ext cx="1514907" cy="388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600" dirty="0">
                    <a:latin typeface="Calibri" pitchFamily="34" charset="0"/>
                  </a:rPr>
                  <a:t>T18_Disk_#2</a:t>
                </a:r>
                <a:endParaRPr lang="ja-JP" altLang="en-US" sz="1600" dirty="0">
                  <a:latin typeface="Calibri" pitchFamily="34" charset="0"/>
                </a:endParaRPr>
              </a:p>
            </p:txBody>
          </p:sp>
          <p:sp>
            <p:nvSpPr>
              <p:cNvPr id="64" name="右矢印 63"/>
              <p:cNvSpPr/>
              <p:nvPr/>
            </p:nvSpPr>
            <p:spPr>
              <a:xfrm>
                <a:off x="1483709" y="2644899"/>
                <a:ext cx="714375" cy="214313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600"/>
              </a:p>
            </p:txBody>
          </p:sp>
          <p:sp>
            <p:nvSpPr>
              <p:cNvPr id="15388" name="テキスト ボックス 64"/>
              <p:cNvSpPr txBox="1">
                <a:spLocks noChangeArrowheads="1"/>
              </p:cNvSpPr>
              <p:nvPr/>
            </p:nvSpPr>
            <p:spPr bwMode="auto">
              <a:xfrm>
                <a:off x="2367629" y="2557760"/>
                <a:ext cx="1794511" cy="388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600" dirty="0">
                    <a:latin typeface="Calibri" pitchFamily="34" charset="0"/>
                  </a:rPr>
                  <a:t>TD18_Quad_#5</a:t>
                </a:r>
                <a:endParaRPr lang="ja-JP" altLang="en-US" sz="1600" dirty="0">
                  <a:latin typeface="Calibri" pitchFamily="34" charset="0"/>
                </a:endParaRPr>
              </a:p>
            </p:txBody>
          </p:sp>
          <p:sp>
            <p:nvSpPr>
              <p:cNvPr id="68" name="右矢印 67"/>
              <p:cNvSpPr/>
              <p:nvPr/>
            </p:nvSpPr>
            <p:spPr>
              <a:xfrm>
                <a:off x="2269521" y="2922691"/>
                <a:ext cx="1644898" cy="210889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600"/>
              </a:p>
            </p:txBody>
          </p:sp>
          <p:sp>
            <p:nvSpPr>
              <p:cNvPr id="15390" name="テキスト ボックス 68"/>
              <p:cNvSpPr txBox="1">
                <a:spLocks noChangeArrowheads="1"/>
              </p:cNvSpPr>
              <p:nvPr/>
            </p:nvSpPr>
            <p:spPr bwMode="auto">
              <a:xfrm>
                <a:off x="4042908" y="2843190"/>
                <a:ext cx="1668300" cy="388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600" dirty="0">
                    <a:latin typeface="Calibri" pitchFamily="34" charset="0"/>
                  </a:rPr>
                  <a:t>TD18_Disk_#2</a:t>
                </a:r>
                <a:endParaRPr lang="ja-JP" altLang="en-US" sz="1600" dirty="0">
                  <a:latin typeface="Calibri" pitchFamily="34" charset="0"/>
                </a:endParaRPr>
              </a:p>
            </p:txBody>
          </p:sp>
          <p:sp>
            <p:nvSpPr>
              <p:cNvPr id="60" name="右矢印 59"/>
              <p:cNvSpPr/>
              <p:nvPr/>
            </p:nvSpPr>
            <p:spPr>
              <a:xfrm>
                <a:off x="2229354" y="4437875"/>
                <a:ext cx="1428303" cy="22572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600"/>
              </a:p>
            </p:txBody>
          </p:sp>
          <p:sp>
            <p:nvSpPr>
              <p:cNvPr id="56" name="右矢印 55"/>
              <p:cNvSpPr/>
              <p:nvPr/>
            </p:nvSpPr>
            <p:spPr>
              <a:xfrm>
                <a:off x="3916008" y="3242981"/>
                <a:ext cx="1066551" cy="225995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600"/>
              </a:p>
            </p:txBody>
          </p:sp>
          <p:sp>
            <p:nvSpPr>
              <p:cNvPr id="52" name="右矢印 51"/>
              <p:cNvSpPr/>
              <p:nvPr/>
            </p:nvSpPr>
            <p:spPr>
              <a:xfrm>
                <a:off x="-159354" y="4001641"/>
                <a:ext cx="2357438" cy="294878"/>
              </a:xfrm>
              <a:prstGeom prst="rightArrow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600"/>
              </a:p>
            </p:txBody>
          </p:sp>
          <p:sp>
            <p:nvSpPr>
              <p:cNvPr id="15399" name="テキスト ボックス 70"/>
              <p:cNvSpPr txBox="1">
                <a:spLocks noChangeArrowheads="1"/>
              </p:cNvSpPr>
              <p:nvPr/>
            </p:nvSpPr>
            <p:spPr bwMode="auto">
              <a:xfrm>
                <a:off x="2169615" y="3969930"/>
                <a:ext cx="2561090" cy="388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600" dirty="0">
                    <a:latin typeface="Calibri" pitchFamily="34" charset="0"/>
                  </a:rPr>
                  <a:t>Narrow waveguide test</a:t>
                </a:r>
                <a:endParaRPr lang="ja-JP" altLang="en-US" sz="1600" dirty="0">
                  <a:latin typeface="Calibri" pitchFamily="34" charset="0"/>
                </a:endParaRPr>
              </a:p>
            </p:txBody>
          </p:sp>
          <p:sp>
            <p:nvSpPr>
              <p:cNvPr id="15406" name="テキスト ボックス 70"/>
              <p:cNvSpPr txBox="1">
                <a:spLocks noChangeArrowheads="1"/>
              </p:cNvSpPr>
              <p:nvPr/>
            </p:nvSpPr>
            <p:spPr bwMode="auto">
              <a:xfrm>
                <a:off x="1286040" y="4550736"/>
                <a:ext cx="881916" cy="6005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2800" dirty="0">
                    <a:latin typeface="Calibri" pitchFamily="34" charset="0"/>
                  </a:rPr>
                  <a:t>KT1</a:t>
                </a:r>
                <a:endParaRPr lang="ja-JP" altLang="en-US" sz="2800" dirty="0">
                  <a:latin typeface="Calibri" pitchFamily="34" charset="0"/>
                </a:endParaRPr>
              </a:p>
            </p:txBody>
          </p:sp>
          <p:sp>
            <p:nvSpPr>
              <p:cNvPr id="15407" name="テキスト ボックス 70"/>
              <p:cNvSpPr txBox="1">
                <a:spLocks noChangeArrowheads="1"/>
              </p:cNvSpPr>
              <p:nvPr/>
            </p:nvSpPr>
            <p:spPr bwMode="auto">
              <a:xfrm>
                <a:off x="686783" y="2889913"/>
                <a:ext cx="1388465" cy="6005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2800" dirty="0">
                    <a:latin typeface="Calibri" pitchFamily="34" charset="0"/>
                  </a:rPr>
                  <a:t>Nextef</a:t>
                </a:r>
                <a:endParaRPr lang="ja-JP" altLang="en-US" sz="2800" dirty="0">
                  <a:latin typeface="Calibri" pitchFamily="34" charset="0"/>
                </a:endParaRPr>
              </a:p>
            </p:txBody>
          </p:sp>
          <p:sp>
            <p:nvSpPr>
              <p:cNvPr id="54" name="右矢印 53"/>
              <p:cNvSpPr/>
              <p:nvPr/>
            </p:nvSpPr>
            <p:spPr>
              <a:xfrm>
                <a:off x="-723164" y="1988812"/>
                <a:ext cx="781249" cy="214312"/>
              </a:xfrm>
              <a:prstGeom prst="rightArrow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600"/>
              </a:p>
            </p:txBody>
          </p:sp>
          <p:sp>
            <p:nvSpPr>
              <p:cNvPr id="62" name="テキスト ボックス 62"/>
              <p:cNvSpPr txBox="1">
                <a:spLocks noChangeArrowheads="1"/>
              </p:cNvSpPr>
              <p:nvPr/>
            </p:nvSpPr>
            <p:spPr bwMode="auto">
              <a:xfrm>
                <a:off x="122786" y="1916831"/>
                <a:ext cx="2257710" cy="3428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sz="1600" dirty="0" smtClean="0">
                    <a:latin typeface="Calibri" pitchFamily="34" charset="0"/>
                  </a:rPr>
                  <a:t>KX03 (60cm HDDS)</a:t>
                </a:r>
                <a:endParaRPr lang="ja-JP" altLang="en-US" sz="1600" dirty="0">
                  <a:latin typeface="Calibri" pitchFamily="34" charset="0"/>
                </a:endParaRPr>
              </a:p>
            </p:txBody>
          </p:sp>
          <p:sp>
            <p:nvSpPr>
              <p:cNvPr id="15395" name="テキスト ボックス 56"/>
              <p:cNvSpPr txBox="1">
                <a:spLocks noChangeArrowheads="1"/>
              </p:cNvSpPr>
              <p:nvPr/>
            </p:nvSpPr>
            <p:spPr bwMode="auto">
              <a:xfrm>
                <a:off x="4918245" y="3150764"/>
                <a:ext cx="1514907" cy="388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600" dirty="0">
                    <a:latin typeface="Calibri" pitchFamily="34" charset="0"/>
                  </a:rPr>
                  <a:t>T24_Disk_#3</a:t>
                </a:r>
                <a:endParaRPr lang="ja-JP" altLang="en-US" sz="1600" dirty="0">
                  <a:latin typeface="Calibri" pitchFamily="34" charset="0"/>
                </a:endParaRPr>
              </a:p>
            </p:txBody>
          </p:sp>
        </p:grpSp>
        <p:grpSp>
          <p:nvGrpSpPr>
            <p:cNvPr id="6" name="グループ化 5"/>
            <p:cNvGrpSpPr/>
            <p:nvPr/>
          </p:nvGrpSpPr>
          <p:grpSpPr>
            <a:xfrm>
              <a:off x="-1058358" y="757240"/>
              <a:ext cx="10310878" cy="685739"/>
              <a:chOff x="-1058358" y="757240"/>
              <a:chExt cx="10310878" cy="685739"/>
            </a:xfrm>
          </p:grpSpPr>
          <p:sp>
            <p:nvSpPr>
              <p:cNvPr id="15364" name="テキスト ボックス 46"/>
              <p:cNvSpPr txBox="1">
                <a:spLocks noChangeArrowheads="1"/>
              </p:cNvSpPr>
              <p:nvPr/>
            </p:nvSpPr>
            <p:spPr bwMode="auto">
              <a:xfrm>
                <a:off x="-1058358" y="1100140"/>
                <a:ext cx="10310878" cy="3428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sz="1600" dirty="0">
                    <a:latin typeface="Calibri" pitchFamily="34" charset="0"/>
                  </a:rPr>
                  <a:t>4</a:t>
                </a:r>
                <a:r>
                  <a:rPr lang="en-US" altLang="ja-JP" sz="1600" dirty="0" smtClean="0">
                    <a:latin typeface="Calibri" pitchFamily="34" charset="0"/>
                  </a:rPr>
                  <a:t>      </a:t>
                </a:r>
                <a:r>
                  <a:rPr lang="en-US" altLang="ja-JP" sz="1600" dirty="0">
                    <a:latin typeface="Calibri" pitchFamily="34" charset="0"/>
                  </a:rPr>
                  <a:t>7     10     1     </a:t>
                </a:r>
                <a:r>
                  <a:rPr lang="en-US" altLang="ja-JP" sz="1600" dirty="0" smtClean="0">
                    <a:latin typeface="Calibri" pitchFamily="34" charset="0"/>
                  </a:rPr>
                  <a:t>4     </a:t>
                </a:r>
                <a:r>
                  <a:rPr lang="en-US" altLang="ja-JP" sz="1600" dirty="0">
                    <a:latin typeface="Calibri" pitchFamily="34" charset="0"/>
                  </a:rPr>
                  <a:t>7    </a:t>
                </a:r>
                <a:r>
                  <a:rPr lang="en-US" altLang="ja-JP" sz="1600" dirty="0" smtClean="0">
                    <a:latin typeface="Calibri" pitchFamily="34" charset="0"/>
                  </a:rPr>
                  <a:t>10     </a:t>
                </a:r>
                <a:r>
                  <a:rPr lang="en-US" altLang="ja-JP" sz="1600" dirty="0">
                    <a:latin typeface="Calibri" pitchFamily="34" charset="0"/>
                  </a:rPr>
                  <a:t>1    </a:t>
                </a:r>
                <a:r>
                  <a:rPr lang="en-US" altLang="ja-JP" sz="1600" dirty="0" smtClean="0">
                    <a:latin typeface="Calibri" pitchFamily="34" charset="0"/>
                  </a:rPr>
                  <a:t> </a:t>
                </a:r>
                <a:r>
                  <a:rPr lang="en-US" altLang="ja-JP" sz="1600" dirty="0">
                    <a:latin typeface="Calibri" pitchFamily="34" charset="0"/>
                  </a:rPr>
                  <a:t>4     </a:t>
                </a:r>
                <a:r>
                  <a:rPr lang="en-US" altLang="ja-JP" sz="1600" dirty="0" smtClean="0">
                    <a:latin typeface="Calibri" pitchFamily="34" charset="0"/>
                  </a:rPr>
                  <a:t>7    10     </a:t>
                </a:r>
                <a:r>
                  <a:rPr lang="en-US" altLang="ja-JP" sz="1600" dirty="0">
                    <a:latin typeface="Calibri" pitchFamily="34" charset="0"/>
                  </a:rPr>
                  <a:t>1      4     </a:t>
                </a:r>
                <a:r>
                  <a:rPr lang="en-US" altLang="ja-JP" sz="1600" dirty="0" smtClean="0">
                    <a:latin typeface="Calibri" pitchFamily="34" charset="0"/>
                  </a:rPr>
                  <a:t>7    </a:t>
                </a:r>
                <a:r>
                  <a:rPr lang="en-US" altLang="ja-JP" sz="1600" dirty="0">
                    <a:latin typeface="Calibri" pitchFamily="34" charset="0"/>
                  </a:rPr>
                  <a:t>10    1     4      </a:t>
                </a:r>
                <a:r>
                  <a:rPr lang="en-US" altLang="ja-JP" sz="1600" dirty="0" smtClean="0">
                    <a:latin typeface="Calibri" pitchFamily="34" charset="0"/>
                  </a:rPr>
                  <a:t>7    10      1      4     7    10   1</a:t>
                </a:r>
                <a:endParaRPr lang="ja-JP" altLang="en-US" sz="1600" dirty="0">
                  <a:latin typeface="Calibri" pitchFamily="34" charset="0"/>
                </a:endParaRPr>
              </a:p>
            </p:txBody>
          </p:sp>
          <p:sp>
            <p:nvSpPr>
              <p:cNvPr id="15382" name="テキスト ボックス 47"/>
              <p:cNvSpPr txBox="1">
                <a:spLocks noChangeArrowheads="1"/>
              </p:cNvSpPr>
              <p:nvPr/>
            </p:nvSpPr>
            <p:spPr bwMode="auto">
              <a:xfrm>
                <a:off x="-1058358" y="757240"/>
                <a:ext cx="9950404" cy="374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dirty="0">
                    <a:latin typeface="Calibri" pitchFamily="34" charset="0"/>
                  </a:rPr>
                  <a:t>2008                  </a:t>
                </a:r>
                <a:r>
                  <a:rPr lang="en-US" altLang="ja-JP" dirty="0" smtClean="0">
                    <a:latin typeface="Calibri" pitchFamily="34" charset="0"/>
                  </a:rPr>
                  <a:t>  </a:t>
                </a:r>
                <a:r>
                  <a:rPr lang="en-US" altLang="ja-JP" dirty="0">
                    <a:latin typeface="Calibri" pitchFamily="34" charset="0"/>
                  </a:rPr>
                  <a:t>2009               </a:t>
                </a:r>
                <a:r>
                  <a:rPr lang="en-US" altLang="ja-JP" dirty="0" smtClean="0">
                    <a:latin typeface="Calibri" pitchFamily="34" charset="0"/>
                  </a:rPr>
                  <a:t>   </a:t>
                </a:r>
                <a:r>
                  <a:rPr lang="en-US" altLang="ja-JP" dirty="0">
                    <a:latin typeface="Calibri" pitchFamily="34" charset="0"/>
                  </a:rPr>
                  <a:t>2010                  </a:t>
                </a:r>
                <a:r>
                  <a:rPr lang="en-US" altLang="ja-JP" dirty="0" smtClean="0">
                    <a:latin typeface="Calibri" pitchFamily="34" charset="0"/>
                  </a:rPr>
                  <a:t>2011                  2012                  2013</a:t>
                </a:r>
                <a:endParaRPr lang="ja-JP" altLang="en-US" dirty="0">
                  <a:latin typeface="Calibri" pitchFamily="34" charset="0"/>
                </a:endParaRPr>
              </a:p>
            </p:txBody>
          </p:sp>
        </p:grpSp>
        <p:cxnSp>
          <p:nvCxnSpPr>
            <p:cNvPr id="46" name="直線コネクタ 45"/>
            <p:cNvCxnSpPr/>
            <p:nvPr/>
          </p:nvCxnSpPr>
          <p:spPr>
            <a:xfrm>
              <a:off x="-986920" y="1401765"/>
              <a:ext cx="10023416" cy="476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>
              <a:off x="6215935" y="5597312"/>
              <a:ext cx="1859863" cy="600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 smtClean="0"/>
                <a:t>Shield-B</a:t>
              </a:r>
              <a:endParaRPr kumimoji="1" lang="ja-JP" altLang="en-US" sz="2800" dirty="0"/>
            </a:p>
          </p:txBody>
        </p:sp>
        <p:grpSp>
          <p:nvGrpSpPr>
            <p:cNvPr id="14" name="グループ化 13"/>
            <p:cNvGrpSpPr/>
            <p:nvPr/>
          </p:nvGrpSpPr>
          <p:grpSpPr>
            <a:xfrm>
              <a:off x="-1193543" y="1571701"/>
              <a:ext cx="9880319" cy="461665"/>
              <a:chOff x="-1193543" y="1571701"/>
              <a:chExt cx="9880319" cy="461665"/>
            </a:xfrm>
          </p:grpSpPr>
          <p:cxnSp>
            <p:nvCxnSpPr>
              <p:cNvPr id="11" name="直線矢印コネクタ 10"/>
              <p:cNvCxnSpPr/>
              <p:nvPr/>
            </p:nvCxnSpPr>
            <p:spPr>
              <a:xfrm>
                <a:off x="1084767" y="1628800"/>
                <a:ext cx="7602009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テキスト ボックス 11"/>
              <p:cNvSpPr txBox="1"/>
              <p:nvPr/>
            </p:nvSpPr>
            <p:spPr>
              <a:xfrm>
                <a:off x="3681225" y="1571701"/>
                <a:ext cx="28490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CLIC prototype tests</a:t>
                </a:r>
                <a:endParaRPr kumimoji="1" lang="ja-JP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83" name="直線矢印コネクタ 82"/>
              <p:cNvCxnSpPr/>
              <p:nvPr/>
            </p:nvCxnSpPr>
            <p:spPr>
              <a:xfrm>
                <a:off x="-1193543" y="1592490"/>
                <a:ext cx="2206873" cy="21333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テキスト ボックス 83"/>
              <p:cNvSpPr txBox="1"/>
              <p:nvPr/>
            </p:nvSpPr>
            <p:spPr>
              <a:xfrm>
                <a:off x="-213015" y="1572515"/>
                <a:ext cx="1083209" cy="405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ja-JP" sz="20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GLC</a:t>
                </a:r>
                <a:endParaRPr kumimoji="1" lang="ja-JP" altLang="en-US" sz="2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5" name="テキスト ボックス 14"/>
            <p:cNvSpPr txBox="1"/>
            <p:nvPr/>
          </p:nvSpPr>
          <p:spPr>
            <a:xfrm>
              <a:off x="-653985" y="2068936"/>
              <a:ext cx="380961" cy="459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rgbClr val="FF0000"/>
                  </a:solidFill>
                </a:rPr>
                <a:t>1</a:t>
              </a:r>
              <a:endParaRPr kumimoji="1" lang="ja-JP" alt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85" name="テキスト ボックス 84"/>
            <p:cNvSpPr txBox="1"/>
            <p:nvPr/>
          </p:nvSpPr>
          <p:spPr>
            <a:xfrm>
              <a:off x="1529157" y="2683004"/>
              <a:ext cx="380961" cy="459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rgbClr val="FF0000"/>
                  </a:solidFill>
                </a:rPr>
                <a:t>2</a:t>
              </a:r>
              <a:endParaRPr kumimoji="1" lang="ja-JP" alt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86" name="テキスト ボックス 85"/>
            <p:cNvSpPr txBox="1"/>
            <p:nvPr/>
          </p:nvSpPr>
          <p:spPr>
            <a:xfrm>
              <a:off x="3175890" y="3010847"/>
              <a:ext cx="380961" cy="459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rgbClr val="FF0000"/>
                  </a:solidFill>
                </a:rPr>
                <a:t>3</a:t>
              </a:r>
              <a:endParaRPr kumimoji="1" lang="ja-JP" alt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87" name="テキスト ボックス 86"/>
            <p:cNvSpPr txBox="1"/>
            <p:nvPr/>
          </p:nvSpPr>
          <p:spPr>
            <a:xfrm>
              <a:off x="4556425" y="3318191"/>
              <a:ext cx="380961" cy="459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rgbClr val="FF0000"/>
                  </a:solidFill>
                </a:rPr>
                <a:t>4</a:t>
              </a:r>
              <a:endParaRPr kumimoji="1" lang="ja-JP" alt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88" name="テキスト ボックス 87"/>
            <p:cNvSpPr txBox="1"/>
            <p:nvPr/>
          </p:nvSpPr>
          <p:spPr>
            <a:xfrm>
              <a:off x="6137247" y="3549023"/>
              <a:ext cx="380961" cy="459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rgbClr val="FF0000"/>
                  </a:solidFill>
                </a:rPr>
                <a:t>5</a:t>
              </a:r>
              <a:endParaRPr kumimoji="1" lang="ja-JP" alt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467544" y="2406924"/>
              <a:ext cx="8032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rgbClr val="FF0000"/>
                  </a:solidFill>
                </a:rPr>
                <a:t>1.5</a:t>
              </a:r>
              <a:endParaRPr kumimoji="1" lang="ja-JP" alt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爆発 1 15"/>
            <p:cNvSpPr/>
            <p:nvPr/>
          </p:nvSpPr>
          <p:spPr>
            <a:xfrm>
              <a:off x="3881517" y="3065281"/>
              <a:ext cx="194773" cy="352795"/>
            </a:xfrm>
            <a:prstGeom prst="irregularSeal1">
              <a:avLst/>
            </a:prstGeom>
            <a:solidFill>
              <a:schemeClr val="tx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315890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784"/>
          </a:xfrm>
        </p:spPr>
        <p:txBody>
          <a:bodyPr>
            <a:normAutofit fontScale="90000"/>
          </a:bodyPr>
          <a:lstStyle/>
          <a:p>
            <a:r>
              <a:rPr kumimoji="1" lang="en-US" altLang="ja-JP" sz="4800" dirty="0" smtClean="0"/>
              <a:t>CERN/SLAC/KEK test flow </a:t>
            </a:r>
            <a:r>
              <a:rPr kumimoji="1" lang="en-US" altLang="ja-JP" sz="3200" dirty="0" smtClean="0"/>
              <a:t>(as usual)</a:t>
            </a:r>
            <a:endParaRPr kumimoji="1" lang="ja-JP" altLang="en-US" sz="4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427150" y="1070976"/>
            <a:ext cx="1571636" cy="70788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/>
              <a:t>Design for CLIC (CERN)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69762" y="2428298"/>
            <a:ext cx="1785950" cy="70788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Fabrication of parts (KEK</a:t>
            </a:r>
            <a:r>
              <a:rPr kumimoji="1" lang="en-US" altLang="ja-JP" sz="2000" dirty="0" smtClean="0"/>
              <a:t>)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70092" y="4285686"/>
            <a:ext cx="1357322" cy="70788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Bonding (SLAC)</a:t>
            </a:r>
            <a:endParaRPr kumimoji="1" lang="ja-JP" altLang="en-US" sz="2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98456" y="3928496"/>
            <a:ext cx="928694" cy="70788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CP (SLAC)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070356" y="3928496"/>
            <a:ext cx="1357322" cy="70788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VAC bake (SLAC)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16014" y="2213984"/>
            <a:ext cx="1643074" cy="101566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High power test (NLCTA-SLAC)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41926" y="2213984"/>
            <a:ext cx="1785950" cy="101566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High power test (Nextef-KEK)</a:t>
            </a:r>
            <a:endParaRPr kumimoji="1" lang="ja-JP" altLang="en-US" sz="2000" dirty="0"/>
          </a:p>
        </p:txBody>
      </p:sp>
      <p:sp>
        <p:nvSpPr>
          <p:cNvPr id="13" name="V 字形矢印 12"/>
          <p:cNvSpPr/>
          <p:nvPr/>
        </p:nvSpPr>
        <p:spPr>
          <a:xfrm rot="8723235">
            <a:off x="1984278" y="1895772"/>
            <a:ext cx="500066" cy="35719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V 字形矢印 13"/>
          <p:cNvSpPr/>
          <p:nvPr/>
        </p:nvSpPr>
        <p:spPr>
          <a:xfrm rot="3725275">
            <a:off x="1594723" y="3340070"/>
            <a:ext cx="500066" cy="35719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V 字形矢印 14"/>
          <p:cNvSpPr/>
          <p:nvPr/>
        </p:nvSpPr>
        <p:spPr>
          <a:xfrm rot="1384741">
            <a:off x="2477148" y="4226529"/>
            <a:ext cx="500066" cy="35719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V 字形矢印 15"/>
          <p:cNvSpPr/>
          <p:nvPr/>
        </p:nvSpPr>
        <p:spPr>
          <a:xfrm rot="20389954">
            <a:off x="4545094" y="4360939"/>
            <a:ext cx="500066" cy="35719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V 字形矢印 17"/>
          <p:cNvSpPr/>
          <p:nvPr/>
        </p:nvSpPr>
        <p:spPr>
          <a:xfrm rot="13786395">
            <a:off x="5384745" y="3459708"/>
            <a:ext cx="771130" cy="27547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V 字形矢印 18"/>
          <p:cNvSpPr/>
          <p:nvPr/>
        </p:nvSpPr>
        <p:spPr>
          <a:xfrm rot="18677362">
            <a:off x="6042836" y="3528414"/>
            <a:ext cx="771130" cy="27547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V 字形矢印 19"/>
          <p:cNvSpPr/>
          <p:nvPr/>
        </p:nvSpPr>
        <p:spPr>
          <a:xfrm rot="12050431">
            <a:off x="4114593" y="1393813"/>
            <a:ext cx="1127948" cy="27547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アーチ 21"/>
          <p:cNvSpPr/>
          <p:nvPr/>
        </p:nvSpPr>
        <p:spPr>
          <a:xfrm>
            <a:off x="5070356" y="1785356"/>
            <a:ext cx="1857388" cy="642942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23" name="Picture 2" descr="C:\Higo\2010\Reports_Papers_Conferences_Talks\100523_IPAC10_京都\Higo_THPEA012_KEK_Nextef\Poster\TD18#2 Setup at Nextef IMG_03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2058" y="1070976"/>
            <a:ext cx="1641604" cy="1231731"/>
          </a:xfrm>
          <a:prstGeom prst="rect">
            <a:avLst/>
          </a:prstGeom>
          <a:noFill/>
        </p:spPr>
      </p:pic>
      <p:pic>
        <p:nvPicPr>
          <p:cNvPr id="50178" name="Picture 2" descr="C:\Higo\2009\Picture\091012 TD18 from Juwen\TD18(KEK) in furnace reduc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4797152"/>
            <a:ext cx="993006" cy="1717676"/>
          </a:xfrm>
          <a:prstGeom prst="rect">
            <a:avLst/>
          </a:prstGeom>
          <a:noFill/>
        </p:spPr>
      </p:pic>
      <p:pic>
        <p:nvPicPr>
          <p:cNvPr id="25" name="Picture 1" descr="C:\Higo\2010\Reports_Papers_Conferences_Talks\100523_IPAC10_京都\Higo_THPEA012_KEK_Nextef\Poster\CIMG1980_DiskDampCell-CupSi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572" y="3214116"/>
            <a:ext cx="1143008" cy="856741"/>
          </a:xfrm>
          <a:prstGeom prst="rect">
            <a:avLst/>
          </a:prstGeom>
          <a:noFill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3933056"/>
            <a:ext cx="1128713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2428298"/>
            <a:ext cx="1601553" cy="138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日付プレースホルダ 23"/>
          <p:cNvSpPr>
            <a:spLocks noGrp="1"/>
          </p:cNvSpPr>
          <p:nvPr>
            <p:ph type="dt" sz="half" idx="4294967295"/>
          </p:nvPr>
        </p:nvSpPr>
        <p:spPr>
          <a:xfrm>
            <a:off x="0" y="6093296"/>
            <a:ext cx="1907704" cy="764704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/>
              <a:t>19 May 2013 at Tsinghua</a:t>
            </a:r>
            <a:endParaRPr kumimoji="1" lang="ja-JP" altLang="en-US" dirty="0"/>
          </a:p>
        </p:txBody>
      </p:sp>
      <p:sp>
        <p:nvSpPr>
          <p:cNvPr id="26" name="スライド番号プレースホルダ 2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2BCC39-4794-4511-951F-F9A001E9E3EA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sp>
        <p:nvSpPr>
          <p:cNvPr id="28" name="フッター プレースホルダ 27"/>
          <p:cNvSpPr>
            <a:spLocks noGrp="1"/>
          </p:cNvSpPr>
          <p:nvPr>
            <p:ph type="ftr" sz="quarter" idx="4294967295"/>
          </p:nvPr>
        </p:nvSpPr>
        <p:spPr>
          <a:xfrm>
            <a:off x="3124200" y="6165304"/>
            <a:ext cx="3320008" cy="481757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 err="1" smtClean="0"/>
              <a:t>Juwen's</a:t>
            </a:r>
            <a:r>
              <a:rPr kumimoji="1" lang="en-US" altLang="ja-JP" dirty="0" smtClean="0"/>
              <a:t> High Gradient seminar (Higo)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95133848"/>
      </p:ext>
    </p:extLst>
  </p:cSld>
  <p:clrMapOvr>
    <a:masterClrMapping/>
  </p:clrMapOvr>
  <p:transition xmlns:p14="http://schemas.microsoft.com/office/powerpoint/2010/main" advTm="23841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>
            <a:noAutofit/>
          </a:bodyPr>
          <a:lstStyle/>
          <a:p>
            <a:r>
              <a:rPr lang="en-US" altLang="ja-JP" sz="2800" b="1" dirty="0" smtClean="0">
                <a:solidFill>
                  <a:srgbClr val="0070C0"/>
                </a:solidFill>
              </a:rPr>
              <a:t>Fabrication </a:t>
            </a:r>
            <a:r>
              <a:rPr lang="en-US" altLang="ja-JP" sz="2800" b="1" dirty="0">
                <a:solidFill>
                  <a:srgbClr val="0070C0"/>
                </a:solidFill>
              </a:rPr>
              <a:t>and test </a:t>
            </a:r>
            <a:r>
              <a:rPr lang="en-US" altLang="ja-JP" sz="2800" b="1" dirty="0" smtClean="0">
                <a:solidFill>
                  <a:srgbClr val="0070C0"/>
                </a:solidFill>
              </a:rPr>
              <a:t> of LC </a:t>
            </a:r>
            <a:r>
              <a:rPr lang="en-US" altLang="ja-JP" sz="2800" b="1" dirty="0">
                <a:solidFill>
                  <a:srgbClr val="0070C0"/>
                </a:solidFill>
              </a:rPr>
              <a:t>prototype structures</a:t>
            </a:r>
            <a:r>
              <a:rPr lang="en-US" altLang="ja-JP" sz="2800" dirty="0" smtClean="0">
                <a:solidFill>
                  <a:srgbClr val="0070C0"/>
                </a:solidFill>
              </a:rPr>
              <a:t/>
            </a:r>
            <a:br>
              <a:rPr lang="en-US" altLang="ja-JP" sz="2800" dirty="0" smtClean="0">
                <a:solidFill>
                  <a:srgbClr val="0070C0"/>
                </a:solidFill>
              </a:rPr>
            </a:br>
            <a:r>
              <a:rPr lang="en-US" altLang="ja-JP" sz="2800" b="1" dirty="0" smtClean="0">
                <a:solidFill>
                  <a:srgbClr val="0070C0"/>
                </a:solidFill>
              </a:rPr>
              <a:t>T18 </a:t>
            </a:r>
            <a:r>
              <a:rPr lang="en-US" altLang="ja-JP" sz="2800" b="1" dirty="0" smtClean="0">
                <a:solidFill>
                  <a:srgbClr val="0070C0"/>
                </a:solidFill>
                <a:sym typeface="Wingdings" pitchFamily="2" charset="2"/>
              </a:rPr>
              <a:t></a:t>
            </a:r>
            <a:r>
              <a:rPr lang="en-US" altLang="ja-JP" sz="2800" b="1" dirty="0" smtClean="0">
                <a:solidFill>
                  <a:srgbClr val="0070C0"/>
                </a:solidFill>
              </a:rPr>
              <a:t>TD18</a:t>
            </a:r>
            <a:r>
              <a:rPr lang="en-US" altLang="ja-JP" sz="2800" b="1" dirty="0" smtClean="0">
                <a:solidFill>
                  <a:srgbClr val="0070C0"/>
                </a:solidFill>
                <a:sym typeface="Wingdings" pitchFamily="2" charset="2"/>
              </a:rPr>
              <a:t>T24TD24TD24R05TD24R05</a:t>
            </a:r>
            <a:endParaRPr lang="en-US" altLang="ja-JP" sz="2800" b="1" dirty="0" smtClean="0">
              <a:solidFill>
                <a:srgbClr val="0070C0"/>
              </a:solidFill>
            </a:endParaRPr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4294967295"/>
          </p:nvPr>
        </p:nvSpPr>
        <p:spPr>
          <a:xfrm>
            <a:off x="3124200" y="623731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zh-CN" dirty="0" err="1" smtClean="0"/>
              <a:t>Juwen's</a:t>
            </a:r>
            <a:r>
              <a:rPr lang="en-US" altLang="zh-CN" dirty="0" smtClean="0"/>
              <a:t> High Gradient seminar (Higo)</a:t>
            </a:r>
            <a:endParaRPr lang="ja-JP" altLang="en-US" dirty="0"/>
          </a:p>
        </p:txBody>
      </p:sp>
      <p:pic>
        <p:nvPicPr>
          <p:cNvPr id="14" name="Picture 8" descr="C:\Higo\2009\Reports_Papers_Conferences_Talks\加速器学会誌\090910 Submission\Fig08 right KEK stru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464" y="1508886"/>
            <a:ext cx="1838089" cy="1014175"/>
          </a:xfrm>
          <a:prstGeom prst="rect">
            <a:avLst/>
          </a:prstGeom>
          <a:noFill/>
        </p:spPr>
      </p:pic>
      <p:sp>
        <p:nvSpPr>
          <p:cNvPr id="16" name="テキスト ボックス 15"/>
          <p:cNvSpPr txBox="1"/>
          <p:nvPr/>
        </p:nvSpPr>
        <p:spPr>
          <a:xfrm>
            <a:off x="840464" y="2457905"/>
            <a:ext cx="170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rgbClr val="FF0000"/>
                </a:solidFill>
              </a:rPr>
              <a:t>T18_Disk_#2</a:t>
            </a:r>
          </a:p>
        </p:txBody>
      </p:sp>
      <p:pic>
        <p:nvPicPr>
          <p:cNvPr id="18" name="Picture 2" descr="C:\Higo\2010\Reports_Papers_Conferences_Talks\100523_IPAC10_京都\Higo_THPEA012_KEK_Nextef\Poster\T24 recovery ce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0756" y="1324049"/>
            <a:ext cx="546903" cy="532735"/>
          </a:xfrm>
          <a:prstGeom prst="rect">
            <a:avLst/>
          </a:prstGeom>
          <a:noFill/>
        </p:spPr>
      </p:pic>
      <p:pic>
        <p:nvPicPr>
          <p:cNvPr id="15" name="Picture 5" descr="C:\Higo\2010\Reports_Papers_Conferences_Talks\100523_IPAC10_京都\Higo_THPEA013_CERN_SLAC_KEK\TD18#2 before installation to Nextef IMG_03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916" y="3540614"/>
            <a:ext cx="1913243" cy="1095745"/>
          </a:xfrm>
          <a:prstGeom prst="rect">
            <a:avLst/>
          </a:prstGeom>
          <a:noFill/>
        </p:spPr>
      </p:pic>
      <p:sp>
        <p:nvSpPr>
          <p:cNvPr id="17" name="テキスト ボックス 16"/>
          <p:cNvSpPr txBox="1"/>
          <p:nvPr/>
        </p:nvSpPr>
        <p:spPr>
          <a:xfrm>
            <a:off x="251521" y="4615218"/>
            <a:ext cx="203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rgbClr val="FF0000"/>
                </a:solidFill>
              </a:rPr>
              <a:t>TD18_Disk_#2</a:t>
            </a:r>
          </a:p>
        </p:txBody>
      </p:sp>
      <p:pic>
        <p:nvPicPr>
          <p:cNvPr id="19" name="Picture 1" descr="C:\Higo\2010\Reports_Papers_Conferences_Talks\100523_IPAC10_京都\Higo_THPEA012_KEK_Nextef\Poster\CIMG1980_DiskDampCell-CupSi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9500" y="3215335"/>
            <a:ext cx="584707" cy="438267"/>
          </a:xfrm>
          <a:prstGeom prst="rect">
            <a:avLst/>
          </a:prstGeom>
          <a:noFill/>
        </p:spPr>
      </p:pic>
      <p:sp>
        <p:nvSpPr>
          <p:cNvPr id="25" name="スライド番号プレースホルダ 2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378B3F-E69C-419F-B03A-B8E1AA3B4FAC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sp>
        <p:nvSpPr>
          <p:cNvPr id="26" name="日付プレースホルダ 25"/>
          <p:cNvSpPr>
            <a:spLocks noGrp="1"/>
          </p:cNvSpPr>
          <p:nvPr>
            <p:ph type="dt" sz="half" idx="4294967295"/>
          </p:nvPr>
        </p:nvSpPr>
        <p:spPr>
          <a:xfrm>
            <a:off x="179512" y="623731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/>
              <a:t>19 May 2013 at Tsinghua</a:t>
            </a:r>
            <a:endParaRPr kumimoji="1" lang="ja-JP" altLang="en-US" dirty="0"/>
          </a:p>
        </p:txBody>
      </p:sp>
      <p:pic>
        <p:nvPicPr>
          <p:cNvPr id="4100" name="Picture 4" descr="C:\Users\higo\2010\Picture\101028-101102 T24_#2 Installation\T24 as of initial RF meas at KEK before installatio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38774" y="4608772"/>
            <a:ext cx="1948848" cy="1364193"/>
          </a:xfrm>
          <a:prstGeom prst="rect">
            <a:avLst/>
          </a:prstGeom>
          <a:noFill/>
        </p:spPr>
      </p:pic>
      <p:sp>
        <p:nvSpPr>
          <p:cNvPr id="27" name="テキスト ボックス 26"/>
          <p:cNvSpPr txBox="1"/>
          <p:nvPr/>
        </p:nvSpPr>
        <p:spPr>
          <a:xfrm>
            <a:off x="3015844" y="5953344"/>
            <a:ext cx="1567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rgbClr val="00B0F0"/>
                </a:solidFill>
              </a:rPr>
              <a:t>T24_Disk_#3</a:t>
            </a:r>
          </a:p>
        </p:txBody>
      </p:sp>
      <p:pic>
        <p:nvPicPr>
          <p:cNvPr id="4099" name="Picture 3" descr="C:\Users\higo\2011\Pictures\110716 TD24_S-para\TD24#4 Config as of reception reduce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08104" y="4948459"/>
            <a:ext cx="2123486" cy="1123041"/>
          </a:xfrm>
          <a:prstGeom prst="rect">
            <a:avLst/>
          </a:prstGeom>
          <a:noFill/>
        </p:spPr>
      </p:pic>
      <p:sp>
        <p:nvSpPr>
          <p:cNvPr id="28" name="テキスト ボックス 27"/>
          <p:cNvSpPr txBox="1"/>
          <p:nvPr/>
        </p:nvSpPr>
        <p:spPr>
          <a:xfrm>
            <a:off x="5940375" y="6013348"/>
            <a:ext cx="201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rgbClr val="00B0F0"/>
                </a:solidFill>
              </a:rPr>
              <a:t>TD24_Disk_#4</a:t>
            </a:r>
          </a:p>
        </p:txBody>
      </p:sp>
      <p:sp>
        <p:nvSpPr>
          <p:cNvPr id="20" name="右矢印 19"/>
          <p:cNvSpPr/>
          <p:nvPr/>
        </p:nvSpPr>
        <p:spPr>
          <a:xfrm rot="6538254">
            <a:off x="1299224" y="2944658"/>
            <a:ext cx="428628" cy="35719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右矢印 20"/>
          <p:cNvSpPr/>
          <p:nvPr/>
        </p:nvSpPr>
        <p:spPr>
          <a:xfrm>
            <a:off x="4855006" y="5287572"/>
            <a:ext cx="428628" cy="35719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</a:t>
            </a:r>
            <a:endParaRPr kumimoji="1" lang="ja-JP" altLang="en-US" dirty="0"/>
          </a:p>
        </p:txBody>
      </p:sp>
      <p:sp>
        <p:nvSpPr>
          <p:cNvPr id="22" name="右矢印 21"/>
          <p:cNvSpPr/>
          <p:nvPr/>
        </p:nvSpPr>
        <p:spPr>
          <a:xfrm rot="2354993">
            <a:off x="2085540" y="4900210"/>
            <a:ext cx="438274" cy="3397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75930" y="1243845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2009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32424" y="3232433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2010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508104" y="4608772"/>
            <a:ext cx="1204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2011-2012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632828" y="4303685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2011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478339" y="3691863"/>
            <a:ext cx="1700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rgbClr val="0066FF"/>
                </a:solidFill>
              </a:rPr>
              <a:t>TD24R05_#</a:t>
            </a:r>
            <a:r>
              <a:rPr lang="en-US" altLang="ja-JP" b="1" dirty="0">
                <a:solidFill>
                  <a:srgbClr val="0066FF"/>
                </a:solidFill>
              </a:rPr>
              <a:t>2</a:t>
            </a:r>
            <a:endParaRPr kumimoji="1" lang="en-US" altLang="ja-JP" b="1" dirty="0" smtClean="0">
              <a:solidFill>
                <a:srgbClr val="0066FF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370501" y="2843644"/>
            <a:ext cx="15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rgbClr val="0066FF"/>
                </a:solidFill>
              </a:rPr>
              <a:t>TD24R05_#</a:t>
            </a:r>
            <a:r>
              <a:rPr lang="en-US" altLang="ja-JP" b="1" dirty="0" smtClean="0">
                <a:solidFill>
                  <a:srgbClr val="0066FF"/>
                </a:solidFill>
              </a:rPr>
              <a:t>4</a:t>
            </a:r>
            <a:endParaRPr kumimoji="1" lang="en-US" altLang="ja-JP" b="1" dirty="0" smtClean="0">
              <a:solidFill>
                <a:srgbClr val="0066FF"/>
              </a:solidFill>
            </a:endParaRPr>
          </a:p>
        </p:txBody>
      </p:sp>
      <p:sp>
        <p:nvSpPr>
          <p:cNvPr id="36" name="右矢印 35"/>
          <p:cNvSpPr/>
          <p:nvPr/>
        </p:nvSpPr>
        <p:spPr>
          <a:xfrm rot="12588258">
            <a:off x="6035872" y="1883188"/>
            <a:ext cx="428628" cy="35719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</a:t>
            </a:r>
            <a:endParaRPr kumimoji="1" lang="ja-JP" altLang="en-US" dirty="0"/>
          </a:p>
        </p:txBody>
      </p:sp>
      <p:pic>
        <p:nvPicPr>
          <p:cNvPr id="2051" name="Picture 3" descr="C:\2013\申請\日米\130311 ヒアリング\TD24 being tested at Nextef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36" y="2330189"/>
            <a:ext cx="1798026" cy="134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テキスト ボックス 36"/>
          <p:cNvSpPr txBox="1"/>
          <p:nvPr/>
        </p:nvSpPr>
        <p:spPr>
          <a:xfrm>
            <a:off x="3989962" y="1897633"/>
            <a:ext cx="2017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 smtClean="0"/>
              <a:t>Under vacuum balking at SLAC to be tested at KEK in April</a:t>
            </a:r>
          </a:p>
        </p:txBody>
      </p:sp>
      <p:sp>
        <p:nvSpPr>
          <p:cNvPr id="38" name="右矢印 37"/>
          <p:cNvSpPr/>
          <p:nvPr/>
        </p:nvSpPr>
        <p:spPr>
          <a:xfrm rot="17951941" flipV="1">
            <a:off x="6631228" y="4156808"/>
            <a:ext cx="428628" cy="35719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1" descr="C:\Higo\2010\Reports_Papers_Conferences_Talks\100523_IPAC10_京都\Higo_THPEA012_KEK_Nextef\Poster\CIMG1980_DiskDampCell-CupSi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5750" y="1459366"/>
            <a:ext cx="584707" cy="438267"/>
          </a:xfrm>
          <a:prstGeom prst="rect">
            <a:avLst/>
          </a:prstGeom>
          <a:noFill/>
        </p:spPr>
      </p:pic>
      <p:pic>
        <p:nvPicPr>
          <p:cNvPr id="40" name="Picture 1" descr="C:\Higo\2010\Reports_Papers_Conferences_Talks\100523_IPAC10_京都\Higo_THPEA012_KEK_Nextef\Poster\CIMG1980_DiskDampCell-CupSi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10331" y="1927822"/>
            <a:ext cx="584707" cy="438267"/>
          </a:xfrm>
          <a:prstGeom prst="rect">
            <a:avLst/>
          </a:prstGeom>
          <a:noFill/>
        </p:spPr>
      </p:pic>
      <p:pic>
        <p:nvPicPr>
          <p:cNvPr id="41" name="Picture 1" descr="C:\Higo\2010\Reports_Papers_Conferences_Talks\100523_IPAC10_京都\Higo_THPEA012_KEK_Nextef\Poster\CIMG1980_DiskDampCell-CupSi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5996" y="4539837"/>
            <a:ext cx="584707" cy="438267"/>
          </a:xfrm>
          <a:prstGeom prst="rect">
            <a:avLst/>
          </a:prstGeom>
          <a:noFill/>
        </p:spPr>
      </p:pic>
      <p:pic>
        <p:nvPicPr>
          <p:cNvPr id="42" name="Picture 2" descr="C:\Higo\2010\Reports_Papers_Conferences_Talks\100523_IPAC10_京都\Higo_THPEA012_KEK_Nextef\Poster\T24 recovery ce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993" y="5847931"/>
            <a:ext cx="546903" cy="532735"/>
          </a:xfrm>
          <a:prstGeom prst="rect">
            <a:avLst/>
          </a:prstGeom>
          <a:noFill/>
        </p:spPr>
      </p:pic>
      <p:sp>
        <p:nvSpPr>
          <p:cNvPr id="43" name="テキスト ボックス 42"/>
          <p:cNvSpPr txBox="1"/>
          <p:nvPr/>
        </p:nvSpPr>
        <p:spPr>
          <a:xfrm>
            <a:off x="7179422" y="1953946"/>
            <a:ext cx="90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2012</a:t>
            </a:r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486408" y="1405750"/>
            <a:ext cx="90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2013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61449869"/>
      </p:ext>
    </p:extLst>
  </p:cSld>
  <p:clrMapOvr>
    <a:masterClrMapping/>
  </p:clrMapOvr>
  <p:transition xmlns:p14="http://schemas.microsoft.com/office/powerpoint/2010/main" advTm="5926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19535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T. </a:t>
            </a:r>
            <a:r>
              <a:rPr lang="en-US" dirty="0" err="1" smtClean="0"/>
              <a:t>Shintake</a:t>
            </a:r>
            <a:r>
              <a:rPr lang="en-US" dirty="0" smtClean="0"/>
              <a:t>, EPAC1996, C</a:t>
            </a:r>
            <a:r>
              <a:rPr lang="en-US" dirty="0"/>
              <a:t>-BAND CHOKE MODE ACCELERATOR STRUCTURE FOR THE </a:t>
            </a:r>
            <a:r>
              <a:rPr lang="en-US" dirty="0" smtClean="0"/>
              <a:t>LINEAR COLLIDER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908720"/>
            <a:ext cx="6101432" cy="5224351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539552" y="260648"/>
            <a:ext cx="82089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sz="2800" dirty="0" smtClean="0"/>
              <a:t> C-band Choke Mode Accelerating Structure for LC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285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784"/>
            <a:ext cx="9144000" cy="41010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2935154"/>
            <a:ext cx="4427984" cy="265679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7504" y="1556792"/>
            <a:ext cx="4182283" cy="2579514"/>
            <a:chOff x="107504" y="1916832"/>
            <a:chExt cx="4182283" cy="25795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04" y="1916832"/>
              <a:ext cx="4182283" cy="165618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07504" y="3573016"/>
              <a:ext cx="4176464" cy="92333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dirty="0"/>
                <a:t>Spectra of seeded (red lines) and unseeded (blue lines) conditions given by experiment (a) and simulation (b)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484079" y="6240737"/>
            <a:ext cx="6659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hlinkClick r:id="rId6"/>
              </a:rPr>
              <a:t>http://xfel.riken.jp/eng/</a:t>
            </a:r>
            <a:r>
              <a:rPr lang="en-US" dirty="0" smtClean="0">
                <a:hlinkClick r:id="rId6"/>
              </a:rPr>
              <a:t>index.html, </a:t>
            </a:r>
          </a:p>
          <a:p>
            <a:pPr algn="r"/>
            <a:r>
              <a:rPr lang="en-US" dirty="0" smtClean="0">
                <a:hlinkClick r:id="rId6"/>
              </a:rPr>
              <a:t>http</a:t>
            </a:r>
            <a:r>
              <a:rPr lang="en-US" dirty="0">
                <a:hlinkClick r:id="rId6"/>
              </a:rPr>
              <a:t>://www.s.u-tokyo.ac.jp/en/press/2011/01.</a:t>
            </a:r>
            <a:r>
              <a:rPr lang="en-US" dirty="0" smtClean="0">
                <a:hlinkClick r:id="rId6"/>
              </a:rPr>
              <a:t>html</a:t>
            </a:r>
            <a:r>
              <a:rPr lang="en-US" dirty="0" smtClean="0"/>
              <a:t>, May 31, 2013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53368" y="5949280"/>
            <a:ext cx="7459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T. </a:t>
            </a:r>
            <a:r>
              <a:rPr lang="en-US" dirty="0" smtClean="0"/>
              <a:t>Inagaki, et al, MOPB005, Proceedings </a:t>
            </a:r>
            <a:r>
              <a:rPr lang="en-US" dirty="0"/>
              <a:t>of LINAC2012, Tel-Aviv, Israel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4688" y="1196752"/>
            <a:ext cx="6609680" cy="4646307"/>
          </a:xfrm>
          <a:prstGeom prst="rect">
            <a:avLst/>
          </a:prstGeom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539552" y="260648"/>
            <a:ext cx="82089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dirty="0" smtClean="0"/>
              <a:t> 128 C-band Choke Mode Accelerating Structures of 5.7GHz  Was Used at SACLA XFEL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85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5462" y="1340768"/>
            <a:ext cx="3744416" cy="2674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smtClean="0"/>
              <a:t>New Choke </a:t>
            </a:r>
            <a:r>
              <a:rPr lang="en-US" altLang="zh-CN" sz="2800" dirty="0"/>
              <a:t>M</a:t>
            </a:r>
            <a:r>
              <a:rPr lang="en-US" altLang="zh-CN" sz="2800" dirty="0" smtClean="0"/>
              <a:t>ode X-band Structure Designing for CLIC </a:t>
            </a:r>
            <a:r>
              <a:rPr lang="en-US" altLang="zh-CN" sz="2800" dirty="0"/>
              <a:t>(</a:t>
            </a:r>
            <a:r>
              <a:rPr lang="en-US" altLang="zh-CN" sz="2800" dirty="0" smtClean="0"/>
              <a:t>CDS-C) by THU/CERN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5414" y="1714500"/>
            <a:ext cx="6060802" cy="5143500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Features include “two-section”, “impedance matching”, “detuning”</a:t>
            </a:r>
          </a:p>
          <a:p>
            <a:endParaRPr lang="zh-CN" altLang="en-US" sz="2400" dirty="0"/>
          </a:p>
        </p:txBody>
      </p:sp>
      <p:pic>
        <p:nvPicPr>
          <p:cNvPr id="16" name="图片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359681"/>
            <a:ext cx="4020854" cy="2859794"/>
          </a:xfrm>
          <a:prstGeom prst="rect">
            <a:avLst/>
          </a:prstGeom>
          <a:noFill/>
        </p:spPr>
      </p:pic>
      <p:grpSp>
        <p:nvGrpSpPr>
          <p:cNvPr id="19" name="组合 18"/>
          <p:cNvGrpSpPr/>
          <p:nvPr/>
        </p:nvGrpSpPr>
        <p:grpSpPr>
          <a:xfrm rot="16200000">
            <a:off x="5923358" y="3623022"/>
            <a:ext cx="1773634" cy="3744414"/>
            <a:chOff x="5436098" y="1700808"/>
            <a:chExt cx="2285261" cy="4824536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803"/>
            <a:stretch>
              <a:fillRect/>
            </a:stretch>
          </p:blipFill>
          <p:spPr bwMode="auto">
            <a:xfrm rot="16200000">
              <a:off x="4049748" y="3087158"/>
              <a:ext cx="4824536" cy="20518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1" name="直接连接符 20"/>
            <p:cNvCxnSpPr/>
            <p:nvPr/>
          </p:nvCxnSpPr>
          <p:spPr>
            <a:xfrm>
              <a:off x="5724128" y="3861048"/>
              <a:ext cx="288032" cy="1588"/>
            </a:xfrm>
            <a:prstGeom prst="line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rot="5400000">
              <a:off x="6164795" y="3059547"/>
              <a:ext cx="270000" cy="794"/>
            </a:xfrm>
            <a:prstGeom prst="line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6480000" y="2708920"/>
              <a:ext cx="432000" cy="1588"/>
            </a:xfrm>
            <a:prstGeom prst="line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>
              <a:endCxn id="25" idx="1"/>
            </p:cNvCxnSpPr>
            <p:nvPr/>
          </p:nvCxnSpPr>
          <p:spPr>
            <a:xfrm>
              <a:off x="5868144" y="3861048"/>
              <a:ext cx="432048" cy="39139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300192" y="4067780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/>
                <a:t>1.6mm</a:t>
              </a:r>
              <a:endParaRPr lang="zh-CN" altLang="en-US"/>
            </a:p>
          </p:txBody>
        </p:sp>
        <p:cxnSp>
          <p:nvCxnSpPr>
            <p:cNvPr id="26" name="直接连接符 25"/>
            <p:cNvCxnSpPr>
              <a:endCxn id="27" idx="0"/>
            </p:cNvCxnSpPr>
            <p:nvPr/>
          </p:nvCxnSpPr>
          <p:spPr>
            <a:xfrm rot="16200000" flipH="1">
              <a:off x="6276451" y="3145716"/>
              <a:ext cx="504056" cy="35054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6281199" y="3573016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/>
                <a:t>1.2mm</a:t>
              </a:r>
              <a:endParaRPr lang="zh-CN" alt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876256" y="3212976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/>
                <a:t>2.0mm</a:t>
              </a:r>
              <a:endParaRPr lang="zh-CN" altLang="en-US"/>
            </a:p>
          </p:txBody>
        </p:sp>
        <p:cxnSp>
          <p:nvCxnSpPr>
            <p:cNvPr id="29" name="直接连接符 28"/>
            <p:cNvCxnSpPr>
              <a:endCxn id="28" idx="0"/>
            </p:cNvCxnSpPr>
            <p:nvPr/>
          </p:nvCxnSpPr>
          <p:spPr>
            <a:xfrm>
              <a:off x="6660232" y="2780928"/>
              <a:ext cx="638576" cy="43204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1259632" y="6488668"/>
            <a:ext cx="7651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Hao</a:t>
            </a:r>
            <a:r>
              <a:rPr lang="en-US" dirty="0"/>
              <a:t> </a:t>
            </a:r>
            <a:r>
              <a:rPr lang="en-US" dirty="0" err="1" smtClean="0"/>
              <a:t>Zha</a:t>
            </a:r>
            <a:r>
              <a:rPr lang="en-US" dirty="0" smtClean="0"/>
              <a:t>, et al, PRST </a:t>
            </a:r>
            <a:r>
              <a:rPr lang="en-US" dirty="0"/>
              <a:t>ACCELERATORS AND BEAMS 15, 122003 (2012)</a:t>
            </a:r>
          </a:p>
        </p:txBody>
      </p:sp>
    </p:spTree>
    <p:extLst>
      <p:ext uri="{BB962C8B-B14F-4D97-AF65-F5344CB8AC3E}">
        <p14:creationId xmlns:p14="http://schemas.microsoft.com/office/powerpoint/2010/main" val="3533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981075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zh-CN" dirty="0" smtClean="0">
                <a:ea typeface="黑体" charset="0"/>
                <a:cs typeface="黑体" charset="0"/>
              </a:rPr>
              <a:t>Outline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76177" y="1916113"/>
            <a:ext cx="7128271" cy="34575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zh-CN" sz="2800" dirty="0" smtClean="0">
                <a:cs typeface="Arial Unicode MS" charset="0"/>
              </a:rPr>
              <a:t>1. Introduction </a:t>
            </a:r>
          </a:p>
          <a:p>
            <a:pPr eaLnBrk="1" hangingPunct="1">
              <a:defRPr/>
            </a:pPr>
            <a:r>
              <a:rPr lang="en-US" altLang="zh-CN" sz="2800" dirty="0" smtClean="0">
                <a:cs typeface="Arial Unicode MS" charset="0"/>
              </a:rPr>
              <a:t>2. </a:t>
            </a:r>
            <a:r>
              <a:rPr lang="en-US" altLang="zh-CN" sz="2800" dirty="0">
                <a:cs typeface="Arial Unicode MS" charset="0"/>
              </a:rPr>
              <a:t>High Gradient Accelerating Structures</a:t>
            </a:r>
          </a:p>
          <a:p>
            <a:pPr eaLnBrk="1" hangingPunct="1">
              <a:defRPr/>
            </a:pPr>
            <a:r>
              <a:rPr lang="en-US" altLang="zh-CN" sz="2800" dirty="0" smtClean="0">
                <a:cs typeface="Arial Unicode MS" charset="0"/>
              </a:rPr>
              <a:t>3. </a:t>
            </a:r>
            <a:r>
              <a:rPr lang="en-US" altLang="zh-CN" sz="2800" dirty="0">
                <a:cs typeface="Arial Unicode MS" charset="0"/>
              </a:rPr>
              <a:t>Laser Wakefield Accelerators</a:t>
            </a:r>
          </a:p>
          <a:p>
            <a:pPr eaLnBrk="1" hangingPunct="1">
              <a:defRPr/>
            </a:pPr>
            <a:r>
              <a:rPr lang="en-US" altLang="zh-CN" sz="2800" dirty="0" smtClean="0">
                <a:cs typeface="Arial Unicode MS" charset="0"/>
              </a:rPr>
              <a:t>4. </a:t>
            </a:r>
            <a:r>
              <a:rPr lang="en-US" altLang="zh-CN" sz="2800" dirty="0">
                <a:cs typeface="Arial Unicode MS" charset="0"/>
              </a:rPr>
              <a:t>ICS </a:t>
            </a:r>
            <a:r>
              <a:rPr lang="en-US" altLang="zh-CN" sz="2800" dirty="0">
                <a:latin typeface="Symbol" charset="2"/>
                <a:cs typeface="Symbol" charset="2"/>
              </a:rPr>
              <a:t>g</a:t>
            </a:r>
            <a:r>
              <a:rPr lang="en-US" altLang="zh-CN" sz="2800" dirty="0">
                <a:cs typeface="Arial Unicode MS" charset="0"/>
              </a:rPr>
              <a:t>/x-ray Sources</a:t>
            </a:r>
            <a:endParaRPr lang="en-US" altLang="zh-CN" sz="2400" dirty="0">
              <a:cs typeface="Arial Unicode MS" charset="0"/>
            </a:endParaRPr>
          </a:p>
          <a:p>
            <a:pPr eaLnBrk="1" hangingPunct="1">
              <a:defRPr/>
            </a:pPr>
            <a:r>
              <a:rPr lang="en-US" altLang="zh-CN" sz="2800" dirty="0" smtClean="0">
                <a:cs typeface="Arial Unicode MS" charset="0"/>
              </a:rPr>
              <a:t>5. Summary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smtClean="0"/>
              <a:t>Damping Result of The CDS-C Compared with WDS</a:t>
            </a:r>
            <a:endParaRPr lang="zh-CN" altLang="en-US" sz="2800" dirty="0"/>
          </a:p>
        </p:txBody>
      </p:sp>
      <p:graphicFrame>
        <p:nvGraphicFramePr>
          <p:cNvPr id="10" name="内容占位符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6140093"/>
              </p:ext>
            </p:extLst>
          </p:nvPr>
        </p:nvGraphicFramePr>
        <p:xfrm>
          <a:off x="5076056" y="1484784"/>
          <a:ext cx="3805187" cy="170687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9260"/>
                <a:gridCol w="1605927"/>
              </a:tblGrid>
              <a:tr h="380574"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214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/>
                        <a:t>W</a:t>
                      </a:r>
                      <a:r>
                        <a:rPr lang="en-US" altLang="zh-CN" sz="1200" dirty="0" smtClean="0"/>
                        <a:t>⊥</a:t>
                      </a:r>
                      <a:r>
                        <a:rPr lang="en-US" altLang="zh-CN" sz="1400" dirty="0" smtClean="0"/>
                        <a:t> (s=0.15m)</a:t>
                      </a:r>
                    </a:p>
                    <a:p>
                      <a:pPr marL="0" marR="0" indent="0" algn="l" defTabSz="3214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/>
                        <a:t>V/m/mm/</a:t>
                      </a:r>
                      <a:r>
                        <a:rPr lang="en-US" altLang="zh-CN" sz="1400" dirty="0" err="1" smtClean="0"/>
                        <a:t>pC</a:t>
                      </a:r>
                      <a:endParaRPr lang="zh-CN" altLang="en-US" sz="1400" dirty="0"/>
                    </a:p>
                  </a:txBody>
                  <a:tcPr/>
                </a:tc>
              </a:tr>
              <a:tr h="380574">
                <a:tc>
                  <a:txBody>
                    <a:bodyPr/>
                    <a:lstStyle/>
                    <a:p>
                      <a:r>
                        <a:rPr lang="en-US" altLang="zh-CN" sz="2000" smtClean="0"/>
                        <a:t>WDS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smtClean="0"/>
                        <a:t>5</a:t>
                      </a:r>
                      <a:endParaRPr lang="zh-CN" altLang="en-US" sz="2000"/>
                    </a:p>
                  </a:txBody>
                  <a:tcPr/>
                </a:tc>
              </a:tr>
              <a:tr h="380574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CDS-A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smtClean="0"/>
                        <a:t>~30</a:t>
                      </a:r>
                      <a:endParaRPr lang="zh-CN" altLang="en-US" sz="2000"/>
                    </a:p>
                  </a:txBody>
                  <a:tcPr/>
                </a:tc>
              </a:tr>
              <a:tr h="380574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rgbClr val="C00000"/>
                          </a:solidFill>
                        </a:rPr>
                        <a:t>CDS-C</a:t>
                      </a:r>
                      <a:endParaRPr lang="zh-CN" alt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rgbClr val="C00000"/>
                          </a:solidFill>
                        </a:rPr>
                        <a:t>4~5</a:t>
                      </a:r>
                      <a:endParaRPr lang="zh-CN" alt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1472" y="3617640"/>
            <a:ext cx="475252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070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1340768"/>
            <a:ext cx="469852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084251"/>
              </p:ext>
            </p:extLst>
          </p:nvPr>
        </p:nvGraphicFramePr>
        <p:xfrm>
          <a:off x="144016" y="4221088"/>
          <a:ext cx="1979713" cy="246237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15687"/>
                <a:gridCol w="674147"/>
                <a:gridCol w="589879"/>
              </a:tblGrid>
              <a:tr h="388843">
                <a:tc>
                  <a:txBody>
                    <a:bodyPr/>
                    <a:lstStyle/>
                    <a:p>
                      <a:r>
                        <a:rPr lang="en-US" altLang="zh-CN" sz="1400" dirty="0" err="1" smtClean="0"/>
                        <a:t>Freq</a:t>
                      </a:r>
                      <a:r>
                        <a:rPr lang="en-US" altLang="zh-CN" sz="1400" dirty="0" smtClean="0"/>
                        <a:t>(GHz)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smtClean="0"/>
                        <a:t>Q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smtClean="0"/>
                        <a:t>(R/Q)</a:t>
                      </a:r>
                      <a:r>
                        <a:rPr lang="zh-CN" altLang="en-US" sz="1200" kern="1200" smtClean="0"/>
                        <a:t>⊥</a:t>
                      </a:r>
                      <a:endParaRPr lang="zh-CN" altLang="en-US" sz="2000" b="1" kern="120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88843">
                <a:tc>
                  <a:txBody>
                    <a:bodyPr/>
                    <a:lstStyle/>
                    <a:p>
                      <a:r>
                        <a:rPr lang="en-US" altLang="zh-CN" sz="1400" smtClean="0"/>
                        <a:t>15.7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smtClean="0"/>
                        <a:t>5.4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smtClean="0"/>
                        <a:t>80.3</a:t>
                      </a:r>
                      <a:endParaRPr lang="zh-CN" altLang="en-US" sz="1400"/>
                    </a:p>
                  </a:txBody>
                  <a:tcPr/>
                </a:tc>
              </a:tr>
              <a:tr h="388843">
                <a:tc>
                  <a:txBody>
                    <a:bodyPr/>
                    <a:lstStyle/>
                    <a:p>
                      <a:r>
                        <a:rPr lang="en-US" altLang="zh-CN" sz="1400" smtClean="0"/>
                        <a:t>18.6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6.9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smtClean="0"/>
                        <a:t>63.2</a:t>
                      </a:r>
                      <a:endParaRPr lang="zh-CN" altLang="en-US" sz="1400"/>
                    </a:p>
                  </a:txBody>
                  <a:tcPr/>
                </a:tc>
              </a:tr>
              <a:tr h="388843">
                <a:tc>
                  <a:txBody>
                    <a:bodyPr/>
                    <a:lstStyle/>
                    <a:p>
                      <a:r>
                        <a:rPr lang="en-US" altLang="zh-CN" sz="1400" smtClean="0"/>
                        <a:t>23.7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smtClean="0"/>
                        <a:t>3.8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smtClean="0"/>
                        <a:t>14.8</a:t>
                      </a:r>
                      <a:endParaRPr lang="zh-CN" altLang="en-US" sz="1400"/>
                    </a:p>
                  </a:txBody>
                  <a:tcPr/>
                </a:tc>
              </a:tr>
              <a:tr h="3888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smtClean="0"/>
                        <a:t>28.4</a:t>
                      </a:r>
                      <a:endParaRPr lang="zh-CN" altLang="en-US" sz="140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smtClean="0"/>
                        <a:t>12.4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smtClean="0"/>
                        <a:t>10.9</a:t>
                      </a:r>
                      <a:endParaRPr lang="zh-CN" altLang="en-US" sz="1400"/>
                    </a:p>
                  </a:txBody>
                  <a:tcPr/>
                </a:tc>
              </a:tr>
              <a:tr h="388843">
                <a:tc>
                  <a:txBody>
                    <a:bodyPr/>
                    <a:lstStyle/>
                    <a:p>
                      <a:r>
                        <a:rPr lang="en-US" altLang="zh-CN" sz="1400" smtClean="0"/>
                        <a:t>38.2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smtClean="0"/>
                        <a:t>11.6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9.9</a:t>
                      </a:r>
                      <a:endParaRPr lang="zh-CN" altLang="en-U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942749"/>
              </p:ext>
            </p:extLst>
          </p:nvPr>
        </p:nvGraphicFramePr>
        <p:xfrm>
          <a:off x="2218014" y="4869160"/>
          <a:ext cx="2144078" cy="16552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86118"/>
                <a:gridCol w="697230"/>
                <a:gridCol w="760730"/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smtClean="0"/>
                        <a:t>CDS</a:t>
                      </a: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smtClean="0"/>
                        <a:t>WDS</a:t>
                      </a:r>
                      <a:endParaRPr lang="en-US" sz="1800" smtClean="0"/>
                    </a:p>
                  </a:txBody>
                  <a:tcPr/>
                </a:tc>
              </a:tr>
              <a:tr h="4247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F</a:t>
                      </a:r>
                      <a:r>
                        <a:rPr lang="en-US" sz="1200" dirty="0" smtClean="0"/>
                        <a:t>c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smtClean="0"/>
                        <a:t>1</a:t>
                      </a: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smtClean="0"/>
                        <a:t>1</a:t>
                      </a:r>
                      <a:endParaRPr lang="en-US" sz="1800"/>
                    </a:p>
                  </a:txBody>
                  <a:tcPr/>
                </a:tc>
              </a:tr>
              <a:tr h="4247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/>
                        <a:t>F</a:t>
                      </a:r>
                      <a:r>
                        <a:rPr lang="en-US" sz="1200" smtClean="0"/>
                        <a:t>rms</a:t>
                      </a:r>
                      <a:endParaRPr lang="en-US" sz="180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smtClean="0"/>
                        <a:t>4</a:t>
                      </a: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smtClean="0"/>
                        <a:t>5</a:t>
                      </a:r>
                      <a:endParaRPr lang="en-US" sz="1800"/>
                    </a:p>
                  </a:txBody>
                  <a:tcPr/>
                </a:tc>
              </a:tr>
              <a:tr h="4247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/>
                        <a:t>F</a:t>
                      </a:r>
                      <a:r>
                        <a:rPr lang="en-US" sz="1200" smtClean="0"/>
                        <a:t>worst</a:t>
                      </a:r>
                      <a:endParaRPr lang="en-US" sz="180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smtClean="0"/>
                        <a:t>25</a:t>
                      </a: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303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01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068960"/>
            <a:ext cx="4206556" cy="3006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1143000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B</a:t>
            </a:r>
            <a:r>
              <a:rPr lang="en-US" altLang="zh-CN" sz="3200" dirty="0" smtClean="0"/>
              <a:t>unch Excitation to Measure the Damping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525963"/>
          </a:xfrm>
        </p:spPr>
        <p:txBody>
          <a:bodyPr/>
          <a:lstStyle/>
          <a:p>
            <a:r>
              <a:rPr lang="en-US" altLang="zh-CN" sz="2400" dirty="0"/>
              <a:t>AWA</a:t>
            </a:r>
            <a:r>
              <a:rPr lang="zh-CN" altLang="en-US" sz="2400" dirty="0"/>
              <a:t> </a:t>
            </a:r>
            <a:r>
              <a:rPr lang="en-US" altLang="zh-CN" sz="2400" dirty="0"/>
              <a:t>at </a:t>
            </a:r>
            <a:r>
              <a:rPr lang="en-US" altLang="zh-CN" sz="2400" dirty="0" smtClean="0"/>
              <a:t>ANL</a:t>
            </a:r>
          </a:p>
          <a:p>
            <a:r>
              <a:rPr lang="en-US" altLang="zh-CN" sz="2400" dirty="0" smtClean="0"/>
              <a:t>Structure can be moved, driven by step motor</a:t>
            </a:r>
          </a:p>
          <a:p>
            <a:pPr lvl="1"/>
            <a:r>
              <a:rPr lang="en-US" altLang="zh-CN" sz="2400" dirty="0" smtClean="0"/>
              <a:t>Offset to excite dipole modes</a:t>
            </a:r>
          </a:p>
          <a:p>
            <a:r>
              <a:rPr lang="en-US" altLang="zh-CN" sz="2400" dirty="0" smtClean="0"/>
              <a:t>(No following bunch at the moment)</a:t>
            </a:r>
          </a:p>
        </p:txBody>
      </p:sp>
      <p:pic>
        <p:nvPicPr>
          <p:cNvPr id="17" name="Picture 4" descr="C:\Documents and Settings\查皓\Local Settings\Temporary Internet Files\Content.IE5\SHL3R0BL\IMG00001[1]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19" y="3685094"/>
            <a:ext cx="4638597" cy="2276872"/>
          </a:xfrm>
          <a:prstGeom prst="rect">
            <a:avLst/>
          </a:prstGeom>
          <a:noFill/>
        </p:spPr>
      </p:pic>
      <p:sp>
        <p:nvSpPr>
          <p:cNvPr id="18" name="椭圆 17"/>
          <p:cNvSpPr/>
          <p:nvPr/>
        </p:nvSpPr>
        <p:spPr>
          <a:xfrm>
            <a:off x="112915" y="4045134"/>
            <a:ext cx="3960440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1481067" y="3212976"/>
            <a:ext cx="2406428" cy="40011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000" dirty="0" smtClean="0"/>
              <a:t>Under construction</a:t>
            </a:r>
            <a:endParaRPr lang="zh-CN" altLang="en-US" sz="2000" dirty="0"/>
          </a:p>
        </p:txBody>
      </p:sp>
      <p:cxnSp>
        <p:nvCxnSpPr>
          <p:cNvPr id="20" name="直接箭头连接符 19"/>
          <p:cNvCxnSpPr>
            <a:stCxn id="19" idx="2"/>
            <a:endCxn id="18" idx="0"/>
          </p:cNvCxnSpPr>
          <p:nvPr/>
        </p:nvCxnSpPr>
        <p:spPr>
          <a:xfrm flipH="1">
            <a:off x="2093135" y="3613086"/>
            <a:ext cx="591146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03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smtClean="0"/>
              <a:t>Experiment Layout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1216" y="1052736"/>
            <a:ext cx="8147248" cy="1368152"/>
          </a:xfrm>
        </p:spPr>
        <p:txBody>
          <a:bodyPr/>
          <a:lstStyle/>
          <a:p>
            <a:r>
              <a:rPr lang="en-US" altLang="zh-CN" sz="2400" dirty="0" smtClean="0"/>
              <a:t>Time domain signal with fast scope (0~36GHz) </a:t>
            </a:r>
          </a:p>
          <a:p>
            <a:r>
              <a:rPr lang="en-US" altLang="zh-CN" sz="2400" dirty="0" smtClean="0"/>
              <a:t>With -30dB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attenuation signal </a:t>
            </a:r>
            <a:r>
              <a:rPr lang="en-US" altLang="zh-CN" sz="2400" dirty="0" err="1" smtClean="0"/>
              <a:t>strengh</a:t>
            </a:r>
            <a:r>
              <a:rPr lang="en-US" altLang="zh-CN" sz="2400" dirty="0" smtClean="0"/>
              <a:t> ~1V/</a:t>
            </a:r>
            <a:r>
              <a:rPr lang="en-US" altLang="zh-CN" sz="2400" dirty="0" err="1" smtClean="0"/>
              <a:t>nC</a:t>
            </a:r>
            <a:r>
              <a:rPr lang="en-US" altLang="zh-CN" sz="2400" dirty="0" smtClean="0"/>
              <a:t>/mm</a:t>
            </a:r>
            <a:r>
              <a:rPr lang="en-US" altLang="zh-CN" sz="2400" dirty="0"/>
              <a:t>.</a:t>
            </a:r>
            <a:endParaRPr lang="en-US" altLang="zh-CN" sz="2400" dirty="0" smtClean="0"/>
          </a:p>
        </p:txBody>
      </p:sp>
      <p:sp>
        <p:nvSpPr>
          <p:cNvPr id="466147" name="Rectangle 2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466162" name="Picture 2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264" y="2708920"/>
            <a:ext cx="742912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0638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smtClean="0"/>
              <a:t>Everything is ready, except… </a:t>
            </a:r>
            <a:endParaRPr lang="zh-CN" altLang="en-US" sz="2800" dirty="0"/>
          </a:p>
        </p:txBody>
      </p:sp>
      <p:pic>
        <p:nvPicPr>
          <p:cNvPr id="24578" name="Picture 2" descr="D:\HG2013\Src-Choke\新建文件夹\DSC_037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940152" y="1340768"/>
            <a:ext cx="2708235" cy="1800200"/>
          </a:xfrm>
          <a:prstGeom prst="rect">
            <a:avLst/>
          </a:prstGeom>
          <a:noFill/>
        </p:spPr>
      </p:pic>
      <p:pic>
        <p:nvPicPr>
          <p:cNvPr id="24579" name="Picture 3" descr="D:\HG2013\Src-Choke\新建文件夹\DSC_037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5448" y="1484784"/>
            <a:ext cx="2438400" cy="1620837"/>
          </a:xfrm>
          <a:prstGeom prst="rect">
            <a:avLst/>
          </a:prstGeom>
          <a:noFill/>
        </p:spPr>
      </p:pic>
      <p:pic>
        <p:nvPicPr>
          <p:cNvPr id="24580" name="Picture 4" descr="D:\HG2013\Src-Choke\新建文件夹\DSC_039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619672" y="3212976"/>
            <a:ext cx="6336704" cy="333049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275856" y="1700808"/>
            <a:ext cx="2517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ym typeface="Wingdings" pitchFamily="2" charset="2"/>
              </a:rPr>
              <a:t></a:t>
            </a:r>
            <a:r>
              <a:rPr lang="en-US" altLang="zh-CN" sz="2000" dirty="0" smtClean="0"/>
              <a:t>3cells with </a:t>
            </a:r>
            <a:r>
              <a:rPr lang="en-US" altLang="zh-CN" sz="2000" dirty="0" err="1" smtClean="0"/>
              <a:t>SiC</a:t>
            </a:r>
            <a:endParaRPr lang="en-US" altLang="zh-CN" sz="2000" dirty="0" smtClean="0"/>
          </a:p>
          <a:p>
            <a:r>
              <a:rPr lang="en-US" altLang="zh-CN" sz="2000" dirty="0" smtClean="0">
                <a:sym typeface="Wingdings" pitchFamily="2" charset="2"/>
              </a:rPr>
              <a:t></a:t>
            </a:r>
            <a:r>
              <a:rPr lang="en-US" altLang="zh-CN" sz="2000" dirty="0" smtClean="0"/>
              <a:t>3cells without </a:t>
            </a:r>
            <a:r>
              <a:rPr lang="en-US" altLang="zh-CN" sz="2000" dirty="0" err="1" smtClean="0"/>
              <a:t>SiC</a:t>
            </a:r>
            <a:endParaRPr lang="en-US" altLang="zh-CN" sz="2000" dirty="0" smtClean="0"/>
          </a:p>
          <a:p>
            <a:r>
              <a:rPr lang="en-US" altLang="zh-CN" sz="2000" dirty="0" smtClean="0"/>
              <a:t>RF probe installed</a:t>
            </a:r>
            <a:r>
              <a:rPr lang="en-US" altLang="zh-CN" sz="2000" dirty="0" smtClean="0">
                <a:sym typeface="Wingdings" pitchFamily="2" charset="2"/>
              </a:rPr>
              <a:t>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53707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eaLnBrk="1" hangingPunct="1"/>
            <a:r>
              <a:rPr lang="en-US" altLang="zh-CN" sz="2800" dirty="0" smtClean="0">
                <a:solidFill>
                  <a:schemeClr val="accent2"/>
                </a:solidFill>
                <a:latin typeface="Arial" pitchFamily="34" charset="0"/>
                <a:ea typeface="宋体" pitchFamily="2" charset="-122"/>
              </a:rPr>
              <a:t>         Status of C-band at SINAP</a:t>
            </a:r>
            <a:endParaRPr lang="zh-CN" altLang="en-US" sz="2800" dirty="0" smtClean="0">
              <a:solidFill>
                <a:schemeClr val="accent2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79512" y="1000108"/>
            <a:ext cx="4287684" cy="2643205"/>
          </a:xfrm>
        </p:spPr>
        <p:txBody>
          <a:bodyPr/>
          <a:lstStyle/>
          <a:p>
            <a:r>
              <a:rPr lang="en-US" altLang="zh-CN" sz="2000" dirty="0" smtClean="0"/>
              <a:t>Prototype accelerating structure is high tested.</a:t>
            </a:r>
          </a:p>
          <a:p>
            <a:r>
              <a:rPr lang="en-US" altLang="zh-CN" sz="2000" dirty="0" smtClean="0"/>
              <a:t>The new structure is designed and fabricated.</a:t>
            </a:r>
          </a:p>
          <a:p>
            <a:r>
              <a:rPr lang="en-US" altLang="zh-CN" sz="2000" dirty="0" smtClean="0"/>
              <a:t>Pulse compressor is designed and partially tested.</a:t>
            </a:r>
          </a:p>
          <a:p>
            <a:r>
              <a:rPr lang="en-US" altLang="zh-CN" sz="2000" dirty="0" smtClean="0"/>
              <a:t>The first high power test box is ready, and second one is planed.</a:t>
            </a:r>
          </a:p>
          <a:p>
            <a:pPr>
              <a:buNone/>
            </a:pPr>
            <a:endParaRPr lang="zh-CN" altLang="en-US" dirty="0"/>
          </a:p>
        </p:txBody>
      </p:sp>
      <p:pic>
        <p:nvPicPr>
          <p:cNvPr id="5" name="Picture 4" descr="C-band high power structur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43438" y="1142984"/>
            <a:ext cx="3714776" cy="2283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22996" y="2285992"/>
            <a:ext cx="1635218" cy="114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图片 9" descr="IMG_1048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4643438" y="3714752"/>
            <a:ext cx="3714776" cy="2500330"/>
          </a:xfrm>
          <a:prstGeom prst="rect">
            <a:avLst/>
          </a:prstGeom>
        </p:spPr>
      </p:pic>
      <p:pic>
        <p:nvPicPr>
          <p:cNvPr id="8" name="图片 4" descr="IMG_1159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83568" y="3861048"/>
            <a:ext cx="3333773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932040" y="6488227"/>
            <a:ext cx="4179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WenCheng</a:t>
            </a:r>
            <a:r>
              <a:rPr lang="en-US" dirty="0" smtClean="0"/>
              <a:t> FAN, CLIC Workshop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95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0"/>
            <a:ext cx="7720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4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Asia_Map_Plain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1750"/>
            <a:ext cx="8134351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4" name="Group 10"/>
          <p:cNvGrpSpPr>
            <a:grpSpLocks/>
          </p:cNvGrpSpPr>
          <p:nvPr/>
        </p:nvGrpSpPr>
        <p:grpSpPr bwMode="auto">
          <a:xfrm>
            <a:off x="1" y="4841875"/>
            <a:ext cx="4056603" cy="2016125"/>
            <a:chOff x="6876256" y="3861048"/>
            <a:chExt cx="2317960" cy="2016224"/>
          </a:xfrm>
        </p:grpSpPr>
        <p:sp>
          <p:nvSpPr>
            <p:cNvPr id="8" name="Rectangle 7"/>
            <p:cNvSpPr/>
            <p:nvPr/>
          </p:nvSpPr>
          <p:spPr>
            <a:xfrm>
              <a:off x="6876256" y="3861048"/>
              <a:ext cx="2268047" cy="2016224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" name="Decision 2"/>
            <p:cNvSpPr/>
            <p:nvPr/>
          </p:nvSpPr>
          <p:spPr>
            <a:xfrm>
              <a:off x="7020688" y="4076959"/>
              <a:ext cx="122724" cy="315456"/>
            </a:xfrm>
            <a:prstGeom prst="flowChartDecision">
              <a:avLst/>
            </a:prstGeom>
            <a:solidFill>
              <a:srgbClr val="CCFFCC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12-Point Star 4"/>
            <p:cNvSpPr/>
            <p:nvPr/>
          </p:nvSpPr>
          <p:spPr>
            <a:xfrm>
              <a:off x="7020688" y="4746916"/>
              <a:ext cx="122724" cy="221591"/>
            </a:xfrm>
            <a:prstGeom prst="star12">
              <a:avLst>
                <a:gd name="adj" fmla="val 20137"/>
              </a:avLst>
            </a:prstGeom>
            <a:solidFill>
              <a:srgbClr val="66FF66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6-Point Star 5"/>
            <p:cNvSpPr/>
            <p:nvPr/>
          </p:nvSpPr>
          <p:spPr>
            <a:xfrm>
              <a:off x="6947679" y="5250179"/>
              <a:ext cx="236879" cy="366432"/>
            </a:xfrm>
            <a:prstGeom prst="star6">
              <a:avLst>
                <a:gd name="adj" fmla="val 13434"/>
                <a:gd name="hf" fmla="val 11547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466" name="TextBox 6"/>
            <p:cNvSpPr txBox="1">
              <a:spLocks noChangeArrowheads="1"/>
            </p:cNvSpPr>
            <p:nvPr/>
          </p:nvSpPr>
          <p:spPr bwMode="auto">
            <a:xfrm>
              <a:off x="7236296" y="4005064"/>
              <a:ext cx="1789102" cy="400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sz="2000" dirty="0" smtClean="0"/>
                <a:t>Simulations and </a:t>
              </a:r>
              <a:r>
                <a:rPr lang="en-US" sz="2000" dirty="0" err="1" smtClean="0"/>
                <a:t>Theoritial</a:t>
              </a:r>
              <a:endParaRPr lang="en-US" sz="2000" dirty="0"/>
            </a:p>
          </p:txBody>
        </p:sp>
        <p:sp>
          <p:nvSpPr>
            <p:cNvPr id="18467" name="TextBox 8"/>
            <p:cNvSpPr txBox="1">
              <a:spLocks noChangeArrowheads="1"/>
            </p:cNvSpPr>
            <p:nvPr/>
          </p:nvSpPr>
          <p:spPr bwMode="auto">
            <a:xfrm>
              <a:off x="7236296" y="4613066"/>
              <a:ext cx="1957920" cy="400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sz="2000" dirty="0" smtClean="0"/>
                <a:t>Preparing Laser for LPWA </a:t>
              </a:r>
              <a:endParaRPr lang="en-US" sz="2000" dirty="0"/>
            </a:p>
          </p:txBody>
        </p:sp>
        <p:sp>
          <p:nvSpPr>
            <p:cNvPr id="18468" name="TextBox 9"/>
            <p:cNvSpPr txBox="1">
              <a:spLocks noChangeArrowheads="1"/>
            </p:cNvSpPr>
            <p:nvPr/>
          </p:nvSpPr>
          <p:spPr bwMode="auto">
            <a:xfrm>
              <a:off x="7236296" y="5229200"/>
              <a:ext cx="920010" cy="400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sz="2000" dirty="0" smtClean="0"/>
                <a:t>Experiments</a:t>
              </a:r>
              <a:endParaRPr lang="en-US" sz="2000" dirty="0"/>
            </a:p>
          </p:txBody>
        </p:sp>
      </p:grpSp>
      <p:sp>
        <p:nvSpPr>
          <p:cNvPr id="13" name="6-Point Star 12"/>
          <p:cNvSpPr/>
          <p:nvPr/>
        </p:nvSpPr>
        <p:spPr>
          <a:xfrm>
            <a:off x="6945313" y="2924175"/>
            <a:ext cx="360362" cy="339725"/>
          </a:xfrm>
          <a:prstGeom prst="star6">
            <a:avLst>
              <a:gd name="adj" fmla="val 13434"/>
              <a:gd name="hf" fmla="val 11547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6-Point Star 15"/>
          <p:cNvSpPr/>
          <p:nvPr/>
        </p:nvSpPr>
        <p:spPr>
          <a:xfrm>
            <a:off x="6802438" y="3213100"/>
            <a:ext cx="358775" cy="338138"/>
          </a:xfrm>
          <a:prstGeom prst="star6">
            <a:avLst>
              <a:gd name="adj" fmla="val 13434"/>
              <a:gd name="hf" fmla="val 11547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6-Point Star 16"/>
          <p:cNvSpPr/>
          <p:nvPr/>
        </p:nvSpPr>
        <p:spPr>
          <a:xfrm>
            <a:off x="6729413" y="3284538"/>
            <a:ext cx="360362" cy="338137"/>
          </a:xfrm>
          <a:prstGeom prst="star6">
            <a:avLst>
              <a:gd name="adj" fmla="val 13434"/>
              <a:gd name="hf" fmla="val 11547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6-Point Star 17"/>
          <p:cNvSpPr/>
          <p:nvPr/>
        </p:nvSpPr>
        <p:spPr>
          <a:xfrm>
            <a:off x="6153150" y="2924175"/>
            <a:ext cx="360363" cy="339725"/>
          </a:xfrm>
          <a:prstGeom prst="star6">
            <a:avLst>
              <a:gd name="adj" fmla="val 13434"/>
              <a:gd name="hf" fmla="val 11547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6-Point Star 18"/>
          <p:cNvSpPr/>
          <p:nvPr/>
        </p:nvSpPr>
        <p:spPr>
          <a:xfrm>
            <a:off x="3201988" y="4365625"/>
            <a:ext cx="358775" cy="338138"/>
          </a:xfrm>
          <a:prstGeom prst="star6">
            <a:avLst>
              <a:gd name="adj" fmla="val 13434"/>
              <a:gd name="hf" fmla="val 11547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6-Point Star 19"/>
          <p:cNvSpPr/>
          <p:nvPr/>
        </p:nvSpPr>
        <p:spPr>
          <a:xfrm>
            <a:off x="6226175" y="3141663"/>
            <a:ext cx="358775" cy="338137"/>
          </a:xfrm>
          <a:prstGeom prst="star6">
            <a:avLst>
              <a:gd name="adj" fmla="val 13434"/>
              <a:gd name="hf" fmla="val 11547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41" name="TextBox 11"/>
          <p:cNvSpPr txBox="1">
            <a:spLocks noChangeArrowheads="1"/>
          </p:cNvSpPr>
          <p:nvPr/>
        </p:nvSpPr>
        <p:spPr bwMode="auto">
          <a:xfrm>
            <a:off x="6731000" y="2420938"/>
            <a:ext cx="1863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/>
              <a:t>JAEA:4TW,40fs</a:t>
            </a:r>
          </a:p>
        </p:txBody>
      </p:sp>
      <p:sp>
        <p:nvSpPr>
          <p:cNvPr id="18442" name="TextBox 21"/>
          <p:cNvSpPr txBox="1">
            <a:spLocks noChangeArrowheads="1"/>
          </p:cNvSpPr>
          <p:nvPr/>
        </p:nvSpPr>
        <p:spPr bwMode="auto">
          <a:xfrm>
            <a:off x="7269163" y="2852738"/>
            <a:ext cx="14795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 dirty="0"/>
              <a:t>OSAKA U.:</a:t>
            </a:r>
          </a:p>
          <a:p>
            <a:pPr eaLnBrk="1" hangingPunct="1"/>
            <a:r>
              <a:rPr lang="en-US" sz="1800" dirty="0" err="1"/>
              <a:t>Gekko</a:t>
            </a:r>
            <a:r>
              <a:rPr lang="en-US" sz="1800" dirty="0"/>
              <a:t> PW</a:t>
            </a:r>
          </a:p>
        </p:txBody>
      </p:sp>
      <p:sp>
        <p:nvSpPr>
          <p:cNvPr id="18443" name="TextBox 22"/>
          <p:cNvSpPr txBox="1">
            <a:spLocks noChangeArrowheads="1"/>
          </p:cNvSpPr>
          <p:nvPr/>
        </p:nvSpPr>
        <p:spPr bwMode="auto">
          <a:xfrm>
            <a:off x="6804025" y="3419475"/>
            <a:ext cx="233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 dirty="0" err="1"/>
              <a:t>Hamatsu</a:t>
            </a:r>
            <a:r>
              <a:rPr lang="en-US" sz="1800" dirty="0"/>
              <a:t> 4TW, 150fs</a:t>
            </a:r>
          </a:p>
        </p:txBody>
      </p:sp>
      <p:sp>
        <p:nvSpPr>
          <p:cNvPr id="18444" name="TextBox 23"/>
          <p:cNvSpPr txBox="1">
            <a:spLocks noChangeArrowheads="1"/>
          </p:cNvSpPr>
          <p:nvPr/>
        </p:nvSpPr>
        <p:spPr bwMode="auto">
          <a:xfrm>
            <a:off x="6492875" y="1700213"/>
            <a:ext cx="2057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/>
              <a:t>GIST:100TW, 75fs</a:t>
            </a:r>
          </a:p>
        </p:txBody>
      </p:sp>
      <p:sp>
        <p:nvSpPr>
          <p:cNvPr id="18445" name="TextBox 24"/>
          <p:cNvSpPr txBox="1">
            <a:spLocks noChangeArrowheads="1"/>
          </p:cNvSpPr>
          <p:nvPr/>
        </p:nvSpPr>
        <p:spPr bwMode="auto">
          <a:xfrm>
            <a:off x="6010275" y="1196975"/>
            <a:ext cx="219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/>
              <a:t>KERI:20TW, 37fs</a:t>
            </a:r>
          </a:p>
        </p:txBody>
      </p:sp>
      <p:sp>
        <p:nvSpPr>
          <p:cNvPr id="18446" name="TextBox 25"/>
          <p:cNvSpPr txBox="1">
            <a:spLocks noChangeArrowheads="1"/>
          </p:cNvSpPr>
          <p:nvPr/>
        </p:nvSpPr>
        <p:spPr bwMode="auto">
          <a:xfrm>
            <a:off x="3560763" y="4365625"/>
            <a:ext cx="204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/>
              <a:t>RRCAT:9TW, 45fs</a:t>
            </a:r>
          </a:p>
        </p:txBody>
      </p:sp>
      <p:sp>
        <p:nvSpPr>
          <p:cNvPr id="27" name="6-Point Star 26"/>
          <p:cNvSpPr/>
          <p:nvPr/>
        </p:nvSpPr>
        <p:spPr>
          <a:xfrm>
            <a:off x="6081713" y="4098925"/>
            <a:ext cx="360362" cy="338138"/>
          </a:xfrm>
          <a:prstGeom prst="star6">
            <a:avLst>
              <a:gd name="adj" fmla="val 13434"/>
              <a:gd name="hf" fmla="val 115470"/>
            </a:avLst>
          </a:prstGeom>
          <a:solidFill>
            <a:srgbClr val="FF0000">
              <a:alpha val="8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6-Point Star 27"/>
          <p:cNvSpPr/>
          <p:nvPr/>
        </p:nvSpPr>
        <p:spPr>
          <a:xfrm>
            <a:off x="5289550" y="2565400"/>
            <a:ext cx="360363" cy="338138"/>
          </a:xfrm>
          <a:prstGeom prst="star6">
            <a:avLst>
              <a:gd name="adj" fmla="val 13434"/>
              <a:gd name="hf" fmla="val 11547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49" name="TextBox 28"/>
          <p:cNvSpPr txBox="1">
            <a:spLocks noChangeArrowheads="1"/>
          </p:cNvSpPr>
          <p:nvPr/>
        </p:nvSpPr>
        <p:spPr bwMode="auto">
          <a:xfrm>
            <a:off x="6081713" y="4292600"/>
            <a:ext cx="2160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/>
              <a:t>NCU: 100TW,30FS</a:t>
            </a:r>
          </a:p>
        </p:txBody>
      </p:sp>
      <p:cxnSp>
        <p:nvCxnSpPr>
          <p:cNvPr id="22534" name="Straight Arrow Connector 22533"/>
          <p:cNvCxnSpPr/>
          <p:nvPr/>
        </p:nvCxnSpPr>
        <p:spPr>
          <a:xfrm>
            <a:off x="6226175" y="1557338"/>
            <a:ext cx="71438" cy="1295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20" idx="0"/>
          </p:cNvCxnSpPr>
          <p:nvPr/>
        </p:nvCxnSpPr>
        <p:spPr>
          <a:xfrm flipH="1">
            <a:off x="6584950" y="2060575"/>
            <a:ext cx="73025" cy="11652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52" name="TextBox 44"/>
          <p:cNvSpPr txBox="1">
            <a:spLocks noChangeArrowheads="1"/>
          </p:cNvSpPr>
          <p:nvPr/>
        </p:nvSpPr>
        <p:spPr bwMode="auto">
          <a:xfrm>
            <a:off x="4356100" y="2195513"/>
            <a:ext cx="1511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/>
              <a:t>IoP: 100TW</a:t>
            </a:r>
          </a:p>
        </p:txBody>
      </p:sp>
      <p:sp>
        <p:nvSpPr>
          <p:cNvPr id="46" name="6-Point Star 45"/>
          <p:cNvSpPr/>
          <p:nvPr/>
        </p:nvSpPr>
        <p:spPr>
          <a:xfrm>
            <a:off x="5360988" y="2636838"/>
            <a:ext cx="360362" cy="338137"/>
          </a:xfrm>
          <a:prstGeom prst="star6">
            <a:avLst>
              <a:gd name="adj" fmla="val 13434"/>
              <a:gd name="hf" fmla="val 11547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54" name="TextBox 46"/>
          <p:cNvSpPr txBox="1">
            <a:spLocks noChangeArrowheads="1"/>
          </p:cNvSpPr>
          <p:nvPr/>
        </p:nvSpPr>
        <p:spPr bwMode="auto">
          <a:xfrm>
            <a:off x="3560763" y="2700338"/>
            <a:ext cx="1873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/>
              <a:t>THU:20TW,30fs</a:t>
            </a:r>
          </a:p>
        </p:txBody>
      </p:sp>
      <p:sp>
        <p:nvSpPr>
          <p:cNvPr id="49" name="6-Point Star 48"/>
          <p:cNvSpPr/>
          <p:nvPr/>
        </p:nvSpPr>
        <p:spPr>
          <a:xfrm>
            <a:off x="4641850" y="3667125"/>
            <a:ext cx="360363" cy="338138"/>
          </a:xfrm>
          <a:prstGeom prst="star6">
            <a:avLst>
              <a:gd name="adj" fmla="val 13434"/>
              <a:gd name="hf" fmla="val 11547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6-Point Star 49"/>
          <p:cNvSpPr/>
          <p:nvPr/>
        </p:nvSpPr>
        <p:spPr>
          <a:xfrm>
            <a:off x="5865813" y="3500438"/>
            <a:ext cx="360362" cy="338137"/>
          </a:xfrm>
          <a:prstGeom prst="star6">
            <a:avLst>
              <a:gd name="adj" fmla="val 13434"/>
              <a:gd name="hf" fmla="val 11547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57" name="Rectangle 22538"/>
          <p:cNvSpPr>
            <a:spLocks noChangeArrowheads="1"/>
          </p:cNvSpPr>
          <p:nvPr/>
        </p:nvSpPr>
        <p:spPr bwMode="auto">
          <a:xfrm>
            <a:off x="5289550" y="3779838"/>
            <a:ext cx="2376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SIOFM: 300TW,30fs</a:t>
            </a:r>
          </a:p>
        </p:txBody>
      </p:sp>
      <p:sp>
        <p:nvSpPr>
          <p:cNvPr id="18458" name="Rectangle 51"/>
          <p:cNvSpPr>
            <a:spLocks noChangeArrowheads="1"/>
          </p:cNvSpPr>
          <p:nvPr/>
        </p:nvSpPr>
        <p:spPr bwMode="auto">
          <a:xfrm>
            <a:off x="2984500" y="3500438"/>
            <a:ext cx="176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CAEP:&gt;100TW</a:t>
            </a:r>
          </a:p>
        </p:txBody>
      </p:sp>
      <p:sp>
        <p:nvSpPr>
          <p:cNvPr id="53" name="6-Point Star 52"/>
          <p:cNvSpPr/>
          <p:nvPr/>
        </p:nvSpPr>
        <p:spPr>
          <a:xfrm>
            <a:off x="5360988" y="2492375"/>
            <a:ext cx="360362" cy="338138"/>
          </a:xfrm>
          <a:prstGeom prst="star6">
            <a:avLst>
              <a:gd name="adj" fmla="val 13434"/>
              <a:gd name="hf" fmla="val 11547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60" name="TextBox 53"/>
          <p:cNvSpPr txBox="1">
            <a:spLocks noChangeArrowheads="1"/>
          </p:cNvSpPr>
          <p:nvPr/>
        </p:nvSpPr>
        <p:spPr bwMode="auto">
          <a:xfrm>
            <a:off x="5576888" y="2492375"/>
            <a:ext cx="720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/>
              <a:t>CIAE</a:t>
            </a:r>
          </a:p>
        </p:txBody>
      </p:sp>
      <p:sp>
        <p:nvSpPr>
          <p:cNvPr id="18461" name="TextBox 22539"/>
          <p:cNvSpPr txBox="1">
            <a:spLocks noChangeArrowheads="1"/>
          </p:cNvSpPr>
          <p:nvPr/>
        </p:nvSpPr>
        <p:spPr bwMode="auto">
          <a:xfrm>
            <a:off x="4319588" y="6457950"/>
            <a:ext cx="4824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Dates from published papers after 2009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528" y="188640"/>
            <a:ext cx="8424936" cy="95410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Laser Plasma Wakefield Accelerator Research Activities in Asia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Asia_Map_Plain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1750"/>
            <a:ext cx="8134351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5580063" y="2636838"/>
            <a:ext cx="1582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/>
              <a:t>PKU: 200TW</a:t>
            </a:r>
          </a:p>
        </p:txBody>
      </p:sp>
      <p:sp>
        <p:nvSpPr>
          <p:cNvPr id="19460" name="TextBox 40"/>
          <p:cNvSpPr txBox="1">
            <a:spLocks noChangeArrowheads="1"/>
          </p:cNvSpPr>
          <p:nvPr/>
        </p:nvSpPr>
        <p:spPr bwMode="auto">
          <a:xfrm>
            <a:off x="6156325" y="3500438"/>
            <a:ext cx="1633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/>
              <a:t>SJTU: 200TW</a:t>
            </a:r>
          </a:p>
        </p:txBody>
      </p:sp>
      <p:sp>
        <p:nvSpPr>
          <p:cNvPr id="43" name="Decision 42"/>
          <p:cNvSpPr/>
          <p:nvPr/>
        </p:nvSpPr>
        <p:spPr>
          <a:xfrm>
            <a:off x="5364163" y="2708275"/>
            <a:ext cx="215900" cy="288925"/>
          </a:xfrm>
          <a:prstGeom prst="flowChartDecision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Decision 43"/>
          <p:cNvSpPr/>
          <p:nvPr/>
        </p:nvSpPr>
        <p:spPr>
          <a:xfrm>
            <a:off x="5292725" y="2708275"/>
            <a:ext cx="215900" cy="288925"/>
          </a:xfrm>
          <a:prstGeom prst="flowChartDecision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Decision 47"/>
          <p:cNvSpPr/>
          <p:nvPr/>
        </p:nvSpPr>
        <p:spPr>
          <a:xfrm>
            <a:off x="5219700" y="2708275"/>
            <a:ext cx="215900" cy="288925"/>
          </a:xfrm>
          <a:prstGeom prst="flowChartDecision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Decision 50"/>
          <p:cNvSpPr/>
          <p:nvPr/>
        </p:nvSpPr>
        <p:spPr>
          <a:xfrm>
            <a:off x="5148263" y="2708275"/>
            <a:ext cx="215900" cy="288925"/>
          </a:xfrm>
          <a:prstGeom prst="flowChartDecision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12-Point Star 37"/>
          <p:cNvSpPr/>
          <p:nvPr/>
        </p:nvSpPr>
        <p:spPr>
          <a:xfrm>
            <a:off x="5292725" y="2708275"/>
            <a:ext cx="215900" cy="195263"/>
          </a:xfrm>
          <a:prstGeom prst="star12">
            <a:avLst>
              <a:gd name="adj" fmla="val 20137"/>
            </a:avLst>
          </a:prstGeom>
          <a:solidFill>
            <a:srgbClr val="66FF66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6" name="TextBox 3"/>
          <p:cNvSpPr txBox="1">
            <a:spLocks noChangeArrowheads="1"/>
          </p:cNvSpPr>
          <p:nvPr/>
        </p:nvSpPr>
        <p:spPr bwMode="auto">
          <a:xfrm>
            <a:off x="4211638" y="2276475"/>
            <a:ext cx="2447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/>
              <a:t>THU/IHEP/CIAE/BNU</a:t>
            </a:r>
          </a:p>
        </p:txBody>
      </p:sp>
      <p:sp>
        <p:nvSpPr>
          <p:cNvPr id="56" name="Decision 55"/>
          <p:cNvSpPr/>
          <p:nvPr/>
        </p:nvSpPr>
        <p:spPr>
          <a:xfrm>
            <a:off x="5795963" y="3573463"/>
            <a:ext cx="215900" cy="287337"/>
          </a:xfrm>
          <a:prstGeom prst="flowChartDecision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Decision 56"/>
          <p:cNvSpPr/>
          <p:nvPr/>
        </p:nvSpPr>
        <p:spPr>
          <a:xfrm>
            <a:off x="4356100" y="2781300"/>
            <a:ext cx="215900" cy="287338"/>
          </a:xfrm>
          <a:prstGeom prst="flowChartDecision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12-Point Star 38"/>
          <p:cNvSpPr/>
          <p:nvPr/>
        </p:nvSpPr>
        <p:spPr>
          <a:xfrm>
            <a:off x="5867400" y="3594100"/>
            <a:ext cx="217488" cy="195263"/>
          </a:xfrm>
          <a:prstGeom prst="star12">
            <a:avLst>
              <a:gd name="adj" fmla="val 20137"/>
            </a:avLst>
          </a:prstGeom>
          <a:solidFill>
            <a:srgbClr val="66FF66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70" name="TextBox 13"/>
          <p:cNvSpPr txBox="1">
            <a:spLocks noChangeArrowheads="1"/>
          </p:cNvSpPr>
          <p:nvPr/>
        </p:nvSpPr>
        <p:spPr bwMode="auto">
          <a:xfrm>
            <a:off x="5784850" y="3213100"/>
            <a:ext cx="658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/>
              <a:t>FDU</a:t>
            </a:r>
          </a:p>
        </p:txBody>
      </p:sp>
      <p:sp>
        <p:nvSpPr>
          <p:cNvPr id="58" name="Decision 57"/>
          <p:cNvSpPr/>
          <p:nvPr/>
        </p:nvSpPr>
        <p:spPr>
          <a:xfrm>
            <a:off x="5435600" y="3500438"/>
            <a:ext cx="215900" cy="288925"/>
          </a:xfrm>
          <a:prstGeom prst="flowChartDecision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Decision 58"/>
          <p:cNvSpPr/>
          <p:nvPr/>
        </p:nvSpPr>
        <p:spPr>
          <a:xfrm>
            <a:off x="5076825" y="3644900"/>
            <a:ext cx="215900" cy="288925"/>
          </a:xfrm>
          <a:prstGeom prst="flowChartDecision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Decision 59"/>
          <p:cNvSpPr/>
          <p:nvPr/>
        </p:nvSpPr>
        <p:spPr>
          <a:xfrm>
            <a:off x="5724525" y="3716338"/>
            <a:ext cx="215900" cy="288925"/>
          </a:xfrm>
          <a:prstGeom prst="flowChartDecision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74" name="TextBox 14"/>
          <p:cNvSpPr txBox="1">
            <a:spLocks noChangeArrowheads="1"/>
          </p:cNvSpPr>
          <p:nvPr/>
        </p:nvSpPr>
        <p:spPr bwMode="auto">
          <a:xfrm>
            <a:off x="5724525" y="3860800"/>
            <a:ext cx="658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/>
              <a:t>HZU</a:t>
            </a:r>
          </a:p>
        </p:txBody>
      </p:sp>
      <p:sp>
        <p:nvSpPr>
          <p:cNvPr id="19475" name="TextBox 20"/>
          <p:cNvSpPr txBox="1">
            <a:spLocks noChangeArrowheads="1"/>
          </p:cNvSpPr>
          <p:nvPr/>
        </p:nvSpPr>
        <p:spPr bwMode="auto">
          <a:xfrm>
            <a:off x="3779838" y="2708275"/>
            <a:ext cx="620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/>
              <a:t>LZU</a:t>
            </a:r>
          </a:p>
        </p:txBody>
      </p:sp>
      <p:sp>
        <p:nvSpPr>
          <p:cNvPr id="19476" name="TextBox 29"/>
          <p:cNvSpPr txBox="1">
            <a:spLocks noChangeArrowheads="1"/>
          </p:cNvSpPr>
          <p:nvPr/>
        </p:nvSpPr>
        <p:spPr bwMode="auto">
          <a:xfrm>
            <a:off x="4932363" y="3213100"/>
            <a:ext cx="81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/>
              <a:t>USTC</a:t>
            </a:r>
          </a:p>
        </p:txBody>
      </p:sp>
      <p:sp>
        <p:nvSpPr>
          <p:cNvPr id="19477" name="TextBox 30"/>
          <p:cNvSpPr txBox="1">
            <a:spLocks noChangeArrowheads="1"/>
          </p:cNvSpPr>
          <p:nvPr/>
        </p:nvSpPr>
        <p:spPr bwMode="auto">
          <a:xfrm>
            <a:off x="4787900" y="3860800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800" dirty="0"/>
              <a:t>NUDT</a:t>
            </a:r>
            <a:endParaRPr lang="en-US" sz="1800" dirty="0"/>
          </a:p>
        </p:txBody>
      </p:sp>
      <p:sp>
        <p:nvSpPr>
          <p:cNvPr id="19478" name="TextBox 31"/>
          <p:cNvSpPr txBox="1">
            <a:spLocks noChangeArrowheads="1"/>
          </p:cNvSpPr>
          <p:nvPr/>
        </p:nvSpPr>
        <p:spPr bwMode="auto">
          <a:xfrm>
            <a:off x="395858" y="188640"/>
            <a:ext cx="8280598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More Universities and Institutes are involved in the LPWA 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</a:rPr>
              <a:t>SJTU and PKU have ordered their 200TW laser systems for </a:t>
            </a:r>
            <a:r>
              <a:rPr lang="en-US" dirty="0" smtClean="0">
                <a:solidFill>
                  <a:srgbClr val="FF0000"/>
                </a:solidFill>
              </a:rPr>
              <a:t>LWFA </a:t>
            </a:r>
            <a:r>
              <a:rPr lang="en-US" dirty="0">
                <a:solidFill>
                  <a:srgbClr val="FF0000"/>
                </a:solidFill>
              </a:rPr>
              <a:t>studies.</a:t>
            </a:r>
          </a:p>
        </p:txBody>
      </p:sp>
      <p:sp>
        <p:nvSpPr>
          <p:cNvPr id="31" name="Decision 30"/>
          <p:cNvSpPr/>
          <p:nvPr/>
        </p:nvSpPr>
        <p:spPr>
          <a:xfrm>
            <a:off x="6300192" y="2996952"/>
            <a:ext cx="215900" cy="288925"/>
          </a:xfrm>
          <a:prstGeom prst="flowChartDecision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Decision 31"/>
          <p:cNvSpPr/>
          <p:nvPr/>
        </p:nvSpPr>
        <p:spPr>
          <a:xfrm>
            <a:off x="7020272" y="2996952"/>
            <a:ext cx="215900" cy="288925"/>
          </a:xfrm>
          <a:prstGeom prst="flowChartDecision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Decision 32"/>
          <p:cNvSpPr/>
          <p:nvPr/>
        </p:nvSpPr>
        <p:spPr>
          <a:xfrm>
            <a:off x="3275856" y="4437112"/>
            <a:ext cx="215900" cy="288925"/>
          </a:xfrm>
          <a:prstGeom prst="flowChartDecision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Decision 33"/>
          <p:cNvSpPr/>
          <p:nvPr/>
        </p:nvSpPr>
        <p:spPr>
          <a:xfrm>
            <a:off x="6084292" y="4077072"/>
            <a:ext cx="215900" cy="288925"/>
          </a:xfrm>
          <a:prstGeom prst="flowChartDecision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5" name="Group 10"/>
          <p:cNvGrpSpPr>
            <a:grpSpLocks/>
          </p:cNvGrpSpPr>
          <p:nvPr/>
        </p:nvGrpSpPr>
        <p:grpSpPr bwMode="auto">
          <a:xfrm>
            <a:off x="0" y="4841875"/>
            <a:ext cx="4860032" cy="2016125"/>
            <a:chOff x="6876256" y="3861048"/>
            <a:chExt cx="2777043" cy="2016224"/>
          </a:xfrm>
        </p:grpSpPr>
        <p:sp>
          <p:nvSpPr>
            <p:cNvPr id="36" name="Rectangle 35"/>
            <p:cNvSpPr/>
            <p:nvPr/>
          </p:nvSpPr>
          <p:spPr>
            <a:xfrm>
              <a:off x="6876256" y="3861048"/>
              <a:ext cx="2268047" cy="2016224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Decision 36"/>
            <p:cNvSpPr/>
            <p:nvPr/>
          </p:nvSpPr>
          <p:spPr>
            <a:xfrm>
              <a:off x="7020688" y="4076959"/>
              <a:ext cx="122724" cy="315456"/>
            </a:xfrm>
            <a:prstGeom prst="flowChartDecision">
              <a:avLst/>
            </a:prstGeom>
            <a:solidFill>
              <a:srgbClr val="CCFFCC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12-Point Star 39"/>
            <p:cNvSpPr/>
            <p:nvPr/>
          </p:nvSpPr>
          <p:spPr>
            <a:xfrm>
              <a:off x="7020688" y="4746916"/>
              <a:ext cx="122724" cy="221591"/>
            </a:xfrm>
            <a:prstGeom prst="star12">
              <a:avLst>
                <a:gd name="adj" fmla="val 20137"/>
              </a:avLst>
            </a:prstGeom>
            <a:solidFill>
              <a:srgbClr val="66FF66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6-Point Star 40"/>
            <p:cNvSpPr/>
            <p:nvPr/>
          </p:nvSpPr>
          <p:spPr>
            <a:xfrm>
              <a:off x="6947679" y="5250179"/>
              <a:ext cx="236879" cy="366432"/>
            </a:xfrm>
            <a:prstGeom prst="star6">
              <a:avLst>
                <a:gd name="adj" fmla="val 13434"/>
                <a:gd name="hf" fmla="val 11547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" name="TextBox 6"/>
            <p:cNvSpPr txBox="1">
              <a:spLocks noChangeArrowheads="1"/>
            </p:cNvSpPr>
            <p:nvPr/>
          </p:nvSpPr>
          <p:spPr bwMode="auto">
            <a:xfrm>
              <a:off x="7236296" y="4005064"/>
              <a:ext cx="1789102" cy="400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sz="2000" dirty="0" smtClean="0"/>
                <a:t>Simulations and </a:t>
              </a:r>
              <a:r>
                <a:rPr lang="en-US" sz="2000" dirty="0" err="1" smtClean="0"/>
                <a:t>Theoritial</a:t>
              </a:r>
              <a:endParaRPr lang="en-US" sz="2000" dirty="0"/>
            </a:p>
          </p:txBody>
        </p:sp>
        <p:sp>
          <p:nvSpPr>
            <p:cNvPr id="45" name="TextBox 8"/>
            <p:cNvSpPr txBox="1">
              <a:spLocks noChangeArrowheads="1"/>
            </p:cNvSpPr>
            <p:nvPr/>
          </p:nvSpPr>
          <p:spPr bwMode="auto">
            <a:xfrm>
              <a:off x="7236296" y="4613066"/>
              <a:ext cx="1957920" cy="400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sz="2000" dirty="0" smtClean="0"/>
                <a:t>Preparing Laser for LPWA </a:t>
              </a:r>
              <a:endParaRPr lang="en-US" sz="2000" dirty="0"/>
            </a:p>
          </p:txBody>
        </p:sp>
        <p:sp>
          <p:nvSpPr>
            <p:cNvPr id="46" name="TextBox 9"/>
            <p:cNvSpPr txBox="1">
              <a:spLocks noChangeArrowheads="1"/>
            </p:cNvSpPr>
            <p:nvPr/>
          </p:nvSpPr>
          <p:spPr bwMode="auto">
            <a:xfrm>
              <a:off x="7236296" y="5229200"/>
              <a:ext cx="2417003" cy="400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sz="2000" dirty="0" smtClean="0"/>
                <a:t>With Experiment Systems</a:t>
              </a:r>
              <a:endParaRPr lang="en-US" sz="2000" dirty="0"/>
            </a:p>
          </p:txBody>
        </p:sp>
      </p:grpSp>
      <p:sp>
        <p:nvSpPr>
          <p:cNvPr id="49" name="TextBox 30"/>
          <p:cNvSpPr txBox="1">
            <a:spLocks noChangeArrowheads="1"/>
          </p:cNvSpPr>
          <p:nvPr/>
        </p:nvSpPr>
        <p:spPr bwMode="auto">
          <a:xfrm>
            <a:off x="6266780" y="4067224"/>
            <a:ext cx="8257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800" dirty="0" smtClean="0"/>
              <a:t>NCTU</a:t>
            </a:r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2636912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800000"/>
                </a:solidFill>
              </a:rPr>
              <a:t>Electron Beam Quality Improvement Experiments </a:t>
            </a:r>
            <a:endParaRPr lang="en-US" sz="2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18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128" y="1079787"/>
            <a:ext cx="5160320" cy="479748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67544" y="1484784"/>
            <a:ext cx="2592288" cy="1584176"/>
            <a:chOff x="2123728" y="1844824"/>
            <a:chExt cx="2592288" cy="1584176"/>
          </a:xfrm>
        </p:grpSpPr>
        <p:sp>
          <p:nvSpPr>
            <p:cNvPr id="4" name="Rectangle 3"/>
            <p:cNvSpPr/>
            <p:nvPr/>
          </p:nvSpPr>
          <p:spPr>
            <a:xfrm>
              <a:off x="2123728" y="1988840"/>
              <a:ext cx="2376264" cy="144016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Right Arrow 4"/>
            <p:cNvSpPr/>
            <p:nvPr/>
          </p:nvSpPr>
          <p:spPr>
            <a:xfrm>
              <a:off x="2195736" y="2492896"/>
              <a:ext cx="792088" cy="50405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Notched Right Arrow 5"/>
            <p:cNvSpPr/>
            <p:nvPr/>
          </p:nvSpPr>
          <p:spPr>
            <a:xfrm rot="10800000">
              <a:off x="3779912" y="2564904"/>
              <a:ext cx="576064" cy="288033"/>
            </a:xfrm>
            <a:prstGeom prst="notched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23728" y="2996952"/>
              <a:ext cx="23762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/>
                <a:t>n</a:t>
              </a:r>
              <a:r>
                <a:rPr lang="en-US" sz="2000" b="1" i="1" baseline="-25000" dirty="0" smtClean="0"/>
                <a:t>e</a:t>
              </a:r>
              <a:r>
                <a:rPr lang="en-US" sz="2000" b="1" i="1" dirty="0"/>
                <a:t>=</a:t>
              </a:r>
              <a:r>
                <a:rPr lang="en-US" sz="2000" b="1" i="1" dirty="0" smtClean="0"/>
                <a:t>1</a:t>
              </a:r>
              <a:r>
                <a:rPr lang="en-US" sz="2000" b="1" i="1" dirty="0"/>
                <a:t>.</a:t>
              </a:r>
              <a:r>
                <a:rPr lang="en-US" sz="2000" b="1" i="1" dirty="0" smtClean="0"/>
                <a:t>00 </a:t>
              </a:r>
              <a:r>
                <a:rPr lang="en-US" altLang="zh-CN" sz="2000" i="1" dirty="0"/>
                <a:t>X</a:t>
              </a:r>
              <a:r>
                <a:rPr lang="en-US" sz="2000" b="1" i="1" dirty="0" smtClean="0"/>
                <a:t>10</a:t>
              </a:r>
              <a:r>
                <a:rPr lang="en-US" sz="2000" b="1" i="1" baseline="30000" dirty="0" smtClean="0"/>
                <a:t>19</a:t>
              </a:r>
              <a:r>
                <a:rPr lang="en-US" sz="2000" b="1" i="1" dirty="0" smtClean="0"/>
                <a:t> cm</a:t>
              </a:r>
              <a:r>
                <a:rPr lang="en-US" sz="2000" b="1" i="1" baseline="30000" dirty="0" smtClean="0"/>
                <a:t>-3</a:t>
              </a:r>
              <a:endParaRPr lang="en-US" sz="2000" i="1" baseline="30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64266" y="1844824"/>
              <a:ext cx="9287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Driver  </a:t>
              </a:r>
            </a:p>
            <a:p>
              <a:pPr algn="ctr"/>
              <a:r>
                <a:rPr lang="en-US" sz="2000" dirty="0" smtClean="0"/>
                <a:t>a</a:t>
              </a:r>
              <a:r>
                <a:rPr lang="en-US" sz="2000" baseline="-25000" dirty="0" smtClean="0"/>
                <a:t>0</a:t>
              </a:r>
              <a:r>
                <a:rPr lang="en-US" sz="2000" dirty="0" smtClean="0"/>
                <a:t>=1.2</a:t>
              </a:r>
              <a:endParaRPr lang="en-US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76061" y="1857018"/>
              <a:ext cx="11399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Injecting </a:t>
              </a:r>
            </a:p>
            <a:p>
              <a:pPr algn="ctr"/>
              <a:r>
                <a:rPr lang="en-US" sz="2000" dirty="0" smtClean="0"/>
                <a:t>a</a:t>
              </a:r>
              <a:r>
                <a:rPr lang="en-US" sz="2000" baseline="-25000" dirty="0"/>
                <a:t>1</a:t>
              </a:r>
              <a:r>
                <a:rPr lang="en-US" sz="2000" dirty="0" smtClean="0"/>
                <a:t>=0.2</a:t>
              </a:r>
              <a:endParaRPr lang="en-US" sz="20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7544" y="3717032"/>
            <a:ext cx="27848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Energy: 134MeV</a:t>
            </a:r>
          </a:p>
          <a:p>
            <a:r>
              <a:rPr lang="en-US" sz="2400" dirty="0" smtClean="0"/>
              <a:t>E Spread: 3.5%</a:t>
            </a:r>
          </a:p>
          <a:p>
            <a:r>
              <a:rPr lang="en-US" sz="2400" dirty="0" smtClean="0"/>
              <a:t>Charge: 8.7pC</a:t>
            </a:r>
          </a:p>
          <a:p>
            <a:r>
              <a:rPr lang="en-US" sz="2400" dirty="0" smtClean="0"/>
              <a:t>Divergence: 4mrad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971600" y="188640"/>
            <a:ext cx="7648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Electron Optical </a:t>
            </a:r>
            <a:r>
              <a:rPr lang="en-US" sz="2800" dirty="0" smtClean="0"/>
              <a:t>Injection Experiments at JAEA  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4355976" y="6309320"/>
            <a:ext cx="4333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H. </a:t>
            </a:r>
            <a:r>
              <a:rPr lang="en-US" dirty="0" err="1" smtClean="0"/>
              <a:t>Kotaki</a:t>
            </a:r>
            <a:r>
              <a:rPr lang="en-US" dirty="0" smtClean="0"/>
              <a:t>, et al, PRL </a:t>
            </a:r>
            <a:r>
              <a:rPr lang="en-US" dirty="0"/>
              <a:t>103, 194803 (2009)</a:t>
            </a:r>
          </a:p>
        </p:txBody>
      </p:sp>
    </p:spTree>
    <p:extLst>
      <p:ext uri="{BB962C8B-B14F-4D97-AF65-F5344CB8AC3E}">
        <p14:creationId xmlns:p14="http://schemas.microsoft.com/office/powerpoint/2010/main" val="169285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Box 1"/>
          <p:cNvSpPr txBox="1">
            <a:spLocks noChangeArrowheads="1"/>
          </p:cNvSpPr>
          <p:nvPr/>
        </p:nvSpPr>
        <p:spPr bwMode="auto">
          <a:xfrm>
            <a:off x="2052414" y="476672"/>
            <a:ext cx="4895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sz="2800" dirty="0"/>
              <a:t>Past</a:t>
            </a:r>
          </a:p>
        </p:txBody>
      </p:sp>
      <p:pic>
        <p:nvPicPr>
          <p:cNvPr id="5122" name="Picture 4" descr="epa-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964" y="1341438"/>
            <a:ext cx="3097212" cy="27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3203848" y="4221088"/>
            <a:ext cx="316835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2000" dirty="0"/>
              <a:t>A model of the first </a:t>
            </a:r>
            <a:r>
              <a:rPr lang="en-US" sz="2000" dirty="0" smtClean="0"/>
              <a:t>cyclotron </a:t>
            </a:r>
            <a:r>
              <a:rPr lang="en-US" sz="2000" dirty="0"/>
              <a:t>of </a:t>
            </a:r>
            <a:r>
              <a:rPr lang="en-US" sz="2000" dirty="0" err="1"/>
              <a:t>Livinston</a:t>
            </a:r>
            <a:r>
              <a:rPr lang="en-US" sz="2000" dirty="0"/>
              <a:t> and Lawrence, which can accelerate protons to 80keV</a:t>
            </a:r>
          </a:p>
        </p:txBody>
      </p:sp>
      <p:pic>
        <p:nvPicPr>
          <p:cNvPr id="5124" name="Picture 5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25" y="4342036"/>
            <a:ext cx="190817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0" descr="cykl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976" y="4221163"/>
            <a:ext cx="129540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214594"/>
            <a:ext cx="4752528" cy="44617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0"/>
            <a:ext cx="382684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43608" y="44624"/>
            <a:ext cx="2725175" cy="1944216"/>
            <a:chOff x="1990841" y="1844824"/>
            <a:chExt cx="2725175" cy="1944216"/>
          </a:xfrm>
        </p:grpSpPr>
        <p:sp>
          <p:nvSpPr>
            <p:cNvPr id="5" name="Rectangle 4"/>
            <p:cNvSpPr/>
            <p:nvPr/>
          </p:nvSpPr>
          <p:spPr>
            <a:xfrm>
              <a:off x="2123728" y="1988840"/>
              <a:ext cx="2376264" cy="144016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Right Arrow 5"/>
            <p:cNvSpPr/>
            <p:nvPr/>
          </p:nvSpPr>
          <p:spPr>
            <a:xfrm>
              <a:off x="2483768" y="2492896"/>
              <a:ext cx="792088" cy="50405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Notched Right Arrow 6"/>
            <p:cNvSpPr/>
            <p:nvPr/>
          </p:nvSpPr>
          <p:spPr>
            <a:xfrm rot="12368400">
              <a:off x="3525869" y="2749079"/>
              <a:ext cx="576064" cy="288033"/>
            </a:xfrm>
            <a:prstGeom prst="notched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23728" y="2996952"/>
              <a:ext cx="23762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/>
                <a:t>n</a:t>
              </a:r>
              <a:r>
                <a:rPr lang="en-US" sz="2000" b="1" i="1" baseline="-25000" dirty="0" smtClean="0"/>
                <a:t>e</a:t>
              </a:r>
              <a:r>
                <a:rPr lang="en-US" sz="2000" b="1" i="1" dirty="0" smtClean="0"/>
                <a:t>=3.95 </a:t>
              </a:r>
              <a:r>
                <a:rPr lang="en-US" altLang="zh-CN" sz="2000" i="1" dirty="0"/>
                <a:t>X</a:t>
              </a:r>
              <a:r>
                <a:rPr lang="en-US" sz="2000" b="1" i="1" dirty="0" smtClean="0"/>
                <a:t>10</a:t>
              </a:r>
              <a:r>
                <a:rPr lang="en-US" sz="2000" b="1" i="1" baseline="30000" dirty="0" smtClean="0"/>
                <a:t>19</a:t>
              </a:r>
              <a:r>
                <a:rPr lang="en-US" sz="2000" b="1" i="1" dirty="0" smtClean="0"/>
                <a:t> cm</a:t>
              </a:r>
              <a:r>
                <a:rPr lang="en-US" sz="2000" b="1" i="1" baseline="30000" dirty="0" smtClean="0"/>
                <a:t>-3</a:t>
              </a:r>
              <a:endParaRPr lang="en-US" sz="2000" i="1" baseline="30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123728" y="1844824"/>
              <a:ext cx="9287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Driver  </a:t>
              </a:r>
            </a:p>
            <a:p>
              <a:pPr algn="ctr"/>
              <a:r>
                <a:rPr lang="en-US" sz="2000" dirty="0"/>
                <a:t>a</a:t>
              </a:r>
              <a:r>
                <a:rPr lang="en-US" sz="2000" baseline="-25000" dirty="0" smtClean="0"/>
                <a:t>0</a:t>
              </a:r>
              <a:r>
                <a:rPr lang="en-US" sz="2000" dirty="0" smtClean="0"/>
                <a:t>=0.6</a:t>
              </a:r>
              <a:endParaRPr lang="en-US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19872" y="1929026"/>
              <a:ext cx="11399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Injecting </a:t>
              </a:r>
            </a:p>
            <a:p>
              <a:pPr algn="ctr"/>
              <a:r>
                <a:rPr lang="en-US" sz="2000" dirty="0"/>
                <a:t>a</a:t>
              </a:r>
              <a:r>
                <a:rPr lang="en-US" sz="2000" baseline="-25000" dirty="0" smtClean="0"/>
                <a:t>1</a:t>
              </a:r>
              <a:r>
                <a:rPr lang="en-US" sz="2000" dirty="0" smtClean="0"/>
                <a:t>=0.1</a:t>
              </a:r>
              <a:endParaRPr lang="en-US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90841" y="3388930"/>
              <a:ext cx="27251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Countercrossing</a:t>
              </a:r>
              <a:r>
                <a:rPr lang="en-US" sz="2000" dirty="0" smtClean="0"/>
                <a:t>: 135°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9285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8" y="2477953"/>
            <a:ext cx="3545336" cy="13110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063704"/>
            <a:ext cx="3456384" cy="2204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3" y="190685"/>
            <a:ext cx="4536504" cy="13661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2488" y="2599812"/>
            <a:ext cx="4572000" cy="1621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9992" y="4365104"/>
            <a:ext cx="3888432" cy="18696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8024" y="1844824"/>
            <a:ext cx="3923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Electron beam profile according to laser’s polarization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1916832"/>
            <a:ext cx="3923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Electron beam direction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4932040" y="188640"/>
            <a:ext cx="40324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Manipulation </a:t>
            </a:r>
            <a:r>
              <a:rPr lang="en-US" sz="2800" dirty="0">
                <a:solidFill>
                  <a:srgbClr val="FF0000"/>
                </a:solidFill>
              </a:rPr>
              <a:t>of laser accelerated electron </a:t>
            </a:r>
            <a:r>
              <a:rPr lang="en-US" sz="2800" dirty="0" smtClean="0">
                <a:solidFill>
                  <a:srgbClr val="FF0000"/>
                </a:solidFill>
              </a:rPr>
              <a:t>beams at JAEA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2248" y="6516052"/>
            <a:ext cx="6876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H </a:t>
            </a:r>
            <a:r>
              <a:rPr lang="en-US" dirty="0" err="1" smtClean="0"/>
              <a:t>Kotaki</a:t>
            </a:r>
            <a:r>
              <a:rPr lang="en-US" dirty="0" smtClean="0"/>
              <a:t>, et al, </a:t>
            </a:r>
            <a:r>
              <a:rPr lang="da-DK" dirty="0" smtClean="0"/>
              <a:t>Plasma </a:t>
            </a:r>
            <a:r>
              <a:rPr lang="da-DK" dirty="0" err="1"/>
              <a:t>Phys</a:t>
            </a:r>
            <a:r>
              <a:rPr lang="da-DK" dirty="0"/>
              <a:t>. Control. Fusion 53 (2011) </a:t>
            </a:r>
            <a:r>
              <a:rPr lang="da-DK" dirty="0" smtClean="0"/>
              <a:t>014009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48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392" y="846209"/>
            <a:ext cx="5292080" cy="30148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3956069"/>
            <a:ext cx="3096344" cy="27132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3864179"/>
            <a:ext cx="4032448" cy="28051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1012666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100TW laser at GIST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104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E</a:t>
            </a:r>
            <a:r>
              <a:rPr lang="en-US" sz="2400" dirty="0" smtClean="0"/>
              <a:t>lectron </a:t>
            </a:r>
            <a:r>
              <a:rPr lang="en-US" sz="2400" dirty="0"/>
              <a:t>beams </a:t>
            </a:r>
            <a:r>
              <a:rPr lang="en-US" sz="2400" dirty="0" smtClean="0"/>
              <a:t>pointing instability from LWFA and Influence to energy measurement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288032" y="1700808"/>
            <a:ext cx="3203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H. J. </a:t>
            </a:r>
            <a:r>
              <a:rPr lang="en-US" dirty="0" smtClean="0"/>
              <a:t>Cha, et al, RSI </a:t>
            </a:r>
            <a:r>
              <a:rPr lang="en-US" dirty="0"/>
              <a:t>83, 063301 (2012)</a:t>
            </a:r>
          </a:p>
        </p:txBody>
      </p:sp>
      <p:sp>
        <p:nvSpPr>
          <p:cNvPr id="9" name="Rectangle 8"/>
          <p:cNvSpPr/>
          <p:nvPr/>
        </p:nvSpPr>
        <p:spPr>
          <a:xfrm>
            <a:off x="288032" y="2276872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Nasr A.M. </a:t>
            </a:r>
            <a:r>
              <a:rPr lang="en-US" dirty="0" err="1"/>
              <a:t>Hafz</a:t>
            </a:r>
            <a:r>
              <a:rPr lang="en-US" dirty="0"/>
              <a:t> et </a:t>
            </a:r>
            <a:r>
              <a:rPr lang="en-US" dirty="0" err="1"/>
              <a:t>al,NIM</a:t>
            </a:r>
            <a:r>
              <a:rPr lang="en-US" dirty="0"/>
              <a:t> A 637(2011)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8032" y="2924944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r>
              <a:rPr lang="en-US" dirty="0" err="1"/>
              <a:t>N.Hafz</a:t>
            </a:r>
            <a:r>
              <a:rPr lang="en-US" dirty="0"/>
              <a:t>, et al, AAC 14TH Workshop, 2010</a:t>
            </a:r>
          </a:p>
        </p:txBody>
      </p:sp>
    </p:spTree>
    <p:extLst>
      <p:ext uri="{BB962C8B-B14F-4D97-AF65-F5344CB8AC3E}">
        <p14:creationId xmlns:p14="http://schemas.microsoft.com/office/powerpoint/2010/main" val="341002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0" y="18864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sz="2800" dirty="0" smtClean="0"/>
              <a:t>LWFA with external magnetic </a:t>
            </a:r>
            <a:r>
              <a:rPr lang="en-US" sz="2800" dirty="0"/>
              <a:t>field </a:t>
            </a:r>
            <a:r>
              <a:rPr lang="en-US" sz="2800" dirty="0" smtClean="0"/>
              <a:t>and </a:t>
            </a:r>
            <a:r>
              <a:rPr lang="en-US" sz="2800" dirty="0"/>
              <a:t>laser </a:t>
            </a:r>
            <a:r>
              <a:rPr lang="en-US" sz="2800" dirty="0" err="1"/>
              <a:t>prepulses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331640" y="6454388"/>
            <a:ext cx="7812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 </a:t>
            </a:r>
            <a:r>
              <a:rPr lang="en-US" dirty="0" err="1"/>
              <a:t>Tomonao</a:t>
            </a:r>
            <a:r>
              <a:rPr lang="en-US" dirty="0"/>
              <a:t> </a:t>
            </a:r>
            <a:r>
              <a:rPr lang="en-US" dirty="0" err="1" smtClean="0"/>
              <a:t>Hosokai</a:t>
            </a:r>
            <a:r>
              <a:rPr lang="en-US" dirty="0" smtClean="0"/>
              <a:t>, et al,</a:t>
            </a:r>
            <a:r>
              <a:rPr lang="en-US" dirty="0"/>
              <a:t> APPLIED PHYSICS LETTERS 96, 121501 2010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764704"/>
            <a:ext cx="3844280" cy="2797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2575582"/>
            <a:ext cx="5436096" cy="37975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3573016"/>
            <a:ext cx="2664296" cy="2542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5373216"/>
            <a:ext cx="1549428" cy="3443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80" y="3933056"/>
            <a:ext cx="1738993" cy="5040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55976" y="1136938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Magnetic field: 1T; </a:t>
            </a:r>
            <a:r>
              <a:rPr lang="en-US" sz="2000" dirty="0" err="1" smtClean="0"/>
              <a:t>Prepulse</a:t>
            </a:r>
            <a:r>
              <a:rPr lang="en-US" sz="2000" dirty="0" smtClean="0"/>
              <a:t>: </a:t>
            </a:r>
            <a:r>
              <a:rPr lang="en-US" sz="2000" dirty="0" err="1" smtClean="0"/>
              <a:t>ps~ns</a:t>
            </a:r>
            <a:endParaRPr lang="en-US" sz="2000" dirty="0" smtClean="0"/>
          </a:p>
          <a:p>
            <a:r>
              <a:rPr lang="en-US" sz="2000" dirty="0" smtClean="0"/>
              <a:t>Main Laser: 7TW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4355976" y="1772816"/>
            <a:ext cx="4464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E</a:t>
            </a:r>
            <a:r>
              <a:rPr lang="en-US" sz="2000" dirty="0" smtClean="0"/>
              <a:t>lectron </a:t>
            </a:r>
            <a:r>
              <a:rPr lang="en-US" sz="2000" dirty="0"/>
              <a:t>energy :</a:t>
            </a:r>
            <a:r>
              <a:rPr lang="en-US" sz="2000" dirty="0" smtClean="0"/>
              <a:t>100 </a:t>
            </a:r>
            <a:r>
              <a:rPr lang="en-US" sz="2000" dirty="0"/>
              <a:t>MeV, </a:t>
            </a:r>
            <a:r>
              <a:rPr lang="en-US" sz="2000" dirty="0" smtClean="0"/>
              <a:t> charge: </a:t>
            </a:r>
            <a:r>
              <a:rPr lang="en-US" sz="2000" dirty="0"/>
              <a:t>20 </a:t>
            </a:r>
            <a:r>
              <a:rPr lang="en-US" sz="2000" dirty="0" err="1"/>
              <a:t>pC</a:t>
            </a:r>
            <a:r>
              <a:rPr lang="en-US" sz="2000" dirty="0"/>
              <a:t>, </a:t>
            </a:r>
            <a:r>
              <a:rPr lang="en-US" sz="2000" dirty="0" err="1" smtClean="0"/>
              <a:t>emittance</a:t>
            </a:r>
            <a:r>
              <a:rPr lang="en-US" sz="2000" dirty="0" smtClean="0"/>
              <a:t>:  </a:t>
            </a:r>
            <a:r>
              <a:rPr lang="en-US" sz="2000" dirty="0"/>
              <a:t>0.02  </a:t>
            </a:r>
            <a:r>
              <a:rPr lang="en-US" sz="2000" dirty="0" err="1" smtClean="0">
                <a:latin typeface="Symbol" charset="2"/>
                <a:cs typeface="Symbol" charset="2"/>
              </a:rPr>
              <a:t>p</a:t>
            </a:r>
            <a:r>
              <a:rPr lang="en-US" sz="2000" dirty="0" err="1" smtClean="0"/>
              <a:t>.mm</a:t>
            </a:r>
            <a:r>
              <a:rPr lang="en-US" sz="2000" dirty="0" err="1"/>
              <a:t>.</a:t>
            </a:r>
            <a:r>
              <a:rPr lang="en-US" sz="2000" dirty="0" err="1" smtClean="0"/>
              <a:t>mrad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380312" y="692696"/>
            <a:ext cx="151216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Osaka U.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01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0" y="19445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sz="2800" dirty="0" smtClean="0"/>
              <a:t> stable </a:t>
            </a:r>
            <a:r>
              <a:rPr lang="en-US" sz="2800" dirty="0"/>
              <a:t>and low-</a:t>
            </a:r>
            <a:r>
              <a:rPr lang="en-US" sz="2800" dirty="0" smtClean="0"/>
              <a:t>divergence electron beam with Argon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331640" y="6454388"/>
            <a:ext cx="7812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 M. Mori</a:t>
            </a:r>
            <a:r>
              <a:rPr lang="en-US" dirty="0" smtClean="0"/>
              <a:t>, et al,</a:t>
            </a:r>
            <a:r>
              <a:rPr lang="en-US" dirty="0"/>
              <a:t> </a:t>
            </a:r>
            <a:r>
              <a:rPr lang="en-US" dirty="0" smtClean="0"/>
              <a:t>PRST </a:t>
            </a:r>
            <a:r>
              <a:rPr lang="en-US" dirty="0"/>
              <a:t>- ACCELERATORS AND BEAMS 12, 082801 (2009)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348880"/>
            <a:ext cx="5040560" cy="4036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3848" y="3543399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4TW Laser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548680"/>
            <a:ext cx="3168352" cy="3090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548680"/>
            <a:ext cx="3173048" cy="3105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2" y="3584028"/>
            <a:ext cx="3024336" cy="282468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020272" y="4653136"/>
            <a:ext cx="5760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52320" y="5013176"/>
            <a:ext cx="813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Argon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36296" y="4005064"/>
            <a:ext cx="90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21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 LWFA experiments in at RRCAT (India) 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979712" y="5939988"/>
            <a:ext cx="7216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Sanyasi</a:t>
            </a:r>
            <a:r>
              <a:rPr lang="en-US" dirty="0"/>
              <a:t> </a:t>
            </a:r>
            <a:r>
              <a:rPr lang="en-US" dirty="0" err="1"/>
              <a:t>Rao</a:t>
            </a:r>
            <a:r>
              <a:rPr lang="en-US" dirty="0"/>
              <a:t> </a:t>
            </a:r>
            <a:r>
              <a:rPr lang="en-US" dirty="0" err="1" smtClean="0"/>
              <a:t>Bobbili</a:t>
            </a:r>
            <a:r>
              <a:rPr lang="en-US" dirty="0" smtClean="0"/>
              <a:t> et al </a:t>
            </a:r>
            <a:r>
              <a:rPr lang="en-US" b="1" dirty="0" smtClean="0"/>
              <a:t>, </a:t>
            </a:r>
            <a:r>
              <a:rPr lang="en-US" dirty="0" smtClean="0"/>
              <a:t>New </a:t>
            </a:r>
            <a:r>
              <a:rPr lang="en-US" dirty="0"/>
              <a:t>Journal of Physics 12 </a:t>
            </a:r>
            <a:r>
              <a:rPr lang="en-US" b="1" dirty="0"/>
              <a:t>(2010) 045011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07704" y="6372036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Bobbili</a:t>
            </a:r>
            <a:r>
              <a:rPr lang="en-US" dirty="0"/>
              <a:t> </a:t>
            </a:r>
            <a:r>
              <a:rPr lang="en-US" dirty="0" err="1"/>
              <a:t>Sanyasi</a:t>
            </a:r>
            <a:r>
              <a:rPr lang="en-US" dirty="0"/>
              <a:t> </a:t>
            </a:r>
            <a:r>
              <a:rPr lang="en-US" dirty="0" err="1" smtClean="0"/>
              <a:t>Rao</a:t>
            </a:r>
            <a:r>
              <a:rPr lang="en-US" dirty="0" smtClean="0"/>
              <a:t>, et al, </a:t>
            </a:r>
            <a:r>
              <a:rPr lang="en-US" dirty="0" err="1" smtClean="0"/>
              <a:t>PoP</a:t>
            </a:r>
            <a:r>
              <a:rPr lang="en-US" dirty="0" smtClean="0"/>
              <a:t> </a:t>
            </a:r>
            <a:r>
              <a:rPr lang="en-US" dirty="0"/>
              <a:t>18, 093104 (2011)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20" y="1366902"/>
            <a:ext cx="4062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Laser: 9~10TW, 45fs, 790~800nm</a:t>
            </a:r>
          </a:p>
          <a:p>
            <a:r>
              <a:rPr lang="en-US" sz="2000" dirty="0" smtClean="0">
                <a:solidFill>
                  <a:srgbClr val="800000"/>
                </a:solidFill>
              </a:rPr>
              <a:t>Helium Gas jet: 1-5x10</a:t>
            </a:r>
            <a:r>
              <a:rPr lang="en-US" sz="2000" baseline="30000" dirty="0" smtClean="0">
                <a:solidFill>
                  <a:srgbClr val="800000"/>
                </a:solidFill>
              </a:rPr>
              <a:t>19</a:t>
            </a:r>
            <a:r>
              <a:rPr lang="en-US" sz="2000" dirty="0" smtClean="0">
                <a:solidFill>
                  <a:srgbClr val="800000"/>
                </a:solidFill>
              </a:rPr>
              <a:t>/cm</a:t>
            </a:r>
            <a:r>
              <a:rPr lang="en-US" sz="2000" baseline="30000" dirty="0" smtClean="0">
                <a:solidFill>
                  <a:srgbClr val="800000"/>
                </a:solidFill>
              </a:rPr>
              <a:t>3</a:t>
            </a:r>
            <a:endParaRPr lang="en-US" sz="2000" dirty="0">
              <a:solidFill>
                <a:srgbClr val="8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6836"/>
            <a:ext cx="4329341" cy="29383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480" y="1209135"/>
            <a:ext cx="4356992" cy="4740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63688" y="620688"/>
            <a:ext cx="59766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Raja </a:t>
            </a:r>
            <a:r>
              <a:rPr lang="en-US" sz="2000" dirty="0" err="1"/>
              <a:t>Ramanna</a:t>
            </a:r>
            <a:r>
              <a:rPr lang="en-US" sz="2000" dirty="0"/>
              <a:t> Centre for Advanced Technology</a:t>
            </a:r>
          </a:p>
        </p:txBody>
      </p:sp>
    </p:spTree>
    <p:extLst>
      <p:ext uri="{BB962C8B-B14F-4D97-AF65-F5344CB8AC3E}">
        <p14:creationId xmlns:p14="http://schemas.microsoft.com/office/powerpoint/2010/main" val="360557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16632"/>
            <a:ext cx="871296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Enhancement of injection and acceleration of electrons in a laser </a:t>
            </a:r>
            <a:r>
              <a:rPr lang="en-US" sz="2400" dirty="0" err="1" smtClean="0"/>
              <a:t>wakefield</a:t>
            </a:r>
            <a:r>
              <a:rPr lang="en-US" sz="2400" dirty="0"/>
              <a:t> </a:t>
            </a:r>
            <a:r>
              <a:rPr lang="en-US" sz="2400" dirty="0" smtClean="0"/>
              <a:t>accelerator </a:t>
            </a:r>
            <a:r>
              <a:rPr lang="en-US" sz="2400" dirty="0"/>
              <a:t>by using an argon-doped hydrogen gas jet and </a:t>
            </a:r>
            <a:r>
              <a:rPr lang="en-US" sz="2400" dirty="0" smtClean="0"/>
              <a:t>optically preformed </a:t>
            </a:r>
            <a:r>
              <a:rPr lang="en-US" sz="2400" dirty="0"/>
              <a:t>plasma waveguide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49" y="1484784"/>
            <a:ext cx="3399863" cy="18722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356" y="1988840"/>
            <a:ext cx="4664124" cy="4486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340768"/>
            <a:ext cx="4214312" cy="7920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6488668"/>
            <a:ext cx="4568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/>
              <a:t>Ho et </a:t>
            </a:r>
            <a:r>
              <a:rPr lang="da-DK" smtClean="0"/>
              <a:t>al, Phys</a:t>
            </a:r>
            <a:r>
              <a:rPr lang="da-DK" dirty="0"/>
              <a:t>. Plasmas 18, 063102 (2011)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730791"/>
              </p:ext>
            </p:extLst>
          </p:nvPr>
        </p:nvGraphicFramePr>
        <p:xfrm>
          <a:off x="177552" y="3789040"/>
          <a:ext cx="3818384" cy="2304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4596"/>
                <a:gridCol w="954596"/>
                <a:gridCol w="1045096"/>
                <a:gridCol w="864096"/>
              </a:tblGrid>
              <a:tr h="460228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800nm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800nm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900nm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07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Pulse Energy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00000"/>
                          </a:solidFill>
                        </a:rPr>
                        <a:t>3.3J</a:t>
                      </a:r>
                      <a:endParaRPr lang="en-US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00000"/>
                          </a:solidFill>
                        </a:rPr>
                        <a:t>450mJ</a:t>
                      </a:r>
                      <a:endParaRPr lang="en-US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00000"/>
                          </a:solidFill>
                        </a:rPr>
                        <a:t>200mJ</a:t>
                      </a:r>
                      <a:endParaRPr lang="en-US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07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Duration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00000"/>
                          </a:solidFill>
                        </a:rPr>
                        <a:t>33fs</a:t>
                      </a:r>
                      <a:endParaRPr lang="en-US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00000"/>
                          </a:solidFill>
                        </a:rPr>
                        <a:t>27fs</a:t>
                      </a:r>
                      <a:endParaRPr lang="en-US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00000"/>
                          </a:solidFill>
                        </a:rPr>
                        <a:t>32fs</a:t>
                      </a:r>
                      <a:endParaRPr lang="en-US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188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Power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00000"/>
                          </a:solidFill>
                        </a:rPr>
                        <a:t>100TW</a:t>
                      </a:r>
                      <a:endParaRPr lang="en-US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00000"/>
                          </a:solidFill>
                        </a:rPr>
                        <a:t>16.7TW</a:t>
                      </a:r>
                      <a:endParaRPr lang="en-US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00000"/>
                          </a:solidFill>
                        </a:rPr>
                        <a:t>6TW</a:t>
                      </a:r>
                      <a:endParaRPr lang="en-US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164288" y="980728"/>
            <a:ext cx="196174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NCU, at Taiwan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8418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2"/>
          <p:cNvSpPr>
            <a:spLocks noChangeArrowheads="1"/>
          </p:cNvSpPr>
          <p:nvPr/>
        </p:nvSpPr>
        <p:spPr bwMode="auto">
          <a:xfrm>
            <a:off x="323528" y="188640"/>
            <a:ext cx="8496944" cy="57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altLang="zh-CN" sz="2800" dirty="0">
                <a:solidFill>
                  <a:schemeClr val="tx2"/>
                </a:solidFill>
              </a:rPr>
              <a:t>Experimental and Simulation </a:t>
            </a:r>
            <a:r>
              <a:rPr lang="en-US" altLang="zh-CN" sz="2800" dirty="0" smtClean="0">
                <a:solidFill>
                  <a:schemeClr val="tx2"/>
                </a:solidFill>
              </a:rPr>
              <a:t>with XL-II OF </a:t>
            </a:r>
            <a:r>
              <a:rPr lang="en-US" altLang="zh-CN" sz="2800" dirty="0" err="1" smtClean="0">
                <a:solidFill>
                  <a:schemeClr val="tx2"/>
                </a:solidFill>
              </a:rPr>
              <a:t>IoP</a:t>
            </a:r>
            <a:r>
              <a:rPr lang="en-US" altLang="zh-CN" sz="2800" dirty="0" smtClean="0">
                <a:solidFill>
                  <a:schemeClr val="tx2"/>
                </a:solidFill>
              </a:rPr>
              <a:t> </a:t>
            </a:r>
            <a:endParaRPr lang="en-US" altLang="zh-CN" sz="2800" dirty="0">
              <a:solidFill>
                <a:schemeClr val="tx2"/>
              </a:solidFill>
            </a:endParaRPr>
          </a:p>
        </p:txBody>
      </p:sp>
      <p:pic>
        <p:nvPicPr>
          <p:cNvPr id="542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1398413"/>
            <a:ext cx="4224337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 Box 8"/>
          <p:cNvSpPr txBox="1">
            <a:spLocks noChangeArrowheads="1"/>
          </p:cNvSpPr>
          <p:nvPr/>
        </p:nvSpPr>
        <p:spPr bwMode="auto">
          <a:xfrm>
            <a:off x="4743450" y="3441526"/>
            <a:ext cx="43561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楷体_GB2312" charset="0"/>
                <a:cs typeface="楷体_GB231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楷体_GB2312" charset="0"/>
                <a:cs typeface="楷体_GB231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楷体_GB2312" charset="0"/>
                <a:cs typeface="楷体_GB231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楷体_GB2312" charset="0"/>
                <a:cs typeface="楷体_GB231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楷体_GB2312" charset="0"/>
                <a:cs typeface="楷体_GB231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楷体_GB2312" charset="0"/>
                <a:cs typeface="楷体_GB231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楷体_GB2312" charset="0"/>
                <a:cs typeface="楷体_GB231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楷体_GB2312" charset="0"/>
                <a:cs typeface="楷体_GB231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楷体_GB2312" charset="0"/>
                <a:cs typeface="楷体_GB2312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1200">
                <a:solidFill>
                  <a:srgbClr val="990033"/>
                </a:solidFill>
                <a:latin typeface="Times New Roman" charset="0"/>
                <a:cs typeface="Times New Roman" charset="0"/>
              </a:rPr>
              <a:t>Plasma density and Laser pulse evolution</a:t>
            </a:r>
          </a:p>
        </p:txBody>
      </p:sp>
      <p:sp>
        <p:nvSpPr>
          <p:cNvPr id="54277" name="Text Box 10"/>
          <p:cNvSpPr txBox="1">
            <a:spLocks noChangeArrowheads="1"/>
          </p:cNvSpPr>
          <p:nvPr/>
        </p:nvSpPr>
        <p:spPr bwMode="auto">
          <a:xfrm>
            <a:off x="4876800" y="4394026"/>
            <a:ext cx="37338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楷体_GB2312" charset="0"/>
                <a:cs typeface="楷体_GB231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楷体_GB2312" charset="0"/>
                <a:cs typeface="楷体_GB231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楷体_GB2312" charset="0"/>
                <a:cs typeface="楷体_GB231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楷体_GB2312" charset="0"/>
                <a:cs typeface="楷体_GB231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楷体_GB2312" charset="0"/>
                <a:cs typeface="楷体_GB231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楷体_GB2312" charset="0"/>
                <a:cs typeface="楷体_GB231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楷体_GB2312" charset="0"/>
                <a:cs typeface="楷体_GB231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楷体_GB2312" charset="0"/>
                <a:cs typeface="楷体_GB231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楷体_GB2312" charset="0"/>
                <a:cs typeface="楷体_GB2312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1600" dirty="0">
                <a:solidFill>
                  <a:srgbClr val="800000"/>
                </a:solidFill>
                <a:cs typeface="Tahoma" charset="0"/>
              </a:rPr>
              <a:t>Beam quality: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1600" dirty="0">
                <a:solidFill>
                  <a:srgbClr val="800000"/>
                </a:solidFill>
                <a:cs typeface="Tahoma" charset="0"/>
              </a:rPr>
              <a:t>    23 MeV/~7%/4 </a:t>
            </a:r>
            <a:r>
              <a:rPr lang="en-US" altLang="zh-CN" sz="1600" dirty="0" err="1">
                <a:solidFill>
                  <a:srgbClr val="800000"/>
                </a:solidFill>
                <a:cs typeface="Tahoma" charset="0"/>
              </a:rPr>
              <a:t>pC</a:t>
            </a:r>
            <a:r>
              <a:rPr lang="en-US" altLang="zh-CN" sz="1600" dirty="0">
                <a:solidFill>
                  <a:srgbClr val="800000"/>
                </a:solidFill>
                <a:cs typeface="Tahoma" charset="0"/>
              </a:rPr>
              <a:t>/2 </a:t>
            </a:r>
            <a:r>
              <a:rPr lang="en-US" altLang="zh-CN" sz="1600" dirty="0" err="1">
                <a:solidFill>
                  <a:srgbClr val="800000"/>
                </a:solidFill>
                <a:cs typeface="Tahoma" charset="0"/>
              </a:rPr>
              <a:t>mrad</a:t>
            </a:r>
            <a:endParaRPr lang="en-US" altLang="zh-CN" sz="1600" dirty="0">
              <a:solidFill>
                <a:srgbClr val="800000"/>
              </a:solidFill>
              <a:cs typeface="Tahoma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CN" sz="1600" dirty="0">
                <a:solidFill>
                  <a:srgbClr val="800000"/>
                </a:solidFill>
                <a:cs typeface="Tahoma" charset="0"/>
              </a:rPr>
              <a:t>Normalized </a:t>
            </a:r>
            <a:r>
              <a:rPr lang="en-US" altLang="zh-CN" sz="1600" dirty="0" err="1">
                <a:solidFill>
                  <a:srgbClr val="800000"/>
                </a:solidFill>
                <a:cs typeface="Tahoma" charset="0"/>
              </a:rPr>
              <a:t>Emittance</a:t>
            </a:r>
            <a:r>
              <a:rPr lang="en-US" altLang="zh-CN" sz="1600" dirty="0">
                <a:solidFill>
                  <a:srgbClr val="800000"/>
                </a:solidFill>
                <a:cs typeface="Tahoma" charset="0"/>
              </a:rPr>
              <a:t>:</a:t>
            </a:r>
          </a:p>
          <a:p>
            <a:pPr eaLnBrk="1" hangingPunct="1">
              <a:spcBef>
                <a:spcPct val="20000"/>
              </a:spcBef>
            </a:pPr>
            <a:r>
              <a:rPr lang="zh-CN" altLang="en-US" sz="1600" dirty="0">
                <a:solidFill>
                  <a:srgbClr val="800000"/>
                </a:solidFill>
                <a:cs typeface="Tahoma" charset="0"/>
              </a:rPr>
              <a:t>                         </a:t>
            </a:r>
          </a:p>
        </p:txBody>
      </p:sp>
      <p:graphicFrame>
        <p:nvGraphicFramePr>
          <p:cNvPr id="54278" name="Object 16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4157953090"/>
              </p:ext>
            </p:extLst>
          </p:nvPr>
        </p:nvGraphicFramePr>
        <p:xfrm>
          <a:off x="5715000" y="5388768"/>
          <a:ext cx="1828800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Equation" r:id="rId5" imgW="1079032" imgH="203112" progId="Equation.3">
                  <p:embed/>
                </p:oleObj>
              </mc:Choice>
              <mc:Fallback>
                <p:oleObj name="Equation" r:id="rId5" imgW="1079032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5388768"/>
                        <a:ext cx="1828800" cy="34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279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353963"/>
            <a:ext cx="4149725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50075" y="836712"/>
            <a:ext cx="179838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IHEP &amp; IOP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065502" y="6309320"/>
            <a:ext cx="2322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Courtesy of J. </a:t>
            </a:r>
            <a:r>
              <a:rPr lang="en-US" sz="2000" dirty="0" err="1" smtClean="0"/>
              <a:t>Gao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9376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263691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800000"/>
                </a:solidFill>
              </a:rPr>
              <a:t>GeV</a:t>
            </a:r>
            <a:r>
              <a:rPr lang="en-US" sz="2800" dirty="0" smtClean="0">
                <a:solidFill>
                  <a:srgbClr val="800000"/>
                </a:solidFill>
              </a:rPr>
              <a:t> Electron Beam </a:t>
            </a:r>
            <a:endParaRPr lang="en-US" sz="2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18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971550" y="260648"/>
            <a:ext cx="7129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sz="2800" dirty="0" smtClean="0"/>
              <a:t> Cascaded LWFA Experiment at SIOFM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5340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J. S. </a:t>
            </a:r>
            <a:r>
              <a:rPr lang="en-US" sz="2000" dirty="0" smtClean="0"/>
              <a:t>Liu, et al, PRL</a:t>
            </a:r>
            <a:r>
              <a:rPr lang="en-US" sz="2000" dirty="0"/>
              <a:t>107, 035001 (2011)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8720"/>
            <a:ext cx="6088863" cy="3240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577" y="3501008"/>
            <a:ext cx="4884423" cy="33569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84168" y="980728"/>
            <a:ext cx="2880320" cy="1200328"/>
          </a:xfrm>
          <a:prstGeom prst="rect">
            <a:avLst/>
          </a:prstGeom>
          <a:solidFill>
            <a:srgbClr val="FFFF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S</a:t>
            </a:r>
            <a:r>
              <a:rPr lang="en-US" sz="2400" dirty="0"/>
              <a:t>hanghai </a:t>
            </a:r>
            <a:r>
              <a:rPr lang="en-US" sz="2400" dirty="0">
                <a:solidFill>
                  <a:srgbClr val="FF0000"/>
                </a:solidFill>
              </a:rPr>
              <a:t>I</a:t>
            </a:r>
            <a:r>
              <a:rPr lang="en-US" sz="2400" dirty="0"/>
              <a:t>nstitute of </a:t>
            </a:r>
            <a:r>
              <a:rPr lang="en-US" sz="2400" dirty="0">
                <a:solidFill>
                  <a:srgbClr val="FF0000"/>
                </a:solidFill>
              </a:rPr>
              <a:t>O</a:t>
            </a:r>
            <a:r>
              <a:rPr lang="en-US" sz="2400" dirty="0"/>
              <a:t>ptics and </a:t>
            </a:r>
            <a:r>
              <a:rPr lang="en-US" sz="2400" dirty="0">
                <a:solidFill>
                  <a:srgbClr val="FF0000"/>
                </a:solidFill>
              </a:rPr>
              <a:t>F</a:t>
            </a:r>
            <a:r>
              <a:rPr lang="en-US" sz="2400" dirty="0"/>
              <a:t>ine </a:t>
            </a:r>
            <a:r>
              <a:rPr lang="en-US" sz="2400" dirty="0" smtClean="0">
                <a:solidFill>
                  <a:srgbClr val="FF0000"/>
                </a:solidFill>
              </a:rPr>
              <a:t>M</a:t>
            </a:r>
            <a:r>
              <a:rPr lang="en-US" sz="2400" dirty="0" smtClean="0"/>
              <a:t>echanics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395536" y="4437112"/>
            <a:ext cx="3240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50TW laser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 </a:t>
            </a:r>
            <a:r>
              <a:rPr lang="en-US" sz="2400" dirty="0"/>
              <a:t>0.8-GeV </a:t>
            </a:r>
            <a:r>
              <a:rPr lang="en-US" sz="2400" dirty="0" smtClean="0"/>
              <a:t>quasi-</a:t>
            </a:r>
            <a:r>
              <a:rPr lang="en-US" sz="2400" dirty="0" err="1" smtClean="0"/>
              <a:t>monoenergetic</a:t>
            </a:r>
            <a:r>
              <a:rPr lang="en-US" sz="2400" dirty="0" smtClean="0"/>
              <a:t> </a:t>
            </a:r>
            <a:r>
              <a:rPr lang="en-US" sz="2400" dirty="0"/>
              <a:t>electron beam</a:t>
            </a:r>
          </a:p>
        </p:txBody>
      </p:sp>
    </p:spTree>
    <p:extLst>
      <p:ext uri="{BB962C8B-B14F-4D97-AF65-F5344CB8AC3E}">
        <p14:creationId xmlns:p14="http://schemas.microsoft.com/office/powerpoint/2010/main" val="163384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/>
          <p:cNvSpPr txBox="1">
            <a:spLocks noChangeArrowheads="1"/>
          </p:cNvSpPr>
          <p:nvPr/>
        </p:nvSpPr>
        <p:spPr bwMode="auto">
          <a:xfrm>
            <a:off x="1979613" y="333375"/>
            <a:ext cx="4895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/>
              <a:t>Now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92275" y="908050"/>
            <a:ext cx="6000750" cy="5008563"/>
            <a:chOff x="1692275" y="908050"/>
            <a:chExt cx="6000750" cy="5008563"/>
          </a:xfrm>
        </p:grpSpPr>
        <p:pic>
          <p:nvPicPr>
            <p:cNvPr id="7169" name="Picture 11" descr="cern">
              <a:hlinkClick r:id="rId3" action="ppaction://hlinkfile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908050"/>
              <a:ext cx="5975350" cy="444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1" name="TextBox 1"/>
            <p:cNvSpPr txBox="1">
              <a:spLocks noChangeArrowheads="1"/>
            </p:cNvSpPr>
            <p:nvPr/>
          </p:nvSpPr>
          <p:spPr bwMode="auto">
            <a:xfrm>
              <a:off x="1763713" y="5516563"/>
              <a:ext cx="5929312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sz="2000"/>
                <a:t>LHC-a 27km proton synchrotron at CERN, 2x7TeV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65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Numerical study of 1.1 </a:t>
            </a:r>
            <a:r>
              <a:rPr lang="en-US" sz="2400" dirty="0" err="1"/>
              <a:t>GeV</a:t>
            </a:r>
            <a:r>
              <a:rPr lang="en-US" sz="2400" dirty="0"/>
              <a:t> electron acceleration over a-few-millimeter-</a:t>
            </a:r>
            <a:r>
              <a:rPr lang="en-US" sz="2400" dirty="0" smtClean="0"/>
              <a:t>long plasma </a:t>
            </a:r>
            <a:r>
              <a:rPr lang="en-US" sz="2400" dirty="0"/>
              <a:t>with a tapered density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2339752" y="6453336"/>
            <a:ext cx="6826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M. S. </a:t>
            </a:r>
            <a:r>
              <a:rPr lang="en-US" dirty="0" err="1"/>
              <a:t>Hur</a:t>
            </a:r>
            <a:r>
              <a:rPr lang="en-US" dirty="0"/>
              <a:t> and H. </a:t>
            </a:r>
            <a:r>
              <a:rPr lang="en-US" dirty="0" smtClean="0"/>
              <a:t>Suk, PHYSICS </a:t>
            </a:r>
            <a:r>
              <a:rPr lang="en-US" dirty="0"/>
              <a:t>OF PLASMAS 18, 033102 2011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68760"/>
            <a:ext cx="4378052" cy="4719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412776"/>
            <a:ext cx="3543217" cy="45365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91123" y="764704"/>
            <a:ext cx="89730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GIST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145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263691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800000"/>
                </a:solidFill>
              </a:rPr>
              <a:t>New Ideas of LPWA Studies </a:t>
            </a:r>
            <a:endParaRPr lang="en-US" sz="2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66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800000"/>
                </a:solidFill>
              </a:rPr>
              <a:t> Dense </a:t>
            </a:r>
            <a:r>
              <a:rPr lang="en-US" sz="2800" dirty="0" err="1" smtClean="0">
                <a:solidFill>
                  <a:srgbClr val="800000"/>
                </a:solidFill>
              </a:rPr>
              <a:t>atto</a:t>
            </a:r>
            <a:r>
              <a:rPr lang="en-US" sz="2800" dirty="0" smtClean="0">
                <a:solidFill>
                  <a:srgbClr val="800000"/>
                </a:solidFill>
              </a:rPr>
              <a:t>-second electron sheet generation from LWFA with a up-ramp plasma density</a:t>
            </a:r>
            <a:endParaRPr lang="en-US" sz="2800" dirty="0">
              <a:solidFill>
                <a:srgbClr val="8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" y="1052736"/>
            <a:ext cx="3733326" cy="29133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66365" y="620688"/>
            <a:ext cx="95410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SJTU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123728" y="6381328"/>
            <a:ext cx="4517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Z.M. Sheng, et al, PRL</a:t>
            </a:r>
            <a:r>
              <a:rPr lang="en-US" dirty="0"/>
              <a:t>110, 135002 (2013)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124744"/>
            <a:ext cx="4320480" cy="3000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4077072"/>
            <a:ext cx="2808312" cy="21929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60032" y="134076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t-=71T</a:t>
            </a:r>
            <a:r>
              <a:rPr lang="en-US" i="1" baseline="-25000" dirty="0" smtClean="0">
                <a:solidFill>
                  <a:schemeClr val="bg1"/>
                </a:solidFill>
              </a:rPr>
              <a:t>L</a:t>
            </a:r>
            <a:endParaRPr lang="en-US" i="1" baseline="-25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8549" y="1340768"/>
            <a:ext cx="98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t-=83T</a:t>
            </a:r>
            <a:r>
              <a:rPr lang="en-US" i="1" baseline="-25000" dirty="0" smtClean="0">
                <a:solidFill>
                  <a:schemeClr val="bg1"/>
                </a:solidFill>
              </a:rPr>
              <a:t>L</a:t>
            </a:r>
            <a:endParaRPr lang="en-US" i="1" baseline="-25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9512" y="3990543"/>
            <a:ext cx="47525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/>
              <a:t>u</a:t>
            </a:r>
            <a:r>
              <a:rPr lang="en-US" sz="2000" dirty="0" smtClean="0"/>
              <a:t>p-ramp</a:t>
            </a:r>
            <a:r>
              <a:rPr lang="en-US" sz="2000" dirty="0"/>
              <a:t> </a:t>
            </a:r>
            <a:r>
              <a:rPr lang="en-US" sz="2000" dirty="0" smtClean="0"/>
              <a:t>plasma density </a:t>
            </a:r>
            <a:r>
              <a:rPr lang="en-US" sz="2000" dirty="0"/>
              <a:t>profile followed by a </a:t>
            </a:r>
            <a:r>
              <a:rPr lang="en-US" sz="2000" dirty="0" smtClean="0"/>
              <a:t>plateau;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a fairly large laser focus </a:t>
            </a:r>
            <a:r>
              <a:rPr lang="en-US" sz="2000" dirty="0" smtClean="0"/>
              <a:t>diameter;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different from the bubble (</a:t>
            </a:r>
            <a:r>
              <a:rPr lang="en-US" sz="2000" dirty="0" smtClean="0"/>
              <a:t>complete blowout</a:t>
            </a:r>
            <a:r>
              <a:rPr lang="en-US" sz="2000" dirty="0"/>
              <a:t>) </a:t>
            </a:r>
            <a:r>
              <a:rPr lang="en-US" sz="2000" dirty="0" smtClean="0"/>
              <a:t>regime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ultrathin </a:t>
            </a:r>
            <a:r>
              <a:rPr lang="en-US" sz="2000" dirty="0" smtClean="0"/>
              <a:t>(</a:t>
            </a:r>
            <a:r>
              <a:rPr lang="en-US" sz="2000" dirty="0" err="1" smtClean="0"/>
              <a:t>atto</a:t>
            </a:r>
            <a:r>
              <a:rPr lang="en-US" sz="2000" dirty="0" smtClean="0"/>
              <a:t>-second </a:t>
            </a:r>
            <a:r>
              <a:rPr lang="en-US" sz="2000" dirty="0"/>
              <a:t>duration</a:t>
            </a:r>
            <a:r>
              <a:rPr lang="en-US" sz="2000" dirty="0" smtClean="0"/>
              <a:t>),</a:t>
            </a:r>
            <a:r>
              <a:rPr lang="en-US" sz="2000" dirty="0"/>
              <a:t> high charge ( </a:t>
            </a:r>
            <a:r>
              <a:rPr lang="en-US" sz="2000" dirty="0" smtClean="0"/>
              <a:t>~</a:t>
            </a:r>
            <a:r>
              <a:rPr lang="en-US" sz="2000" dirty="0" err="1" smtClean="0"/>
              <a:t>nC</a:t>
            </a:r>
            <a:r>
              <a:rPr lang="en-US" sz="2000" dirty="0"/>
              <a:t>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55576" y="1052736"/>
            <a:ext cx="7200800" cy="5040560"/>
            <a:chOff x="1475656" y="1412776"/>
            <a:chExt cx="6063208" cy="4330443"/>
          </a:xfrm>
        </p:grpSpPr>
        <p:pic>
          <p:nvPicPr>
            <p:cNvPr id="12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1412776"/>
              <a:ext cx="6063208" cy="4330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4788024" y="3573016"/>
              <a:ext cx="2448272" cy="1665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ahoma" charset="0"/>
                  <a:ea typeface="楷体_GB2312" charset="0"/>
                  <a:cs typeface="楷体_GB2312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charset="0"/>
                  <a:ea typeface="楷体_GB2312" charset="0"/>
                  <a:cs typeface="楷体_GB2312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charset="0"/>
                  <a:ea typeface="楷体_GB2312" charset="0"/>
                  <a:cs typeface="楷体_GB2312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charset="0"/>
                  <a:ea typeface="楷体_GB2312" charset="0"/>
                  <a:cs typeface="楷体_GB2312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charset="0"/>
                  <a:ea typeface="楷体_GB2312" charset="0"/>
                  <a:cs typeface="楷体_GB231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charset="0"/>
                  <a:ea typeface="楷体_GB2312" charset="0"/>
                  <a:cs typeface="楷体_GB231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charset="0"/>
                  <a:ea typeface="楷体_GB2312" charset="0"/>
                  <a:cs typeface="楷体_GB231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charset="0"/>
                  <a:ea typeface="楷体_GB2312" charset="0"/>
                  <a:cs typeface="楷体_GB231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charset="0"/>
                  <a:ea typeface="楷体_GB2312" charset="0"/>
                  <a:cs typeface="楷体_GB2312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 sz="2000" dirty="0">
                  <a:solidFill>
                    <a:srgbClr val="800000"/>
                  </a:solidFill>
                </a:rPr>
                <a:t>10 Hz, Ti: Sapphire laser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zh-CN" sz="2000" dirty="0">
                  <a:solidFill>
                    <a:srgbClr val="800000"/>
                  </a:solidFill>
                </a:rPr>
                <a:t>@ LLP, SJTU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zh-CN" sz="2000" dirty="0">
                  <a:solidFill>
                    <a:srgbClr val="800000"/>
                  </a:solidFill>
                </a:rPr>
                <a:t>800 nm, 200 TW, 25 </a:t>
              </a:r>
              <a:r>
                <a:rPr lang="en-US" altLang="zh-CN" sz="2000" dirty="0" err="1">
                  <a:solidFill>
                    <a:srgbClr val="800000"/>
                  </a:solidFill>
                </a:rPr>
                <a:t>fs</a:t>
              </a:r>
              <a:endParaRPr lang="en-US" altLang="zh-CN" sz="2000" dirty="0">
                <a:solidFill>
                  <a:srgbClr val="8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306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High Brightness </a:t>
            </a:r>
            <a:r>
              <a:rPr lang="en-US" altLang="zh-CN" sz="2400" dirty="0">
                <a:solidFill>
                  <a:srgbClr val="800000"/>
                </a:solidFill>
                <a:cs typeface="Arial" charset="0"/>
              </a:rPr>
              <a:t>Electron Beams via Ionization Injection by Transverse Colliding Lasers in a Beam-Driven </a:t>
            </a:r>
            <a:r>
              <a:rPr lang="en-US" altLang="zh-CN" sz="2400" dirty="0" smtClean="0">
                <a:solidFill>
                  <a:srgbClr val="800000"/>
                </a:solidFill>
                <a:cs typeface="Arial" charset="0"/>
              </a:rPr>
              <a:t>PWA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52320" y="764704"/>
            <a:ext cx="158417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Tsinghua U.</a:t>
            </a:r>
            <a:endParaRPr lang="en-US" sz="20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68760"/>
            <a:ext cx="6192688" cy="21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496" y="1713002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Pre-ionized Plasma +He gas</a:t>
            </a:r>
            <a:endParaRPr lang="en-US" sz="2000" dirty="0"/>
          </a:p>
        </p:txBody>
      </p:sp>
      <p:graphicFrame>
        <p:nvGraphicFramePr>
          <p:cNvPr id="10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861253"/>
              </p:ext>
            </p:extLst>
          </p:nvPr>
        </p:nvGraphicFramePr>
        <p:xfrm>
          <a:off x="179512" y="3753199"/>
          <a:ext cx="6984776" cy="2597326"/>
        </p:xfrm>
        <a:graphic>
          <a:graphicData uri="http://schemas.openxmlformats.org/drawingml/2006/table">
            <a:tbl>
              <a:tblPr/>
              <a:tblGrid>
                <a:gridCol w="1729564"/>
                <a:gridCol w="2394781"/>
                <a:gridCol w="2860431"/>
              </a:tblGrid>
              <a:tr h="388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x </a:t>
                      </a:r>
                      <a:r>
                        <a:rPr kumimoji="0" lang="en-US" altLang="zh-CN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emittance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宋体" charset="0"/>
                        <a:cs typeface="宋体" charset="0"/>
                      </a:endParaRPr>
                    </a:p>
                  </a:txBody>
                  <a:tcPr marL="91445" marR="91445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y emittance</a:t>
                      </a: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宋体" charset="0"/>
                        <a:cs typeface="宋体" charset="0"/>
                      </a:endParaRPr>
                    </a:p>
                  </a:txBody>
                  <a:tcPr marL="91445" marR="91445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z </a:t>
                      </a:r>
                      <a:r>
                        <a:rPr kumimoji="0" lang="en-US" altLang="zh-CN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emittance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宋体" charset="0"/>
                        <a:cs typeface="宋体" charset="0"/>
                      </a:endParaRPr>
                    </a:p>
                  </a:txBody>
                  <a:tcPr marL="91445" marR="91445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/>
                    </a:solidFill>
                  </a:tcPr>
                </a:tc>
              </a:tr>
              <a:tr h="388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8.5 </a:t>
                      </a:r>
                      <a:r>
                        <a:rPr kumimoji="0" lang="en-US" altLang="zh-CN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nm·rad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 charset="0"/>
                        <a:ea typeface="宋体" charset="0"/>
                        <a:cs typeface="宋体" charset="0"/>
                      </a:endParaRPr>
                    </a:p>
                  </a:txBody>
                  <a:tcPr marL="91445" marR="91445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6.0 </a:t>
                      </a:r>
                      <a:r>
                        <a:rPr kumimoji="0" lang="en-US" altLang="zh-CN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nm·rad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 charset="0"/>
                        <a:ea typeface="宋体" charset="0"/>
                        <a:cs typeface="宋体" charset="0"/>
                      </a:endParaRPr>
                    </a:p>
                  </a:txBody>
                  <a:tcPr marL="91445" marR="91445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0.06 keV·ps</a:t>
                      </a:r>
                      <a:endParaRPr kumimoji="0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宋体" charset="0"/>
                        <a:cs typeface="宋体" charset="0"/>
                      </a:endParaRPr>
                    </a:p>
                  </a:txBody>
                  <a:tcPr marL="91445" marR="91445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159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Energy</a:t>
                      </a:r>
                      <a:endParaRPr kumimoji="0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charset="0"/>
                        <a:ea typeface="宋体" charset="0"/>
                        <a:cs typeface="宋体" charset="0"/>
                      </a:endParaRPr>
                    </a:p>
                  </a:txBody>
                  <a:tcPr marL="91445" marR="91445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Slice energy spread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charset="0"/>
                        <a:ea typeface="宋体" charset="0"/>
                        <a:cs typeface="宋体" charset="0"/>
                      </a:endParaRPr>
                    </a:p>
                  </a:txBody>
                  <a:tcPr marL="91445" marR="91445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Correlated energy spread</a:t>
                      </a:r>
                      <a:endParaRPr kumimoji="0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charset="0"/>
                        <a:ea typeface="宋体" charset="0"/>
                        <a:cs typeface="宋体" charset="0"/>
                      </a:endParaRPr>
                    </a:p>
                  </a:txBody>
                  <a:tcPr marL="91445" marR="91445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/>
                    </a:solidFill>
                  </a:tcPr>
                </a:tc>
              </a:tr>
              <a:tr h="388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5.3 MeV</a:t>
                      </a:r>
                      <a:endParaRPr kumimoji="0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宋体" charset="0"/>
                        <a:cs typeface="宋体" charset="0"/>
                      </a:endParaRPr>
                    </a:p>
                  </a:txBody>
                  <a:tcPr marL="91445" marR="91445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~12 keV</a:t>
                      </a:r>
                      <a:endParaRPr kumimoji="0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宋体" charset="0"/>
                        <a:cs typeface="宋体" charset="0"/>
                      </a:endParaRPr>
                    </a:p>
                  </a:txBody>
                  <a:tcPr marL="91445" marR="91445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0.2 MeV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宋体" charset="0"/>
                        <a:cs typeface="宋体" charset="0"/>
                      </a:endParaRPr>
                    </a:p>
                  </a:txBody>
                  <a:tcPr marL="91445" marR="91445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88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Charge</a:t>
                      </a:r>
                      <a:endParaRPr kumimoji="0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charset="0"/>
                        <a:ea typeface="宋体" charset="0"/>
                        <a:cs typeface="宋体" charset="0"/>
                      </a:endParaRPr>
                    </a:p>
                  </a:txBody>
                  <a:tcPr marL="91445" marR="91445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Peak current</a:t>
                      </a:r>
                      <a:endParaRPr kumimoji="0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charset="0"/>
                        <a:ea typeface="宋体" charset="0"/>
                        <a:cs typeface="宋体" charset="0"/>
                      </a:endParaRPr>
                    </a:p>
                  </a:txBody>
                  <a:tcPr marL="91445" marR="91445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Brightness</a:t>
                      </a:r>
                      <a:endParaRPr kumimoji="0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charset="0"/>
                        <a:ea typeface="宋体" charset="0"/>
                        <a:cs typeface="宋体" charset="0"/>
                      </a:endParaRPr>
                    </a:p>
                  </a:txBody>
                  <a:tcPr marL="91445" marR="91445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/>
                    </a:solidFill>
                  </a:tcPr>
                </a:tc>
              </a:tr>
              <a:tr h="388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4.6 </a:t>
                      </a:r>
                      <a:r>
                        <a:rPr kumimoji="0" lang="en-US" altLang="zh-CN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pC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宋体" charset="0"/>
                        <a:cs typeface="宋体" charset="0"/>
                      </a:endParaRPr>
                    </a:p>
                  </a:txBody>
                  <a:tcPr marL="91445" marR="91445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0.44 kA</a:t>
                      </a:r>
                      <a:endParaRPr kumimoji="0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宋体" charset="0"/>
                        <a:cs typeface="宋体" charset="0"/>
                      </a:endParaRPr>
                    </a:p>
                  </a:txBody>
                  <a:tcPr marL="91445" marR="91445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1.7×10</a:t>
                      </a:r>
                      <a:r>
                        <a:rPr kumimoji="0" lang="en-US" altLang="zh-CN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19</a:t>
                      </a: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A∙rad</a:t>
                      </a:r>
                      <a:r>
                        <a:rPr kumimoji="0" lang="en-US" altLang="zh-CN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 ∙m</a:t>
                      </a:r>
                      <a:r>
                        <a:rPr kumimoji="0" lang="en-US" altLang="zh-CN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宋体" charset="0"/>
                          <a:cs typeface="宋体" charset="0"/>
                        </a:rPr>
                        <a:t>-2 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 charset="0"/>
                        <a:ea typeface="宋体" charset="0"/>
                        <a:cs typeface="宋体" charset="0"/>
                      </a:endParaRPr>
                    </a:p>
                  </a:txBody>
                  <a:tcPr marL="91445" marR="91445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2CA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164288" y="4077072"/>
            <a:ext cx="1979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W. Lu, et al, accepted by PRL; </a:t>
            </a:r>
          </a:p>
          <a:p>
            <a:r>
              <a:rPr lang="en-US" dirty="0" smtClean="0"/>
              <a:t>TUPEA022</a:t>
            </a:r>
            <a:r>
              <a:rPr lang="en-US" dirty="0"/>
              <a:t>, IPAC2013</a:t>
            </a:r>
          </a:p>
        </p:txBody>
      </p:sp>
    </p:spTree>
    <p:extLst>
      <p:ext uri="{BB962C8B-B14F-4D97-AF65-F5344CB8AC3E}">
        <p14:creationId xmlns:p14="http://schemas.microsoft.com/office/powerpoint/2010/main" val="165771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19" y="3429000"/>
            <a:ext cx="6781549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87015"/>
            <a:ext cx="8820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ClrTx/>
              <a:buFontTx/>
              <a:buNone/>
              <a:defRPr/>
            </a:pPr>
            <a:r>
              <a:rPr lang="en-US" altLang="zh-CN" sz="2400" dirty="0">
                <a:solidFill>
                  <a:srgbClr val="800000"/>
                </a:solidFill>
                <a:cs typeface="Times New Roman" pitchFamily="18" charset="0"/>
              </a:rPr>
              <a:t>Snapshots Plasma Wakefield Using </a:t>
            </a:r>
            <a:r>
              <a:rPr lang="en-US" altLang="zh-CN" sz="2400" dirty="0" err="1">
                <a:solidFill>
                  <a:srgbClr val="800000"/>
                </a:solidFill>
                <a:cs typeface="Times New Roman" pitchFamily="18" charset="0"/>
              </a:rPr>
              <a:t>Ultrashort</a:t>
            </a:r>
            <a:r>
              <a:rPr lang="en-US" altLang="zh-CN" sz="2400" dirty="0">
                <a:solidFill>
                  <a:srgbClr val="800000"/>
                </a:solidFill>
                <a:cs typeface="Times New Roman" pitchFamily="18" charset="0"/>
              </a:rPr>
              <a:t> Electron Probe</a:t>
            </a:r>
            <a:endParaRPr lang="en-US" altLang="zh-CN" sz="2400" baseline="30000" dirty="0">
              <a:solidFill>
                <a:srgbClr val="800000"/>
              </a:solidFill>
            </a:endParaRPr>
          </a:p>
        </p:txBody>
      </p:sp>
      <p:pic>
        <p:nvPicPr>
          <p:cNvPr id="9" name="图片 3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55"/>
          <a:stretch/>
        </p:blipFill>
        <p:spPr bwMode="auto">
          <a:xfrm>
            <a:off x="848782" y="692696"/>
            <a:ext cx="3291170" cy="30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6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68"/>
          <a:stretch/>
        </p:blipFill>
        <p:spPr bwMode="auto">
          <a:xfrm>
            <a:off x="4364326" y="620688"/>
            <a:ext cx="3376026" cy="302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6296" y="548680"/>
            <a:ext cx="158417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Tsinghua U.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323528" y="3717032"/>
            <a:ext cx="2808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Electron density map of injection simulation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3528" y="5157192"/>
            <a:ext cx="3024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Density variation of the probe on the screen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48064" y="4005064"/>
            <a:ext cx="36724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total injected charge (red filled circle) using the recovered electric field and the externally injected charge (blue filled square) we set in the simulation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37192" y="1988840"/>
            <a:ext cx="1567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Electric field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16016" y="6381328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W. Lu, et al, TUPEA027, IPAC2013</a:t>
            </a:r>
            <a:r>
              <a:rPr lang="zh-CN" altLang="en-US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 </a:t>
            </a:r>
            <a:endParaRPr lang="zh-CN" altLang="en-US" sz="1600" dirty="0">
              <a:solidFill>
                <a:srgbClr val="7030A0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3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263691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800000"/>
                </a:solidFill>
              </a:rPr>
              <a:t>Proton or Ion Acceleration</a:t>
            </a:r>
            <a:endParaRPr lang="en-US" sz="2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98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670736"/>
            <a:ext cx="3168352" cy="3550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764704"/>
            <a:ext cx="4290307" cy="36374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99992" y="6309320"/>
            <a:ext cx="4628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XQ Yan, et al, PRL </a:t>
            </a:r>
            <a:r>
              <a:rPr lang="en-US" sz="2000" dirty="0"/>
              <a:t>100, 135003 (2008)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28" y="4708986"/>
            <a:ext cx="4464496" cy="664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944" y="5487269"/>
            <a:ext cx="1656184" cy="6780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5157192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Conditions of the PSA: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3707904" y="4581128"/>
            <a:ext cx="4968552" cy="16561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19672" y="188640"/>
            <a:ext cx="5763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dirty="0"/>
              <a:t>Phase Stability Acceleration (PSA)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68344" y="620689"/>
            <a:ext cx="1512168" cy="461665"/>
          </a:xfrm>
          <a:prstGeom prst="rect">
            <a:avLst/>
          </a:prstGeom>
          <a:solidFill>
            <a:srgbClr val="FFFF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800000"/>
                </a:solidFill>
              </a:rPr>
              <a:t>PKU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5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0"/>
            <a:ext cx="4680520" cy="36466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3528" y="1052736"/>
            <a:ext cx="40324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“a </a:t>
            </a:r>
            <a:r>
              <a:rPr lang="en-US" sz="2400" dirty="0" err="1"/>
              <a:t>quasiequilibrium</a:t>
            </a:r>
            <a:r>
              <a:rPr lang="en-US" sz="2400" dirty="0"/>
              <a:t> for </a:t>
            </a:r>
            <a:r>
              <a:rPr lang="en-US" sz="2400" dirty="0" smtClean="0"/>
              <a:t>the electrons </a:t>
            </a:r>
            <a:r>
              <a:rPr lang="en-US" sz="2400" dirty="0"/>
              <a:t>is established by the light pressure and the space charge electrostatic field at the interacting </a:t>
            </a:r>
            <a:r>
              <a:rPr lang="en-US" sz="2400" dirty="0" smtClean="0"/>
              <a:t>front of </a:t>
            </a:r>
            <a:r>
              <a:rPr lang="en-US" sz="2400" dirty="0"/>
              <a:t>the laser pulse. The ions within the skin depth of the laser pulse are synchronously accelerated </a:t>
            </a:r>
            <a:r>
              <a:rPr lang="en-US" sz="2400" dirty="0" smtClean="0"/>
              <a:t>and bunched </a:t>
            </a:r>
            <a:r>
              <a:rPr lang="en-US" sz="2400" dirty="0"/>
              <a:t>by the electrostatic field, and thereby a high-intensity </a:t>
            </a:r>
            <a:r>
              <a:rPr lang="en-US" sz="2400" dirty="0" err="1"/>
              <a:t>monoenergetic</a:t>
            </a:r>
            <a:r>
              <a:rPr lang="en-US" sz="2400" dirty="0"/>
              <a:t> proton </a:t>
            </a:r>
            <a:r>
              <a:rPr lang="en-US" sz="2400" dirty="0" smtClean="0"/>
              <a:t>beam can be generated.”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499992" y="6309320"/>
            <a:ext cx="4628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XQ Yan, et al, PRL </a:t>
            </a:r>
            <a:r>
              <a:rPr lang="en-US" sz="2000" dirty="0"/>
              <a:t>100, 135003 (2008)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3645023"/>
            <a:ext cx="3456384" cy="26440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0215" y="188640"/>
            <a:ext cx="1521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PSA (II)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6087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32040" y="6444044"/>
            <a:ext cx="4184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XQ Yan, et al, PRL </a:t>
            </a:r>
            <a:r>
              <a:rPr lang="en-US" dirty="0"/>
              <a:t>103, 135001 (2009)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836712"/>
            <a:ext cx="8352928" cy="56385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12" y="188640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/>
              <a:t>GeV</a:t>
            </a:r>
            <a:r>
              <a:rPr lang="en-US" sz="2400" dirty="0"/>
              <a:t>, </a:t>
            </a:r>
            <a:r>
              <a:rPr lang="en-US" sz="2400" dirty="0" err="1"/>
              <a:t>Nanocoulomb</a:t>
            </a:r>
            <a:r>
              <a:rPr lang="en-US" sz="2400" dirty="0"/>
              <a:t>, Collimated Proton </a:t>
            </a:r>
            <a:r>
              <a:rPr lang="en-US" sz="2400" dirty="0" smtClean="0"/>
              <a:t>Beam by PSA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924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1840" y="6084004"/>
            <a:ext cx="55027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Huang et al</a:t>
            </a:r>
            <a:r>
              <a:rPr lang="en-US" sz="2000" dirty="0" smtClean="0"/>
              <a:t>.</a:t>
            </a:r>
            <a:r>
              <a:rPr lang="da-DK" sz="2000" dirty="0"/>
              <a:t> </a:t>
            </a:r>
            <a:r>
              <a:rPr lang="da-DK" sz="2000" dirty="0" err="1"/>
              <a:t>Phys</a:t>
            </a:r>
            <a:r>
              <a:rPr lang="da-DK" sz="2000" dirty="0"/>
              <a:t>. Plasmas 19, 093109 (2012)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179512" y="188640"/>
            <a:ext cx="8964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Ultra-relativistic ion acceleration in the laser-plasma interactions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296" y="1124744"/>
            <a:ext cx="5969000" cy="3263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69388" y="1196752"/>
            <a:ext cx="90301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CIAE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4365104"/>
            <a:ext cx="8816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An analytical relativistic model is proposed to describe the relativistic ion acceleration in </a:t>
            </a:r>
            <a:r>
              <a:rPr lang="en-US" sz="2000" dirty="0" smtClean="0"/>
              <a:t>the interaction </a:t>
            </a:r>
            <a:r>
              <a:rPr lang="en-US" sz="2000" dirty="0"/>
              <a:t>of ultra-intense laser pulses with thin-foil plasmas. It is found that there is a critical </a:t>
            </a:r>
            <a:r>
              <a:rPr lang="en-US" sz="2000" dirty="0" smtClean="0"/>
              <a:t>value of </a:t>
            </a:r>
            <a:r>
              <a:rPr lang="en-US" sz="2000" dirty="0"/>
              <a:t>the ion momentum to make sure that the ions are trapped by the light sail and accelerated in the</a:t>
            </a:r>
          </a:p>
          <a:p>
            <a:r>
              <a:rPr lang="en-US" sz="2000" dirty="0"/>
              <a:t>radiation pressure acceleration (RPA) </a:t>
            </a:r>
            <a:r>
              <a:rPr lang="en-US" sz="2000" dirty="0" smtClean="0"/>
              <a:t>region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382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Box 1"/>
          <p:cNvSpPr txBox="1">
            <a:spLocks noChangeArrowheads="1"/>
          </p:cNvSpPr>
          <p:nvPr/>
        </p:nvSpPr>
        <p:spPr bwMode="auto">
          <a:xfrm>
            <a:off x="2268538" y="404813"/>
            <a:ext cx="4895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/>
              <a:t>Future?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55650" y="981075"/>
            <a:ext cx="7848600" cy="5697538"/>
            <a:chOff x="755650" y="981075"/>
            <a:chExt cx="7848600" cy="5697538"/>
          </a:xfrm>
        </p:grpSpPr>
        <p:pic>
          <p:nvPicPr>
            <p:cNvPr id="9218" name="Picture 2" descr="acc-su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270" b="26616"/>
            <a:stretch>
              <a:fillRect/>
            </a:stretch>
          </p:blipFill>
          <p:spPr bwMode="auto">
            <a:xfrm>
              <a:off x="1403350" y="981075"/>
              <a:ext cx="6562725" cy="405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19" name="TextBox 1"/>
            <p:cNvSpPr txBox="1">
              <a:spLocks noChangeArrowheads="1"/>
            </p:cNvSpPr>
            <p:nvPr/>
          </p:nvSpPr>
          <p:spPr bwMode="auto">
            <a:xfrm>
              <a:off x="971550" y="6308725"/>
              <a:ext cx="751046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sz="1800"/>
                <a:t>The Universe in a Nutshell, by Stephen William Hawking, Bantam, 2001</a:t>
              </a:r>
            </a:p>
          </p:txBody>
        </p:sp>
        <p:sp>
          <p:nvSpPr>
            <p:cNvPr id="9220" name="TextBox 4"/>
            <p:cNvSpPr txBox="1">
              <a:spLocks noChangeArrowheads="1"/>
            </p:cNvSpPr>
            <p:nvPr/>
          </p:nvSpPr>
          <p:spPr bwMode="auto">
            <a:xfrm>
              <a:off x="755650" y="5157788"/>
              <a:ext cx="78486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algn="ctr" eaLnBrk="1" hangingPunct="1"/>
              <a:r>
                <a:rPr lang="en-US" sz="2000"/>
                <a:t>Without further novel technology, we will eventually need an accelerator as large as Hawking expected. </a:t>
              </a:r>
            </a:p>
          </p:txBody>
        </p:sp>
      </p:grpSp>
      <p:sp>
        <p:nvSpPr>
          <p:cNvPr id="9221" name="TextBox 1"/>
          <p:cNvSpPr txBox="1">
            <a:spLocks noChangeArrowheads="1"/>
          </p:cNvSpPr>
          <p:nvPr/>
        </p:nvSpPr>
        <p:spPr bwMode="auto">
          <a:xfrm>
            <a:off x="4716463" y="2924175"/>
            <a:ext cx="595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Sun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LAser</a:t>
            </a:r>
            <a:r>
              <a:rPr lang="en-US" sz="3200" dirty="0"/>
              <a:t> proton accelerator (LAPA) at PKU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5713" r="-15713"/>
          <a:stretch>
            <a:fillRect/>
          </a:stretch>
        </p:blipFill>
        <p:spPr>
          <a:xfrm>
            <a:off x="457200" y="126876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16436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1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dirty="0" smtClean="0">
                <a:solidFill>
                  <a:srgbClr val="800000"/>
                </a:solidFill>
                <a:ea typeface="黑体" charset="0"/>
                <a:cs typeface="黑体" charset="0"/>
              </a:rPr>
              <a:t>Radiotherapy </a:t>
            </a:r>
            <a:r>
              <a:rPr lang="en-US" sz="3200" dirty="0">
                <a:solidFill>
                  <a:srgbClr val="800000"/>
                </a:solidFill>
                <a:ea typeface="黑体" charset="0"/>
                <a:cs typeface="黑体" charset="0"/>
              </a:rPr>
              <a:t>using a laser proton </a:t>
            </a:r>
            <a:r>
              <a:rPr lang="en-US" sz="3200" dirty="0" smtClean="0">
                <a:solidFill>
                  <a:srgbClr val="800000"/>
                </a:solidFill>
                <a:ea typeface="黑体" charset="0"/>
                <a:cs typeface="黑体" charset="0"/>
              </a:rPr>
              <a:t>accelerator</a:t>
            </a:r>
            <a:endParaRPr lang="en-US" altLang="zh-CN" sz="3200" dirty="0">
              <a:solidFill>
                <a:srgbClr val="800000"/>
              </a:solidFill>
              <a:ea typeface="黑体" charset="0"/>
              <a:cs typeface="黑体" charset="0"/>
            </a:endParaRPr>
          </a:p>
        </p:txBody>
      </p:sp>
      <p:pic>
        <p:nvPicPr>
          <p:cNvPr id="9113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6313179" cy="448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3131840" y="5732463"/>
            <a:ext cx="58676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i="1" dirty="0"/>
              <a:t>M. Murakami, Y, </a:t>
            </a:r>
            <a:r>
              <a:rPr lang="en-US" i="1" dirty="0" err="1"/>
              <a:t>Hishikawa</a:t>
            </a:r>
            <a:r>
              <a:rPr lang="en-US" i="1" dirty="0"/>
              <a:t>, et </a:t>
            </a:r>
            <a:r>
              <a:rPr lang="en-US" i="1" dirty="0" smtClean="0"/>
              <a:t>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85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52538" y="1284288"/>
            <a:ext cx="6626225" cy="36036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Isosceles Triangle 3"/>
          <p:cNvSpPr/>
          <p:nvPr/>
        </p:nvSpPr>
        <p:spPr>
          <a:xfrm rot="8174640">
            <a:off x="1828800" y="995363"/>
            <a:ext cx="574675" cy="3241675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altLang="zh-CN" sz="3200" dirty="0" smtClean="0">
                <a:solidFill>
                  <a:srgbClr val="800000"/>
                </a:solidFill>
                <a:ea typeface="黑体" charset="0"/>
                <a:cs typeface="黑体" charset="0"/>
              </a:rPr>
              <a:t> ICS </a:t>
            </a:r>
            <a:r>
              <a:rPr lang="en-US" altLang="zh-CN" sz="3200" dirty="0">
                <a:solidFill>
                  <a:srgbClr val="800000"/>
                </a:solidFill>
                <a:ea typeface="黑体" charset="0"/>
                <a:cs typeface="黑体" charset="0"/>
              </a:rPr>
              <a:t>Sources Based on LPWA</a:t>
            </a:r>
          </a:p>
        </p:txBody>
      </p:sp>
      <p:pic>
        <p:nvPicPr>
          <p:cNvPr id="47108" name="Picture 2" descr="Las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420938"/>
            <a:ext cx="2303462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c 2"/>
          <p:cNvSpPr/>
          <p:nvPr/>
        </p:nvSpPr>
        <p:spPr>
          <a:xfrm rot="15655060">
            <a:off x="783431" y="1031082"/>
            <a:ext cx="1871663" cy="1943100"/>
          </a:xfrm>
          <a:prstGeom prst="arc">
            <a:avLst/>
          </a:prstGeom>
          <a:ln w="101600">
            <a:solidFill>
              <a:schemeClr val="accent5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2878138" y="1412875"/>
            <a:ext cx="2711450" cy="4040188"/>
            <a:chOff x="2877554" y="1412777"/>
            <a:chExt cx="2711434" cy="4040569"/>
          </a:xfrm>
        </p:grpSpPr>
        <p:sp>
          <p:nvSpPr>
            <p:cNvPr id="13" name="Isosceles Triangle 12"/>
            <p:cNvSpPr/>
            <p:nvPr/>
          </p:nvSpPr>
          <p:spPr>
            <a:xfrm rot="18810568">
              <a:off x="3861777" y="3194240"/>
              <a:ext cx="427078" cy="2395523"/>
            </a:xfrm>
            <a:prstGeom prst="triangle">
              <a:avLst>
                <a:gd name="adj" fmla="val 45694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3128197" y="2994098"/>
              <a:ext cx="3600790" cy="43814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8145030">
              <a:off x="4087222" y="1412777"/>
              <a:ext cx="1501766" cy="2524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Arc 7"/>
            <p:cNvSpPr/>
            <p:nvPr/>
          </p:nvSpPr>
          <p:spPr>
            <a:xfrm rot="5559583">
              <a:off x="3354500" y="3545882"/>
              <a:ext cx="1871840" cy="1943089"/>
            </a:xfrm>
            <a:prstGeom prst="arc">
              <a:avLst/>
            </a:prstGeom>
            <a:ln w="101600">
              <a:solidFill>
                <a:schemeClr val="accent5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3194050" y="3581400"/>
            <a:ext cx="2457450" cy="2989263"/>
            <a:chOff x="3194080" y="3580830"/>
            <a:chExt cx="2458040" cy="2989138"/>
          </a:xfrm>
        </p:grpSpPr>
        <p:cxnSp>
          <p:nvCxnSpPr>
            <p:cNvPr id="10" name="Straight Arrow Connector 9"/>
            <p:cNvCxnSpPr>
              <a:stCxn id="13" idx="0"/>
            </p:cNvCxnSpPr>
            <p:nvPr/>
          </p:nvCxnSpPr>
          <p:spPr>
            <a:xfrm>
              <a:off x="3194080" y="3580830"/>
              <a:ext cx="2224622" cy="2073188"/>
            </a:xfrm>
            <a:prstGeom prst="straightConnector1">
              <a:avLst/>
            </a:prstGeom>
            <a:ln w="50800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5436168" y="5733390"/>
              <a:ext cx="0" cy="836578"/>
            </a:xfrm>
            <a:prstGeom prst="straightConnector1">
              <a:avLst/>
            </a:prstGeom>
            <a:ln w="50800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4932810" y="5301608"/>
              <a:ext cx="719310" cy="719108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2411414" y="4149721"/>
            <a:ext cx="5977010" cy="2250548"/>
            <a:chOff x="2477183" y="4191918"/>
            <a:chExt cx="5977314" cy="2251501"/>
          </a:xfrm>
        </p:grpSpPr>
        <p:sp>
          <p:nvSpPr>
            <p:cNvPr id="23" name="Isosceles Triangle 22"/>
            <p:cNvSpPr/>
            <p:nvPr/>
          </p:nvSpPr>
          <p:spPr>
            <a:xfrm rot="18810568">
              <a:off x="3897013" y="2772088"/>
              <a:ext cx="1399179" cy="4238840"/>
            </a:xfrm>
            <a:prstGeom prst="triangle">
              <a:avLst>
                <a:gd name="adj" fmla="val 50944"/>
              </a:avLst>
            </a:prstGeom>
            <a:solidFill>
              <a:schemeClr val="tx1">
                <a:lumMod val="75000"/>
                <a:lumOff val="25000"/>
                <a:alpha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117" name="TextBox 19"/>
            <p:cNvSpPr txBox="1">
              <a:spLocks noChangeArrowheads="1"/>
            </p:cNvSpPr>
            <p:nvPr/>
          </p:nvSpPr>
          <p:spPr bwMode="auto">
            <a:xfrm>
              <a:off x="6510281" y="5920199"/>
              <a:ext cx="194421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sz="2800" dirty="0" smtClean="0"/>
                <a:t>ICS </a:t>
              </a:r>
              <a:r>
                <a:rPr lang="en-US" sz="2800" dirty="0"/>
                <a:t>X-ray</a:t>
              </a:r>
            </a:p>
          </p:txBody>
        </p:sp>
      </p:grp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0" y="5817458"/>
            <a:ext cx="48600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 </a:t>
            </a:r>
            <a:r>
              <a:rPr lang="en-US" sz="2000" dirty="0" err="1">
                <a:solidFill>
                  <a:srgbClr val="FF0000"/>
                </a:solidFill>
              </a:rPr>
              <a:t>Catravas</a:t>
            </a:r>
            <a:r>
              <a:rPr lang="en-US" sz="2000" dirty="0">
                <a:solidFill>
                  <a:srgbClr val="FF0000"/>
                </a:solidFill>
              </a:rPr>
              <a:t>, E </a:t>
            </a:r>
            <a:r>
              <a:rPr lang="en-US" sz="2000" dirty="0" err="1">
                <a:solidFill>
                  <a:srgbClr val="FF0000"/>
                </a:solidFill>
              </a:rPr>
              <a:t>Esarey</a:t>
            </a:r>
            <a:r>
              <a:rPr lang="en-US" sz="2000" dirty="0">
                <a:solidFill>
                  <a:srgbClr val="FF0000"/>
                </a:solidFill>
              </a:rPr>
              <a:t> and W P </a:t>
            </a:r>
            <a:r>
              <a:rPr lang="en-US" sz="2000" dirty="0" err="1">
                <a:solidFill>
                  <a:srgbClr val="FF0000"/>
                </a:solidFill>
              </a:rPr>
              <a:t>Leemans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s-ES_tradnl" sz="2000" dirty="0">
                <a:solidFill>
                  <a:srgbClr val="FF0000"/>
                </a:solidFill>
              </a:rPr>
              <a:t>Meas. </a:t>
            </a:r>
            <a:r>
              <a:rPr lang="es-ES_tradnl" sz="2000" dirty="0" err="1">
                <a:solidFill>
                  <a:srgbClr val="FF0000"/>
                </a:solidFill>
              </a:rPr>
              <a:t>Sci</a:t>
            </a:r>
            <a:r>
              <a:rPr lang="es-ES_tradnl" sz="2000" dirty="0">
                <a:solidFill>
                  <a:srgbClr val="FF0000"/>
                </a:solidFill>
              </a:rPr>
              <a:t>. </a:t>
            </a:r>
            <a:r>
              <a:rPr lang="es-ES_tradnl" sz="2000" dirty="0" err="1">
                <a:solidFill>
                  <a:srgbClr val="FF0000"/>
                </a:solidFill>
              </a:rPr>
              <a:t>Technol</a:t>
            </a:r>
            <a:r>
              <a:rPr lang="es-ES_tradnl" sz="2000" dirty="0">
                <a:solidFill>
                  <a:srgbClr val="FF0000"/>
                </a:solidFill>
              </a:rPr>
              <a:t>. Vol.12  P1828, 2001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916113"/>
            <a:ext cx="2447925" cy="252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6084888" y="4365625"/>
            <a:ext cx="28082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LAL, LBNL,RAL</a:t>
            </a:r>
            <a:r>
              <a:rPr lang="es-ES_tradnl" sz="2000" dirty="0">
                <a:solidFill>
                  <a:srgbClr val="FF0000"/>
                </a:solidFill>
              </a:rPr>
              <a:t> </a:t>
            </a:r>
            <a:r>
              <a:rPr lang="es-ES_tradnl" sz="2000" dirty="0" err="1">
                <a:solidFill>
                  <a:srgbClr val="FF0000"/>
                </a:solidFill>
              </a:rPr>
              <a:t>Nature</a:t>
            </a:r>
            <a:r>
              <a:rPr lang="es-ES_tradnl" sz="2000" dirty="0">
                <a:solidFill>
                  <a:srgbClr val="FF0000"/>
                </a:solidFill>
              </a:rPr>
              <a:t>, Sept. 2004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332656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LWFA for ICS X-ray Sources of Hamamatsu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503924" y="6372036"/>
            <a:ext cx="660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Yoshitaka Mori, et al, Applied Physics Express 5 (2012) 056401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058962"/>
            <a:ext cx="4996532" cy="3818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3433854"/>
            <a:ext cx="3732708" cy="2935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1052736"/>
            <a:ext cx="2592288" cy="24183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8" y="1229851"/>
            <a:ext cx="4896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800000"/>
                </a:solidFill>
              </a:rPr>
              <a:t>A </a:t>
            </a:r>
            <a:r>
              <a:rPr lang="en-US" sz="2400" dirty="0" err="1">
                <a:solidFill>
                  <a:srgbClr val="800000"/>
                </a:solidFill>
              </a:rPr>
              <a:t>Ti:sapphire</a:t>
            </a:r>
            <a:r>
              <a:rPr lang="en-US" sz="2400" dirty="0">
                <a:solidFill>
                  <a:srgbClr val="800000"/>
                </a:solidFill>
              </a:rPr>
              <a:t> laser (pulse energy: 500 </a:t>
            </a:r>
            <a:r>
              <a:rPr lang="en-US" sz="2400" dirty="0" err="1">
                <a:solidFill>
                  <a:srgbClr val="800000"/>
                </a:solidFill>
              </a:rPr>
              <a:t>mJ</a:t>
            </a:r>
            <a:r>
              <a:rPr lang="en-US" sz="2400" dirty="0">
                <a:solidFill>
                  <a:srgbClr val="800000"/>
                </a:solidFill>
              </a:rPr>
              <a:t>; pulse width</a:t>
            </a:r>
            <a:r>
              <a:rPr lang="en-US" sz="2400" dirty="0" smtClean="0">
                <a:solidFill>
                  <a:srgbClr val="800000"/>
                </a:solidFill>
              </a:rPr>
              <a:t>: 150 </a:t>
            </a:r>
            <a:r>
              <a:rPr lang="en-US" sz="2400" dirty="0" err="1">
                <a:solidFill>
                  <a:srgbClr val="800000"/>
                </a:solidFill>
              </a:rPr>
              <a:t>fs</a:t>
            </a:r>
            <a:r>
              <a:rPr lang="en-US" sz="2400" dirty="0">
                <a:solidFill>
                  <a:srgbClr val="8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702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5889" y="5949280"/>
            <a:ext cx="8892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N. </a:t>
            </a:r>
            <a:r>
              <a:rPr lang="en-US" dirty="0" err="1" smtClean="0"/>
              <a:t>Hafz</a:t>
            </a:r>
            <a:r>
              <a:rPr lang="en-US" dirty="0" smtClean="0"/>
              <a:t>, et al, IEEE Trans. On PLASMA </a:t>
            </a:r>
            <a:r>
              <a:rPr lang="en-US" dirty="0"/>
              <a:t>SCIENCE, VOL. 31, NO. </a:t>
            </a:r>
            <a:r>
              <a:rPr lang="en-US" dirty="0" smtClean="0"/>
              <a:t>6</a:t>
            </a:r>
            <a:r>
              <a:rPr lang="en-US" dirty="0"/>
              <a:t>(</a:t>
            </a:r>
            <a:r>
              <a:rPr lang="en-US" dirty="0" smtClean="0"/>
              <a:t> 2003)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548680"/>
            <a:ext cx="4392488" cy="25382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48" y="6237312"/>
            <a:ext cx="435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N. </a:t>
            </a:r>
            <a:r>
              <a:rPr lang="en-US" dirty="0" err="1" smtClean="0"/>
              <a:t>Hafz</a:t>
            </a:r>
            <a:r>
              <a:rPr lang="en-US" dirty="0" smtClean="0"/>
              <a:t>, et al, AAC 11</a:t>
            </a:r>
            <a:r>
              <a:rPr lang="en-US" baseline="30000" dirty="0" smtClean="0"/>
              <a:t>TH</a:t>
            </a:r>
            <a:r>
              <a:rPr lang="en-US" dirty="0" smtClean="0"/>
              <a:t> Workshop, 2004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548680"/>
            <a:ext cx="3024336" cy="2016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2396886"/>
            <a:ext cx="2880320" cy="9601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3928" y="3501008"/>
            <a:ext cx="4716016" cy="21578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01008"/>
            <a:ext cx="3590280" cy="23245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36512" y="6525344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J. </a:t>
            </a:r>
            <a:r>
              <a:rPr lang="en-US" dirty="0" smtClean="0"/>
              <a:t>Kim, et al, Journal </a:t>
            </a:r>
            <a:r>
              <a:rPr lang="en-US" dirty="0"/>
              <a:t>of the Korean Physical Society, Vol. 51, No. </a:t>
            </a:r>
            <a:r>
              <a:rPr lang="en-US" dirty="0" smtClean="0"/>
              <a:t>1,2007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68144" y="148570"/>
            <a:ext cx="252028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Experiment at KERI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39552" y="116632"/>
            <a:ext cx="338437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TS of LWFA Exp. </a:t>
            </a:r>
            <a:r>
              <a:rPr lang="en-US" sz="2000" dirty="0" err="1" smtClean="0"/>
              <a:t>Proposla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899592" y="3140968"/>
            <a:ext cx="252028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Experiment at GIST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1453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Asia_Map_Plain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6" t="15816" r="5216" b="25519"/>
          <a:stretch/>
        </p:blipFill>
        <p:spPr bwMode="auto">
          <a:xfrm>
            <a:off x="1187624" y="980728"/>
            <a:ext cx="5531919" cy="573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6-Point Star 12"/>
          <p:cNvSpPr/>
          <p:nvPr/>
        </p:nvSpPr>
        <p:spPr>
          <a:xfrm>
            <a:off x="5793185" y="3594102"/>
            <a:ext cx="218479" cy="267428"/>
          </a:xfrm>
          <a:prstGeom prst="star6">
            <a:avLst>
              <a:gd name="adj" fmla="val 13434"/>
              <a:gd name="hf" fmla="val 11547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6-Point Star 15"/>
          <p:cNvSpPr/>
          <p:nvPr/>
        </p:nvSpPr>
        <p:spPr>
          <a:xfrm>
            <a:off x="5794643" y="3429000"/>
            <a:ext cx="217517" cy="266179"/>
          </a:xfrm>
          <a:prstGeom prst="star6">
            <a:avLst>
              <a:gd name="adj" fmla="val 13434"/>
              <a:gd name="hf" fmla="val 11547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6-Point Star 16"/>
          <p:cNvSpPr/>
          <p:nvPr/>
        </p:nvSpPr>
        <p:spPr>
          <a:xfrm>
            <a:off x="5793681" y="3666878"/>
            <a:ext cx="218479" cy="266178"/>
          </a:xfrm>
          <a:prstGeom prst="star6">
            <a:avLst>
              <a:gd name="adj" fmla="val 13434"/>
              <a:gd name="hf" fmla="val 11547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6-Point Star 17"/>
          <p:cNvSpPr/>
          <p:nvPr/>
        </p:nvSpPr>
        <p:spPr>
          <a:xfrm>
            <a:off x="4716016" y="3665628"/>
            <a:ext cx="218480" cy="267428"/>
          </a:xfrm>
          <a:prstGeom prst="star6">
            <a:avLst>
              <a:gd name="adj" fmla="val 13434"/>
              <a:gd name="hf" fmla="val 11547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41" name="TextBox 11"/>
          <p:cNvSpPr txBox="1">
            <a:spLocks noChangeArrowheads="1"/>
          </p:cNvSpPr>
          <p:nvPr/>
        </p:nvSpPr>
        <p:spPr bwMode="auto">
          <a:xfrm>
            <a:off x="6804248" y="3212976"/>
            <a:ext cx="5694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 dirty="0" smtClean="0"/>
              <a:t>SHI</a:t>
            </a:r>
            <a:endParaRPr lang="en-US" sz="1800" dirty="0"/>
          </a:p>
        </p:txBody>
      </p:sp>
      <p:sp>
        <p:nvSpPr>
          <p:cNvPr id="46" name="6-Point Star 45"/>
          <p:cNvSpPr/>
          <p:nvPr/>
        </p:nvSpPr>
        <p:spPr>
          <a:xfrm>
            <a:off x="3419872" y="3306838"/>
            <a:ext cx="218479" cy="266178"/>
          </a:xfrm>
          <a:prstGeom prst="star6">
            <a:avLst>
              <a:gd name="adj" fmla="val 13434"/>
              <a:gd name="hf" fmla="val 11547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6-Point Star 49"/>
          <p:cNvSpPr/>
          <p:nvPr/>
        </p:nvSpPr>
        <p:spPr>
          <a:xfrm>
            <a:off x="4283968" y="4530974"/>
            <a:ext cx="218479" cy="266178"/>
          </a:xfrm>
          <a:prstGeom prst="star6">
            <a:avLst>
              <a:gd name="adj" fmla="val 13434"/>
              <a:gd name="hf" fmla="val 11547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3528" y="188640"/>
            <a:ext cx="8424936" cy="52322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ICS </a:t>
            </a:r>
            <a:r>
              <a:rPr lang="en-US" sz="2800" dirty="0" smtClean="0">
                <a:latin typeface="Symbol" charset="2"/>
                <a:cs typeface="Symbol" charset="2"/>
              </a:rPr>
              <a:t>g</a:t>
            </a:r>
            <a:r>
              <a:rPr lang="en-US" sz="2800" dirty="0" smtClean="0"/>
              <a:t>/x-ray Sources in Asia*</a:t>
            </a:r>
            <a:endParaRPr lang="en-US" sz="2800" dirty="0"/>
          </a:p>
        </p:txBody>
      </p:sp>
      <p:sp>
        <p:nvSpPr>
          <p:cNvPr id="40" name="TextBox 11"/>
          <p:cNvSpPr txBox="1">
            <a:spLocks noChangeArrowheads="1"/>
          </p:cNvSpPr>
          <p:nvPr/>
        </p:nvSpPr>
        <p:spPr bwMode="auto">
          <a:xfrm>
            <a:off x="6721849" y="2852936"/>
            <a:ext cx="10185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 dirty="0" smtClean="0"/>
              <a:t>Tokyo U</a:t>
            </a:r>
            <a:endParaRPr lang="en-US" sz="1800" dirty="0"/>
          </a:p>
        </p:txBody>
      </p:sp>
      <p:sp>
        <p:nvSpPr>
          <p:cNvPr id="41" name="TextBox 11"/>
          <p:cNvSpPr txBox="1">
            <a:spLocks noChangeArrowheads="1"/>
          </p:cNvSpPr>
          <p:nvPr/>
        </p:nvSpPr>
        <p:spPr bwMode="auto">
          <a:xfrm>
            <a:off x="4427984" y="3203684"/>
            <a:ext cx="723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 dirty="0" smtClean="0"/>
              <a:t>KERI</a:t>
            </a:r>
            <a:endParaRPr lang="en-US" sz="1800" dirty="0"/>
          </a:p>
        </p:txBody>
      </p:sp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6300192" y="2132856"/>
            <a:ext cx="7617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 dirty="0" smtClean="0"/>
              <a:t>JAEA</a:t>
            </a:r>
            <a:endParaRPr lang="en-US" sz="1800" dirty="0"/>
          </a:p>
        </p:txBody>
      </p:sp>
      <p:sp>
        <p:nvSpPr>
          <p:cNvPr id="44" name="6-Point Star 43"/>
          <p:cNvSpPr/>
          <p:nvPr/>
        </p:nvSpPr>
        <p:spPr>
          <a:xfrm>
            <a:off x="5505648" y="3881652"/>
            <a:ext cx="218480" cy="267428"/>
          </a:xfrm>
          <a:prstGeom prst="star6">
            <a:avLst>
              <a:gd name="adj" fmla="val 13434"/>
              <a:gd name="hf" fmla="val 11547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6-Point Star 44"/>
          <p:cNvSpPr/>
          <p:nvPr/>
        </p:nvSpPr>
        <p:spPr>
          <a:xfrm>
            <a:off x="5793680" y="3573016"/>
            <a:ext cx="218480" cy="267428"/>
          </a:xfrm>
          <a:prstGeom prst="star6">
            <a:avLst>
              <a:gd name="adj" fmla="val 13434"/>
              <a:gd name="hf" fmla="val 11547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TextBox 11"/>
          <p:cNvSpPr txBox="1">
            <a:spLocks noChangeArrowheads="1"/>
          </p:cNvSpPr>
          <p:nvPr/>
        </p:nvSpPr>
        <p:spPr bwMode="auto">
          <a:xfrm>
            <a:off x="6660232" y="2483604"/>
            <a:ext cx="646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 dirty="0" smtClean="0"/>
              <a:t>KEK</a:t>
            </a:r>
            <a:endParaRPr lang="en-US" sz="1800" dirty="0"/>
          </a:p>
        </p:txBody>
      </p:sp>
      <p:sp>
        <p:nvSpPr>
          <p:cNvPr id="48" name="TextBox 11"/>
          <p:cNvSpPr txBox="1">
            <a:spLocks noChangeArrowheads="1"/>
          </p:cNvSpPr>
          <p:nvPr/>
        </p:nvSpPr>
        <p:spPr bwMode="auto">
          <a:xfrm>
            <a:off x="6881616" y="3563724"/>
            <a:ext cx="11467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 dirty="0" smtClean="0"/>
              <a:t>Osaka U,</a:t>
            </a:r>
            <a:endParaRPr lang="en-US" sz="1800" dirty="0"/>
          </a:p>
        </p:txBody>
      </p:sp>
      <p:sp>
        <p:nvSpPr>
          <p:cNvPr id="51" name="6-Point Star 50"/>
          <p:cNvSpPr/>
          <p:nvPr/>
        </p:nvSpPr>
        <p:spPr>
          <a:xfrm>
            <a:off x="5724128" y="3717032"/>
            <a:ext cx="218480" cy="267428"/>
          </a:xfrm>
          <a:prstGeom prst="star6">
            <a:avLst>
              <a:gd name="adj" fmla="val 13434"/>
              <a:gd name="hf" fmla="val 11547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TextBox 11"/>
          <p:cNvSpPr txBox="1">
            <a:spLocks noChangeArrowheads="1"/>
          </p:cNvSpPr>
          <p:nvPr/>
        </p:nvSpPr>
        <p:spPr bwMode="auto">
          <a:xfrm>
            <a:off x="6674057" y="4427820"/>
            <a:ext cx="16423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 dirty="0" smtClean="0"/>
              <a:t>HAMAMATSU</a:t>
            </a:r>
            <a:endParaRPr lang="en-US" sz="1800" dirty="0"/>
          </a:p>
        </p:txBody>
      </p:sp>
      <p:sp>
        <p:nvSpPr>
          <p:cNvPr id="54" name="6-Point Star 53"/>
          <p:cNvSpPr/>
          <p:nvPr/>
        </p:nvSpPr>
        <p:spPr>
          <a:xfrm>
            <a:off x="5658048" y="3861048"/>
            <a:ext cx="218480" cy="267428"/>
          </a:xfrm>
          <a:prstGeom prst="star6">
            <a:avLst>
              <a:gd name="adj" fmla="val 13434"/>
              <a:gd name="hf" fmla="val 11547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" name="TextBox 11"/>
          <p:cNvSpPr txBox="1">
            <a:spLocks noChangeArrowheads="1"/>
          </p:cNvSpPr>
          <p:nvPr/>
        </p:nvSpPr>
        <p:spPr bwMode="auto">
          <a:xfrm>
            <a:off x="6825133" y="4005064"/>
            <a:ext cx="12752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 dirty="0" smtClean="0"/>
              <a:t>Nagoya U.</a:t>
            </a:r>
            <a:endParaRPr lang="en-US" sz="1800" dirty="0"/>
          </a:p>
        </p:txBody>
      </p:sp>
      <p:sp>
        <p:nvSpPr>
          <p:cNvPr id="56" name="TextBox 11"/>
          <p:cNvSpPr txBox="1">
            <a:spLocks noChangeArrowheads="1"/>
          </p:cNvSpPr>
          <p:nvPr/>
        </p:nvSpPr>
        <p:spPr bwMode="auto">
          <a:xfrm>
            <a:off x="6516216" y="4787860"/>
            <a:ext cx="7104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 dirty="0" smtClean="0"/>
              <a:t>AIST</a:t>
            </a:r>
            <a:endParaRPr lang="en-US" sz="1800" dirty="0"/>
          </a:p>
        </p:txBody>
      </p:sp>
      <p:sp>
        <p:nvSpPr>
          <p:cNvPr id="57" name="TextBox 11"/>
          <p:cNvSpPr txBox="1">
            <a:spLocks noChangeArrowheads="1"/>
          </p:cNvSpPr>
          <p:nvPr/>
        </p:nvSpPr>
        <p:spPr bwMode="auto">
          <a:xfrm>
            <a:off x="2915816" y="2924944"/>
            <a:ext cx="1403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 dirty="0" smtClean="0"/>
              <a:t>Tsinghua U.</a:t>
            </a:r>
            <a:endParaRPr lang="en-US" sz="1800" dirty="0"/>
          </a:p>
        </p:txBody>
      </p:sp>
      <p:sp>
        <p:nvSpPr>
          <p:cNvPr id="58" name="TextBox 11"/>
          <p:cNvSpPr txBox="1">
            <a:spLocks noChangeArrowheads="1"/>
          </p:cNvSpPr>
          <p:nvPr/>
        </p:nvSpPr>
        <p:spPr bwMode="auto">
          <a:xfrm>
            <a:off x="3554766" y="4211796"/>
            <a:ext cx="8732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 dirty="0" smtClean="0"/>
              <a:t>SINAP</a:t>
            </a:r>
            <a:endParaRPr lang="en-US" sz="1800" dirty="0"/>
          </a:p>
        </p:txBody>
      </p:sp>
      <p:sp>
        <p:nvSpPr>
          <p:cNvPr id="59" name="TextBox 11"/>
          <p:cNvSpPr txBox="1">
            <a:spLocks noChangeArrowheads="1"/>
          </p:cNvSpPr>
          <p:nvPr/>
        </p:nvSpPr>
        <p:spPr bwMode="auto">
          <a:xfrm>
            <a:off x="6300192" y="5075892"/>
            <a:ext cx="13178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 dirty="0" err="1" smtClean="0"/>
              <a:t>Waseda</a:t>
            </a:r>
            <a:r>
              <a:rPr lang="en-US" sz="1800" dirty="0" smtClean="0"/>
              <a:t> U.</a:t>
            </a:r>
            <a:endParaRPr lang="en-US" sz="18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012160" y="2492897"/>
            <a:ext cx="432048" cy="86409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endCxn id="47" idx="1"/>
          </p:cNvCxnSpPr>
          <p:nvPr/>
        </p:nvCxnSpPr>
        <p:spPr>
          <a:xfrm flipV="1">
            <a:off x="6084168" y="2668270"/>
            <a:ext cx="576064" cy="83273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17" idx="0"/>
          </p:cNvCxnSpPr>
          <p:nvPr/>
        </p:nvCxnSpPr>
        <p:spPr>
          <a:xfrm flipV="1">
            <a:off x="6012160" y="3140968"/>
            <a:ext cx="792088" cy="59245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51" idx="0"/>
            <a:endCxn id="18441" idx="1"/>
          </p:cNvCxnSpPr>
          <p:nvPr/>
        </p:nvCxnSpPr>
        <p:spPr>
          <a:xfrm flipV="1">
            <a:off x="5942608" y="3397642"/>
            <a:ext cx="861640" cy="38624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17" idx="1"/>
            <a:endCxn id="48" idx="1"/>
          </p:cNvCxnSpPr>
          <p:nvPr/>
        </p:nvCxnSpPr>
        <p:spPr>
          <a:xfrm flipV="1">
            <a:off x="6012160" y="3748390"/>
            <a:ext cx="869456" cy="11812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54" idx="0"/>
            <a:endCxn id="55" idx="1"/>
          </p:cNvCxnSpPr>
          <p:nvPr/>
        </p:nvCxnSpPr>
        <p:spPr>
          <a:xfrm>
            <a:off x="5876528" y="3927905"/>
            <a:ext cx="948605" cy="26182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54" idx="1"/>
          </p:cNvCxnSpPr>
          <p:nvPr/>
        </p:nvCxnSpPr>
        <p:spPr>
          <a:xfrm>
            <a:off x="5876528" y="4061619"/>
            <a:ext cx="855712" cy="44750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54" idx="3"/>
          </p:cNvCxnSpPr>
          <p:nvPr/>
        </p:nvCxnSpPr>
        <p:spPr>
          <a:xfrm>
            <a:off x="5658048" y="4061619"/>
            <a:ext cx="930176" cy="73553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54" idx="3"/>
          </p:cNvCxnSpPr>
          <p:nvPr/>
        </p:nvCxnSpPr>
        <p:spPr>
          <a:xfrm>
            <a:off x="5658048" y="4061619"/>
            <a:ext cx="714152" cy="102356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15616" y="616530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*Not all of the ICS Sources in Asia, only some of those with papers published these years.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3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971550" y="332656"/>
            <a:ext cx="71294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sz="2800" dirty="0" smtClean="0"/>
              <a:t>The ICS </a:t>
            </a:r>
            <a:r>
              <a:rPr lang="en-US" sz="2800" dirty="0" smtClean="0">
                <a:latin typeface="Symbol" charset="2"/>
                <a:cs typeface="Symbol" charset="2"/>
              </a:rPr>
              <a:t>g</a:t>
            </a:r>
            <a:r>
              <a:rPr lang="en-US" sz="2800" dirty="0" smtClean="0">
                <a:latin typeface="+mn-lt"/>
                <a:cs typeface="Symbol" charset="2"/>
              </a:rPr>
              <a:t>/x</a:t>
            </a:r>
            <a:r>
              <a:rPr lang="en-US" sz="2800" dirty="0" smtClean="0"/>
              <a:t>-ray Sources Experiments  in ASIA Recent Years</a:t>
            </a:r>
            <a:endParaRPr lang="en-US" sz="2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728169"/>
              </p:ext>
            </p:extLst>
          </p:nvPr>
        </p:nvGraphicFramePr>
        <p:xfrm>
          <a:off x="179512" y="1491209"/>
          <a:ext cx="8856984" cy="3809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157"/>
                <a:gridCol w="901995"/>
                <a:gridCol w="1040326"/>
                <a:gridCol w="1623970"/>
                <a:gridCol w="1368152"/>
                <a:gridCol w="2448272"/>
                <a:gridCol w="1008112"/>
              </a:tblGrid>
              <a:tr h="516057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Inst.</a:t>
                      </a:r>
                    </a:p>
                    <a:p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Acc.</a:t>
                      </a:r>
                      <a:r>
                        <a:rPr lang="en-US" sz="2000" baseline="0" dirty="0" smtClean="0">
                          <a:solidFill>
                            <a:srgbClr val="800000"/>
                          </a:solidFill>
                        </a:rPr>
                        <a:t> type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E-beam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Laser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X-ray 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Appl.&amp; Others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05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SHI (JPN)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S-band, SW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38MeV, 0,8nC, 3ps, 30um (</a:t>
                      </a:r>
                      <a:r>
                        <a:rPr lang="en-US" sz="1600" dirty="0" err="1" smtClean="0">
                          <a:solidFill>
                            <a:srgbClr val="800000"/>
                          </a:solidFill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), 3p.mm.mrad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200mJ,</a:t>
                      </a:r>
                      <a:r>
                        <a:rPr lang="en-US" sz="1600" baseline="0" dirty="0" smtClean="0">
                          <a:solidFill>
                            <a:srgbClr val="800000"/>
                          </a:solidFill>
                        </a:rPr>
                        <a:t> 50fs(FWHM), 800nm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165deg.:33.7keV, 2x10</a:t>
                      </a:r>
                      <a:r>
                        <a:rPr lang="en-US" sz="1600" baseline="30000" dirty="0" smtClean="0">
                          <a:solidFill>
                            <a:srgbClr val="800000"/>
                          </a:solidFill>
                        </a:rPr>
                        <a:t>6</a:t>
                      </a:r>
                      <a:r>
                        <a:rPr lang="en-US" sz="1600" baseline="0" dirty="0" smtClean="0">
                          <a:solidFill>
                            <a:srgbClr val="8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800000"/>
                          </a:solidFill>
                        </a:rPr>
                        <a:t>ph</a:t>
                      </a:r>
                      <a:r>
                        <a:rPr lang="en-US" sz="1600" baseline="0" dirty="0" smtClean="0">
                          <a:solidFill>
                            <a:srgbClr val="800000"/>
                          </a:solidFill>
                        </a:rPr>
                        <a:t>/p,3ps, 6%fluct., 10Hz.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rgbClr val="800000"/>
                          </a:solidFill>
                        </a:rPr>
                        <a:t>90deg: 17.1, 5x10</a:t>
                      </a:r>
                      <a:r>
                        <a:rPr lang="en-US" sz="1600" baseline="30000" dirty="0" smtClean="0">
                          <a:solidFill>
                            <a:srgbClr val="800000"/>
                          </a:solidFill>
                        </a:rPr>
                        <a:t>5</a:t>
                      </a:r>
                      <a:r>
                        <a:rPr lang="en-US" sz="1600" baseline="0" dirty="0" smtClean="0">
                          <a:solidFill>
                            <a:srgbClr val="800000"/>
                          </a:solidFill>
                        </a:rPr>
                        <a:t>, 150fs, 11%, 10</a:t>
                      </a:r>
                      <a:endParaRPr lang="en-US" sz="1600" baseline="300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Imaging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05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JAEA (JPN)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800000"/>
                          </a:solidFill>
                        </a:rPr>
                        <a:t>Microtron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150MeV, 60pC/pulse, 35(H)/8 (V)</a:t>
                      </a:r>
                      <a:r>
                        <a:rPr lang="en-US" sz="1600" baseline="0" dirty="0" smtClean="0">
                          <a:solidFill>
                            <a:srgbClr val="800000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rgbClr val="800000"/>
                          </a:solidFill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sz="1600" dirty="0" err="1" smtClean="0">
                          <a:solidFill>
                            <a:srgbClr val="800000"/>
                          </a:solidFill>
                        </a:rPr>
                        <a:t>.mm.mrad</a:t>
                      </a:r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, 10ps (</a:t>
                      </a:r>
                      <a:r>
                        <a:rPr lang="en-US" sz="1600" dirty="0" err="1" smtClean="0">
                          <a:solidFill>
                            <a:srgbClr val="800000"/>
                          </a:solidFill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), 10Hz,  97umx72um, spatial</a:t>
                      </a:r>
                      <a:r>
                        <a:rPr lang="en-US" sz="1600" baseline="0" dirty="0" smtClean="0">
                          <a:solidFill>
                            <a:srgbClr val="800000"/>
                          </a:solidFill>
                        </a:rPr>
                        <a:t> jitter 12um, 32um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800000"/>
                          </a:solidFill>
                        </a:rPr>
                        <a:t>Nd:YAG</a:t>
                      </a:r>
                      <a:endParaRPr lang="en-US" sz="1600" dirty="0" smtClean="0">
                        <a:solidFill>
                          <a:srgbClr val="800000"/>
                        </a:solidFill>
                      </a:endParaRPr>
                    </a:p>
                    <a:p>
                      <a:r>
                        <a:rPr lang="en-US" sz="1600" smtClean="0">
                          <a:solidFill>
                            <a:srgbClr val="800000"/>
                          </a:solidFill>
                        </a:rPr>
                        <a:t>840mJ, 23ns, 1064nm, 10Hz, 27umx22um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~400keV,</a:t>
                      </a:r>
                      <a:r>
                        <a:rPr lang="en-US" sz="1600" baseline="0" dirty="0">
                          <a:solidFill>
                            <a:srgbClr val="800000"/>
                          </a:solidFill>
                        </a:rPr>
                        <a:t> </a:t>
                      </a:r>
                      <a:r>
                        <a:rPr lang="en-US" sz="1600" baseline="0" dirty="0" smtClean="0">
                          <a:solidFill>
                            <a:srgbClr val="800000"/>
                          </a:solidFill>
                        </a:rPr>
                        <a:t>45±20ph/pulse, 10ps.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Imaging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36512" y="5805264"/>
            <a:ext cx="9025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Fumio Sakai, et al, International Journal of Modern Physics B, Vol.21, No 3&amp;4(2007)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156012"/>
            <a:ext cx="8407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2. K</a:t>
            </a:r>
            <a:r>
              <a:rPr lang="en-US" dirty="0"/>
              <a:t>. </a:t>
            </a:r>
            <a:r>
              <a:rPr lang="en-US" dirty="0" err="1" smtClean="0"/>
              <a:t>Kawase</a:t>
            </a:r>
            <a:r>
              <a:rPr lang="en-US" dirty="0" smtClean="0"/>
              <a:t>, et al,</a:t>
            </a:r>
            <a:r>
              <a:rPr lang="en-US" dirty="0"/>
              <a:t> REVIEW OF SCIENTIFIC INSTRUMENTS 79, 053302 2008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28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805564"/>
              </p:ext>
            </p:extLst>
          </p:nvPr>
        </p:nvGraphicFramePr>
        <p:xfrm>
          <a:off x="179512" y="297009"/>
          <a:ext cx="8856984" cy="309634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66157"/>
                <a:gridCol w="901995"/>
                <a:gridCol w="1040326"/>
                <a:gridCol w="1623970"/>
                <a:gridCol w="1368152"/>
                <a:gridCol w="2304256"/>
                <a:gridCol w="1152128"/>
              </a:tblGrid>
              <a:tr h="705108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Inst.</a:t>
                      </a:r>
                    </a:p>
                    <a:p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Acc.</a:t>
                      </a:r>
                      <a:r>
                        <a:rPr lang="en-US" sz="2000" baseline="0" dirty="0" smtClean="0">
                          <a:solidFill>
                            <a:srgbClr val="800000"/>
                          </a:solidFill>
                        </a:rPr>
                        <a:t> type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E-beam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Laser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X-ray 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Appl.&amp; Others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50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3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KEK –STF</a:t>
                      </a:r>
                    </a:p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QETP(JPN)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L-band, SRF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23MeV, 0.9nC/bunch, 15ps, 150/train, 85/95um (</a:t>
                      </a:r>
                      <a:r>
                        <a:rPr lang="en-US" sz="1600" dirty="0" err="1" smtClean="0">
                          <a:solidFill>
                            <a:srgbClr val="800000"/>
                          </a:solidFill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),spacing</a:t>
                      </a:r>
                      <a:r>
                        <a:rPr lang="en-US" sz="1600" baseline="0" dirty="0" smtClean="0">
                          <a:solidFill>
                            <a:srgbClr val="800000"/>
                          </a:solidFill>
                        </a:rPr>
                        <a:t> 2.8ns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4mirrors OC: 0.3mJ,</a:t>
                      </a:r>
                      <a:r>
                        <a:rPr lang="en-US" sz="1600" baseline="0" dirty="0" smtClean="0">
                          <a:solidFill>
                            <a:srgbClr val="800000"/>
                          </a:solidFill>
                        </a:rPr>
                        <a:t> 7ps(FWHM), 1064nm, 89/85um,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rgbClr val="800000"/>
                          </a:solidFill>
                        </a:rPr>
                        <a:t>Finesse 335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8~9keV, 5460ph./train, 8.2x10</a:t>
                      </a:r>
                      <a:r>
                        <a:rPr lang="en-US" sz="1600" baseline="30000" dirty="0" smtClean="0">
                          <a:solidFill>
                            <a:srgbClr val="800000"/>
                          </a:solidFill>
                        </a:rPr>
                        <a:t>6</a:t>
                      </a:r>
                      <a:r>
                        <a:rPr lang="en-US" sz="1600" baseline="0" dirty="0" smtClean="0">
                          <a:solidFill>
                            <a:srgbClr val="8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800000"/>
                          </a:solidFill>
                        </a:rPr>
                        <a:t>ph</a:t>
                      </a:r>
                      <a:r>
                        <a:rPr lang="en-US" sz="1600" baseline="0" dirty="0" smtClean="0">
                          <a:solidFill>
                            <a:srgbClr val="800000"/>
                          </a:solidFill>
                        </a:rPr>
                        <a:t>/s,8% bandwidth(FWHM)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Biology</a:t>
                      </a:r>
                    </a:p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Material</a:t>
                      </a:r>
                    </a:p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Imaging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773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4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KEK-LUCX (JPN)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S-band, TW</a:t>
                      </a:r>
                      <a:r>
                        <a:rPr lang="en-US" sz="1600" baseline="0" dirty="0" smtClean="0">
                          <a:solidFill>
                            <a:srgbClr val="800000"/>
                          </a:solidFill>
                        </a:rPr>
                        <a:t> 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43MeV,</a:t>
                      </a:r>
                      <a:r>
                        <a:rPr lang="en-US" sz="1600" baseline="0" dirty="0" smtClean="0">
                          <a:solidFill>
                            <a:srgbClr val="800000"/>
                          </a:solidFill>
                        </a:rPr>
                        <a:t> 0.5nC/bunch, 100/train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2-mirror OC, </a:t>
                      </a:r>
                      <a:r>
                        <a:rPr lang="da-DK" sz="1600" b="0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110 </a:t>
                      </a:r>
                      <a:r>
                        <a:rPr lang="da-DK" sz="1600" b="0" i="0" u="none" strike="noStrike" kern="1200" baseline="0" dirty="0" err="1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uJ</a:t>
                      </a:r>
                      <a:r>
                        <a:rPr lang="da-DK" sz="1600" b="0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/pulse 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rgbClr val="800000"/>
                          </a:solidFill>
                        </a:rPr>
                        <a:t>10</a:t>
                      </a:r>
                      <a:r>
                        <a:rPr lang="en-US" sz="1600" baseline="30000" dirty="0" smtClean="0">
                          <a:solidFill>
                            <a:srgbClr val="800000"/>
                          </a:solidFill>
                        </a:rPr>
                        <a:t>4</a:t>
                      </a:r>
                      <a:r>
                        <a:rPr lang="en-US" sz="1600" baseline="0" dirty="0" smtClean="0">
                          <a:solidFill>
                            <a:srgbClr val="800000"/>
                          </a:solidFill>
                        </a:rPr>
                        <a:t>ph./train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Upgrading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5219908"/>
            <a:ext cx="8806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 </a:t>
            </a:r>
            <a:r>
              <a:rPr lang="en-US" dirty="0"/>
              <a:t>J </a:t>
            </a:r>
            <a:r>
              <a:rPr lang="en-US" dirty="0" smtClean="0"/>
              <a:t>Urakawa,</a:t>
            </a:r>
            <a:r>
              <a:rPr lang="en-US" dirty="0"/>
              <a:t> IX International Symposium on Radiation from Relativistic Electrons in </a:t>
            </a:r>
            <a:endParaRPr lang="en-US" dirty="0" smtClean="0"/>
          </a:p>
          <a:p>
            <a:r>
              <a:rPr lang="en-US" dirty="0" smtClean="0"/>
              <a:t>Periodic </a:t>
            </a:r>
            <a:r>
              <a:rPr lang="en-US" dirty="0"/>
              <a:t>Structures</a:t>
            </a:r>
            <a:r>
              <a:rPr lang="en-US" dirty="0" smtClean="0"/>
              <a:t> (2012); </a:t>
            </a:r>
            <a:r>
              <a:rPr lang="en-US" dirty="0"/>
              <a:t>K. </a:t>
            </a:r>
            <a:r>
              <a:rPr lang="en-US" dirty="0" err="1" smtClean="0"/>
              <a:t>Sakaue,et</a:t>
            </a:r>
            <a:r>
              <a:rPr lang="en-US" dirty="0" smtClean="0"/>
              <a:t> al, WEPWA017, IPAC2013.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5795972"/>
            <a:ext cx="5633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r>
              <a:rPr lang="en-US" dirty="0"/>
              <a:t> </a:t>
            </a:r>
            <a:r>
              <a:rPr lang="en-US" dirty="0" err="1"/>
              <a:t>Masafumi</a:t>
            </a:r>
            <a:r>
              <a:rPr lang="en-US" dirty="0"/>
              <a:t> Fukuda </a:t>
            </a:r>
            <a:r>
              <a:rPr lang="en-US" dirty="0" smtClean="0"/>
              <a:t>, et al, NIM A637(2011) S67-71 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032674"/>
              </p:ext>
            </p:extLst>
          </p:nvPr>
        </p:nvGraphicFramePr>
        <p:xfrm>
          <a:off x="179512" y="3393352"/>
          <a:ext cx="8856984" cy="8277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6157"/>
                <a:gridCol w="901995"/>
                <a:gridCol w="1040326"/>
                <a:gridCol w="1623970"/>
                <a:gridCol w="1368152"/>
                <a:gridCol w="2304256"/>
                <a:gridCol w="1152128"/>
              </a:tblGrid>
              <a:tr h="82773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5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SINAP(China)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S-band,  </a:t>
                      </a:r>
                      <a:r>
                        <a:rPr lang="en-US" sz="1600" dirty="0" err="1" smtClean="0">
                          <a:solidFill>
                            <a:srgbClr val="800000"/>
                          </a:solidFill>
                        </a:rPr>
                        <a:t>ther</a:t>
                      </a:r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. gun</a:t>
                      </a:r>
                      <a:r>
                        <a:rPr lang="en-US" sz="1600" baseline="0" dirty="0" smtClean="0">
                          <a:solidFill>
                            <a:srgbClr val="800000"/>
                          </a:solidFill>
                        </a:rPr>
                        <a:t> 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108.1MeV, 2.5ns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10MW, 35ns, 1064nm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rgbClr val="800000"/>
                          </a:solidFill>
                        </a:rPr>
                        <a:t>10</a:t>
                      </a:r>
                      <a:r>
                        <a:rPr lang="en-US" sz="1600" baseline="30000" dirty="0" smtClean="0">
                          <a:solidFill>
                            <a:srgbClr val="800000"/>
                          </a:solidFill>
                        </a:rPr>
                        <a:t>2</a:t>
                      </a:r>
                      <a:r>
                        <a:rPr lang="en-US" sz="1600" baseline="0" dirty="0" smtClean="0">
                          <a:solidFill>
                            <a:srgbClr val="800000"/>
                          </a:solidFill>
                        </a:rPr>
                        <a:t>~10</a:t>
                      </a:r>
                      <a:r>
                        <a:rPr lang="en-US" sz="1600" baseline="30000" dirty="0" smtClean="0">
                          <a:solidFill>
                            <a:srgbClr val="800000"/>
                          </a:solidFill>
                        </a:rPr>
                        <a:t>3</a:t>
                      </a:r>
                      <a:r>
                        <a:rPr lang="en-US" sz="1600" baseline="0" dirty="0" smtClean="0">
                          <a:solidFill>
                            <a:srgbClr val="800000"/>
                          </a:solidFill>
                        </a:rPr>
                        <a:t> ph./s, ~30keV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Upgrading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805380"/>
              </p:ext>
            </p:extLst>
          </p:nvPr>
        </p:nvGraphicFramePr>
        <p:xfrm>
          <a:off x="179512" y="4185440"/>
          <a:ext cx="8856984" cy="8277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6157"/>
                <a:gridCol w="901995"/>
                <a:gridCol w="1040326"/>
                <a:gridCol w="1623970"/>
                <a:gridCol w="1368152"/>
                <a:gridCol w="2304256"/>
                <a:gridCol w="1152128"/>
              </a:tblGrid>
              <a:tr h="82773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6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THU-TTX(China)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S-band, TW</a:t>
                      </a:r>
                      <a:r>
                        <a:rPr lang="en-US" sz="1600" baseline="0" dirty="0" smtClean="0">
                          <a:solidFill>
                            <a:srgbClr val="800000"/>
                          </a:solidFill>
                        </a:rPr>
                        <a:t> 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46.7MeV,</a:t>
                      </a:r>
                      <a:r>
                        <a:rPr lang="en-US" sz="1600" baseline="0" dirty="0" smtClean="0">
                          <a:solidFill>
                            <a:srgbClr val="800000"/>
                          </a:solidFill>
                        </a:rPr>
                        <a:t> 0.2nC/bunch,10Hz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300mJ/pulse,</a:t>
                      </a:r>
                      <a:r>
                        <a:rPr lang="en-US" sz="1600" baseline="0" dirty="0" smtClean="0">
                          <a:solidFill>
                            <a:srgbClr val="800000"/>
                          </a:solidFill>
                        </a:rPr>
                        <a:t> 800nm</a:t>
                      </a:r>
                      <a:r>
                        <a:rPr lang="da-DK" sz="1600" b="0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rgbClr val="800000"/>
                          </a:solidFill>
                        </a:rPr>
                        <a:t>10</a:t>
                      </a:r>
                      <a:r>
                        <a:rPr lang="en-US" sz="1600" baseline="30000" dirty="0" smtClean="0">
                          <a:solidFill>
                            <a:srgbClr val="800000"/>
                          </a:solidFill>
                        </a:rPr>
                        <a:t>6</a:t>
                      </a:r>
                      <a:r>
                        <a:rPr lang="en-US" sz="1600" baseline="0" dirty="0" smtClean="0">
                          <a:solidFill>
                            <a:srgbClr val="800000"/>
                          </a:solidFill>
                        </a:rPr>
                        <a:t>ph./pulse, 51.7keV,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Imaging, detector </a:t>
                      </a:r>
                      <a:r>
                        <a:rPr lang="en-US" sz="1600" dirty="0" err="1" smtClean="0">
                          <a:solidFill>
                            <a:srgbClr val="800000"/>
                          </a:solidFill>
                        </a:rPr>
                        <a:t>colli</a:t>
                      </a:r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.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6372036"/>
            <a:ext cx="8217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6. C. Tang, et al, NIM A608, (2009) 70-74;  Y. Du, et al, RSI, </a:t>
            </a:r>
            <a:r>
              <a:rPr lang="en-US" dirty="0"/>
              <a:t>84, 053301 (2013)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3296"/>
            <a:ext cx="7832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. Courtesy of W. </a:t>
            </a:r>
            <a:r>
              <a:rPr lang="en-US" dirty="0" err="1" smtClean="0"/>
              <a:t>Xu</a:t>
            </a:r>
            <a:r>
              <a:rPr lang="en-US" dirty="0" smtClean="0"/>
              <a:t> (2012); and  </a:t>
            </a:r>
            <a:r>
              <a:rPr lang="en-US" dirty="0"/>
              <a:t>Proc. of SPIE Vol. 7385 73852D-</a:t>
            </a:r>
            <a:r>
              <a:rPr lang="en-US" dirty="0" smtClean="0"/>
              <a:t>3(2010)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04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40" name="Rectangle 4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800" dirty="0">
                <a:solidFill>
                  <a:srgbClr val="800000"/>
                </a:solidFill>
                <a:ea typeface="黑体" charset="0"/>
                <a:cs typeface="黑体" charset="0"/>
              </a:rPr>
              <a:t>Tsinghua Thomson scattering X-ray source (TTX)</a:t>
            </a:r>
          </a:p>
        </p:txBody>
      </p:sp>
      <p:pic>
        <p:nvPicPr>
          <p:cNvPr id="53250" name="Picture 66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981075"/>
            <a:ext cx="914400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0498" name="Group 162"/>
          <p:cNvGraphicFramePr>
            <a:graphicFrameLocks noGrp="1"/>
          </p:cNvGraphicFramePr>
          <p:nvPr>
            <p:ph/>
          </p:nvPr>
        </p:nvGraphicFramePr>
        <p:xfrm>
          <a:off x="431800" y="4102100"/>
          <a:ext cx="8388350" cy="2351089"/>
        </p:xfrm>
        <a:graphic>
          <a:graphicData uri="http://schemas.openxmlformats.org/drawingml/2006/table">
            <a:tbl>
              <a:tblPr/>
              <a:tblGrid>
                <a:gridCol w="2051050"/>
                <a:gridCol w="2522538"/>
                <a:gridCol w="2284412"/>
                <a:gridCol w="1530350"/>
              </a:tblGrid>
              <a:tr h="4587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Electron beam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Laser beam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Energy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45MeV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Wavelength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800nm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Bunch 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1~4ps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Pulse duration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~30fs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Charge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~0.7nC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Pulse energy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~500mJ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Beam size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30(H)x25(V)um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Beam size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~30um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70532" name="Group 196"/>
          <p:cNvGraphicFramePr>
            <a:graphicFrameLocks noGrp="1"/>
          </p:cNvGraphicFramePr>
          <p:nvPr/>
        </p:nvGraphicFramePr>
        <p:xfrm>
          <a:off x="827088" y="1989138"/>
          <a:ext cx="7561336" cy="2805112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tblPr>
              <a:tblGrid>
                <a:gridCol w="3406810"/>
                <a:gridCol w="4154526"/>
              </a:tblGrid>
              <a:tr h="70024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Parameters of Scattering X</a:t>
                      </a: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-ray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034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Photon energy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24(90deg)~48(180deg)kev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</a:tr>
              <a:tr h="7002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Pulse duration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0.16(90deg)~3(180deg)ps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</a:tr>
              <a:tr h="7011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Number photons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Times New Roman" charset="0"/>
                        </a:rPr>
                        <a:t>8.4X10</a:t>
                      </a:r>
                      <a:r>
                        <a:rPr kumimoji="0" lang="en-US" altLang="zh-CN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Times New Roman" charset="0"/>
                        </a:rPr>
                        <a:t>6</a:t>
                      </a: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Times New Roman" charset="0"/>
                        </a:rPr>
                        <a:t>(90deg)~5.5X10</a:t>
                      </a:r>
                      <a:r>
                        <a:rPr kumimoji="0" lang="en-US" altLang="zh-CN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Times New Roman" charset="0"/>
                        </a:rPr>
                        <a:t>7</a:t>
                      </a: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Times New Roman" charset="0"/>
                        </a:rPr>
                        <a:t>(180deg)</a:t>
                      </a:r>
                      <a:endParaRPr kumimoji="0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altLang="zh-CN" sz="3200" dirty="0">
                <a:solidFill>
                  <a:srgbClr val="800000"/>
                </a:solidFill>
                <a:ea typeface="黑体" charset="0"/>
                <a:cs typeface="黑体" charset="0"/>
              </a:rPr>
              <a:t>Electron </a:t>
            </a:r>
            <a:r>
              <a:rPr lang="en-US" altLang="zh-CN" sz="3200" dirty="0" err="1" smtClean="0">
                <a:solidFill>
                  <a:srgbClr val="800000"/>
                </a:solidFill>
                <a:ea typeface="黑体" charset="0"/>
                <a:cs typeface="黑体" charset="0"/>
              </a:rPr>
              <a:t>Linac</a:t>
            </a:r>
            <a:endParaRPr lang="en-US" altLang="zh-CN" sz="2800" dirty="0">
              <a:solidFill>
                <a:srgbClr val="800000"/>
              </a:solidFill>
              <a:ea typeface="黑体" charset="0"/>
              <a:cs typeface="黑体" charset="0"/>
            </a:endParaRPr>
          </a:p>
        </p:txBody>
      </p:sp>
      <p:pic>
        <p:nvPicPr>
          <p:cNvPr id="54274" name="Picture 2" descr="D:\hwh\汤姆逊散射装置\照片\2011\0506-电教中心\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4641850"/>
            <a:ext cx="9128125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297488" y="1844675"/>
            <a:ext cx="3854450" cy="4679950"/>
            <a:chOff x="5297570" y="1844824"/>
            <a:chExt cx="3853731" cy="4680520"/>
          </a:xfrm>
        </p:grpSpPr>
        <p:pic>
          <p:nvPicPr>
            <p:cNvPr id="10242" name="Picture 3" descr="照片 00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7570" y="1844824"/>
              <a:ext cx="3853731" cy="25700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8245007" y="5804531"/>
              <a:ext cx="647579" cy="72081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7956136" y="4221601"/>
              <a:ext cx="504731" cy="151148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339975" y="908050"/>
            <a:ext cx="5832475" cy="5834063"/>
            <a:chOff x="2339975" y="908050"/>
            <a:chExt cx="5832425" cy="5833318"/>
          </a:xfrm>
        </p:grpSpPr>
        <p:pic>
          <p:nvPicPr>
            <p:cNvPr id="10243" name="Picture 4" descr="照片 00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975" y="908050"/>
              <a:ext cx="4392613" cy="29305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4716443" y="5804863"/>
              <a:ext cx="3455957" cy="93650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5076802" y="3644551"/>
              <a:ext cx="574670" cy="208888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0" y="1773238"/>
            <a:ext cx="4052888" cy="4895850"/>
            <a:chOff x="0" y="1772816"/>
            <a:chExt cx="4053124" cy="4896544"/>
          </a:xfrm>
        </p:grpSpPr>
        <p:pic>
          <p:nvPicPr>
            <p:cNvPr id="10244" name="Picture 5" descr="照片 00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72816"/>
              <a:ext cx="4053124" cy="27045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611224" y="5661154"/>
              <a:ext cx="1512975" cy="100820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1474874" y="4365570"/>
              <a:ext cx="73029" cy="129558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3" descr="lig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81075"/>
            <a:ext cx="273685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extBox 4"/>
          <p:cNvSpPr txBox="1">
            <a:spLocks noChangeArrowheads="1"/>
          </p:cNvSpPr>
          <p:nvPr/>
        </p:nvSpPr>
        <p:spPr bwMode="auto">
          <a:xfrm>
            <a:off x="4500563" y="1052513"/>
            <a:ext cx="367188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dirty="0"/>
              <a:t>Because of the synchrotron radiation, the next high energy  electron accelerator </a:t>
            </a:r>
            <a:r>
              <a:rPr lang="en-US" dirty="0" smtClean="0"/>
              <a:t>may be </a:t>
            </a:r>
            <a:r>
              <a:rPr lang="en-US" dirty="0"/>
              <a:t>a linear accelerator, may be ILC or CLIC, or Both</a:t>
            </a:r>
          </a:p>
        </p:txBody>
      </p:sp>
      <p:sp>
        <p:nvSpPr>
          <p:cNvPr id="11267" name="TextBox 5"/>
          <p:cNvSpPr txBox="1">
            <a:spLocks noChangeArrowheads="1"/>
          </p:cNvSpPr>
          <p:nvPr/>
        </p:nvSpPr>
        <p:spPr bwMode="auto">
          <a:xfrm>
            <a:off x="1258888" y="4437063"/>
            <a:ext cx="6985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dirty="0"/>
              <a:t>High gradient is essential for LC, no matter how to get </a:t>
            </a:r>
            <a:r>
              <a:rPr lang="en-US" dirty="0" smtClean="0"/>
              <a:t>it…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7" name="Rectangle 3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altLang="zh-CN" sz="2800" dirty="0">
                <a:solidFill>
                  <a:srgbClr val="800000"/>
                </a:solidFill>
                <a:ea typeface="黑体" charset="0"/>
                <a:cs typeface="黑体" charset="0"/>
              </a:rPr>
              <a:t>Laser System</a:t>
            </a:r>
          </a:p>
        </p:txBody>
      </p:sp>
      <p:graphicFrame>
        <p:nvGraphicFramePr>
          <p:cNvPr id="55299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0" y="857250"/>
          <a:ext cx="9144000" cy="599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95" name="Visio" r:id="rId3" imgW="10731500" imgH="7607300" progId="Visio.Drawing.11">
                  <p:embed/>
                </p:oleObj>
              </mc:Choice>
              <mc:Fallback>
                <p:oleObj name="Visio" r:id="rId3" imgW="10731500" imgH="7607300" progId="Visio.Drawing.11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57250"/>
                        <a:ext cx="9144000" cy="599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50825" y="1284288"/>
            <a:ext cx="5545138" cy="5443537"/>
            <a:chOff x="483850" y="1285048"/>
            <a:chExt cx="5110660" cy="5442557"/>
          </a:xfrm>
        </p:grpSpPr>
        <p:sp>
          <p:nvSpPr>
            <p:cNvPr id="7" name="Freeform 6"/>
            <p:cNvSpPr/>
            <p:nvPr/>
          </p:nvSpPr>
          <p:spPr>
            <a:xfrm>
              <a:off x="483850" y="1285048"/>
              <a:ext cx="5110660" cy="5442557"/>
            </a:xfrm>
            <a:custGeom>
              <a:avLst/>
              <a:gdLst>
                <a:gd name="connsiteX0" fmla="*/ 15120 w 5110660"/>
                <a:gd name="connsiteY0" fmla="*/ 5412321 h 5442557"/>
                <a:gd name="connsiteX1" fmla="*/ 0 w 5110660"/>
                <a:gd name="connsiteY1" fmla="*/ 15118 h 5442557"/>
                <a:gd name="connsiteX2" fmla="*/ 5110660 w 5110660"/>
                <a:gd name="connsiteY2" fmla="*/ 0 h 5442557"/>
                <a:gd name="connsiteX3" fmla="*/ 5110660 w 5110660"/>
                <a:gd name="connsiteY3" fmla="*/ 1723477 h 5442557"/>
                <a:gd name="connsiteX4" fmla="*/ 1663232 w 5110660"/>
                <a:gd name="connsiteY4" fmla="*/ 1723477 h 5442557"/>
                <a:gd name="connsiteX5" fmla="*/ 1632992 w 5110660"/>
                <a:gd name="connsiteY5" fmla="*/ 5442557 h 5442557"/>
                <a:gd name="connsiteX6" fmla="*/ 15120 w 5110660"/>
                <a:gd name="connsiteY6" fmla="*/ 5412321 h 544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10660" h="5442557">
                  <a:moveTo>
                    <a:pt x="15120" y="5412321"/>
                  </a:moveTo>
                  <a:lnTo>
                    <a:pt x="0" y="15118"/>
                  </a:lnTo>
                  <a:lnTo>
                    <a:pt x="5110660" y="0"/>
                  </a:lnTo>
                  <a:lnTo>
                    <a:pt x="5110660" y="1723477"/>
                  </a:lnTo>
                  <a:lnTo>
                    <a:pt x="1663232" y="1723477"/>
                  </a:lnTo>
                  <a:lnTo>
                    <a:pt x="1632992" y="5442557"/>
                  </a:lnTo>
                  <a:lnTo>
                    <a:pt x="15120" y="5412321"/>
                  </a:lnTo>
                  <a:close/>
                </a:path>
              </a:pathLst>
            </a:cu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899592" y="1556792"/>
              <a:ext cx="3888408" cy="1169551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800" dirty="0">
                  <a:solidFill>
                    <a:srgbClr val="FF0000"/>
                  </a:solidFill>
                </a:rPr>
                <a:t>800nm, ~20TW, ~30fs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altLang="zh-CN" sz="2800" dirty="0">
                  <a:solidFill>
                    <a:srgbClr val="FF0000"/>
                  </a:solidFill>
                </a:rPr>
                <a:t>266nm, 1mJ, 30fs~10ps</a:t>
              </a:r>
            </a:p>
          </p:txBody>
        </p:sp>
      </p:grpSp>
      <p:sp>
        <p:nvSpPr>
          <p:cNvPr id="10" name="Up Arrow 9"/>
          <p:cNvSpPr/>
          <p:nvPr/>
        </p:nvSpPr>
        <p:spPr>
          <a:xfrm>
            <a:off x="611188" y="981075"/>
            <a:ext cx="215900" cy="431800"/>
          </a:xfrm>
          <a:prstGeom prst="up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15" name="Up Arrow 14"/>
          <p:cNvSpPr/>
          <p:nvPr/>
        </p:nvSpPr>
        <p:spPr>
          <a:xfrm>
            <a:off x="4211638" y="981075"/>
            <a:ext cx="215900" cy="431800"/>
          </a:xfrm>
          <a:prstGeom prst="upArrow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5303" name="TextBox 10"/>
          <p:cNvSpPr txBox="1">
            <a:spLocks noChangeArrowheads="1"/>
          </p:cNvSpPr>
          <p:nvPr/>
        </p:nvSpPr>
        <p:spPr bwMode="auto">
          <a:xfrm>
            <a:off x="827088" y="836613"/>
            <a:ext cx="1296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/>
              <a:t>RF Gun</a:t>
            </a:r>
          </a:p>
        </p:txBody>
      </p:sp>
      <p:sp>
        <p:nvSpPr>
          <p:cNvPr id="55304" name="TextBox 16"/>
          <p:cNvSpPr txBox="1">
            <a:spLocks noChangeArrowheads="1"/>
          </p:cNvSpPr>
          <p:nvPr/>
        </p:nvSpPr>
        <p:spPr bwMode="auto">
          <a:xfrm>
            <a:off x="4427538" y="836613"/>
            <a:ext cx="1296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/>
              <a:t>TS IP</a:t>
            </a:r>
          </a:p>
        </p:txBody>
      </p:sp>
      <p:pic>
        <p:nvPicPr>
          <p:cNvPr id="18" name="Picture 7" descr="20TW_las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908050"/>
            <a:ext cx="91440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6" name="Rectangle 6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altLang="zh-CN" sz="2800" dirty="0">
                <a:solidFill>
                  <a:srgbClr val="800000"/>
                </a:solidFill>
                <a:ea typeface="黑体" charset="0"/>
                <a:cs typeface="黑体" charset="0"/>
              </a:rPr>
              <a:t>Thomson Scattering Interaction Point</a:t>
            </a:r>
          </a:p>
        </p:txBody>
      </p:sp>
      <p:pic>
        <p:nvPicPr>
          <p:cNvPr id="61442" name="Picture 7" descr="照片 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360521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9" name="Text Box 9"/>
          <p:cNvSpPr txBox="1">
            <a:spLocks noChangeArrowheads="1"/>
          </p:cNvSpPr>
          <p:nvPr/>
        </p:nvSpPr>
        <p:spPr bwMode="auto">
          <a:xfrm>
            <a:off x="1476375" y="2060575"/>
            <a:ext cx="201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>
                <a:solidFill>
                  <a:srgbClr val="FF0000"/>
                </a:solidFill>
              </a:rPr>
              <a:t>Laser compressor</a:t>
            </a:r>
          </a:p>
        </p:txBody>
      </p:sp>
      <p:sp>
        <p:nvSpPr>
          <p:cNvPr id="286730" name="Line 10"/>
          <p:cNvSpPr>
            <a:spLocks noChangeShapeType="1"/>
          </p:cNvSpPr>
          <p:nvPr/>
        </p:nvSpPr>
        <p:spPr bwMode="auto">
          <a:xfrm flipH="1">
            <a:off x="1908175" y="2420938"/>
            <a:ext cx="360363" cy="6477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86731" name="Text Box 11"/>
          <p:cNvSpPr txBox="1">
            <a:spLocks noChangeArrowheads="1"/>
          </p:cNvSpPr>
          <p:nvPr/>
        </p:nvSpPr>
        <p:spPr bwMode="auto">
          <a:xfrm>
            <a:off x="179388" y="2636838"/>
            <a:ext cx="1390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>
                <a:solidFill>
                  <a:srgbClr val="FF0000"/>
                </a:solidFill>
              </a:rPr>
              <a:t>Delay stage</a:t>
            </a:r>
          </a:p>
        </p:txBody>
      </p:sp>
      <p:sp>
        <p:nvSpPr>
          <p:cNvPr id="286732" name="Line 12"/>
          <p:cNvSpPr>
            <a:spLocks noChangeShapeType="1"/>
          </p:cNvSpPr>
          <p:nvPr/>
        </p:nvSpPr>
        <p:spPr bwMode="auto">
          <a:xfrm>
            <a:off x="971550" y="3068638"/>
            <a:ext cx="504825" cy="3603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86733" name="Text Box 13"/>
          <p:cNvSpPr txBox="1">
            <a:spLocks noChangeArrowheads="1"/>
          </p:cNvSpPr>
          <p:nvPr/>
        </p:nvSpPr>
        <p:spPr bwMode="auto">
          <a:xfrm>
            <a:off x="1258888" y="6092825"/>
            <a:ext cx="220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>
                <a:solidFill>
                  <a:srgbClr val="FF0000"/>
                </a:solidFill>
              </a:rPr>
              <a:t>Interaction chamber</a:t>
            </a:r>
          </a:p>
        </p:txBody>
      </p:sp>
      <p:sp>
        <p:nvSpPr>
          <p:cNvPr id="286734" name="Line 14"/>
          <p:cNvSpPr>
            <a:spLocks noChangeShapeType="1"/>
          </p:cNvSpPr>
          <p:nvPr/>
        </p:nvSpPr>
        <p:spPr bwMode="auto">
          <a:xfrm flipV="1">
            <a:off x="2268538" y="5589588"/>
            <a:ext cx="142875" cy="5032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1449" name="Picture 15" descr="interaction chamb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357563"/>
            <a:ext cx="331311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37" name="Text Box 17"/>
          <p:cNvSpPr txBox="1">
            <a:spLocks noChangeArrowheads="1"/>
          </p:cNvSpPr>
          <p:nvPr/>
        </p:nvSpPr>
        <p:spPr bwMode="auto">
          <a:xfrm>
            <a:off x="4140200" y="6027738"/>
            <a:ext cx="4176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dirty="0"/>
              <a:t>The laser is focused by a parabolic mirror with 4mm hole in center.</a:t>
            </a:r>
          </a:p>
        </p:txBody>
      </p:sp>
      <p:sp>
        <p:nvSpPr>
          <p:cNvPr id="286738" name="Line 18"/>
          <p:cNvSpPr>
            <a:spLocks noChangeShapeType="1"/>
          </p:cNvSpPr>
          <p:nvPr/>
        </p:nvSpPr>
        <p:spPr bwMode="auto">
          <a:xfrm flipH="1" flipV="1">
            <a:off x="5580063" y="5084763"/>
            <a:ext cx="217487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86739" name="Line 19"/>
          <p:cNvSpPr>
            <a:spLocks noChangeShapeType="1"/>
          </p:cNvSpPr>
          <p:nvPr/>
        </p:nvSpPr>
        <p:spPr bwMode="auto">
          <a:xfrm flipV="1">
            <a:off x="5795963" y="4941888"/>
            <a:ext cx="1008062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1453" name="Picture 20" descr="e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981075"/>
            <a:ext cx="14287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4" name="Picture 21" descr="las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908050"/>
            <a:ext cx="143668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2" name="Line 22"/>
          <p:cNvSpPr>
            <a:spLocks noChangeShapeType="1"/>
          </p:cNvSpPr>
          <p:nvPr/>
        </p:nvSpPr>
        <p:spPr bwMode="auto">
          <a:xfrm flipH="1" flipV="1">
            <a:off x="5483225" y="4640263"/>
            <a:ext cx="21590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86743" name="Line 23"/>
          <p:cNvSpPr>
            <a:spLocks noChangeShapeType="1"/>
          </p:cNvSpPr>
          <p:nvPr/>
        </p:nvSpPr>
        <p:spPr bwMode="auto">
          <a:xfrm>
            <a:off x="6084888" y="3500438"/>
            <a:ext cx="21590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86744" name="Text Box 24"/>
          <p:cNvSpPr txBox="1">
            <a:spLocks noChangeArrowheads="1"/>
          </p:cNvSpPr>
          <p:nvPr/>
        </p:nvSpPr>
        <p:spPr bwMode="auto">
          <a:xfrm>
            <a:off x="4283075" y="2781300"/>
            <a:ext cx="295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dirty="0"/>
              <a:t>Ground glass screen for beam profile measurement</a:t>
            </a:r>
          </a:p>
        </p:txBody>
      </p:sp>
      <p:sp>
        <p:nvSpPr>
          <p:cNvPr id="286745" name="Line 25"/>
          <p:cNvSpPr>
            <a:spLocks noChangeShapeType="1"/>
          </p:cNvSpPr>
          <p:nvPr/>
        </p:nvSpPr>
        <p:spPr bwMode="auto">
          <a:xfrm flipH="1" flipV="1">
            <a:off x="5219700" y="2420938"/>
            <a:ext cx="504825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86746" name="Text Box 26"/>
          <p:cNvSpPr txBox="1">
            <a:spLocks noChangeArrowheads="1"/>
          </p:cNvSpPr>
          <p:nvPr/>
        </p:nvSpPr>
        <p:spPr bwMode="auto">
          <a:xfrm>
            <a:off x="4140200" y="2054225"/>
            <a:ext cx="99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>
                <a:solidFill>
                  <a:srgbClr val="FF0000"/>
                </a:solidFill>
              </a:rPr>
              <a:t>electron</a:t>
            </a:r>
          </a:p>
        </p:txBody>
      </p:sp>
      <p:sp>
        <p:nvSpPr>
          <p:cNvPr id="286747" name="Line 27"/>
          <p:cNvSpPr>
            <a:spLocks noChangeShapeType="1"/>
          </p:cNvSpPr>
          <p:nvPr/>
        </p:nvSpPr>
        <p:spPr bwMode="auto">
          <a:xfrm flipV="1">
            <a:off x="5795963" y="2349500"/>
            <a:ext cx="1008062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86748" name="Text Box 28"/>
          <p:cNvSpPr txBox="1">
            <a:spLocks noChangeArrowheads="1"/>
          </p:cNvSpPr>
          <p:nvPr/>
        </p:nvSpPr>
        <p:spPr bwMode="auto">
          <a:xfrm>
            <a:off x="6948488" y="1982788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>
                <a:solidFill>
                  <a:srgbClr val="FF0000"/>
                </a:solidFill>
              </a:rPr>
              <a:t>laser</a:t>
            </a:r>
          </a:p>
        </p:txBody>
      </p:sp>
      <p:sp>
        <p:nvSpPr>
          <p:cNvPr id="286750" name="Text Box 30"/>
          <p:cNvSpPr txBox="1">
            <a:spLocks noChangeArrowheads="1"/>
          </p:cNvSpPr>
          <p:nvPr/>
        </p:nvSpPr>
        <p:spPr bwMode="auto">
          <a:xfrm>
            <a:off x="447675" y="4745038"/>
            <a:ext cx="895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>
                <a:solidFill>
                  <a:srgbClr val="FF0000"/>
                </a:solidFill>
              </a:rPr>
              <a:t>Dipole </a:t>
            </a:r>
          </a:p>
        </p:txBody>
      </p:sp>
      <p:sp>
        <p:nvSpPr>
          <p:cNvPr id="286751" name="Line 31"/>
          <p:cNvSpPr>
            <a:spLocks noChangeShapeType="1"/>
          </p:cNvSpPr>
          <p:nvPr/>
        </p:nvSpPr>
        <p:spPr bwMode="auto">
          <a:xfrm flipH="1">
            <a:off x="468313" y="5229225"/>
            <a:ext cx="215900" cy="3603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86752" name="Text Box 32"/>
          <p:cNvSpPr txBox="1">
            <a:spLocks noChangeArrowheads="1"/>
          </p:cNvSpPr>
          <p:nvPr/>
        </p:nvSpPr>
        <p:spPr bwMode="auto">
          <a:xfrm>
            <a:off x="2987675" y="4149725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>
                <a:solidFill>
                  <a:srgbClr val="FF0000"/>
                </a:solidFill>
              </a:rPr>
              <a:t>Triplet</a:t>
            </a:r>
          </a:p>
        </p:txBody>
      </p:sp>
      <p:sp>
        <p:nvSpPr>
          <p:cNvPr id="286753" name="Line 33"/>
          <p:cNvSpPr>
            <a:spLocks noChangeShapeType="1"/>
          </p:cNvSpPr>
          <p:nvPr/>
        </p:nvSpPr>
        <p:spPr bwMode="auto">
          <a:xfrm>
            <a:off x="3492500" y="4581525"/>
            <a:ext cx="285750" cy="7191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89" name="Group 20"/>
          <p:cNvGrpSpPr>
            <a:grpSpLocks/>
          </p:cNvGrpSpPr>
          <p:nvPr/>
        </p:nvGrpSpPr>
        <p:grpSpPr bwMode="auto">
          <a:xfrm>
            <a:off x="4211638" y="2997200"/>
            <a:ext cx="4922837" cy="1663700"/>
            <a:chOff x="5004048" y="3573016"/>
            <a:chExt cx="4922210" cy="1664288"/>
          </a:xfrm>
        </p:grpSpPr>
        <p:pic>
          <p:nvPicPr>
            <p:cNvPr id="63508" name="Picture 12" descr="X-ray detecto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9872" y="3573016"/>
              <a:ext cx="4876386" cy="1664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Multiply 1"/>
            <p:cNvSpPr/>
            <p:nvPr/>
          </p:nvSpPr>
          <p:spPr>
            <a:xfrm>
              <a:off x="5435793" y="3933506"/>
              <a:ext cx="288888" cy="358902"/>
            </a:xfrm>
            <a:prstGeom prst="mathMultiply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5004048" y="4135190"/>
              <a:ext cx="501586" cy="1429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5435793" y="4076432"/>
              <a:ext cx="2592057" cy="73051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7669121" y="4149483"/>
              <a:ext cx="358729" cy="431953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3490" name="Picture 4" descr="signal and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41438"/>
            <a:ext cx="406717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3"/>
          <p:cNvSpPr txBox="1">
            <a:spLocks noChangeArrowheads="1"/>
          </p:cNvSpPr>
          <p:nvPr/>
        </p:nvSpPr>
        <p:spPr bwMode="auto">
          <a:xfrm>
            <a:off x="179388" y="981075"/>
            <a:ext cx="85344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2000">
                <a:latin typeface="Comic Sans MS" charset="0"/>
              </a:rPr>
              <a:t>Typical background and X-ray signal</a:t>
            </a:r>
          </a:p>
        </p:txBody>
      </p:sp>
      <p:sp>
        <p:nvSpPr>
          <p:cNvPr id="304139" name="Line 11"/>
          <p:cNvSpPr>
            <a:spLocks noChangeShapeType="1"/>
          </p:cNvSpPr>
          <p:nvPr/>
        </p:nvSpPr>
        <p:spPr bwMode="auto">
          <a:xfrm flipH="1" flipV="1">
            <a:off x="1908175" y="2133600"/>
            <a:ext cx="2519363" cy="2873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4140" name="Line 12"/>
          <p:cNvSpPr>
            <a:spLocks noChangeShapeType="1"/>
          </p:cNvSpPr>
          <p:nvPr/>
        </p:nvSpPr>
        <p:spPr bwMode="auto">
          <a:xfrm flipH="1">
            <a:off x="2843213" y="1557338"/>
            <a:ext cx="1441450" cy="358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4141" name="Text Box 13"/>
          <p:cNvSpPr txBox="1">
            <a:spLocks noChangeArrowheads="1"/>
          </p:cNvSpPr>
          <p:nvPr/>
        </p:nvSpPr>
        <p:spPr bwMode="auto">
          <a:xfrm>
            <a:off x="4284663" y="1412875"/>
            <a:ext cx="208756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dirty="0"/>
              <a:t>Background x-ray from beam dump</a:t>
            </a:r>
          </a:p>
        </p:txBody>
      </p:sp>
      <p:sp>
        <p:nvSpPr>
          <p:cNvPr id="304142" name="Text Box 14"/>
          <p:cNvSpPr txBox="1">
            <a:spLocks noChangeArrowheads="1"/>
          </p:cNvSpPr>
          <p:nvPr/>
        </p:nvSpPr>
        <p:spPr bwMode="auto">
          <a:xfrm>
            <a:off x="3995738" y="2349500"/>
            <a:ext cx="2305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dirty="0"/>
              <a:t>Background x-ray from beam lost in the hole</a:t>
            </a:r>
          </a:p>
        </p:txBody>
      </p:sp>
      <p:sp>
        <p:nvSpPr>
          <p:cNvPr id="304143" name="AutoShape 15"/>
          <p:cNvSpPr>
            <a:spLocks/>
          </p:cNvSpPr>
          <p:nvPr/>
        </p:nvSpPr>
        <p:spPr bwMode="auto">
          <a:xfrm>
            <a:off x="6227763" y="1628775"/>
            <a:ext cx="215900" cy="1079500"/>
          </a:xfrm>
          <a:prstGeom prst="rightBrace">
            <a:avLst>
              <a:gd name="adj1" fmla="val 41667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4144" name="Text Box 16"/>
          <p:cNvSpPr txBox="1">
            <a:spLocks noChangeArrowheads="1"/>
          </p:cNvSpPr>
          <p:nvPr/>
        </p:nvSpPr>
        <p:spPr bwMode="auto">
          <a:xfrm>
            <a:off x="6804025" y="1484313"/>
            <a:ext cx="19446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/>
              <a:t>The background from the beam is suppressed successfully.</a:t>
            </a:r>
          </a:p>
        </p:txBody>
      </p:sp>
      <p:grpSp>
        <p:nvGrpSpPr>
          <p:cNvPr id="304147" name="Group 19"/>
          <p:cNvGrpSpPr>
            <a:grpSpLocks/>
          </p:cNvGrpSpPr>
          <p:nvPr/>
        </p:nvGrpSpPr>
        <p:grpSpPr bwMode="auto">
          <a:xfrm>
            <a:off x="179388" y="4654550"/>
            <a:ext cx="8534400" cy="719138"/>
            <a:chOff x="113" y="2932"/>
            <a:chExt cx="5376" cy="453"/>
          </a:xfrm>
        </p:grpSpPr>
        <p:sp>
          <p:nvSpPr>
            <p:cNvPr id="63506" name="Rectangle 3"/>
            <p:cNvSpPr txBox="1">
              <a:spLocks noChangeArrowheads="1"/>
            </p:cNvSpPr>
            <p:nvPr/>
          </p:nvSpPr>
          <p:spPr bwMode="auto">
            <a:xfrm>
              <a:off x="113" y="2932"/>
              <a:ext cx="5376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altLang="zh-CN" sz="2000">
                  <a:latin typeface="Comic Sans MS" charset="0"/>
                </a:rPr>
                <a:t>Measured Electron and laser specifications</a:t>
              </a:r>
            </a:p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CN" sz="2000">
                  <a:latin typeface="Comic Sans MS" charset="0"/>
                </a:rPr>
                <a:t>			laser			electron</a:t>
              </a:r>
            </a:p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CN" sz="2000">
                  <a:latin typeface="Comic Sans MS" charset="0"/>
                </a:rPr>
                <a:t>Energy		800nm(1.55eV)		46.7MeV (spread 0.3%, rms)</a:t>
              </a:r>
            </a:p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CN" sz="2000">
                  <a:latin typeface="Comic Sans MS" charset="0"/>
                </a:rPr>
                <a:t>Intensity	300mJ			0.2nC (~3mm.mrad)</a:t>
              </a:r>
            </a:p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CN" sz="2000">
                  <a:latin typeface="Comic Sans MS" charset="0"/>
                </a:rPr>
                <a:t>Beam size	~100um	 (rms)		~35x40um^2(rms)</a:t>
              </a:r>
            </a:p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CN" sz="2000">
                  <a:latin typeface="Comic Sans MS" charset="0"/>
                </a:rPr>
                <a:t>Pulse width	~70fs(FWHM)		~2.7ps</a:t>
              </a:r>
            </a:p>
            <a:p>
              <a:pPr>
                <a:lnSpc>
                  <a:spcPct val="90000"/>
                </a:lnSpc>
                <a:spcBef>
                  <a:spcPct val="20000"/>
                </a:spcBef>
              </a:pPr>
              <a:endParaRPr lang="en-US" altLang="zh-CN" sz="2000">
                <a:latin typeface="Comic Sans MS" charset="0"/>
              </a:endParaRPr>
            </a:p>
          </p:txBody>
        </p:sp>
        <p:sp>
          <p:nvSpPr>
            <p:cNvPr id="304146" name="Line 18"/>
            <p:cNvSpPr>
              <a:spLocks noChangeShapeType="1"/>
            </p:cNvSpPr>
            <p:nvPr/>
          </p:nvSpPr>
          <p:spPr bwMode="auto">
            <a:xfrm>
              <a:off x="204" y="3339"/>
              <a:ext cx="498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331913" y="3933825"/>
            <a:ext cx="7343775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zh-CN">
                <a:solidFill>
                  <a:srgbClr val="FF0000"/>
                </a:solidFill>
                <a:latin typeface="Comic Sans MS" charset="0"/>
              </a:rPr>
              <a:t>Expected (simulated)flux of X-rays: ~2.5X10</a:t>
            </a:r>
            <a:r>
              <a:rPr lang="en-US" altLang="zh-CN" baseline="30000">
                <a:solidFill>
                  <a:srgbClr val="FF0000"/>
                </a:solidFill>
                <a:latin typeface="Comic Sans MS" charset="0"/>
              </a:rPr>
              <a:t>6</a:t>
            </a:r>
            <a:r>
              <a:rPr lang="en-US" altLang="zh-CN">
                <a:solidFill>
                  <a:srgbClr val="FF0000"/>
                </a:solidFill>
                <a:latin typeface="Comic Sans MS" charset="0"/>
              </a:rPr>
              <a:t>;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051050" y="3141663"/>
            <a:ext cx="6769100" cy="431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zh-CN">
                <a:solidFill>
                  <a:srgbClr val="FF0000"/>
                </a:solidFill>
                <a:latin typeface="Comic Sans MS" charset="0"/>
              </a:rPr>
              <a:t>Measured x-ray flux : ~1.0X10</a:t>
            </a:r>
            <a:r>
              <a:rPr lang="en-US" altLang="zh-CN" baseline="30000">
                <a:solidFill>
                  <a:srgbClr val="FF0000"/>
                </a:solidFill>
                <a:latin typeface="Comic Sans MS" charset="0"/>
              </a:rPr>
              <a:t>6</a:t>
            </a:r>
            <a:r>
              <a:rPr lang="en-US" altLang="zh-CN">
                <a:solidFill>
                  <a:srgbClr val="FF0000"/>
                </a:solidFill>
                <a:latin typeface="Comic Sans MS" charset="0"/>
              </a:rPr>
              <a:t>;</a:t>
            </a: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altLang="zh-CN" sz="2800" dirty="0">
                <a:solidFill>
                  <a:srgbClr val="800000"/>
                </a:solidFill>
                <a:ea typeface="黑体" charset="0"/>
                <a:cs typeface="黑体" charset="0"/>
              </a:rPr>
              <a:t>Thomson Scattering and Background X-ray Signals</a:t>
            </a:r>
          </a:p>
        </p:txBody>
      </p:sp>
      <p:sp>
        <p:nvSpPr>
          <p:cNvPr id="304152" name="Rectangle 24"/>
          <p:cNvSpPr>
            <a:spLocks noChangeArrowheads="1"/>
          </p:cNvSpPr>
          <p:nvPr/>
        </p:nvSpPr>
        <p:spPr bwMode="auto">
          <a:xfrm>
            <a:off x="1619250" y="4481513"/>
            <a:ext cx="6408738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Reasons:</a:t>
            </a:r>
          </a:p>
          <a:p>
            <a:r>
              <a:rPr lang="en-US" altLang="zh-CN" sz="2400">
                <a:solidFill>
                  <a:srgbClr val="FF0000"/>
                </a:solidFill>
              </a:rPr>
              <a:t>misalignment in transverse and longitudinal?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64288" y="836712"/>
            <a:ext cx="1944216" cy="400110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101600">
              <a:srgbClr val="FFFF00">
                <a:alpha val="75000"/>
              </a:srgbClr>
            </a:glow>
            <a:softEdge rad="127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0000"/>
                </a:solidFill>
              </a:rPr>
              <a:t>A light at 2011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0415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3"/>
          <p:cNvSpPr txBox="1">
            <a:spLocks noChangeArrowheads="1"/>
          </p:cNvSpPr>
          <p:nvPr/>
        </p:nvSpPr>
        <p:spPr bwMode="auto">
          <a:xfrm>
            <a:off x="179388" y="1052513"/>
            <a:ext cx="8534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2000">
                <a:latin typeface="Comic Sans MS" charset="0"/>
              </a:rPr>
              <a:t>X-ray signal according to the Laser power:  Linearity is good between the laser power and the intensity of X-rays;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zh-CN" sz="2000">
              <a:latin typeface="Comic Sans MS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altLang="zh-CN" sz="2800" dirty="0">
                <a:solidFill>
                  <a:srgbClr val="800000"/>
                </a:solidFill>
                <a:ea typeface="黑体" charset="0"/>
                <a:cs typeface="黑体" charset="0"/>
              </a:rPr>
              <a:t>Measured X-ray pulse flux according to the laser power</a:t>
            </a:r>
          </a:p>
        </p:txBody>
      </p:sp>
      <p:pic>
        <p:nvPicPr>
          <p:cNvPr id="6553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1700213"/>
            <a:ext cx="6132512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4" descr="200mJlas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6192838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6" name="Text Box 6"/>
          <p:cNvSpPr txBox="1">
            <a:spLocks noChangeArrowheads="1"/>
          </p:cNvSpPr>
          <p:nvPr/>
        </p:nvSpPr>
        <p:spPr bwMode="auto">
          <a:xfrm>
            <a:off x="2771775" y="981075"/>
            <a:ext cx="327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000" dirty="0">
                <a:latin typeface="Comic Sans MS" charset="0"/>
              </a:rPr>
              <a:t>Instability (RMS) : 17%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altLang="zh-CN" sz="2800" dirty="0">
                <a:solidFill>
                  <a:srgbClr val="800000"/>
                </a:solidFill>
                <a:ea typeface="黑体" charset="0"/>
                <a:cs typeface="黑体" charset="0"/>
              </a:rPr>
              <a:t>Stability of the X-ray Pulses</a:t>
            </a:r>
          </a:p>
        </p:txBody>
      </p:sp>
      <p:pic>
        <p:nvPicPr>
          <p:cNvPr id="6656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62575" y="2135188"/>
            <a:ext cx="439578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altLang="zh-CN" sz="2800" dirty="0">
                <a:solidFill>
                  <a:srgbClr val="800000"/>
                </a:solidFill>
                <a:ea typeface="黑体" charset="0"/>
                <a:cs typeface="黑体" charset="0"/>
              </a:rPr>
              <a:t>X-ray Profile measured by </a:t>
            </a:r>
            <a:r>
              <a:rPr lang="en-US" altLang="zh-CN" sz="2800" dirty="0" err="1">
                <a:solidFill>
                  <a:srgbClr val="800000"/>
                </a:solidFill>
                <a:ea typeface="黑体" charset="0"/>
                <a:cs typeface="黑体" charset="0"/>
              </a:rPr>
              <a:t>CsI</a:t>
            </a:r>
            <a:r>
              <a:rPr lang="en-US" altLang="zh-CN" sz="2800" dirty="0">
                <a:solidFill>
                  <a:srgbClr val="800000"/>
                </a:solidFill>
                <a:ea typeface="黑体" charset="0"/>
                <a:cs typeface="黑体" charset="0"/>
              </a:rPr>
              <a:t> screen and EMCCD</a:t>
            </a:r>
          </a:p>
        </p:txBody>
      </p:sp>
      <p:pic>
        <p:nvPicPr>
          <p:cNvPr id="3994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1341438"/>
            <a:ext cx="48768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87" name="Group 1"/>
          <p:cNvGrpSpPr>
            <a:grpSpLocks/>
          </p:cNvGrpSpPr>
          <p:nvPr/>
        </p:nvGrpSpPr>
        <p:grpSpPr bwMode="auto">
          <a:xfrm>
            <a:off x="0" y="936625"/>
            <a:ext cx="4140200" cy="5921375"/>
            <a:chOff x="0" y="936104"/>
            <a:chExt cx="4139952" cy="5921896"/>
          </a:xfrm>
        </p:grpSpPr>
        <p:pic>
          <p:nvPicPr>
            <p:cNvPr id="67590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936104"/>
              <a:ext cx="4104456" cy="321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755605" y="1186951"/>
              <a:ext cx="1365168" cy="3699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b="1" dirty="0">
                  <a:solidFill>
                    <a:srgbClr val="FF0000"/>
                  </a:solidFill>
                  <a:ea typeface="楷体_GB2312" charset="0"/>
                  <a:cs typeface="楷体_GB2312" charset="0"/>
                </a:rPr>
                <a:t>Simulation</a:t>
              </a:r>
              <a:endParaRPr lang="zh-CN" altLang="en-US" b="1" dirty="0">
                <a:solidFill>
                  <a:srgbClr val="FF0000"/>
                </a:solidFill>
                <a:ea typeface="楷体_GB2312" charset="0"/>
                <a:cs typeface="楷体_GB2312" charset="0"/>
              </a:endParaRPr>
            </a:p>
          </p:txBody>
        </p:sp>
        <p:pic>
          <p:nvPicPr>
            <p:cNvPr id="6759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16" r="3812" b="-38"/>
            <a:stretch>
              <a:fillRect/>
            </a:stretch>
          </p:blipFill>
          <p:spPr bwMode="auto">
            <a:xfrm>
              <a:off x="0" y="3544216"/>
              <a:ext cx="3779912" cy="3313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755605" y="3563648"/>
              <a:ext cx="1441364" cy="3699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b="1" dirty="0">
                  <a:solidFill>
                    <a:srgbClr val="FF0000"/>
                  </a:solidFill>
                  <a:ea typeface="楷体_GB2312" charset="0"/>
                  <a:cs typeface="楷体_GB2312" charset="0"/>
                </a:rPr>
                <a:t>Experiment</a:t>
              </a:r>
              <a:endParaRPr lang="zh-CN" altLang="en-US" b="1" dirty="0">
                <a:solidFill>
                  <a:srgbClr val="FF0000"/>
                </a:solidFill>
                <a:ea typeface="楷体_GB2312" charset="0"/>
                <a:cs typeface="楷体_GB2312" charset="0"/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1258888" y="5732463"/>
            <a:ext cx="18732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58888" y="4076700"/>
            <a:ext cx="0" cy="16557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altLang="zh-CN" sz="2800" dirty="0">
                <a:solidFill>
                  <a:srgbClr val="800000"/>
                </a:solidFill>
                <a:ea typeface="黑体" charset="0"/>
                <a:cs typeface="黑体" charset="0"/>
              </a:rPr>
              <a:t>X-ray pulse spectrum measurement</a:t>
            </a:r>
          </a:p>
        </p:txBody>
      </p:sp>
      <p:graphicFrame>
        <p:nvGraphicFramePr>
          <p:cNvPr id="68610" name="Object 1"/>
          <p:cNvGraphicFramePr>
            <a:graphicFrameLocks noChangeAspect="1"/>
          </p:cNvGraphicFramePr>
          <p:nvPr/>
        </p:nvGraphicFramePr>
        <p:xfrm>
          <a:off x="2484438" y="1916113"/>
          <a:ext cx="3671887" cy="1239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16" name="Equation" r:id="rId4" imgW="1384300" imgH="444500" progId="Equation.3">
                  <p:embed/>
                </p:oleObj>
              </mc:Choice>
              <mc:Fallback>
                <p:oleObj name="Equation" r:id="rId4" imgW="1384300" imgH="4445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1916113"/>
                        <a:ext cx="3671887" cy="1239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1" name="Rectangle 2"/>
          <p:cNvSpPr>
            <a:spLocks noChangeArrowheads="1"/>
          </p:cNvSpPr>
          <p:nvPr/>
        </p:nvSpPr>
        <p:spPr bwMode="auto">
          <a:xfrm>
            <a:off x="611188" y="981075"/>
            <a:ext cx="77771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/>
              <a:t>The scattered photon energy as a function of beam parameters for a head-on collision in Thomson scattering x-ray source can be written as </a:t>
            </a:r>
          </a:p>
        </p:txBody>
      </p:sp>
      <p:grpSp>
        <p:nvGrpSpPr>
          <p:cNvPr id="68612" name="Group 17"/>
          <p:cNvGrpSpPr>
            <a:grpSpLocks/>
          </p:cNvGrpSpPr>
          <p:nvPr/>
        </p:nvGrpSpPr>
        <p:grpSpPr bwMode="auto">
          <a:xfrm>
            <a:off x="466725" y="3716338"/>
            <a:ext cx="4176713" cy="2530475"/>
            <a:chOff x="179512" y="3717032"/>
            <a:chExt cx="4176464" cy="2529572"/>
          </a:xfrm>
        </p:grpSpPr>
        <p:sp>
          <p:nvSpPr>
            <p:cNvPr id="5" name="Isosceles Triangle 4"/>
            <p:cNvSpPr/>
            <p:nvPr/>
          </p:nvSpPr>
          <p:spPr>
            <a:xfrm rot="16200000">
              <a:off x="1062223" y="3591332"/>
              <a:ext cx="755380" cy="2231892"/>
            </a:xfrm>
            <a:prstGeom prst="triangl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555858" y="4293088"/>
              <a:ext cx="71433" cy="936291"/>
            </a:xfrm>
            <a:prstGeom prst="rect">
              <a:avLst/>
            </a:prstGeom>
            <a:solidFill>
              <a:schemeClr val="bg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Trapezoid 6"/>
            <p:cNvSpPr/>
            <p:nvPr/>
          </p:nvSpPr>
          <p:spPr>
            <a:xfrm rot="16200000">
              <a:off x="2411575" y="4364394"/>
              <a:ext cx="1152114" cy="720682"/>
            </a:xfrm>
            <a:prstGeom prst="trapezoid">
              <a:avLst/>
            </a:prstGeom>
            <a:solidFill>
              <a:srgbClr val="CE889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63860" y="3717032"/>
              <a:ext cx="71434" cy="2088404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6-Point Star 10"/>
            <p:cNvSpPr/>
            <p:nvPr/>
          </p:nvSpPr>
          <p:spPr>
            <a:xfrm>
              <a:off x="250946" y="4653323"/>
              <a:ext cx="144453" cy="215823"/>
            </a:xfrm>
            <a:prstGeom prst="star6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8626" name="TextBox 11"/>
            <p:cNvSpPr txBox="1">
              <a:spLocks noChangeArrowheads="1"/>
            </p:cNvSpPr>
            <p:nvPr/>
          </p:nvSpPr>
          <p:spPr bwMode="auto">
            <a:xfrm>
              <a:off x="179512" y="3789040"/>
              <a:ext cx="1440160" cy="6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sz="1800"/>
                <a:t>Scattering point</a:t>
              </a:r>
            </a:p>
          </p:txBody>
        </p:sp>
        <p:sp>
          <p:nvSpPr>
            <p:cNvPr id="68627" name="TextBox 19"/>
            <p:cNvSpPr txBox="1">
              <a:spLocks noChangeArrowheads="1"/>
            </p:cNvSpPr>
            <p:nvPr/>
          </p:nvSpPr>
          <p:spPr bwMode="auto">
            <a:xfrm>
              <a:off x="1835696" y="5301208"/>
              <a:ext cx="14401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sz="1800"/>
                <a:t>Silicon film</a:t>
              </a:r>
            </a:p>
          </p:txBody>
        </p:sp>
        <p:sp>
          <p:nvSpPr>
            <p:cNvPr id="68628" name="TextBox 20"/>
            <p:cNvSpPr txBox="1">
              <a:spLocks noChangeArrowheads="1"/>
            </p:cNvSpPr>
            <p:nvPr/>
          </p:nvSpPr>
          <p:spPr bwMode="auto">
            <a:xfrm>
              <a:off x="2915816" y="5877272"/>
              <a:ext cx="14401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sz="1800"/>
                <a:t>CsI screen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323966" y="4724734"/>
              <a:ext cx="3600235" cy="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630" name="TextBox 16"/>
            <p:cNvSpPr txBox="1">
              <a:spLocks noChangeArrowheads="1"/>
            </p:cNvSpPr>
            <p:nvPr/>
          </p:nvSpPr>
          <p:spPr bwMode="auto">
            <a:xfrm>
              <a:off x="1691680" y="4365104"/>
              <a:ext cx="36004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sz="1800" i="1">
                  <a:solidFill>
                    <a:srgbClr val="FFFFFF"/>
                  </a:solidFill>
                  <a:latin typeface="Symbol" charset="0"/>
                  <a:cs typeface="Symbol" charset="0"/>
                </a:rPr>
                <a:t>q</a:t>
              </a:r>
            </a:p>
          </p:txBody>
        </p:sp>
      </p:grpSp>
      <p:pic>
        <p:nvPicPr>
          <p:cNvPr id="25" name="Picture 4" descr="si_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3284538"/>
            <a:ext cx="3673475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si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3284538"/>
            <a:ext cx="3673475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si_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3284538"/>
            <a:ext cx="3673475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 descr="si_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3284538"/>
            <a:ext cx="3673475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si_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3284538"/>
            <a:ext cx="3673475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si_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3284538"/>
            <a:ext cx="3673475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0" descr="si_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3284538"/>
            <a:ext cx="3673475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si_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284538"/>
            <a:ext cx="3673475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2" t="20718" r="18466" b="27402"/>
          <a:stretch>
            <a:fillRect/>
          </a:stretch>
        </p:blipFill>
        <p:spPr bwMode="auto">
          <a:xfrm>
            <a:off x="755650" y="1268413"/>
            <a:ext cx="2663825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243013"/>
            <a:ext cx="5292725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altLang="zh-CN" sz="2800" dirty="0">
                <a:solidFill>
                  <a:srgbClr val="800000"/>
                </a:solidFill>
                <a:ea typeface="黑体" charset="0"/>
                <a:cs typeface="黑体" charset="0"/>
              </a:rPr>
              <a:t>X-ray pulse spectra</a:t>
            </a:r>
          </a:p>
        </p:txBody>
      </p:sp>
      <p:pic>
        <p:nvPicPr>
          <p:cNvPr id="7066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68763"/>
            <a:ext cx="3887787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1081088" y="2563813"/>
            <a:ext cx="18732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 bwMode="auto">
          <a:xfrm>
            <a:off x="2017713" y="2492375"/>
            <a:ext cx="144462" cy="14446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 bwMode="auto">
          <a:xfrm>
            <a:off x="1657350" y="2492375"/>
            <a:ext cx="144463" cy="14446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 bwMode="auto">
          <a:xfrm>
            <a:off x="2809875" y="2492375"/>
            <a:ext cx="144463" cy="14446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altLang="zh-CN" sz="2400" dirty="0">
                <a:solidFill>
                  <a:srgbClr val="800000"/>
                </a:solidFill>
                <a:ea typeface="黑体" charset="0"/>
                <a:cs typeface="黑体" charset="0"/>
              </a:rPr>
              <a:t>X-ray pulse relative average energy according to </a:t>
            </a:r>
            <a:r>
              <a:rPr lang="en-US" sz="2400" dirty="0">
                <a:solidFill>
                  <a:srgbClr val="800000"/>
                </a:solidFill>
              </a:rPr>
              <a:t>the scattered x-ray photon direction</a:t>
            </a:r>
            <a:r>
              <a:rPr lang="zh-CN" altLang="en-US" sz="2400" dirty="0">
                <a:solidFill>
                  <a:srgbClr val="800000"/>
                </a:solidFill>
              </a:rPr>
              <a:t> </a:t>
            </a:r>
            <a:r>
              <a:rPr lang="en-US" altLang="zh-CN" sz="2400" dirty="0">
                <a:solidFill>
                  <a:srgbClr val="800000"/>
                </a:solidFill>
                <a:ea typeface="黑体" charset="0"/>
                <a:cs typeface="黑体" charset="0"/>
              </a:rPr>
              <a:t> </a:t>
            </a:r>
          </a:p>
        </p:txBody>
      </p:sp>
      <p:pic>
        <p:nvPicPr>
          <p:cNvPr id="716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604963"/>
            <a:ext cx="6667500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88" y="1009650"/>
            <a:ext cx="2270125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6659563" y="2060575"/>
            <a:ext cx="12255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308850" y="1557338"/>
            <a:ext cx="0" cy="11509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altLang="zh-CN" sz="2400" dirty="0">
                <a:solidFill>
                  <a:srgbClr val="800000"/>
                </a:solidFill>
                <a:ea typeface="黑体" charset="0"/>
                <a:cs typeface="黑体" charset="0"/>
              </a:rPr>
              <a:t>X-ray imaging and other applications at TTX </a:t>
            </a:r>
          </a:p>
        </p:txBody>
      </p:sp>
      <p:pic>
        <p:nvPicPr>
          <p:cNvPr id="7373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341438"/>
            <a:ext cx="47371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 descr="D:\hwh\汤姆逊散射装置\21所实验\100_FUJI\新建文件夹\IMG_14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96975"/>
            <a:ext cx="2303463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8" descr="D:\hwh\汤姆逊散射装置\21所实验\100_FUJI\DSCF04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125538"/>
            <a:ext cx="249872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D:\hwh\汤姆逊散射装置\21所标定实验-2009年\九院吴_正电子产生实验_实验照片\DSCF176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284538"/>
            <a:ext cx="2316162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3" descr="D:\hwh\汤姆逊散射装置\21所标定实验-2009年\九院吴_正电子产生实验_实验照片\DSCF176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213100"/>
            <a:ext cx="24955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TextBox 1"/>
          <p:cNvSpPr txBox="1">
            <a:spLocks noChangeArrowheads="1"/>
          </p:cNvSpPr>
          <p:nvPr/>
        </p:nvSpPr>
        <p:spPr bwMode="auto">
          <a:xfrm>
            <a:off x="539750" y="5084763"/>
            <a:ext cx="80645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/>
              <a:t>X-ray detector calibration: time response, spectral response, polarization calibration (for astrophysics)</a:t>
            </a:r>
          </a:p>
          <a:p>
            <a:pPr eaLnBrk="1" hangingPunct="1">
              <a:buFont typeface="Arial" charset="0"/>
              <a:buChar char="•"/>
            </a:pPr>
            <a:r>
              <a:rPr lang="en-US"/>
              <a:t>Mono-energy X-ray Imaging:  small spot size; nm space resolution, PCI and other new imaging technologies.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Box 1"/>
          <p:cNvSpPr txBox="1">
            <a:spLocks noChangeArrowheads="1"/>
          </p:cNvSpPr>
          <p:nvPr/>
        </p:nvSpPr>
        <p:spPr bwMode="auto">
          <a:xfrm>
            <a:off x="611188" y="620713"/>
            <a:ext cx="7921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/>
              <a:t>Develop Very High Gradient Accelerating Structures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088" y="1268413"/>
            <a:ext cx="7416800" cy="5262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2400" dirty="0"/>
              <a:t>From L-band and S-band, to C-band and X-band: achieve higher gradient</a:t>
            </a:r>
          </a:p>
          <a:p>
            <a:pPr>
              <a:defRPr/>
            </a:pPr>
            <a:endParaRPr lang="en-US" sz="2400" dirty="0"/>
          </a:p>
          <a:p>
            <a:pPr marL="800100" lvl="1" indent="-342900">
              <a:buFont typeface="Wingdings" charset="2"/>
              <a:buChar char="Ø"/>
              <a:defRPr/>
            </a:pPr>
            <a:r>
              <a:rPr lang="en-US" sz="2400" dirty="0"/>
              <a:t>Higher Frequency</a:t>
            </a:r>
          </a:p>
          <a:p>
            <a:pPr marL="800100" lvl="1" indent="-342900">
              <a:buFont typeface="Wingdings" charset="2"/>
              <a:buChar char="Ø"/>
              <a:defRPr/>
            </a:pPr>
            <a:r>
              <a:rPr lang="en-US" sz="2400" dirty="0"/>
              <a:t>New Structure</a:t>
            </a:r>
          </a:p>
          <a:p>
            <a:pPr marL="800100" lvl="1" indent="-342900">
              <a:buFont typeface="Wingdings" charset="2"/>
              <a:buChar char="Ø"/>
              <a:defRPr/>
            </a:pPr>
            <a:r>
              <a:rPr lang="en-US" sz="2400" dirty="0"/>
              <a:t>New Material</a:t>
            </a:r>
          </a:p>
          <a:p>
            <a:pPr marL="800100" lvl="1" indent="-342900">
              <a:buFont typeface="Wingdings" charset="2"/>
              <a:buChar char="Ø"/>
              <a:defRPr/>
            </a:pPr>
            <a:r>
              <a:rPr lang="en-US" sz="2400" dirty="0"/>
              <a:t>New Manufacture Procedure</a:t>
            </a:r>
          </a:p>
          <a:p>
            <a:pPr marL="800100" lvl="1" indent="-342900">
              <a:buFont typeface="Wingdings" charset="2"/>
              <a:buChar char="Ø"/>
              <a:defRPr/>
            </a:pPr>
            <a:r>
              <a:rPr lang="en-US" sz="2400" dirty="0"/>
              <a:t>New Understanding of Breakdown</a:t>
            </a:r>
          </a:p>
          <a:p>
            <a:pPr lvl="1">
              <a:defRPr/>
            </a:pPr>
            <a:endParaRPr lang="en-US" sz="24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/>
              <a:t>Wakefield Accelerator</a:t>
            </a:r>
          </a:p>
          <a:p>
            <a:pPr>
              <a:defRPr/>
            </a:pPr>
            <a:endParaRPr lang="en-US" sz="2400" dirty="0"/>
          </a:p>
          <a:p>
            <a:pPr marL="800100" lvl="1" indent="-342900">
              <a:buFont typeface="Wingdings" charset="2"/>
              <a:buChar char="Ø"/>
              <a:defRPr/>
            </a:pPr>
            <a:r>
              <a:rPr lang="en-US" sz="2400" dirty="0"/>
              <a:t>Beam Driven Plasma Wakefield Accelerator</a:t>
            </a:r>
          </a:p>
          <a:p>
            <a:pPr marL="800100" lvl="1" indent="-342900">
              <a:buFont typeface="Wingdings" charset="2"/>
              <a:buChar char="Ø"/>
              <a:defRPr/>
            </a:pPr>
            <a:r>
              <a:rPr lang="en-US" sz="2400" dirty="0"/>
              <a:t>Beam Driven Dielectric Wall </a:t>
            </a:r>
            <a:r>
              <a:rPr lang="en-US" sz="2400" dirty="0" err="1"/>
              <a:t>Accelertor</a:t>
            </a:r>
            <a:endParaRPr lang="en-US" sz="2400" dirty="0"/>
          </a:p>
          <a:p>
            <a:pPr marL="342900" indent="-342900">
              <a:buFont typeface="Arial"/>
              <a:buChar char="•"/>
              <a:defRPr/>
            </a:pP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altLang="zh-CN" sz="3600" dirty="0">
                <a:solidFill>
                  <a:srgbClr val="800000"/>
                </a:solidFill>
                <a:ea typeface="黑体" charset="0"/>
                <a:cs typeface="黑体" charset="0"/>
              </a:rPr>
              <a:t>Next step of TTX-</a:t>
            </a:r>
            <a:r>
              <a:rPr lang="en-US" altLang="zh-CN" sz="2800" dirty="0">
                <a:solidFill>
                  <a:srgbClr val="800000"/>
                </a:solidFill>
                <a:ea typeface="黑体" charset="0"/>
                <a:cs typeface="黑体" charset="0"/>
              </a:rPr>
              <a:t>Improving the average brightness</a:t>
            </a:r>
          </a:p>
        </p:txBody>
      </p:sp>
      <p:pic>
        <p:nvPicPr>
          <p:cNvPr id="7475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81089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908050"/>
            <a:ext cx="4511676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altLang="zh-CN" sz="3600" dirty="0">
                <a:solidFill>
                  <a:srgbClr val="800000"/>
                </a:solidFill>
                <a:ea typeface="黑体" charset="0"/>
                <a:cs typeface="黑体" charset="0"/>
              </a:rPr>
              <a:t>The mini electron storage ring</a:t>
            </a:r>
          </a:p>
        </p:txBody>
      </p:sp>
      <p:sp>
        <p:nvSpPr>
          <p:cNvPr id="47106" name="Rectangle 3"/>
          <p:cNvSpPr txBox="1">
            <a:spLocks noChangeArrowheads="1"/>
          </p:cNvSpPr>
          <p:nvPr/>
        </p:nvSpPr>
        <p:spPr bwMode="auto">
          <a:xfrm>
            <a:off x="3635375" y="4365625"/>
            <a:ext cx="5508625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zh-CN" dirty="0" smtClean="0">
                <a:latin typeface="+mn-lt"/>
              </a:rPr>
              <a:t>The electron storage ring is smaller, its physics more complicate, and  more difficult to develop.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zh-CN" dirty="0" smtClean="0">
                <a:latin typeface="+mn-lt"/>
              </a:rPr>
              <a:t>The circumstance of the mini-ring is 3.6m. Maybe it is too small…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zh-CN" dirty="0" smtClean="0">
                <a:latin typeface="+mn-lt"/>
              </a:rPr>
              <a:t>Another 4.8m ring is under design.</a:t>
            </a:r>
          </a:p>
        </p:txBody>
      </p:sp>
      <p:pic>
        <p:nvPicPr>
          <p:cNvPr id="23246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38650"/>
            <a:ext cx="3408363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578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981075"/>
            <a:ext cx="4211637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矩形 348"/>
          <p:cNvSpPr/>
          <p:nvPr/>
        </p:nvSpPr>
        <p:spPr>
          <a:xfrm>
            <a:off x="346075" y="681038"/>
            <a:ext cx="8434388" cy="5707062"/>
          </a:xfrm>
          <a:prstGeom prst="rect">
            <a:avLst/>
          </a:prstGeom>
          <a:solidFill>
            <a:schemeClr val="bg1">
              <a:lumMod val="85000"/>
              <a:alpha val="3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7" tIns="45680" rIns="91357" bIns="45680" anchor="ctr"/>
          <a:lstStyle/>
          <a:p>
            <a:pPr algn="ctr" defTabSz="913575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6802" name="TextBox 148"/>
          <p:cNvSpPr txBox="1">
            <a:spLocks noChangeArrowheads="1"/>
          </p:cNvSpPr>
          <p:nvPr/>
        </p:nvSpPr>
        <p:spPr bwMode="auto">
          <a:xfrm rot="-5400000">
            <a:off x="-115094" y="3356769"/>
            <a:ext cx="646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7" tIns="45680" rIns="91357" bIns="45680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200">
                <a:solidFill>
                  <a:srgbClr val="000000"/>
                </a:solidFill>
              </a:rPr>
              <a:t>150cm</a:t>
            </a:r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76803" name="TextBox 162"/>
          <p:cNvSpPr txBox="1">
            <a:spLocks noChangeArrowheads="1"/>
          </p:cNvSpPr>
          <p:nvPr/>
        </p:nvSpPr>
        <p:spPr bwMode="auto">
          <a:xfrm>
            <a:off x="4168775" y="6391275"/>
            <a:ext cx="6461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7" tIns="45680" rIns="91357" bIns="45680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200">
                <a:solidFill>
                  <a:srgbClr val="000000"/>
                </a:solidFill>
              </a:rPr>
              <a:t>300cm</a:t>
            </a:r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76804" name="矩形 70"/>
          <p:cNvSpPr>
            <a:spLocks noChangeArrowheads="1"/>
          </p:cNvSpPr>
          <p:nvPr/>
        </p:nvSpPr>
        <p:spPr bwMode="auto">
          <a:xfrm>
            <a:off x="0" y="114300"/>
            <a:ext cx="91154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67" tIns="34184" rIns="68367" bIns="34184">
            <a:spAutoFit/>
          </a:bodyPr>
          <a:lstStyle/>
          <a:p>
            <a:pPr algn="ctr" defTabSz="912813"/>
            <a:r>
              <a:rPr lang="en-US" altLang="zh-CN" sz="1300" b="1">
                <a:solidFill>
                  <a:srgbClr val="FFFFFF"/>
                </a:solidFill>
              </a:rPr>
              <a:t>TTX-p : Setup Diagram – </a:t>
            </a:r>
            <a:r>
              <a:rPr lang="en-US" altLang="zh-CN" sz="1300" b="1">
                <a:solidFill>
                  <a:srgbClr val="FFFF00"/>
                </a:solidFill>
              </a:rPr>
              <a:t>Dimensions &amp; Distances</a:t>
            </a:r>
            <a:endParaRPr lang="zh-CN" altLang="en-US" sz="1300" b="1">
              <a:solidFill>
                <a:srgbClr val="FFFF00"/>
              </a:solidFill>
            </a:endParaRPr>
          </a:p>
        </p:txBody>
      </p:sp>
      <p:grpSp>
        <p:nvGrpSpPr>
          <p:cNvPr id="2" name="Groupe 596"/>
          <p:cNvGrpSpPr/>
          <p:nvPr/>
        </p:nvGrpSpPr>
        <p:grpSpPr>
          <a:xfrm>
            <a:off x="-11776" y="348936"/>
            <a:ext cx="9144001" cy="6464440"/>
            <a:chOff x="-16493" y="328246"/>
            <a:chExt cx="12801601" cy="9050216"/>
          </a:xfrm>
          <a:solidFill>
            <a:schemeClr val="bg1"/>
          </a:solidFill>
        </p:grpSpPr>
        <p:grpSp>
          <p:nvGrpSpPr>
            <p:cNvPr id="3" name="Groupe 520"/>
            <p:cNvGrpSpPr/>
            <p:nvPr/>
          </p:nvGrpSpPr>
          <p:grpSpPr>
            <a:xfrm>
              <a:off x="-16492" y="328246"/>
              <a:ext cx="12801600" cy="9050216"/>
              <a:chOff x="-16492" y="328246"/>
              <a:chExt cx="12801600" cy="9050216"/>
            </a:xfrm>
            <a:grpFill/>
          </p:grpSpPr>
          <p:cxnSp>
            <p:nvCxnSpPr>
              <p:cNvPr id="409" name="Connecteur droit 433"/>
              <p:cNvCxnSpPr/>
              <p:nvPr/>
            </p:nvCxnSpPr>
            <p:spPr>
              <a:xfrm>
                <a:off x="206247" y="328246"/>
                <a:ext cx="0" cy="9050216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Connecteur droit 445"/>
              <p:cNvCxnSpPr/>
              <p:nvPr/>
            </p:nvCxnSpPr>
            <p:spPr>
              <a:xfrm>
                <a:off x="821709" y="328246"/>
                <a:ext cx="0" cy="9050216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Connecteur droit 447"/>
              <p:cNvCxnSpPr/>
              <p:nvPr/>
            </p:nvCxnSpPr>
            <p:spPr>
              <a:xfrm>
                <a:off x="1437171" y="328246"/>
                <a:ext cx="0" cy="9050216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Connecteur droit 449"/>
              <p:cNvCxnSpPr/>
              <p:nvPr/>
            </p:nvCxnSpPr>
            <p:spPr>
              <a:xfrm>
                <a:off x="2052633" y="328246"/>
                <a:ext cx="0" cy="9050216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Connecteur droit 451"/>
              <p:cNvCxnSpPr/>
              <p:nvPr/>
            </p:nvCxnSpPr>
            <p:spPr>
              <a:xfrm>
                <a:off x="2668095" y="328246"/>
                <a:ext cx="0" cy="9050216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Connecteur droit 453"/>
              <p:cNvCxnSpPr/>
              <p:nvPr/>
            </p:nvCxnSpPr>
            <p:spPr>
              <a:xfrm>
                <a:off x="3283557" y="328246"/>
                <a:ext cx="0" cy="9050216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Connecteur droit 465"/>
              <p:cNvCxnSpPr/>
              <p:nvPr/>
            </p:nvCxnSpPr>
            <p:spPr>
              <a:xfrm>
                <a:off x="3899019" y="328246"/>
                <a:ext cx="0" cy="9050216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Connecteur droit 469"/>
              <p:cNvCxnSpPr/>
              <p:nvPr/>
            </p:nvCxnSpPr>
            <p:spPr>
              <a:xfrm>
                <a:off x="4514481" y="328246"/>
                <a:ext cx="0" cy="9050216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Connecteur droit 471"/>
              <p:cNvCxnSpPr/>
              <p:nvPr/>
            </p:nvCxnSpPr>
            <p:spPr>
              <a:xfrm>
                <a:off x="5129943" y="328246"/>
                <a:ext cx="0" cy="9050216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Connecteur droit 474"/>
              <p:cNvCxnSpPr/>
              <p:nvPr/>
            </p:nvCxnSpPr>
            <p:spPr>
              <a:xfrm>
                <a:off x="5745405" y="328246"/>
                <a:ext cx="0" cy="9050216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Connecteur droit 476"/>
              <p:cNvCxnSpPr/>
              <p:nvPr/>
            </p:nvCxnSpPr>
            <p:spPr>
              <a:xfrm>
                <a:off x="6360867" y="328246"/>
                <a:ext cx="0" cy="9050216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Connecteur droit 478"/>
              <p:cNvCxnSpPr/>
              <p:nvPr/>
            </p:nvCxnSpPr>
            <p:spPr>
              <a:xfrm>
                <a:off x="6976329" y="328246"/>
                <a:ext cx="0" cy="9050216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Connecteur droit 480"/>
              <p:cNvCxnSpPr/>
              <p:nvPr/>
            </p:nvCxnSpPr>
            <p:spPr>
              <a:xfrm>
                <a:off x="7591791" y="328246"/>
                <a:ext cx="0" cy="9050216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Connecteur droit 482"/>
              <p:cNvCxnSpPr/>
              <p:nvPr/>
            </p:nvCxnSpPr>
            <p:spPr>
              <a:xfrm>
                <a:off x="8207253" y="328246"/>
                <a:ext cx="0" cy="9050216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Connecteur droit 484"/>
              <p:cNvCxnSpPr/>
              <p:nvPr/>
            </p:nvCxnSpPr>
            <p:spPr>
              <a:xfrm>
                <a:off x="8822715" y="328246"/>
                <a:ext cx="0" cy="9050216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Connecteur droit 486"/>
              <p:cNvCxnSpPr/>
              <p:nvPr/>
            </p:nvCxnSpPr>
            <p:spPr>
              <a:xfrm>
                <a:off x="9438177" y="328246"/>
                <a:ext cx="0" cy="9050216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Connecteur droit 488"/>
              <p:cNvCxnSpPr/>
              <p:nvPr/>
            </p:nvCxnSpPr>
            <p:spPr>
              <a:xfrm>
                <a:off x="10053639" y="328246"/>
                <a:ext cx="0" cy="9050216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Connecteur droit 490"/>
              <p:cNvCxnSpPr/>
              <p:nvPr/>
            </p:nvCxnSpPr>
            <p:spPr>
              <a:xfrm>
                <a:off x="10669101" y="328246"/>
                <a:ext cx="0" cy="9050216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Connecteur droit 492"/>
              <p:cNvCxnSpPr/>
              <p:nvPr/>
            </p:nvCxnSpPr>
            <p:spPr>
              <a:xfrm>
                <a:off x="11284563" y="328246"/>
                <a:ext cx="0" cy="9050216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Connecteur droit 494"/>
              <p:cNvCxnSpPr/>
              <p:nvPr/>
            </p:nvCxnSpPr>
            <p:spPr>
              <a:xfrm>
                <a:off x="11900025" y="328246"/>
                <a:ext cx="0" cy="9050216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Connecteur droit 495"/>
              <p:cNvCxnSpPr/>
              <p:nvPr/>
            </p:nvCxnSpPr>
            <p:spPr>
              <a:xfrm>
                <a:off x="12515478" y="328246"/>
                <a:ext cx="0" cy="9050216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Connecteur droit 496"/>
              <p:cNvCxnSpPr/>
              <p:nvPr/>
            </p:nvCxnSpPr>
            <p:spPr>
              <a:xfrm flipH="1">
                <a:off x="-16492" y="668215"/>
                <a:ext cx="12801600" cy="0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Connecteur droit 498"/>
              <p:cNvCxnSpPr/>
              <p:nvPr/>
            </p:nvCxnSpPr>
            <p:spPr>
              <a:xfrm flipH="1">
                <a:off x="-16492" y="1230141"/>
                <a:ext cx="12801600" cy="0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Connecteur droit 499"/>
              <p:cNvCxnSpPr/>
              <p:nvPr/>
            </p:nvCxnSpPr>
            <p:spPr>
              <a:xfrm flipH="1">
                <a:off x="-16492" y="1792067"/>
                <a:ext cx="12801600" cy="0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Connecteur droit 500"/>
              <p:cNvCxnSpPr/>
              <p:nvPr/>
            </p:nvCxnSpPr>
            <p:spPr>
              <a:xfrm flipH="1">
                <a:off x="-16492" y="2353993"/>
                <a:ext cx="12801600" cy="0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Connecteur droit 501"/>
              <p:cNvCxnSpPr/>
              <p:nvPr/>
            </p:nvCxnSpPr>
            <p:spPr>
              <a:xfrm flipH="1">
                <a:off x="-16492" y="2915919"/>
                <a:ext cx="12801600" cy="0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Connecteur droit 503"/>
              <p:cNvCxnSpPr/>
              <p:nvPr/>
            </p:nvCxnSpPr>
            <p:spPr>
              <a:xfrm flipH="1">
                <a:off x="-16492" y="3477845"/>
                <a:ext cx="12801600" cy="0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Connecteur droit 504"/>
              <p:cNvCxnSpPr/>
              <p:nvPr/>
            </p:nvCxnSpPr>
            <p:spPr>
              <a:xfrm flipH="1">
                <a:off x="-16492" y="4039771"/>
                <a:ext cx="12801600" cy="0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Connecteur droit 505"/>
              <p:cNvCxnSpPr/>
              <p:nvPr/>
            </p:nvCxnSpPr>
            <p:spPr>
              <a:xfrm flipH="1">
                <a:off x="-16492" y="4601697"/>
                <a:ext cx="12801600" cy="0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Connecteur droit 506"/>
              <p:cNvCxnSpPr/>
              <p:nvPr/>
            </p:nvCxnSpPr>
            <p:spPr>
              <a:xfrm flipH="1">
                <a:off x="-16492" y="5163623"/>
                <a:ext cx="12801600" cy="0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Connecteur droit 507"/>
              <p:cNvCxnSpPr/>
              <p:nvPr/>
            </p:nvCxnSpPr>
            <p:spPr>
              <a:xfrm flipH="1">
                <a:off x="-16492" y="5725549"/>
                <a:ext cx="12801600" cy="0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Connecteur droit 508"/>
              <p:cNvCxnSpPr/>
              <p:nvPr/>
            </p:nvCxnSpPr>
            <p:spPr>
              <a:xfrm flipH="1">
                <a:off x="-16492" y="6287475"/>
                <a:ext cx="12801600" cy="0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Connecteur droit 509"/>
              <p:cNvCxnSpPr/>
              <p:nvPr/>
            </p:nvCxnSpPr>
            <p:spPr>
              <a:xfrm flipH="1">
                <a:off x="-16492" y="6849401"/>
                <a:ext cx="12801600" cy="0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Connecteur droit 510"/>
              <p:cNvCxnSpPr/>
              <p:nvPr/>
            </p:nvCxnSpPr>
            <p:spPr>
              <a:xfrm flipH="1">
                <a:off x="-16492" y="7411327"/>
                <a:ext cx="12801600" cy="0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Connecteur droit 511"/>
              <p:cNvCxnSpPr/>
              <p:nvPr/>
            </p:nvCxnSpPr>
            <p:spPr>
              <a:xfrm flipH="1">
                <a:off x="-16492" y="7973253"/>
                <a:ext cx="12801600" cy="0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Connecteur droit 512"/>
              <p:cNvCxnSpPr/>
              <p:nvPr/>
            </p:nvCxnSpPr>
            <p:spPr>
              <a:xfrm flipH="1">
                <a:off x="-16492" y="8535179"/>
                <a:ext cx="12801600" cy="0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Connecteur droit 513"/>
              <p:cNvCxnSpPr/>
              <p:nvPr/>
            </p:nvCxnSpPr>
            <p:spPr>
              <a:xfrm flipH="1">
                <a:off x="-16492" y="9097107"/>
                <a:ext cx="12801600" cy="0"/>
              </a:xfrm>
              <a:prstGeom prst="line">
                <a:avLst/>
              </a:prstGeom>
              <a:grpFill/>
              <a:ln w="3175"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e 521"/>
            <p:cNvGrpSpPr/>
            <p:nvPr/>
          </p:nvGrpSpPr>
          <p:grpSpPr>
            <a:xfrm>
              <a:off x="-16493" y="422615"/>
              <a:ext cx="12778155" cy="8906047"/>
              <a:chOff x="-16493" y="422615"/>
              <a:chExt cx="12778155" cy="8906047"/>
            </a:xfrm>
            <a:grpFill/>
          </p:grpSpPr>
          <p:sp>
            <p:nvSpPr>
              <p:cNvPr id="527" name="ZoneTexte 349"/>
              <p:cNvSpPr txBox="1"/>
              <p:nvPr/>
            </p:nvSpPr>
            <p:spPr>
              <a:xfrm>
                <a:off x="465124" y="422615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A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28" name="ZoneTexte 444"/>
              <p:cNvSpPr txBox="1"/>
              <p:nvPr/>
            </p:nvSpPr>
            <p:spPr>
              <a:xfrm>
                <a:off x="1080895" y="422615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B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29" name="ZoneTexte 446"/>
              <p:cNvSpPr txBox="1"/>
              <p:nvPr/>
            </p:nvSpPr>
            <p:spPr>
              <a:xfrm>
                <a:off x="1696664" y="422615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C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30" name="ZoneTexte 448"/>
              <p:cNvSpPr txBox="1"/>
              <p:nvPr/>
            </p:nvSpPr>
            <p:spPr>
              <a:xfrm>
                <a:off x="2312434" y="422615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D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31" name="ZoneTexte 450"/>
              <p:cNvSpPr txBox="1"/>
              <p:nvPr/>
            </p:nvSpPr>
            <p:spPr>
              <a:xfrm>
                <a:off x="2928205" y="422615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E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32" name="ZoneTexte 452"/>
              <p:cNvSpPr txBox="1"/>
              <p:nvPr/>
            </p:nvSpPr>
            <p:spPr>
              <a:xfrm>
                <a:off x="3543974" y="422615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F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33" name="ZoneTexte 454"/>
              <p:cNvSpPr txBox="1"/>
              <p:nvPr/>
            </p:nvSpPr>
            <p:spPr>
              <a:xfrm>
                <a:off x="4159744" y="422615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G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34" name="ZoneTexte 468"/>
              <p:cNvSpPr txBox="1"/>
              <p:nvPr/>
            </p:nvSpPr>
            <p:spPr>
              <a:xfrm>
                <a:off x="4775514" y="422615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H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35" name="ZoneTexte 470"/>
              <p:cNvSpPr txBox="1"/>
              <p:nvPr/>
            </p:nvSpPr>
            <p:spPr>
              <a:xfrm>
                <a:off x="5391284" y="422615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I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36" name="ZoneTexte 473"/>
              <p:cNvSpPr txBox="1"/>
              <p:nvPr/>
            </p:nvSpPr>
            <p:spPr>
              <a:xfrm>
                <a:off x="6007054" y="422615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J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37" name="ZoneTexte 475"/>
              <p:cNvSpPr txBox="1"/>
              <p:nvPr/>
            </p:nvSpPr>
            <p:spPr>
              <a:xfrm>
                <a:off x="6622824" y="422615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K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38" name="ZoneTexte 477"/>
              <p:cNvSpPr txBox="1"/>
              <p:nvPr/>
            </p:nvSpPr>
            <p:spPr>
              <a:xfrm>
                <a:off x="7238593" y="422615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L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39" name="ZoneTexte 479"/>
              <p:cNvSpPr txBox="1"/>
              <p:nvPr/>
            </p:nvSpPr>
            <p:spPr>
              <a:xfrm>
                <a:off x="7854364" y="422615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M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40" name="ZoneTexte 481"/>
              <p:cNvSpPr txBox="1"/>
              <p:nvPr/>
            </p:nvSpPr>
            <p:spPr>
              <a:xfrm>
                <a:off x="8470134" y="422615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N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41" name="ZoneTexte 483"/>
              <p:cNvSpPr txBox="1"/>
              <p:nvPr/>
            </p:nvSpPr>
            <p:spPr>
              <a:xfrm>
                <a:off x="9085903" y="422615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O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42" name="ZoneTexte 485"/>
              <p:cNvSpPr txBox="1"/>
              <p:nvPr/>
            </p:nvSpPr>
            <p:spPr>
              <a:xfrm>
                <a:off x="9701674" y="422615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P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43" name="ZoneTexte 487"/>
              <p:cNvSpPr txBox="1"/>
              <p:nvPr/>
            </p:nvSpPr>
            <p:spPr>
              <a:xfrm>
                <a:off x="10317444" y="422615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Q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44" name="ZoneTexte 489"/>
              <p:cNvSpPr txBox="1"/>
              <p:nvPr/>
            </p:nvSpPr>
            <p:spPr>
              <a:xfrm>
                <a:off x="10933215" y="422615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R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45" name="ZoneTexte 491"/>
              <p:cNvSpPr txBox="1"/>
              <p:nvPr/>
            </p:nvSpPr>
            <p:spPr>
              <a:xfrm>
                <a:off x="11548984" y="422615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S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46" name="ZoneTexte 493"/>
              <p:cNvSpPr txBox="1"/>
              <p:nvPr/>
            </p:nvSpPr>
            <p:spPr>
              <a:xfrm>
                <a:off x="12164755" y="422615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T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47" name="ZoneTexte 524"/>
              <p:cNvSpPr txBox="1"/>
              <p:nvPr/>
            </p:nvSpPr>
            <p:spPr>
              <a:xfrm>
                <a:off x="-16493" y="891539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algn="r"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1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48" name="ZoneTexte 525"/>
              <p:cNvSpPr txBox="1"/>
              <p:nvPr/>
            </p:nvSpPr>
            <p:spPr>
              <a:xfrm>
                <a:off x="-16493" y="1452572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algn="r"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2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49" name="ZoneTexte 526"/>
              <p:cNvSpPr txBox="1"/>
              <p:nvPr/>
            </p:nvSpPr>
            <p:spPr>
              <a:xfrm>
                <a:off x="-16493" y="2013605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algn="r"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3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50" name="ZoneTexte 544"/>
              <p:cNvSpPr txBox="1"/>
              <p:nvPr/>
            </p:nvSpPr>
            <p:spPr>
              <a:xfrm>
                <a:off x="-16493" y="2574638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algn="r"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4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51" name="ZoneTexte 545"/>
              <p:cNvSpPr txBox="1"/>
              <p:nvPr/>
            </p:nvSpPr>
            <p:spPr>
              <a:xfrm>
                <a:off x="-16493" y="3135671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algn="r"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5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52" name="ZoneTexte 546"/>
              <p:cNvSpPr txBox="1"/>
              <p:nvPr/>
            </p:nvSpPr>
            <p:spPr>
              <a:xfrm>
                <a:off x="-16493" y="3696704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algn="r"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6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53" name="ZoneTexte 547"/>
              <p:cNvSpPr txBox="1"/>
              <p:nvPr/>
            </p:nvSpPr>
            <p:spPr>
              <a:xfrm>
                <a:off x="-16493" y="4257737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algn="r"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7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54" name="ZoneTexte 548"/>
              <p:cNvSpPr txBox="1"/>
              <p:nvPr/>
            </p:nvSpPr>
            <p:spPr>
              <a:xfrm>
                <a:off x="-16493" y="4818770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algn="r"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8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55" name="ZoneTexte 549"/>
              <p:cNvSpPr txBox="1"/>
              <p:nvPr/>
            </p:nvSpPr>
            <p:spPr>
              <a:xfrm>
                <a:off x="-16493" y="5379803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algn="r"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9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56" name="ZoneTexte 550"/>
              <p:cNvSpPr txBox="1"/>
              <p:nvPr/>
            </p:nvSpPr>
            <p:spPr>
              <a:xfrm>
                <a:off x="-16493" y="5940836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algn="r"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10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57" name="ZoneTexte 551"/>
              <p:cNvSpPr txBox="1"/>
              <p:nvPr/>
            </p:nvSpPr>
            <p:spPr>
              <a:xfrm>
                <a:off x="-16493" y="6501869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algn="r"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11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58" name="ZoneTexte 552"/>
              <p:cNvSpPr txBox="1"/>
              <p:nvPr/>
            </p:nvSpPr>
            <p:spPr>
              <a:xfrm>
                <a:off x="-16493" y="7062902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algn="r"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12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59" name="ZoneTexte 553"/>
              <p:cNvSpPr txBox="1"/>
              <p:nvPr/>
            </p:nvSpPr>
            <p:spPr>
              <a:xfrm>
                <a:off x="-16493" y="7623935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algn="r"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13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60" name="ZoneTexte 554"/>
              <p:cNvSpPr txBox="1"/>
              <p:nvPr/>
            </p:nvSpPr>
            <p:spPr>
              <a:xfrm>
                <a:off x="-16493" y="8184968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algn="r"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14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61" name="ZoneTexte 555"/>
              <p:cNvSpPr txBox="1"/>
              <p:nvPr/>
            </p:nvSpPr>
            <p:spPr>
              <a:xfrm>
                <a:off x="-16493" y="8745998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algn="r"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15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62" name="ZoneTexte 557"/>
              <p:cNvSpPr txBox="1"/>
              <p:nvPr/>
            </p:nvSpPr>
            <p:spPr>
              <a:xfrm>
                <a:off x="12586787" y="891539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1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63" name="ZoneTexte 558"/>
              <p:cNvSpPr txBox="1"/>
              <p:nvPr/>
            </p:nvSpPr>
            <p:spPr>
              <a:xfrm>
                <a:off x="12586787" y="1452572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2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64" name="ZoneTexte 559"/>
              <p:cNvSpPr txBox="1"/>
              <p:nvPr/>
            </p:nvSpPr>
            <p:spPr>
              <a:xfrm>
                <a:off x="12586787" y="2013605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3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65" name="ZoneTexte 560"/>
              <p:cNvSpPr txBox="1"/>
              <p:nvPr/>
            </p:nvSpPr>
            <p:spPr>
              <a:xfrm>
                <a:off x="12586787" y="2574638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4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66" name="ZoneTexte 561"/>
              <p:cNvSpPr txBox="1"/>
              <p:nvPr/>
            </p:nvSpPr>
            <p:spPr>
              <a:xfrm>
                <a:off x="12586787" y="3135671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5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67" name="ZoneTexte 562"/>
              <p:cNvSpPr txBox="1"/>
              <p:nvPr/>
            </p:nvSpPr>
            <p:spPr>
              <a:xfrm>
                <a:off x="12586787" y="3696704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6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68" name="ZoneTexte 563"/>
              <p:cNvSpPr txBox="1"/>
              <p:nvPr/>
            </p:nvSpPr>
            <p:spPr>
              <a:xfrm>
                <a:off x="12586787" y="4257737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7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69" name="ZoneTexte 564"/>
              <p:cNvSpPr txBox="1"/>
              <p:nvPr/>
            </p:nvSpPr>
            <p:spPr>
              <a:xfrm>
                <a:off x="12586787" y="4818770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8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70" name="ZoneTexte 565"/>
              <p:cNvSpPr txBox="1"/>
              <p:nvPr/>
            </p:nvSpPr>
            <p:spPr>
              <a:xfrm>
                <a:off x="12586787" y="5379803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9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71" name="ZoneTexte 566"/>
              <p:cNvSpPr txBox="1"/>
              <p:nvPr/>
            </p:nvSpPr>
            <p:spPr>
              <a:xfrm>
                <a:off x="12586787" y="5940836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10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72" name="ZoneTexte 567"/>
              <p:cNvSpPr txBox="1"/>
              <p:nvPr/>
            </p:nvSpPr>
            <p:spPr>
              <a:xfrm>
                <a:off x="12586787" y="6501869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11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73" name="ZoneTexte 568"/>
              <p:cNvSpPr txBox="1"/>
              <p:nvPr/>
            </p:nvSpPr>
            <p:spPr>
              <a:xfrm>
                <a:off x="12586787" y="7062902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12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74" name="ZoneTexte 569"/>
              <p:cNvSpPr txBox="1"/>
              <p:nvPr/>
            </p:nvSpPr>
            <p:spPr>
              <a:xfrm>
                <a:off x="12586787" y="7623935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13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75" name="ZoneTexte 570"/>
              <p:cNvSpPr txBox="1"/>
              <p:nvPr/>
            </p:nvSpPr>
            <p:spPr>
              <a:xfrm>
                <a:off x="12586787" y="8184968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14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76" name="ZoneTexte 571"/>
              <p:cNvSpPr txBox="1"/>
              <p:nvPr/>
            </p:nvSpPr>
            <p:spPr>
              <a:xfrm>
                <a:off x="12586787" y="8745998"/>
                <a:ext cx="174875" cy="175261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15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77" name="ZoneTexte 572"/>
              <p:cNvSpPr txBox="1"/>
              <p:nvPr/>
            </p:nvSpPr>
            <p:spPr>
              <a:xfrm>
                <a:off x="465124" y="9156307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A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78" name="ZoneTexte 573"/>
              <p:cNvSpPr txBox="1"/>
              <p:nvPr/>
            </p:nvSpPr>
            <p:spPr>
              <a:xfrm>
                <a:off x="1080895" y="9156307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B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79" name="ZoneTexte 574"/>
              <p:cNvSpPr txBox="1"/>
              <p:nvPr/>
            </p:nvSpPr>
            <p:spPr>
              <a:xfrm>
                <a:off x="1696664" y="9156307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C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80" name="ZoneTexte 575"/>
              <p:cNvSpPr txBox="1"/>
              <p:nvPr/>
            </p:nvSpPr>
            <p:spPr>
              <a:xfrm>
                <a:off x="2312434" y="9156307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D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81" name="ZoneTexte 576"/>
              <p:cNvSpPr txBox="1"/>
              <p:nvPr/>
            </p:nvSpPr>
            <p:spPr>
              <a:xfrm>
                <a:off x="2928205" y="9156307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E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82" name="ZoneTexte 577"/>
              <p:cNvSpPr txBox="1"/>
              <p:nvPr/>
            </p:nvSpPr>
            <p:spPr>
              <a:xfrm>
                <a:off x="3543974" y="9156307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F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83" name="ZoneTexte 578"/>
              <p:cNvSpPr txBox="1"/>
              <p:nvPr/>
            </p:nvSpPr>
            <p:spPr>
              <a:xfrm>
                <a:off x="4159744" y="9156307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G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84" name="ZoneTexte 579"/>
              <p:cNvSpPr txBox="1"/>
              <p:nvPr/>
            </p:nvSpPr>
            <p:spPr>
              <a:xfrm>
                <a:off x="4775514" y="9156307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H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85" name="ZoneTexte 580"/>
              <p:cNvSpPr txBox="1"/>
              <p:nvPr/>
            </p:nvSpPr>
            <p:spPr>
              <a:xfrm>
                <a:off x="5391284" y="9156307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I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86" name="ZoneTexte 581"/>
              <p:cNvSpPr txBox="1"/>
              <p:nvPr/>
            </p:nvSpPr>
            <p:spPr>
              <a:xfrm>
                <a:off x="6007054" y="9156307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J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87" name="ZoneTexte 582"/>
              <p:cNvSpPr txBox="1"/>
              <p:nvPr/>
            </p:nvSpPr>
            <p:spPr>
              <a:xfrm>
                <a:off x="6622824" y="9156307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K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88" name="ZoneTexte 583"/>
              <p:cNvSpPr txBox="1"/>
              <p:nvPr/>
            </p:nvSpPr>
            <p:spPr>
              <a:xfrm>
                <a:off x="7238593" y="9156307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L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89" name="ZoneTexte 584"/>
              <p:cNvSpPr txBox="1"/>
              <p:nvPr/>
            </p:nvSpPr>
            <p:spPr>
              <a:xfrm>
                <a:off x="7854364" y="9156307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M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90" name="ZoneTexte 585"/>
              <p:cNvSpPr txBox="1"/>
              <p:nvPr/>
            </p:nvSpPr>
            <p:spPr>
              <a:xfrm>
                <a:off x="8470134" y="9156307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N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91" name="ZoneTexte 586"/>
              <p:cNvSpPr txBox="1"/>
              <p:nvPr/>
            </p:nvSpPr>
            <p:spPr>
              <a:xfrm>
                <a:off x="9085903" y="9156307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O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92" name="ZoneTexte 587"/>
              <p:cNvSpPr txBox="1"/>
              <p:nvPr/>
            </p:nvSpPr>
            <p:spPr>
              <a:xfrm>
                <a:off x="9701674" y="9156307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P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93" name="ZoneTexte 588"/>
              <p:cNvSpPr txBox="1"/>
              <p:nvPr/>
            </p:nvSpPr>
            <p:spPr>
              <a:xfrm>
                <a:off x="10317444" y="9156307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Q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94" name="ZoneTexte 589"/>
              <p:cNvSpPr txBox="1"/>
              <p:nvPr/>
            </p:nvSpPr>
            <p:spPr>
              <a:xfrm>
                <a:off x="10933215" y="9156307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R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95" name="ZoneTexte 590"/>
              <p:cNvSpPr txBox="1"/>
              <p:nvPr/>
            </p:nvSpPr>
            <p:spPr>
              <a:xfrm>
                <a:off x="11548984" y="9156307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S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  <p:sp>
            <p:nvSpPr>
              <p:cNvPr id="596" name="ZoneTexte 591"/>
              <p:cNvSpPr txBox="1"/>
              <p:nvPr/>
            </p:nvSpPr>
            <p:spPr>
              <a:xfrm>
                <a:off x="12164755" y="9156307"/>
                <a:ext cx="233490" cy="172355"/>
              </a:xfrm>
              <a:prstGeom prst="rect">
                <a:avLst/>
              </a:prstGeom>
              <a:grpFill/>
            </p:spPr>
            <p:txBody>
              <a:bodyPr lIns="0" tIns="0" rIns="0" bIns="0">
                <a:spAutoFit/>
              </a:bodyPr>
              <a:lstStyle/>
              <a:p>
                <a:pPr defTabSz="913575">
                  <a:defRPr/>
                </a:pPr>
                <a:r>
                  <a:rPr lang="en-US" sz="8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T</a:t>
                </a:r>
                <a:endParaRPr lang="en-US" sz="7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</p:grpSp>
      </p:grpSp>
      <p:sp>
        <p:nvSpPr>
          <p:cNvPr id="76806" name="TextBox 162"/>
          <p:cNvSpPr txBox="1">
            <a:spLocks noChangeArrowheads="1"/>
          </p:cNvSpPr>
          <p:nvPr/>
        </p:nvSpPr>
        <p:spPr bwMode="auto">
          <a:xfrm>
            <a:off x="6484938" y="109538"/>
            <a:ext cx="2246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7" tIns="45680" rIns="91357" bIns="45680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200" b="1">
                <a:solidFill>
                  <a:srgbClr val="FF0000"/>
                </a:solidFill>
              </a:rPr>
              <a:t>This drawing is not on scale</a:t>
            </a:r>
            <a:endParaRPr lang="zh-CN" altLang="en-US" sz="1200" b="1">
              <a:solidFill>
                <a:srgbClr val="FF0000"/>
              </a:solidFill>
            </a:endParaRPr>
          </a:p>
        </p:txBody>
      </p:sp>
      <p:sp>
        <p:nvSpPr>
          <p:cNvPr id="304" name="AutoShape 186"/>
          <p:cNvSpPr>
            <a:spLocks noChangeArrowheads="1"/>
          </p:cNvSpPr>
          <p:nvPr/>
        </p:nvSpPr>
        <p:spPr bwMode="auto">
          <a:xfrm>
            <a:off x="2790590" y="1380176"/>
            <a:ext cx="3595697" cy="1281794"/>
          </a:xfrm>
          <a:prstGeom prst="roundRect">
            <a:avLst>
              <a:gd name="adj" fmla="val 12421"/>
            </a:avLst>
          </a:prstGeom>
          <a:ln w="28575">
            <a:solidFill>
              <a:srgbClr val="000000"/>
            </a:solidFill>
            <a:round/>
            <a:headEnd/>
            <a:tailEnd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lIns="68367" tIns="34184" rIns="68367" bIns="34184"/>
          <a:lstStyle/>
          <a:p>
            <a:pPr defTabSz="913575">
              <a:defRPr/>
            </a:pPr>
            <a:endParaRPr lang="fr-FR" altLang="zh-CN" dirty="0">
              <a:solidFill>
                <a:prstClr val="black"/>
              </a:solidFill>
            </a:endParaRPr>
          </a:p>
          <a:p>
            <a:pPr defTabSz="913575">
              <a:defRPr/>
            </a:pPr>
            <a:r>
              <a:rPr lang="fr-FR" altLang="zh-CN" dirty="0">
                <a:solidFill>
                  <a:prstClr val="black"/>
                </a:solidFill>
              </a:rPr>
              <a:t>   </a:t>
            </a:r>
            <a:endParaRPr lang="zh-CN" altLang="zh-CN" dirty="0">
              <a:solidFill>
                <a:prstClr val="black"/>
              </a:solidFill>
            </a:endParaRPr>
          </a:p>
        </p:txBody>
      </p:sp>
      <p:grpSp>
        <p:nvGrpSpPr>
          <p:cNvPr id="305" name="组合 268"/>
          <p:cNvGrpSpPr/>
          <p:nvPr/>
        </p:nvGrpSpPr>
        <p:grpSpPr>
          <a:xfrm>
            <a:off x="5359262" y="3854095"/>
            <a:ext cx="265846" cy="288000"/>
            <a:chOff x="2871747" y="255586"/>
            <a:chExt cx="540000" cy="551936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6" name="Rectangle 239"/>
            <p:cNvSpPr>
              <a:spLocks noChangeArrowheads="1"/>
            </p:cNvSpPr>
            <p:nvPr/>
          </p:nvSpPr>
          <p:spPr bwMode="auto">
            <a:xfrm>
              <a:off x="2871747" y="255586"/>
              <a:ext cx="540000" cy="540000"/>
            </a:xfrm>
            <a:prstGeom prst="rect">
              <a:avLst/>
            </a:prstGeom>
            <a:grp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3575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cxnSp>
          <p:nvCxnSpPr>
            <p:cNvPr id="307" name="直接连接符 213"/>
            <p:cNvCxnSpPr/>
            <p:nvPr/>
          </p:nvCxnSpPr>
          <p:spPr>
            <a:xfrm>
              <a:off x="2885704" y="273132"/>
              <a:ext cx="522514" cy="53439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8" name="直接箭头连接符 215"/>
          <p:cNvCxnSpPr/>
          <p:nvPr/>
        </p:nvCxnSpPr>
        <p:spPr>
          <a:xfrm>
            <a:off x="5483225" y="3429000"/>
            <a:ext cx="9525" cy="2271713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直接箭头连接符 214"/>
          <p:cNvCxnSpPr>
            <a:endCxn id="306" idx="1"/>
          </p:cNvCxnSpPr>
          <p:nvPr/>
        </p:nvCxnSpPr>
        <p:spPr>
          <a:xfrm>
            <a:off x="2835275" y="3989388"/>
            <a:ext cx="264795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813" name="组合 158"/>
          <p:cNvGrpSpPr>
            <a:grpSpLocks/>
          </p:cNvGrpSpPr>
          <p:nvPr/>
        </p:nvGrpSpPr>
        <p:grpSpPr bwMode="auto">
          <a:xfrm>
            <a:off x="550863" y="3763963"/>
            <a:ext cx="830262" cy="889000"/>
            <a:chOff x="1119394" y="1696358"/>
            <a:chExt cx="899411" cy="1127140"/>
          </a:xfrm>
        </p:grpSpPr>
        <p:sp>
          <p:nvSpPr>
            <p:cNvPr id="76923" name="AutoShape 185"/>
            <p:cNvSpPr>
              <a:spLocks noChangeArrowheads="1"/>
            </p:cNvSpPr>
            <p:nvPr/>
          </p:nvSpPr>
          <p:spPr bwMode="auto">
            <a:xfrm>
              <a:off x="1119394" y="1696358"/>
              <a:ext cx="899411" cy="619331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6924" name="TextBox 154"/>
            <p:cNvSpPr txBox="1">
              <a:spLocks noChangeArrowheads="1"/>
            </p:cNvSpPr>
            <p:nvPr/>
          </p:nvSpPr>
          <p:spPr bwMode="auto">
            <a:xfrm>
              <a:off x="1202191" y="1769424"/>
              <a:ext cx="763094" cy="1054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fr-FR" altLang="zh-CN" sz="1200">
                  <a:solidFill>
                    <a:srgbClr val="000000"/>
                  </a:solidFill>
                </a:rPr>
                <a:t>Coherent</a:t>
              </a:r>
              <a:endParaRPr lang="en-US" altLang="zh-CN" sz="1200">
                <a:solidFill>
                  <a:srgbClr val="000000"/>
                </a:solidFill>
              </a:endParaRPr>
            </a:p>
            <a:p>
              <a:pPr eaLnBrk="1" hangingPunct="1"/>
              <a:r>
                <a:rPr lang="fr-FR" altLang="zh-CN" sz="1200">
                  <a:solidFill>
                    <a:srgbClr val="000000"/>
                  </a:solidFill>
                </a:rPr>
                <a:t>Verdi-V6</a:t>
              </a:r>
              <a:endParaRPr lang="zh-CN" altLang="en-US" sz="1800">
                <a:solidFill>
                  <a:srgbClr val="000000"/>
                </a:solidFill>
              </a:endParaRPr>
            </a:p>
          </p:txBody>
        </p:sp>
      </p:grpSp>
      <p:cxnSp>
        <p:nvCxnSpPr>
          <p:cNvPr id="313" name="直接箭头连接符 155"/>
          <p:cNvCxnSpPr/>
          <p:nvPr/>
        </p:nvCxnSpPr>
        <p:spPr>
          <a:xfrm>
            <a:off x="1387475" y="4010025"/>
            <a:ext cx="257175" cy="0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lg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314" name="组合 163"/>
          <p:cNvGrpSpPr/>
          <p:nvPr/>
        </p:nvGrpSpPr>
        <p:grpSpPr>
          <a:xfrm>
            <a:off x="1647591" y="3631467"/>
            <a:ext cx="1536482" cy="751115"/>
            <a:chOff x="1439945" y="2575040"/>
            <a:chExt cx="1664522" cy="751115"/>
          </a:xfrm>
          <a:solidFill>
            <a:srgbClr val="0070C0"/>
          </a:solidFill>
        </p:grpSpPr>
        <p:sp>
          <p:nvSpPr>
            <p:cNvPr id="315" name="AutoShape 186"/>
            <p:cNvSpPr>
              <a:spLocks noChangeArrowheads="1"/>
            </p:cNvSpPr>
            <p:nvPr/>
          </p:nvSpPr>
          <p:spPr bwMode="auto">
            <a:xfrm>
              <a:off x="1439945" y="2575040"/>
              <a:ext cx="1664522" cy="751115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3575">
                <a:defRPr/>
              </a:pPr>
              <a:endParaRPr lang="fr-FR" altLang="zh-CN" dirty="0">
                <a:solidFill>
                  <a:prstClr val="black"/>
                </a:solidFill>
              </a:endParaRPr>
            </a:p>
            <a:p>
              <a:pPr defTabSz="913575">
                <a:defRPr/>
              </a:pPr>
              <a:r>
                <a:rPr lang="fr-FR" altLang="zh-CN" dirty="0">
                  <a:solidFill>
                    <a:prstClr val="black"/>
                  </a:solidFill>
                </a:rPr>
                <a:t>   </a:t>
              </a:r>
              <a:endParaRPr lang="zh-CN" altLang="zh-CN" dirty="0">
                <a:solidFill>
                  <a:prstClr val="black"/>
                </a:solidFill>
              </a:endParaRPr>
            </a:p>
          </p:txBody>
        </p:sp>
        <p:sp>
          <p:nvSpPr>
            <p:cNvPr id="316" name="TextBox 159"/>
            <p:cNvSpPr txBox="1"/>
            <p:nvPr/>
          </p:nvSpPr>
          <p:spPr>
            <a:xfrm>
              <a:off x="1477962" y="2710542"/>
              <a:ext cx="1589697" cy="55399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913575">
                <a:defRPr/>
              </a:pPr>
              <a:r>
                <a:rPr lang="fr-FR" altLang="zh-CN" sz="1500" err="1">
                  <a:solidFill>
                    <a:prstClr val="white"/>
                  </a:solidFill>
                </a:rPr>
                <a:t>Coherent</a:t>
              </a:r>
              <a:r>
                <a:rPr lang="zh-CN" altLang="en-US" sz="1500">
                  <a:solidFill>
                    <a:prstClr val="white"/>
                  </a:solidFill>
                </a:rPr>
                <a:t> </a:t>
              </a:r>
              <a:endParaRPr lang="fr-FR" altLang="zh-CN" sz="1500">
                <a:solidFill>
                  <a:prstClr val="white"/>
                </a:solidFill>
              </a:endParaRPr>
            </a:p>
            <a:p>
              <a:pPr algn="ctr" defTabSz="913575">
                <a:defRPr/>
              </a:pPr>
              <a:r>
                <a:rPr lang="fr-FR" altLang="zh-CN" sz="1500">
                  <a:solidFill>
                    <a:prstClr val="white"/>
                  </a:solidFill>
                </a:rPr>
                <a:t>MIRA oscillator</a:t>
              </a:r>
              <a:endParaRPr lang="zh-CN" altLang="zh-CN" sz="1500" dirty="0">
                <a:solidFill>
                  <a:prstClr val="white"/>
                </a:solidFill>
              </a:endParaRPr>
            </a:p>
          </p:txBody>
        </p:sp>
      </p:grpSp>
      <p:sp>
        <p:nvSpPr>
          <p:cNvPr id="317" name="Organigramme : Données stockées 177"/>
          <p:cNvSpPr/>
          <p:nvPr/>
        </p:nvSpPr>
        <p:spPr>
          <a:xfrm rot="15600000">
            <a:off x="5476081" y="5596732"/>
            <a:ext cx="73025" cy="287338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7" tIns="45680" rIns="91357" bIns="45680" anchor="ctr"/>
          <a:lstStyle/>
          <a:p>
            <a:pPr algn="ctr" defTabSz="913575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6817" name="矩形 235"/>
          <p:cNvSpPr>
            <a:spLocks noChangeArrowheads="1"/>
          </p:cNvSpPr>
          <p:nvPr/>
        </p:nvSpPr>
        <p:spPr bwMode="auto">
          <a:xfrm>
            <a:off x="5603875" y="5200650"/>
            <a:ext cx="3206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7" tIns="45680" rIns="91357" bIns="45680">
            <a:spAutoFit/>
          </a:bodyPr>
          <a:lstStyle/>
          <a:p>
            <a:pPr defTabSz="912813"/>
            <a:r>
              <a:rPr lang="el-GR" altLang="zh-CN" sz="800">
                <a:solidFill>
                  <a:srgbClr val="000000"/>
                </a:solidFill>
              </a:rPr>
              <a:t>λ</a:t>
            </a:r>
            <a:r>
              <a:rPr lang="fr-FR" altLang="zh-CN" sz="800">
                <a:solidFill>
                  <a:srgbClr val="000000"/>
                </a:solidFill>
              </a:rPr>
              <a:t>/4</a:t>
            </a:r>
          </a:p>
        </p:txBody>
      </p:sp>
      <p:sp>
        <p:nvSpPr>
          <p:cNvPr id="319" name="Forme libre 318"/>
          <p:cNvSpPr/>
          <p:nvPr/>
        </p:nvSpPr>
        <p:spPr>
          <a:xfrm rot="16200000">
            <a:off x="5884863" y="3382963"/>
            <a:ext cx="327025" cy="104775"/>
          </a:xfrm>
          <a:custGeom>
            <a:avLst/>
            <a:gdLst>
              <a:gd name="connsiteX0" fmla="*/ 0 w 632460"/>
              <a:gd name="connsiteY0" fmla="*/ 0 h 198120"/>
              <a:gd name="connsiteX1" fmla="*/ 0 w 632460"/>
              <a:gd name="connsiteY1" fmla="*/ 198120 h 198120"/>
              <a:gd name="connsiteX2" fmla="*/ 632460 w 632460"/>
              <a:gd name="connsiteY2" fmla="*/ 198120 h 198120"/>
              <a:gd name="connsiteX3" fmla="*/ 632460 w 632460"/>
              <a:gd name="connsiteY3" fmla="*/ 22860 h 198120"/>
              <a:gd name="connsiteX4" fmla="*/ 563880 w 632460"/>
              <a:gd name="connsiteY4" fmla="*/ 91440 h 198120"/>
              <a:gd name="connsiteX5" fmla="*/ 403860 w 632460"/>
              <a:gd name="connsiteY5" fmla="*/ 121920 h 198120"/>
              <a:gd name="connsiteX6" fmla="*/ 251460 w 632460"/>
              <a:gd name="connsiteY6" fmla="*/ 121920 h 198120"/>
              <a:gd name="connsiteX7" fmla="*/ 99060 w 632460"/>
              <a:gd name="connsiteY7" fmla="*/ 91440 h 198120"/>
              <a:gd name="connsiteX8" fmla="*/ 0 w 632460"/>
              <a:gd name="connsiteY8" fmla="*/ 0 h 19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460" h="198120">
                <a:moveTo>
                  <a:pt x="0" y="0"/>
                </a:moveTo>
                <a:lnTo>
                  <a:pt x="0" y="198120"/>
                </a:lnTo>
                <a:lnTo>
                  <a:pt x="632460" y="198120"/>
                </a:lnTo>
                <a:lnTo>
                  <a:pt x="632460" y="22860"/>
                </a:lnTo>
                <a:lnTo>
                  <a:pt x="563880" y="91440"/>
                </a:lnTo>
                <a:lnTo>
                  <a:pt x="403860" y="121920"/>
                </a:lnTo>
                <a:lnTo>
                  <a:pt x="251460" y="121920"/>
                </a:lnTo>
                <a:lnTo>
                  <a:pt x="99060" y="9144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7" tIns="45680" rIns="91357" bIns="45680" anchor="ctr"/>
          <a:lstStyle/>
          <a:p>
            <a:pPr algn="ctr" defTabSz="913575">
              <a:defRPr/>
            </a:pPr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320" name="直接箭头连接符 262"/>
          <p:cNvCxnSpPr/>
          <p:nvPr/>
        </p:nvCxnSpPr>
        <p:spPr>
          <a:xfrm flipV="1">
            <a:off x="7405688" y="1701800"/>
            <a:ext cx="0" cy="1724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20" name="TextBox 282"/>
          <p:cNvSpPr txBox="1">
            <a:spLocks noChangeArrowheads="1"/>
          </p:cNvSpPr>
          <p:nvPr/>
        </p:nvSpPr>
        <p:spPr bwMode="auto">
          <a:xfrm>
            <a:off x="4968875" y="3611563"/>
            <a:ext cx="3508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7" tIns="45680" rIns="91357" bIns="45680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l-GR" altLang="zh-CN" sz="900">
                <a:solidFill>
                  <a:srgbClr val="000000"/>
                </a:solidFill>
              </a:rPr>
              <a:t>λ</a:t>
            </a:r>
            <a:r>
              <a:rPr lang="fr-FR" altLang="zh-CN" sz="900">
                <a:solidFill>
                  <a:srgbClr val="000000"/>
                </a:solidFill>
              </a:rPr>
              <a:t>/2</a:t>
            </a:r>
          </a:p>
        </p:txBody>
      </p:sp>
      <p:sp>
        <p:nvSpPr>
          <p:cNvPr id="322" name="Rectangle 161"/>
          <p:cNvSpPr/>
          <p:nvPr/>
        </p:nvSpPr>
        <p:spPr>
          <a:xfrm>
            <a:off x="3313113" y="3895725"/>
            <a:ext cx="431800" cy="2159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7" tIns="45680" rIns="91357" bIns="45680" anchor="ctr"/>
          <a:lstStyle/>
          <a:p>
            <a:pPr algn="ctr" defTabSz="913575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323" name="矩形 272"/>
          <p:cNvSpPr/>
          <p:nvPr/>
        </p:nvSpPr>
        <p:spPr>
          <a:xfrm rot="2700000">
            <a:off x="5449094" y="3242469"/>
            <a:ext cx="47625" cy="33178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7" tIns="45680" rIns="91357" bIns="45680" anchor="ctr"/>
          <a:lstStyle/>
          <a:p>
            <a:pPr algn="ctr" defTabSz="913575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6823" name="TextBox 163"/>
          <p:cNvSpPr txBox="1">
            <a:spLocks noChangeArrowheads="1"/>
          </p:cNvSpPr>
          <p:nvPr/>
        </p:nvSpPr>
        <p:spPr bwMode="auto">
          <a:xfrm>
            <a:off x="3222625" y="3883025"/>
            <a:ext cx="63341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7" tIns="45680" rIns="91357" bIns="45680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eaLnBrk="1" hangingPunct="1">
              <a:lnSpc>
                <a:spcPts val="750"/>
              </a:lnSpc>
            </a:pPr>
            <a:r>
              <a:rPr lang="fr-FR" altLang="zh-CN" sz="900" b="1">
                <a:solidFill>
                  <a:srgbClr val="000000"/>
                </a:solidFill>
              </a:rPr>
              <a:t>Faraday</a:t>
            </a:r>
          </a:p>
          <a:p>
            <a:pPr algn="ctr" eaLnBrk="1" hangingPunct="1">
              <a:lnSpc>
                <a:spcPts val="750"/>
              </a:lnSpc>
            </a:pPr>
            <a:r>
              <a:rPr lang="fr-FR" altLang="zh-CN" sz="900">
                <a:solidFill>
                  <a:srgbClr val="000000"/>
                </a:solidFill>
              </a:rPr>
              <a:t>Isolator</a:t>
            </a:r>
          </a:p>
        </p:txBody>
      </p:sp>
      <p:grpSp>
        <p:nvGrpSpPr>
          <p:cNvPr id="325" name="Groupe 635"/>
          <p:cNvGrpSpPr/>
          <p:nvPr/>
        </p:nvGrpSpPr>
        <p:grpSpPr>
          <a:xfrm>
            <a:off x="4379947" y="3840703"/>
            <a:ext cx="560831" cy="314049"/>
            <a:chOff x="6415134" y="5036361"/>
            <a:chExt cx="785164" cy="4396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26" name="Rectangle 196"/>
            <p:cNvSpPr>
              <a:spLocks noChangeArrowheads="1"/>
            </p:cNvSpPr>
            <p:nvPr/>
          </p:nvSpPr>
          <p:spPr bwMode="auto">
            <a:xfrm>
              <a:off x="6415134" y="5036361"/>
              <a:ext cx="699645" cy="431635"/>
            </a:xfrm>
            <a:prstGeom prst="rect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22191" tIns="61096" rIns="122191" bIns="61096"/>
            <a:lstStyle/>
            <a:p>
              <a:pPr defTabSz="913575">
                <a:defRPr/>
              </a:pPr>
              <a:endParaRPr lang="zh-CN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327" name="TextBox 525"/>
            <p:cNvSpPr txBox="1"/>
            <p:nvPr/>
          </p:nvSpPr>
          <p:spPr>
            <a:xfrm>
              <a:off x="6429399" y="5079614"/>
              <a:ext cx="770899" cy="396415"/>
            </a:xfrm>
            <a:prstGeom prst="rect">
              <a:avLst/>
            </a:prstGeom>
            <a:noFill/>
          </p:spPr>
          <p:txBody>
            <a:bodyPr wrap="none" lIns="128016" tIns="64008" rIns="128016" bIns="64008">
              <a:spAutoFit/>
            </a:bodyPr>
            <a:lstStyle/>
            <a:p>
              <a:pPr defTabSz="913575">
                <a:defRPr/>
              </a:pPr>
              <a:r>
                <a:rPr lang="en-US" altLang="zh-CN" sz="1000">
                  <a:solidFill>
                    <a:prstClr val="black"/>
                  </a:solidFill>
                </a:rPr>
                <a:t>EOM</a:t>
              </a:r>
              <a:endParaRPr lang="zh-CN" altLang="en-US" sz="1000" dirty="0">
                <a:solidFill>
                  <a:prstClr val="black"/>
                </a:solidFill>
              </a:endParaRPr>
            </a:p>
          </p:txBody>
        </p:sp>
      </p:grpSp>
      <p:sp>
        <p:nvSpPr>
          <p:cNvPr id="328" name="Parenthèse ouvrante 327"/>
          <p:cNvSpPr/>
          <p:nvPr/>
        </p:nvSpPr>
        <p:spPr>
          <a:xfrm>
            <a:off x="4008438" y="3835400"/>
            <a:ext cx="65087" cy="301625"/>
          </a:xfrm>
          <a:prstGeom prst="leftBracket">
            <a:avLst>
              <a:gd name="adj" fmla="val 15297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367" tIns="34184" rIns="68367" bIns="34184" anchor="ctr"/>
          <a:lstStyle/>
          <a:p>
            <a:pPr algn="ctr" defTabSz="913575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29" name="矩形 238"/>
          <p:cNvSpPr/>
          <p:nvPr/>
        </p:nvSpPr>
        <p:spPr>
          <a:xfrm>
            <a:off x="5111750" y="3811588"/>
            <a:ext cx="50800" cy="3333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7" tIns="45680" rIns="91357" bIns="45680" anchor="ctr"/>
          <a:lstStyle/>
          <a:p>
            <a:pPr algn="ctr" defTabSz="913575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30" name="矩形 238"/>
          <p:cNvSpPr/>
          <p:nvPr/>
        </p:nvSpPr>
        <p:spPr>
          <a:xfrm rot="16200000">
            <a:off x="5462588" y="5133975"/>
            <a:ext cx="50800" cy="3333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7" tIns="45680" rIns="91357" bIns="45680" anchor="ctr"/>
          <a:lstStyle/>
          <a:p>
            <a:pPr algn="ctr" defTabSz="913575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31" name="Groupe 673"/>
          <p:cNvGrpSpPr/>
          <p:nvPr/>
        </p:nvGrpSpPr>
        <p:grpSpPr>
          <a:xfrm rot="16200000">
            <a:off x="5477717" y="5362298"/>
            <a:ext cx="43159" cy="377870"/>
            <a:chOff x="10878086" y="6697981"/>
            <a:chExt cx="60423" cy="529018"/>
          </a:xfrm>
          <a:solidFill>
            <a:schemeClr val="tx1"/>
          </a:solidFill>
        </p:grpSpPr>
        <p:sp>
          <p:nvSpPr>
            <p:cNvPr id="332" name="矩形 272"/>
            <p:cNvSpPr/>
            <p:nvPr/>
          </p:nvSpPr>
          <p:spPr>
            <a:xfrm>
              <a:off x="10878086" y="6697981"/>
              <a:ext cx="60423" cy="24326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2191" tIns="61096" rIns="122191" bIns="61096" anchor="ctr"/>
            <a:lstStyle/>
            <a:p>
              <a:pPr algn="ctr" defTabSz="91357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3" name="矩形 272"/>
            <p:cNvSpPr/>
            <p:nvPr/>
          </p:nvSpPr>
          <p:spPr>
            <a:xfrm>
              <a:off x="10878086" y="6983731"/>
              <a:ext cx="60423" cy="24326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2191" tIns="61096" rIns="122191" bIns="61096" anchor="ctr"/>
            <a:lstStyle/>
            <a:p>
              <a:pPr algn="ctr" defTabSz="91357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6829" name="Groupe 680"/>
          <p:cNvGrpSpPr>
            <a:grpSpLocks/>
          </p:cNvGrpSpPr>
          <p:nvPr/>
        </p:nvGrpSpPr>
        <p:grpSpPr bwMode="auto">
          <a:xfrm>
            <a:off x="7342188" y="1468438"/>
            <a:ext cx="400050" cy="387350"/>
            <a:chOff x="11590351" y="2315201"/>
            <a:chExt cx="560831" cy="542265"/>
          </a:xfrm>
        </p:grpSpPr>
        <p:sp>
          <p:nvSpPr>
            <p:cNvPr id="76920" name="Rectangle 227"/>
            <p:cNvSpPr>
              <a:spLocks noChangeArrowheads="1"/>
            </p:cNvSpPr>
            <p:nvPr/>
          </p:nvSpPr>
          <p:spPr bwMode="auto">
            <a:xfrm rot="-2657869">
              <a:off x="11841810" y="2566661"/>
              <a:ext cx="309372" cy="89345"/>
            </a:xfrm>
            <a:prstGeom prst="rect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2813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36" name="矩形 272"/>
            <p:cNvSpPr/>
            <p:nvPr/>
          </p:nvSpPr>
          <p:spPr>
            <a:xfrm rot="18900000">
              <a:off x="11672695" y="2392984"/>
              <a:ext cx="64541" cy="46448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2191" tIns="61096" rIns="122191" bIns="61096" anchor="ctr"/>
            <a:lstStyle/>
            <a:p>
              <a:pPr algn="ctr" defTabSz="91357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6922" name="Rectangle 227"/>
            <p:cNvSpPr>
              <a:spLocks noChangeArrowheads="1"/>
            </p:cNvSpPr>
            <p:nvPr/>
          </p:nvSpPr>
          <p:spPr bwMode="auto">
            <a:xfrm rot="-2657869">
              <a:off x="11590351" y="2315201"/>
              <a:ext cx="309372" cy="89345"/>
            </a:xfrm>
            <a:prstGeom prst="rect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2813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6830" name="Groupe 681"/>
          <p:cNvGrpSpPr>
            <a:grpSpLocks/>
          </p:cNvGrpSpPr>
          <p:nvPr/>
        </p:nvGrpSpPr>
        <p:grpSpPr bwMode="auto">
          <a:xfrm rot="5400000">
            <a:off x="7262813" y="3394075"/>
            <a:ext cx="400050" cy="387350"/>
            <a:chOff x="11590351" y="2315201"/>
            <a:chExt cx="560831" cy="542265"/>
          </a:xfrm>
        </p:grpSpPr>
        <p:sp>
          <p:nvSpPr>
            <p:cNvPr id="76917" name="Rectangle 227"/>
            <p:cNvSpPr>
              <a:spLocks noChangeArrowheads="1"/>
            </p:cNvSpPr>
            <p:nvPr/>
          </p:nvSpPr>
          <p:spPr bwMode="auto">
            <a:xfrm rot="-2657869">
              <a:off x="11841810" y="2566661"/>
              <a:ext cx="309372" cy="89345"/>
            </a:xfrm>
            <a:prstGeom prst="rect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2813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40" name="矩形 272"/>
            <p:cNvSpPr/>
            <p:nvPr/>
          </p:nvSpPr>
          <p:spPr>
            <a:xfrm rot="18900000">
              <a:off x="11654892" y="2428544"/>
              <a:ext cx="64539" cy="46448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2191" tIns="61096" rIns="122191" bIns="61096" anchor="ctr"/>
            <a:lstStyle/>
            <a:p>
              <a:pPr algn="ctr" defTabSz="91357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6919" name="Rectangle 227"/>
            <p:cNvSpPr>
              <a:spLocks noChangeArrowheads="1"/>
            </p:cNvSpPr>
            <p:nvPr/>
          </p:nvSpPr>
          <p:spPr bwMode="auto">
            <a:xfrm rot="-2657869">
              <a:off x="11590351" y="2315201"/>
              <a:ext cx="309372" cy="89345"/>
            </a:xfrm>
            <a:prstGeom prst="rect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2813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42" name="Groupe 686"/>
          <p:cNvGrpSpPr/>
          <p:nvPr/>
        </p:nvGrpSpPr>
        <p:grpSpPr>
          <a:xfrm>
            <a:off x="5327009" y="4428533"/>
            <a:ext cx="428853" cy="314049"/>
            <a:chOff x="6415134" y="5036361"/>
            <a:chExt cx="948512" cy="4396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3" name="Rectangle 196"/>
            <p:cNvSpPr>
              <a:spLocks noChangeArrowheads="1"/>
            </p:cNvSpPr>
            <p:nvPr/>
          </p:nvSpPr>
          <p:spPr bwMode="auto">
            <a:xfrm>
              <a:off x="6415134" y="5036361"/>
              <a:ext cx="699645" cy="431635"/>
            </a:xfrm>
            <a:prstGeom prst="rect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22191" tIns="61096" rIns="122191" bIns="61096"/>
            <a:lstStyle/>
            <a:p>
              <a:pPr defTabSz="913575">
                <a:defRPr/>
              </a:pPr>
              <a:endParaRPr lang="zh-CN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344" name="TextBox 525"/>
            <p:cNvSpPr txBox="1"/>
            <p:nvPr/>
          </p:nvSpPr>
          <p:spPr>
            <a:xfrm>
              <a:off x="6429402" y="5079614"/>
              <a:ext cx="934244" cy="396415"/>
            </a:xfrm>
            <a:prstGeom prst="rect">
              <a:avLst/>
            </a:prstGeom>
            <a:noFill/>
          </p:spPr>
          <p:txBody>
            <a:bodyPr wrap="none" lIns="128016" tIns="64008" rIns="128016" bIns="64008">
              <a:spAutoFit/>
            </a:bodyPr>
            <a:lstStyle/>
            <a:p>
              <a:pPr defTabSz="913575">
                <a:defRPr/>
              </a:pPr>
              <a:r>
                <a:rPr lang="en-US" altLang="zh-CN" sz="1000">
                  <a:solidFill>
                    <a:prstClr val="black"/>
                  </a:solidFill>
                </a:rPr>
                <a:t>FS</a:t>
              </a:r>
              <a:endParaRPr lang="zh-CN" altLang="en-US" sz="10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345" name="直接箭头连接符 236"/>
          <p:cNvCxnSpPr>
            <a:stCxn id="323" idx="3"/>
          </p:cNvCxnSpPr>
          <p:nvPr/>
        </p:nvCxnSpPr>
        <p:spPr>
          <a:xfrm>
            <a:off x="5489575" y="3424238"/>
            <a:ext cx="1925638" cy="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33" name="TextBox 405"/>
          <p:cNvSpPr txBox="1">
            <a:spLocks noChangeArrowheads="1"/>
          </p:cNvSpPr>
          <p:nvPr/>
        </p:nvSpPr>
        <p:spPr bwMode="auto">
          <a:xfrm>
            <a:off x="5676900" y="5456238"/>
            <a:ext cx="3810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367" tIns="34184" rIns="68367" bIns="34184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900">
                <a:solidFill>
                  <a:srgbClr val="000000"/>
                </a:solidFill>
              </a:rPr>
              <a:t>SLIT</a:t>
            </a:r>
            <a:endParaRPr lang="zh-CN" altLang="en-US" sz="900">
              <a:solidFill>
                <a:srgbClr val="000000"/>
              </a:solidFill>
            </a:endParaRPr>
          </a:p>
        </p:txBody>
      </p:sp>
      <p:sp>
        <p:nvSpPr>
          <p:cNvPr id="347" name="椭圆 52"/>
          <p:cNvSpPr/>
          <p:nvPr/>
        </p:nvSpPr>
        <p:spPr>
          <a:xfrm>
            <a:off x="6376988" y="3287713"/>
            <a:ext cx="58737" cy="26193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367" tIns="34184" rIns="68367" bIns="34184" anchor="ctr"/>
          <a:lstStyle/>
          <a:p>
            <a:pPr algn="ctr" defTabSz="913575">
              <a:defRPr/>
            </a:pP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348" name="Corde 324"/>
          <p:cNvSpPr/>
          <p:nvPr/>
        </p:nvSpPr>
        <p:spPr>
          <a:xfrm rot="20403060" flipH="1">
            <a:off x="8101013" y="1052513"/>
            <a:ext cx="168275" cy="153987"/>
          </a:xfrm>
          <a:prstGeom prst="chord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67" tIns="34184" rIns="68367" bIns="34184" anchor="ctr"/>
          <a:lstStyle/>
          <a:p>
            <a:pPr algn="ctr" defTabSz="913575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349" name="矩形 62"/>
          <p:cNvSpPr/>
          <p:nvPr/>
        </p:nvSpPr>
        <p:spPr>
          <a:xfrm rot="2700000">
            <a:off x="7639844" y="1143794"/>
            <a:ext cx="33337" cy="2571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67" tIns="34184" rIns="68367" bIns="34184" anchor="ctr"/>
          <a:lstStyle/>
          <a:p>
            <a:pPr algn="ctr" defTabSz="913575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6837" name="TextBox 63"/>
          <p:cNvSpPr txBox="1">
            <a:spLocks noChangeArrowheads="1"/>
          </p:cNvSpPr>
          <p:nvPr/>
        </p:nvSpPr>
        <p:spPr bwMode="auto">
          <a:xfrm>
            <a:off x="8115300" y="855663"/>
            <a:ext cx="5413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67" tIns="34184" rIns="68367" bIns="34184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fr-FR" altLang="zh-CN" sz="1000">
                <a:solidFill>
                  <a:srgbClr val="000000"/>
                </a:solidFill>
              </a:rPr>
              <a:t>PDH-PD</a:t>
            </a: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51" name="Corde 324"/>
          <p:cNvSpPr/>
          <p:nvPr/>
        </p:nvSpPr>
        <p:spPr>
          <a:xfrm rot="4203060" flipV="1">
            <a:off x="7526338" y="792163"/>
            <a:ext cx="166687" cy="153987"/>
          </a:xfrm>
          <a:prstGeom prst="chord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67" tIns="34184" rIns="68367" bIns="34184" anchor="ctr"/>
          <a:lstStyle/>
          <a:p>
            <a:pPr algn="ctr" defTabSz="913575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6839" name="TextBox 66"/>
          <p:cNvSpPr txBox="1">
            <a:spLocks noChangeArrowheads="1"/>
          </p:cNvSpPr>
          <p:nvPr/>
        </p:nvSpPr>
        <p:spPr bwMode="auto">
          <a:xfrm>
            <a:off x="7770813" y="690563"/>
            <a:ext cx="8651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367" tIns="34184" rIns="68367" bIns="34184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fr-FR" altLang="zh-CN" sz="1000">
                <a:solidFill>
                  <a:srgbClr val="000000"/>
                </a:solidFill>
              </a:rPr>
              <a:t>Coupling-PD</a:t>
            </a: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53" name="矩形 68"/>
          <p:cNvSpPr/>
          <p:nvPr/>
        </p:nvSpPr>
        <p:spPr>
          <a:xfrm rot="2700000">
            <a:off x="6688932" y="1372394"/>
            <a:ext cx="33337" cy="2571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67" tIns="34184" rIns="68367" bIns="34184" anchor="ctr"/>
          <a:lstStyle/>
          <a:p>
            <a:pPr algn="ctr" defTabSz="913575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354" name="直接箭头连接符 69"/>
          <p:cNvCxnSpPr/>
          <p:nvPr/>
        </p:nvCxnSpPr>
        <p:spPr>
          <a:xfrm>
            <a:off x="6673850" y="1158875"/>
            <a:ext cx="0" cy="33337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42" name="Rectangle 240"/>
          <p:cNvSpPr>
            <a:spLocks noChangeArrowheads="1"/>
          </p:cNvSpPr>
          <p:nvPr/>
        </p:nvSpPr>
        <p:spPr bwMode="auto">
          <a:xfrm rot="2400000" flipH="1">
            <a:off x="6619875" y="1050925"/>
            <a:ext cx="57150" cy="18256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68367" tIns="34184" rIns="68367" bIns="34184"/>
          <a:lstStyle/>
          <a:p>
            <a:pPr defTabSz="912813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6843" name="TextBox 81"/>
          <p:cNvSpPr txBox="1">
            <a:spLocks noChangeArrowheads="1"/>
          </p:cNvSpPr>
          <p:nvPr/>
        </p:nvSpPr>
        <p:spPr bwMode="auto">
          <a:xfrm>
            <a:off x="6878638" y="728663"/>
            <a:ext cx="595312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367" tIns="34184" rIns="68367" bIns="34184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000">
                <a:solidFill>
                  <a:srgbClr val="000000"/>
                </a:solidFill>
              </a:rPr>
              <a:t>TL-SPD</a:t>
            </a:r>
            <a:endParaRPr lang="zh-CN" altLang="en-US" sz="1000">
              <a:solidFill>
                <a:srgbClr val="000000"/>
              </a:solidFill>
            </a:endParaRPr>
          </a:p>
        </p:txBody>
      </p:sp>
      <p:cxnSp>
        <p:nvCxnSpPr>
          <p:cNvPr id="357" name="直接箭头连接符 131"/>
          <p:cNvCxnSpPr/>
          <p:nvPr/>
        </p:nvCxnSpPr>
        <p:spPr>
          <a:xfrm flipH="1">
            <a:off x="2138363" y="1724025"/>
            <a:ext cx="87788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" name="矩形 132"/>
          <p:cNvSpPr/>
          <p:nvPr/>
        </p:nvSpPr>
        <p:spPr>
          <a:xfrm rot="8100000">
            <a:off x="2370138" y="1600200"/>
            <a:ext cx="34925" cy="2571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67" tIns="34184" rIns="68367" bIns="34184" anchor="ctr"/>
          <a:lstStyle/>
          <a:p>
            <a:pPr algn="ctr" defTabSz="913575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359" name="直接箭头连接符 133"/>
          <p:cNvCxnSpPr>
            <a:stCxn id="358" idx="1"/>
          </p:cNvCxnSpPr>
          <p:nvPr/>
        </p:nvCxnSpPr>
        <p:spPr>
          <a:xfrm flipH="1" flipV="1">
            <a:off x="2392363" y="1296988"/>
            <a:ext cx="0" cy="419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0" name="Corde 324"/>
          <p:cNvSpPr/>
          <p:nvPr/>
        </p:nvSpPr>
        <p:spPr>
          <a:xfrm rot="1196940">
            <a:off x="2032000" y="1647825"/>
            <a:ext cx="166688" cy="153988"/>
          </a:xfrm>
          <a:prstGeom prst="chord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67" tIns="34184" rIns="68367" bIns="34184" anchor="ctr"/>
          <a:lstStyle/>
          <a:p>
            <a:pPr algn="ctr" defTabSz="913575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6848" name="TextBox 137"/>
          <p:cNvSpPr txBox="1">
            <a:spLocks noChangeArrowheads="1"/>
          </p:cNvSpPr>
          <p:nvPr/>
        </p:nvSpPr>
        <p:spPr bwMode="auto">
          <a:xfrm>
            <a:off x="1722438" y="1620838"/>
            <a:ext cx="315912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367" tIns="34184" rIns="68367" bIns="34184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000">
                <a:solidFill>
                  <a:srgbClr val="000000"/>
                </a:solidFill>
              </a:rPr>
              <a:t>PD</a:t>
            </a:r>
            <a:endParaRPr lang="zh-CN" altLang="en-US" sz="1000">
              <a:solidFill>
                <a:srgbClr val="000000"/>
              </a:solidFill>
            </a:endParaRPr>
          </a:p>
        </p:txBody>
      </p:sp>
      <p:sp>
        <p:nvSpPr>
          <p:cNvPr id="76849" name="Freeform 7"/>
          <p:cNvSpPr>
            <a:spLocks noChangeArrowheads="1"/>
          </p:cNvSpPr>
          <p:nvPr/>
        </p:nvSpPr>
        <p:spPr bwMode="auto">
          <a:xfrm rot="-5570855">
            <a:off x="5834063" y="2197100"/>
            <a:ext cx="381000" cy="393700"/>
          </a:xfrm>
          <a:custGeom>
            <a:avLst/>
            <a:gdLst>
              <a:gd name="T0" fmla="*/ 0 w 773"/>
              <a:gd name="T1" fmla="*/ 2147483647 h 867"/>
              <a:gd name="T2" fmla="*/ 2147483647 w 773"/>
              <a:gd name="T3" fmla="*/ 0 h 867"/>
              <a:gd name="T4" fmla="*/ 2147483647 w 773"/>
              <a:gd name="T5" fmla="*/ 2147483647 h 867"/>
              <a:gd name="T6" fmla="*/ 2147483647 w 773"/>
              <a:gd name="T7" fmla="*/ 2147483647 h 867"/>
              <a:gd name="T8" fmla="*/ 2147483647 w 773"/>
              <a:gd name="T9" fmla="*/ 2147483647 h 867"/>
              <a:gd name="T10" fmla="*/ 2147483647 w 773"/>
              <a:gd name="T11" fmla="*/ 2147483647 h 867"/>
              <a:gd name="T12" fmla="*/ 2147483647 w 773"/>
              <a:gd name="T13" fmla="*/ 2147483647 h 867"/>
              <a:gd name="T14" fmla="*/ 2147483647 w 773"/>
              <a:gd name="T15" fmla="*/ 2147483647 h 867"/>
              <a:gd name="T16" fmla="*/ 2147483647 w 773"/>
              <a:gd name="T17" fmla="*/ 2147483647 h 867"/>
              <a:gd name="T18" fmla="*/ 2147483647 w 773"/>
              <a:gd name="T19" fmla="*/ 2147483647 h 867"/>
              <a:gd name="T20" fmla="*/ 2147483647 w 773"/>
              <a:gd name="T21" fmla="*/ 2147483647 h 867"/>
              <a:gd name="T22" fmla="*/ 2147483647 w 773"/>
              <a:gd name="T23" fmla="*/ 2147483647 h 867"/>
              <a:gd name="T24" fmla="*/ 2147483647 w 773"/>
              <a:gd name="T25" fmla="*/ 2147483647 h 867"/>
              <a:gd name="T26" fmla="*/ 2147483647 w 773"/>
              <a:gd name="T27" fmla="*/ 2147483647 h 867"/>
              <a:gd name="T28" fmla="*/ 2147483647 w 773"/>
              <a:gd name="T29" fmla="*/ 2147483647 h 867"/>
              <a:gd name="T30" fmla="*/ 2147483647 w 773"/>
              <a:gd name="T31" fmla="*/ 2147483647 h 867"/>
              <a:gd name="T32" fmla="*/ 2147483647 w 773"/>
              <a:gd name="T33" fmla="*/ 2147483647 h 867"/>
              <a:gd name="T34" fmla="*/ 2147483647 w 773"/>
              <a:gd name="T35" fmla="*/ 2147483647 h 867"/>
              <a:gd name="T36" fmla="*/ 2147483647 w 773"/>
              <a:gd name="T37" fmla="*/ 2147483647 h 867"/>
              <a:gd name="T38" fmla="*/ 2147483647 w 773"/>
              <a:gd name="T39" fmla="*/ 2147483647 h 867"/>
              <a:gd name="T40" fmla="*/ 2147483647 w 773"/>
              <a:gd name="T41" fmla="*/ 2147483647 h 867"/>
              <a:gd name="T42" fmla="*/ 2147483647 w 773"/>
              <a:gd name="T43" fmla="*/ 2147483647 h 867"/>
              <a:gd name="T44" fmla="*/ 2147483647 w 773"/>
              <a:gd name="T45" fmla="*/ 2147483647 h 867"/>
              <a:gd name="T46" fmla="*/ 2147483647 w 773"/>
              <a:gd name="T47" fmla="*/ 2147483647 h 867"/>
              <a:gd name="T48" fmla="*/ 2147483647 w 773"/>
              <a:gd name="T49" fmla="*/ 2147483647 h 867"/>
              <a:gd name="T50" fmla="*/ 2147483647 w 773"/>
              <a:gd name="T51" fmla="*/ 2147483647 h 867"/>
              <a:gd name="T52" fmla="*/ 2147483647 w 773"/>
              <a:gd name="T53" fmla="*/ 2147483647 h 867"/>
              <a:gd name="T54" fmla="*/ 2147483647 w 773"/>
              <a:gd name="T55" fmla="*/ 2147483647 h 867"/>
              <a:gd name="T56" fmla="*/ 2147483647 w 773"/>
              <a:gd name="T57" fmla="*/ 2147483647 h 867"/>
              <a:gd name="T58" fmla="*/ 2147483647 w 773"/>
              <a:gd name="T59" fmla="*/ 2147483647 h 867"/>
              <a:gd name="T60" fmla="*/ 2147483647 w 773"/>
              <a:gd name="T61" fmla="*/ 2147483647 h 867"/>
              <a:gd name="T62" fmla="*/ 2147483647 w 773"/>
              <a:gd name="T63" fmla="*/ 2147483647 h 867"/>
              <a:gd name="T64" fmla="*/ 2147483647 w 773"/>
              <a:gd name="T65" fmla="*/ 2147483647 h 867"/>
              <a:gd name="T66" fmla="*/ 2147483647 w 773"/>
              <a:gd name="T67" fmla="*/ 2147483647 h 867"/>
              <a:gd name="T68" fmla="*/ 2147483647 w 773"/>
              <a:gd name="T69" fmla="*/ 2147483647 h 867"/>
              <a:gd name="T70" fmla="*/ 2147483647 w 773"/>
              <a:gd name="T71" fmla="*/ 2147483647 h 867"/>
              <a:gd name="T72" fmla="*/ 2147483647 w 773"/>
              <a:gd name="T73" fmla="*/ 2147483647 h 867"/>
              <a:gd name="T74" fmla="*/ 2147483647 w 773"/>
              <a:gd name="T75" fmla="*/ 2147483647 h 867"/>
              <a:gd name="T76" fmla="*/ 2147483647 w 773"/>
              <a:gd name="T77" fmla="*/ 2147483647 h 867"/>
              <a:gd name="T78" fmla="*/ 2147483647 w 773"/>
              <a:gd name="T79" fmla="*/ 2147483647 h 867"/>
              <a:gd name="T80" fmla="*/ 2147483647 w 773"/>
              <a:gd name="T81" fmla="*/ 2147483647 h 867"/>
              <a:gd name="T82" fmla="*/ 2147483647 w 773"/>
              <a:gd name="T83" fmla="*/ 2147483647 h 867"/>
              <a:gd name="T84" fmla="*/ 2147483647 w 773"/>
              <a:gd name="T85" fmla="*/ 2147483647 h 867"/>
              <a:gd name="T86" fmla="*/ 0 w 773"/>
              <a:gd name="T87" fmla="*/ 2147483647 h 86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73" h="867">
                <a:moveTo>
                  <a:pt x="0" y="120"/>
                </a:moveTo>
                <a:lnTo>
                  <a:pt x="146" y="0"/>
                </a:lnTo>
                <a:lnTo>
                  <a:pt x="160" y="13"/>
                </a:lnTo>
                <a:lnTo>
                  <a:pt x="160" y="40"/>
                </a:lnTo>
                <a:lnTo>
                  <a:pt x="173" y="53"/>
                </a:lnTo>
                <a:lnTo>
                  <a:pt x="173" y="80"/>
                </a:lnTo>
                <a:lnTo>
                  <a:pt x="186" y="93"/>
                </a:lnTo>
                <a:lnTo>
                  <a:pt x="186" y="120"/>
                </a:lnTo>
                <a:lnTo>
                  <a:pt x="200" y="146"/>
                </a:lnTo>
                <a:lnTo>
                  <a:pt x="213" y="160"/>
                </a:lnTo>
                <a:lnTo>
                  <a:pt x="226" y="186"/>
                </a:lnTo>
                <a:lnTo>
                  <a:pt x="240" y="213"/>
                </a:lnTo>
                <a:lnTo>
                  <a:pt x="253" y="226"/>
                </a:lnTo>
                <a:lnTo>
                  <a:pt x="266" y="253"/>
                </a:lnTo>
                <a:lnTo>
                  <a:pt x="280" y="280"/>
                </a:lnTo>
                <a:lnTo>
                  <a:pt x="293" y="293"/>
                </a:lnTo>
                <a:lnTo>
                  <a:pt x="306" y="320"/>
                </a:lnTo>
                <a:lnTo>
                  <a:pt x="320" y="346"/>
                </a:lnTo>
                <a:lnTo>
                  <a:pt x="333" y="373"/>
                </a:lnTo>
                <a:lnTo>
                  <a:pt x="360" y="386"/>
                </a:lnTo>
                <a:lnTo>
                  <a:pt x="373" y="413"/>
                </a:lnTo>
                <a:lnTo>
                  <a:pt x="386" y="440"/>
                </a:lnTo>
                <a:lnTo>
                  <a:pt x="413" y="453"/>
                </a:lnTo>
                <a:lnTo>
                  <a:pt x="426" y="480"/>
                </a:lnTo>
                <a:lnTo>
                  <a:pt x="453" y="506"/>
                </a:lnTo>
                <a:lnTo>
                  <a:pt x="466" y="520"/>
                </a:lnTo>
                <a:lnTo>
                  <a:pt x="493" y="546"/>
                </a:lnTo>
                <a:lnTo>
                  <a:pt x="506" y="560"/>
                </a:lnTo>
                <a:lnTo>
                  <a:pt x="533" y="573"/>
                </a:lnTo>
                <a:lnTo>
                  <a:pt x="546" y="600"/>
                </a:lnTo>
                <a:lnTo>
                  <a:pt x="573" y="613"/>
                </a:lnTo>
                <a:lnTo>
                  <a:pt x="586" y="626"/>
                </a:lnTo>
                <a:lnTo>
                  <a:pt x="613" y="640"/>
                </a:lnTo>
                <a:lnTo>
                  <a:pt x="626" y="653"/>
                </a:lnTo>
                <a:lnTo>
                  <a:pt x="653" y="680"/>
                </a:lnTo>
                <a:lnTo>
                  <a:pt x="666" y="693"/>
                </a:lnTo>
                <a:lnTo>
                  <a:pt x="680" y="693"/>
                </a:lnTo>
                <a:lnTo>
                  <a:pt x="706" y="706"/>
                </a:lnTo>
                <a:lnTo>
                  <a:pt x="720" y="720"/>
                </a:lnTo>
                <a:lnTo>
                  <a:pt x="746" y="733"/>
                </a:lnTo>
                <a:lnTo>
                  <a:pt x="760" y="746"/>
                </a:lnTo>
                <a:lnTo>
                  <a:pt x="773" y="746"/>
                </a:lnTo>
                <a:lnTo>
                  <a:pt x="626" y="880"/>
                </a:lnTo>
                <a:lnTo>
                  <a:pt x="0" y="120"/>
                </a:lnTo>
                <a:close/>
              </a:path>
            </a:pathLst>
          </a:custGeom>
          <a:solidFill>
            <a:schemeClr val="tx1"/>
          </a:solidFill>
          <a:ln w="12513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lIns="68367" tIns="34184" rIns="68367" bIns="34184"/>
          <a:lstStyle/>
          <a:p>
            <a:endParaRPr lang="en-US"/>
          </a:p>
        </p:txBody>
      </p:sp>
      <p:sp>
        <p:nvSpPr>
          <p:cNvPr id="76850" name="Freeform 8"/>
          <p:cNvSpPr>
            <a:spLocks noChangeArrowheads="1"/>
          </p:cNvSpPr>
          <p:nvPr/>
        </p:nvSpPr>
        <p:spPr bwMode="auto">
          <a:xfrm rot="-10540218">
            <a:off x="2909888" y="1498600"/>
            <a:ext cx="350837" cy="427038"/>
          </a:xfrm>
          <a:custGeom>
            <a:avLst/>
            <a:gdLst>
              <a:gd name="T0" fmla="*/ 2147483647 w 773"/>
              <a:gd name="T1" fmla="*/ 2147483647 h 867"/>
              <a:gd name="T2" fmla="*/ 0 w 773"/>
              <a:gd name="T3" fmla="*/ 2147483647 h 867"/>
              <a:gd name="T4" fmla="*/ 2147483647 w 773"/>
              <a:gd name="T5" fmla="*/ 2147483647 h 867"/>
              <a:gd name="T6" fmla="*/ 2147483647 w 773"/>
              <a:gd name="T7" fmla="*/ 2147483647 h 867"/>
              <a:gd name="T8" fmla="*/ 2147483647 w 773"/>
              <a:gd name="T9" fmla="*/ 2147483647 h 867"/>
              <a:gd name="T10" fmla="*/ 2147483647 w 773"/>
              <a:gd name="T11" fmla="*/ 2147483647 h 867"/>
              <a:gd name="T12" fmla="*/ 2147483647 w 773"/>
              <a:gd name="T13" fmla="*/ 2147483647 h 867"/>
              <a:gd name="T14" fmla="*/ 2147483647 w 773"/>
              <a:gd name="T15" fmla="*/ 2147483647 h 867"/>
              <a:gd name="T16" fmla="*/ 2147483647 w 773"/>
              <a:gd name="T17" fmla="*/ 2147483647 h 867"/>
              <a:gd name="T18" fmla="*/ 2147483647 w 773"/>
              <a:gd name="T19" fmla="*/ 2147483647 h 867"/>
              <a:gd name="T20" fmla="*/ 2147483647 w 773"/>
              <a:gd name="T21" fmla="*/ 2147483647 h 867"/>
              <a:gd name="T22" fmla="*/ 2147483647 w 773"/>
              <a:gd name="T23" fmla="*/ 2147483647 h 867"/>
              <a:gd name="T24" fmla="*/ 2147483647 w 773"/>
              <a:gd name="T25" fmla="*/ 2147483647 h 867"/>
              <a:gd name="T26" fmla="*/ 2147483647 w 773"/>
              <a:gd name="T27" fmla="*/ 2147483647 h 867"/>
              <a:gd name="T28" fmla="*/ 2147483647 w 773"/>
              <a:gd name="T29" fmla="*/ 2147483647 h 867"/>
              <a:gd name="T30" fmla="*/ 2147483647 w 773"/>
              <a:gd name="T31" fmla="*/ 2147483647 h 867"/>
              <a:gd name="T32" fmla="*/ 2147483647 w 773"/>
              <a:gd name="T33" fmla="*/ 2147483647 h 867"/>
              <a:gd name="T34" fmla="*/ 2147483647 w 773"/>
              <a:gd name="T35" fmla="*/ 2147483647 h 867"/>
              <a:gd name="T36" fmla="*/ 2147483647 w 773"/>
              <a:gd name="T37" fmla="*/ 2147483647 h 867"/>
              <a:gd name="T38" fmla="*/ 2147483647 w 773"/>
              <a:gd name="T39" fmla="*/ 2147483647 h 867"/>
              <a:gd name="T40" fmla="*/ 2147483647 w 773"/>
              <a:gd name="T41" fmla="*/ 2147483647 h 867"/>
              <a:gd name="T42" fmla="*/ 2147483647 w 773"/>
              <a:gd name="T43" fmla="*/ 2147483647 h 867"/>
              <a:gd name="T44" fmla="*/ 2147483647 w 773"/>
              <a:gd name="T45" fmla="*/ 2147483647 h 867"/>
              <a:gd name="T46" fmla="*/ 2147483647 w 773"/>
              <a:gd name="T47" fmla="*/ 2147483647 h 867"/>
              <a:gd name="T48" fmla="*/ 2147483647 w 773"/>
              <a:gd name="T49" fmla="*/ 2147483647 h 867"/>
              <a:gd name="T50" fmla="*/ 2147483647 w 773"/>
              <a:gd name="T51" fmla="*/ 2147483647 h 867"/>
              <a:gd name="T52" fmla="*/ 2147483647 w 773"/>
              <a:gd name="T53" fmla="*/ 2147483647 h 867"/>
              <a:gd name="T54" fmla="*/ 2147483647 w 773"/>
              <a:gd name="T55" fmla="*/ 2147483647 h 867"/>
              <a:gd name="T56" fmla="*/ 2147483647 w 773"/>
              <a:gd name="T57" fmla="*/ 2147483647 h 867"/>
              <a:gd name="T58" fmla="*/ 2147483647 w 773"/>
              <a:gd name="T59" fmla="*/ 2147483647 h 867"/>
              <a:gd name="T60" fmla="*/ 2147483647 w 773"/>
              <a:gd name="T61" fmla="*/ 2147483647 h 867"/>
              <a:gd name="T62" fmla="*/ 2147483647 w 773"/>
              <a:gd name="T63" fmla="*/ 2147483647 h 867"/>
              <a:gd name="T64" fmla="*/ 2147483647 w 773"/>
              <a:gd name="T65" fmla="*/ 2147483647 h 867"/>
              <a:gd name="T66" fmla="*/ 2147483647 w 773"/>
              <a:gd name="T67" fmla="*/ 2147483647 h 867"/>
              <a:gd name="T68" fmla="*/ 2147483647 w 773"/>
              <a:gd name="T69" fmla="*/ 2147483647 h 867"/>
              <a:gd name="T70" fmla="*/ 2147483647 w 773"/>
              <a:gd name="T71" fmla="*/ 2147483647 h 867"/>
              <a:gd name="T72" fmla="*/ 2147483647 w 773"/>
              <a:gd name="T73" fmla="*/ 2147483647 h 867"/>
              <a:gd name="T74" fmla="*/ 2147483647 w 773"/>
              <a:gd name="T75" fmla="*/ 2147483647 h 867"/>
              <a:gd name="T76" fmla="*/ 2147483647 w 773"/>
              <a:gd name="T77" fmla="*/ 2147483647 h 867"/>
              <a:gd name="T78" fmla="*/ 2147483647 w 773"/>
              <a:gd name="T79" fmla="*/ 2147483647 h 867"/>
              <a:gd name="T80" fmla="*/ 2147483647 w 773"/>
              <a:gd name="T81" fmla="*/ 2147483647 h 867"/>
              <a:gd name="T82" fmla="*/ 2147483647 w 773"/>
              <a:gd name="T83" fmla="*/ 0 h 867"/>
              <a:gd name="T84" fmla="*/ 2147483647 w 773"/>
              <a:gd name="T85" fmla="*/ 2147483647 h 867"/>
              <a:gd name="T86" fmla="*/ 2147483647 w 773"/>
              <a:gd name="T87" fmla="*/ 2147483647 h 86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73" h="867">
                <a:moveTo>
                  <a:pt x="146" y="880"/>
                </a:moveTo>
                <a:lnTo>
                  <a:pt x="0" y="746"/>
                </a:lnTo>
                <a:lnTo>
                  <a:pt x="13" y="746"/>
                </a:lnTo>
                <a:lnTo>
                  <a:pt x="40" y="733"/>
                </a:lnTo>
                <a:lnTo>
                  <a:pt x="53" y="720"/>
                </a:lnTo>
                <a:lnTo>
                  <a:pt x="80" y="706"/>
                </a:lnTo>
                <a:lnTo>
                  <a:pt x="93" y="693"/>
                </a:lnTo>
                <a:lnTo>
                  <a:pt x="106" y="693"/>
                </a:lnTo>
                <a:lnTo>
                  <a:pt x="133" y="680"/>
                </a:lnTo>
                <a:lnTo>
                  <a:pt x="146" y="653"/>
                </a:lnTo>
                <a:lnTo>
                  <a:pt x="173" y="640"/>
                </a:lnTo>
                <a:lnTo>
                  <a:pt x="186" y="626"/>
                </a:lnTo>
                <a:lnTo>
                  <a:pt x="213" y="613"/>
                </a:lnTo>
                <a:lnTo>
                  <a:pt x="226" y="600"/>
                </a:lnTo>
                <a:lnTo>
                  <a:pt x="253" y="573"/>
                </a:lnTo>
                <a:lnTo>
                  <a:pt x="266" y="560"/>
                </a:lnTo>
                <a:lnTo>
                  <a:pt x="293" y="546"/>
                </a:lnTo>
                <a:lnTo>
                  <a:pt x="306" y="520"/>
                </a:lnTo>
                <a:lnTo>
                  <a:pt x="333" y="506"/>
                </a:lnTo>
                <a:lnTo>
                  <a:pt x="346" y="480"/>
                </a:lnTo>
                <a:lnTo>
                  <a:pt x="373" y="453"/>
                </a:lnTo>
                <a:lnTo>
                  <a:pt x="386" y="440"/>
                </a:lnTo>
                <a:lnTo>
                  <a:pt x="400" y="413"/>
                </a:lnTo>
                <a:lnTo>
                  <a:pt x="426" y="386"/>
                </a:lnTo>
                <a:lnTo>
                  <a:pt x="440" y="373"/>
                </a:lnTo>
                <a:lnTo>
                  <a:pt x="453" y="346"/>
                </a:lnTo>
                <a:lnTo>
                  <a:pt x="480" y="320"/>
                </a:lnTo>
                <a:lnTo>
                  <a:pt x="493" y="293"/>
                </a:lnTo>
                <a:lnTo>
                  <a:pt x="506" y="280"/>
                </a:lnTo>
                <a:lnTo>
                  <a:pt x="520" y="253"/>
                </a:lnTo>
                <a:lnTo>
                  <a:pt x="533" y="226"/>
                </a:lnTo>
                <a:lnTo>
                  <a:pt x="546" y="213"/>
                </a:lnTo>
                <a:lnTo>
                  <a:pt x="560" y="186"/>
                </a:lnTo>
                <a:lnTo>
                  <a:pt x="573" y="160"/>
                </a:lnTo>
                <a:lnTo>
                  <a:pt x="573" y="146"/>
                </a:lnTo>
                <a:lnTo>
                  <a:pt x="586" y="120"/>
                </a:lnTo>
                <a:lnTo>
                  <a:pt x="600" y="93"/>
                </a:lnTo>
                <a:lnTo>
                  <a:pt x="600" y="80"/>
                </a:lnTo>
                <a:lnTo>
                  <a:pt x="613" y="53"/>
                </a:lnTo>
                <a:lnTo>
                  <a:pt x="613" y="40"/>
                </a:lnTo>
                <a:lnTo>
                  <a:pt x="626" y="13"/>
                </a:lnTo>
                <a:lnTo>
                  <a:pt x="626" y="0"/>
                </a:lnTo>
                <a:lnTo>
                  <a:pt x="773" y="120"/>
                </a:lnTo>
                <a:lnTo>
                  <a:pt x="146" y="880"/>
                </a:lnTo>
                <a:close/>
              </a:path>
            </a:pathLst>
          </a:custGeom>
          <a:solidFill>
            <a:schemeClr val="tx1"/>
          </a:solidFill>
          <a:ln w="12513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lIns="68367" tIns="34184" rIns="68367" bIns="34184"/>
          <a:lstStyle/>
          <a:p>
            <a:endParaRPr lang="en-US"/>
          </a:p>
        </p:txBody>
      </p:sp>
      <p:sp>
        <p:nvSpPr>
          <p:cNvPr id="76851" name="Freeform 10"/>
          <p:cNvSpPr>
            <a:spLocks noChangeArrowheads="1"/>
          </p:cNvSpPr>
          <p:nvPr/>
        </p:nvSpPr>
        <p:spPr bwMode="auto">
          <a:xfrm rot="10800000">
            <a:off x="5640388" y="1503363"/>
            <a:ext cx="333375" cy="412750"/>
          </a:xfrm>
          <a:custGeom>
            <a:avLst/>
            <a:gdLst>
              <a:gd name="T0" fmla="*/ 0 w 734"/>
              <a:gd name="T1" fmla="*/ 2147483647 h 840"/>
              <a:gd name="T2" fmla="*/ 2147483647 w 734"/>
              <a:gd name="T3" fmla="*/ 0 h 840"/>
              <a:gd name="T4" fmla="*/ 2147483647 w 734"/>
              <a:gd name="T5" fmla="*/ 2147483647 h 840"/>
              <a:gd name="T6" fmla="*/ 2147483647 w 734"/>
              <a:gd name="T7" fmla="*/ 2147483647 h 840"/>
              <a:gd name="T8" fmla="*/ 0 w 734"/>
              <a:gd name="T9" fmla="*/ 2147483647 h 8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34" h="840">
                <a:moveTo>
                  <a:pt x="0" y="93"/>
                </a:moveTo>
                <a:lnTo>
                  <a:pt x="106" y="0"/>
                </a:lnTo>
                <a:lnTo>
                  <a:pt x="733" y="746"/>
                </a:lnTo>
                <a:lnTo>
                  <a:pt x="626" y="840"/>
                </a:lnTo>
                <a:lnTo>
                  <a:pt x="0" y="93"/>
                </a:lnTo>
                <a:close/>
              </a:path>
            </a:pathLst>
          </a:custGeom>
          <a:solidFill>
            <a:schemeClr val="tx1"/>
          </a:solidFill>
          <a:ln w="12513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lIns="68367" tIns="34184" rIns="68367" bIns="34184"/>
          <a:lstStyle/>
          <a:p>
            <a:endParaRPr lang="en-US"/>
          </a:p>
        </p:txBody>
      </p:sp>
      <p:sp>
        <p:nvSpPr>
          <p:cNvPr id="76852" name="Freeform 12"/>
          <p:cNvSpPr>
            <a:spLocks noChangeArrowheads="1"/>
          </p:cNvSpPr>
          <p:nvPr/>
        </p:nvSpPr>
        <p:spPr bwMode="auto">
          <a:xfrm rot="-4681303">
            <a:off x="3183731" y="2205832"/>
            <a:ext cx="360363" cy="381000"/>
          </a:xfrm>
          <a:custGeom>
            <a:avLst/>
            <a:gdLst>
              <a:gd name="T0" fmla="*/ 2147483647 w 734"/>
              <a:gd name="T1" fmla="*/ 0 h 840"/>
              <a:gd name="T2" fmla="*/ 2147483647 w 734"/>
              <a:gd name="T3" fmla="*/ 2147483647 h 840"/>
              <a:gd name="T4" fmla="*/ 2147483647 w 734"/>
              <a:gd name="T5" fmla="*/ 2147483647 h 840"/>
              <a:gd name="T6" fmla="*/ 0 w 734"/>
              <a:gd name="T7" fmla="*/ 2147483647 h 840"/>
              <a:gd name="T8" fmla="*/ 2147483647 w 734"/>
              <a:gd name="T9" fmla="*/ 0 h 8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34" h="840">
                <a:moveTo>
                  <a:pt x="626" y="0"/>
                </a:moveTo>
                <a:lnTo>
                  <a:pt x="733" y="93"/>
                </a:lnTo>
                <a:lnTo>
                  <a:pt x="106" y="840"/>
                </a:lnTo>
                <a:lnTo>
                  <a:pt x="0" y="746"/>
                </a:lnTo>
                <a:lnTo>
                  <a:pt x="626" y="0"/>
                </a:lnTo>
                <a:close/>
              </a:path>
            </a:pathLst>
          </a:custGeom>
          <a:solidFill>
            <a:schemeClr val="tx1"/>
          </a:solidFill>
          <a:ln w="12513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lIns="68367" tIns="34184" rIns="68367" bIns="34184"/>
          <a:lstStyle/>
          <a:p>
            <a:endParaRPr lang="en-US"/>
          </a:p>
        </p:txBody>
      </p:sp>
      <p:sp>
        <p:nvSpPr>
          <p:cNvPr id="76853" name="TextBox 20"/>
          <p:cNvSpPr txBox="1">
            <a:spLocks noChangeArrowheads="1"/>
          </p:cNvSpPr>
          <p:nvPr/>
        </p:nvSpPr>
        <p:spPr bwMode="auto">
          <a:xfrm>
            <a:off x="5735638" y="1436688"/>
            <a:ext cx="3524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367" tIns="34184" rIns="68367" bIns="3418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200">
                <a:solidFill>
                  <a:srgbClr val="000000"/>
                </a:solidFill>
              </a:rPr>
              <a:t>M1</a:t>
            </a:r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76854" name="TextBox 24"/>
          <p:cNvSpPr txBox="1">
            <a:spLocks noChangeArrowheads="1"/>
          </p:cNvSpPr>
          <p:nvPr/>
        </p:nvSpPr>
        <p:spPr bwMode="auto">
          <a:xfrm>
            <a:off x="2838450" y="1427163"/>
            <a:ext cx="38576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67" tIns="34184" rIns="68367" bIns="3418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200">
                <a:solidFill>
                  <a:srgbClr val="000000"/>
                </a:solidFill>
              </a:rPr>
              <a:t>M4</a:t>
            </a:r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76855" name="TextBox 25"/>
          <p:cNvSpPr txBox="1">
            <a:spLocks noChangeArrowheads="1"/>
          </p:cNvSpPr>
          <p:nvPr/>
        </p:nvSpPr>
        <p:spPr bwMode="auto">
          <a:xfrm>
            <a:off x="3084513" y="2413000"/>
            <a:ext cx="35083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367" tIns="34184" rIns="68367" bIns="3418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200">
                <a:solidFill>
                  <a:srgbClr val="000000"/>
                </a:solidFill>
              </a:rPr>
              <a:t>M2</a:t>
            </a:r>
            <a:endParaRPr lang="zh-CN" altLang="en-US" sz="1200">
              <a:solidFill>
                <a:srgbClr val="000000"/>
              </a:solidFill>
            </a:endParaRPr>
          </a:p>
        </p:txBody>
      </p:sp>
      <p:cxnSp>
        <p:nvCxnSpPr>
          <p:cNvPr id="369" name="直接连接符 194"/>
          <p:cNvCxnSpPr/>
          <p:nvPr/>
        </p:nvCxnSpPr>
        <p:spPr>
          <a:xfrm flipH="1">
            <a:off x="3379788" y="1724025"/>
            <a:ext cx="2420937" cy="65246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直接连接符 195"/>
          <p:cNvCxnSpPr/>
          <p:nvPr/>
        </p:nvCxnSpPr>
        <p:spPr>
          <a:xfrm>
            <a:off x="3367088" y="2376488"/>
            <a:ext cx="267335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直接连接符 196"/>
          <p:cNvCxnSpPr/>
          <p:nvPr/>
        </p:nvCxnSpPr>
        <p:spPr>
          <a:xfrm>
            <a:off x="3046413" y="1720850"/>
            <a:ext cx="27305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直接连接符 197"/>
          <p:cNvCxnSpPr/>
          <p:nvPr/>
        </p:nvCxnSpPr>
        <p:spPr>
          <a:xfrm flipH="1" flipV="1">
            <a:off x="3076575" y="1724025"/>
            <a:ext cx="2982913" cy="64293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60" name="TextBox 24"/>
          <p:cNvSpPr txBox="1">
            <a:spLocks noChangeArrowheads="1"/>
          </p:cNvSpPr>
          <p:nvPr/>
        </p:nvSpPr>
        <p:spPr bwMode="auto">
          <a:xfrm>
            <a:off x="6018213" y="2325688"/>
            <a:ext cx="38576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67" tIns="34184" rIns="68367" bIns="3418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200">
                <a:solidFill>
                  <a:srgbClr val="000000"/>
                </a:solidFill>
              </a:rPr>
              <a:t>M3</a:t>
            </a:r>
            <a:endParaRPr lang="zh-CN" altLang="en-US" sz="1200">
              <a:solidFill>
                <a:srgbClr val="000000"/>
              </a:solidFill>
            </a:endParaRPr>
          </a:p>
        </p:txBody>
      </p:sp>
      <p:cxnSp>
        <p:nvCxnSpPr>
          <p:cNvPr id="374" name="直接箭头连接符 206"/>
          <p:cNvCxnSpPr/>
          <p:nvPr/>
        </p:nvCxnSpPr>
        <p:spPr>
          <a:xfrm flipH="1">
            <a:off x="5826125" y="1724025"/>
            <a:ext cx="1568450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直接箭头连接符 208"/>
          <p:cNvCxnSpPr>
            <a:endCxn id="348" idx="2"/>
          </p:cNvCxnSpPr>
          <p:nvPr/>
        </p:nvCxnSpPr>
        <p:spPr>
          <a:xfrm flipV="1">
            <a:off x="5767388" y="1130300"/>
            <a:ext cx="2387600" cy="60325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直接箭头连接符 211"/>
          <p:cNvCxnSpPr>
            <a:stCxn id="349" idx="1"/>
          </p:cNvCxnSpPr>
          <p:nvPr/>
        </p:nvCxnSpPr>
        <p:spPr>
          <a:xfrm flipH="1" flipV="1">
            <a:off x="7599363" y="898525"/>
            <a:ext cx="46037" cy="36195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直接连接符 215"/>
          <p:cNvCxnSpPr>
            <a:stCxn id="76842" idx="1"/>
          </p:cNvCxnSpPr>
          <p:nvPr/>
        </p:nvCxnSpPr>
        <p:spPr>
          <a:xfrm flipV="1">
            <a:off x="6669088" y="1060450"/>
            <a:ext cx="317500" cy="10001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65" name="TextBox 137"/>
          <p:cNvSpPr txBox="1">
            <a:spLocks noChangeArrowheads="1"/>
          </p:cNvSpPr>
          <p:nvPr/>
        </p:nvSpPr>
        <p:spPr bwMode="auto">
          <a:xfrm>
            <a:off x="1077913" y="1720850"/>
            <a:ext cx="1114425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367" tIns="34184" rIns="68367" bIns="34184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000">
                <a:solidFill>
                  <a:srgbClr val="000000"/>
                </a:solidFill>
              </a:rPr>
              <a:t>TRANSMISSION</a:t>
            </a:r>
            <a:endParaRPr lang="zh-CN" altLang="en-US" sz="1000">
              <a:solidFill>
                <a:srgbClr val="000000"/>
              </a:solidFill>
            </a:endParaRPr>
          </a:p>
        </p:txBody>
      </p:sp>
      <p:sp>
        <p:nvSpPr>
          <p:cNvPr id="379" name="矩形 326"/>
          <p:cNvSpPr/>
          <p:nvPr/>
        </p:nvSpPr>
        <p:spPr>
          <a:xfrm>
            <a:off x="2305050" y="1084263"/>
            <a:ext cx="185738" cy="196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7" tIns="45680" rIns="91357" bIns="45680" anchor="ctr"/>
          <a:lstStyle/>
          <a:p>
            <a:pPr algn="ctr" defTabSz="913575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6867" name="TextBox 327"/>
          <p:cNvSpPr txBox="1">
            <a:spLocks noChangeArrowheads="1"/>
          </p:cNvSpPr>
          <p:nvPr/>
        </p:nvSpPr>
        <p:spPr bwMode="auto">
          <a:xfrm>
            <a:off x="2198688" y="885825"/>
            <a:ext cx="46196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7" tIns="45680" rIns="91357" bIns="45680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000">
                <a:solidFill>
                  <a:srgbClr val="000000"/>
                </a:solidFill>
              </a:rPr>
              <a:t>CCD</a:t>
            </a:r>
            <a:endParaRPr lang="zh-CN" altLang="en-US" sz="1000">
              <a:solidFill>
                <a:srgbClr val="000000"/>
              </a:solidFill>
            </a:endParaRPr>
          </a:p>
        </p:txBody>
      </p:sp>
      <p:grpSp>
        <p:nvGrpSpPr>
          <p:cNvPr id="76868" name="Groupe 245"/>
          <p:cNvGrpSpPr>
            <a:grpSpLocks/>
          </p:cNvGrpSpPr>
          <p:nvPr/>
        </p:nvGrpSpPr>
        <p:grpSpPr bwMode="auto">
          <a:xfrm>
            <a:off x="6989763" y="881063"/>
            <a:ext cx="311150" cy="377825"/>
            <a:chOff x="7531100" y="1076353"/>
            <a:chExt cx="435165" cy="527601"/>
          </a:xfrm>
        </p:grpSpPr>
        <p:sp>
          <p:nvSpPr>
            <p:cNvPr id="382" name="Ellipse 381"/>
            <p:cNvSpPr/>
            <p:nvPr/>
          </p:nvSpPr>
          <p:spPr>
            <a:xfrm>
              <a:off x="7531100" y="1136206"/>
              <a:ext cx="386320" cy="37464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575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383" name="Connecteur droit 382"/>
            <p:cNvCxnSpPr>
              <a:stCxn id="382" idx="2"/>
              <a:endCxn id="382" idx="6"/>
            </p:cNvCxnSpPr>
            <p:nvPr/>
          </p:nvCxnSpPr>
          <p:spPr>
            <a:xfrm>
              <a:off x="7531100" y="1324636"/>
              <a:ext cx="38632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915" name="TextBox 80"/>
            <p:cNvSpPr txBox="1">
              <a:spLocks noChangeArrowheads="1"/>
            </p:cNvSpPr>
            <p:nvPr/>
          </p:nvSpPr>
          <p:spPr bwMode="auto">
            <a:xfrm>
              <a:off x="7546149" y="1076353"/>
              <a:ext cx="420116" cy="344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altLang="zh-CN" sz="1000">
                  <a:solidFill>
                    <a:srgbClr val="000000"/>
                  </a:solidFill>
                </a:rPr>
                <a:t> A</a:t>
              </a:r>
              <a:endParaRPr lang="zh-CN" altLang="en-US" sz="1000">
                <a:solidFill>
                  <a:srgbClr val="000000"/>
                </a:solidFill>
              </a:endParaRPr>
            </a:p>
          </p:txBody>
        </p:sp>
        <p:sp>
          <p:nvSpPr>
            <p:cNvPr id="76916" name="TextBox 74"/>
            <p:cNvSpPr txBox="1">
              <a:spLocks noChangeArrowheads="1"/>
            </p:cNvSpPr>
            <p:nvPr/>
          </p:nvSpPr>
          <p:spPr bwMode="auto">
            <a:xfrm>
              <a:off x="7585731" y="1259244"/>
              <a:ext cx="378282" cy="344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altLang="zh-CN" sz="1000">
                  <a:solidFill>
                    <a:srgbClr val="000000"/>
                  </a:solidFill>
                </a:rPr>
                <a:t>B</a:t>
              </a:r>
              <a:endParaRPr lang="zh-CN" altLang="en-US" sz="1000">
                <a:solidFill>
                  <a:srgbClr val="000000"/>
                </a:solidFill>
              </a:endParaRPr>
            </a:p>
          </p:txBody>
        </p:sp>
      </p:grpSp>
      <p:cxnSp>
        <p:nvCxnSpPr>
          <p:cNvPr id="386" name="直接连接符 111"/>
          <p:cNvCxnSpPr/>
          <p:nvPr/>
        </p:nvCxnSpPr>
        <p:spPr>
          <a:xfrm>
            <a:off x="3027363" y="1200150"/>
            <a:ext cx="2835275" cy="0"/>
          </a:xfrm>
          <a:prstGeom prst="line">
            <a:avLst/>
          </a:prstGeom>
          <a:ln>
            <a:prstDash val="dash"/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870" name="TextBox 112"/>
          <p:cNvSpPr txBox="1">
            <a:spLocks noChangeArrowheads="1"/>
          </p:cNvSpPr>
          <p:nvPr/>
        </p:nvSpPr>
        <p:spPr bwMode="auto">
          <a:xfrm>
            <a:off x="4279900" y="990600"/>
            <a:ext cx="5302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7" tIns="45680" rIns="91357" bIns="45680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200">
                <a:solidFill>
                  <a:srgbClr val="000000"/>
                </a:solidFill>
              </a:rPr>
              <a:t>1.1m</a:t>
            </a:r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76871" name="矩形 113"/>
          <p:cNvSpPr>
            <a:spLocks noChangeArrowheads="1"/>
          </p:cNvSpPr>
          <p:nvPr/>
        </p:nvSpPr>
        <p:spPr bwMode="auto">
          <a:xfrm>
            <a:off x="4116388" y="809625"/>
            <a:ext cx="11350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7" tIns="45680" rIns="91357" bIns="45680">
            <a:spAutoFit/>
          </a:bodyPr>
          <a:lstStyle/>
          <a:p>
            <a:pPr defTabSz="912813"/>
            <a:r>
              <a:rPr lang="en-US" altLang="zh-CN" sz="1000" i="1">
                <a:solidFill>
                  <a:srgbClr val="000000"/>
                </a:solidFill>
              </a:rPr>
              <a:t>FSR=79.33MHz</a:t>
            </a:r>
            <a:endParaRPr lang="zh-CN" altLang="en-US" sz="1000" i="1">
              <a:solidFill>
                <a:srgbClr val="000000"/>
              </a:solidFill>
            </a:endParaRPr>
          </a:p>
        </p:txBody>
      </p:sp>
      <p:cxnSp>
        <p:nvCxnSpPr>
          <p:cNvPr id="213" name="直接连接符 175"/>
          <p:cNvCxnSpPr/>
          <p:nvPr/>
        </p:nvCxnSpPr>
        <p:spPr>
          <a:xfrm flipV="1">
            <a:off x="5481638" y="3019425"/>
            <a:ext cx="0" cy="212725"/>
          </a:xfrm>
          <a:prstGeom prst="line">
            <a:avLst/>
          </a:prstGeom>
          <a:ln w="3175">
            <a:prstDash val="solid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873" name="TextBox 165"/>
          <p:cNvSpPr txBox="1">
            <a:spLocks noChangeArrowheads="1"/>
          </p:cNvSpPr>
          <p:nvPr/>
        </p:nvSpPr>
        <p:spPr bwMode="auto">
          <a:xfrm>
            <a:off x="784225" y="2778125"/>
            <a:ext cx="4984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7" tIns="45680" rIns="91357" bIns="45680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000">
                <a:solidFill>
                  <a:srgbClr val="000000"/>
                </a:solidFill>
              </a:rPr>
              <a:t>47cm</a:t>
            </a:r>
            <a:endParaRPr lang="zh-CN" altLang="en-US" sz="1000">
              <a:solidFill>
                <a:srgbClr val="000000"/>
              </a:solidFill>
            </a:endParaRPr>
          </a:p>
        </p:txBody>
      </p:sp>
      <p:sp>
        <p:nvSpPr>
          <p:cNvPr id="76874" name="TextBox 168"/>
          <p:cNvSpPr txBox="1">
            <a:spLocks noChangeArrowheads="1"/>
          </p:cNvSpPr>
          <p:nvPr/>
        </p:nvSpPr>
        <p:spPr bwMode="auto">
          <a:xfrm>
            <a:off x="6359525" y="1839913"/>
            <a:ext cx="4286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7" tIns="45680" rIns="91357" bIns="45680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000">
                <a:solidFill>
                  <a:srgbClr val="000000"/>
                </a:solidFill>
              </a:rPr>
              <a:t>?cm</a:t>
            </a:r>
            <a:endParaRPr lang="zh-CN" altLang="en-US" sz="1000">
              <a:solidFill>
                <a:srgbClr val="000000"/>
              </a:solidFill>
            </a:endParaRPr>
          </a:p>
        </p:txBody>
      </p:sp>
      <p:cxnSp>
        <p:nvCxnSpPr>
          <p:cNvPr id="219" name="直接连接符 176"/>
          <p:cNvCxnSpPr/>
          <p:nvPr/>
        </p:nvCxnSpPr>
        <p:spPr>
          <a:xfrm>
            <a:off x="5819775" y="2027238"/>
            <a:ext cx="1593850" cy="0"/>
          </a:xfrm>
          <a:prstGeom prst="line">
            <a:avLst/>
          </a:prstGeom>
          <a:ln>
            <a:prstDash val="dash"/>
            <a:headEnd type="triangle" w="sm" len="sm"/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0" name="直接连接符 195"/>
          <p:cNvCxnSpPr/>
          <p:nvPr/>
        </p:nvCxnSpPr>
        <p:spPr>
          <a:xfrm>
            <a:off x="3213100" y="2965450"/>
            <a:ext cx="854075" cy="0"/>
          </a:xfrm>
          <a:prstGeom prst="line">
            <a:avLst/>
          </a:prstGeom>
          <a:ln>
            <a:prstDash val="dash"/>
            <a:headEnd type="triangle" w="sm" len="sm"/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877" name="TextBox 196"/>
          <p:cNvSpPr txBox="1">
            <a:spLocks noChangeArrowheads="1"/>
          </p:cNvSpPr>
          <p:nvPr/>
        </p:nvSpPr>
        <p:spPr bwMode="auto">
          <a:xfrm>
            <a:off x="3433763" y="2778125"/>
            <a:ext cx="4984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7" tIns="45680" rIns="91357" bIns="45680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000">
                <a:solidFill>
                  <a:srgbClr val="000000"/>
                </a:solidFill>
              </a:rPr>
              <a:t>20cm</a:t>
            </a:r>
            <a:endParaRPr lang="zh-CN" altLang="en-US" sz="1000">
              <a:solidFill>
                <a:srgbClr val="000000"/>
              </a:solidFill>
            </a:endParaRPr>
          </a:p>
        </p:txBody>
      </p:sp>
      <p:cxnSp>
        <p:nvCxnSpPr>
          <p:cNvPr id="222" name="直接连接符 396"/>
          <p:cNvCxnSpPr/>
          <p:nvPr/>
        </p:nvCxnSpPr>
        <p:spPr>
          <a:xfrm>
            <a:off x="4064000" y="2965450"/>
            <a:ext cx="1414463" cy="0"/>
          </a:xfrm>
          <a:prstGeom prst="line">
            <a:avLst/>
          </a:prstGeom>
          <a:ln>
            <a:prstDash val="dash"/>
            <a:headEnd type="triangle" w="sm" len="sm"/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879" name="TextBox 398"/>
          <p:cNvSpPr txBox="1">
            <a:spLocks noChangeArrowheads="1"/>
          </p:cNvSpPr>
          <p:nvPr/>
        </p:nvSpPr>
        <p:spPr bwMode="auto">
          <a:xfrm>
            <a:off x="4756150" y="2773363"/>
            <a:ext cx="4984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7" tIns="45680" rIns="91357" bIns="45680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000">
                <a:solidFill>
                  <a:srgbClr val="000000"/>
                </a:solidFill>
              </a:rPr>
              <a:t>55cm</a:t>
            </a:r>
            <a:endParaRPr lang="zh-CN" altLang="en-US" sz="1000">
              <a:solidFill>
                <a:srgbClr val="000000"/>
              </a:solidFill>
            </a:endParaRPr>
          </a:p>
        </p:txBody>
      </p:sp>
      <p:cxnSp>
        <p:nvCxnSpPr>
          <p:cNvPr id="225" name="直接连接符 176"/>
          <p:cNvCxnSpPr/>
          <p:nvPr/>
        </p:nvCxnSpPr>
        <p:spPr>
          <a:xfrm>
            <a:off x="590550" y="2965450"/>
            <a:ext cx="1028700" cy="0"/>
          </a:xfrm>
          <a:prstGeom prst="line">
            <a:avLst/>
          </a:prstGeom>
          <a:ln>
            <a:prstDash val="dash"/>
            <a:headEnd type="triangle" w="sm" len="sm"/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>
            <a:off x="566738" y="3021013"/>
            <a:ext cx="0" cy="6429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直接连接符 227"/>
          <p:cNvCxnSpPr/>
          <p:nvPr/>
        </p:nvCxnSpPr>
        <p:spPr>
          <a:xfrm flipH="1">
            <a:off x="3173413" y="3009900"/>
            <a:ext cx="0" cy="642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直接连接符 441"/>
          <p:cNvCxnSpPr/>
          <p:nvPr/>
        </p:nvCxnSpPr>
        <p:spPr>
          <a:xfrm flipH="1">
            <a:off x="1649413" y="2976563"/>
            <a:ext cx="0" cy="6429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4" name="直接连接符 443"/>
          <p:cNvCxnSpPr/>
          <p:nvPr/>
        </p:nvCxnSpPr>
        <p:spPr>
          <a:xfrm flipH="1">
            <a:off x="4052888" y="3009900"/>
            <a:ext cx="0" cy="514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85" name="TextBox 16"/>
          <p:cNvSpPr txBox="1">
            <a:spLocks noChangeArrowheads="1"/>
          </p:cNvSpPr>
          <p:nvPr/>
        </p:nvSpPr>
        <p:spPr bwMode="auto">
          <a:xfrm>
            <a:off x="3811588" y="3571875"/>
            <a:ext cx="5842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367" tIns="34184" rIns="68367" bIns="34184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900">
                <a:solidFill>
                  <a:srgbClr val="000000"/>
                </a:solidFill>
              </a:rPr>
              <a:t>f1=40cm</a:t>
            </a:r>
            <a:endParaRPr lang="zh-CN" altLang="en-US" sz="900">
              <a:solidFill>
                <a:srgbClr val="000000"/>
              </a:solidFill>
            </a:endParaRPr>
          </a:p>
        </p:txBody>
      </p:sp>
      <p:cxnSp>
        <p:nvCxnSpPr>
          <p:cNvPr id="448" name="直接连接符 138"/>
          <p:cNvCxnSpPr/>
          <p:nvPr/>
        </p:nvCxnSpPr>
        <p:spPr>
          <a:xfrm flipH="1" flipV="1">
            <a:off x="7178675" y="3994150"/>
            <a:ext cx="0" cy="1735138"/>
          </a:xfrm>
          <a:prstGeom prst="line">
            <a:avLst/>
          </a:prstGeom>
          <a:ln>
            <a:prstDash val="dash"/>
            <a:headEnd type="triangle" w="sm" len="sm"/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887" name="TextBox 161"/>
          <p:cNvSpPr txBox="1">
            <a:spLocks noChangeArrowheads="1"/>
          </p:cNvSpPr>
          <p:nvPr/>
        </p:nvSpPr>
        <p:spPr bwMode="auto">
          <a:xfrm rot="-5400000">
            <a:off x="5832475" y="5102226"/>
            <a:ext cx="4968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7" tIns="45680" rIns="91357" bIns="45680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000">
                <a:solidFill>
                  <a:srgbClr val="000000"/>
                </a:solidFill>
              </a:rPr>
              <a:t>20cm</a:t>
            </a:r>
            <a:endParaRPr lang="zh-CN" altLang="en-US" sz="1000">
              <a:solidFill>
                <a:srgbClr val="000000"/>
              </a:solidFill>
            </a:endParaRPr>
          </a:p>
        </p:txBody>
      </p:sp>
      <p:sp>
        <p:nvSpPr>
          <p:cNvPr id="76888" name="TextBox 17"/>
          <p:cNvSpPr txBox="1">
            <a:spLocks noChangeArrowheads="1"/>
          </p:cNvSpPr>
          <p:nvPr/>
        </p:nvSpPr>
        <p:spPr bwMode="auto">
          <a:xfrm>
            <a:off x="5256213" y="5908675"/>
            <a:ext cx="5984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367" tIns="34184" rIns="68367" bIns="34184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l-GR" altLang="zh-CN" sz="1000">
                <a:solidFill>
                  <a:srgbClr val="000000"/>
                </a:solidFill>
              </a:rPr>
              <a:t>ρ</a:t>
            </a:r>
            <a:r>
              <a:rPr lang="en-US" altLang="zh-CN" sz="1000">
                <a:solidFill>
                  <a:srgbClr val="000000"/>
                </a:solidFill>
              </a:rPr>
              <a:t>=20cm</a:t>
            </a:r>
            <a:endParaRPr lang="zh-CN" altLang="en-US" sz="1000">
              <a:solidFill>
                <a:srgbClr val="000000"/>
              </a:solidFill>
            </a:endParaRPr>
          </a:p>
        </p:txBody>
      </p:sp>
      <p:sp>
        <p:nvSpPr>
          <p:cNvPr id="76889" name="TextBox 219"/>
          <p:cNvSpPr txBox="1">
            <a:spLocks noChangeArrowheads="1"/>
          </p:cNvSpPr>
          <p:nvPr/>
        </p:nvSpPr>
        <p:spPr bwMode="auto">
          <a:xfrm rot="-5400000">
            <a:off x="6847681" y="4634707"/>
            <a:ext cx="49688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7" tIns="45680" rIns="91357" bIns="45680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000">
                <a:solidFill>
                  <a:srgbClr val="000000"/>
                </a:solidFill>
              </a:rPr>
              <a:t>38cm</a:t>
            </a:r>
            <a:endParaRPr lang="zh-CN" altLang="en-US" sz="1000">
              <a:solidFill>
                <a:srgbClr val="000000"/>
              </a:solidFill>
            </a:endParaRPr>
          </a:p>
        </p:txBody>
      </p:sp>
      <p:sp>
        <p:nvSpPr>
          <p:cNvPr id="76890" name="TextBox 382"/>
          <p:cNvSpPr txBox="1">
            <a:spLocks noChangeArrowheads="1"/>
          </p:cNvSpPr>
          <p:nvPr/>
        </p:nvSpPr>
        <p:spPr bwMode="auto">
          <a:xfrm>
            <a:off x="5383213" y="5778500"/>
            <a:ext cx="35083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367" tIns="34184" rIns="68367" bIns="34184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200">
                <a:solidFill>
                  <a:srgbClr val="000000"/>
                </a:solidFill>
              </a:rPr>
              <a:t>M6</a:t>
            </a:r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76891" name="TextBox 395"/>
          <p:cNvSpPr txBox="1">
            <a:spLocks noChangeArrowheads="1"/>
          </p:cNvSpPr>
          <p:nvPr/>
        </p:nvSpPr>
        <p:spPr bwMode="auto">
          <a:xfrm rot="-5400000">
            <a:off x="5824538" y="4162425"/>
            <a:ext cx="4968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7" tIns="45680" rIns="91357" bIns="45680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000">
                <a:solidFill>
                  <a:srgbClr val="000000"/>
                </a:solidFill>
              </a:rPr>
              <a:t>18cm</a:t>
            </a:r>
            <a:endParaRPr lang="zh-CN" altLang="en-US" sz="1000">
              <a:solidFill>
                <a:srgbClr val="000000"/>
              </a:solidFill>
            </a:endParaRPr>
          </a:p>
        </p:txBody>
      </p:sp>
      <p:cxnSp>
        <p:nvCxnSpPr>
          <p:cNvPr id="472" name="直接连接符 138"/>
          <p:cNvCxnSpPr/>
          <p:nvPr/>
        </p:nvCxnSpPr>
        <p:spPr>
          <a:xfrm flipV="1">
            <a:off x="7188200" y="3471863"/>
            <a:ext cx="0" cy="506412"/>
          </a:xfrm>
          <a:prstGeom prst="line">
            <a:avLst/>
          </a:prstGeom>
          <a:ln>
            <a:prstDash val="dash"/>
            <a:headEnd type="triangle" w="sm" len="sm"/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3" name="直接连接符 175"/>
          <p:cNvCxnSpPr/>
          <p:nvPr/>
        </p:nvCxnSpPr>
        <p:spPr>
          <a:xfrm flipH="1">
            <a:off x="5676900" y="4002088"/>
            <a:ext cx="1490663" cy="0"/>
          </a:xfrm>
          <a:prstGeom prst="line">
            <a:avLst/>
          </a:prstGeom>
          <a:ln w="3175">
            <a:prstDash val="solid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4" name="直接连接符 175"/>
          <p:cNvCxnSpPr/>
          <p:nvPr/>
        </p:nvCxnSpPr>
        <p:spPr>
          <a:xfrm flipH="1">
            <a:off x="5676900" y="5732463"/>
            <a:ext cx="1490663" cy="0"/>
          </a:xfrm>
          <a:prstGeom prst="line">
            <a:avLst/>
          </a:prstGeom>
          <a:ln w="3175">
            <a:prstDash val="solid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5" name="直接连接符 175"/>
          <p:cNvCxnSpPr/>
          <p:nvPr/>
        </p:nvCxnSpPr>
        <p:spPr>
          <a:xfrm flipH="1">
            <a:off x="5716588" y="4589463"/>
            <a:ext cx="423862" cy="0"/>
          </a:xfrm>
          <a:prstGeom prst="line">
            <a:avLst/>
          </a:prstGeom>
          <a:ln w="3175">
            <a:prstDash val="solid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6" name="直接连接符 138"/>
          <p:cNvCxnSpPr/>
          <p:nvPr/>
        </p:nvCxnSpPr>
        <p:spPr>
          <a:xfrm flipV="1">
            <a:off x="6159500" y="4606925"/>
            <a:ext cx="0" cy="1122363"/>
          </a:xfrm>
          <a:prstGeom prst="line">
            <a:avLst/>
          </a:prstGeom>
          <a:ln>
            <a:prstDash val="dash"/>
            <a:headEnd type="triangle" w="sm" len="sm"/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897" name="TextBox 219"/>
          <p:cNvSpPr txBox="1">
            <a:spLocks noChangeArrowheads="1"/>
          </p:cNvSpPr>
          <p:nvPr/>
        </p:nvSpPr>
        <p:spPr bwMode="auto">
          <a:xfrm rot="-5400000">
            <a:off x="6830219" y="3612356"/>
            <a:ext cx="428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7" tIns="45680" rIns="91357" bIns="45680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000">
                <a:solidFill>
                  <a:srgbClr val="000000"/>
                </a:solidFill>
              </a:rPr>
              <a:t>7cm</a:t>
            </a:r>
            <a:endParaRPr lang="zh-CN" altLang="en-US" sz="1000">
              <a:solidFill>
                <a:srgbClr val="000000"/>
              </a:solidFill>
            </a:endParaRPr>
          </a:p>
        </p:txBody>
      </p:sp>
      <p:cxnSp>
        <p:nvCxnSpPr>
          <p:cNvPr id="481" name="直接连接符 175"/>
          <p:cNvCxnSpPr/>
          <p:nvPr/>
        </p:nvCxnSpPr>
        <p:spPr>
          <a:xfrm flipV="1">
            <a:off x="6040438" y="3009900"/>
            <a:ext cx="0" cy="212725"/>
          </a:xfrm>
          <a:prstGeom prst="line">
            <a:avLst/>
          </a:prstGeom>
          <a:ln w="3175">
            <a:prstDash val="solid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2" name="直接连接符 396"/>
          <p:cNvCxnSpPr/>
          <p:nvPr/>
        </p:nvCxnSpPr>
        <p:spPr>
          <a:xfrm>
            <a:off x="5513388" y="2965450"/>
            <a:ext cx="514350" cy="0"/>
          </a:xfrm>
          <a:prstGeom prst="line">
            <a:avLst/>
          </a:prstGeom>
          <a:ln>
            <a:prstDash val="dash"/>
            <a:headEnd type="triangle" w="sm" len="sm"/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900" name="TextBox 398"/>
          <p:cNvSpPr txBox="1">
            <a:spLocks noChangeArrowheads="1"/>
          </p:cNvSpPr>
          <p:nvPr/>
        </p:nvSpPr>
        <p:spPr bwMode="auto">
          <a:xfrm>
            <a:off x="6035675" y="2773363"/>
            <a:ext cx="4841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7" tIns="45680" rIns="91357" bIns="45680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zh-CN" altLang="en-US" sz="1000">
                <a:solidFill>
                  <a:srgbClr val="000000"/>
                </a:solidFill>
              </a:rPr>
              <a:t>？</a:t>
            </a:r>
            <a:r>
              <a:rPr lang="en-US" altLang="zh-CN" sz="1000">
                <a:solidFill>
                  <a:srgbClr val="000000"/>
                </a:solidFill>
              </a:rPr>
              <a:t>cm</a:t>
            </a:r>
            <a:endParaRPr lang="zh-CN" altLang="en-US" sz="1000">
              <a:solidFill>
                <a:srgbClr val="000000"/>
              </a:solidFill>
            </a:endParaRPr>
          </a:p>
        </p:txBody>
      </p:sp>
      <p:sp>
        <p:nvSpPr>
          <p:cNvPr id="76901" name="TextBox 203"/>
          <p:cNvSpPr txBox="1">
            <a:spLocks noChangeArrowheads="1"/>
          </p:cNvSpPr>
          <p:nvPr/>
        </p:nvSpPr>
        <p:spPr bwMode="auto">
          <a:xfrm>
            <a:off x="5770563" y="3656013"/>
            <a:ext cx="557212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367" tIns="34184" rIns="68367" bIns="34184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900">
                <a:solidFill>
                  <a:srgbClr val="000000"/>
                </a:solidFill>
              </a:rPr>
              <a:t>f2=-?cm</a:t>
            </a:r>
            <a:endParaRPr lang="zh-CN" altLang="en-US" sz="900">
              <a:solidFill>
                <a:srgbClr val="000000"/>
              </a:solidFill>
            </a:endParaRPr>
          </a:p>
        </p:txBody>
      </p:sp>
      <p:sp>
        <p:nvSpPr>
          <p:cNvPr id="76902" name="TextBox 211"/>
          <p:cNvSpPr txBox="1">
            <a:spLocks noChangeArrowheads="1"/>
          </p:cNvSpPr>
          <p:nvPr/>
        </p:nvSpPr>
        <p:spPr bwMode="auto">
          <a:xfrm>
            <a:off x="6315075" y="3665538"/>
            <a:ext cx="519113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367" tIns="34184" rIns="68367" bIns="34184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900">
                <a:solidFill>
                  <a:srgbClr val="000000"/>
                </a:solidFill>
              </a:rPr>
              <a:t>f3=?cm</a:t>
            </a:r>
            <a:endParaRPr lang="zh-CN" altLang="en-US" sz="900">
              <a:solidFill>
                <a:srgbClr val="000000"/>
              </a:solidFill>
            </a:endParaRPr>
          </a:p>
        </p:txBody>
      </p:sp>
      <p:cxnSp>
        <p:nvCxnSpPr>
          <p:cNvPr id="486" name="直接连接符 175"/>
          <p:cNvCxnSpPr/>
          <p:nvPr/>
        </p:nvCxnSpPr>
        <p:spPr>
          <a:xfrm flipV="1">
            <a:off x="6392863" y="3021013"/>
            <a:ext cx="0" cy="212725"/>
          </a:xfrm>
          <a:prstGeom prst="line">
            <a:avLst/>
          </a:prstGeom>
          <a:ln w="3175">
            <a:prstDash val="solid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7" name="直接连接符 396"/>
          <p:cNvCxnSpPr/>
          <p:nvPr/>
        </p:nvCxnSpPr>
        <p:spPr>
          <a:xfrm>
            <a:off x="6022975" y="2965450"/>
            <a:ext cx="385763" cy="0"/>
          </a:xfrm>
          <a:prstGeom prst="line">
            <a:avLst/>
          </a:prstGeom>
          <a:ln>
            <a:prstDash val="dash"/>
            <a:headEnd type="triangle" w="sm" len="sm"/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905" name="TextBox 398"/>
          <p:cNvSpPr txBox="1">
            <a:spLocks noChangeArrowheads="1"/>
          </p:cNvSpPr>
          <p:nvPr/>
        </p:nvSpPr>
        <p:spPr bwMode="auto">
          <a:xfrm>
            <a:off x="5578475" y="2773363"/>
            <a:ext cx="482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7" tIns="45680" rIns="91357" bIns="45680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zh-CN" altLang="en-US" sz="1000">
                <a:solidFill>
                  <a:srgbClr val="000000"/>
                </a:solidFill>
              </a:rPr>
              <a:t>？</a:t>
            </a:r>
            <a:r>
              <a:rPr lang="en-US" altLang="zh-CN" sz="1000">
                <a:solidFill>
                  <a:srgbClr val="000000"/>
                </a:solidFill>
              </a:rPr>
              <a:t>cm</a:t>
            </a:r>
            <a:endParaRPr lang="zh-CN" altLang="en-US" sz="1000">
              <a:solidFill>
                <a:srgbClr val="000000"/>
              </a:solidFill>
            </a:endParaRPr>
          </a:p>
        </p:txBody>
      </p:sp>
      <p:cxnSp>
        <p:nvCxnSpPr>
          <p:cNvPr id="671" name="直接连接符 396"/>
          <p:cNvCxnSpPr/>
          <p:nvPr/>
        </p:nvCxnSpPr>
        <p:spPr>
          <a:xfrm>
            <a:off x="6426200" y="2967038"/>
            <a:ext cx="952500" cy="0"/>
          </a:xfrm>
          <a:prstGeom prst="line">
            <a:avLst/>
          </a:prstGeom>
          <a:ln>
            <a:prstDash val="dash"/>
            <a:headEnd type="triangle" w="sm" len="sm"/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907" name="TextBox 398"/>
          <p:cNvSpPr txBox="1">
            <a:spLocks noChangeArrowheads="1"/>
          </p:cNvSpPr>
          <p:nvPr/>
        </p:nvSpPr>
        <p:spPr bwMode="auto">
          <a:xfrm>
            <a:off x="6691313" y="2773363"/>
            <a:ext cx="42703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7" tIns="45680" rIns="91357" bIns="45680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000">
                <a:solidFill>
                  <a:srgbClr val="000000"/>
                </a:solidFill>
              </a:rPr>
              <a:t>?cm</a:t>
            </a:r>
            <a:endParaRPr lang="zh-CN" altLang="en-US" sz="1000">
              <a:solidFill>
                <a:srgbClr val="000000"/>
              </a:solidFill>
            </a:endParaRPr>
          </a:p>
        </p:txBody>
      </p:sp>
      <p:cxnSp>
        <p:nvCxnSpPr>
          <p:cNvPr id="676" name="直接连接符 138"/>
          <p:cNvCxnSpPr/>
          <p:nvPr/>
        </p:nvCxnSpPr>
        <p:spPr>
          <a:xfrm flipH="1" flipV="1">
            <a:off x="8010525" y="1709738"/>
            <a:ext cx="0" cy="1733550"/>
          </a:xfrm>
          <a:prstGeom prst="line">
            <a:avLst/>
          </a:prstGeom>
          <a:ln>
            <a:prstDash val="dash"/>
            <a:headEnd type="triangle" w="sm" len="sm"/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909" name="TextBox 219"/>
          <p:cNvSpPr txBox="1">
            <a:spLocks noChangeArrowheads="1"/>
          </p:cNvSpPr>
          <p:nvPr/>
        </p:nvSpPr>
        <p:spPr bwMode="auto">
          <a:xfrm rot="-5400000">
            <a:off x="7712869" y="2350294"/>
            <a:ext cx="428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7" tIns="45680" rIns="91357" bIns="45680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000">
                <a:solidFill>
                  <a:srgbClr val="000000"/>
                </a:solidFill>
              </a:rPr>
              <a:t>?cm</a:t>
            </a:r>
            <a:endParaRPr lang="zh-CN" altLang="en-US" sz="1000">
              <a:solidFill>
                <a:srgbClr val="000000"/>
              </a:solidFill>
            </a:endParaRPr>
          </a:p>
        </p:txBody>
      </p:sp>
      <p:cxnSp>
        <p:nvCxnSpPr>
          <p:cNvPr id="678" name="直接连接符 677"/>
          <p:cNvCxnSpPr/>
          <p:nvPr/>
        </p:nvCxnSpPr>
        <p:spPr>
          <a:xfrm flipH="1">
            <a:off x="5797550" y="1770063"/>
            <a:ext cx="0" cy="5921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911" name="TextBox 219"/>
          <p:cNvSpPr txBox="1">
            <a:spLocks noChangeArrowheads="1"/>
          </p:cNvSpPr>
          <p:nvPr/>
        </p:nvSpPr>
        <p:spPr bwMode="auto">
          <a:xfrm rot="-5400000">
            <a:off x="5454650" y="1908176"/>
            <a:ext cx="4968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7" tIns="45680" rIns="91357" bIns="45680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000">
                <a:solidFill>
                  <a:srgbClr val="000000"/>
                </a:solidFill>
              </a:rPr>
              <a:t>10cm</a:t>
            </a:r>
            <a:endParaRPr lang="zh-CN" altLang="en-US" sz="1000">
              <a:solidFill>
                <a:srgbClr val="000000"/>
              </a:solidFill>
            </a:endParaRPr>
          </a:p>
        </p:txBody>
      </p:sp>
      <p:sp>
        <p:nvSpPr>
          <p:cNvPr id="275" name="Rectangle 4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altLang="zh-CN" sz="3600" dirty="0">
                <a:solidFill>
                  <a:srgbClr val="800000"/>
                </a:solidFill>
                <a:ea typeface="黑体" charset="0"/>
                <a:cs typeface="黑体" charset="0"/>
              </a:rPr>
              <a:t>The optic cavity design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052736"/>
            <a:ext cx="8568630" cy="504056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sz="2400" dirty="0" smtClean="0"/>
              <a:t>HG x-band structures are producing and testing at KEK. Now THU is involved in the collaboration, and Choke mode structure is waiting for its first beam testing…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1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sz="2400" dirty="0" smtClean="0"/>
              <a:t>LWFA attracts lots of universities and institutes in Asia. Except for </a:t>
            </a:r>
            <a:r>
              <a:rPr lang="en-US" altLang="zh-CN" sz="2400" dirty="0" err="1" smtClean="0"/>
              <a:t>GeV</a:t>
            </a:r>
            <a:r>
              <a:rPr lang="en-US" altLang="zh-CN" sz="2400" dirty="0" smtClean="0"/>
              <a:t> beams, several experiments for improving  the electron beam quality have been done. And big lasers have been bought specially for LWFA.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1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sz="2400" dirty="0" smtClean="0"/>
              <a:t>Several ICS x-ray sources have been developed, and used for different applications.  Upgrading or new projects are putting forward.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1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sz="2400" dirty="0" smtClean="0">
                <a:solidFill>
                  <a:srgbClr val="FF0000"/>
                </a:solidFill>
              </a:rPr>
              <a:t>There are lots of other Novel Accelerators Activities in Asia, which I am not mentioned here. </a:t>
            </a:r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altLang="zh-CN" sz="4000" dirty="0" smtClean="0">
                <a:solidFill>
                  <a:srgbClr val="800000"/>
                </a:solidFill>
                <a:ea typeface="黑体" charset="0"/>
                <a:cs typeface="黑体" charset="0"/>
              </a:rPr>
              <a:t>Summary</a:t>
            </a:r>
            <a:endParaRPr lang="en-US" altLang="zh-CN" sz="4000" dirty="0">
              <a:solidFill>
                <a:srgbClr val="800000"/>
              </a:solidFill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2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80898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1844675"/>
            <a:ext cx="3138487" cy="4968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62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0"/>
            <a:ext cx="3019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133417"/>
            <a:ext cx="9108504" cy="769441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400" dirty="0" smtClean="0">
                <a:solidFill>
                  <a:srgbClr val="FF0000"/>
                </a:solidFill>
                <a:latin typeface="+mn-lt"/>
                <a:ea typeface="华文楷体"/>
                <a:cs typeface="华文楷体"/>
              </a:rPr>
              <a:t>Thanks for Your Attention</a:t>
            </a:r>
            <a:r>
              <a:rPr lang="zh-CN" altLang="en-US" sz="4400" dirty="0" smtClean="0">
                <a:solidFill>
                  <a:srgbClr val="FF0000"/>
                </a:solidFill>
                <a:latin typeface="+mn-lt"/>
                <a:ea typeface="华文楷体"/>
                <a:cs typeface="华文楷体"/>
              </a:rPr>
              <a:t>！</a:t>
            </a:r>
            <a:endParaRPr lang="en-US" sz="4400" dirty="0">
              <a:solidFill>
                <a:srgbClr val="FF0000"/>
              </a:solidFill>
              <a:latin typeface="+mn-lt"/>
              <a:ea typeface="华文楷体"/>
              <a:cs typeface="华文楷体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1"/>
          <p:cNvSpPr txBox="1">
            <a:spLocks noChangeArrowheads="1"/>
          </p:cNvSpPr>
          <p:nvPr/>
        </p:nvSpPr>
        <p:spPr bwMode="auto">
          <a:xfrm>
            <a:off x="971550" y="620713"/>
            <a:ext cx="71294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/>
              <a:t>Combine Laser Technology with Accelerators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5650" y="1773238"/>
            <a:ext cx="7920038" cy="3786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800000"/>
                </a:solidFill>
              </a:rPr>
              <a:t>Acceleration</a:t>
            </a:r>
            <a:r>
              <a:rPr lang="en-US" sz="2400" dirty="0"/>
              <a:t>-Laser Plasma Wakefield Accelerator,…</a:t>
            </a:r>
          </a:p>
          <a:p>
            <a:pPr>
              <a:defRPr/>
            </a:pPr>
            <a:endParaRPr lang="en-US" sz="24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800000"/>
                </a:solidFill>
              </a:rPr>
              <a:t>Beam Diagnostics</a:t>
            </a:r>
            <a:r>
              <a:rPr lang="en-US" sz="2400" dirty="0"/>
              <a:t>-Laser Wire, …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4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800000"/>
                </a:solidFill>
              </a:rPr>
              <a:t>Electron or Ion Source</a:t>
            </a:r>
            <a:r>
              <a:rPr lang="en-US" sz="2400" dirty="0"/>
              <a:t>: Photocathode Gun, Laser Plasma Ion Source,…</a:t>
            </a:r>
          </a:p>
          <a:p>
            <a:pPr>
              <a:defRPr/>
            </a:pPr>
            <a:endParaRPr lang="en-US" sz="24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800000"/>
                </a:solidFill>
              </a:rPr>
              <a:t>Light Source</a:t>
            </a:r>
            <a:r>
              <a:rPr lang="en-US" sz="2400" dirty="0"/>
              <a:t>-Inverse Compton/Thomson Scattering X-ray Source, Seeded Free Electron Laser,…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971550" y="620713"/>
            <a:ext cx="71294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sz="2800" dirty="0"/>
              <a:t>A brief Overview of The Novel Accelerator Research </a:t>
            </a:r>
            <a:r>
              <a:rPr lang="en-US" sz="2800" dirty="0" smtClean="0"/>
              <a:t>Activities in </a:t>
            </a:r>
            <a:r>
              <a:rPr lang="en-US" sz="2800" dirty="0"/>
              <a:t>Asia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03648" y="2276872"/>
            <a:ext cx="66967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2400" dirty="0"/>
              <a:t>High Gradient </a:t>
            </a:r>
            <a:r>
              <a:rPr lang="en-US" sz="2400" dirty="0" smtClean="0"/>
              <a:t>Accelerating Structures</a:t>
            </a:r>
            <a:endParaRPr lang="en-US" sz="2400" dirty="0"/>
          </a:p>
          <a:p>
            <a:pPr marL="342900" indent="-342900">
              <a:buFont typeface="Arial"/>
              <a:buChar char="•"/>
              <a:defRPr/>
            </a:pPr>
            <a:endParaRPr lang="en-US" sz="24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 smtClean="0"/>
              <a:t>Laser </a:t>
            </a:r>
            <a:r>
              <a:rPr lang="en-US" sz="2400" dirty="0"/>
              <a:t>Plasma Wakefield Accelerators</a:t>
            </a:r>
          </a:p>
          <a:p>
            <a:pPr>
              <a:defRPr/>
            </a:pPr>
            <a:endParaRPr lang="en-US" sz="24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 smtClean="0"/>
              <a:t>Inverse Compton </a:t>
            </a:r>
            <a:r>
              <a:rPr lang="en-US" sz="2400" dirty="0" smtClean="0">
                <a:latin typeface="Symbol" charset="2"/>
                <a:cs typeface="Symbol" charset="2"/>
              </a:rPr>
              <a:t>g</a:t>
            </a:r>
            <a:r>
              <a:rPr lang="en-US" sz="2400" dirty="0" smtClean="0"/>
              <a:t>-ray/Thomson Scattering X-ray Sources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宋体"/>
      </a:majorFont>
      <a:minorFont>
        <a:latin typeface="Arial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12439</TotalTime>
  <Words>6086</Words>
  <Application>Microsoft Macintosh PowerPoint</Application>
  <PresentationFormat>On-screen Show (4:3)</PresentationFormat>
  <Paragraphs>808</Paragraphs>
  <Slides>74</Slides>
  <Notes>33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77" baseType="lpstr">
      <vt:lpstr>默认设计模板</vt:lpstr>
      <vt:lpstr>Equation</vt:lpstr>
      <vt:lpstr>Visio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gradient in linear colliders</vt:lpstr>
      <vt:lpstr>PowerPoint Presentation</vt:lpstr>
      <vt:lpstr>PowerPoint Presentation</vt:lpstr>
      <vt:lpstr>High-gradient test at Nextef</vt:lpstr>
      <vt:lpstr>CERN/SLAC/KEK test flow (as usual)</vt:lpstr>
      <vt:lpstr>Fabrication and test  of LC prototype structures T18 TD18T24TD24TD24R05TD24R05</vt:lpstr>
      <vt:lpstr>PowerPoint Presentation</vt:lpstr>
      <vt:lpstr>PowerPoint Presentation</vt:lpstr>
      <vt:lpstr>New Choke Mode X-band Structure Designing for CLIC (CDS-C) by THU/CERN</vt:lpstr>
      <vt:lpstr>Damping Result of The CDS-C Compared with WDS</vt:lpstr>
      <vt:lpstr>Bunch Excitation to Measure the Damping</vt:lpstr>
      <vt:lpstr>Experiment Layout</vt:lpstr>
      <vt:lpstr>Everything is ready, except… </vt:lpstr>
      <vt:lpstr>         Status of C-band at SINAP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LAser proton accelerator (LAPA) at PKU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huangwh</dc:creator>
  <cp:lastModifiedBy>Tang chuanxiang</cp:lastModifiedBy>
  <cp:revision>519</cp:revision>
  <dcterms:created xsi:type="dcterms:W3CDTF">2006-10-07T01:16:49Z</dcterms:created>
  <dcterms:modified xsi:type="dcterms:W3CDTF">2013-06-06T09:42:52Z</dcterms:modified>
</cp:coreProperties>
</file>