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70" r:id="rId3"/>
    <p:sldId id="271" r:id="rId4"/>
    <p:sldId id="276" r:id="rId5"/>
    <p:sldId id="275" r:id="rId6"/>
    <p:sldId id="277" r:id="rId7"/>
    <p:sldId id="280" r:id="rId8"/>
    <p:sldId id="281" r:id="rId9"/>
    <p:sldId id="278" r:id="rId10"/>
    <p:sldId id="282" r:id="rId11"/>
    <p:sldId id="274" r:id="rId12"/>
    <p:sldId id="272" r:id="rId13"/>
    <p:sldId id="283" r:id="rId14"/>
    <p:sldId id="290" r:id="rId15"/>
    <p:sldId id="273" r:id="rId16"/>
    <p:sldId id="304" r:id="rId17"/>
    <p:sldId id="268" r:id="rId18"/>
    <p:sldId id="284" r:id="rId19"/>
    <p:sldId id="285" r:id="rId20"/>
    <p:sldId id="286" r:id="rId21"/>
    <p:sldId id="299" r:id="rId22"/>
    <p:sldId id="300" r:id="rId23"/>
    <p:sldId id="301" r:id="rId24"/>
    <p:sldId id="294" r:id="rId25"/>
    <p:sldId id="305" r:id="rId26"/>
    <p:sldId id="287" r:id="rId27"/>
    <p:sldId id="288" r:id="rId28"/>
    <p:sldId id="295" r:id="rId29"/>
    <p:sldId id="296" r:id="rId30"/>
    <p:sldId id="297" r:id="rId31"/>
    <p:sldId id="298" r:id="rId32"/>
    <p:sldId id="289" r:id="rId33"/>
    <p:sldId id="303" r:id="rId34"/>
    <p:sldId id="302" r:id="rId3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1pPr>
    <a:lvl2pPr marL="221056" algn="ctr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2pPr>
    <a:lvl3pPr marL="442112" algn="ctr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3pPr>
    <a:lvl4pPr marL="663169" algn="ctr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4pPr>
    <a:lvl5pPr marL="884225" algn="ctr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5pPr>
    <a:lvl6pPr marL="1105281" algn="l" defTabSz="442112" rtl="0" eaLnBrk="1" latinLnBrk="0" hangingPunct="1">
      <a:defRPr sz="27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6pPr>
    <a:lvl7pPr marL="1326337" algn="l" defTabSz="442112" rtl="0" eaLnBrk="1" latinLnBrk="0" hangingPunct="1">
      <a:defRPr sz="27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7pPr>
    <a:lvl8pPr marL="1547393" algn="l" defTabSz="442112" rtl="0" eaLnBrk="1" latinLnBrk="0" hangingPunct="1">
      <a:defRPr sz="27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8pPr>
    <a:lvl9pPr marL="1768450" algn="l" defTabSz="442112" rtl="0" eaLnBrk="1" latinLnBrk="0" hangingPunct="1">
      <a:defRPr sz="27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66"/>
    <a:srgbClr val="FFCC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-1344" y="-102"/>
      </p:cViewPr>
      <p:guideLst>
        <p:guide orient="horz" pos="1861"/>
        <p:guide pos="2880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011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63138" y="6498365"/>
            <a:ext cx="145596" cy="176349"/>
          </a:xfrm>
        </p:spPr>
        <p:txBody>
          <a:bodyPr/>
          <a:lstStyle>
            <a:lvl1pPr>
              <a:defRPr/>
            </a:lvl1pPr>
          </a:lstStyle>
          <a:p>
            <a:fld id="{0A9475A1-B290-4BA8-AF99-7445BEB22F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3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plasma.desy.de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1"/>
          <p:cNvSpPr>
            <a:spLocks noChangeShapeType="1"/>
          </p:cNvSpPr>
          <p:nvPr/>
        </p:nvSpPr>
        <p:spPr bwMode="auto">
          <a:xfrm>
            <a:off x="457200" y="3337560"/>
            <a:ext cx="8235042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6" name="Rectangle 2"/>
          <p:cNvSpPr>
            <a:spLocks/>
          </p:cNvSpPr>
          <p:nvPr/>
        </p:nvSpPr>
        <p:spPr bwMode="auto">
          <a:xfrm>
            <a:off x="1758044" y="385357"/>
            <a:ext cx="5617028" cy="23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1200" i="1" dirty="0" smtClean="0">
                <a:solidFill>
                  <a:srgbClr val="4D4D4D"/>
                </a:solidFill>
                <a:ea typeface="Helvetica Neue Light" charset="0"/>
                <a:cs typeface="Helvetica Neue Light" charset="0"/>
              </a:rPr>
              <a:t>1</a:t>
            </a:r>
            <a:r>
              <a:rPr lang="en-US" sz="1200" i="1" baseline="30000" dirty="0" smtClean="0">
                <a:solidFill>
                  <a:srgbClr val="4D4D4D"/>
                </a:solidFill>
                <a:ea typeface="Helvetica Neue Light" charset="0"/>
                <a:cs typeface="Helvetica Neue Light" charset="0"/>
              </a:rPr>
              <a:t>st</a:t>
            </a:r>
            <a:r>
              <a:rPr lang="en-US" sz="1200" i="1" dirty="0" smtClean="0">
                <a:solidFill>
                  <a:srgbClr val="4D4D4D"/>
                </a:solidFill>
                <a:ea typeface="Helvetica Neue Light" charset="0"/>
                <a:cs typeface="Helvetica Neue Light" charset="0"/>
              </a:rPr>
              <a:t> European Advanced Accelerator Concepts Workshop |  June </a:t>
            </a:r>
            <a:r>
              <a:rPr lang="en-US" sz="1200" i="1" dirty="0">
                <a:solidFill>
                  <a:srgbClr val="4D4D4D"/>
                </a:solidFill>
                <a:ea typeface="Helvetica Neue Light" charset="0"/>
                <a:cs typeface="Helvetica Neue Light" charset="0"/>
              </a:rPr>
              <a:t>2013</a:t>
            </a:r>
          </a:p>
        </p:txBody>
      </p:sp>
      <p:sp>
        <p:nvSpPr>
          <p:cNvPr id="1027" name="Rectangle 3"/>
          <p:cNvSpPr>
            <a:spLocks/>
          </p:cNvSpPr>
          <p:nvPr/>
        </p:nvSpPr>
        <p:spPr bwMode="auto">
          <a:xfrm>
            <a:off x="397330" y="3050177"/>
            <a:ext cx="8654142" cy="3200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63348" y="3232241"/>
            <a:ext cx="7818665" cy="0"/>
          </a:xfrm>
          <a:prstGeom prst="line">
            <a:avLst/>
          </a:prstGeom>
          <a:noFill/>
          <a:ln w="12700" cap="flat">
            <a:solidFill>
              <a:srgbClr val="89898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74915" y="947059"/>
            <a:ext cx="7739742" cy="223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4562" tIns="24562" rIns="24562" bIns="2456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1242" y="3285309"/>
            <a:ext cx="7766958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4562" tIns="24562" rIns="24562" bIns="24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221056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442112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663169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884225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221056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442112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663169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884225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421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1056" algn="l" defTabSz="4421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42112" algn="l" defTabSz="4421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63169" algn="l" defTabSz="4421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84225" algn="l" defTabSz="4421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05281" algn="l" defTabSz="4421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26337" algn="l" defTabSz="4421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47393" algn="l" defTabSz="4421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68450" algn="l" defTabSz="4421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02772" y="235132"/>
            <a:ext cx="8338458" cy="97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4562" tIns="24562" rIns="24562" bIns="2456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457200" y="1384663"/>
            <a:ext cx="8235042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2772" y="1632857"/>
            <a:ext cx="8338458" cy="461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4562" tIns="24562" rIns="24562" bIns="24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286431" y="6514286"/>
            <a:ext cx="8561614" cy="12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583343" lvl="2" algn="r"/>
            <a:r>
              <a:rPr lang="en-US" sz="800" b="1" dirty="0" smtClean="0">
                <a:solidFill>
                  <a:srgbClr val="80808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Klaus</a:t>
            </a:r>
            <a:r>
              <a:rPr lang="en-US" sz="800" b="1" baseline="0" dirty="0" smtClean="0">
                <a:solidFill>
                  <a:srgbClr val="80808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sz="800" b="1" baseline="0" dirty="0" err="1" smtClean="0">
                <a:solidFill>
                  <a:srgbClr val="80808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Floett</a:t>
            </a:r>
            <a:r>
              <a:rPr lang="en-US" sz="800" b="1" dirty="0" err="1" smtClean="0">
                <a:solidFill>
                  <a:srgbClr val="80808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mann</a:t>
            </a:r>
            <a:r>
              <a:rPr lang="en-US" sz="800" b="1" dirty="0" smtClean="0">
                <a:solidFill>
                  <a:srgbClr val="80808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sz="800" dirty="0" smtClean="0">
                <a:solidFill>
                  <a:srgbClr val="80808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sz="800" dirty="0">
                <a:solidFill>
                  <a:srgbClr val="80808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|  </a:t>
            </a:r>
            <a:r>
              <a:rPr lang="en-US" sz="800" dirty="0">
                <a:solidFill>
                  <a:srgbClr val="0E6BB4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  <a:hlinkClick r:id="rId3"/>
              </a:rPr>
              <a:t>laola.desy.de</a:t>
            </a:r>
            <a:r>
              <a:rPr lang="en-US" sz="800" b="1" dirty="0">
                <a:solidFill>
                  <a:srgbClr val="80808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sz="800" dirty="0">
                <a:solidFill>
                  <a:srgbClr val="80808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|  </a:t>
            </a:r>
            <a:r>
              <a:rPr lang="en-US" sz="800" dirty="0" err="1" smtClean="0">
                <a:solidFill>
                  <a:srgbClr val="80808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EAAC</a:t>
            </a:r>
            <a:r>
              <a:rPr lang="en-US" sz="800" dirty="0" smtClean="0">
                <a:solidFill>
                  <a:srgbClr val="80808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</a:t>
            </a:r>
            <a:r>
              <a:rPr lang="en-US" sz="800" dirty="0">
                <a:solidFill>
                  <a:srgbClr val="80808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|  </a:t>
            </a:r>
            <a:r>
              <a:rPr lang="en-US" sz="800" dirty="0" smtClean="0">
                <a:solidFill>
                  <a:srgbClr val="80808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June </a:t>
            </a:r>
            <a:r>
              <a:rPr lang="en-US" sz="800" dirty="0">
                <a:solidFill>
                  <a:srgbClr val="80808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2013  |  </a:t>
            </a:r>
            <a:r>
              <a:rPr lang="en-US" sz="800" b="1" dirty="0">
                <a:solidFill>
                  <a:srgbClr val="80808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Page </a:t>
            </a:r>
            <a:r>
              <a:rPr lang="en-US" sz="800" b="1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00 </a:t>
            </a:r>
          </a:p>
        </p:txBody>
      </p:sp>
      <p:sp>
        <p:nvSpPr>
          <p:cNvPr id="2053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27623" y="6485710"/>
            <a:ext cx="145596" cy="17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4211" tIns="22106" rIns="44211" bIns="22106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80808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algn="l">
              <a:defRPr sz="600">
                <a:solidFill>
                  <a:schemeClr val="tx1"/>
                </a:solidFill>
                <a:latin typeface="+mn-lt"/>
              </a:defRPr>
            </a:lvl2pPr>
            <a:lvl3pPr algn="l">
              <a:defRPr sz="600">
                <a:solidFill>
                  <a:schemeClr val="tx1"/>
                </a:solidFill>
                <a:latin typeface="+mn-lt"/>
              </a:defRPr>
            </a:lvl3pPr>
            <a:lvl4pPr algn="l">
              <a:defRPr sz="600">
                <a:solidFill>
                  <a:schemeClr val="tx1"/>
                </a:solidFill>
                <a:latin typeface="+mn-lt"/>
              </a:defRPr>
            </a:lvl4pPr>
            <a:lvl5pPr algn="l">
              <a:defRPr sz="6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+mn-lt"/>
              </a:defRPr>
            </a:lvl9pPr>
          </a:lstStyle>
          <a:p>
            <a:fld id="{B9ABCFA8-F52F-463D-8EB7-BC32542CB39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060" name="Group 12"/>
          <p:cNvGrpSpPr>
            <a:grpSpLocks/>
          </p:cNvGrpSpPr>
          <p:nvPr/>
        </p:nvGrpSpPr>
        <p:grpSpPr bwMode="auto">
          <a:xfrm>
            <a:off x="260571" y="6190161"/>
            <a:ext cx="538857" cy="490675"/>
            <a:chOff x="-7" y="0"/>
            <a:chExt cx="791" cy="601"/>
          </a:xfrm>
        </p:grpSpPr>
        <p:sp>
          <p:nvSpPr>
            <p:cNvPr id="2054" name="Rectangle 6"/>
            <p:cNvSpPr>
              <a:spLocks/>
            </p:cNvSpPr>
            <p:nvPr/>
          </p:nvSpPr>
          <p:spPr bwMode="auto">
            <a:xfrm>
              <a:off x="-7" y="375"/>
              <a:ext cx="791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r>
                <a:rPr lang="en-US" sz="1200">
                  <a:solidFill>
                    <a:srgbClr val="0C66B8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rPr>
                <a:t>LAOLA</a:t>
              </a:r>
              <a:r>
                <a:rPr lang="en-US" sz="1200">
                  <a:solidFill>
                    <a:srgbClr val="FA000E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rPr>
                <a:t>.</a:t>
              </a:r>
            </a:p>
          </p:txBody>
        </p:sp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38" y="0"/>
              <a:ext cx="697" cy="320"/>
              <a:chOff x="0" y="0"/>
              <a:chExt cx="696" cy="320"/>
            </a:xfrm>
          </p:grpSpPr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"/>
                <a:ext cx="305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grpSp>
            <p:nvGrpSpPr>
              <p:cNvPr id="2058" name="Group 10"/>
              <p:cNvGrpSpPr>
                <a:grpSpLocks/>
              </p:cNvGrpSpPr>
              <p:nvPr/>
            </p:nvGrpSpPr>
            <p:grpSpPr bwMode="auto">
              <a:xfrm>
                <a:off x="379" y="0"/>
                <a:ext cx="317" cy="320"/>
                <a:chOff x="0" y="0"/>
                <a:chExt cx="317" cy="320"/>
              </a:xfrm>
            </p:grpSpPr>
            <p:pic>
              <p:nvPicPr>
                <p:cNvPr id="2056" name="Picture 8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" y="0"/>
                  <a:ext cx="320" cy="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57" name="Oval 9"/>
                <p:cNvSpPr>
                  <a:spLocks/>
                </p:cNvSpPr>
                <p:nvPr/>
              </p:nvSpPr>
              <p:spPr bwMode="auto">
                <a:xfrm>
                  <a:off x="0" y="6"/>
                  <a:ext cx="317" cy="314"/>
                </a:xfrm>
                <a:prstGeom prst="ellipse">
                  <a:avLst/>
                </a:prstGeom>
                <a:noFill/>
                <a:ln w="25400" cap="flat">
                  <a:solidFill>
                    <a:srgbClr val="0E7AC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221056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442112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663169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884225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147371" indent="-147371" algn="l" rtl="0" fontAlgn="base">
        <a:spcBef>
          <a:spcPts val="3191"/>
        </a:spcBef>
        <a:spcAft>
          <a:spcPct val="0"/>
        </a:spcAft>
        <a:buClr>
          <a:srgbClr val="ED7C32"/>
        </a:buClr>
        <a:buSzPct val="100000"/>
        <a:buFont typeface="Helvetica Neue Light" charset="0"/>
        <a:buChar char="&gt;"/>
        <a:defRPr sz="1400">
          <a:solidFill>
            <a:srgbClr val="606060"/>
          </a:solidFill>
          <a:latin typeface="+mn-lt"/>
          <a:ea typeface="+mn-ea"/>
          <a:cs typeface="+mn-cs"/>
          <a:sym typeface="Helvetica Neue Light" charset="0"/>
        </a:defRPr>
      </a:lvl1pPr>
      <a:lvl2pPr marL="337725" indent="-147371" algn="l" rtl="0" fontAlgn="base">
        <a:spcBef>
          <a:spcPts val="3191"/>
        </a:spcBef>
        <a:spcAft>
          <a:spcPct val="0"/>
        </a:spcAft>
        <a:buClr>
          <a:srgbClr val="ED7C32"/>
        </a:buClr>
        <a:buSzPct val="100000"/>
        <a:buFont typeface="Helvetica Neue Light" charset="0"/>
        <a:buChar char="&gt;"/>
        <a:defRPr sz="1400">
          <a:solidFill>
            <a:srgbClr val="606060"/>
          </a:solidFill>
          <a:latin typeface="+mn-lt"/>
          <a:ea typeface="+mn-ea"/>
          <a:cs typeface="+mn-cs"/>
          <a:sym typeface="Helvetica Neue Light" charset="0"/>
        </a:defRPr>
      </a:lvl2pPr>
      <a:lvl3pPr marL="552641" indent="-147371" algn="l" rtl="0" fontAlgn="base">
        <a:spcBef>
          <a:spcPts val="3191"/>
        </a:spcBef>
        <a:spcAft>
          <a:spcPct val="0"/>
        </a:spcAft>
        <a:buClr>
          <a:srgbClr val="ED7C32"/>
        </a:buClr>
        <a:buSzPct val="100000"/>
        <a:buFont typeface="Helvetica Neue Light" charset="0"/>
        <a:buChar char="&gt;"/>
        <a:defRPr sz="1400">
          <a:solidFill>
            <a:srgbClr val="606060"/>
          </a:solidFill>
          <a:latin typeface="+mn-lt"/>
          <a:ea typeface="+mn-ea"/>
          <a:cs typeface="+mn-cs"/>
          <a:sym typeface="Helvetica Neue Light" charset="0"/>
        </a:defRPr>
      </a:lvl3pPr>
      <a:lvl4pPr marL="767556" indent="-147371" algn="l" rtl="0" fontAlgn="base">
        <a:spcBef>
          <a:spcPts val="3191"/>
        </a:spcBef>
        <a:spcAft>
          <a:spcPct val="0"/>
        </a:spcAft>
        <a:buClr>
          <a:srgbClr val="ED7C32"/>
        </a:buClr>
        <a:buSzPct val="100000"/>
        <a:buFont typeface="Helvetica Neue Light" charset="0"/>
        <a:buChar char="&gt;"/>
        <a:defRPr sz="1400">
          <a:solidFill>
            <a:srgbClr val="606060"/>
          </a:solidFill>
          <a:latin typeface="+mn-lt"/>
          <a:ea typeface="+mn-ea"/>
          <a:cs typeface="+mn-cs"/>
          <a:sym typeface="Helvetica Neue Light" charset="0"/>
        </a:defRPr>
      </a:lvl4pPr>
      <a:lvl5pPr marL="982472" indent="-147371" algn="l" rtl="0" fontAlgn="base">
        <a:spcBef>
          <a:spcPts val="3191"/>
        </a:spcBef>
        <a:spcAft>
          <a:spcPct val="0"/>
        </a:spcAft>
        <a:buClr>
          <a:srgbClr val="ED7C32"/>
        </a:buClr>
        <a:buSzPct val="100000"/>
        <a:buFont typeface="Helvetica Neue Light" charset="0"/>
        <a:buChar char="&gt;"/>
        <a:defRPr sz="1400">
          <a:solidFill>
            <a:srgbClr val="606060"/>
          </a:solidFill>
          <a:latin typeface="+mn-lt"/>
          <a:ea typeface="+mn-ea"/>
          <a:cs typeface="+mn-cs"/>
          <a:sym typeface="Helvetica Neue Light" charset="0"/>
        </a:defRPr>
      </a:lvl5pPr>
      <a:lvl6pPr marL="1203528" indent="-147371" algn="l" rtl="0" fontAlgn="base">
        <a:spcBef>
          <a:spcPts val="3191"/>
        </a:spcBef>
        <a:spcAft>
          <a:spcPct val="0"/>
        </a:spcAft>
        <a:buClr>
          <a:srgbClr val="ED7C32"/>
        </a:buClr>
        <a:buSzPct val="100000"/>
        <a:buFont typeface="Helvetica Neue Light" charset="0"/>
        <a:buChar char="&gt;"/>
        <a:defRPr sz="1400">
          <a:solidFill>
            <a:srgbClr val="606060"/>
          </a:solidFill>
          <a:latin typeface="+mn-lt"/>
          <a:ea typeface="+mn-ea"/>
          <a:cs typeface="+mn-cs"/>
          <a:sym typeface="Helvetica Neue Light" charset="0"/>
        </a:defRPr>
      </a:lvl6pPr>
      <a:lvl7pPr marL="1424584" indent="-147371" algn="l" rtl="0" fontAlgn="base">
        <a:spcBef>
          <a:spcPts val="3191"/>
        </a:spcBef>
        <a:spcAft>
          <a:spcPct val="0"/>
        </a:spcAft>
        <a:buClr>
          <a:srgbClr val="ED7C32"/>
        </a:buClr>
        <a:buSzPct val="100000"/>
        <a:buFont typeface="Helvetica Neue Light" charset="0"/>
        <a:buChar char="&gt;"/>
        <a:defRPr sz="1400">
          <a:solidFill>
            <a:srgbClr val="606060"/>
          </a:solidFill>
          <a:latin typeface="+mn-lt"/>
          <a:ea typeface="+mn-ea"/>
          <a:cs typeface="+mn-cs"/>
          <a:sym typeface="Helvetica Neue Light" charset="0"/>
        </a:defRPr>
      </a:lvl7pPr>
      <a:lvl8pPr marL="1645641" indent="-147371" algn="l" rtl="0" fontAlgn="base">
        <a:spcBef>
          <a:spcPts val="3191"/>
        </a:spcBef>
        <a:spcAft>
          <a:spcPct val="0"/>
        </a:spcAft>
        <a:buClr>
          <a:srgbClr val="ED7C32"/>
        </a:buClr>
        <a:buSzPct val="100000"/>
        <a:buFont typeface="Helvetica Neue Light" charset="0"/>
        <a:buChar char="&gt;"/>
        <a:defRPr sz="1400">
          <a:solidFill>
            <a:srgbClr val="606060"/>
          </a:solidFill>
          <a:latin typeface="+mn-lt"/>
          <a:ea typeface="+mn-ea"/>
          <a:cs typeface="+mn-cs"/>
          <a:sym typeface="Helvetica Neue Light" charset="0"/>
        </a:defRPr>
      </a:lvl8pPr>
      <a:lvl9pPr marL="1866697" indent="-147371" algn="l" rtl="0" fontAlgn="base">
        <a:spcBef>
          <a:spcPts val="3191"/>
        </a:spcBef>
        <a:spcAft>
          <a:spcPct val="0"/>
        </a:spcAft>
        <a:buClr>
          <a:srgbClr val="ED7C32"/>
        </a:buClr>
        <a:buSzPct val="100000"/>
        <a:buFont typeface="Helvetica Neue Light" charset="0"/>
        <a:buChar char="&gt;"/>
        <a:defRPr sz="1400">
          <a:solidFill>
            <a:srgbClr val="606060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421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1056" algn="l" defTabSz="4421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42112" algn="l" defTabSz="4421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63169" algn="l" defTabSz="4421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84225" algn="l" defTabSz="4421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05281" algn="l" defTabSz="4421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26337" algn="l" defTabSz="4421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47393" algn="l" defTabSz="4421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68450" algn="l" defTabSz="4421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Shortest Possible </a:t>
            </a:r>
            <a:r>
              <a:rPr lang="en-US" dirty="0"/>
              <a:t>B</a:t>
            </a:r>
            <a:r>
              <a:rPr lang="en-US" dirty="0" smtClean="0"/>
              <a:t>eams from Conventional </a:t>
            </a:r>
            <a:r>
              <a:rPr lang="en-US" dirty="0"/>
              <a:t>A</a:t>
            </a:r>
            <a:r>
              <a:rPr lang="en-US" dirty="0" smtClean="0"/>
              <a:t>ccelerators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smtClean="0"/>
              <a:t>Generation of sub-</a:t>
            </a:r>
            <a:r>
              <a:rPr lang="en-US" dirty="0" err="1" smtClean="0"/>
              <a:t>fs</a:t>
            </a:r>
            <a:r>
              <a:rPr lang="en-US" dirty="0" smtClean="0"/>
              <a:t> electron beams</a:t>
            </a:r>
            <a:endParaRPr lang="en-US" dirty="0"/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7514547" y="5396596"/>
            <a:ext cx="943655" cy="520065"/>
            <a:chOff x="0" y="0"/>
            <a:chExt cx="1386" cy="63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"/>
              <a:ext cx="60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3078" name="Group 6"/>
            <p:cNvGrpSpPr>
              <a:grpSpLocks/>
            </p:cNvGrpSpPr>
            <p:nvPr/>
          </p:nvGrpSpPr>
          <p:grpSpPr bwMode="auto">
            <a:xfrm>
              <a:off x="754" y="0"/>
              <a:ext cx="632" cy="636"/>
              <a:chOff x="0" y="0"/>
              <a:chExt cx="632" cy="636"/>
            </a:xfrm>
          </p:grpSpPr>
          <p:pic>
            <p:nvPicPr>
              <p:cNvPr id="3076" name="Picture 4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" y="0"/>
                <a:ext cx="624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7" name="Oval 5"/>
              <p:cNvSpPr>
                <a:spLocks/>
              </p:cNvSpPr>
              <p:nvPr/>
            </p:nvSpPr>
            <p:spPr bwMode="auto">
              <a:xfrm>
                <a:off x="0" y="12"/>
                <a:ext cx="631" cy="624"/>
              </a:xfrm>
              <a:prstGeom prst="ellipse">
                <a:avLst/>
              </a:prstGeom>
              <a:noFill/>
              <a:ln w="25400" cap="flat">
                <a:solidFill>
                  <a:srgbClr val="0E7ACC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3080" name="Rectangle 8"/>
          <p:cNvSpPr>
            <a:spLocks/>
          </p:cNvSpPr>
          <p:nvPr/>
        </p:nvSpPr>
        <p:spPr bwMode="auto">
          <a:xfrm>
            <a:off x="665390" y="4500153"/>
            <a:ext cx="6711042" cy="56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r">
              <a:spcBef>
                <a:spcPts val="290"/>
              </a:spcBef>
            </a:pPr>
            <a:r>
              <a:rPr lang="en-US" sz="17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Klaus </a:t>
            </a:r>
            <a:r>
              <a:rPr lang="en-US" sz="1700" dirty="0" smtClean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Floettmann</a:t>
            </a:r>
            <a:endParaRPr lang="en-US" sz="1700" dirty="0">
              <a:solidFill>
                <a:schemeClr val="tx1"/>
              </a:solidFill>
              <a:ea typeface="Helvetica Neue Light" charset="0"/>
              <a:cs typeface="Helvetica Neue Light" charset="0"/>
            </a:endParaRPr>
          </a:p>
          <a:p>
            <a:pPr algn="r">
              <a:spcBef>
                <a:spcPts val="290"/>
              </a:spcBef>
            </a:pPr>
            <a:r>
              <a:rPr lang="en-US" sz="1200" dirty="0" err="1" smtClean="0">
                <a:solidFill>
                  <a:srgbClr val="0C66B8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LAOLA</a:t>
            </a:r>
            <a:r>
              <a:rPr lang="en-US" sz="1200" dirty="0" smtClean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Collaboration, </a:t>
            </a:r>
            <a:r>
              <a:rPr lang="en-US" sz="1200" dirty="0" err="1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Deutsches</a:t>
            </a:r>
            <a:r>
              <a:rPr lang="en-US" sz="12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Elektronen</a:t>
            </a:r>
            <a:r>
              <a:rPr lang="en-US" sz="12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-Synchrotron DESY</a:t>
            </a:r>
            <a:br>
              <a:rPr lang="en-US" sz="12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</a:br>
            <a:endParaRPr lang="en-US" sz="1200" dirty="0">
              <a:solidFill>
                <a:schemeClr val="tx1"/>
              </a:solidFill>
              <a:ea typeface="Helvetica Neue Light" charset="0"/>
              <a:cs typeface="Helvetica Neue Light" charset="0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2" y="5401492"/>
            <a:ext cx="1109663" cy="5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10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transverse space charge field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</a:rPr>
              <a:t>in the rest frame)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85191" y="1687140"/>
            <a:ext cx="7529256" cy="1791202"/>
            <a:chOff x="485191" y="1687140"/>
            <a:chExt cx="7529256" cy="1791202"/>
          </a:xfrm>
        </p:grpSpPr>
        <p:sp>
          <p:nvSpPr>
            <p:cNvPr id="3" name="Oval 2"/>
            <p:cNvSpPr/>
            <p:nvPr/>
          </p:nvSpPr>
          <p:spPr bwMode="auto">
            <a:xfrm>
              <a:off x="559799" y="1716758"/>
              <a:ext cx="6164550" cy="1320472"/>
            </a:xfrm>
            <a:prstGeom prst="ellipse">
              <a:avLst/>
            </a:prstGeom>
            <a:gradFill flip="none" rotWithShape="1">
              <a:gsLst>
                <a:gs pos="71000">
                  <a:srgbClr val="FF6600">
                    <a:alpha val="62000"/>
                    <a:lumMod val="50000"/>
                    <a:lumOff val="50000"/>
                  </a:srgbClr>
                </a:gs>
                <a:gs pos="93000">
                  <a:srgbClr val="FF0000">
                    <a:alpha val="63000"/>
                    <a:lumMod val="53000"/>
                    <a:lumOff val="47000"/>
                  </a:srgbClr>
                </a:gs>
                <a:gs pos="19000">
                  <a:srgbClr val="FFCC99">
                    <a:lumMod val="67000"/>
                    <a:lumOff val="33000"/>
                    <a:alpha val="92000"/>
                  </a:srgbClr>
                </a:gs>
                <a:gs pos="51000">
                  <a:srgbClr val="FF9966"/>
                </a:gs>
              </a:gsLst>
              <a:path path="shape">
                <a:fillToRect l="50000" t="50000" r="50000" b="50000"/>
              </a:path>
              <a:tileRect/>
            </a:gradFill>
            <a:ln w="1873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2700">
                <a:srgbClr val="FF0000"/>
              </a:glow>
            </a:effectLst>
            <a:scene3d>
              <a:camera prst="orthographicFront"/>
              <a:lightRig rig="morning" dir="t">
                <a:rot lat="0" lon="0" rev="21594000"/>
              </a:lightRig>
            </a:scene3d>
            <a:sp3d extrusionH="196850" contourW="114300" prstMaterial="softEdge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vert="horz" wrap="square" lIns="44211" tIns="22106" rIns="44211" bIns="22106" numCol="1" spcCol="0" rtlCol="0" anchor="t" anchorCtr="0" compatLnSpc="1">
              <a:prstTxWarp prst="textNoShape">
                <a:avLst/>
              </a:prstTxWarp>
            </a:bodyPr>
            <a:lstStyle/>
            <a:p>
              <a:pPr defTabSz="442112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485191" y="3167659"/>
              <a:ext cx="6328614" cy="0"/>
            </a:xfrm>
            <a:prstGeom prst="straightConnector1">
              <a:avLst/>
            </a:prstGeom>
            <a:solidFill>
              <a:srgbClr val="BFBFBF"/>
            </a:solidFill>
            <a:ln w="41275" cap="flat" cmpd="sng" algn="ctr">
              <a:solidFill>
                <a:srgbClr val="000000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3362204" y="3213405"/>
              <a:ext cx="490349" cy="264937"/>
            </a:xfrm>
            <a:prstGeom prst="rect">
              <a:avLst/>
            </a:prstGeom>
            <a:noFill/>
          </p:spPr>
          <p:txBody>
            <a:bodyPr wrap="none" lIns="44211" tIns="22106" rIns="44211" bIns="22106" rtlCol="0">
              <a:spAutoFit/>
            </a:bodyPr>
            <a:lstStyle/>
            <a:p>
              <a:r>
                <a:rPr lang="en-US" sz="2800" i="1" dirty="0">
                  <a:latin typeface="Arial" pitchFamily="34" charset="0"/>
                  <a:cs typeface="Arial" pitchFamily="34" charset="0"/>
                </a:rPr>
                <a:t>L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7305214" y="1687140"/>
              <a:ext cx="0" cy="690354"/>
            </a:xfrm>
            <a:prstGeom prst="straightConnector1">
              <a:avLst/>
            </a:prstGeom>
            <a:solidFill>
              <a:srgbClr val="BFBFBF"/>
            </a:solidFill>
            <a:ln w="41275" cap="flat" cmpd="sng" algn="ctr">
              <a:solidFill>
                <a:srgbClr val="000000"/>
              </a:solidFill>
              <a:prstDash val="solid"/>
              <a:round/>
              <a:headEnd type="stealth" w="lg" len="lg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7423692" y="1931616"/>
              <a:ext cx="590755" cy="264937"/>
            </a:xfrm>
            <a:prstGeom prst="rect">
              <a:avLst/>
            </a:prstGeom>
            <a:noFill/>
          </p:spPr>
          <p:txBody>
            <a:bodyPr wrap="none" lIns="44211" tIns="22106" rIns="44211" bIns="22106" rtlCol="0">
              <a:spAutoFit/>
            </a:bodyPr>
            <a:lstStyle/>
            <a:p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R</a:t>
              </a:r>
              <a:endParaRPr lang="en-US" sz="2800" i="1" dirty="0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9799" y="3752694"/>
                <a:ext cx="7535192" cy="2014222"/>
              </a:xfrm>
              <a:prstGeom prst="rect">
                <a:avLst/>
              </a:prstGeom>
              <a:noFill/>
            </p:spPr>
            <p:txBody>
              <a:bodyPr wrap="square" lIns="44211" tIns="22106" rIns="44211" bIns="22106" rtlCol="0">
                <a:spAutoFit/>
              </a:bodyPr>
              <a:lstStyle/>
              <a:p>
                <a:pPr algn="l"/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For </a:t>
                </a:r>
                <a:r>
                  <a:rPr lang="en-US" sz="2400" i="1" dirty="0" smtClean="0">
                    <a:latin typeface="Arial" pitchFamily="34" charset="0"/>
                    <a:cs typeface="Arial" pitchFamily="34" charset="0"/>
                  </a:rPr>
                  <a:t>R &lt; L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the transverse space charge field at a position </a:t>
                </a:r>
                <a:r>
                  <a:rPr lang="en-US" sz="2400" i="1" dirty="0" smtClean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scales as: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Arial" pitchFamily="34" charset="0"/>
                      </a:rPr>
                      <m:t>    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Arial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  <a:cs typeface="Arial" pitchFamily="34" charset="0"/>
                      </a:rPr>
                      <m:t>∝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𝑟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l">
                  <a:buFont typeface="Wingdings" pitchFamily="2" charset="2"/>
                  <a:buChar char="Ø"/>
                </a:pPr>
                <a:r>
                  <a:rPr lang="en-US" sz="2400" b="0" i="0" dirty="0" smtClean="0">
                    <a:latin typeface="Arial" pitchFamily="34" charset="0"/>
                    <a:cs typeface="Arial" pitchFamily="34" charset="0"/>
                  </a:rPr>
                  <a:t>the transverse field is divergent!</a:t>
                </a: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l">
                  <a:buFont typeface="Wingdings" pitchFamily="2" charset="2"/>
                  <a:buChar char="Ø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even a zero emittance beam cannot be focused to zero beam size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99" y="3752694"/>
                <a:ext cx="7535192" cy="2014222"/>
              </a:xfrm>
              <a:prstGeom prst="rect">
                <a:avLst/>
              </a:prstGeom>
              <a:blipFill rotWithShape="1">
                <a:blip r:embed="rId2"/>
                <a:stretch>
                  <a:fillRect l="-1861" t="-3333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32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transverse space charge field</a:t>
            </a:r>
            <a:endParaRPr 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78" y="1771035"/>
            <a:ext cx="3240000" cy="1007334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5" y="1679755"/>
            <a:ext cx="3240000" cy="10080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7" y="4137414"/>
            <a:ext cx="3240000" cy="100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6477" y="2919046"/>
            <a:ext cx="3314700" cy="290865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Focus without space charge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26476" y="2534846"/>
            <a:ext cx="1107831" cy="270648"/>
            <a:chOff x="826476" y="2534846"/>
            <a:chExt cx="1107831" cy="270648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826476" y="2778369"/>
              <a:ext cx="1107831" cy="0"/>
            </a:xfrm>
            <a:prstGeom prst="straightConnector1">
              <a:avLst/>
            </a:prstGeom>
            <a:solidFill>
              <a:srgbClr val="BFBFBF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lg" len="lg"/>
              <a:tailEnd type="arrow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1210129" y="2534846"/>
              <a:ext cx="179054" cy="270648"/>
            </a:xfrm>
            <a:prstGeom prst="rect">
              <a:avLst/>
            </a:prstGeom>
            <a:noFill/>
          </p:spPr>
          <p:txBody>
            <a:bodyPr wrap="none" lIns="44211" tIns="22106" rIns="44211" bIns="22106" rtlCol="0">
              <a:spAutoFit/>
            </a:bodyPr>
            <a:lstStyle/>
            <a:p>
              <a:pPr algn="l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z</a:t>
              </a:r>
              <a:endParaRPr lang="de-DE" sz="14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898909" y="2919046"/>
            <a:ext cx="3585668" cy="290865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Laminar focus with space charge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898908" y="2534846"/>
            <a:ext cx="1107831" cy="270648"/>
            <a:chOff x="826476" y="2534846"/>
            <a:chExt cx="1107831" cy="270648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826476" y="2778369"/>
              <a:ext cx="1107831" cy="0"/>
            </a:xfrm>
            <a:prstGeom prst="straightConnector1">
              <a:avLst/>
            </a:prstGeom>
            <a:solidFill>
              <a:srgbClr val="BFBFBF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lg" len="lg"/>
              <a:tailEnd type="arrow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1210129" y="2534846"/>
              <a:ext cx="179054" cy="270648"/>
            </a:xfrm>
            <a:prstGeom prst="rect">
              <a:avLst/>
            </a:prstGeom>
            <a:noFill/>
          </p:spPr>
          <p:txBody>
            <a:bodyPr wrap="none" lIns="44211" tIns="22106" rIns="44211" bIns="22106" rtlCol="0">
              <a:spAutoFit/>
            </a:bodyPr>
            <a:lstStyle/>
            <a:p>
              <a:pPr algn="l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z</a:t>
              </a:r>
              <a:endParaRPr lang="de-DE" sz="14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91286" y="5489331"/>
            <a:ext cx="4104692" cy="290865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Laminar focus with cross over trajectories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28000" y="5105131"/>
            <a:ext cx="1107831" cy="270648"/>
            <a:chOff x="826476" y="2534846"/>
            <a:chExt cx="1107831" cy="270648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826476" y="2778369"/>
              <a:ext cx="1107831" cy="0"/>
            </a:xfrm>
            <a:prstGeom prst="straightConnector1">
              <a:avLst/>
            </a:prstGeom>
            <a:solidFill>
              <a:srgbClr val="BFBFBF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lg" len="lg"/>
              <a:tailEnd type="arrow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1210129" y="2534846"/>
              <a:ext cx="179054" cy="270648"/>
            </a:xfrm>
            <a:prstGeom prst="rect">
              <a:avLst/>
            </a:prstGeom>
            <a:noFill/>
          </p:spPr>
          <p:txBody>
            <a:bodyPr wrap="none" lIns="44211" tIns="22106" rIns="44211" bIns="22106" rtlCol="0">
              <a:spAutoFit/>
            </a:bodyPr>
            <a:lstStyle/>
            <a:p>
              <a:pPr algn="l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z</a:t>
              </a:r>
              <a:endParaRPr lang="de-DE" sz="14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13" y="3648666"/>
            <a:ext cx="3240000" cy="213789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452823" y="3903341"/>
            <a:ext cx="2982298" cy="2221712"/>
            <a:chOff x="5452823" y="3903341"/>
            <a:chExt cx="2982298" cy="2221712"/>
          </a:xfrm>
        </p:grpSpPr>
        <p:grpSp>
          <p:nvGrpSpPr>
            <p:cNvPr id="26" name="Group 25"/>
            <p:cNvGrpSpPr/>
            <p:nvPr/>
          </p:nvGrpSpPr>
          <p:grpSpPr>
            <a:xfrm>
              <a:off x="5452823" y="3903341"/>
              <a:ext cx="2982298" cy="2221712"/>
              <a:chOff x="5452823" y="3903341"/>
              <a:chExt cx="2982298" cy="222171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452823" y="5834188"/>
                <a:ext cx="2982298" cy="290865"/>
              </a:xfrm>
              <a:prstGeom prst="rect">
                <a:avLst/>
              </a:prstGeom>
              <a:noFill/>
            </p:spPr>
            <p:txBody>
              <a:bodyPr wrap="square" lIns="44211" tIns="22106" rIns="44211" bIns="22106" rtlCol="0">
                <a:spAutoFit/>
              </a:bodyPr>
              <a:lstStyle/>
              <a:p>
                <a:pPr algn="l"/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High charge calculation</a:t>
                </a:r>
                <a:endParaRPr lang="de-DE" sz="16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086475" y="3903341"/>
                <a:ext cx="1804988" cy="229310"/>
              </a:xfrm>
              <a:prstGeom prst="rect">
                <a:avLst/>
              </a:prstGeom>
              <a:noFill/>
            </p:spPr>
            <p:txBody>
              <a:bodyPr wrap="square" lIns="44211" tIns="22106" rIns="44211" bIns="22106" rtlCol="0">
                <a:spAutoFit/>
              </a:bodyPr>
              <a:lstStyle/>
              <a:p>
                <a:pPr algn="l"/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over focused particles</a:t>
                </a:r>
                <a:endParaRPr lang="de-DE" sz="12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3" name="Straight Connector 12"/>
            <p:cNvCxnSpPr/>
            <p:nvPr/>
          </p:nvCxnSpPr>
          <p:spPr bwMode="auto">
            <a:xfrm flipV="1">
              <a:off x="5805488" y="4132651"/>
              <a:ext cx="366712" cy="139312"/>
            </a:xfrm>
            <a:prstGeom prst="line">
              <a:avLst/>
            </a:prstGeom>
            <a:solidFill>
              <a:srgbClr val="BFBFBF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lg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7244862" y="4137414"/>
              <a:ext cx="891116" cy="134549"/>
            </a:xfrm>
            <a:prstGeom prst="line">
              <a:avLst/>
            </a:prstGeom>
            <a:solidFill>
              <a:srgbClr val="BFBFBF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lg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58231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12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ransverse focus for plasma experiment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9" y="1480861"/>
            <a:ext cx="7434938" cy="4576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3978" y="5934140"/>
            <a:ext cx="2109069" cy="260087"/>
          </a:xfrm>
          <a:prstGeom prst="rect">
            <a:avLst/>
          </a:prstGeom>
          <a:noFill/>
        </p:spPr>
        <p:txBody>
          <a:bodyPr wrap="none" lIns="44211" tIns="22106" rIns="44211" bIns="22106" rtlCol="0">
            <a:spAutoFit/>
          </a:bodyPr>
          <a:lstStyle/>
          <a:p>
            <a:pPr algn="l"/>
            <a:r>
              <a:rPr lang="en-US" sz="1400" dirty="0" smtClean="0">
                <a:latin typeface="Arial" pitchFamily="34" charset="0"/>
                <a:cs typeface="Arial" pitchFamily="34" charset="0"/>
              </a:rPr>
              <a:t>Courtesy Max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Hachmann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8610" y="4034118"/>
            <a:ext cx="2483266" cy="90248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lIns="115200" tIns="115200" rIns="115200" bIns="115200" rtlCol="0">
            <a:spAutoFit/>
          </a:bodyPr>
          <a:lstStyle/>
          <a:p>
            <a:pPr algn="l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rms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rms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= 2.8 µm</a:t>
            </a:r>
          </a:p>
          <a:p>
            <a:pPr algn="l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rms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= 5 µm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4195482" y="4936606"/>
            <a:ext cx="653128" cy="442218"/>
          </a:xfrm>
          <a:prstGeom prst="line">
            <a:avLst/>
          </a:prstGeom>
          <a:solidFill>
            <a:srgbClr val="BFBFB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58693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13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Emittance growth due to strong transverse focus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1479600"/>
            <a:ext cx="7678070" cy="4592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9001" y="5934140"/>
            <a:ext cx="2109069" cy="260087"/>
          </a:xfrm>
          <a:prstGeom prst="rect">
            <a:avLst/>
          </a:prstGeom>
          <a:noFill/>
        </p:spPr>
        <p:txBody>
          <a:bodyPr wrap="none" lIns="44211" tIns="22106" rIns="44211" bIns="22106" rtlCol="0">
            <a:spAutoFit/>
          </a:bodyPr>
          <a:lstStyle/>
          <a:p>
            <a:pPr algn="l"/>
            <a:r>
              <a:rPr lang="en-US" sz="1400" dirty="0" smtClean="0">
                <a:latin typeface="Arial" pitchFamily="34" charset="0"/>
                <a:cs typeface="Arial" pitchFamily="34" charset="0"/>
              </a:rPr>
              <a:t>Courtesy Max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Hachmann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60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14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longitudinal space charge field </a:t>
            </a:r>
            <a:r>
              <a:rPr lang="en-US" sz="2000" dirty="0" smtClean="0"/>
              <a:t>(in the rest frame)</a:t>
            </a:r>
            <a:endParaRPr 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799988" y="1437759"/>
            <a:ext cx="2049276" cy="4967086"/>
            <a:chOff x="799988" y="1437759"/>
            <a:chExt cx="2049276" cy="4967086"/>
          </a:xfrm>
        </p:grpSpPr>
        <p:sp>
          <p:nvSpPr>
            <p:cNvPr id="3" name="Oval 2"/>
            <p:cNvSpPr/>
            <p:nvPr/>
          </p:nvSpPr>
          <p:spPr bwMode="auto">
            <a:xfrm>
              <a:off x="817733" y="1527613"/>
              <a:ext cx="1466167" cy="4044783"/>
            </a:xfrm>
            <a:prstGeom prst="ellipse">
              <a:avLst/>
            </a:prstGeom>
            <a:gradFill flip="none" rotWithShape="1">
              <a:gsLst>
                <a:gs pos="71000">
                  <a:srgbClr val="FF6600">
                    <a:alpha val="62000"/>
                    <a:lumMod val="50000"/>
                    <a:lumOff val="50000"/>
                  </a:srgbClr>
                </a:gs>
                <a:gs pos="93000">
                  <a:srgbClr val="FF0000">
                    <a:alpha val="63000"/>
                    <a:lumMod val="53000"/>
                    <a:lumOff val="47000"/>
                  </a:srgbClr>
                </a:gs>
                <a:gs pos="19000">
                  <a:srgbClr val="FFCC99">
                    <a:lumMod val="67000"/>
                    <a:lumOff val="33000"/>
                    <a:alpha val="92000"/>
                  </a:srgbClr>
                </a:gs>
                <a:gs pos="51000">
                  <a:srgbClr val="FF9966"/>
                </a:gs>
              </a:gsLst>
              <a:path path="shape">
                <a:fillToRect l="50000" t="50000" r="50000" b="50000"/>
              </a:path>
              <a:tileRect/>
            </a:gradFill>
            <a:ln w="1873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2700">
                <a:srgbClr val="FF0000"/>
              </a:glow>
            </a:effectLst>
            <a:scene3d>
              <a:camera prst="orthographicFront"/>
              <a:lightRig rig="morning" dir="t">
                <a:rot lat="0" lon="0" rev="21594000"/>
              </a:lightRig>
            </a:scene3d>
            <a:sp3d extrusionH="196850" contourW="114300" prstMaterial="softEdge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vert="horz" wrap="square" lIns="44211" tIns="22106" rIns="44211" bIns="22106" numCol="1" spcCol="0" rtlCol="0" anchor="t" anchorCtr="0" compatLnSpc="1">
              <a:prstTxWarp prst="textNoShape">
                <a:avLst/>
              </a:prstTxWarp>
            </a:bodyPr>
            <a:lstStyle/>
            <a:p>
              <a:pPr defTabSz="442112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799988" y="5790531"/>
              <a:ext cx="1505188" cy="0"/>
            </a:xfrm>
            <a:prstGeom prst="straightConnector1">
              <a:avLst/>
            </a:prstGeom>
            <a:solidFill>
              <a:srgbClr val="BFBFBF"/>
            </a:solidFill>
            <a:ln w="41275" cap="flat" cmpd="sng" algn="ctr">
              <a:solidFill>
                <a:srgbClr val="000000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1397734" y="5929314"/>
              <a:ext cx="289661" cy="475531"/>
            </a:xfrm>
            <a:prstGeom prst="rect">
              <a:avLst/>
            </a:prstGeom>
            <a:noFill/>
          </p:spPr>
          <p:txBody>
            <a:bodyPr wrap="none" lIns="44211" tIns="22106" rIns="44211" bIns="22106" rtlCol="0">
              <a:spAutoFit/>
            </a:bodyPr>
            <a:lstStyle/>
            <a:p>
              <a:r>
                <a:rPr lang="en-US" sz="2800" i="1" dirty="0">
                  <a:latin typeface="Arial" pitchFamily="34" charset="0"/>
                  <a:cs typeface="Arial" pitchFamily="34" charset="0"/>
                </a:rPr>
                <a:t>L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2422052" y="1437759"/>
              <a:ext cx="0" cy="2094376"/>
            </a:xfrm>
            <a:prstGeom prst="straightConnector1">
              <a:avLst/>
            </a:prstGeom>
            <a:solidFill>
              <a:srgbClr val="BFBFBF"/>
            </a:solidFill>
            <a:ln w="41275" cap="flat" cmpd="sng" algn="ctr">
              <a:solidFill>
                <a:srgbClr val="000000"/>
              </a:solidFill>
              <a:prstDash val="solid"/>
              <a:round/>
              <a:headEnd type="stealth" w="lg" len="lg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2500291" y="2179443"/>
              <a:ext cx="348973" cy="475531"/>
            </a:xfrm>
            <a:prstGeom prst="rect">
              <a:avLst/>
            </a:prstGeom>
            <a:noFill/>
          </p:spPr>
          <p:txBody>
            <a:bodyPr wrap="none" lIns="44211" tIns="22106" rIns="44211" bIns="22106" rtlCol="0">
              <a:spAutoFit/>
            </a:bodyPr>
            <a:lstStyle/>
            <a:p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R</a:t>
              </a:r>
              <a:endParaRPr lang="en-US" sz="2800" i="1" dirty="0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12334" y="1548137"/>
                <a:ext cx="5259313" cy="2058657"/>
              </a:xfrm>
              <a:prstGeom prst="rect">
                <a:avLst/>
              </a:prstGeom>
              <a:noFill/>
            </p:spPr>
            <p:txBody>
              <a:bodyPr wrap="square" lIns="44211" tIns="22106" rIns="44211" bIns="22106" rtlCol="0">
                <a:spAutoFit/>
              </a:bodyPr>
              <a:lstStyle/>
              <a:p>
                <a:pPr algn="l"/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For </a:t>
                </a:r>
                <a:r>
                  <a:rPr lang="en-US" sz="2400" i="1" dirty="0">
                    <a:latin typeface="Arial" pitchFamily="34" charset="0"/>
                    <a:cs typeface="Arial" pitchFamily="34" charset="0"/>
                  </a:rPr>
                  <a:t>L</a:t>
                </a:r>
                <a:r>
                  <a:rPr lang="en-US" sz="2400" i="1" dirty="0" smtClean="0">
                    <a:latin typeface="Arial" pitchFamily="34" charset="0"/>
                    <a:cs typeface="Arial" pitchFamily="34" charset="0"/>
                  </a:rPr>
                  <a:t> &lt; R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the longitudinal space charge field at a position </a:t>
                </a:r>
                <a:r>
                  <a:rPr lang="en-US" sz="2400" i="1" dirty="0">
                    <a:latin typeface="Arial" pitchFamily="34" charset="0"/>
                    <a:cs typeface="Arial" pitchFamily="34" charset="0"/>
                  </a:rPr>
                  <a:t>ζ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scales as: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Arial" pitchFamily="34" charset="0"/>
                      </a:rPr>
                      <m:t>    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Arial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Arial" pitchFamily="34" charset="0"/>
                          </a:rPr>
                          <m:t>𝑧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  <a:cs typeface="Arial" pitchFamily="34" charset="0"/>
                      </a:rPr>
                      <m:t>∝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𝜁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𝐿</m:t>
                        </m:r>
                      </m:den>
                    </m:f>
                  </m:oMath>
                </a14:m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l">
                  <a:buFont typeface="Wingdings" pitchFamily="2" charset="2"/>
                  <a:buChar char="Ø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the longitudinal force saturates for pan-cake like bunches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334" y="1548137"/>
                <a:ext cx="5259313" cy="2058657"/>
              </a:xfrm>
              <a:prstGeom prst="rect">
                <a:avLst/>
              </a:prstGeom>
              <a:blipFill rotWithShape="1">
                <a:blip r:embed="rId2"/>
                <a:stretch>
                  <a:fillRect l="-2665" t="-3254" b="-71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12334" y="3798277"/>
            <a:ext cx="5588766" cy="783308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no problem with mixing of laminar and cross-over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trajectories !</a:t>
            </a:r>
            <a:endParaRPr lang="de-DE" sz="1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79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15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What limits the compression?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1162" y="1652954"/>
            <a:ext cx="8097715" cy="3183965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nduced RF chirp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efocussing space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harge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ield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longitudinal Emittance</a:t>
            </a:r>
          </a:p>
          <a:p>
            <a:pPr marL="563956" lvl="1" indent="-342900" algn="l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pace charge</a:t>
            </a:r>
          </a:p>
          <a:p>
            <a:pPr marL="563956" lvl="1" indent="-342900" algn="l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RF curvature</a:t>
            </a:r>
          </a:p>
          <a:p>
            <a:pPr marL="563956" lvl="1" indent="-342900" algn="l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non-linear bunch compression</a:t>
            </a:r>
          </a:p>
          <a:p>
            <a:pPr lvl="1" algn="l"/>
            <a:endParaRPr lang="de-DE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38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16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Long. emittance: Influence of the long. distribution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620000"/>
            <a:ext cx="5400000" cy="3684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28000" y="1620000"/>
            <a:ext cx="2505808" cy="875640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longitudinal phase space at the focus</a:t>
            </a:r>
          </a:p>
          <a:p>
            <a:pPr marL="285750" indent="-285750" algn="l">
              <a:buFont typeface="Symbol" pitchFamily="18" charset="2"/>
              <a:buChar char="-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niform 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7566" y="2812105"/>
            <a:ext cx="2822330" cy="598642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RF curvature &amp; non linear compression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4700266" y="2972926"/>
            <a:ext cx="1257300" cy="160822"/>
          </a:xfrm>
          <a:prstGeom prst="straightConnector1">
            <a:avLst/>
          </a:prstGeom>
          <a:solidFill>
            <a:srgbClr val="BFBFB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071865" y="3908583"/>
            <a:ext cx="2409092" cy="321643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18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pace charge  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4955242" y="4069404"/>
            <a:ext cx="1019910" cy="321644"/>
          </a:xfrm>
          <a:prstGeom prst="straightConnector1">
            <a:avLst/>
          </a:prstGeom>
          <a:solidFill>
            <a:srgbClr val="BFBFB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Striped Right Arrow 12"/>
          <p:cNvSpPr/>
          <p:nvPr/>
        </p:nvSpPr>
        <p:spPr bwMode="auto">
          <a:xfrm>
            <a:off x="497541" y="5268854"/>
            <a:ext cx="887506" cy="653624"/>
          </a:xfrm>
          <a:prstGeom prst="stripedRightArrow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6184" y="5388678"/>
            <a:ext cx="7207624" cy="413976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start a distribution with linear longitudinal field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17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Long. emittance: Influence of the long. distribution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2114919"/>
            <a:ext cx="5400000" cy="3555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3746" y="2102617"/>
            <a:ext cx="2505808" cy="1583527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influence of the longitudinal distribution on the rms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bunch length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negligible, but …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46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18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Long. emittance: Influence of the long. distribution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9" y="1934566"/>
            <a:ext cx="3600000" cy="2463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21" y="1877440"/>
            <a:ext cx="3600000" cy="2520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254" y="4519246"/>
            <a:ext cx="3068515" cy="321643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1800" dirty="0">
                <a:latin typeface="Arial" pitchFamily="34" charset="0"/>
                <a:cs typeface="Arial" pitchFamily="34" charset="0"/>
              </a:rPr>
              <a:t>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niform ellipsoid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599" y="4519245"/>
            <a:ext cx="3103685" cy="321643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18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arabola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triped Right Arrow 7"/>
          <p:cNvSpPr/>
          <p:nvPr/>
        </p:nvSpPr>
        <p:spPr bwMode="auto">
          <a:xfrm>
            <a:off x="497541" y="5268854"/>
            <a:ext cx="887506" cy="653624"/>
          </a:xfrm>
          <a:prstGeom prst="stripedRightArrow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204012"/>
            <a:ext cx="7207624" cy="783308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start a parabolic beam and correct the curvature by a 3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harmonic cavity</a:t>
            </a:r>
          </a:p>
        </p:txBody>
      </p:sp>
    </p:spTree>
    <p:extLst>
      <p:ext uri="{BB962C8B-B14F-4D97-AF65-F5344CB8AC3E}">
        <p14:creationId xmlns:p14="http://schemas.microsoft.com/office/powerpoint/2010/main" val="2552544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19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Correction of the curvature with a 3</a:t>
            </a:r>
            <a:r>
              <a:rPr lang="en-US" baseline="30000" dirty="0" smtClean="0"/>
              <a:t>rd</a:t>
            </a:r>
            <a:r>
              <a:rPr lang="en-US" dirty="0" smtClean="0"/>
              <a:t> harmonic cavity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620000"/>
            <a:ext cx="5400000" cy="37735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8000" y="1618523"/>
            <a:ext cx="2505808" cy="2537634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longitudinal phase space at the focus</a:t>
            </a:r>
          </a:p>
          <a:p>
            <a:pPr marL="285750" indent="-285750" algn="l">
              <a:buFont typeface="Symbol" pitchFamily="18" charset="2"/>
              <a:buChar char="-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parabolic distribution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plus 3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harmonic cavity</a:t>
            </a:r>
          </a:p>
          <a:p>
            <a:pPr marL="285750" indent="-285750" algn="l">
              <a:buFont typeface="Symbol" pitchFamily="18" charset="2"/>
              <a:buChar char="-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800" dirty="0" err="1">
                <a:latin typeface="Arial" pitchFamily="34" charset="0"/>
                <a:cs typeface="Arial" pitchFamily="34" charset="0"/>
              </a:rPr>
              <a:t>r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bunch length in the focus: 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0.6 µm = 2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fs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01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2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mtClean="0"/>
              <a:t>well…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4094" y="1627094"/>
            <a:ext cx="7974106" cy="413976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as short as an electron!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4094" y="2178424"/>
            <a:ext cx="8108577" cy="4107294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2400" dirty="0"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eneration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very low charge, very high quality, very short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bunches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~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5 MeV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80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(5 ·10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electrons)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transverse emittance  &lt; 50 nm</a:t>
            </a:r>
          </a:p>
          <a:p>
            <a:pPr marL="342900" indent="-342900" algn="l">
              <a:buFontTx/>
              <a:buChar char="-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bunch length &lt;10fs</a:t>
            </a:r>
          </a:p>
          <a:p>
            <a:pPr algn="l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>
                <a:latin typeface="Arial" pitchFamily="34" charset="0"/>
                <a:cs typeface="Arial" pitchFamily="34" charset="0"/>
              </a:rPr>
              <a:t>for time resolved electron diffraction experiments</a:t>
            </a:r>
          </a:p>
          <a:p>
            <a:pPr algn="l"/>
            <a:r>
              <a:rPr lang="en-US" sz="2400" dirty="0">
                <a:latin typeface="Arial" pitchFamily="34" charset="0"/>
                <a:cs typeface="Arial" pitchFamily="34" charset="0"/>
              </a:rPr>
              <a:t>and</a:t>
            </a:r>
          </a:p>
          <a:p>
            <a:pPr algn="l"/>
            <a:r>
              <a:rPr lang="en-US" sz="2400" dirty="0">
                <a:latin typeface="Arial" pitchFamily="34" charset="0"/>
                <a:cs typeface="Arial" pitchFamily="34" charset="0"/>
              </a:rPr>
              <a:t>as probe for external injection experiments</a:t>
            </a:r>
          </a:p>
          <a:p>
            <a:pPr algn="l"/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484094" y="1627094"/>
            <a:ext cx="3254188" cy="413976"/>
          </a:xfrm>
          <a:prstGeom prst="line">
            <a:avLst/>
          </a:prstGeom>
          <a:solidFill>
            <a:srgbClr val="BFBFBF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64292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20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Correction of the curvature with a 3</a:t>
            </a:r>
            <a:r>
              <a:rPr lang="en-US" baseline="30000" dirty="0" smtClean="0"/>
              <a:t>rd</a:t>
            </a:r>
            <a:r>
              <a:rPr lang="en-US" dirty="0" smtClean="0"/>
              <a:t> harmonic cavity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3" y="1874471"/>
            <a:ext cx="6372263" cy="433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30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21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Correction of the curvature with a 3</a:t>
            </a:r>
            <a:r>
              <a:rPr lang="en-US" baseline="30000" dirty="0" smtClean="0"/>
              <a:t>rd</a:t>
            </a:r>
            <a:r>
              <a:rPr lang="en-US" dirty="0" smtClean="0"/>
              <a:t> harmonic cavity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2" y="1874471"/>
            <a:ext cx="6410345" cy="4339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6239" y="3701562"/>
            <a:ext cx="1310774" cy="260087"/>
          </a:xfrm>
          <a:prstGeom prst="rect">
            <a:avLst/>
          </a:prstGeom>
          <a:noFill/>
        </p:spPr>
        <p:txBody>
          <a:bodyPr wrap="none" lIns="44211" tIns="22106" rIns="44211" bIns="22106" rtlCol="0">
            <a:spAutoFit/>
          </a:bodyPr>
          <a:lstStyle/>
          <a:p>
            <a:pPr algn="l"/>
            <a:r>
              <a:rPr lang="en-US" sz="14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harm. cavity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0012" y="4114800"/>
            <a:ext cx="954907" cy="260087"/>
          </a:xfrm>
          <a:prstGeom prst="rect">
            <a:avLst/>
          </a:prstGeom>
          <a:noFill/>
        </p:spPr>
        <p:txBody>
          <a:bodyPr wrap="none" lIns="44211" tIns="22106" rIns="44211" bIns="22106" rtlCol="0">
            <a:spAutoFit/>
          </a:bodyPr>
          <a:lstStyle/>
          <a:p>
            <a:pPr algn="l"/>
            <a:r>
              <a:rPr lang="en-US" sz="1400" dirty="0" smtClean="0">
                <a:latin typeface="Arial" pitchFamily="34" charset="0"/>
                <a:cs typeface="Arial" pitchFamily="34" charset="0"/>
              </a:rPr>
              <a:t>long. focus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5285" y="4528038"/>
            <a:ext cx="1014219" cy="260087"/>
          </a:xfrm>
          <a:prstGeom prst="rect">
            <a:avLst/>
          </a:prstGeom>
          <a:noFill/>
        </p:spPr>
        <p:txBody>
          <a:bodyPr wrap="none" lIns="44211" tIns="22106" rIns="44211" bIns="22106" rtlCol="0">
            <a:spAutoFit/>
          </a:bodyPr>
          <a:lstStyle/>
          <a:p>
            <a:pPr algn="l"/>
            <a:r>
              <a:rPr lang="en-US" sz="1400" dirty="0" smtClean="0">
                <a:latin typeface="Arial" pitchFamily="34" charset="0"/>
                <a:cs typeface="Arial" pitchFamily="34" charset="0"/>
              </a:rPr>
              <a:t>trans. focus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1556239" y="4044461"/>
            <a:ext cx="501161" cy="861647"/>
          </a:xfrm>
          <a:prstGeom prst="line">
            <a:avLst/>
          </a:prstGeom>
          <a:solidFill>
            <a:srgbClr val="BFBFBF"/>
          </a:solidFill>
          <a:ln w="15875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 flipV="1">
            <a:off x="3086100" y="4475284"/>
            <a:ext cx="121365" cy="430824"/>
          </a:xfrm>
          <a:prstGeom prst="line">
            <a:avLst/>
          </a:prstGeom>
          <a:solidFill>
            <a:srgbClr val="BFBFBF"/>
          </a:solidFill>
          <a:ln w="15875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4791808" y="4788125"/>
            <a:ext cx="123092" cy="232283"/>
          </a:xfrm>
          <a:prstGeom prst="line">
            <a:avLst/>
          </a:prstGeom>
          <a:solidFill>
            <a:srgbClr val="BFBFBF"/>
          </a:solidFill>
          <a:ln w="15875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61752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22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Correction of the curvature with a 3</a:t>
            </a:r>
            <a:r>
              <a:rPr lang="en-US" baseline="30000" dirty="0" smtClean="0"/>
              <a:t>rd</a:t>
            </a:r>
            <a:r>
              <a:rPr lang="en-US" dirty="0" smtClean="0"/>
              <a:t> harmonic cavity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3" y="1874471"/>
            <a:ext cx="6372263" cy="433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28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23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Non-linear bunch compression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1162" y="1666896"/>
            <a:ext cx="8097715" cy="1152639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longitudinal shift of two particles in a drift is given by: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98" y="2140878"/>
            <a:ext cx="2247155" cy="727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98" y="2924074"/>
            <a:ext cx="5435194" cy="35747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986" y="2554454"/>
            <a:ext cx="860611" cy="530161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with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46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24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397" y="1666896"/>
            <a:ext cx="7741885" cy="2814633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… with the correction cavity in place the compression is again emittance dominated. We can try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compress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further by reducing the emittance and/or increasing the RF chirp …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675157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25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eneration of incoherent energy spread at the cathode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900953" y="5620871"/>
            <a:ext cx="5217459" cy="0"/>
          </a:xfrm>
          <a:prstGeom prst="straightConnector1">
            <a:avLst/>
          </a:prstGeom>
          <a:solidFill>
            <a:srgbClr val="BFBFB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900953" y="1896035"/>
            <a:ext cx="0" cy="3724836"/>
          </a:xfrm>
          <a:prstGeom prst="straightConnector1">
            <a:avLst/>
          </a:prstGeom>
          <a:solidFill>
            <a:srgbClr val="BFBFB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425388" y="5876365"/>
            <a:ext cx="4128247" cy="416859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emission 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2047" y="2164976"/>
            <a:ext cx="458617" cy="1891303"/>
          </a:xfrm>
          <a:prstGeom prst="rect">
            <a:avLst/>
          </a:prstGeom>
          <a:noFill/>
        </p:spPr>
        <p:txBody>
          <a:bodyPr vert="vert270" wrap="square" lIns="44211" tIns="22106" rIns="44211" bIns="22106" rtlCol="0">
            <a:sp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energy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1600200" y="2339789"/>
            <a:ext cx="3953435" cy="2595282"/>
          </a:xfrm>
          <a:prstGeom prst="line">
            <a:avLst/>
          </a:prstGeom>
          <a:solidFill>
            <a:srgbClr val="BFBFB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5419165" y="2528047"/>
            <a:ext cx="1210235" cy="413976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head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34671" y="4935071"/>
            <a:ext cx="1754840" cy="413976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tail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1600200" y="2942023"/>
            <a:ext cx="3953435" cy="944178"/>
          </a:xfrm>
          <a:prstGeom prst="line">
            <a:avLst/>
          </a:prstGeom>
          <a:solidFill>
            <a:srgbClr val="BFBFB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4773706" y="1896035"/>
            <a:ext cx="1021976" cy="413976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r = 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56094" y="3402106"/>
            <a:ext cx="1062318" cy="413976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r &gt; 0</a:t>
            </a:r>
          </a:p>
        </p:txBody>
      </p:sp>
    </p:spTree>
    <p:extLst>
      <p:ext uri="{BB962C8B-B14F-4D97-AF65-F5344CB8AC3E}">
        <p14:creationId xmlns:p14="http://schemas.microsoft.com/office/powerpoint/2010/main" val="3345580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26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eneration of incoherent energy spread at the cathode: uniform distribution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900953" y="5620871"/>
            <a:ext cx="5217459" cy="0"/>
          </a:xfrm>
          <a:prstGeom prst="straightConnector1">
            <a:avLst/>
          </a:prstGeom>
          <a:solidFill>
            <a:srgbClr val="BFBFB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900953" y="1896035"/>
            <a:ext cx="0" cy="3724836"/>
          </a:xfrm>
          <a:prstGeom prst="straightConnector1">
            <a:avLst/>
          </a:prstGeom>
          <a:solidFill>
            <a:srgbClr val="BFBFB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425388" y="5876365"/>
            <a:ext cx="4128247" cy="416859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longitudinal position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2047" y="2164976"/>
            <a:ext cx="458617" cy="1891303"/>
          </a:xfrm>
          <a:prstGeom prst="rect">
            <a:avLst/>
          </a:prstGeom>
          <a:noFill/>
        </p:spPr>
        <p:txBody>
          <a:bodyPr vert="vert270" wrap="square" lIns="44211" tIns="22106" rIns="44211" bIns="22106" rtlCol="0">
            <a:sp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energy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85" y="1675965"/>
            <a:ext cx="5940676" cy="385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3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27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eneration of incoherent energy spread at the cathode: parabolic distribution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900953" y="5620871"/>
            <a:ext cx="5217459" cy="0"/>
          </a:xfrm>
          <a:prstGeom prst="straightConnector1">
            <a:avLst/>
          </a:prstGeom>
          <a:solidFill>
            <a:srgbClr val="BFBFB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900953" y="1896035"/>
            <a:ext cx="0" cy="3724836"/>
          </a:xfrm>
          <a:prstGeom prst="straightConnector1">
            <a:avLst/>
          </a:prstGeom>
          <a:solidFill>
            <a:srgbClr val="BFBFB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425388" y="5876365"/>
            <a:ext cx="4128247" cy="416859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longitudinal position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2047" y="2164976"/>
            <a:ext cx="458617" cy="1891303"/>
          </a:xfrm>
          <a:prstGeom prst="rect">
            <a:avLst/>
          </a:prstGeom>
          <a:noFill/>
        </p:spPr>
        <p:txBody>
          <a:bodyPr vert="vert270" wrap="square" lIns="44211" tIns="22106" rIns="44211" bIns="22106" rtlCol="0">
            <a:sp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energy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85" y="1675965"/>
            <a:ext cx="5940676" cy="385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50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28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eneration of incoherent energy spread at the cathode: ellipsoidal distribution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900953" y="5620871"/>
            <a:ext cx="5217459" cy="0"/>
          </a:xfrm>
          <a:prstGeom prst="straightConnector1">
            <a:avLst/>
          </a:prstGeom>
          <a:solidFill>
            <a:srgbClr val="BFBFB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900953" y="1896035"/>
            <a:ext cx="0" cy="3724836"/>
          </a:xfrm>
          <a:prstGeom prst="straightConnector1">
            <a:avLst/>
          </a:prstGeom>
          <a:solidFill>
            <a:srgbClr val="BFBFB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425388" y="5876365"/>
            <a:ext cx="4128247" cy="416859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longitudinal position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2047" y="2164976"/>
            <a:ext cx="458617" cy="1891303"/>
          </a:xfrm>
          <a:prstGeom prst="rect">
            <a:avLst/>
          </a:prstGeom>
          <a:noFill/>
        </p:spPr>
        <p:txBody>
          <a:bodyPr vert="vert270" wrap="square" lIns="44211" tIns="22106" rIns="44211" bIns="22106" rtlCol="0">
            <a:sp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energy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86" y="1675965"/>
            <a:ext cx="5940674" cy="385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91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29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Dependence on initial bunch parameters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96" y="1737781"/>
            <a:ext cx="6816545" cy="454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27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3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REGAE: The Relativistic Electron Gun for Atomic Exploration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b="6714"/>
          <a:stretch/>
        </p:blipFill>
        <p:spPr>
          <a:xfrm>
            <a:off x="244800" y="1465728"/>
            <a:ext cx="8698646" cy="42089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9482" y="5903259"/>
            <a:ext cx="6508377" cy="660197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Build in collaboration with University Hamburg and Max Planck Society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3808"/>
            <a:ext cx="1640541" cy="16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65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30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Dependence on initial bunch parameters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96" y="1758736"/>
            <a:ext cx="6816545" cy="4501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3592" y="3851031"/>
            <a:ext cx="1310054" cy="260087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14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arabola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2813538"/>
            <a:ext cx="1899138" cy="260087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1400" dirty="0" smtClean="0">
                <a:latin typeface="Arial" pitchFamily="34" charset="0"/>
                <a:cs typeface="Arial" pitchFamily="34" charset="0"/>
              </a:rPr>
              <a:t>uniform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2908" y="4987078"/>
            <a:ext cx="1960684" cy="260087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1400" dirty="0" smtClean="0">
                <a:latin typeface="Arial" pitchFamily="34" charset="0"/>
                <a:cs typeface="Arial" pitchFamily="34" charset="0"/>
              </a:rPr>
              <a:t>ellipsoid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1934308" y="3073625"/>
            <a:ext cx="430823" cy="82814"/>
          </a:xfrm>
          <a:prstGeom prst="line">
            <a:avLst/>
          </a:prstGeom>
          <a:solidFill>
            <a:srgbClr val="BFBFBF"/>
          </a:solidFill>
          <a:ln w="15875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057400" y="5292969"/>
            <a:ext cx="307731" cy="66656"/>
          </a:xfrm>
          <a:prstGeom prst="line">
            <a:avLst/>
          </a:prstGeom>
          <a:solidFill>
            <a:srgbClr val="BFBFBF"/>
          </a:solidFill>
          <a:ln w="15875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84172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31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minimal bunch length as function of emission time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3" y="1803679"/>
            <a:ext cx="6601502" cy="4428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69541" y="4383741"/>
            <a:ext cx="1169709" cy="4755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lIns="44211" tIns="22106" rIns="44211" bIns="22106" rtlCol="0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700 as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70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32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Longitudinal phase space for 2.0 </a:t>
            </a:r>
            <a:r>
              <a:rPr lang="en-US" dirty="0" err="1" smtClean="0"/>
              <a:t>ps</a:t>
            </a:r>
            <a:r>
              <a:rPr lang="en-US" dirty="0" smtClean="0"/>
              <a:t> emission time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54" y="1619999"/>
            <a:ext cx="7159663" cy="505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45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33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1670" y="1793741"/>
            <a:ext cx="7745506" cy="3307075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marL="285750" indent="-285750" algn="l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generation of very low emittance, sub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bunches seems possible even at low energies</a:t>
            </a:r>
          </a:p>
          <a:p>
            <a:pPr marL="285750" indent="-285750" algn="l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similar bunch length with higher charges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slightly higher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emittance reached at higher beam energy: Talk by Alberto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Bacci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Monday WG1.</a:t>
            </a:r>
          </a:p>
          <a:p>
            <a:pPr marL="285750" indent="-285750" algn="l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still more work: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parameter (energy)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dependence of compensation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ellipsoidal bunch?,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include wake fields, electron - electron scattering… </a:t>
            </a:r>
          </a:p>
        </p:txBody>
      </p:sp>
    </p:spTree>
    <p:extLst>
      <p:ext uri="{BB962C8B-B14F-4D97-AF65-F5344CB8AC3E}">
        <p14:creationId xmlns:p14="http://schemas.microsoft.com/office/powerpoint/2010/main" val="2247744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4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REGAE: The Relativistic Electron Gun for Atomic Exploration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r="3081" b="5788"/>
          <a:stretch/>
        </p:blipFill>
        <p:spPr>
          <a:xfrm>
            <a:off x="1192608" y="1415297"/>
            <a:ext cx="6274086" cy="499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87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5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Time Resolved Electron Diffraction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b="1446"/>
          <a:stretch/>
        </p:blipFill>
        <p:spPr>
          <a:xfrm rot="5400000">
            <a:off x="733370" y="1671695"/>
            <a:ext cx="4324685" cy="4343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8824" y="2393860"/>
            <a:ext cx="2958352" cy="1152639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static diffraction pattern of Gold sample </a:t>
            </a:r>
          </a:p>
        </p:txBody>
      </p:sp>
    </p:spTree>
    <p:extLst>
      <p:ext uri="{BB962C8B-B14F-4D97-AF65-F5344CB8AC3E}">
        <p14:creationId xmlns:p14="http://schemas.microsoft.com/office/powerpoint/2010/main" val="1233394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5901714" cy="39969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6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Simulation Example: 80 </a:t>
            </a:r>
            <a:r>
              <a:rPr lang="en-US" dirty="0" err="1"/>
              <a:t>fC</a:t>
            </a:r>
            <a:r>
              <a:rPr lang="en-US" dirty="0"/>
              <a:t>, 5 </a:t>
            </a:r>
            <a:r>
              <a:rPr lang="en-US" dirty="0" smtClean="0"/>
              <a:t>MeV</a:t>
            </a:r>
            <a:br>
              <a:rPr lang="en-US" dirty="0" smtClean="0"/>
            </a:br>
            <a:r>
              <a:rPr lang="en-US" sz="1800" b="1" dirty="0">
                <a:latin typeface="Times New Roman"/>
              </a:rPr>
              <a:t>(opt. </a:t>
            </a:r>
            <a:r>
              <a:rPr lang="en-US" sz="1800" b="1" dirty="0" err="1">
                <a:latin typeface="Times New Roman"/>
              </a:rPr>
              <a:t>assump</a:t>
            </a:r>
            <a:r>
              <a:rPr lang="en-US" sz="1800" b="1" dirty="0">
                <a:latin typeface="Times New Roman"/>
              </a:rPr>
              <a:t>. for bunch shape and thermal emittance to explore the limits)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1033" y="5731958"/>
            <a:ext cx="6042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Transverse emittance vs. longitudinal </a:t>
            </a:r>
            <a:r>
              <a:rPr lang="en-US" sz="2000" kern="0" dirty="0" smtClean="0">
                <a:solidFill>
                  <a:sysClr val="windowText" lastClr="000000"/>
                </a:solidFill>
              </a:rPr>
              <a:t>position</a:t>
            </a:r>
            <a:endParaRPr lang="en-US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94919" y="2133023"/>
            <a:ext cx="271461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Simulation parameters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Q  = 80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fC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σ</a:t>
            </a:r>
            <a:r>
              <a:rPr kumimoji="0" lang="en-US" sz="1800" b="0" i="1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x</a:t>
            </a:r>
            <a:r>
              <a:rPr kumimoji="0" lang="en-US" sz="1800" b="0" i="1" u="none" strike="noStrike" kern="0" cap="none" spc="0" normalizeH="0" baseline="30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cath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 = 7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μ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σ</a:t>
            </a:r>
            <a:r>
              <a:rPr kumimoji="0" lang="en-US" sz="1800" b="0" i="1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t</a:t>
            </a:r>
            <a:r>
              <a:rPr kumimoji="0" lang="en-US" sz="1800" b="0" i="1" u="none" strike="noStrike" kern="0" cap="none" spc="0" normalizeH="0" baseline="30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cath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= 500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fs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perfect cylindrical bunch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E</a:t>
            </a:r>
            <a:r>
              <a:rPr kumimoji="0" lang="en-US" sz="1800" b="0" i="1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kin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= 0.1 eV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945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5739117" cy="39100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7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Simulation Example: 80 </a:t>
            </a:r>
            <a:r>
              <a:rPr lang="en-US" dirty="0" err="1"/>
              <a:t>fC</a:t>
            </a:r>
            <a:r>
              <a:rPr lang="en-US" dirty="0"/>
              <a:t>, 5 </a:t>
            </a:r>
            <a:r>
              <a:rPr lang="en-US" dirty="0" smtClean="0"/>
              <a:t>MeV</a:t>
            </a:r>
            <a:br>
              <a:rPr lang="en-US" dirty="0" smtClean="0"/>
            </a:br>
            <a:r>
              <a:rPr lang="en-US" sz="1800" b="1" dirty="0">
                <a:latin typeface="Times New Roman"/>
              </a:rPr>
              <a:t>(opt. </a:t>
            </a:r>
            <a:r>
              <a:rPr lang="en-US" sz="1800" b="1" dirty="0" err="1">
                <a:latin typeface="Times New Roman"/>
              </a:rPr>
              <a:t>assump</a:t>
            </a:r>
            <a:r>
              <a:rPr lang="en-US" sz="1800" b="1" dirty="0">
                <a:latin typeface="Times New Roman"/>
              </a:rPr>
              <a:t>. for bunch shape and thermal emittance to explore the limits)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1033" y="5731958"/>
            <a:ext cx="6042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2000" dirty="0">
                <a:latin typeface="Arial" charset="0"/>
                <a:ea typeface="+mn-ea"/>
                <a:cs typeface="+mn-cs"/>
              </a:rPr>
              <a:t>Transverse beam size vs. longitudinal </a:t>
            </a:r>
            <a:r>
              <a:rPr lang="en-US" sz="2000" dirty="0" smtClean="0">
                <a:latin typeface="Arial" charset="0"/>
                <a:ea typeface="+mn-ea"/>
                <a:cs typeface="+mn-cs"/>
              </a:rPr>
              <a:t>position</a:t>
            </a:r>
            <a:endParaRPr lang="en-US" sz="20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294919" y="2133023"/>
            <a:ext cx="271461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Simulation parameters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Q  = 80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fC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σ</a:t>
            </a:r>
            <a:r>
              <a:rPr kumimoji="0" lang="en-US" sz="1800" b="0" i="1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x</a:t>
            </a:r>
            <a:r>
              <a:rPr kumimoji="0" lang="en-US" sz="1800" b="0" i="1" u="none" strike="noStrike" kern="0" cap="none" spc="0" normalizeH="0" baseline="30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cath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 = 7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μ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σ</a:t>
            </a:r>
            <a:r>
              <a:rPr kumimoji="0" lang="en-US" sz="1800" b="0" i="1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t</a:t>
            </a:r>
            <a:r>
              <a:rPr kumimoji="0" lang="en-US" sz="1800" b="0" i="1" u="none" strike="noStrike" kern="0" cap="none" spc="0" normalizeH="0" baseline="30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cath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= 500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fs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perfect cylindrical bunch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E</a:t>
            </a:r>
            <a:r>
              <a:rPr kumimoji="0" lang="en-US" sz="1800" b="0" i="1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kin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= 0.1 eV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767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8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Simulation Example: 80 </a:t>
            </a:r>
            <a:r>
              <a:rPr lang="en-US" dirty="0" err="1"/>
              <a:t>fC</a:t>
            </a:r>
            <a:r>
              <a:rPr lang="en-US" dirty="0"/>
              <a:t>, 5 </a:t>
            </a:r>
            <a:r>
              <a:rPr lang="en-US" dirty="0" smtClean="0"/>
              <a:t>MeV</a:t>
            </a:r>
            <a:br>
              <a:rPr lang="en-US" dirty="0" smtClean="0"/>
            </a:br>
            <a:r>
              <a:rPr lang="en-US" sz="1800" b="1" dirty="0">
                <a:latin typeface="Times New Roman"/>
              </a:rPr>
              <a:t>(opt. </a:t>
            </a:r>
            <a:r>
              <a:rPr lang="en-US" sz="1800" b="1" dirty="0" err="1">
                <a:latin typeface="Times New Roman"/>
              </a:rPr>
              <a:t>assump</a:t>
            </a:r>
            <a:r>
              <a:rPr lang="en-US" sz="1800" b="1" dirty="0">
                <a:latin typeface="Times New Roman"/>
              </a:rPr>
              <a:t>. for bunch shape and thermal emittance to explore the limits)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000" y="1800000"/>
            <a:ext cx="5739117" cy="39100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254323" y="3553224"/>
            <a:ext cx="748665" cy="40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fs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 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</a:endParaRPr>
          </a:p>
        </p:txBody>
      </p:sp>
      <p:cxnSp>
        <p:nvCxnSpPr>
          <p:cNvPr id="15" name="Line 18"/>
          <p:cNvCxnSpPr/>
          <p:nvPr/>
        </p:nvCxnSpPr>
        <p:spPr bwMode="auto">
          <a:xfrm flipH="1">
            <a:off x="4371975" y="4141694"/>
            <a:ext cx="256681" cy="101994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81033" y="5731958"/>
            <a:ext cx="5271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Bunch length vs. longitudinal position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294919" y="2133023"/>
            <a:ext cx="271461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Simulation parameters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Q  = 80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fC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σ</a:t>
            </a:r>
            <a:r>
              <a:rPr kumimoji="0" lang="en-US" sz="1800" b="0" i="1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x</a:t>
            </a:r>
            <a:r>
              <a:rPr kumimoji="0" lang="en-US" sz="1800" b="0" i="1" u="none" strike="noStrike" kern="0" cap="none" spc="0" normalizeH="0" baseline="30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cath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 = 7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μ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σ</a:t>
            </a:r>
            <a:r>
              <a:rPr kumimoji="0" lang="en-US" sz="1800" b="0" i="1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t</a:t>
            </a:r>
            <a:r>
              <a:rPr kumimoji="0" lang="en-US" sz="1800" b="0" i="1" u="none" strike="noStrike" kern="0" cap="none" spc="0" normalizeH="0" baseline="30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cath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= 500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fs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perfect cylindrical bunch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E</a:t>
            </a:r>
            <a:r>
              <a:rPr kumimoji="0" lang="en-US" sz="1800" b="0" i="1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kin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= 0.1 eV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92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BABDF-1F64-4C11-AAF5-7D8464BFFDB9}" type="slidenum">
              <a:rPr lang="en-US"/>
              <a:pPr/>
              <a:t>9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What limits the compression?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1162" y="1652954"/>
            <a:ext cx="8097715" cy="1152639"/>
          </a:xfrm>
          <a:prstGeom prst="rect">
            <a:avLst/>
          </a:prstGeom>
          <a:noFill/>
        </p:spPr>
        <p:txBody>
          <a:bodyPr wrap="square" lIns="44211" tIns="22106" rIns="44211" bIns="22106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nduced RF chirp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efocussing space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harge field</a:t>
            </a:r>
          </a:p>
        </p:txBody>
      </p:sp>
    </p:spTree>
    <p:extLst>
      <p:ext uri="{BB962C8B-B14F-4D97-AF65-F5344CB8AC3E}">
        <p14:creationId xmlns:p14="http://schemas.microsoft.com/office/powerpoint/2010/main" val="2044540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 &amp; Untertite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Untertite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el &amp; Unter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 &amp; Aufzählun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solidFill>
          <a:srgbClr val="BFBFBF"/>
        </a:solidFill>
        <a:ln w="15875" cap="flat" cmpd="sng" algn="ctr">
          <a:solidFill>
            <a:srgbClr val="000000"/>
          </a:solidFill>
          <a:prstDash val="solid"/>
          <a:round/>
          <a:headEnd type="none" w="lg" len="lg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lIns="44211" tIns="22106" rIns="44211" bIns="22106" rtlCol="0">
        <a:spAutoFit/>
      </a:bodyPr>
      <a:lstStyle>
        <a:defPPr algn="l"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Titel &amp; Aufzäh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819</Words>
  <Characters>0</Characters>
  <Application>Microsoft Office PowerPoint</Application>
  <PresentationFormat>On-screen Show (4:3)</PresentationFormat>
  <Lines>0</Lines>
  <Paragraphs>172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Titel &amp; Untertitel</vt:lpstr>
      <vt:lpstr>Titel &amp; Aufzählung</vt:lpstr>
      <vt:lpstr>Shortest Possible Beams from Conventional Accelerators</vt:lpstr>
      <vt:lpstr>well…</vt:lpstr>
      <vt:lpstr>REGAE: The Relativistic Electron Gun for Atomic Exploration</vt:lpstr>
      <vt:lpstr>REGAE: The Relativistic Electron Gun for Atomic Exploration</vt:lpstr>
      <vt:lpstr>Time Resolved Electron Diffraction</vt:lpstr>
      <vt:lpstr>Simulation Example: 80 fC, 5 MeV (opt. assump. for bunch shape and thermal emittance to explore the limits)</vt:lpstr>
      <vt:lpstr>Simulation Example: 80 fC, 5 MeV (opt. assump. for bunch shape and thermal emittance to explore the limits)</vt:lpstr>
      <vt:lpstr>Simulation Example: 80 fC, 5 MeV (opt. assump. for bunch shape and thermal emittance to explore the limits)</vt:lpstr>
      <vt:lpstr>What limits the compression?</vt:lpstr>
      <vt:lpstr>transverse space charge field (in the rest frame)</vt:lpstr>
      <vt:lpstr>transverse space charge field</vt:lpstr>
      <vt:lpstr>Transverse focus for plasma experiment</vt:lpstr>
      <vt:lpstr>Emittance growth due to strong transverse focus</vt:lpstr>
      <vt:lpstr>longitudinal space charge field (in the rest frame)</vt:lpstr>
      <vt:lpstr>What limits the compression?</vt:lpstr>
      <vt:lpstr>Long. emittance: Influence of the long. distribution</vt:lpstr>
      <vt:lpstr>Long. emittance: Influence of the long. distribution</vt:lpstr>
      <vt:lpstr>Long. emittance: Influence of the long. distribution</vt:lpstr>
      <vt:lpstr>Correction of the curvature with a 3rd harmonic cavity</vt:lpstr>
      <vt:lpstr>Correction of the curvature with a 3rd harmonic cavity</vt:lpstr>
      <vt:lpstr>Correction of the curvature with a 3rd harmonic cavity</vt:lpstr>
      <vt:lpstr>Correction of the curvature with a 3rd harmonic cavity</vt:lpstr>
      <vt:lpstr>Non-linear bunch compression</vt:lpstr>
      <vt:lpstr>PowerPoint Presentation</vt:lpstr>
      <vt:lpstr>Generation of incoherent energy spread at the cathode</vt:lpstr>
      <vt:lpstr>Generation of incoherent energy spread at the cathode: uniform distribution</vt:lpstr>
      <vt:lpstr>Generation of incoherent energy spread at the cathode: parabolic distribution</vt:lpstr>
      <vt:lpstr>Generation of incoherent energy spread at the cathode: ellipsoidal distribution</vt:lpstr>
      <vt:lpstr>Dependence on initial bunch parameters</vt:lpstr>
      <vt:lpstr>Dependence on initial bunch parameters</vt:lpstr>
      <vt:lpstr>minimal bunch length as function of emission time</vt:lpstr>
      <vt:lpstr>Longitudinal phase space for 2.0 ps emission time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Shortest Possible Beams from Conventional Accelerators</dc:title>
  <dc:creator>Floettmann, Klaus</dc:creator>
  <cp:lastModifiedBy>m</cp:lastModifiedBy>
  <cp:revision>90</cp:revision>
  <dcterms:modified xsi:type="dcterms:W3CDTF">2013-06-05T06:54:39Z</dcterms:modified>
</cp:coreProperties>
</file>