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Lst>
  <p:notesMasterIdLst>
    <p:notesMasterId r:id="rId39"/>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86" r:id="rId28"/>
    <p:sldId id="287" r:id="rId29"/>
    <p:sldId id="288" r:id="rId30"/>
    <p:sldId id="289" r:id="rId31"/>
    <p:sldId id="281" r:id="rId32"/>
    <p:sldId id="282" r:id="rId33"/>
    <p:sldId id="283" r:id="rId34"/>
    <p:sldId id="284" r:id="rId35"/>
    <p:sldId id="285" r:id="rId36"/>
    <p:sldId id="279" r:id="rId37"/>
    <p:sldId id="280"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296" y="-72"/>
      </p:cViewPr>
      <p:guideLst>
        <p:guide orient="horz" pos="2160"/>
        <p:guide pos="2880"/>
      </p:guideLst>
    </p:cSldViewPr>
  </p:slideViewPr>
  <p:notesTextViewPr>
    <p:cViewPr>
      <p:scale>
        <a:sx n="1" d="1"/>
        <a:sy n="1" d="1"/>
      </p:scale>
      <p:origin x="0" y="0"/>
    </p:cViewPr>
  </p:notesTextViewPr>
  <p:sorterViewPr>
    <p:cViewPr>
      <p:scale>
        <a:sx n="100" d="100"/>
        <a:sy n="100" d="100"/>
      </p:scale>
      <p:origin x="0" y="76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image" Target="../media/image5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F347842-E3AC-4D6A-B2EC-D5C8BFF7AD3E}" type="datetimeFigureOut">
              <a:rPr lang="en-US" smtClean="0"/>
              <a:t>6/6/2013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2B466F9-3D3E-4C92-982C-E7DA4BD4FE81}" type="slidenum">
              <a:rPr lang="en-US" smtClean="0"/>
              <a:t>‹#›</a:t>
            </a:fld>
            <a:endParaRPr lang="en-US"/>
          </a:p>
        </p:txBody>
      </p:sp>
    </p:spTree>
    <p:extLst>
      <p:ext uri="{BB962C8B-B14F-4D97-AF65-F5344CB8AC3E}">
        <p14:creationId xmlns:p14="http://schemas.microsoft.com/office/powerpoint/2010/main" val="2678982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2"/>
          </p:nvPr>
        </p:nvSpPr>
        <p:spPr/>
        <p:txBody>
          <a:bodyPr/>
          <a:lstStyle/>
          <a:p>
            <a:fld id="{27B0EAE7-050F-4B25-A8E3-D9DA33EC5FF4}" type="slidenum">
              <a:rPr lang="en-US" smtClean="0"/>
              <a:pPr/>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D35A0774-020B-4080-8BE4-B37CFE6EC4C1}" type="slidenum">
              <a:rPr lang="en-US" smtClean="0"/>
              <a:t>10</a:t>
            </a:fld>
            <a:endParaRPr lang="en-US"/>
          </a:p>
        </p:txBody>
      </p:sp>
    </p:spTree>
    <p:extLst>
      <p:ext uri="{BB962C8B-B14F-4D97-AF65-F5344CB8AC3E}">
        <p14:creationId xmlns:p14="http://schemas.microsoft.com/office/powerpoint/2010/main" val="1369897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dirty="0"/>
          </a:p>
        </p:txBody>
      </p:sp>
      <p:sp>
        <p:nvSpPr>
          <p:cNvPr id="4" name="Foliennummernplatzhalter 3"/>
          <p:cNvSpPr>
            <a:spLocks noGrp="1"/>
          </p:cNvSpPr>
          <p:nvPr>
            <p:ph type="sldNum" sz="quarter" idx="10"/>
          </p:nvPr>
        </p:nvSpPr>
        <p:spPr/>
        <p:txBody>
          <a:bodyPr/>
          <a:lstStyle/>
          <a:p>
            <a:pPr>
              <a:defRPr/>
            </a:pPr>
            <a:fld id="{483E580B-4EF5-4EEF-AC81-F6F387ED63C5}" type="slidenum">
              <a:rPr lang="en-US" smtClean="0"/>
              <a:pPr>
                <a:defRPr/>
              </a:pPr>
              <a:t>16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6"/>
          <p:cNvSpPr>
            <a:spLocks noGrp="1" noChangeArrowheads="1"/>
          </p:cNvSpPr>
          <p:nvPr>
            <p:ph type="ftr" sz="quarter" idx="4"/>
          </p:nvPr>
        </p:nvSpPr>
        <p:spPr>
          <a:noFill/>
          <a:ln>
            <a:miter lim="800000"/>
            <a:headEnd/>
            <a:tailEnd/>
          </a:ln>
        </p:spPr>
        <p:txBody>
          <a:bodyPr/>
          <a:lstStyle/>
          <a:p>
            <a:r>
              <a:rPr lang="en-US" smtClean="0">
                <a:solidFill>
                  <a:prstClr val="black"/>
                </a:solidFill>
              </a:rPr>
              <a:t>Go to "View | Header and Footer" to add your organization, sponsor, meeting name here; then, click "Apply to All"</a:t>
            </a:r>
          </a:p>
        </p:txBody>
      </p:sp>
      <p:sp>
        <p:nvSpPr>
          <p:cNvPr id="26627" name="Rectangle 7"/>
          <p:cNvSpPr>
            <a:spLocks noGrp="1" noChangeArrowheads="1"/>
          </p:cNvSpPr>
          <p:nvPr>
            <p:ph type="sldNum" sz="quarter" idx="5"/>
          </p:nvPr>
        </p:nvSpPr>
        <p:spPr>
          <a:noFill/>
          <a:ln>
            <a:miter lim="800000"/>
            <a:headEnd/>
            <a:tailEnd/>
          </a:ln>
        </p:spPr>
        <p:txBody>
          <a:bodyPr/>
          <a:lstStyle/>
          <a:p>
            <a:fld id="{C0182709-9E51-4B78-9137-7D6BA7BCF711}" type="slidenum">
              <a:rPr lang="en-US" smtClean="0">
                <a:solidFill>
                  <a:prstClr val="black"/>
                </a:solidFill>
              </a:rPr>
              <a:pPr/>
              <a:t>17</a:t>
            </a:fld>
            <a:endParaRPr lang="en-US" smtClean="0">
              <a:solidFill>
                <a:prstClr val="black"/>
              </a:solidFill>
            </a:endParaRPr>
          </a:p>
        </p:txBody>
      </p:sp>
      <p:sp>
        <p:nvSpPr>
          <p:cNvPr id="26628" name="Rectangle 2"/>
          <p:cNvSpPr>
            <a:spLocks noGrp="1" noRot="1" noChangeAspect="1" noChangeArrowheads="1" noTextEdit="1"/>
          </p:cNvSpPr>
          <p:nvPr>
            <p:ph type="sldImg"/>
          </p:nvPr>
        </p:nvSpPr>
        <p:spPr>
          <a:ln/>
        </p:spPr>
      </p:sp>
      <p:sp>
        <p:nvSpPr>
          <p:cNvPr id="26629"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6"/>
          <p:cNvSpPr>
            <a:spLocks noGrp="1" noChangeArrowheads="1"/>
          </p:cNvSpPr>
          <p:nvPr>
            <p:ph type="ftr" sz="quarter" idx="4"/>
          </p:nvPr>
        </p:nvSpPr>
        <p:spPr>
          <a:noFill/>
          <a:ln>
            <a:miter lim="800000"/>
            <a:headEnd/>
            <a:tailEnd/>
          </a:ln>
        </p:spPr>
        <p:txBody>
          <a:bodyPr/>
          <a:lstStyle/>
          <a:p>
            <a:r>
              <a:rPr lang="en-US" smtClean="0">
                <a:solidFill>
                  <a:prstClr val="black"/>
                </a:solidFill>
              </a:rPr>
              <a:t>Go to "View | Header and Footer" to add your organization, sponsor, meeting name here; then, click "Apply to All"</a:t>
            </a:r>
          </a:p>
        </p:txBody>
      </p:sp>
      <p:sp>
        <p:nvSpPr>
          <p:cNvPr id="29699" name="Rectangle 7"/>
          <p:cNvSpPr>
            <a:spLocks noGrp="1" noChangeArrowheads="1"/>
          </p:cNvSpPr>
          <p:nvPr>
            <p:ph type="sldNum" sz="quarter" idx="5"/>
          </p:nvPr>
        </p:nvSpPr>
        <p:spPr>
          <a:noFill/>
          <a:ln>
            <a:miter lim="800000"/>
            <a:headEnd/>
            <a:tailEnd/>
          </a:ln>
        </p:spPr>
        <p:txBody>
          <a:bodyPr/>
          <a:lstStyle/>
          <a:p>
            <a:fld id="{E7ABD223-F1ED-4A79-94F2-7804A474C066}" type="slidenum">
              <a:rPr lang="en-US" smtClean="0">
                <a:solidFill>
                  <a:prstClr val="black"/>
                </a:solidFill>
              </a:rPr>
              <a:pPr/>
              <a:t>18</a:t>
            </a:fld>
            <a:endParaRPr lang="en-US" smtClean="0">
              <a:solidFill>
                <a:prstClr val="black"/>
              </a:solidFill>
            </a:endParaRPr>
          </a:p>
        </p:txBody>
      </p:sp>
      <p:sp>
        <p:nvSpPr>
          <p:cNvPr id="29700" name="Rectangle 2"/>
          <p:cNvSpPr>
            <a:spLocks noGrp="1" noRot="1" noChangeAspect="1" noChangeArrowheads="1" noTextEdit="1"/>
          </p:cNvSpPr>
          <p:nvPr>
            <p:ph type="sldImg"/>
          </p:nvPr>
        </p:nvSpPr>
        <p:spPr>
          <a:ln/>
        </p:spPr>
      </p:sp>
      <p:sp>
        <p:nvSpPr>
          <p:cNvPr id="29701"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6"/>
          <p:cNvSpPr>
            <a:spLocks noGrp="1" noChangeArrowheads="1"/>
          </p:cNvSpPr>
          <p:nvPr>
            <p:ph type="ftr" sz="quarter" idx="4"/>
          </p:nvPr>
        </p:nvSpPr>
        <p:spPr>
          <a:noFill/>
          <a:ln>
            <a:miter lim="800000"/>
            <a:headEnd/>
            <a:tailEnd/>
          </a:ln>
        </p:spPr>
        <p:txBody>
          <a:bodyPr/>
          <a:lstStyle/>
          <a:p>
            <a:r>
              <a:rPr lang="en-US" smtClean="0">
                <a:solidFill>
                  <a:prstClr val="black"/>
                </a:solidFill>
              </a:rPr>
              <a:t>Go to "View | Header and Footer" to add your organization, sponsor, meeting name here; then, click "Apply to All"</a:t>
            </a:r>
          </a:p>
        </p:txBody>
      </p:sp>
      <p:sp>
        <p:nvSpPr>
          <p:cNvPr id="24578" name="Rectangle 7"/>
          <p:cNvSpPr>
            <a:spLocks noGrp="1" noChangeArrowheads="1"/>
          </p:cNvSpPr>
          <p:nvPr>
            <p:ph type="sldNum" sz="quarter" idx="5"/>
          </p:nvPr>
        </p:nvSpPr>
        <p:spPr>
          <a:noFill/>
          <a:ln>
            <a:miter lim="800000"/>
            <a:headEnd/>
            <a:tailEnd/>
          </a:ln>
        </p:spPr>
        <p:txBody>
          <a:bodyPr/>
          <a:lstStyle/>
          <a:p>
            <a:fld id="{D3DA6C62-651B-4B45-952E-37418AD7618E}" type="slidenum">
              <a:rPr lang="en-US" smtClean="0">
                <a:solidFill>
                  <a:prstClr val="black"/>
                </a:solidFill>
              </a:rPr>
              <a:pPr/>
              <a:t>19</a:t>
            </a:fld>
            <a:endParaRPr lang="en-US" smtClean="0">
              <a:solidFill>
                <a:prstClr val="black"/>
              </a:solidFill>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p:txBody>
          <a:bodyPr/>
          <a:lstStyle/>
          <a:p>
            <a:pPr>
              <a:defRPr/>
            </a:pPr>
            <a:fld id="{55EA136E-B665-4306-A00B-881A554FE827}" type="slidenum">
              <a:rPr lang="en-US" smtClean="0">
                <a:solidFill>
                  <a:prstClr val="black"/>
                </a:solidFill>
              </a:rPr>
              <a:pPr>
                <a:defRPr/>
              </a:pPr>
              <a:t>24</a:t>
            </a:fld>
            <a:endParaRPr lang="en-US" smtClean="0">
              <a:solidFill>
                <a:prstClr val="black"/>
              </a:solidFill>
            </a:endParaRPr>
          </a:p>
        </p:txBody>
      </p:sp>
      <p:sp>
        <p:nvSpPr>
          <p:cNvPr id="94211" name="Rectangle 2"/>
          <p:cNvSpPr>
            <a:spLocks noGrp="1" noRot="1" noChangeAspect="1" noChangeArrowheads="1" noTextEdit="1"/>
          </p:cNvSpPr>
          <p:nvPr>
            <p:ph type="sldImg"/>
          </p:nvPr>
        </p:nvSpPr>
        <p:spPr>
          <a:solidFill>
            <a:srgbClr val="FFFFFF"/>
          </a:solidFill>
          <a:ln/>
        </p:spPr>
      </p:sp>
      <p:sp>
        <p:nvSpPr>
          <p:cNvPr id="942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ru-R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5.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8FB313E-4E97-4B3D-904C-FB1F45D884C3}" type="datetimeFigureOut">
              <a:rPr lang="en-US" smtClean="0"/>
              <a:t>6/6/2013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80EA47-8C95-4C14-A5B9-D9BF49AEB5BE}" type="slidenum">
              <a:rPr lang="en-US" smtClean="0"/>
              <a:t>‹#›</a:t>
            </a:fld>
            <a:endParaRPr lang="en-US"/>
          </a:p>
        </p:txBody>
      </p:sp>
    </p:spTree>
    <p:extLst>
      <p:ext uri="{BB962C8B-B14F-4D97-AF65-F5344CB8AC3E}">
        <p14:creationId xmlns:p14="http://schemas.microsoft.com/office/powerpoint/2010/main" val="1738923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FB313E-4E97-4B3D-904C-FB1F45D884C3}" type="datetimeFigureOut">
              <a:rPr lang="en-US" smtClean="0"/>
              <a:t>6/6/2013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80EA47-8C95-4C14-A5B9-D9BF49AEB5BE}" type="slidenum">
              <a:rPr lang="en-US" smtClean="0"/>
              <a:t>‹#›</a:t>
            </a:fld>
            <a:endParaRPr lang="en-US"/>
          </a:p>
        </p:txBody>
      </p:sp>
    </p:spTree>
    <p:extLst>
      <p:ext uri="{BB962C8B-B14F-4D97-AF65-F5344CB8AC3E}">
        <p14:creationId xmlns:p14="http://schemas.microsoft.com/office/powerpoint/2010/main" val="2525625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FB313E-4E97-4B3D-904C-FB1F45D884C3}" type="datetimeFigureOut">
              <a:rPr lang="en-US" smtClean="0"/>
              <a:t>6/6/2013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80EA47-8C95-4C14-A5B9-D9BF49AEB5BE}" type="slidenum">
              <a:rPr lang="en-US" smtClean="0"/>
              <a:t>‹#›</a:t>
            </a:fld>
            <a:endParaRPr lang="en-US"/>
          </a:p>
        </p:txBody>
      </p:sp>
    </p:spTree>
    <p:extLst>
      <p:ext uri="{BB962C8B-B14F-4D97-AF65-F5344CB8AC3E}">
        <p14:creationId xmlns:p14="http://schemas.microsoft.com/office/powerpoint/2010/main" val="36854305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title header_Blue_646.jpg"/>
          <p:cNvPicPr>
            <a:picLocks noChangeAspect="1"/>
          </p:cNvPicPr>
          <p:nvPr/>
        </p:nvPicPr>
        <p:blipFill>
          <a:blip r:embed="rId2" cstate="print"/>
          <a:srcRect/>
          <a:stretch>
            <a:fillRect/>
          </a:stretch>
        </p:blipFill>
        <p:spPr bwMode="auto">
          <a:xfrm>
            <a:off x="0" y="0"/>
            <a:ext cx="9144000" cy="1106488"/>
          </a:xfrm>
          <a:prstGeom prst="rect">
            <a:avLst/>
          </a:prstGeom>
          <a:noFill/>
          <a:ln w="9525">
            <a:noFill/>
            <a:miter lim="800000"/>
            <a:headEnd/>
            <a:tailEnd/>
          </a:ln>
        </p:spPr>
      </p:pic>
      <p:pic>
        <p:nvPicPr>
          <p:cNvPr id="5" name="Picture 7" descr="doe_black.jpg"/>
          <p:cNvPicPr>
            <a:picLocks noChangeAspect="1"/>
          </p:cNvPicPr>
          <p:nvPr/>
        </p:nvPicPr>
        <p:blipFill>
          <a:blip r:embed="rId3" cstate="print"/>
          <a:srcRect/>
          <a:stretch>
            <a:fillRect/>
          </a:stretch>
        </p:blipFill>
        <p:spPr bwMode="auto">
          <a:xfrm>
            <a:off x="7954963" y="6456363"/>
            <a:ext cx="960437" cy="231775"/>
          </a:xfrm>
          <a:prstGeom prst="rect">
            <a:avLst/>
          </a:prstGeom>
          <a:noFill/>
          <a:ln w="9525">
            <a:noFill/>
            <a:miter lim="800000"/>
            <a:headEnd/>
            <a:tailEnd/>
          </a:ln>
        </p:spPr>
      </p:pic>
      <p:pic>
        <p:nvPicPr>
          <p:cNvPr id="6" name="Picture 8" descr="title footer_Blue_646.jpg"/>
          <p:cNvPicPr>
            <a:picLocks noChangeAspect="1"/>
          </p:cNvPicPr>
          <p:nvPr/>
        </p:nvPicPr>
        <p:blipFill>
          <a:blip r:embed="rId4" cstate="print"/>
          <a:srcRect/>
          <a:stretch>
            <a:fillRect/>
          </a:stretch>
        </p:blipFill>
        <p:spPr bwMode="auto">
          <a:xfrm>
            <a:off x="0" y="6794500"/>
            <a:ext cx="9144000" cy="63500"/>
          </a:xfrm>
          <a:prstGeom prst="rect">
            <a:avLst/>
          </a:prstGeom>
          <a:noFill/>
          <a:ln w="9525">
            <a:noFill/>
            <a:miter lim="800000"/>
            <a:headEnd/>
            <a:tailEnd/>
          </a:ln>
        </p:spPr>
      </p:pic>
      <p:sp>
        <p:nvSpPr>
          <p:cNvPr id="3074" name="Rectangle 2"/>
          <p:cNvSpPr>
            <a:spLocks noGrp="1" noChangeArrowheads="1"/>
          </p:cNvSpPr>
          <p:nvPr>
            <p:ph type="ctrTitle"/>
          </p:nvPr>
        </p:nvSpPr>
        <p:spPr>
          <a:xfrm>
            <a:off x="985838" y="1671638"/>
            <a:ext cx="7696200" cy="1069975"/>
          </a:xfrm>
        </p:spPr>
        <p:txBody>
          <a:bodyPr/>
          <a:lstStyle>
            <a:lvl1pPr>
              <a:defRPr sz="3000"/>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985838" y="3125788"/>
            <a:ext cx="6400800" cy="1752600"/>
          </a:xfrm>
        </p:spPr>
        <p:txBody>
          <a:bodyPr/>
          <a:lstStyle>
            <a:lvl1pPr marL="0" indent="0">
              <a:buFont typeface="Wingdings" pitchFamily="2" charset="2"/>
              <a:buNone/>
              <a:defRPr/>
            </a:lvl1pPr>
          </a:lstStyle>
          <a:p>
            <a:pPr lvl="0"/>
            <a:r>
              <a:rPr lang="en-US" noProof="0" smtClean="0"/>
              <a:t>Click to edit Master subtitle style</a:t>
            </a:r>
          </a:p>
        </p:txBody>
      </p:sp>
    </p:spTree>
    <p:extLst>
      <p:ext uri="{BB962C8B-B14F-4D97-AF65-F5344CB8AC3E}">
        <p14:creationId xmlns:p14="http://schemas.microsoft.com/office/powerpoint/2010/main" val="10771215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86AB94E1-43E3-4D0D-9644-96FBEE9C957C}" type="datetime1">
              <a:rPr lang="en-US">
                <a:solidFill>
                  <a:srgbClr val="404040"/>
                </a:solidFill>
              </a:rPr>
              <a:pPr>
                <a:defRPr/>
              </a:pPr>
              <a:t>6/6/2013</a:t>
            </a:fld>
            <a:endParaRPr lang="en-US">
              <a:solidFill>
                <a:srgbClr val="40404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t>DOE visit Aug/10</a:t>
            </a:r>
          </a:p>
        </p:txBody>
      </p:sp>
      <p:sp>
        <p:nvSpPr>
          <p:cNvPr id="6" name="Rectangle 6"/>
          <p:cNvSpPr>
            <a:spLocks noGrp="1" noChangeArrowheads="1"/>
          </p:cNvSpPr>
          <p:nvPr>
            <p:ph type="sldNum" sz="quarter" idx="12"/>
          </p:nvPr>
        </p:nvSpPr>
        <p:spPr>
          <a:ln/>
        </p:spPr>
        <p:txBody>
          <a:bodyPr/>
          <a:lstStyle>
            <a:lvl1pPr>
              <a:defRPr/>
            </a:lvl1pPr>
          </a:lstStyle>
          <a:p>
            <a:pPr>
              <a:defRPr/>
            </a:pPr>
            <a:fld id="{F1463696-6220-4909-828E-47F40D7E4A70}" type="slidenum">
              <a:rPr lang="en-US">
                <a:solidFill>
                  <a:srgbClr val="404040"/>
                </a:solidFill>
              </a:rPr>
              <a:pPr>
                <a:defRPr/>
              </a:pPr>
              <a:t>‹#›</a:t>
            </a:fld>
            <a:endParaRPr lang="en-US" dirty="0">
              <a:solidFill>
                <a:srgbClr val="404040"/>
              </a:solidFill>
            </a:endParaRPr>
          </a:p>
        </p:txBody>
      </p:sp>
    </p:spTree>
    <p:extLst>
      <p:ext uri="{BB962C8B-B14F-4D97-AF65-F5344CB8AC3E}">
        <p14:creationId xmlns:p14="http://schemas.microsoft.com/office/powerpoint/2010/main" val="3647975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0E2EEA2A-6471-4CBC-9AD4-15B99D26BBD9}" type="datetime1">
              <a:rPr lang="en-US">
                <a:solidFill>
                  <a:srgbClr val="404040"/>
                </a:solidFill>
              </a:rPr>
              <a:pPr>
                <a:defRPr/>
              </a:pPr>
              <a:t>6/6/2013</a:t>
            </a:fld>
            <a:endParaRPr lang="en-US">
              <a:solidFill>
                <a:srgbClr val="40404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t>DOE visit Aug/10</a:t>
            </a:r>
          </a:p>
        </p:txBody>
      </p:sp>
      <p:sp>
        <p:nvSpPr>
          <p:cNvPr id="6" name="Rectangle 6"/>
          <p:cNvSpPr>
            <a:spLocks noGrp="1" noChangeArrowheads="1"/>
          </p:cNvSpPr>
          <p:nvPr>
            <p:ph type="sldNum" sz="quarter" idx="12"/>
          </p:nvPr>
        </p:nvSpPr>
        <p:spPr>
          <a:ln/>
        </p:spPr>
        <p:txBody>
          <a:bodyPr/>
          <a:lstStyle>
            <a:lvl1pPr>
              <a:defRPr/>
            </a:lvl1pPr>
          </a:lstStyle>
          <a:p>
            <a:pPr>
              <a:defRPr/>
            </a:pPr>
            <a:fld id="{9480C21C-BE94-4275-9DD9-5D66CEC2CF85}" type="slidenum">
              <a:rPr lang="en-US">
                <a:solidFill>
                  <a:srgbClr val="404040"/>
                </a:solidFill>
              </a:rPr>
              <a:pPr>
                <a:defRPr/>
              </a:pPr>
              <a:t>‹#›</a:t>
            </a:fld>
            <a:endParaRPr lang="en-US">
              <a:solidFill>
                <a:srgbClr val="404040"/>
              </a:solidFill>
            </a:endParaRPr>
          </a:p>
        </p:txBody>
      </p:sp>
    </p:spTree>
    <p:extLst>
      <p:ext uri="{BB962C8B-B14F-4D97-AF65-F5344CB8AC3E}">
        <p14:creationId xmlns:p14="http://schemas.microsoft.com/office/powerpoint/2010/main" val="9674668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0B713DC2-083F-4A0A-8927-D101AF8A31AC}" type="datetime1">
              <a:rPr lang="en-US">
                <a:solidFill>
                  <a:srgbClr val="404040"/>
                </a:solidFill>
              </a:rPr>
              <a:pPr>
                <a:defRPr/>
              </a:pPr>
              <a:t>6/6/2013</a:t>
            </a:fld>
            <a:endParaRPr lang="en-US">
              <a:solidFill>
                <a:srgbClr val="40404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t>DOE visit Aug/10</a:t>
            </a:r>
          </a:p>
        </p:txBody>
      </p:sp>
      <p:sp>
        <p:nvSpPr>
          <p:cNvPr id="7" name="Rectangle 6"/>
          <p:cNvSpPr>
            <a:spLocks noGrp="1" noChangeArrowheads="1"/>
          </p:cNvSpPr>
          <p:nvPr>
            <p:ph type="sldNum" sz="quarter" idx="12"/>
          </p:nvPr>
        </p:nvSpPr>
        <p:spPr>
          <a:ln/>
        </p:spPr>
        <p:txBody>
          <a:bodyPr/>
          <a:lstStyle>
            <a:lvl1pPr>
              <a:defRPr/>
            </a:lvl1pPr>
          </a:lstStyle>
          <a:p>
            <a:pPr>
              <a:defRPr/>
            </a:pPr>
            <a:fld id="{3F16D7DE-4906-4470-85B8-345919C48436}" type="slidenum">
              <a:rPr lang="en-US">
                <a:solidFill>
                  <a:srgbClr val="404040"/>
                </a:solidFill>
              </a:rPr>
              <a:pPr>
                <a:defRPr/>
              </a:pPr>
              <a:t>‹#›</a:t>
            </a:fld>
            <a:endParaRPr lang="en-US">
              <a:solidFill>
                <a:srgbClr val="404040"/>
              </a:solidFill>
            </a:endParaRPr>
          </a:p>
        </p:txBody>
      </p:sp>
    </p:spTree>
    <p:extLst>
      <p:ext uri="{BB962C8B-B14F-4D97-AF65-F5344CB8AC3E}">
        <p14:creationId xmlns:p14="http://schemas.microsoft.com/office/powerpoint/2010/main" val="27260794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D8E3ED21-0BCC-4841-9671-5EF54BDFEB23}" type="datetime1">
              <a:rPr lang="en-US">
                <a:solidFill>
                  <a:srgbClr val="404040"/>
                </a:solidFill>
              </a:rPr>
              <a:pPr>
                <a:defRPr/>
              </a:pPr>
              <a:t>6/6/2013</a:t>
            </a:fld>
            <a:endParaRPr lang="en-US">
              <a:solidFill>
                <a:srgbClr val="40404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t>DOE visit Aug/10</a:t>
            </a:r>
          </a:p>
        </p:txBody>
      </p:sp>
      <p:sp>
        <p:nvSpPr>
          <p:cNvPr id="9" name="Rectangle 6"/>
          <p:cNvSpPr>
            <a:spLocks noGrp="1" noChangeArrowheads="1"/>
          </p:cNvSpPr>
          <p:nvPr>
            <p:ph type="sldNum" sz="quarter" idx="12"/>
          </p:nvPr>
        </p:nvSpPr>
        <p:spPr>
          <a:ln/>
        </p:spPr>
        <p:txBody>
          <a:bodyPr/>
          <a:lstStyle>
            <a:lvl1pPr>
              <a:defRPr/>
            </a:lvl1pPr>
          </a:lstStyle>
          <a:p>
            <a:pPr>
              <a:defRPr/>
            </a:pPr>
            <a:fld id="{2788F805-34BC-4375-8EC2-69E9B3871516}" type="slidenum">
              <a:rPr lang="en-US">
                <a:solidFill>
                  <a:srgbClr val="404040"/>
                </a:solidFill>
              </a:rPr>
              <a:pPr>
                <a:defRPr/>
              </a:pPr>
              <a:t>‹#›</a:t>
            </a:fld>
            <a:endParaRPr lang="en-US">
              <a:solidFill>
                <a:srgbClr val="404040"/>
              </a:solidFill>
            </a:endParaRPr>
          </a:p>
        </p:txBody>
      </p:sp>
    </p:spTree>
    <p:extLst>
      <p:ext uri="{BB962C8B-B14F-4D97-AF65-F5344CB8AC3E}">
        <p14:creationId xmlns:p14="http://schemas.microsoft.com/office/powerpoint/2010/main" val="10666728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4FAF95AB-1F44-4614-8ACA-E936D51BF4C3}" type="datetime1">
              <a:rPr lang="en-US">
                <a:solidFill>
                  <a:srgbClr val="404040"/>
                </a:solidFill>
              </a:rPr>
              <a:pPr>
                <a:defRPr/>
              </a:pPr>
              <a:t>6/6/2013</a:t>
            </a:fld>
            <a:endParaRPr lang="en-US">
              <a:solidFill>
                <a:srgbClr val="40404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t>DOE visit Aug/10</a:t>
            </a:r>
          </a:p>
        </p:txBody>
      </p:sp>
      <p:sp>
        <p:nvSpPr>
          <p:cNvPr id="5" name="Rectangle 6"/>
          <p:cNvSpPr>
            <a:spLocks noGrp="1" noChangeArrowheads="1"/>
          </p:cNvSpPr>
          <p:nvPr>
            <p:ph type="sldNum" sz="quarter" idx="12"/>
          </p:nvPr>
        </p:nvSpPr>
        <p:spPr>
          <a:ln/>
        </p:spPr>
        <p:txBody>
          <a:bodyPr/>
          <a:lstStyle>
            <a:lvl1pPr>
              <a:defRPr/>
            </a:lvl1pPr>
          </a:lstStyle>
          <a:p>
            <a:pPr>
              <a:defRPr/>
            </a:pPr>
            <a:fld id="{27814D25-8C36-4C94-B99A-E1A58C0A6336}" type="slidenum">
              <a:rPr lang="en-US">
                <a:solidFill>
                  <a:srgbClr val="404040"/>
                </a:solidFill>
              </a:rPr>
              <a:pPr>
                <a:defRPr/>
              </a:pPr>
              <a:t>‹#›</a:t>
            </a:fld>
            <a:endParaRPr lang="en-US">
              <a:solidFill>
                <a:srgbClr val="404040"/>
              </a:solidFill>
            </a:endParaRPr>
          </a:p>
        </p:txBody>
      </p:sp>
    </p:spTree>
    <p:extLst>
      <p:ext uri="{BB962C8B-B14F-4D97-AF65-F5344CB8AC3E}">
        <p14:creationId xmlns:p14="http://schemas.microsoft.com/office/powerpoint/2010/main" val="3173751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509D5D7E-47A7-411F-B2D0-1975C7AEBF4E}" type="datetime1">
              <a:rPr lang="en-US">
                <a:solidFill>
                  <a:srgbClr val="404040"/>
                </a:solidFill>
              </a:rPr>
              <a:pPr>
                <a:defRPr/>
              </a:pPr>
              <a:t>6/6/2013</a:t>
            </a:fld>
            <a:endParaRPr lang="en-US">
              <a:solidFill>
                <a:srgbClr val="40404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t>DOE visit Aug/10</a:t>
            </a:r>
          </a:p>
        </p:txBody>
      </p:sp>
      <p:sp>
        <p:nvSpPr>
          <p:cNvPr id="4" name="Rectangle 6"/>
          <p:cNvSpPr>
            <a:spLocks noGrp="1" noChangeArrowheads="1"/>
          </p:cNvSpPr>
          <p:nvPr>
            <p:ph type="sldNum" sz="quarter" idx="12"/>
          </p:nvPr>
        </p:nvSpPr>
        <p:spPr>
          <a:ln/>
        </p:spPr>
        <p:txBody>
          <a:bodyPr/>
          <a:lstStyle>
            <a:lvl1pPr>
              <a:defRPr/>
            </a:lvl1pPr>
          </a:lstStyle>
          <a:p>
            <a:pPr>
              <a:defRPr/>
            </a:pPr>
            <a:fld id="{A4BD14A0-1D6A-480D-9970-91A6737BE189}" type="slidenum">
              <a:rPr lang="en-US">
                <a:solidFill>
                  <a:srgbClr val="404040"/>
                </a:solidFill>
              </a:rPr>
              <a:pPr>
                <a:defRPr/>
              </a:pPr>
              <a:t>‹#›</a:t>
            </a:fld>
            <a:endParaRPr lang="en-US">
              <a:solidFill>
                <a:srgbClr val="404040"/>
              </a:solidFill>
            </a:endParaRPr>
          </a:p>
        </p:txBody>
      </p:sp>
    </p:spTree>
    <p:extLst>
      <p:ext uri="{BB962C8B-B14F-4D97-AF65-F5344CB8AC3E}">
        <p14:creationId xmlns:p14="http://schemas.microsoft.com/office/powerpoint/2010/main" val="32718652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76A69C6-1A6B-4EF5-BE95-01D0AD552D3A}" type="datetime1">
              <a:rPr lang="en-US">
                <a:solidFill>
                  <a:srgbClr val="404040"/>
                </a:solidFill>
              </a:rPr>
              <a:pPr>
                <a:defRPr/>
              </a:pPr>
              <a:t>6/6/2013</a:t>
            </a:fld>
            <a:endParaRPr lang="en-US">
              <a:solidFill>
                <a:srgbClr val="40404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t>DOE visit Aug/10</a:t>
            </a:r>
          </a:p>
        </p:txBody>
      </p:sp>
      <p:sp>
        <p:nvSpPr>
          <p:cNvPr id="7" name="Rectangle 6"/>
          <p:cNvSpPr>
            <a:spLocks noGrp="1" noChangeArrowheads="1"/>
          </p:cNvSpPr>
          <p:nvPr>
            <p:ph type="sldNum" sz="quarter" idx="12"/>
          </p:nvPr>
        </p:nvSpPr>
        <p:spPr>
          <a:ln/>
        </p:spPr>
        <p:txBody>
          <a:bodyPr/>
          <a:lstStyle>
            <a:lvl1pPr>
              <a:defRPr/>
            </a:lvl1pPr>
          </a:lstStyle>
          <a:p>
            <a:pPr>
              <a:defRPr/>
            </a:pPr>
            <a:fld id="{6E44C5CB-3C73-4018-BA1E-83B73CC285BA}" type="slidenum">
              <a:rPr lang="en-US">
                <a:solidFill>
                  <a:srgbClr val="404040"/>
                </a:solidFill>
              </a:rPr>
              <a:pPr>
                <a:defRPr/>
              </a:pPr>
              <a:t>‹#›</a:t>
            </a:fld>
            <a:endParaRPr lang="en-US">
              <a:solidFill>
                <a:srgbClr val="404040"/>
              </a:solidFill>
            </a:endParaRPr>
          </a:p>
        </p:txBody>
      </p:sp>
    </p:spTree>
    <p:extLst>
      <p:ext uri="{BB962C8B-B14F-4D97-AF65-F5344CB8AC3E}">
        <p14:creationId xmlns:p14="http://schemas.microsoft.com/office/powerpoint/2010/main" val="2762778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FB313E-4E97-4B3D-904C-FB1F45D884C3}" type="datetimeFigureOut">
              <a:rPr lang="en-US" smtClean="0"/>
              <a:t>6/6/2013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80EA47-8C95-4C14-A5B9-D9BF49AEB5BE}" type="slidenum">
              <a:rPr lang="en-US" smtClean="0"/>
              <a:t>‹#›</a:t>
            </a:fld>
            <a:endParaRPr lang="en-US"/>
          </a:p>
        </p:txBody>
      </p:sp>
    </p:spTree>
    <p:extLst>
      <p:ext uri="{BB962C8B-B14F-4D97-AF65-F5344CB8AC3E}">
        <p14:creationId xmlns:p14="http://schemas.microsoft.com/office/powerpoint/2010/main" val="28192581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6DA22A89-D151-402A-BBD3-219E575C9EF9}" type="datetime1">
              <a:rPr lang="en-US">
                <a:solidFill>
                  <a:srgbClr val="404040"/>
                </a:solidFill>
              </a:rPr>
              <a:pPr>
                <a:defRPr/>
              </a:pPr>
              <a:t>6/6/2013</a:t>
            </a:fld>
            <a:endParaRPr lang="en-US">
              <a:solidFill>
                <a:srgbClr val="40404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t>DOE visit Aug/10</a:t>
            </a:r>
          </a:p>
        </p:txBody>
      </p:sp>
      <p:sp>
        <p:nvSpPr>
          <p:cNvPr id="7" name="Rectangle 6"/>
          <p:cNvSpPr>
            <a:spLocks noGrp="1" noChangeArrowheads="1"/>
          </p:cNvSpPr>
          <p:nvPr>
            <p:ph type="sldNum" sz="quarter" idx="12"/>
          </p:nvPr>
        </p:nvSpPr>
        <p:spPr>
          <a:ln/>
        </p:spPr>
        <p:txBody>
          <a:bodyPr/>
          <a:lstStyle>
            <a:lvl1pPr>
              <a:defRPr/>
            </a:lvl1pPr>
          </a:lstStyle>
          <a:p>
            <a:pPr>
              <a:defRPr/>
            </a:pPr>
            <a:fld id="{54C3E141-22BE-4439-9F66-BBCA4205B29A}" type="slidenum">
              <a:rPr lang="en-US">
                <a:solidFill>
                  <a:srgbClr val="404040"/>
                </a:solidFill>
              </a:rPr>
              <a:pPr>
                <a:defRPr/>
              </a:pPr>
              <a:t>‹#›</a:t>
            </a:fld>
            <a:endParaRPr lang="en-US">
              <a:solidFill>
                <a:srgbClr val="404040"/>
              </a:solidFill>
            </a:endParaRPr>
          </a:p>
        </p:txBody>
      </p:sp>
    </p:spTree>
    <p:extLst>
      <p:ext uri="{BB962C8B-B14F-4D97-AF65-F5344CB8AC3E}">
        <p14:creationId xmlns:p14="http://schemas.microsoft.com/office/powerpoint/2010/main" val="25425646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510BA3D-3CDC-417D-8E8C-EBD5C09CDC93}" type="datetime1">
              <a:rPr lang="en-US">
                <a:solidFill>
                  <a:srgbClr val="404040"/>
                </a:solidFill>
              </a:rPr>
              <a:pPr>
                <a:defRPr/>
              </a:pPr>
              <a:t>6/6/2013</a:t>
            </a:fld>
            <a:endParaRPr lang="en-US">
              <a:solidFill>
                <a:srgbClr val="40404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t>DOE visit Aug/10</a:t>
            </a:r>
          </a:p>
        </p:txBody>
      </p:sp>
      <p:sp>
        <p:nvSpPr>
          <p:cNvPr id="6" name="Rectangle 6"/>
          <p:cNvSpPr>
            <a:spLocks noGrp="1" noChangeArrowheads="1"/>
          </p:cNvSpPr>
          <p:nvPr>
            <p:ph type="sldNum" sz="quarter" idx="12"/>
          </p:nvPr>
        </p:nvSpPr>
        <p:spPr>
          <a:ln/>
        </p:spPr>
        <p:txBody>
          <a:bodyPr/>
          <a:lstStyle>
            <a:lvl1pPr>
              <a:defRPr/>
            </a:lvl1pPr>
          </a:lstStyle>
          <a:p>
            <a:pPr>
              <a:defRPr/>
            </a:pPr>
            <a:fld id="{AC306915-C81F-47A8-A643-57C1DCB4A79E}" type="slidenum">
              <a:rPr lang="en-US">
                <a:solidFill>
                  <a:srgbClr val="404040"/>
                </a:solidFill>
              </a:rPr>
              <a:pPr>
                <a:defRPr/>
              </a:pPr>
              <a:t>‹#›</a:t>
            </a:fld>
            <a:endParaRPr lang="en-US">
              <a:solidFill>
                <a:srgbClr val="404040"/>
              </a:solidFill>
            </a:endParaRPr>
          </a:p>
        </p:txBody>
      </p:sp>
    </p:spTree>
    <p:extLst>
      <p:ext uri="{BB962C8B-B14F-4D97-AF65-F5344CB8AC3E}">
        <p14:creationId xmlns:p14="http://schemas.microsoft.com/office/powerpoint/2010/main" val="8115811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53DDD1A-D224-4CC9-9757-538CDF6B299F}" type="datetime1">
              <a:rPr lang="en-US">
                <a:solidFill>
                  <a:srgbClr val="404040"/>
                </a:solidFill>
              </a:rPr>
              <a:pPr>
                <a:defRPr/>
              </a:pPr>
              <a:t>6/6/2013</a:t>
            </a:fld>
            <a:endParaRPr lang="en-US">
              <a:solidFill>
                <a:srgbClr val="40404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t>DOE visit Aug/10</a:t>
            </a:r>
          </a:p>
        </p:txBody>
      </p:sp>
      <p:sp>
        <p:nvSpPr>
          <p:cNvPr id="6" name="Rectangle 6"/>
          <p:cNvSpPr>
            <a:spLocks noGrp="1" noChangeArrowheads="1"/>
          </p:cNvSpPr>
          <p:nvPr>
            <p:ph type="sldNum" sz="quarter" idx="12"/>
          </p:nvPr>
        </p:nvSpPr>
        <p:spPr>
          <a:ln/>
        </p:spPr>
        <p:txBody>
          <a:bodyPr/>
          <a:lstStyle>
            <a:lvl1pPr>
              <a:defRPr/>
            </a:lvl1pPr>
          </a:lstStyle>
          <a:p>
            <a:pPr>
              <a:defRPr/>
            </a:pPr>
            <a:fld id="{A4D1AEF1-2E49-4398-9E3D-65678F4D9965}" type="slidenum">
              <a:rPr lang="en-US">
                <a:solidFill>
                  <a:srgbClr val="404040"/>
                </a:solidFill>
              </a:rPr>
              <a:pPr>
                <a:defRPr/>
              </a:pPr>
              <a:t>‹#›</a:t>
            </a:fld>
            <a:endParaRPr lang="en-US">
              <a:solidFill>
                <a:srgbClr val="404040"/>
              </a:solidFill>
            </a:endParaRPr>
          </a:p>
        </p:txBody>
      </p:sp>
    </p:spTree>
    <p:extLst>
      <p:ext uri="{BB962C8B-B14F-4D97-AF65-F5344CB8AC3E}">
        <p14:creationId xmlns:p14="http://schemas.microsoft.com/office/powerpoint/2010/main" val="22459738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title header_Blue_646.jpg"/>
          <p:cNvPicPr>
            <a:picLocks noChangeAspect="1"/>
          </p:cNvPicPr>
          <p:nvPr/>
        </p:nvPicPr>
        <p:blipFill>
          <a:blip r:embed="rId2" cstate="print"/>
          <a:srcRect/>
          <a:stretch>
            <a:fillRect/>
          </a:stretch>
        </p:blipFill>
        <p:spPr bwMode="auto">
          <a:xfrm>
            <a:off x="0" y="0"/>
            <a:ext cx="9144000" cy="1106488"/>
          </a:xfrm>
          <a:prstGeom prst="rect">
            <a:avLst/>
          </a:prstGeom>
          <a:noFill/>
          <a:ln w="9525">
            <a:noFill/>
            <a:miter lim="800000"/>
            <a:headEnd/>
            <a:tailEnd/>
          </a:ln>
        </p:spPr>
      </p:pic>
      <p:pic>
        <p:nvPicPr>
          <p:cNvPr id="5" name="Picture 7" descr="doe_black.jpg"/>
          <p:cNvPicPr>
            <a:picLocks noChangeAspect="1"/>
          </p:cNvPicPr>
          <p:nvPr/>
        </p:nvPicPr>
        <p:blipFill>
          <a:blip r:embed="rId3" cstate="print"/>
          <a:srcRect/>
          <a:stretch>
            <a:fillRect/>
          </a:stretch>
        </p:blipFill>
        <p:spPr bwMode="auto">
          <a:xfrm>
            <a:off x="7954963" y="6456363"/>
            <a:ext cx="960437" cy="231775"/>
          </a:xfrm>
          <a:prstGeom prst="rect">
            <a:avLst/>
          </a:prstGeom>
          <a:noFill/>
          <a:ln w="9525">
            <a:noFill/>
            <a:miter lim="800000"/>
            <a:headEnd/>
            <a:tailEnd/>
          </a:ln>
        </p:spPr>
      </p:pic>
      <p:pic>
        <p:nvPicPr>
          <p:cNvPr id="6" name="Picture 8" descr="title footer_Blue_646.jpg"/>
          <p:cNvPicPr>
            <a:picLocks noChangeAspect="1"/>
          </p:cNvPicPr>
          <p:nvPr/>
        </p:nvPicPr>
        <p:blipFill>
          <a:blip r:embed="rId4" cstate="print"/>
          <a:srcRect/>
          <a:stretch>
            <a:fillRect/>
          </a:stretch>
        </p:blipFill>
        <p:spPr bwMode="auto">
          <a:xfrm>
            <a:off x="0" y="6794500"/>
            <a:ext cx="9144000" cy="63500"/>
          </a:xfrm>
          <a:prstGeom prst="rect">
            <a:avLst/>
          </a:prstGeom>
          <a:noFill/>
          <a:ln w="9525">
            <a:noFill/>
            <a:miter lim="800000"/>
            <a:headEnd/>
            <a:tailEnd/>
          </a:ln>
        </p:spPr>
      </p:pic>
      <p:sp>
        <p:nvSpPr>
          <p:cNvPr id="3074" name="Rectangle 2"/>
          <p:cNvSpPr>
            <a:spLocks noGrp="1" noChangeArrowheads="1"/>
          </p:cNvSpPr>
          <p:nvPr>
            <p:ph type="ctrTitle"/>
          </p:nvPr>
        </p:nvSpPr>
        <p:spPr>
          <a:xfrm>
            <a:off x="985838" y="1671638"/>
            <a:ext cx="7696200" cy="1069975"/>
          </a:xfrm>
        </p:spPr>
        <p:txBody>
          <a:bodyPr/>
          <a:lstStyle>
            <a:lvl1pPr>
              <a:defRPr sz="3000"/>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985838" y="3125788"/>
            <a:ext cx="6400800" cy="1752600"/>
          </a:xfrm>
        </p:spPr>
        <p:txBody>
          <a:bodyPr/>
          <a:lstStyle>
            <a:lvl1pPr marL="0" indent="0">
              <a:buFont typeface="Wingdings" pitchFamily="2" charset="2"/>
              <a:buNone/>
              <a:defRPr/>
            </a:lvl1pPr>
          </a:lstStyle>
          <a:p>
            <a:pPr lvl="0"/>
            <a:r>
              <a:rPr lang="en-US" noProof="0" smtClean="0"/>
              <a:t>Click to edit Master subtitle style</a:t>
            </a:r>
          </a:p>
        </p:txBody>
      </p:sp>
    </p:spTree>
    <p:extLst>
      <p:ext uri="{BB962C8B-B14F-4D97-AF65-F5344CB8AC3E}">
        <p14:creationId xmlns:p14="http://schemas.microsoft.com/office/powerpoint/2010/main" val="375381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86AB94E1-43E3-4D0D-9644-96FBEE9C957C}" type="datetime1">
              <a:rPr lang="en-US">
                <a:solidFill>
                  <a:srgbClr val="404040"/>
                </a:solidFill>
              </a:rPr>
              <a:pPr>
                <a:defRPr/>
              </a:pPr>
              <a:t>6/6/2013</a:t>
            </a:fld>
            <a:endParaRPr lang="en-US">
              <a:solidFill>
                <a:srgbClr val="40404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t>DOE visit Aug/10</a:t>
            </a:r>
          </a:p>
        </p:txBody>
      </p:sp>
      <p:sp>
        <p:nvSpPr>
          <p:cNvPr id="6" name="Rectangle 6"/>
          <p:cNvSpPr>
            <a:spLocks noGrp="1" noChangeArrowheads="1"/>
          </p:cNvSpPr>
          <p:nvPr>
            <p:ph type="sldNum" sz="quarter" idx="12"/>
          </p:nvPr>
        </p:nvSpPr>
        <p:spPr>
          <a:ln/>
        </p:spPr>
        <p:txBody>
          <a:bodyPr/>
          <a:lstStyle>
            <a:lvl1pPr>
              <a:defRPr/>
            </a:lvl1pPr>
          </a:lstStyle>
          <a:p>
            <a:pPr>
              <a:defRPr/>
            </a:pPr>
            <a:fld id="{F1463696-6220-4909-828E-47F40D7E4A70}" type="slidenum">
              <a:rPr lang="en-US">
                <a:solidFill>
                  <a:srgbClr val="404040"/>
                </a:solidFill>
              </a:rPr>
              <a:pPr>
                <a:defRPr/>
              </a:pPr>
              <a:t>‹#›</a:t>
            </a:fld>
            <a:endParaRPr lang="en-US" dirty="0">
              <a:solidFill>
                <a:srgbClr val="404040"/>
              </a:solidFill>
            </a:endParaRPr>
          </a:p>
        </p:txBody>
      </p:sp>
    </p:spTree>
    <p:extLst>
      <p:ext uri="{BB962C8B-B14F-4D97-AF65-F5344CB8AC3E}">
        <p14:creationId xmlns:p14="http://schemas.microsoft.com/office/powerpoint/2010/main" val="10288565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0E2EEA2A-6471-4CBC-9AD4-15B99D26BBD9}" type="datetime1">
              <a:rPr lang="en-US">
                <a:solidFill>
                  <a:srgbClr val="404040"/>
                </a:solidFill>
              </a:rPr>
              <a:pPr>
                <a:defRPr/>
              </a:pPr>
              <a:t>6/6/2013</a:t>
            </a:fld>
            <a:endParaRPr lang="en-US">
              <a:solidFill>
                <a:srgbClr val="40404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t>DOE visit Aug/10</a:t>
            </a:r>
          </a:p>
        </p:txBody>
      </p:sp>
      <p:sp>
        <p:nvSpPr>
          <p:cNvPr id="6" name="Rectangle 6"/>
          <p:cNvSpPr>
            <a:spLocks noGrp="1" noChangeArrowheads="1"/>
          </p:cNvSpPr>
          <p:nvPr>
            <p:ph type="sldNum" sz="quarter" idx="12"/>
          </p:nvPr>
        </p:nvSpPr>
        <p:spPr>
          <a:ln/>
        </p:spPr>
        <p:txBody>
          <a:bodyPr/>
          <a:lstStyle>
            <a:lvl1pPr>
              <a:defRPr/>
            </a:lvl1pPr>
          </a:lstStyle>
          <a:p>
            <a:pPr>
              <a:defRPr/>
            </a:pPr>
            <a:fld id="{9480C21C-BE94-4275-9DD9-5D66CEC2CF85}" type="slidenum">
              <a:rPr lang="en-US">
                <a:solidFill>
                  <a:srgbClr val="404040"/>
                </a:solidFill>
              </a:rPr>
              <a:pPr>
                <a:defRPr/>
              </a:pPr>
              <a:t>‹#›</a:t>
            </a:fld>
            <a:endParaRPr lang="en-US">
              <a:solidFill>
                <a:srgbClr val="404040"/>
              </a:solidFill>
            </a:endParaRPr>
          </a:p>
        </p:txBody>
      </p:sp>
    </p:spTree>
    <p:extLst>
      <p:ext uri="{BB962C8B-B14F-4D97-AF65-F5344CB8AC3E}">
        <p14:creationId xmlns:p14="http://schemas.microsoft.com/office/powerpoint/2010/main" val="25230102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0B713DC2-083F-4A0A-8927-D101AF8A31AC}" type="datetime1">
              <a:rPr lang="en-US">
                <a:solidFill>
                  <a:srgbClr val="404040"/>
                </a:solidFill>
              </a:rPr>
              <a:pPr>
                <a:defRPr/>
              </a:pPr>
              <a:t>6/6/2013</a:t>
            </a:fld>
            <a:endParaRPr lang="en-US">
              <a:solidFill>
                <a:srgbClr val="40404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t>DOE visit Aug/10</a:t>
            </a:r>
          </a:p>
        </p:txBody>
      </p:sp>
      <p:sp>
        <p:nvSpPr>
          <p:cNvPr id="7" name="Rectangle 6"/>
          <p:cNvSpPr>
            <a:spLocks noGrp="1" noChangeArrowheads="1"/>
          </p:cNvSpPr>
          <p:nvPr>
            <p:ph type="sldNum" sz="quarter" idx="12"/>
          </p:nvPr>
        </p:nvSpPr>
        <p:spPr>
          <a:ln/>
        </p:spPr>
        <p:txBody>
          <a:bodyPr/>
          <a:lstStyle>
            <a:lvl1pPr>
              <a:defRPr/>
            </a:lvl1pPr>
          </a:lstStyle>
          <a:p>
            <a:pPr>
              <a:defRPr/>
            </a:pPr>
            <a:fld id="{3F16D7DE-4906-4470-85B8-345919C48436}" type="slidenum">
              <a:rPr lang="en-US">
                <a:solidFill>
                  <a:srgbClr val="404040"/>
                </a:solidFill>
              </a:rPr>
              <a:pPr>
                <a:defRPr/>
              </a:pPr>
              <a:t>‹#›</a:t>
            </a:fld>
            <a:endParaRPr lang="en-US">
              <a:solidFill>
                <a:srgbClr val="404040"/>
              </a:solidFill>
            </a:endParaRPr>
          </a:p>
        </p:txBody>
      </p:sp>
    </p:spTree>
    <p:extLst>
      <p:ext uri="{BB962C8B-B14F-4D97-AF65-F5344CB8AC3E}">
        <p14:creationId xmlns:p14="http://schemas.microsoft.com/office/powerpoint/2010/main" val="35283805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D8E3ED21-0BCC-4841-9671-5EF54BDFEB23}" type="datetime1">
              <a:rPr lang="en-US">
                <a:solidFill>
                  <a:srgbClr val="404040"/>
                </a:solidFill>
              </a:rPr>
              <a:pPr>
                <a:defRPr/>
              </a:pPr>
              <a:t>6/6/2013</a:t>
            </a:fld>
            <a:endParaRPr lang="en-US">
              <a:solidFill>
                <a:srgbClr val="40404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t>DOE visit Aug/10</a:t>
            </a:r>
          </a:p>
        </p:txBody>
      </p:sp>
      <p:sp>
        <p:nvSpPr>
          <p:cNvPr id="9" name="Rectangle 6"/>
          <p:cNvSpPr>
            <a:spLocks noGrp="1" noChangeArrowheads="1"/>
          </p:cNvSpPr>
          <p:nvPr>
            <p:ph type="sldNum" sz="quarter" idx="12"/>
          </p:nvPr>
        </p:nvSpPr>
        <p:spPr>
          <a:ln/>
        </p:spPr>
        <p:txBody>
          <a:bodyPr/>
          <a:lstStyle>
            <a:lvl1pPr>
              <a:defRPr/>
            </a:lvl1pPr>
          </a:lstStyle>
          <a:p>
            <a:pPr>
              <a:defRPr/>
            </a:pPr>
            <a:fld id="{2788F805-34BC-4375-8EC2-69E9B3871516}" type="slidenum">
              <a:rPr lang="en-US">
                <a:solidFill>
                  <a:srgbClr val="404040"/>
                </a:solidFill>
              </a:rPr>
              <a:pPr>
                <a:defRPr/>
              </a:pPr>
              <a:t>‹#›</a:t>
            </a:fld>
            <a:endParaRPr lang="en-US">
              <a:solidFill>
                <a:srgbClr val="404040"/>
              </a:solidFill>
            </a:endParaRPr>
          </a:p>
        </p:txBody>
      </p:sp>
    </p:spTree>
    <p:extLst>
      <p:ext uri="{BB962C8B-B14F-4D97-AF65-F5344CB8AC3E}">
        <p14:creationId xmlns:p14="http://schemas.microsoft.com/office/powerpoint/2010/main" val="1989228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4FAF95AB-1F44-4614-8ACA-E936D51BF4C3}" type="datetime1">
              <a:rPr lang="en-US">
                <a:solidFill>
                  <a:srgbClr val="404040"/>
                </a:solidFill>
              </a:rPr>
              <a:pPr>
                <a:defRPr/>
              </a:pPr>
              <a:t>6/6/2013</a:t>
            </a:fld>
            <a:endParaRPr lang="en-US">
              <a:solidFill>
                <a:srgbClr val="40404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t>DOE visit Aug/10</a:t>
            </a:r>
          </a:p>
        </p:txBody>
      </p:sp>
      <p:sp>
        <p:nvSpPr>
          <p:cNvPr id="5" name="Rectangle 6"/>
          <p:cNvSpPr>
            <a:spLocks noGrp="1" noChangeArrowheads="1"/>
          </p:cNvSpPr>
          <p:nvPr>
            <p:ph type="sldNum" sz="quarter" idx="12"/>
          </p:nvPr>
        </p:nvSpPr>
        <p:spPr>
          <a:ln/>
        </p:spPr>
        <p:txBody>
          <a:bodyPr/>
          <a:lstStyle>
            <a:lvl1pPr>
              <a:defRPr/>
            </a:lvl1pPr>
          </a:lstStyle>
          <a:p>
            <a:pPr>
              <a:defRPr/>
            </a:pPr>
            <a:fld id="{27814D25-8C36-4C94-B99A-E1A58C0A6336}" type="slidenum">
              <a:rPr lang="en-US">
                <a:solidFill>
                  <a:srgbClr val="404040"/>
                </a:solidFill>
              </a:rPr>
              <a:pPr>
                <a:defRPr/>
              </a:pPr>
              <a:t>‹#›</a:t>
            </a:fld>
            <a:endParaRPr lang="en-US">
              <a:solidFill>
                <a:srgbClr val="404040"/>
              </a:solidFill>
            </a:endParaRPr>
          </a:p>
        </p:txBody>
      </p:sp>
    </p:spTree>
    <p:extLst>
      <p:ext uri="{BB962C8B-B14F-4D97-AF65-F5344CB8AC3E}">
        <p14:creationId xmlns:p14="http://schemas.microsoft.com/office/powerpoint/2010/main" val="38293667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509D5D7E-47A7-411F-B2D0-1975C7AEBF4E}" type="datetime1">
              <a:rPr lang="en-US">
                <a:solidFill>
                  <a:srgbClr val="404040"/>
                </a:solidFill>
              </a:rPr>
              <a:pPr>
                <a:defRPr/>
              </a:pPr>
              <a:t>6/6/2013</a:t>
            </a:fld>
            <a:endParaRPr lang="en-US">
              <a:solidFill>
                <a:srgbClr val="40404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t>DOE visit Aug/10</a:t>
            </a:r>
          </a:p>
        </p:txBody>
      </p:sp>
      <p:sp>
        <p:nvSpPr>
          <p:cNvPr id="4" name="Rectangle 6"/>
          <p:cNvSpPr>
            <a:spLocks noGrp="1" noChangeArrowheads="1"/>
          </p:cNvSpPr>
          <p:nvPr>
            <p:ph type="sldNum" sz="quarter" idx="12"/>
          </p:nvPr>
        </p:nvSpPr>
        <p:spPr>
          <a:ln/>
        </p:spPr>
        <p:txBody>
          <a:bodyPr/>
          <a:lstStyle>
            <a:lvl1pPr>
              <a:defRPr/>
            </a:lvl1pPr>
          </a:lstStyle>
          <a:p>
            <a:pPr>
              <a:defRPr/>
            </a:pPr>
            <a:fld id="{A4BD14A0-1D6A-480D-9970-91A6737BE189}" type="slidenum">
              <a:rPr lang="en-US">
                <a:solidFill>
                  <a:srgbClr val="404040"/>
                </a:solidFill>
              </a:rPr>
              <a:pPr>
                <a:defRPr/>
              </a:pPr>
              <a:t>‹#›</a:t>
            </a:fld>
            <a:endParaRPr lang="en-US">
              <a:solidFill>
                <a:srgbClr val="404040"/>
              </a:solidFill>
            </a:endParaRPr>
          </a:p>
        </p:txBody>
      </p:sp>
    </p:spTree>
    <p:extLst>
      <p:ext uri="{BB962C8B-B14F-4D97-AF65-F5344CB8AC3E}">
        <p14:creationId xmlns:p14="http://schemas.microsoft.com/office/powerpoint/2010/main" val="911000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8FB313E-4E97-4B3D-904C-FB1F45D884C3}" type="datetimeFigureOut">
              <a:rPr lang="en-US" smtClean="0"/>
              <a:t>6/6/2013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80EA47-8C95-4C14-A5B9-D9BF49AEB5BE}" type="slidenum">
              <a:rPr lang="en-US" smtClean="0"/>
              <a:t>‹#›</a:t>
            </a:fld>
            <a:endParaRPr lang="en-US"/>
          </a:p>
        </p:txBody>
      </p:sp>
    </p:spTree>
    <p:extLst>
      <p:ext uri="{BB962C8B-B14F-4D97-AF65-F5344CB8AC3E}">
        <p14:creationId xmlns:p14="http://schemas.microsoft.com/office/powerpoint/2010/main" val="8648738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76A69C6-1A6B-4EF5-BE95-01D0AD552D3A}" type="datetime1">
              <a:rPr lang="en-US">
                <a:solidFill>
                  <a:srgbClr val="404040"/>
                </a:solidFill>
              </a:rPr>
              <a:pPr>
                <a:defRPr/>
              </a:pPr>
              <a:t>6/6/2013</a:t>
            </a:fld>
            <a:endParaRPr lang="en-US">
              <a:solidFill>
                <a:srgbClr val="40404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t>DOE visit Aug/10</a:t>
            </a:r>
          </a:p>
        </p:txBody>
      </p:sp>
      <p:sp>
        <p:nvSpPr>
          <p:cNvPr id="7" name="Rectangle 6"/>
          <p:cNvSpPr>
            <a:spLocks noGrp="1" noChangeArrowheads="1"/>
          </p:cNvSpPr>
          <p:nvPr>
            <p:ph type="sldNum" sz="quarter" idx="12"/>
          </p:nvPr>
        </p:nvSpPr>
        <p:spPr>
          <a:ln/>
        </p:spPr>
        <p:txBody>
          <a:bodyPr/>
          <a:lstStyle>
            <a:lvl1pPr>
              <a:defRPr/>
            </a:lvl1pPr>
          </a:lstStyle>
          <a:p>
            <a:pPr>
              <a:defRPr/>
            </a:pPr>
            <a:fld id="{6E44C5CB-3C73-4018-BA1E-83B73CC285BA}" type="slidenum">
              <a:rPr lang="en-US">
                <a:solidFill>
                  <a:srgbClr val="404040"/>
                </a:solidFill>
              </a:rPr>
              <a:pPr>
                <a:defRPr/>
              </a:pPr>
              <a:t>‹#›</a:t>
            </a:fld>
            <a:endParaRPr lang="en-US">
              <a:solidFill>
                <a:srgbClr val="404040"/>
              </a:solidFill>
            </a:endParaRPr>
          </a:p>
        </p:txBody>
      </p:sp>
    </p:spTree>
    <p:extLst>
      <p:ext uri="{BB962C8B-B14F-4D97-AF65-F5344CB8AC3E}">
        <p14:creationId xmlns:p14="http://schemas.microsoft.com/office/powerpoint/2010/main" val="603238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6DA22A89-D151-402A-BBD3-219E575C9EF9}" type="datetime1">
              <a:rPr lang="en-US">
                <a:solidFill>
                  <a:srgbClr val="404040"/>
                </a:solidFill>
              </a:rPr>
              <a:pPr>
                <a:defRPr/>
              </a:pPr>
              <a:t>6/6/2013</a:t>
            </a:fld>
            <a:endParaRPr lang="en-US">
              <a:solidFill>
                <a:srgbClr val="40404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t>DOE visit Aug/10</a:t>
            </a:r>
          </a:p>
        </p:txBody>
      </p:sp>
      <p:sp>
        <p:nvSpPr>
          <p:cNvPr id="7" name="Rectangle 6"/>
          <p:cNvSpPr>
            <a:spLocks noGrp="1" noChangeArrowheads="1"/>
          </p:cNvSpPr>
          <p:nvPr>
            <p:ph type="sldNum" sz="quarter" idx="12"/>
          </p:nvPr>
        </p:nvSpPr>
        <p:spPr>
          <a:ln/>
        </p:spPr>
        <p:txBody>
          <a:bodyPr/>
          <a:lstStyle>
            <a:lvl1pPr>
              <a:defRPr/>
            </a:lvl1pPr>
          </a:lstStyle>
          <a:p>
            <a:pPr>
              <a:defRPr/>
            </a:pPr>
            <a:fld id="{54C3E141-22BE-4439-9F66-BBCA4205B29A}" type="slidenum">
              <a:rPr lang="en-US">
                <a:solidFill>
                  <a:srgbClr val="404040"/>
                </a:solidFill>
              </a:rPr>
              <a:pPr>
                <a:defRPr/>
              </a:pPr>
              <a:t>‹#›</a:t>
            </a:fld>
            <a:endParaRPr lang="en-US">
              <a:solidFill>
                <a:srgbClr val="404040"/>
              </a:solidFill>
            </a:endParaRPr>
          </a:p>
        </p:txBody>
      </p:sp>
    </p:spTree>
    <p:extLst>
      <p:ext uri="{BB962C8B-B14F-4D97-AF65-F5344CB8AC3E}">
        <p14:creationId xmlns:p14="http://schemas.microsoft.com/office/powerpoint/2010/main" val="24112302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510BA3D-3CDC-417D-8E8C-EBD5C09CDC93}" type="datetime1">
              <a:rPr lang="en-US">
                <a:solidFill>
                  <a:srgbClr val="404040"/>
                </a:solidFill>
              </a:rPr>
              <a:pPr>
                <a:defRPr/>
              </a:pPr>
              <a:t>6/6/2013</a:t>
            </a:fld>
            <a:endParaRPr lang="en-US">
              <a:solidFill>
                <a:srgbClr val="40404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t>DOE visit Aug/10</a:t>
            </a:r>
          </a:p>
        </p:txBody>
      </p:sp>
      <p:sp>
        <p:nvSpPr>
          <p:cNvPr id="6" name="Rectangle 6"/>
          <p:cNvSpPr>
            <a:spLocks noGrp="1" noChangeArrowheads="1"/>
          </p:cNvSpPr>
          <p:nvPr>
            <p:ph type="sldNum" sz="quarter" idx="12"/>
          </p:nvPr>
        </p:nvSpPr>
        <p:spPr>
          <a:ln/>
        </p:spPr>
        <p:txBody>
          <a:bodyPr/>
          <a:lstStyle>
            <a:lvl1pPr>
              <a:defRPr/>
            </a:lvl1pPr>
          </a:lstStyle>
          <a:p>
            <a:pPr>
              <a:defRPr/>
            </a:pPr>
            <a:fld id="{AC306915-C81F-47A8-A643-57C1DCB4A79E}" type="slidenum">
              <a:rPr lang="en-US">
                <a:solidFill>
                  <a:srgbClr val="404040"/>
                </a:solidFill>
              </a:rPr>
              <a:pPr>
                <a:defRPr/>
              </a:pPr>
              <a:t>‹#›</a:t>
            </a:fld>
            <a:endParaRPr lang="en-US">
              <a:solidFill>
                <a:srgbClr val="404040"/>
              </a:solidFill>
            </a:endParaRPr>
          </a:p>
        </p:txBody>
      </p:sp>
    </p:spTree>
    <p:extLst>
      <p:ext uri="{BB962C8B-B14F-4D97-AF65-F5344CB8AC3E}">
        <p14:creationId xmlns:p14="http://schemas.microsoft.com/office/powerpoint/2010/main" val="26592469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53DDD1A-D224-4CC9-9757-538CDF6B299F}" type="datetime1">
              <a:rPr lang="en-US">
                <a:solidFill>
                  <a:srgbClr val="404040"/>
                </a:solidFill>
              </a:rPr>
              <a:pPr>
                <a:defRPr/>
              </a:pPr>
              <a:t>6/6/2013</a:t>
            </a:fld>
            <a:endParaRPr lang="en-US">
              <a:solidFill>
                <a:srgbClr val="40404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t>DOE visit Aug/10</a:t>
            </a:r>
          </a:p>
        </p:txBody>
      </p:sp>
      <p:sp>
        <p:nvSpPr>
          <p:cNvPr id="6" name="Rectangle 6"/>
          <p:cNvSpPr>
            <a:spLocks noGrp="1" noChangeArrowheads="1"/>
          </p:cNvSpPr>
          <p:nvPr>
            <p:ph type="sldNum" sz="quarter" idx="12"/>
          </p:nvPr>
        </p:nvSpPr>
        <p:spPr>
          <a:ln/>
        </p:spPr>
        <p:txBody>
          <a:bodyPr/>
          <a:lstStyle>
            <a:lvl1pPr>
              <a:defRPr/>
            </a:lvl1pPr>
          </a:lstStyle>
          <a:p>
            <a:pPr>
              <a:defRPr/>
            </a:pPr>
            <a:fld id="{A4D1AEF1-2E49-4398-9E3D-65678F4D9965}" type="slidenum">
              <a:rPr lang="en-US">
                <a:solidFill>
                  <a:srgbClr val="404040"/>
                </a:solidFill>
              </a:rPr>
              <a:pPr>
                <a:defRPr/>
              </a:pPr>
              <a:t>‹#›</a:t>
            </a:fld>
            <a:endParaRPr lang="en-US">
              <a:solidFill>
                <a:srgbClr val="404040"/>
              </a:solidFill>
            </a:endParaRPr>
          </a:p>
        </p:txBody>
      </p:sp>
    </p:spTree>
    <p:extLst>
      <p:ext uri="{BB962C8B-B14F-4D97-AF65-F5344CB8AC3E}">
        <p14:creationId xmlns:p14="http://schemas.microsoft.com/office/powerpoint/2010/main" val="34724596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7E3BAB8-FBC8-FE4F-BF56-B5DDC557A7A4}" type="datetimeFigureOut">
              <a:rPr lang="en-US" smtClean="0">
                <a:solidFill>
                  <a:prstClr val="black">
                    <a:tint val="75000"/>
                  </a:prstClr>
                </a:solidFill>
              </a:rPr>
              <a:pPr/>
              <a:t>6/6/2013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8D89FF-679E-2F4A-A204-4326FAEE58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90254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E3BAB8-FBC8-FE4F-BF56-B5DDC557A7A4}" type="datetimeFigureOut">
              <a:rPr lang="en-US" smtClean="0">
                <a:solidFill>
                  <a:prstClr val="black">
                    <a:tint val="75000"/>
                  </a:prstClr>
                </a:solidFill>
              </a:rPr>
              <a:pPr/>
              <a:t>6/6/2013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8D89FF-679E-2F4A-A204-4326FAEE58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8413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E3BAB8-FBC8-FE4F-BF56-B5DDC557A7A4}" type="datetimeFigureOut">
              <a:rPr lang="en-US" smtClean="0">
                <a:solidFill>
                  <a:prstClr val="black">
                    <a:tint val="75000"/>
                  </a:prstClr>
                </a:solidFill>
              </a:rPr>
              <a:pPr/>
              <a:t>6/6/2013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8D89FF-679E-2F4A-A204-4326FAEE58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9956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7E3BAB8-FBC8-FE4F-BF56-B5DDC557A7A4}" type="datetimeFigureOut">
              <a:rPr lang="en-US" smtClean="0">
                <a:solidFill>
                  <a:prstClr val="black">
                    <a:tint val="75000"/>
                  </a:prstClr>
                </a:solidFill>
              </a:rPr>
              <a:pPr/>
              <a:t>6/6/2013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8D89FF-679E-2F4A-A204-4326FAEE58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1625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7E3BAB8-FBC8-FE4F-BF56-B5DDC557A7A4}" type="datetimeFigureOut">
              <a:rPr lang="en-US" smtClean="0">
                <a:solidFill>
                  <a:prstClr val="black">
                    <a:tint val="75000"/>
                  </a:prstClr>
                </a:solidFill>
              </a:rPr>
              <a:pPr/>
              <a:t>6/6/2013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A8D89FF-679E-2F4A-A204-4326FAEE58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86353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7E3BAB8-FBC8-FE4F-BF56-B5DDC557A7A4}" type="datetimeFigureOut">
              <a:rPr lang="en-US" smtClean="0">
                <a:solidFill>
                  <a:prstClr val="black">
                    <a:tint val="75000"/>
                  </a:prstClr>
                </a:solidFill>
              </a:rPr>
              <a:pPr/>
              <a:t>6/6/2013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A8D89FF-679E-2F4A-A204-4326FAEE58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5295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8FB313E-4E97-4B3D-904C-FB1F45D884C3}" type="datetimeFigureOut">
              <a:rPr lang="en-US" smtClean="0"/>
              <a:t>6/6/2013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80EA47-8C95-4C14-A5B9-D9BF49AEB5BE}" type="slidenum">
              <a:rPr lang="en-US" smtClean="0"/>
              <a:t>‹#›</a:t>
            </a:fld>
            <a:endParaRPr lang="en-US"/>
          </a:p>
        </p:txBody>
      </p:sp>
    </p:spTree>
    <p:extLst>
      <p:ext uri="{BB962C8B-B14F-4D97-AF65-F5344CB8AC3E}">
        <p14:creationId xmlns:p14="http://schemas.microsoft.com/office/powerpoint/2010/main" val="18659247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E3BAB8-FBC8-FE4F-BF56-B5DDC557A7A4}" type="datetimeFigureOut">
              <a:rPr lang="en-US" smtClean="0">
                <a:solidFill>
                  <a:prstClr val="black">
                    <a:tint val="75000"/>
                  </a:prstClr>
                </a:solidFill>
              </a:rPr>
              <a:pPr/>
              <a:t>6/6/2013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A8D89FF-679E-2F4A-A204-4326FAEE58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37468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E3BAB8-FBC8-FE4F-BF56-B5DDC557A7A4}" type="datetimeFigureOut">
              <a:rPr lang="en-US" smtClean="0">
                <a:solidFill>
                  <a:prstClr val="black">
                    <a:tint val="75000"/>
                  </a:prstClr>
                </a:solidFill>
              </a:rPr>
              <a:pPr/>
              <a:t>6/6/2013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8D89FF-679E-2F4A-A204-4326FAEE58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3003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E3BAB8-FBC8-FE4F-BF56-B5DDC557A7A4}" type="datetimeFigureOut">
              <a:rPr lang="en-US" smtClean="0">
                <a:solidFill>
                  <a:prstClr val="black">
                    <a:tint val="75000"/>
                  </a:prstClr>
                </a:solidFill>
              </a:rPr>
              <a:pPr/>
              <a:t>6/6/2013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8D89FF-679E-2F4A-A204-4326FAEE58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3103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E3BAB8-FBC8-FE4F-BF56-B5DDC557A7A4}" type="datetimeFigureOut">
              <a:rPr lang="en-US" smtClean="0">
                <a:solidFill>
                  <a:prstClr val="black">
                    <a:tint val="75000"/>
                  </a:prstClr>
                </a:solidFill>
              </a:rPr>
              <a:pPr/>
              <a:t>6/6/2013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8D89FF-679E-2F4A-A204-4326FAEE58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86237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E3BAB8-FBC8-FE4F-BF56-B5DDC557A7A4}" type="datetimeFigureOut">
              <a:rPr lang="en-US" smtClean="0">
                <a:solidFill>
                  <a:prstClr val="black">
                    <a:tint val="75000"/>
                  </a:prstClr>
                </a:solidFill>
              </a:rPr>
              <a:pPr/>
              <a:t>6/6/2013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8D89FF-679E-2F4A-A204-4326FAEE58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36256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000000"/>
                  </a:solidFill>
                  <a:cs typeface="Arial" pitchFamily="34" charset="0"/>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000000"/>
                  </a:solidFill>
                  <a:cs typeface="Arial" pitchFamily="34" charset="0"/>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000000"/>
                  </a:solidFill>
                  <a:cs typeface="Arial" pitchFamily="34" charset="0"/>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000000"/>
                  </a:solidFill>
                  <a:cs typeface="Arial" pitchFamily="34" charset="0"/>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000000"/>
                </a:solidFill>
                <a:cs typeface="Arial" pitchFamily="34" charset="0"/>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000000"/>
                </a:solidFill>
                <a:cs typeface="Arial" pitchFamily="34" charset="0"/>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000000"/>
                </a:solidFill>
                <a:cs typeface="Arial" pitchFamily="34" charset="0"/>
              </a:endParaRPr>
            </a:p>
          </p:txBody>
        </p:sp>
      </p:grpSp>
      <p:sp>
        <p:nvSpPr>
          <p:cNvPr id="89100" name="Rectangle 12"/>
          <p:cNvSpPr>
            <a:spLocks noGrp="1" noChangeArrowheads="1"/>
          </p:cNvSpPr>
          <p:nvPr>
            <p:ph type="ctrTitle"/>
          </p:nvPr>
        </p:nvSpPr>
        <p:spPr>
          <a:xfrm>
            <a:off x="990600" y="1828800"/>
            <a:ext cx="7772400" cy="1143000"/>
          </a:xfrm>
        </p:spPr>
        <p:txBody>
          <a:bodyPr/>
          <a:lstStyle>
            <a:lvl1pPr>
              <a:defRPr/>
            </a:lvl1pPr>
          </a:lstStyle>
          <a:p>
            <a:r>
              <a:rPr lang="en-US" smtClean="0"/>
              <a:t>Click to edit Master title style</a:t>
            </a:r>
            <a:endParaRPr lang="en-US"/>
          </a:p>
        </p:txBody>
      </p:sp>
      <p:sp>
        <p:nvSpPr>
          <p:cNvPr id="89101"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smtClean="0"/>
              <a:t>Click to edit Master subtitle style</a:t>
            </a:r>
            <a:endParaRPr lang="en-US"/>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E492F81E-D282-46AC-9D40-713C1AEE7829}"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3892360120"/>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E9A389CD-D775-4B66-8DC2-8FBBA7EBD1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8870416"/>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E72A330F-738D-4636-9432-19EA58D10A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9140377"/>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524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0" y="1524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BA5B4372-A95D-4D7D-857D-61684F4B01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0856074"/>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A9BE83D1-96E6-4076-B5F3-F1BBEE14B5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750505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8FB313E-4E97-4B3D-904C-FB1F45D884C3}" type="datetimeFigureOut">
              <a:rPr lang="en-US" smtClean="0"/>
              <a:t>6/6/2013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80EA47-8C95-4C14-A5B9-D9BF49AEB5BE}" type="slidenum">
              <a:rPr lang="en-US" smtClean="0"/>
              <a:t>‹#›</a:t>
            </a:fld>
            <a:endParaRPr lang="en-US"/>
          </a:p>
        </p:txBody>
      </p:sp>
    </p:spTree>
    <p:extLst>
      <p:ext uri="{BB962C8B-B14F-4D97-AF65-F5344CB8AC3E}">
        <p14:creationId xmlns:p14="http://schemas.microsoft.com/office/powerpoint/2010/main" val="2876626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E0FEA138-35DD-41B9-A7DD-9972D5B3D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112269"/>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BE8A45BB-194A-42A4-9AE9-B32235083F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7444236"/>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973F1501-8169-4B1D-A8FE-07BC9C8FCB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5166324"/>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E0DC2A55-17F3-49E4-BA30-75934FA212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3492286"/>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453450F-E363-4A57-B967-5C00CAAB59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8647689"/>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9125" y="228600"/>
            <a:ext cx="1966913"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228600"/>
            <a:ext cx="5749925"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3BE8616-D630-4D38-881D-43CD76E347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6904771"/>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000000"/>
                  </a:solidFill>
                  <a:cs typeface="Arial" pitchFamily="34" charset="0"/>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000000"/>
                  </a:solidFill>
                  <a:cs typeface="Arial" pitchFamily="34" charset="0"/>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000000"/>
                  </a:solidFill>
                  <a:cs typeface="Arial" pitchFamily="34" charset="0"/>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000000"/>
                  </a:solidFill>
                  <a:cs typeface="Arial" pitchFamily="34" charset="0"/>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000000"/>
                </a:solidFill>
                <a:cs typeface="Arial" pitchFamily="34" charset="0"/>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000000"/>
                </a:solidFill>
                <a:cs typeface="Arial" pitchFamily="34" charset="0"/>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000000"/>
                </a:solidFill>
                <a:cs typeface="Arial" pitchFamily="34" charset="0"/>
              </a:endParaRPr>
            </a:p>
          </p:txBody>
        </p:sp>
      </p:grpSp>
      <p:sp>
        <p:nvSpPr>
          <p:cNvPr id="89100"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89101"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rgbClr val="1C1C1C"/>
                </a:solidFill>
                <a:cs typeface="Arial" pitchFamily="34" charset="0"/>
              </a:defRPr>
            </a:lvl1pPr>
          </a:lstStyle>
          <a:p>
            <a:pPr>
              <a:defRPr/>
            </a:pPr>
            <a:endParaRPr lang="en-US"/>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rgbClr val="1C1C1C"/>
                </a:solidFill>
                <a:cs typeface="Arial" pitchFamily="34" charset="0"/>
              </a:defRPr>
            </a:lvl1pPr>
          </a:lstStyle>
          <a:p>
            <a:pPr>
              <a:defRPr/>
            </a:pPr>
            <a:endParaRPr lang="en-US"/>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rgbClr val="1C1C1C"/>
                </a:solidFill>
                <a:cs typeface="Arial" pitchFamily="34" charset="0"/>
              </a:defRPr>
            </a:lvl1pPr>
          </a:lstStyle>
          <a:p>
            <a:pPr>
              <a:defRPr/>
            </a:pPr>
            <a:fld id="{54907C67-8618-4952-8607-91ADDA6955FC}" type="slidenum">
              <a:rPr lang="en-US"/>
              <a:pPr>
                <a:defRPr/>
              </a:pPr>
              <a:t>‹#›</a:t>
            </a:fld>
            <a:endParaRPr lang="en-US"/>
          </a:p>
        </p:txBody>
      </p:sp>
    </p:spTree>
    <p:extLst>
      <p:ext uri="{BB962C8B-B14F-4D97-AF65-F5344CB8AC3E}">
        <p14:creationId xmlns:p14="http://schemas.microsoft.com/office/powerpoint/2010/main" val="2970819301"/>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50962" y="1600200"/>
            <a:ext cx="7793038"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9"/>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cs typeface="Arial" pitchFamily="34" charset="0"/>
              </a:defRPr>
            </a:lvl1pPr>
          </a:lstStyle>
          <a:p>
            <a:pPr>
              <a:defRPr/>
            </a:pPr>
            <a:fld id="{72ECC49B-6E2F-472B-8611-C34D952CF8BE}" type="slidenum">
              <a:rPr lang="en-US"/>
              <a:pPr>
                <a:defRPr/>
              </a:pPr>
              <a:t>‹#›</a:t>
            </a:fld>
            <a:endParaRPr lang="en-US"/>
          </a:p>
        </p:txBody>
      </p:sp>
    </p:spTree>
    <p:extLst>
      <p:ext uri="{BB962C8B-B14F-4D97-AF65-F5344CB8AC3E}">
        <p14:creationId xmlns:p14="http://schemas.microsoft.com/office/powerpoint/2010/main" val="2552433863"/>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9"/>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cs typeface="Arial" pitchFamily="34" charset="0"/>
              </a:defRPr>
            </a:lvl1pPr>
          </a:lstStyle>
          <a:p>
            <a:pPr>
              <a:defRPr/>
            </a:pPr>
            <a:fld id="{9165DD2A-4516-4065-AA8F-A703860482DA}" type="slidenum">
              <a:rPr lang="en-US"/>
              <a:pPr>
                <a:defRPr/>
              </a:pPr>
              <a:t>‹#›</a:t>
            </a:fld>
            <a:endParaRPr lang="en-US"/>
          </a:p>
        </p:txBody>
      </p:sp>
    </p:spTree>
    <p:extLst>
      <p:ext uri="{BB962C8B-B14F-4D97-AF65-F5344CB8AC3E}">
        <p14:creationId xmlns:p14="http://schemas.microsoft.com/office/powerpoint/2010/main" val="3554134632"/>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524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0" y="1524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Rectangle 9"/>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cs typeface="Arial" pitchFamily="34" charset="0"/>
              </a:defRPr>
            </a:lvl1pPr>
          </a:lstStyle>
          <a:p>
            <a:pPr>
              <a:defRPr/>
            </a:pPr>
            <a:fld id="{9C781847-E2B4-4B85-B1F5-CBB084444804}" type="slidenum">
              <a:rPr lang="en-US"/>
              <a:pPr>
                <a:defRPr/>
              </a:pPr>
              <a:t>‹#›</a:t>
            </a:fld>
            <a:endParaRPr lang="en-US"/>
          </a:p>
        </p:txBody>
      </p:sp>
    </p:spTree>
    <p:extLst>
      <p:ext uri="{BB962C8B-B14F-4D97-AF65-F5344CB8AC3E}">
        <p14:creationId xmlns:p14="http://schemas.microsoft.com/office/powerpoint/2010/main" val="249947119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8FB313E-4E97-4B3D-904C-FB1F45D884C3}" type="datetimeFigureOut">
              <a:rPr lang="en-US" smtClean="0"/>
              <a:t>6/6/2013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80EA47-8C95-4C14-A5B9-D9BF49AEB5BE}" type="slidenum">
              <a:rPr lang="en-US" smtClean="0"/>
              <a:t>‹#›</a:t>
            </a:fld>
            <a:endParaRPr lang="en-US"/>
          </a:p>
        </p:txBody>
      </p:sp>
    </p:spTree>
    <p:extLst>
      <p:ext uri="{BB962C8B-B14F-4D97-AF65-F5344CB8AC3E}">
        <p14:creationId xmlns:p14="http://schemas.microsoft.com/office/powerpoint/2010/main" val="13284683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p:spPr>
        <p:txBody>
          <a:bodyPr/>
          <a:lstStyle>
            <a:lvl1pPr>
              <a:defRPr/>
            </a:lvl1pPr>
          </a:lstStyle>
          <a:p>
            <a:r>
              <a:rPr lang="en-US" dirty="0" smtClean="0"/>
              <a:t>Click to edit Master title </a:t>
            </a:r>
            <a:r>
              <a:rPr lang="en-US" dirty="0" err="1" smtClean="0"/>
              <a:t>syle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8" name="Rectangle 9"/>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9" name="Rectangle 10"/>
          <p:cNvSpPr>
            <a:spLocks noGrp="1" noChangeArrowheads="1"/>
          </p:cNvSpPr>
          <p:nvPr>
            <p:ph type="sldNum" sz="quarter" idx="12"/>
          </p:nvPr>
        </p:nvSpPr>
        <p:spPr/>
        <p:txBody>
          <a:bodyPr/>
          <a:lstStyle>
            <a:lvl1pPr>
              <a:defRPr>
                <a:cs typeface="Arial" pitchFamily="34" charset="0"/>
              </a:defRPr>
            </a:lvl1pPr>
          </a:lstStyle>
          <a:p>
            <a:pPr>
              <a:defRPr/>
            </a:pPr>
            <a:fld id="{97B82134-613B-42D0-940E-0C8E069067FF}" type="slidenum">
              <a:rPr lang="en-US"/>
              <a:pPr>
                <a:defRPr/>
              </a:pPr>
              <a:t>‹#›</a:t>
            </a:fld>
            <a:endParaRPr lang="en-US"/>
          </a:p>
        </p:txBody>
      </p:sp>
    </p:spTree>
    <p:extLst>
      <p:ext uri="{BB962C8B-B14F-4D97-AF65-F5344CB8AC3E}">
        <p14:creationId xmlns:p14="http://schemas.microsoft.com/office/powerpoint/2010/main" val="2778344662"/>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4" name="Rectangle 9"/>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5" name="Rectangle 10"/>
          <p:cNvSpPr>
            <a:spLocks noGrp="1" noChangeArrowheads="1"/>
          </p:cNvSpPr>
          <p:nvPr>
            <p:ph type="sldNum" sz="quarter" idx="12"/>
          </p:nvPr>
        </p:nvSpPr>
        <p:spPr/>
        <p:txBody>
          <a:bodyPr/>
          <a:lstStyle>
            <a:lvl1pPr>
              <a:defRPr>
                <a:cs typeface="Arial" pitchFamily="34" charset="0"/>
              </a:defRPr>
            </a:lvl1pPr>
          </a:lstStyle>
          <a:p>
            <a:pPr>
              <a:defRPr/>
            </a:pPr>
            <a:fld id="{A6A10CF3-BA4C-4B85-A519-D2FBB86DB210}" type="slidenum">
              <a:rPr lang="en-US"/>
              <a:pPr>
                <a:defRPr/>
              </a:pPr>
              <a:t>‹#›</a:t>
            </a:fld>
            <a:endParaRPr lang="en-US"/>
          </a:p>
        </p:txBody>
      </p:sp>
    </p:spTree>
    <p:extLst>
      <p:ext uri="{BB962C8B-B14F-4D97-AF65-F5344CB8AC3E}">
        <p14:creationId xmlns:p14="http://schemas.microsoft.com/office/powerpoint/2010/main" val="4209720601"/>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Arial" pitchFamily="34" charset="0"/>
              </a:defRPr>
            </a:lvl1pPr>
          </a:lstStyle>
          <a:p>
            <a:pPr>
              <a:defRPr/>
            </a:pPr>
            <a:endParaRPr lang="en-US"/>
          </a:p>
        </p:txBody>
      </p:sp>
      <p:sp>
        <p:nvSpPr>
          <p:cNvPr id="3" name="Footer Placeholder 2"/>
          <p:cNvSpPr>
            <a:spLocks noGrp="1"/>
          </p:cNvSpPr>
          <p:nvPr>
            <p:ph type="ftr" sz="quarter" idx="11"/>
          </p:nvPr>
        </p:nvSpPr>
        <p:spPr/>
        <p:txBody>
          <a:bodyPr/>
          <a:lstStyle>
            <a:lvl1pPr>
              <a:defRPr>
                <a:cs typeface="Arial" pitchFamily="34" charset="0"/>
              </a:defRPr>
            </a:lvl1pPr>
          </a:lstStyle>
          <a:p>
            <a:pPr>
              <a:defRPr/>
            </a:pPr>
            <a:endParaRPr lang="en-US"/>
          </a:p>
        </p:txBody>
      </p:sp>
    </p:spTree>
    <p:extLst>
      <p:ext uri="{BB962C8B-B14F-4D97-AF65-F5344CB8AC3E}">
        <p14:creationId xmlns:p14="http://schemas.microsoft.com/office/powerpoint/2010/main" val="3985008224"/>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Rectangle 9"/>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cs typeface="Arial" pitchFamily="34" charset="0"/>
              </a:defRPr>
            </a:lvl1pPr>
          </a:lstStyle>
          <a:p>
            <a:pPr>
              <a:defRPr/>
            </a:pPr>
            <a:fld id="{B0123FFF-DFD8-42D0-A894-ABF963560C3D}" type="slidenum">
              <a:rPr lang="en-US"/>
              <a:pPr>
                <a:defRPr/>
              </a:pPr>
              <a:t>‹#›</a:t>
            </a:fld>
            <a:endParaRPr lang="en-US"/>
          </a:p>
        </p:txBody>
      </p:sp>
    </p:spTree>
    <p:extLst>
      <p:ext uri="{BB962C8B-B14F-4D97-AF65-F5344CB8AC3E}">
        <p14:creationId xmlns:p14="http://schemas.microsoft.com/office/powerpoint/2010/main" val="2740426965"/>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Rectangle 9"/>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cs typeface="Arial" pitchFamily="34" charset="0"/>
              </a:defRPr>
            </a:lvl1pPr>
          </a:lstStyle>
          <a:p>
            <a:pPr>
              <a:defRPr/>
            </a:pPr>
            <a:fld id="{FD724AEA-C169-412A-86B4-B85B2E139BDE}" type="slidenum">
              <a:rPr lang="en-US"/>
              <a:pPr>
                <a:defRPr/>
              </a:pPr>
              <a:t>‹#›</a:t>
            </a:fld>
            <a:endParaRPr lang="en-US"/>
          </a:p>
        </p:txBody>
      </p:sp>
    </p:spTree>
    <p:extLst>
      <p:ext uri="{BB962C8B-B14F-4D97-AF65-F5344CB8AC3E}">
        <p14:creationId xmlns:p14="http://schemas.microsoft.com/office/powerpoint/2010/main" val="752023388"/>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752600"/>
            <a:ext cx="7793038" cy="1143000"/>
          </a:xfrm>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9"/>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cs typeface="Arial" pitchFamily="34" charset="0"/>
              </a:defRPr>
            </a:lvl1pPr>
          </a:lstStyle>
          <a:p>
            <a:pPr>
              <a:defRPr/>
            </a:pPr>
            <a:fld id="{785A9592-CA55-4786-A0BC-BE46EDF1F807}" type="slidenum">
              <a:rPr lang="en-US"/>
              <a:pPr>
                <a:defRPr/>
              </a:pPr>
              <a:t>‹#›</a:t>
            </a:fld>
            <a:endParaRPr lang="en-US"/>
          </a:p>
        </p:txBody>
      </p:sp>
    </p:spTree>
    <p:extLst>
      <p:ext uri="{BB962C8B-B14F-4D97-AF65-F5344CB8AC3E}">
        <p14:creationId xmlns:p14="http://schemas.microsoft.com/office/powerpoint/2010/main" val="2834331067"/>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9125" y="228600"/>
            <a:ext cx="1966913"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2209800"/>
            <a:ext cx="5749925" cy="5410200"/>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8"/>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9"/>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cs typeface="Arial" pitchFamily="34" charset="0"/>
              </a:defRPr>
            </a:lvl1pPr>
          </a:lstStyle>
          <a:p>
            <a:pPr>
              <a:defRPr/>
            </a:pPr>
            <a:fld id="{4B39EDBB-37B3-4C35-AF09-9350F9F9033E}" type="slidenum">
              <a:rPr lang="en-US"/>
              <a:pPr>
                <a:defRPr/>
              </a:pPr>
              <a:t>‹#›</a:t>
            </a:fld>
            <a:endParaRPr lang="en-US"/>
          </a:p>
        </p:txBody>
      </p:sp>
    </p:spTree>
    <p:extLst>
      <p:ext uri="{BB962C8B-B14F-4D97-AF65-F5344CB8AC3E}">
        <p14:creationId xmlns:p14="http://schemas.microsoft.com/office/powerpoint/2010/main" val="1538644121"/>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73A91F2-6590-49C6-A694-8A44711C4BC9}" type="datetimeFigureOut">
              <a:rPr lang="en-US"/>
              <a:pPr>
                <a:defRPr/>
              </a:pPr>
              <a:t>6/6/2013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4EECB81-32B6-4320-ACD3-465C268CC776}" type="slidenum">
              <a:rPr lang="en-US"/>
              <a:pPr>
                <a:defRPr/>
              </a:pPr>
              <a:t>‹#›</a:t>
            </a:fld>
            <a:endParaRPr lang="en-US"/>
          </a:p>
        </p:txBody>
      </p:sp>
    </p:spTree>
    <p:extLst>
      <p:ext uri="{BB962C8B-B14F-4D97-AF65-F5344CB8AC3E}">
        <p14:creationId xmlns:p14="http://schemas.microsoft.com/office/powerpoint/2010/main" val="3087506587"/>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DA26B00-D891-4077-991E-4C9A73429484}" type="datetimeFigureOut">
              <a:rPr lang="en-US"/>
              <a:pPr>
                <a:defRPr/>
              </a:pPr>
              <a:t>6/6/2013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DEB8AB1-37B5-4323-992C-166CB575C1FF}" type="slidenum">
              <a:rPr lang="en-US"/>
              <a:pPr>
                <a:defRPr/>
              </a:pPr>
              <a:t>‹#›</a:t>
            </a:fld>
            <a:endParaRPr lang="en-US"/>
          </a:p>
        </p:txBody>
      </p:sp>
    </p:spTree>
    <p:extLst>
      <p:ext uri="{BB962C8B-B14F-4D97-AF65-F5344CB8AC3E}">
        <p14:creationId xmlns:p14="http://schemas.microsoft.com/office/powerpoint/2010/main" val="2690099376"/>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444DA20-6803-4F38-9B10-0352F6AADB5C}" type="datetimeFigureOut">
              <a:rPr lang="en-US"/>
              <a:pPr>
                <a:defRPr/>
              </a:pPr>
              <a:t>6/6/2013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025B469-0673-4DAC-8D4D-C8594C3CA467}" type="slidenum">
              <a:rPr lang="en-US"/>
              <a:pPr>
                <a:defRPr/>
              </a:pPr>
              <a:t>‹#›</a:t>
            </a:fld>
            <a:endParaRPr lang="en-US"/>
          </a:p>
        </p:txBody>
      </p:sp>
    </p:spTree>
    <p:extLst>
      <p:ext uri="{BB962C8B-B14F-4D97-AF65-F5344CB8AC3E}">
        <p14:creationId xmlns:p14="http://schemas.microsoft.com/office/powerpoint/2010/main" val="378563619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FB313E-4E97-4B3D-904C-FB1F45D884C3}" type="datetimeFigureOut">
              <a:rPr lang="en-US" smtClean="0"/>
              <a:t>6/6/2013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80EA47-8C95-4C14-A5B9-D9BF49AEB5BE}" type="slidenum">
              <a:rPr lang="en-US" smtClean="0"/>
              <a:t>‹#›</a:t>
            </a:fld>
            <a:endParaRPr lang="en-US"/>
          </a:p>
        </p:txBody>
      </p:sp>
    </p:spTree>
    <p:extLst>
      <p:ext uri="{BB962C8B-B14F-4D97-AF65-F5344CB8AC3E}">
        <p14:creationId xmlns:p14="http://schemas.microsoft.com/office/powerpoint/2010/main" val="13900271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1190422-C9D5-43D7-B8EC-38CDF5063804}" type="datetimeFigureOut">
              <a:rPr lang="en-US"/>
              <a:pPr>
                <a:defRPr/>
              </a:pPr>
              <a:t>6/6/2013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C465107-66BF-45BE-97D5-C931DC0EF198}" type="slidenum">
              <a:rPr lang="en-US"/>
              <a:pPr>
                <a:defRPr/>
              </a:pPr>
              <a:t>‹#›</a:t>
            </a:fld>
            <a:endParaRPr lang="en-US"/>
          </a:p>
        </p:txBody>
      </p:sp>
    </p:spTree>
    <p:extLst>
      <p:ext uri="{BB962C8B-B14F-4D97-AF65-F5344CB8AC3E}">
        <p14:creationId xmlns:p14="http://schemas.microsoft.com/office/powerpoint/2010/main" val="1680910880"/>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185570C-5C9E-4F4B-80CE-95EF1BBD8E40}" type="datetimeFigureOut">
              <a:rPr lang="en-US"/>
              <a:pPr>
                <a:defRPr/>
              </a:pPr>
              <a:t>6/6/2013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7A7E540-1944-4D99-AC86-65F5D26722DC}" type="slidenum">
              <a:rPr lang="en-US"/>
              <a:pPr>
                <a:defRPr/>
              </a:pPr>
              <a:t>‹#›</a:t>
            </a:fld>
            <a:endParaRPr lang="en-US"/>
          </a:p>
        </p:txBody>
      </p:sp>
    </p:spTree>
    <p:extLst>
      <p:ext uri="{BB962C8B-B14F-4D97-AF65-F5344CB8AC3E}">
        <p14:creationId xmlns:p14="http://schemas.microsoft.com/office/powerpoint/2010/main" val="2970442281"/>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B1CB2BA-1C9B-4EF7-A9E6-C8621504688A}" type="datetimeFigureOut">
              <a:rPr lang="en-US"/>
              <a:pPr>
                <a:defRPr/>
              </a:pPr>
              <a:t>6/6/2013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7285A5A-0B2E-4159-A147-C11BBCE579EF}" type="slidenum">
              <a:rPr lang="en-US"/>
              <a:pPr>
                <a:defRPr/>
              </a:pPr>
              <a:t>‹#›</a:t>
            </a:fld>
            <a:endParaRPr lang="en-US"/>
          </a:p>
        </p:txBody>
      </p:sp>
    </p:spTree>
    <p:extLst>
      <p:ext uri="{BB962C8B-B14F-4D97-AF65-F5344CB8AC3E}">
        <p14:creationId xmlns:p14="http://schemas.microsoft.com/office/powerpoint/2010/main" val="601829462"/>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A123003-475D-47DD-B217-FEC956EF088C}" type="datetimeFigureOut">
              <a:rPr lang="en-US"/>
              <a:pPr>
                <a:defRPr/>
              </a:pPr>
              <a:t>6/6/2013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30B840F-464E-4235-9C96-E74BE32306DF}" type="slidenum">
              <a:rPr lang="en-US"/>
              <a:pPr>
                <a:defRPr/>
              </a:pPr>
              <a:t>‹#›</a:t>
            </a:fld>
            <a:endParaRPr lang="en-US"/>
          </a:p>
        </p:txBody>
      </p:sp>
    </p:spTree>
    <p:extLst>
      <p:ext uri="{BB962C8B-B14F-4D97-AF65-F5344CB8AC3E}">
        <p14:creationId xmlns:p14="http://schemas.microsoft.com/office/powerpoint/2010/main" val="3928693759"/>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A9AC0D2-F915-4BFF-A416-C56D91550D1D}" type="datetimeFigureOut">
              <a:rPr lang="en-US"/>
              <a:pPr>
                <a:defRPr/>
              </a:pPr>
              <a:t>6/6/2013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9AF6B85-E225-445F-8587-321D5B10DA19}" type="slidenum">
              <a:rPr lang="en-US"/>
              <a:pPr>
                <a:defRPr/>
              </a:pPr>
              <a:t>‹#›</a:t>
            </a:fld>
            <a:endParaRPr lang="en-US"/>
          </a:p>
        </p:txBody>
      </p:sp>
    </p:spTree>
    <p:extLst>
      <p:ext uri="{BB962C8B-B14F-4D97-AF65-F5344CB8AC3E}">
        <p14:creationId xmlns:p14="http://schemas.microsoft.com/office/powerpoint/2010/main" val="14343710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C64A78D-6D6E-4DD7-A2B8-23F56F3128DD}" type="datetimeFigureOut">
              <a:rPr lang="en-US"/>
              <a:pPr>
                <a:defRPr/>
              </a:pPr>
              <a:t>6/6/2013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7C4F18F-8CB5-4DEB-8C21-42E73CD9ACC8}" type="slidenum">
              <a:rPr lang="en-US"/>
              <a:pPr>
                <a:defRPr/>
              </a:pPr>
              <a:t>‹#›</a:t>
            </a:fld>
            <a:endParaRPr lang="en-US"/>
          </a:p>
        </p:txBody>
      </p:sp>
    </p:spTree>
    <p:extLst>
      <p:ext uri="{BB962C8B-B14F-4D97-AF65-F5344CB8AC3E}">
        <p14:creationId xmlns:p14="http://schemas.microsoft.com/office/powerpoint/2010/main" val="11768671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F9716F-1003-42DF-B94C-2C5AAB41896F}" type="datetimeFigureOut">
              <a:rPr lang="en-US"/>
              <a:pPr>
                <a:defRPr/>
              </a:pPr>
              <a:t>6/6/2013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A8B2F25-C235-4578-BAA7-075FF8E28CBA}" type="slidenum">
              <a:rPr lang="en-US"/>
              <a:pPr>
                <a:defRPr/>
              </a:pPr>
              <a:t>‹#›</a:t>
            </a:fld>
            <a:endParaRPr lang="en-US"/>
          </a:p>
        </p:txBody>
      </p:sp>
    </p:spTree>
    <p:extLst>
      <p:ext uri="{BB962C8B-B14F-4D97-AF65-F5344CB8AC3E}">
        <p14:creationId xmlns:p14="http://schemas.microsoft.com/office/powerpoint/2010/main" val="3522764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90C06BD-AE16-4FFF-963B-A71F015DC75A}" type="datetimeFigureOut">
              <a:rPr lang="en-US"/>
              <a:pPr>
                <a:defRPr/>
              </a:pPr>
              <a:t>6/6/2013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074A277-B129-49D2-8363-D853802292C1}" type="slidenum">
              <a:rPr lang="en-US"/>
              <a:pPr>
                <a:defRPr/>
              </a:pPr>
              <a:t>‹#›</a:t>
            </a:fld>
            <a:endParaRPr lang="en-US"/>
          </a:p>
        </p:txBody>
      </p:sp>
    </p:spTree>
    <p:extLst>
      <p:ext uri="{BB962C8B-B14F-4D97-AF65-F5344CB8AC3E}">
        <p14:creationId xmlns:p14="http://schemas.microsoft.com/office/powerpoint/2010/main" val="16363108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7E3BAB8-FBC8-FE4F-BF56-B5DDC557A7A4}" type="datetimeFigureOut">
              <a:rPr lang="en-US" smtClean="0">
                <a:solidFill>
                  <a:prstClr val="black">
                    <a:tint val="75000"/>
                  </a:prstClr>
                </a:solidFill>
              </a:rPr>
              <a:pPr/>
              <a:t>6/6/2013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8D89FF-679E-2F4A-A204-4326FAEE58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83068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E3BAB8-FBC8-FE4F-BF56-B5DDC557A7A4}" type="datetimeFigureOut">
              <a:rPr lang="en-US" smtClean="0">
                <a:solidFill>
                  <a:prstClr val="black">
                    <a:tint val="75000"/>
                  </a:prstClr>
                </a:solidFill>
              </a:rPr>
              <a:pPr/>
              <a:t>6/6/2013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8D89FF-679E-2F4A-A204-4326FAEE58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7169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FB313E-4E97-4B3D-904C-FB1F45D884C3}" type="datetimeFigureOut">
              <a:rPr lang="en-US" smtClean="0"/>
              <a:t>6/6/2013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80EA47-8C95-4C14-A5B9-D9BF49AEB5BE}" type="slidenum">
              <a:rPr lang="en-US" smtClean="0"/>
              <a:t>‹#›</a:t>
            </a:fld>
            <a:endParaRPr lang="en-US"/>
          </a:p>
        </p:txBody>
      </p:sp>
    </p:spTree>
    <p:extLst>
      <p:ext uri="{BB962C8B-B14F-4D97-AF65-F5344CB8AC3E}">
        <p14:creationId xmlns:p14="http://schemas.microsoft.com/office/powerpoint/2010/main" val="1940252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E3BAB8-FBC8-FE4F-BF56-B5DDC557A7A4}" type="datetimeFigureOut">
              <a:rPr lang="en-US" smtClean="0">
                <a:solidFill>
                  <a:prstClr val="black">
                    <a:tint val="75000"/>
                  </a:prstClr>
                </a:solidFill>
              </a:rPr>
              <a:pPr/>
              <a:t>6/6/2013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8D89FF-679E-2F4A-A204-4326FAEE58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76907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7E3BAB8-FBC8-FE4F-BF56-B5DDC557A7A4}" type="datetimeFigureOut">
              <a:rPr lang="en-US" smtClean="0">
                <a:solidFill>
                  <a:prstClr val="black">
                    <a:tint val="75000"/>
                  </a:prstClr>
                </a:solidFill>
              </a:rPr>
              <a:pPr/>
              <a:t>6/6/2013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8D89FF-679E-2F4A-A204-4326FAEE58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58163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7E3BAB8-FBC8-FE4F-BF56-B5DDC557A7A4}" type="datetimeFigureOut">
              <a:rPr lang="en-US" smtClean="0">
                <a:solidFill>
                  <a:prstClr val="black">
                    <a:tint val="75000"/>
                  </a:prstClr>
                </a:solidFill>
              </a:rPr>
              <a:pPr/>
              <a:t>6/6/2013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A8D89FF-679E-2F4A-A204-4326FAEE58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30131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7E3BAB8-FBC8-FE4F-BF56-B5DDC557A7A4}" type="datetimeFigureOut">
              <a:rPr lang="en-US" smtClean="0">
                <a:solidFill>
                  <a:prstClr val="black">
                    <a:tint val="75000"/>
                  </a:prstClr>
                </a:solidFill>
              </a:rPr>
              <a:pPr/>
              <a:t>6/6/2013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A8D89FF-679E-2F4A-A204-4326FAEE58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46301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E3BAB8-FBC8-FE4F-BF56-B5DDC557A7A4}" type="datetimeFigureOut">
              <a:rPr lang="en-US" smtClean="0">
                <a:solidFill>
                  <a:prstClr val="black">
                    <a:tint val="75000"/>
                  </a:prstClr>
                </a:solidFill>
              </a:rPr>
              <a:pPr/>
              <a:t>6/6/2013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A8D89FF-679E-2F4A-A204-4326FAEE58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79826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E3BAB8-FBC8-FE4F-BF56-B5DDC557A7A4}" type="datetimeFigureOut">
              <a:rPr lang="en-US" smtClean="0">
                <a:solidFill>
                  <a:prstClr val="black">
                    <a:tint val="75000"/>
                  </a:prstClr>
                </a:solidFill>
              </a:rPr>
              <a:pPr/>
              <a:t>6/6/2013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8D89FF-679E-2F4A-A204-4326FAEE58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54444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E3BAB8-FBC8-FE4F-BF56-B5DDC557A7A4}" type="datetimeFigureOut">
              <a:rPr lang="en-US" smtClean="0">
                <a:solidFill>
                  <a:prstClr val="black">
                    <a:tint val="75000"/>
                  </a:prstClr>
                </a:solidFill>
              </a:rPr>
              <a:pPr/>
              <a:t>6/6/2013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8D89FF-679E-2F4A-A204-4326FAEE58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57201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E3BAB8-FBC8-FE4F-BF56-B5DDC557A7A4}" type="datetimeFigureOut">
              <a:rPr lang="en-US" smtClean="0">
                <a:solidFill>
                  <a:prstClr val="black">
                    <a:tint val="75000"/>
                  </a:prstClr>
                </a:solidFill>
              </a:rPr>
              <a:pPr/>
              <a:t>6/6/2013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8D89FF-679E-2F4A-A204-4326FAEE58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47313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E3BAB8-FBC8-FE4F-BF56-B5DDC557A7A4}" type="datetimeFigureOut">
              <a:rPr lang="en-US" smtClean="0">
                <a:solidFill>
                  <a:prstClr val="black">
                    <a:tint val="75000"/>
                  </a:prstClr>
                </a:solidFill>
              </a:rPr>
              <a:pPr/>
              <a:t>6/6/2013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8D89FF-679E-2F4A-A204-4326FAEE58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9991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FB313E-4E97-4B3D-904C-FB1F45D884C3}" type="datetimeFigureOut">
              <a:rPr lang="en-US" smtClean="0"/>
              <a:t>6/6/2013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80EA47-8C95-4C14-A5B9-D9BF49AEB5BE}" type="slidenum">
              <a:rPr lang="en-US" smtClean="0"/>
              <a:t>‹#›</a:t>
            </a:fld>
            <a:endParaRPr lang="en-US"/>
          </a:p>
        </p:txBody>
      </p:sp>
    </p:spTree>
    <p:extLst>
      <p:ext uri="{BB962C8B-B14F-4D97-AF65-F5344CB8AC3E}">
        <p14:creationId xmlns:p14="http://schemas.microsoft.com/office/powerpoint/2010/main" val="3577924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6.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6.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7.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FB313E-4E97-4B3D-904C-FB1F45D884C3}" type="datetimeFigureOut">
              <a:rPr lang="en-US" smtClean="0"/>
              <a:t>6/6/2013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80EA47-8C95-4C14-A5B9-D9BF49AEB5BE}" type="slidenum">
              <a:rPr lang="en-US" smtClean="0"/>
              <a:t>‹#›</a:t>
            </a:fld>
            <a:endParaRPr lang="en-US"/>
          </a:p>
        </p:txBody>
      </p:sp>
    </p:spTree>
    <p:extLst>
      <p:ext uri="{BB962C8B-B14F-4D97-AF65-F5344CB8AC3E}">
        <p14:creationId xmlns:p14="http://schemas.microsoft.com/office/powerpoint/2010/main" val="1835939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5" descr="slide footer_blue_646.jpg"/>
          <p:cNvPicPr>
            <a:picLocks noChangeAspect="1"/>
          </p:cNvPicPr>
          <p:nvPr/>
        </p:nvPicPr>
        <p:blipFill>
          <a:blip r:embed="rId13" cstate="print"/>
          <a:srcRect/>
          <a:stretch>
            <a:fillRect/>
          </a:stretch>
        </p:blipFill>
        <p:spPr bwMode="auto">
          <a:xfrm>
            <a:off x="0" y="6324600"/>
            <a:ext cx="9144000" cy="530225"/>
          </a:xfrm>
          <a:prstGeom prst="rect">
            <a:avLst/>
          </a:prstGeom>
          <a:noFill/>
          <a:ln w="9525">
            <a:noFill/>
            <a:miter lim="800000"/>
            <a:headEnd/>
            <a:tailEnd/>
          </a:ln>
        </p:spPr>
      </p:pic>
      <p:sp>
        <p:nvSpPr>
          <p:cNvPr id="3075"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3076"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7010400" y="6572250"/>
            <a:ext cx="1371600" cy="2095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000"/>
            </a:lvl1pPr>
          </a:lstStyle>
          <a:p>
            <a:pPr fontAlgn="base">
              <a:spcBef>
                <a:spcPct val="0"/>
              </a:spcBef>
              <a:spcAft>
                <a:spcPct val="0"/>
              </a:spcAft>
              <a:defRPr/>
            </a:pPr>
            <a:fld id="{9B3F818C-E33C-4E3F-94F4-6E2F70813C82}" type="datetime1">
              <a:rPr lang="en-US">
                <a:solidFill>
                  <a:srgbClr val="404040"/>
                </a:solidFill>
              </a:rPr>
              <a:pPr fontAlgn="base">
                <a:spcBef>
                  <a:spcPct val="0"/>
                </a:spcBef>
                <a:spcAft>
                  <a:spcPct val="0"/>
                </a:spcAft>
                <a:defRPr/>
              </a:pPr>
              <a:t>6/6/2013</a:t>
            </a:fld>
            <a:endParaRPr lang="en-US">
              <a:solidFill>
                <a:srgbClr val="404040"/>
              </a:solidFill>
            </a:endParaRPr>
          </a:p>
        </p:txBody>
      </p:sp>
      <p:sp>
        <p:nvSpPr>
          <p:cNvPr id="1029" name="Rectangle 5"/>
          <p:cNvSpPr>
            <a:spLocks noGrp="1" noChangeArrowheads="1"/>
          </p:cNvSpPr>
          <p:nvPr>
            <p:ph type="ftr" sz="quarter" idx="3"/>
          </p:nvPr>
        </p:nvSpPr>
        <p:spPr bwMode="auto">
          <a:xfrm>
            <a:off x="657225" y="6307138"/>
            <a:ext cx="5942013" cy="2286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900">
                <a:solidFill>
                  <a:srgbClr val="000000"/>
                </a:solidFill>
              </a:defRPr>
            </a:lvl1pPr>
          </a:lstStyle>
          <a:p>
            <a:pPr fontAlgn="base">
              <a:spcBef>
                <a:spcPct val="0"/>
              </a:spcBef>
              <a:spcAft>
                <a:spcPct val="0"/>
              </a:spcAft>
              <a:defRPr/>
            </a:pPr>
            <a:r>
              <a:rPr lang="en-US"/>
              <a:t>DOE visit Aug/10</a:t>
            </a:r>
          </a:p>
        </p:txBody>
      </p:sp>
      <p:sp>
        <p:nvSpPr>
          <p:cNvPr id="1030" name="Rectangle 6"/>
          <p:cNvSpPr>
            <a:spLocks noGrp="1" noChangeArrowheads="1"/>
          </p:cNvSpPr>
          <p:nvPr>
            <p:ph type="sldNum" sz="quarter" idx="4"/>
          </p:nvPr>
        </p:nvSpPr>
        <p:spPr bwMode="auto">
          <a:xfrm>
            <a:off x="8610600" y="6489700"/>
            <a:ext cx="384175" cy="365125"/>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900"/>
            </a:lvl1pPr>
          </a:lstStyle>
          <a:p>
            <a:pPr fontAlgn="base">
              <a:spcBef>
                <a:spcPct val="0"/>
              </a:spcBef>
              <a:spcAft>
                <a:spcPct val="0"/>
              </a:spcAft>
              <a:defRPr/>
            </a:pPr>
            <a:fld id="{07E116C1-5C19-4A56-8C57-D0CDE68CAAC1}" type="slidenum">
              <a:rPr lang="en-US">
                <a:solidFill>
                  <a:srgbClr val="404040"/>
                </a:solidFill>
              </a:rPr>
              <a:pPr fontAlgn="base">
                <a:spcBef>
                  <a:spcPct val="0"/>
                </a:spcBef>
                <a:spcAft>
                  <a:spcPct val="0"/>
                </a:spcAft>
                <a:defRPr/>
              </a:pPr>
              <a:t>‹#›</a:t>
            </a:fld>
            <a:endParaRPr lang="en-US">
              <a:solidFill>
                <a:srgbClr val="404040"/>
              </a:solidFill>
            </a:endParaRPr>
          </a:p>
        </p:txBody>
      </p:sp>
      <p:pic>
        <p:nvPicPr>
          <p:cNvPr id="3080" name="Picture 7" descr="slide header_646.jpg"/>
          <p:cNvPicPr>
            <a:picLocks noChangeAspect="1"/>
          </p:cNvPicPr>
          <p:nvPr/>
        </p:nvPicPr>
        <p:blipFill>
          <a:blip r:embed="rId14" cstate="print"/>
          <a:srcRect/>
          <a:stretch>
            <a:fillRect/>
          </a:stretch>
        </p:blipFill>
        <p:spPr bwMode="auto">
          <a:xfrm>
            <a:off x="0" y="0"/>
            <a:ext cx="9144000" cy="155575"/>
          </a:xfrm>
          <a:prstGeom prst="rect">
            <a:avLst/>
          </a:prstGeom>
          <a:noFill/>
          <a:ln w="9525">
            <a:noFill/>
            <a:miter lim="800000"/>
            <a:headEnd/>
            <a:tailEnd/>
          </a:ln>
        </p:spPr>
      </p:pic>
    </p:spTree>
    <p:extLst>
      <p:ext uri="{BB962C8B-B14F-4D97-AF65-F5344CB8AC3E}">
        <p14:creationId xmlns:p14="http://schemas.microsoft.com/office/powerpoint/2010/main" val="6264680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0" fontAlgn="base" hangingPunct="0">
        <a:spcBef>
          <a:spcPct val="0"/>
        </a:spcBef>
        <a:spcAft>
          <a:spcPct val="0"/>
        </a:spcAft>
        <a:defRPr sz="2600" b="1">
          <a:solidFill>
            <a:schemeClr val="tx2"/>
          </a:solidFill>
          <a:latin typeface="+mj-lt"/>
          <a:ea typeface="+mj-ea"/>
          <a:cs typeface="+mj-cs"/>
        </a:defRPr>
      </a:lvl1pPr>
      <a:lvl2pPr algn="l" rtl="0" eaLnBrk="0" fontAlgn="base" hangingPunct="0">
        <a:spcBef>
          <a:spcPct val="0"/>
        </a:spcBef>
        <a:spcAft>
          <a:spcPct val="0"/>
        </a:spcAft>
        <a:defRPr sz="2600" b="1">
          <a:solidFill>
            <a:schemeClr val="tx2"/>
          </a:solidFill>
          <a:latin typeface="Trebuchet MS" pitchFamily="34" charset="0"/>
        </a:defRPr>
      </a:lvl2pPr>
      <a:lvl3pPr algn="l" rtl="0" eaLnBrk="0" fontAlgn="base" hangingPunct="0">
        <a:spcBef>
          <a:spcPct val="0"/>
        </a:spcBef>
        <a:spcAft>
          <a:spcPct val="0"/>
        </a:spcAft>
        <a:defRPr sz="2600" b="1">
          <a:solidFill>
            <a:schemeClr val="tx2"/>
          </a:solidFill>
          <a:latin typeface="Trebuchet MS" pitchFamily="34" charset="0"/>
        </a:defRPr>
      </a:lvl3pPr>
      <a:lvl4pPr algn="l" rtl="0" eaLnBrk="0" fontAlgn="base" hangingPunct="0">
        <a:spcBef>
          <a:spcPct val="0"/>
        </a:spcBef>
        <a:spcAft>
          <a:spcPct val="0"/>
        </a:spcAft>
        <a:defRPr sz="2600" b="1">
          <a:solidFill>
            <a:schemeClr val="tx2"/>
          </a:solidFill>
          <a:latin typeface="Trebuchet MS" pitchFamily="34" charset="0"/>
        </a:defRPr>
      </a:lvl4pPr>
      <a:lvl5pPr algn="l" rtl="0" eaLnBrk="0" fontAlgn="base" hangingPunct="0">
        <a:spcBef>
          <a:spcPct val="0"/>
        </a:spcBef>
        <a:spcAft>
          <a:spcPct val="0"/>
        </a:spcAft>
        <a:defRPr sz="2600" b="1">
          <a:solidFill>
            <a:schemeClr val="tx2"/>
          </a:solidFill>
          <a:latin typeface="Trebuchet MS" pitchFamily="34" charset="0"/>
        </a:defRPr>
      </a:lvl5pPr>
      <a:lvl6pPr marL="457200" algn="l" rtl="0" fontAlgn="base">
        <a:spcBef>
          <a:spcPct val="0"/>
        </a:spcBef>
        <a:spcAft>
          <a:spcPct val="0"/>
        </a:spcAft>
        <a:defRPr sz="2600" b="1">
          <a:solidFill>
            <a:schemeClr val="tx2"/>
          </a:solidFill>
          <a:latin typeface="Trebuchet MS" pitchFamily="34" charset="0"/>
        </a:defRPr>
      </a:lvl6pPr>
      <a:lvl7pPr marL="914400" algn="l" rtl="0" fontAlgn="base">
        <a:spcBef>
          <a:spcPct val="0"/>
        </a:spcBef>
        <a:spcAft>
          <a:spcPct val="0"/>
        </a:spcAft>
        <a:defRPr sz="2600" b="1">
          <a:solidFill>
            <a:schemeClr val="tx2"/>
          </a:solidFill>
          <a:latin typeface="Trebuchet MS" pitchFamily="34" charset="0"/>
        </a:defRPr>
      </a:lvl7pPr>
      <a:lvl8pPr marL="1371600" algn="l" rtl="0" fontAlgn="base">
        <a:spcBef>
          <a:spcPct val="0"/>
        </a:spcBef>
        <a:spcAft>
          <a:spcPct val="0"/>
        </a:spcAft>
        <a:defRPr sz="2600" b="1">
          <a:solidFill>
            <a:schemeClr val="tx2"/>
          </a:solidFill>
          <a:latin typeface="Trebuchet MS" pitchFamily="34" charset="0"/>
        </a:defRPr>
      </a:lvl8pPr>
      <a:lvl9pPr marL="1828800" algn="l" rtl="0" fontAlgn="base">
        <a:spcBef>
          <a:spcPct val="0"/>
        </a:spcBef>
        <a:spcAft>
          <a:spcPct val="0"/>
        </a:spcAft>
        <a:defRPr sz="2600" b="1">
          <a:solidFill>
            <a:schemeClr val="tx2"/>
          </a:solidFill>
          <a:latin typeface="Trebuchet MS" pitchFamily="34" charset="0"/>
        </a:defRPr>
      </a:lvl9pPr>
    </p:titleStyle>
    <p:bodyStyle>
      <a:lvl1pPr marL="342900" indent="-342900" algn="l" rtl="0" eaLnBrk="0" fontAlgn="base" hangingPunct="0">
        <a:spcBef>
          <a:spcPct val="20000"/>
        </a:spcBef>
        <a:spcAft>
          <a:spcPct val="0"/>
        </a:spcAft>
        <a:buClr>
          <a:srgbClr val="1F497D"/>
        </a:buClr>
        <a:buFont typeface="Wingdings" pitchFamily="2" charset="2"/>
        <a:buChar char="§"/>
        <a:defRPr>
          <a:solidFill>
            <a:srgbClr val="000000"/>
          </a:solidFill>
          <a:latin typeface="+mn-lt"/>
          <a:ea typeface="+mn-ea"/>
          <a:cs typeface="+mn-cs"/>
        </a:defRPr>
      </a:lvl1pPr>
      <a:lvl2pPr marL="742950" indent="-285750" algn="l" rtl="0" eaLnBrk="0" fontAlgn="base" hangingPunct="0">
        <a:spcBef>
          <a:spcPct val="20000"/>
        </a:spcBef>
        <a:spcAft>
          <a:spcPct val="0"/>
        </a:spcAft>
        <a:buClr>
          <a:srgbClr val="1F497D"/>
        </a:buClr>
        <a:buChar char="–"/>
        <a:defRPr sz="1600">
          <a:solidFill>
            <a:srgbClr val="000000"/>
          </a:solidFill>
          <a:latin typeface="+mn-lt"/>
        </a:defRPr>
      </a:lvl2pPr>
      <a:lvl3pPr marL="1143000" indent="-228600" algn="l" rtl="0" eaLnBrk="0" fontAlgn="base" hangingPunct="0">
        <a:spcBef>
          <a:spcPct val="20000"/>
        </a:spcBef>
        <a:spcAft>
          <a:spcPct val="0"/>
        </a:spcAft>
        <a:buClr>
          <a:srgbClr val="1F497D"/>
        </a:buClr>
        <a:buChar char="•"/>
        <a:defRPr sz="1400">
          <a:solidFill>
            <a:srgbClr val="000000"/>
          </a:solidFill>
          <a:latin typeface="+mn-lt"/>
        </a:defRPr>
      </a:lvl3pPr>
      <a:lvl4pPr marL="1600200" indent="-228600" algn="l" rtl="0" eaLnBrk="0" fontAlgn="base" hangingPunct="0">
        <a:spcBef>
          <a:spcPct val="20000"/>
        </a:spcBef>
        <a:spcAft>
          <a:spcPct val="0"/>
        </a:spcAft>
        <a:buClr>
          <a:srgbClr val="1F497D"/>
        </a:buClr>
        <a:buChar char="–"/>
        <a:defRPr sz="1400">
          <a:solidFill>
            <a:srgbClr val="000000"/>
          </a:solidFill>
          <a:latin typeface="+mn-lt"/>
        </a:defRPr>
      </a:lvl4pPr>
      <a:lvl5pPr marL="2057400" indent="-228600" algn="l" rtl="0" eaLnBrk="0" fontAlgn="base" hangingPunct="0">
        <a:spcBef>
          <a:spcPct val="20000"/>
        </a:spcBef>
        <a:spcAft>
          <a:spcPct val="0"/>
        </a:spcAft>
        <a:buClr>
          <a:srgbClr val="1F497D"/>
        </a:buClr>
        <a:buFont typeface="Arial" charset="0"/>
        <a:buChar char="»"/>
        <a:defRPr sz="1400">
          <a:solidFill>
            <a:srgbClr val="000000"/>
          </a:solidFill>
          <a:latin typeface="+mn-lt"/>
        </a:defRPr>
      </a:lvl5pPr>
      <a:lvl6pPr marL="2514600" indent="-228600" algn="l" rtl="0" fontAlgn="base">
        <a:spcBef>
          <a:spcPct val="20000"/>
        </a:spcBef>
        <a:spcAft>
          <a:spcPct val="0"/>
        </a:spcAft>
        <a:buClr>
          <a:srgbClr val="1F497D"/>
        </a:buClr>
        <a:buFont typeface="Arial" charset="0"/>
        <a:buChar char="»"/>
        <a:defRPr sz="1400">
          <a:solidFill>
            <a:srgbClr val="000000"/>
          </a:solidFill>
          <a:latin typeface="+mn-lt"/>
        </a:defRPr>
      </a:lvl6pPr>
      <a:lvl7pPr marL="2971800" indent="-228600" algn="l" rtl="0" fontAlgn="base">
        <a:spcBef>
          <a:spcPct val="20000"/>
        </a:spcBef>
        <a:spcAft>
          <a:spcPct val="0"/>
        </a:spcAft>
        <a:buClr>
          <a:srgbClr val="1F497D"/>
        </a:buClr>
        <a:buFont typeface="Arial" charset="0"/>
        <a:buChar char="»"/>
        <a:defRPr sz="1400">
          <a:solidFill>
            <a:srgbClr val="000000"/>
          </a:solidFill>
          <a:latin typeface="+mn-lt"/>
        </a:defRPr>
      </a:lvl7pPr>
      <a:lvl8pPr marL="3429000" indent="-228600" algn="l" rtl="0" fontAlgn="base">
        <a:spcBef>
          <a:spcPct val="20000"/>
        </a:spcBef>
        <a:spcAft>
          <a:spcPct val="0"/>
        </a:spcAft>
        <a:buClr>
          <a:srgbClr val="1F497D"/>
        </a:buClr>
        <a:buFont typeface="Arial" charset="0"/>
        <a:buChar char="»"/>
        <a:defRPr sz="1400">
          <a:solidFill>
            <a:srgbClr val="000000"/>
          </a:solidFill>
          <a:latin typeface="+mn-lt"/>
        </a:defRPr>
      </a:lvl8pPr>
      <a:lvl9pPr marL="3886200" indent="-228600" algn="l" rtl="0" fontAlgn="base">
        <a:spcBef>
          <a:spcPct val="20000"/>
        </a:spcBef>
        <a:spcAft>
          <a:spcPct val="0"/>
        </a:spcAft>
        <a:buClr>
          <a:srgbClr val="1F497D"/>
        </a:buClr>
        <a:buFont typeface="Arial" charset="0"/>
        <a:buChar char="»"/>
        <a:defRPr sz="14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5" descr="slide footer_blue_646.jpg"/>
          <p:cNvPicPr>
            <a:picLocks noChangeAspect="1"/>
          </p:cNvPicPr>
          <p:nvPr/>
        </p:nvPicPr>
        <p:blipFill>
          <a:blip r:embed="rId13" cstate="print"/>
          <a:srcRect/>
          <a:stretch>
            <a:fillRect/>
          </a:stretch>
        </p:blipFill>
        <p:spPr bwMode="auto">
          <a:xfrm>
            <a:off x="0" y="6324600"/>
            <a:ext cx="9144000" cy="530225"/>
          </a:xfrm>
          <a:prstGeom prst="rect">
            <a:avLst/>
          </a:prstGeom>
          <a:noFill/>
          <a:ln w="9525">
            <a:noFill/>
            <a:miter lim="800000"/>
            <a:headEnd/>
            <a:tailEnd/>
          </a:ln>
        </p:spPr>
      </p:pic>
      <p:sp>
        <p:nvSpPr>
          <p:cNvPr id="3075"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3076"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7010400" y="6572250"/>
            <a:ext cx="1371600" cy="2095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000"/>
            </a:lvl1pPr>
          </a:lstStyle>
          <a:p>
            <a:pPr fontAlgn="base">
              <a:spcBef>
                <a:spcPct val="0"/>
              </a:spcBef>
              <a:spcAft>
                <a:spcPct val="0"/>
              </a:spcAft>
              <a:defRPr/>
            </a:pPr>
            <a:fld id="{9B3F818C-E33C-4E3F-94F4-6E2F70813C82}" type="datetime1">
              <a:rPr lang="en-US">
                <a:solidFill>
                  <a:srgbClr val="404040"/>
                </a:solidFill>
              </a:rPr>
              <a:pPr fontAlgn="base">
                <a:spcBef>
                  <a:spcPct val="0"/>
                </a:spcBef>
                <a:spcAft>
                  <a:spcPct val="0"/>
                </a:spcAft>
                <a:defRPr/>
              </a:pPr>
              <a:t>6/6/2013</a:t>
            </a:fld>
            <a:endParaRPr lang="en-US">
              <a:solidFill>
                <a:srgbClr val="404040"/>
              </a:solidFill>
            </a:endParaRPr>
          </a:p>
        </p:txBody>
      </p:sp>
      <p:sp>
        <p:nvSpPr>
          <p:cNvPr id="1029" name="Rectangle 5"/>
          <p:cNvSpPr>
            <a:spLocks noGrp="1" noChangeArrowheads="1"/>
          </p:cNvSpPr>
          <p:nvPr>
            <p:ph type="ftr" sz="quarter" idx="3"/>
          </p:nvPr>
        </p:nvSpPr>
        <p:spPr bwMode="auto">
          <a:xfrm>
            <a:off x="657225" y="6307138"/>
            <a:ext cx="5942013" cy="2286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900">
                <a:solidFill>
                  <a:srgbClr val="000000"/>
                </a:solidFill>
              </a:defRPr>
            </a:lvl1pPr>
          </a:lstStyle>
          <a:p>
            <a:pPr fontAlgn="base">
              <a:spcBef>
                <a:spcPct val="0"/>
              </a:spcBef>
              <a:spcAft>
                <a:spcPct val="0"/>
              </a:spcAft>
              <a:defRPr/>
            </a:pPr>
            <a:r>
              <a:rPr lang="en-US"/>
              <a:t>DOE visit Aug/10</a:t>
            </a:r>
          </a:p>
        </p:txBody>
      </p:sp>
      <p:sp>
        <p:nvSpPr>
          <p:cNvPr id="1030" name="Rectangle 6"/>
          <p:cNvSpPr>
            <a:spLocks noGrp="1" noChangeArrowheads="1"/>
          </p:cNvSpPr>
          <p:nvPr>
            <p:ph type="sldNum" sz="quarter" idx="4"/>
          </p:nvPr>
        </p:nvSpPr>
        <p:spPr bwMode="auto">
          <a:xfrm>
            <a:off x="8610600" y="6489700"/>
            <a:ext cx="384175" cy="365125"/>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900"/>
            </a:lvl1pPr>
          </a:lstStyle>
          <a:p>
            <a:pPr fontAlgn="base">
              <a:spcBef>
                <a:spcPct val="0"/>
              </a:spcBef>
              <a:spcAft>
                <a:spcPct val="0"/>
              </a:spcAft>
              <a:defRPr/>
            </a:pPr>
            <a:fld id="{07E116C1-5C19-4A56-8C57-D0CDE68CAAC1}" type="slidenum">
              <a:rPr lang="en-US">
                <a:solidFill>
                  <a:srgbClr val="404040"/>
                </a:solidFill>
              </a:rPr>
              <a:pPr fontAlgn="base">
                <a:spcBef>
                  <a:spcPct val="0"/>
                </a:spcBef>
                <a:spcAft>
                  <a:spcPct val="0"/>
                </a:spcAft>
                <a:defRPr/>
              </a:pPr>
              <a:t>‹#›</a:t>
            </a:fld>
            <a:endParaRPr lang="en-US">
              <a:solidFill>
                <a:srgbClr val="404040"/>
              </a:solidFill>
            </a:endParaRPr>
          </a:p>
        </p:txBody>
      </p:sp>
      <p:pic>
        <p:nvPicPr>
          <p:cNvPr id="3080" name="Picture 7" descr="slide header_646.jpg"/>
          <p:cNvPicPr>
            <a:picLocks noChangeAspect="1"/>
          </p:cNvPicPr>
          <p:nvPr/>
        </p:nvPicPr>
        <p:blipFill>
          <a:blip r:embed="rId14" cstate="print"/>
          <a:srcRect/>
          <a:stretch>
            <a:fillRect/>
          </a:stretch>
        </p:blipFill>
        <p:spPr bwMode="auto">
          <a:xfrm>
            <a:off x="0" y="0"/>
            <a:ext cx="9144000" cy="155575"/>
          </a:xfrm>
          <a:prstGeom prst="rect">
            <a:avLst/>
          </a:prstGeom>
          <a:noFill/>
          <a:ln w="9525">
            <a:noFill/>
            <a:miter lim="800000"/>
            <a:headEnd/>
            <a:tailEnd/>
          </a:ln>
        </p:spPr>
      </p:pic>
    </p:spTree>
    <p:extLst>
      <p:ext uri="{BB962C8B-B14F-4D97-AF65-F5344CB8AC3E}">
        <p14:creationId xmlns:p14="http://schemas.microsoft.com/office/powerpoint/2010/main" val="2594139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rtl="0" eaLnBrk="0" fontAlgn="base" hangingPunct="0">
        <a:spcBef>
          <a:spcPct val="0"/>
        </a:spcBef>
        <a:spcAft>
          <a:spcPct val="0"/>
        </a:spcAft>
        <a:defRPr sz="2600" b="1">
          <a:solidFill>
            <a:schemeClr val="tx2"/>
          </a:solidFill>
          <a:latin typeface="+mj-lt"/>
          <a:ea typeface="+mj-ea"/>
          <a:cs typeface="+mj-cs"/>
        </a:defRPr>
      </a:lvl1pPr>
      <a:lvl2pPr algn="l" rtl="0" eaLnBrk="0" fontAlgn="base" hangingPunct="0">
        <a:spcBef>
          <a:spcPct val="0"/>
        </a:spcBef>
        <a:spcAft>
          <a:spcPct val="0"/>
        </a:spcAft>
        <a:defRPr sz="2600" b="1">
          <a:solidFill>
            <a:schemeClr val="tx2"/>
          </a:solidFill>
          <a:latin typeface="Trebuchet MS" pitchFamily="34" charset="0"/>
        </a:defRPr>
      </a:lvl2pPr>
      <a:lvl3pPr algn="l" rtl="0" eaLnBrk="0" fontAlgn="base" hangingPunct="0">
        <a:spcBef>
          <a:spcPct val="0"/>
        </a:spcBef>
        <a:spcAft>
          <a:spcPct val="0"/>
        </a:spcAft>
        <a:defRPr sz="2600" b="1">
          <a:solidFill>
            <a:schemeClr val="tx2"/>
          </a:solidFill>
          <a:latin typeface="Trebuchet MS" pitchFamily="34" charset="0"/>
        </a:defRPr>
      </a:lvl3pPr>
      <a:lvl4pPr algn="l" rtl="0" eaLnBrk="0" fontAlgn="base" hangingPunct="0">
        <a:spcBef>
          <a:spcPct val="0"/>
        </a:spcBef>
        <a:spcAft>
          <a:spcPct val="0"/>
        </a:spcAft>
        <a:defRPr sz="2600" b="1">
          <a:solidFill>
            <a:schemeClr val="tx2"/>
          </a:solidFill>
          <a:latin typeface="Trebuchet MS" pitchFamily="34" charset="0"/>
        </a:defRPr>
      </a:lvl4pPr>
      <a:lvl5pPr algn="l" rtl="0" eaLnBrk="0" fontAlgn="base" hangingPunct="0">
        <a:spcBef>
          <a:spcPct val="0"/>
        </a:spcBef>
        <a:spcAft>
          <a:spcPct val="0"/>
        </a:spcAft>
        <a:defRPr sz="2600" b="1">
          <a:solidFill>
            <a:schemeClr val="tx2"/>
          </a:solidFill>
          <a:latin typeface="Trebuchet MS" pitchFamily="34" charset="0"/>
        </a:defRPr>
      </a:lvl5pPr>
      <a:lvl6pPr marL="457200" algn="l" rtl="0" fontAlgn="base">
        <a:spcBef>
          <a:spcPct val="0"/>
        </a:spcBef>
        <a:spcAft>
          <a:spcPct val="0"/>
        </a:spcAft>
        <a:defRPr sz="2600" b="1">
          <a:solidFill>
            <a:schemeClr val="tx2"/>
          </a:solidFill>
          <a:latin typeface="Trebuchet MS" pitchFamily="34" charset="0"/>
        </a:defRPr>
      </a:lvl6pPr>
      <a:lvl7pPr marL="914400" algn="l" rtl="0" fontAlgn="base">
        <a:spcBef>
          <a:spcPct val="0"/>
        </a:spcBef>
        <a:spcAft>
          <a:spcPct val="0"/>
        </a:spcAft>
        <a:defRPr sz="2600" b="1">
          <a:solidFill>
            <a:schemeClr val="tx2"/>
          </a:solidFill>
          <a:latin typeface="Trebuchet MS" pitchFamily="34" charset="0"/>
        </a:defRPr>
      </a:lvl7pPr>
      <a:lvl8pPr marL="1371600" algn="l" rtl="0" fontAlgn="base">
        <a:spcBef>
          <a:spcPct val="0"/>
        </a:spcBef>
        <a:spcAft>
          <a:spcPct val="0"/>
        </a:spcAft>
        <a:defRPr sz="2600" b="1">
          <a:solidFill>
            <a:schemeClr val="tx2"/>
          </a:solidFill>
          <a:latin typeface="Trebuchet MS" pitchFamily="34" charset="0"/>
        </a:defRPr>
      </a:lvl8pPr>
      <a:lvl9pPr marL="1828800" algn="l" rtl="0" fontAlgn="base">
        <a:spcBef>
          <a:spcPct val="0"/>
        </a:spcBef>
        <a:spcAft>
          <a:spcPct val="0"/>
        </a:spcAft>
        <a:defRPr sz="2600" b="1">
          <a:solidFill>
            <a:schemeClr val="tx2"/>
          </a:solidFill>
          <a:latin typeface="Trebuchet MS" pitchFamily="34" charset="0"/>
        </a:defRPr>
      </a:lvl9pPr>
    </p:titleStyle>
    <p:bodyStyle>
      <a:lvl1pPr marL="342900" indent="-342900" algn="l" rtl="0" eaLnBrk="0" fontAlgn="base" hangingPunct="0">
        <a:spcBef>
          <a:spcPct val="20000"/>
        </a:spcBef>
        <a:spcAft>
          <a:spcPct val="0"/>
        </a:spcAft>
        <a:buClr>
          <a:srgbClr val="1F497D"/>
        </a:buClr>
        <a:buFont typeface="Wingdings" pitchFamily="2" charset="2"/>
        <a:buChar char="§"/>
        <a:defRPr>
          <a:solidFill>
            <a:srgbClr val="000000"/>
          </a:solidFill>
          <a:latin typeface="+mn-lt"/>
          <a:ea typeface="+mn-ea"/>
          <a:cs typeface="+mn-cs"/>
        </a:defRPr>
      </a:lvl1pPr>
      <a:lvl2pPr marL="742950" indent="-285750" algn="l" rtl="0" eaLnBrk="0" fontAlgn="base" hangingPunct="0">
        <a:spcBef>
          <a:spcPct val="20000"/>
        </a:spcBef>
        <a:spcAft>
          <a:spcPct val="0"/>
        </a:spcAft>
        <a:buClr>
          <a:srgbClr val="1F497D"/>
        </a:buClr>
        <a:buChar char="–"/>
        <a:defRPr sz="1600">
          <a:solidFill>
            <a:srgbClr val="000000"/>
          </a:solidFill>
          <a:latin typeface="+mn-lt"/>
        </a:defRPr>
      </a:lvl2pPr>
      <a:lvl3pPr marL="1143000" indent="-228600" algn="l" rtl="0" eaLnBrk="0" fontAlgn="base" hangingPunct="0">
        <a:spcBef>
          <a:spcPct val="20000"/>
        </a:spcBef>
        <a:spcAft>
          <a:spcPct val="0"/>
        </a:spcAft>
        <a:buClr>
          <a:srgbClr val="1F497D"/>
        </a:buClr>
        <a:buChar char="•"/>
        <a:defRPr sz="1400">
          <a:solidFill>
            <a:srgbClr val="000000"/>
          </a:solidFill>
          <a:latin typeface="+mn-lt"/>
        </a:defRPr>
      </a:lvl3pPr>
      <a:lvl4pPr marL="1600200" indent="-228600" algn="l" rtl="0" eaLnBrk="0" fontAlgn="base" hangingPunct="0">
        <a:spcBef>
          <a:spcPct val="20000"/>
        </a:spcBef>
        <a:spcAft>
          <a:spcPct val="0"/>
        </a:spcAft>
        <a:buClr>
          <a:srgbClr val="1F497D"/>
        </a:buClr>
        <a:buChar char="–"/>
        <a:defRPr sz="1400">
          <a:solidFill>
            <a:srgbClr val="000000"/>
          </a:solidFill>
          <a:latin typeface="+mn-lt"/>
        </a:defRPr>
      </a:lvl4pPr>
      <a:lvl5pPr marL="2057400" indent="-228600" algn="l" rtl="0" eaLnBrk="0" fontAlgn="base" hangingPunct="0">
        <a:spcBef>
          <a:spcPct val="20000"/>
        </a:spcBef>
        <a:spcAft>
          <a:spcPct val="0"/>
        </a:spcAft>
        <a:buClr>
          <a:srgbClr val="1F497D"/>
        </a:buClr>
        <a:buFont typeface="Arial" charset="0"/>
        <a:buChar char="»"/>
        <a:defRPr sz="1400">
          <a:solidFill>
            <a:srgbClr val="000000"/>
          </a:solidFill>
          <a:latin typeface="+mn-lt"/>
        </a:defRPr>
      </a:lvl5pPr>
      <a:lvl6pPr marL="2514600" indent="-228600" algn="l" rtl="0" fontAlgn="base">
        <a:spcBef>
          <a:spcPct val="20000"/>
        </a:spcBef>
        <a:spcAft>
          <a:spcPct val="0"/>
        </a:spcAft>
        <a:buClr>
          <a:srgbClr val="1F497D"/>
        </a:buClr>
        <a:buFont typeface="Arial" charset="0"/>
        <a:buChar char="»"/>
        <a:defRPr sz="1400">
          <a:solidFill>
            <a:srgbClr val="000000"/>
          </a:solidFill>
          <a:latin typeface="+mn-lt"/>
        </a:defRPr>
      </a:lvl6pPr>
      <a:lvl7pPr marL="2971800" indent="-228600" algn="l" rtl="0" fontAlgn="base">
        <a:spcBef>
          <a:spcPct val="20000"/>
        </a:spcBef>
        <a:spcAft>
          <a:spcPct val="0"/>
        </a:spcAft>
        <a:buClr>
          <a:srgbClr val="1F497D"/>
        </a:buClr>
        <a:buFont typeface="Arial" charset="0"/>
        <a:buChar char="»"/>
        <a:defRPr sz="1400">
          <a:solidFill>
            <a:srgbClr val="000000"/>
          </a:solidFill>
          <a:latin typeface="+mn-lt"/>
        </a:defRPr>
      </a:lvl7pPr>
      <a:lvl8pPr marL="3429000" indent="-228600" algn="l" rtl="0" fontAlgn="base">
        <a:spcBef>
          <a:spcPct val="20000"/>
        </a:spcBef>
        <a:spcAft>
          <a:spcPct val="0"/>
        </a:spcAft>
        <a:buClr>
          <a:srgbClr val="1F497D"/>
        </a:buClr>
        <a:buFont typeface="Arial" charset="0"/>
        <a:buChar char="»"/>
        <a:defRPr sz="1400">
          <a:solidFill>
            <a:srgbClr val="000000"/>
          </a:solidFill>
          <a:latin typeface="+mn-lt"/>
        </a:defRPr>
      </a:lvl8pPr>
      <a:lvl9pPr marL="3886200" indent="-228600" algn="l" rtl="0" fontAlgn="base">
        <a:spcBef>
          <a:spcPct val="20000"/>
        </a:spcBef>
        <a:spcAft>
          <a:spcPct val="0"/>
        </a:spcAft>
        <a:buClr>
          <a:srgbClr val="1F497D"/>
        </a:buClr>
        <a:buFont typeface="Arial" charset="0"/>
        <a:buChar char="»"/>
        <a:defRPr sz="14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F7E3BAB8-FBC8-FE4F-BF56-B5DDC557A7A4}" type="datetimeFigureOut">
              <a:rPr lang="en-US" smtClean="0">
                <a:solidFill>
                  <a:prstClr val="black">
                    <a:tint val="75000"/>
                  </a:prstClr>
                </a:solidFill>
              </a:rPr>
              <a:pPr defTabSz="457200"/>
              <a:t>6/6/2013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DA8D89FF-679E-2F4A-A204-4326FAEE587C}"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83996906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990600"/>
            <a:ext cx="422275" cy="47466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kumimoji="1" lang="ru-RU" sz="2400">
              <a:solidFill>
                <a:srgbClr val="000000"/>
              </a:solidFill>
              <a:cs typeface="Arial" pitchFamily="34" charset="0"/>
            </a:endParaRPr>
          </a:p>
        </p:txBody>
      </p:sp>
      <p:sp>
        <p:nvSpPr>
          <p:cNvPr id="1027" name="Rectangle 3"/>
          <p:cNvSpPr>
            <a:spLocks noChangeArrowheads="1"/>
          </p:cNvSpPr>
          <p:nvPr/>
        </p:nvSpPr>
        <p:spPr bwMode="ltGray">
          <a:xfrm>
            <a:off x="838200" y="990600"/>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kumimoji="1" lang="ru-RU" sz="2400">
              <a:solidFill>
                <a:srgbClr val="000000"/>
              </a:solidFill>
              <a:cs typeface="Arial" pitchFamily="34" charset="0"/>
            </a:endParaRPr>
          </a:p>
        </p:txBody>
      </p:sp>
      <p:sp>
        <p:nvSpPr>
          <p:cNvPr id="1028" name="Rectangle 4"/>
          <p:cNvSpPr>
            <a:spLocks noChangeArrowheads="1"/>
          </p:cNvSpPr>
          <p:nvPr/>
        </p:nvSpPr>
        <p:spPr bwMode="gray">
          <a:xfrm>
            <a:off x="762000" y="381000"/>
            <a:ext cx="31750" cy="10525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kumimoji="1" lang="ru-RU" sz="2400">
              <a:solidFill>
                <a:srgbClr val="000000"/>
              </a:solidFill>
              <a:cs typeface="Arial" pitchFamily="34" charset="0"/>
            </a:endParaRPr>
          </a:p>
        </p:txBody>
      </p:sp>
      <p:sp>
        <p:nvSpPr>
          <p:cNvPr id="1029" name="Rectangle 5"/>
          <p:cNvSpPr>
            <a:spLocks noChangeArrowheads="1"/>
          </p:cNvSpPr>
          <p:nvPr/>
        </p:nvSpPr>
        <p:spPr bwMode="gray">
          <a:xfrm>
            <a:off x="457200" y="1295400"/>
            <a:ext cx="8226425" cy="31750"/>
          </a:xfrm>
          <a:prstGeom prst="rect">
            <a:avLst/>
          </a:prstGeom>
          <a:gradFill rotWithShape="0">
            <a:gsLst>
              <a:gs pos="0">
                <a:srgbClr val="000076"/>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kumimoji="1" lang="ru-RU" sz="2400">
              <a:solidFill>
                <a:srgbClr val="000000"/>
              </a:solidFill>
              <a:cs typeface="Arial" pitchFamily="34" charset="0"/>
            </a:endParaRPr>
          </a:p>
        </p:txBody>
      </p:sp>
      <p:sp>
        <p:nvSpPr>
          <p:cNvPr id="1030" name="Rectangle 6"/>
          <p:cNvSpPr>
            <a:spLocks noGrp="1" noChangeArrowheads="1"/>
          </p:cNvSpPr>
          <p:nvPr>
            <p:ph type="title"/>
          </p:nvPr>
        </p:nvSpPr>
        <p:spPr bwMode="auto">
          <a:xfrm>
            <a:off x="-3570288" y="1201738"/>
            <a:ext cx="77930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tle style</a:t>
            </a:r>
          </a:p>
        </p:txBody>
      </p:sp>
      <p:sp>
        <p:nvSpPr>
          <p:cNvPr id="1031" name="Rectangle 7"/>
          <p:cNvSpPr>
            <a:spLocks noGrp="1" noChangeArrowheads="1"/>
          </p:cNvSpPr>
          <p:nvPr>
            <p:ph type="body" idx="1"/>
          </p:nvPr>
        </p:nvSpPr>
        <p:spPr bwMode="auto">
          <a:xfrm>
            <a:off x="1066800" y="15240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88072" name="Rectangle 8"/>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cs typeface="+mn-cs"/>
              </a:defRPr>
            </a:lvl1pPr>
          </a:lstStyle>
          <a:p>
            <a:pPr fontAlgn="base">
              <a:spcBef>
                <a:spcPct val="0"/>
              </a:spcBef>
              <a:spcAft>
                <a:spcPct val="0"/>
              </a:spcAft>
              <a:defRPr/>
            </a:pPr>
            <a:endParaRPr lang="en-US">
              <a:solidFill>
                <a:srgbClr val="000000"/>
              </a:solidFill>
            </a:endParaRPr>
          </a:p>
        </p:txBody>
      </p:sp>
      <p:sp>
        <p:nvSpPr>
          <p:cNvPr id="88073" name="Rectangle 9"/>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cs typeface="+mn-cs"/>
              </a:defRPr>
            </a:lvl1pPr>
          </a:lstStyle>
          <a:p>
            <a:pPr fontAlgn="base">
              <a:spcBef>
                <a:spcPct val="0"/>
              </a:spcBef>
              <a:spcAft>
                <a:spcPct val="0"/>
              </a:spcAft>
              <a:defRPr/>
            </a:pPr>
            <a:endParaRPr lang="en-US">
              <a:solidFill>
                <a:srgbClr val="000000"/>
              </a:solidFill>
            </a:endParaRPr>
          </a:p>
        </p:txBody>
      </p:sp>
      <p:sp>
        <p:nvSpPr>
          <p:cNvPr id="88074" name="Rectangle 10"/>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cs typeface="+mn-cs"/>
              </a:defRPr>
            </a:lvl1pPr>
          </a:lstStyle>
          <a:p>
            <a:pPr fontAlgn="base">
              <a:spcBef>
                <a:spcPct val="0"/>
              </a:spcBef>
              <a:spcAft>
                <a:spcPct val="0"/>
              </a:spcAft>
              <a:defRPr/>
            </a:pPr>
            <a:fld id="{11A32FA0-28C6-4EFC-B5B3-20BD34D15EE4}" type="slidenum">
              <a:rPr lang="en-US">
                <a:solidFill>
                  <a:srgbClr val="000000"/>
                </a:solidFill>
              </a:rPr>
              <a:pPr fontAlgn="base">
                <a:spcBef>
                  <a:spcPct val="0"/>
                </a:spcBef>
                <a:spcAft>
                  <a:spcPct val="0"/>
                </a:spcAft>
                <a:defRPr/>
              </a:pPr>
              <a:t>‹#›</a:t>
            </a:fld>
            <a:endParaRPr lang="en-US">
              <a:solidFill>
                <a:srgbClr val="000000"/>
              </a:solidFill>
            </a:endParaRPr>
          </a:p>
        </p:txBody>
      </p:sp>
      <p:pic>
        <p:nvPicPr>
          <p:cNvPr id="1037" name="Picture 103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056438" y="296863"/>
            <a:ext cx="1946275"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771808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txStyles>
    <p:titleStyle>
      <a:lvl1pPr algn="l" rtl="0" eaLnBrk="1" fontAlgn="base" hangingPunct="1">
        <a:spcBef>
          <a:spcPct val="0"/>
        </a:spcBef>
        <a:spcAft>
          <a:spcPct val="0"/>
        </a:spcAft>
        <a:defRPr sz="4400">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Tahoma" pitchFamily="34" charset="0"/>
        </a:defRPr>
      </a:lvl2pPr>
      <a:lvl3pPr algn="l" rtl="0" eaLnBrk="1" fontAlgn="base" hangingPunct="1">
        <a:spcBef>
          <a:spcPct val="0"/>
        </a:spcBef>
        <a:spcAft>
          <a:spcPct val="0"/>
        </a:spcAft>
        <a:defRPr sz="4400">
          <a:solidFill>
            <a:schemeClr val="tx2"/>
          </a:solidFill>
          <a:latin typeface="Tahoma" pitchFamily="34" charset="0"/>
        </a:defRPr>
      </a:lvl3pPr>
      <a:lvl4pPr algn="l" rtl="0" eaLnBrk="1" fontAlgn="base" hangingPunct="1">
        <a:spcBef>
          <a:spcPct val="0"/>
        </a:spcBef>
        <a:spcAft>
          <a:spcPct val="0"/>
        </a:spcAft>
        <a:defRPr sz="4400">
          <a:solidFill>
            <a:schemeClr val="tx2"/>
          </a:solidFill>
          <a:latin typeface="Tahoma" pitchFamily="34" charset="0"/>
        </a:defRPr>
      </a:lvl4pPr>
      <a:lvl5pPr algn="l" rtl="0" eaLnBrk="1" fontAlgn="base" hangingPunct="1">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p:titleStyle>
    <p:bodyStyle>
      <a:lvl1pPr marL="342900" indent="-342900" algn="l" rtl="0" eaLnBrk="1" fontAlgn="base" hangingPunct="1">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1" fontAlgn="base" hangingPunct="1">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ltGray">
          <a:xfrm>
            <a:off x="609600" y="990600"/>
            <a:ext cx="422275" cy="47466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kumimoji="1" lang="ru-RU" sz="2400">
              <a:solidFill>
                <a:srgbClr val="000000"/>
              </a:solidFill>
              <a:cs typeface="Arial" pitchFamily="34" charset="0"/>
            </a:endParaRPr>
          </a:p>
        </p:txBody>
      </p:sp>
      <p:sp>
        <p:nvSpPr>
          <p:cNvPr id="5123" name="Rectangle 3"/>
          <p:cNvSpPr>
            <a:spLocks noChangeArrowheads="1"/>
          </p:cNvSpPr>
          <p:nvPr/>
        </p:nvSpPr>
        <p:spPr bwMode="ltGray">
          <a:xfrm>
            <a:off x="838200" y="990600"/>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kumimoji="1" lang="ru-RU" sz="2400">
              <a:solidFill>
                <a:srgbClr val="000000"/>
              </a:solidFill>
              <a:cs typeface="Arial" pitchFamily="34" charset="0"/>
            </a:endParaRPr>
          </a:p>
        </p:txBody>
      </p:sp>
      <p:sp>
        <p:nvSpPr>
          <p:cNvPr id="5124" name="Rectangle 4"/>
          <p:cNvSpPr>
            <a:spLocks noChangeArrowheads="1"/>
          </p:cNvSpPr>
          <p:nvPr/>
        </p:nvSpPr>
        <p:spPr bwMode="gray">
          <a:xfrm>
            <a:off x="762000" y="381000"/>
            <a:ext cx="31750" cy="10525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kumimoji="1" lang="ru-RU" sz="2400">
              <a:solidFill>
                <a:srgbClr val="000000"/>
              </a:solidFill>
              <a:cs typeface="Arial" pitchFamily="34" charset="0"/>
            </a:endParaRPr>
          </a:p>
        </p:txBody>
      </p:sp>
      <p:sp>
        <p:nvSpPr>
          <p:cNvPr id="5125" name="Rectangle 5"/>
          <p:cNvSpPr>
            <a:spLocks noChangeArrowheads="1"/>
          </p:cNvSpPr>
          <p:nvPr/>
        </p:nvSpPr>
        <p:spPr bwMode="gray">
          <a:xfrm>
            <a:off x="457200" y="1295400"/>
            <a:ext cx="8226425" cy="31750"/>
          </a:xfrm>
          <a:prstGeom prst="rect">
            <a:avLst/>
          </a:prstGeom>
          <a:gradFill rotWithShape="0">
            <a:gsLst>
              <a:gs pos="0">
                <a:srgbClr val="000076"/>
              </a:gs>
              <a:gs pos="100000">
                <a:srgbClr val="0000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kumimoji="1" lang="ru-RU" sz="2400">
              <a:solidFill>
                <a:srgbClr val="000000"/>
              </a:solidFill>
              <a:cs typeface="Arial" pitchFamily="34" charset="0"/>
            </a:endParaRPr>
          </a:p>
        </p:txBody>
      </p:sp>
      <p:sp>
        <p:nvSpPr>
          <p:cNvPr id="5126" name="Rectangle 6"/>
          <p:cNvSpPr>
            <a:spLocks noGrp="1" noChangeArrowheads="1"/>
          </p:cNvSpPr>
          <p:nvPr>
            <p:ph type="title"/>
          </p:nvPr>
        </p:nvSpPr>
        <p:spPr bwMode="auto">
          <a:xfrm>
            <a:off x="1143000" y="228600"/>
            <a:ext cx="77930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tle style</a:t>
            </a:r>
          </a:p>
        </p:txBody>
      </p:sp>
      <p:sp>
        <p:nvSpPr>
          <p:cNvPr id="5127" name="Rectangle 7"/>
          <p:cNvSpPr>
            <a:spLocks noGrp="1" noChangeArrowheads="1"/>
          </p:cNvSpPr>
          <p:nvPr>
            <p:ph type="body" idx="1"/>
          </p:nvPr>
        </p:nvSpPr>
        <p:spPr bwMode="auto">
          <a:xfrm>
            <a:off x="1066800" y="15240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8072" name="Rectangle 8"/>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000000"/>
                </a:solidFill>
                <a:latin typeface="Tahoma" charset="0"/>
                <a:cs typeface="+mn-cs"/>
              </a:defRPr>
            </a:lvl1pPr>
          </a:lstStyle>
          <a:p>
            <a:pPr fontAlgn="base">
              <a:spcBef>
                <a:spcPct val="0"/>
              </a:spcBef>
              <a:spcAft>
                <a:spcPct val="0"/>
              </a:spcAft>
              <a:defRPr/>
            </a:pPr>
            <a:endParaRPr lang="en-US"/>
          </a:p>
        </p:txBody>
      </p:sp>
      <p:sp>
        <p:nvSpPr>
          <p:cNvPr id="88073" name="Rectangle 9"/>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Tahoma" charset="0"/>
                <a:cs typeface="+mn-cs"/>
              </a:defRPr>
            </a:lvl1pPr>
          </a:lstStyle>
          <a:p>
            <a:pPr fontAlgn="base">
              <a:spcBef>
                <a:spcPct val="0"/>
              </a:spcBef>
              <a:spcAft>
                <a:spcPct val="0"/>
              </a:spcAft>
              <a:defRPr/>
            </a:pPr>
            <a:endParaRPr lang="en-US"/>
          </a:p>
        </p:txBody>
      </p:sp>
      <p:sp>
        <p:nvSpPr>
          <p:cNvPr id="88074" name="Rectangle 10"/>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latin typeface="Tahoma" charset="0"/>
                <a:cs typeface="+mn-cs"/>
              </a:defRPr>
            </a:lvl1pPr>
          </a:lstStyle>
          <a:p>
            <a:pPr fontAlgn="base">
              <a:spcBef>
                <a:spcPct val="0"/>
              </a:spcBef>
              <a:spcAft>
                <a:spcPct val="0"/>
              </a:spcAft>
              <a:defRPr/>
            </a:pPr>
            <a:fld id="{F28D4B80-3957-4EF9-B9A6-97BCAE524BF6}" type="slidenum">
              <a:rPr lang="en-US"/>
              <a:pPr fontAlgn="base">
                <a:spcBef>
                  <a:spcPct val="0"/>
                </a:spcBef>
                <a:spcAft>
                  <a:spcPct val="0"/>
                </a:spcAft>
                <a:defRPr/>
              </a:pPr>
              <a:t>‹#›</a:t>
            </a:fld>
            <a:endParaRPr lang="en-US"/>
          </a:p>
        </p:txBody>
      </p:sp>
      <p:pic>
        <p:nvPicPr>
          <p:cNvPr id="5131" name="Picture 103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56438" y="296863"/>
            <a:ext cx="1946275"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Picture 1033" descr="ANL logo"/>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264275" y="404813"/>
            <a:ext cx="6667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163241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charset="0"/>
        </a:defRPr>
      </a:lvl2pPr>
      <a:lvl3pPr algn="l" rtl="0" eaLnBrk="0" fontAlgn="base" hangingPunct="0">
        <a:spcBef>
          <a:spcPct val="0"/>
        </a:spcBef>
        <a:spcAft>
          <a:spcPct val="0"/>
        </a:spcAft>
        <a:defRPr sz="4400">
          <a:solidFill>
            <a:schemeClr val="tx2"/>
          </a:solidFill>
          <a:latin typeface="Tahoma" charset="0"/>
        </a:defRPr>
      </a:lvl3pPr>
      <a:lvl4pPr algn="l" rtl="0" eaLnBrk="0" fontAlgn="base" hangingPunct="0">
        <a:spcBef>
          <a:spcPct val="0"/>
        </a:spcBef>
        <a:spcAft>
          <a:spcPct val="0"/>
        </a:spcAft>
        <a:defRPr sz="4400">
          <a:solidFill>
            <a:schemeClr val="tx2"/>
          </a:solidFill>
          <a:latin typeface="Tahoma" charset="0"/>
        </a:defRPr>
      </a:lvl4pPr>
      <a:lvl5pPr algn="l" rtl="0" eaLnBrk="0" fontAlgn="base" hangingPunct="0">
        <a:spcBef>
          <a:spcPct val="0"/>
        </a:spcBef>
        <a:spcAft>
          <a:spcPct val="0"/>
        </a:spcAft>
        <a:defRPr sz="4400">
          <a:solidFill>
            <a:schemeClr val="tx2"/>
          </a:solidFill>
          <a:latin typeface="Tahoma" charset="0"/>
        </a:defRPr>
      </a:lvl5pPr>
      <a:lvl6pPr marL="457200" algn="l" rtl="0" fontAlgn="base">
        <a:spcBef>
          <a:spcPct val="0"/>
        </a:spcBef>
        <a:spcAft>
          <a:spcPct val="0"/>
        </a:spcAft>
        <a:defRPr sz="4400">
          <a:solidFill>
            <a:schemeClr val="tx2"/>
          </a:solidFill>
          <a:latin typeface="Tahoma" charset="0"/>
        </a:defRPr>
      </a:lvl6pPr>
      <a:lvl7pPr marL="914400" algn="l" rtl="0" fontAlgn="base">
        <a:spcBef>
          <a:spcPct val="0"/>
        </a:spcBef>
        <a:spcAft>
          <a:spcPct val="0"/>
        </a:spcAft>
        <a:defRPr sz="4400">
          <a:solidFill>
            <a:schemeClr val="tx2"/>
          </a:solidFill>
          <a:latin typeface="Tahoma" charset="0"/>
        </a:defRPr>
      </a:lvl7pPr>
      <a:lvl8pPr marL="1371600" algn="l" rtl="0" fontAlgn="base">
        <a:spcBef>
          <a:spcPct val="0"/>
        </a:spcBef>
        <a:spcAft>
          <a:spcPct val="0"/>
        </a:spcAft>
        <a:defRPr sz="4400">
          <a:solidFill>
            <a:schemeClr val="tx2"/>
          </a:solidFill>
          <a:latin typeface="Tahoma" charset="0"/>
        </a:defRPr>
      </a:lvl8pPr>
      <a:lvl9pPr marL="1828800" algn="l" rtl="0" fontAlgn="base">
        <a:spcBef>
          <a:spcPct val="0"/>
        </a:spcBef>
        <a:spcAft>
          <a:spcPct val="0"/>
        </a:spcAft>
        <a:defRPr sz="4400">
          <a:solidFill>
            <a:schemeClr val="tx2"/>
          </a:solidFill>
          <a:latin typeface="Tahoma"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11780BF3-95DC-40C9-9AD1-591CAE6071EB}" type="datetimeFigureOut">
              <a:rPr lang="en-US"/>
              <a:pPr>
                <a:defRPr/>
              </a:pPr>
              <a:t>6/6/2013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9317B891-08B8-47D0-8DBC-E999AE2CCB49}" type="slidenum">
              <a:rPr lang="en-US"/>
              <a:pPr>
                <a:defRPr/>
              </a:pPr>
              <a:t>‹#›</a:t>
            </a:fld>
            <a:endParaRPr lang="en-US"/>
          </a:p>
        </p:txBody>
      </p:sp>
    </p:spTree>
    <p:extLst>
      <p:ext uri="{BB962C8B-B14F-4D97-AF65-F5344CB8AC3E}">
        <p14:creationId xmlns:p14="http://schemas.microsoft.com/office/powerpoint/2010/main" val="174258827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F7E3BAB8-FBC8-FE4F-BF56-B5DDC557A7A4}" type="datetimeFigureOut">
              <a:rPr lang="en-US" smtClean="0">
                <a:solidFill>
                  <a:prstClr val="black">
                    <a:tint val="75000"/>
                  </a:prstClr>
                </a:solidFill>
              </a:rPr>
              <a:pPr defTabSz="457200"/>
              <a:t>6/6/2013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DA8D89FF-679E-2F4A-A204-4326FAEE587C}"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11761700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emf"/><Relationship Id="rId1" Type="http://schemas.openxmlformats.org/officeDocument/2006/relationships/slideLayout" Target="../slideLayouts/slideLayout79.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9.xml"/><Relationship Id="rId4" Type="http://schemas.openxmlformats.org/officeDocument/2006/relationships/image" Target="../media/image56.gif"/></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9.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9.xml"/><Relationship Id="rId1" Type="http://schemas.openxmlformats.org/officeDocument/2006/relationships/vmlDrawing" Target="../drawings/vmlDrawing3.vml"/><Relationship Id="rId6" Type="http://schemas.openxmlformats.org/officeDocument/2006/relationships/image" Target="../media/image60.emf"/><Relationship Id="rId5" Type="http://schemas.openxmlformats.org/officeDocument/2006/relationships/oleObject" Target="../embeddings/oleObject9.bin"/><Relationship Id="rId4" Type="http://schemas.openxmlformats.org/officeDocument/2006/relationships/image" Target="../media/image59.e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51.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emf"/><Relationship Id="rId9"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gif"/><Relationship Id="rId1" Type="http://schemas.openxmlformats.org/officeDocument/2006/relationships/slideLayout" Target="../slideLayouts/slideLayout68.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68.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2.png"/><Relationship Id="rId3" Type="http://schemas.openxmlformats.org/officeDocument/2006/relationships/oleObject" Target="../embeddings/oleObject1.bin"/><Relationship Id="rId7" Type="http://schemas.openxmlformats.org/officeDocument/2006/relationships/image" Target="../media/image10.png"/><Relationship Id="rId12"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9.w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oleObject" Target="../embeddings/oleObject4.bin"/><Relationship Id="rId4" Type="http://schemas.openxmlformats.org/officeDocument/2006/relationships/image" Target="../media/image8.wmf"/><Relationship Id="rId9" Type="http://schemas.openxmlformats.org/officeDocument/2006/relationships/oleObject" Target="../embeddings/oleObject3.bin"/></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24.wmf"/><Relationship Id="rId4" Type="http://schemas.openxmlformats.org/officeDocument/2006/relationships/oleObject" Target="../embeddings/oleObject7.bin"/></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Working Group 3 Summary</a:t>
            </a:r>
            <a:br>
              <a:rPr lang="en-US" dirty="0" smtClean="0"/>
            </a:br>
            <a:r>
              <a:rPr lang="en-US" sz="3100" b="1" dirty="0"/>
              <a:t>Electron beams from electromagnetic structures, including dielectric and laser-driven</a:t>
            </a:r>
            <a:endParaRPr lang="en-US" sz="3100" dirty="0"/>
          </a:p>
        </p:txBody>
      </p:sp>
      <p:sp>
        <p:nvSpPr>
          <p:cNvPr id="3" name="Subtitle 2"/>
          <p:cNvSpPr>
            <a:spLocks noGrp="1"/>
          </p:cNvSpPr>
          <p:nvPr>
            <p:ph type="subTitle" idx="1"/>
          </p:nvPr>
        </p:nvSpPr>
        <p:spPr/>
        <p:txBody>
          <a:bodyPr/>
          <a:lstStyle/>
          <a:p>
            <a:endParaRPr lang="en-US" dirty="0" smtClean="0"/>
          </a:p>
          <a:p>
            <a:r>
              <a:rPr lang="en-US" sz="2800" dirty="0" err="1" smtClean="0">
                <a:solidFill>
                  <a:schemeClr val="tx1"/>
                </a:solidFill>
              </a:rPr>
              <a:t>Manoel</a:t>
            </a:r>
            <a:r>
              <a:rPr lang="en-US" sz="2800" dirty="0" smtClean="0">
                <a:solidFill>
                  <a:schemeClr val="tx1"/>
                </a:solidFill>
              </a:rPr>
              <a:t> </a:t>
            </a:r>
            <a:r>
              <a:rPr lang="en-US" sz="2800" dirty="0" err="1" smtClean="0">
                <a:solidFill>
                  <a:schemeClr val="tx1"/>
                </a:solidFill>
              </a:rPr>
              <a:t>Conde</a:t>
            </a:r>
            <a:endParaRPr lang="en-US" sz="2800" dirty="0" smtClean="0">
              <a:solidFill>
                <a:schemeClr val="tx1"/>
              </a:solidFill>
            </a:endParaRPr>
          </a:p>
          <a:p>
            <a:r>
              <a:rPr lang="en-US" sz="2800" dirty="0" smtClean="0">
                <a:solidFill>
                  <a:schemeClr val="tx1"/>
                </a:solidFill>
              </a:rPr>
              <a:t>James </a:t>
            </a:r>
            <a:r>
              <a:rPr lang="en-US" sz="2800" dirty="0" err="1" smtClean="0">
                <a:solidFill>
                  <a:schemeClr val="tx1"/>
                </a:solidFill>
              </a:rPr>
              <a:t>Rosenzweig</a:t>
            </a:r>
            <a:endParaRPr lang="en-US" sz="2800" dirty="0">
              <a:solidFill>
                <a:schemeClr val="tx1"/>
              </a:solidFill>
            </a:endParaRPr>
          </a:p>
        </p:txBody>
      </p:sp>
      <p:sp>
        <p:nvSpPr>
          <p:cNvPr id="4" name="Title 1"/>
          <p:cNvSpPr txBox="1">
            <a:spLocks/>
          </p:cNvSpPr>
          <p:nvPr/>
        </p:nvSpPr>
        <p:spPr>
          <a:xfrm>
            <a:off x="812260" y="304800"/>
            <a:ext cx="7772400"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EAAC 2013</a:t>
            </a:r>
            <a:br>
              <a:rPr lang="en-US" dirty="0" smtClean="0"/>
            </a:br>
            <a:endParaRPr lang="en-US" sz="3100" dirty="0"/>
          </a:p>
        </p:txBody>
      </p:sp>
    </p:spTree>
    <p:extLst>
      <p:ext uri="{BB962C8B-B14F-4D97-AF65-F5344CB8AC3E}">
        <p14:creationId xmlns:p14="http://schemas.microsoft.com/office/powerpoint/2010/main" val="33198177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899592" y="980728"/>
            <a:ext cx="7560840" cy="1569660"/>
          </a:xfrm>
          <a:prstGeom prst="rect">
            <a:avLst/>
          </a:prstGeom>
        </p:spPr>
        <p:txBody>
          <a:bodyPr wrap="square">
            <a:spAutoFit/>
          </a:bodyPr>
          <a:lstStyle/>
          <a:p>
            <a:pPr algn="ctr"/>
            <a:r>
              <a:rPr lang="en-US" sz="3200" dirty="0" smtClean="0"/>
              <a:t>Towards a full C-band </a:t>
            </a:r>
          </a:p>
          <a:p>
            <a:pPr algn="ctr"/>
            <a:r>
              <a:rPr lang="en-US" sz="3200" dirty="0" smtClean="0"/>
              <a:t>multi-bunch/high rep. rate/high gradient injector linac</a:t>
            </a:r>
            <a:endParaRPr lang="en-US" sz="3200" dirty="0"/>
          </a:p>
        </p:txBody>
      </p:sp>
      <p:sp>
        <p:nvSpPr>
          <p:cNvPr id="3" name="CasellaDiTesto 2"/>
          <p:cNvSpPr txBox="1"/>
          <p:nvPr/>
        </p:nvSpPr>
        <p:spPr>
          <a:xfrm>
            <a:off x="3213274" y="2824517"/>
            <a:ext cx="2708883" cy="707886"/>
          </a:xfrm>
          <a:prstGeom prst="rect">
            <a:avLst/>
          </a:prstGeom>
          <a:noFill/>
        </p:spPr>
        <p:txBody>
          <a:bodyPr wrap="none" rtlCol="0">
            <a:spAutoFit/>
          </a:bodyPr>
          <a:lstStyle/>
          <a:p>
            <a:pPr algn="ctr"/>
            <a:r>
              <a:rPr lang="en-US" sz="2000" i="1" dirty="0" smtClean="0"/>
              <a:t>D. </a:t>
            </a:r>
            <a:r>
              <a:rPr lang="en-US" sz="2000" i="1" dirty="0" err="1" smtClean="0"/>
              <a:t>Alesini</a:t>
            </a:r>
            <a:endParaRPr lang="en-US" sz="2000" i="1" dirty="0"/>
          </a:p>
          <a:p>
            <a:pPr algn="ctr"/>
            <a:r>
              <a:rPr lang="en-US" sz="2000" i="1" dirty="0" smtClean="0"/>
              <a:t>(LNF-INFN, </a:t>
            </a:r>
            <a:r>
              <a:rPr lang="en-US" sz="2000" i="1" dirty="0" err="1" smtClean="0"/>
              <a:t>Frascti</a:t>
            </a:r>
            <a:r>
              <a:rPr lang="en-US" sz="2000" i="1" dirty="0" smtClean="0"/>
              <a:t>, Italy)</a:t>
            </a:r>
            <a:endParaRPr lang="en-US" sz="2000" i="1" dirty="0"/>
          </a:p>
        </p:txBody>
      </p:sp>
      <p:sp>
        <p:nvSpPr>
          <p:cNvPr id="4" name="CasellaDiTesto 3"/>
          <p:cNvSpPr txBox="1"/>
          <p:nvPr/>
        </p:nvSpPr>
        <p:spPr>
          <a:xfrm>
            <a:off x="64649" y="5733256"/>
            <a:ext cx="7626703" cy="1077218"/>
          </a:xfrm>
          <a:prstGeom prst="rect">
            <a:avLst/>
          </a:prstGeom>
          <a:noFill/>
        </p:spPr>
        <p:txBody>
          <a:bodyPr wrap="none" rtlCol="0">
            <a:spAutoFit/>
          </a:bodyPr>
          <a:lstStyle/>
          <a:p>
            <a:r>
              <a:rPr lang="en-US" sz="1600" i="1" dirty="0" smtClean="0"/>
              <a:t>With the contribution of:</a:t>
            </a:r>
          </a:p>
          <a:p>
            <a:r>
              <a:rPr lang="en-US" sz="1600" i="1" dirty="0" smtClean="0"/>
              <a:t>A. </a:t>
            </a:r>
            <a:r>
              <a:rPr lang="en-US" sz="1600" i="1" dirty="0" err="1" smtClean="0"/>
              <a:t>Bacci</a:t>
            </a:r>
            <a:r>
              <a:rPr lang="en-US" sz="1600" i="1" dirty="0" smtClean="0"/>
              <a:t>, T. </a:t>
            </a:r>
            <a:r>
              <a:rPr lang="en-US" sz="1600" i="1" dirty="0" err="1" smtClean="0"/>
              <a:t>Ronsivalle</a:t>
            </a:r>
            <a:r>
              <a:rPr lang="en-US" sz="1600" i="1" dirty="0" smtClean="0"/>
              <a:t>, L. </a:t>
            </a:r>
            <a:r>
              <a:rPr lang="en-US" sz="1600" i="1" dirty="0" err="1" smtClean="0"/>
              <a:t>Serafini</a:t>
            </a:r>
            <a:r>
              <a:rPr lang="en-US" sz="1600" i="1" dirty="0" smtClean="0"/>
              <a:t>, M. </a:t>
            </a:r>
            <a:r>
              <a:rPr lang="en-US" sz="1600" i="1" dirty="0" err="1" smtClean="0"/>
              <a:t>Ferrario</a:t>
            </a:r>
            <a:r>
              <a:rPr lang="en-US" sz="1600" i="1" dirty="0" smtClean="0"/>
              <a:t>, M. </a:t>
            </a:r>
            <a:r>
              <a:rPr lang="en-US" sz="1600" i="1" dirty="0" err="1" smtClean="0"/>
              <a:t>Migliorati</a:t>
            </a:r>
            <a:r>
              <a:rPr lang="en-US" sz="1600" i="1" dirty="0" smtClean="0"/>
              <a:t>, A. </a:t>
            </a:r>
            <a:r>
              <a:rPr lang="en-US" sz="1600" i="1" dirty="0" err="1" smtClean="0"/>
              <a:t>Mostacci</a:t>
            </a:r>
            <a:r>
              <a:rPr lang="en-US" sz="1600" i="1" dirty="0" smtClean="0"/>
              <a:t> (Beam Dynamics)</a:t>
            </a:r>
          </a:p>
          <a:p>
            <a:r>
              <a:rPr lang="en-US" sz="1600" i="1" dirty="0" smtClean="0"/>
              <a:t>L. </a:t>
            </a:r>
            <a:r>
              <a:rPr lang="en-US" sz="1600" i="1" dirty="0" err="1" smtClean="0"/>
              <a:t>Piersanti</a:t>
            </a:r>
            <a:r>
              <a:rPr lang="en-US" sz="1600" i="1" dirty="0" smtClean="0"/>
              <a:t>, L. Palumbo (RF design)</a:t>
            </a:r>
          </a:p>
          <a:p>
            <a:r>
              <a:rPr lang="en-US" sz="1600" i="1" dirty="0" smtClean="0"/>
              <a:t>V. </a:t>
            </a:r>
            <a:r>
              <a:rPr lang="en-US" sz="1600" i="1" dirty="0" err="1" smtClean="0"/>
              <a:t>Lollo</a:t>
            </a:r>
            <a:r>
              <a:rPr lang="en-US" sz="1600" i="1" dirty="0" smtClean="0"/>
              <a:t> (mechanical design)</a:t>
            </a:r>
            <a:endParaRPr lang="en-US" sz="1600" i="1"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1193" y="4077070"/>
            <a:ext cx="4572943" cy="1220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86432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851920" y="20168"/>
            <a:ext cx="1292341" cy="461665"/>
          </a:xfrm>
          <a:prstGeom prst="rect">
            <a:avLst/>
          </a:prstGeom>
          <a:noFill/>
        </p:spPr>
        <p:txBody>
          <a:bodyPr wrap="none" rtlCol="0">
            <a:spAutoFit/>
          </a:bodyPr>
          <a:lstStyle/>
          <a:p>
            <a:r>
              <a:rPr lang="en-US" sz="2400" dirty="0" smtClean="0"/>
              <a:t>OUTLINE</a:t>
            </a:r>
          </a:p>
        </p:txBody>
      </p:sp>
      <p:sp>
        <p:nvSpPr>
          <p:cNvPr id="3" name="CasellaDiTesto 2"/>
          <p:cNvSpPr txBox="1"/>
          <p:nvPr/>
        </p:nvSpPr>
        <p:spPr>
          <a:xfrm>
            <a:off x="251520" y="908720"/>
            <a:ext cx="8529899" cy="3170099"/>
          </a:xfrm>
          <a:prstGeom prst="rect">
            <a:avLst/>
          </a:prstGeom>
          <a:noFill/>
        </p:spPr>
        <p:txBody>
          <a:bodyPr wrap="none" rtlCol="0">
            <a:spAutoFit/>
          </a:bodyPr>
          <a:lstStyle/>
          <a:p>
            <a:r>
              <a:rPr lang="en-US" sz="2000" i="1" dirty="0" smtClean="0"/>
              <a:t>1. </a:t>
            </a:r>
            <a:r>
              <a:rPr lang="en-US" sz="2000" b="1" i="1" dirty="0" smtClean="0"/>
              <a:t>C-BAND ACCELERATORS </a:t>
            </a:r>
            <a:r>
              <a:rPr lang="en-US" sz="2000" i="1" dirty="0" smtClean="0"/>
              <a:t>(SPARC, PSI, SCSS, ELI_NP) AND C-BAND TECHNOLOGY</a:t>
            </a:r>
          </a:p>
          <a:p>
            <a:endParaRPr lang="en-US" sz="2000" i="1" dirty="0" smtClean="0"/>
          </a:p>
          <a:p>
            <a:endParaRPr lang="en-US" sz="2000" i="1" dirty="0"/>
          </a:p>
          <a:p>
            <a:r>
              <a:rPr lang="en-US" sz="2000" i="1" dirty="0" smtClean="0"/>
              <a:t>2. </a:t>
            </a:r>
            <a:r>
              <a:rPr lang="en-US" sz="2000" b="1" i="1" dirty="0" smtClean="0"/>
              <a:t>ELI-NP C-BAND ACCELERATING STRUCTURES </a:t>
            </a:r>
            <a:r>
              <a:rPr lang="en-US" sz="2000" i="1" dirty="0" smtClean="0"/>
              <a:t>FOR MULTI-BUNCH OPERATION</a:t>
            </a:r>
          </a:p>
          <a:p>
            <a:endParaRPr lang="en-US" sz="2000" i="1" dirty="0" smtClean="0"/>
          </a:p>
          <a:p>
            <a:endParaRPr lang="en-US" sz="2000" i="1" dirty="0"/>
          </a:p>
          <a:p>
            <a:r>
              <a:rPr lang="en-US" sz="2000" i="1" dirty="0" smtClean="0"/>
              <a:t>3. </a:t>
            </a:r>
            <a:r>
              <a:rPr lang="en-US" sz="2000" b="1" i="1" dirty="0" smtClean="0"/>
              <a:t>C-BAND GUN </a:t>
            </a:r>
            <a:r>
              <a:rPr lang="en-US" sz="2000" i="1" dirty="0" smtClean="0"/>
              <a:t>DESIGN </a:t>
            </a:r>
          </a:p>
          <a:p>
            <a:endParaRPr lang="en-US" sz="2000" i="1" dirty="0" smtClean="0"/>
          </a:p>
          <a:p>
            <a:endParaRPr lang="en-US" sz="2000" i="1" dirty="0"/>
          </a:p>
          <a:p>
            <a:r>
              <a:rPr lang="en-US" sz="2000" i="1" dirty="0" smtClean="0"/>
              <a:t>4. </a:t>
            </a:r>
            <a:r>
              <a:rPr lang="en-US" sz="2000" b="1" i="1" dirty="0" smtClean="0"/>
              <a:t>FULL C-BAND INJECTOR</a:t>
            </a:r>
            <a:r>
              <a:rPr lang="en-US" sz="2000" i="1" dirty="0" smtClean="0"/>
              <a:t>: THE NEXT AND DEFINITIVE STEP</a:t>
            </a:r>
            <a:endParaRPr lang="en-US" sz="2000" i="1" dirty="0"/>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852" y="4724400"/>
            <a:ext cx="2426154" cy="2028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1522" y="4876800"/>
            <a:ext cx="6142478" cy="1410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40131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491880" y="13386"/>
            <a:ext cx="1872208" cy="430887"/>
          </a:xfrm>
          <a:prstGeom prst="rect">
            <a:avLst/>
          </a:prstGeom>
          <a:noFill/>
        </p:spPr>
        <p:txBody>
          <a:bodyPr wrap="square" rtlCol="0">
            <a:spAutoFit/>
          </a:bodyPr>
          <a:lstStyle/>
          <a:p>
            <a:r>
              <a:rPr lang="en-US" sz="2200" b="1" dirty="0" smtClean="0"/>
              <a:t>CONCLUSIONS</a:t>
            </a:r>
            <a:endParaRPr lang="en-US" sz="2200" b="1" dirty="0"/>
          </a:p>
        </p:txBody>
      </p:sp>
      <p:sp>
        <p:nvSpPr>
          <p:cNvPr id="3" name="CasellaDiTesto 2"/>
          <p:cNvSpPr txBox="1"/>
          <p:nvPr/>
        </p:nvSpPr>
        <p:spPr>
          <a:xfrm>
            <a:off x="41847" y="764704"/>
            <a:ext cx="8634609" cy="3693319"/>
          </a:xfrm>
          <a:prstGeom prst="rect">
            <a:avLst/>
          </a:prstGeom>
          <a:noFill/>
        </p:spPr>
        <p:txBody>
          <a:bodyPr wrap="square" rtlCol="0">
            <a:spAutoFit/>
          </a:bodyPr>
          <a:lstStyle/>
          <a:p>
            <a:pPr marL="342900" indent="-342900">
              <a:buAutoNum type="arabicPeriod"/>
            </a:pPr>
            <a:r>
              <a:rPr lang="en-US" dirty="0" smtClean="0"/>
              <a:t>C-Band accelerators all over the world have made the </a:t>
            </a:r>
            <a:r>
              <a:rPr lang="en-US" b="1" dirty="0" smtClean="0"/>
              <a:t>C-Band technology accessible and commercial</a:t>
            </a:r>
            <a:r>
              <a:rPr lang="en-US" dirty="0" smtClean="0"/>
              <a:t>.</a:t>
            </a:r>
          </a:p>
          <a:p>
            <a:pPr marL="342900" indent="-342900">
              <a:buAutoNum type="arabicPeriod"/>
            </a:pPr>
            <a:endParaRPr lang="en-US" dirty="0"/>
          </a:p>
          <a:p>
            <a:pPr marL="342900" indent="-342900">
              <a:buAutoNum type="arabicPeriod"/>
            </a:pPr>
            <a:r>
              <a:rPr lang="en-US" b="1" dirty="0" smtClean="0"/>
              <a:t>Gradients &gt;50 MV/m </a:t>
            </a:r>
            <a:r>
              <a:rPr lang="en-US" dirty="0" smtClean="0"/>
              <a:t>in accelerating structures have been reached in several structures.</a:t>
            </a:r>
          </a:p>
          <a:p>
            <a:pPr marL="342900" indent="-342900">
              <a:buAutoNum type="arabicPeriod"/>
            </a:pPr>
            <a:endParaRPr lang="en-US" dirty="0"/>
          </a:p>
          <a:p>
            <a:pPr marL="342900" indent="-342900">
              <a:buAutoNum type="arabicPeriod"/>
            </a:pPr>
            <a:r>
              <a:rPr lang="en-US" b="1" dirty="0" smtClean="0"/>
              <a:t>Damped C-band structures for multi-bunch acceleration </a:t>
            </a:r>
            <a:r>
              <a:rPr lang="en-US" dirty="0" smtClean="0"/>
              <a:t>of &gt;100 Hz rep. rate linac have been developed for ELI-NP and are now under construction.</a:t>
            </a:r>
          </a:p>
          <a:p>
            <a:pPr marL="342900" indent="-342900">
              <a:buAutoNum type="arabicPeriod"/>
            </a:pPr>
            <a:endParaRPr lang="en-US" dirty="0"/>
          </a:p>
          <a:p>
            <a:pPr marL="342900" indent="-342900">
              <a:buAutoNum type="arabicPeriod"/>
            </a:pPr>
            <a:r>
              <a:rPr lang="en-US" dirty="0" smtClean="0"/>
              <a:t>A </a:t>
            </a:r>
            <a:r>
              <a:rPr lang="en-US" b="1" dirty="0" smtClean="0"/>
              <a:t>C-Band RF GUN </a:t>
            </a:r>
            <a:r>
              <a:rPr lang="en-US" dirty="0" smtClean="0"/>
              <a:t>at gradients &gt;170 MV/m has been designed.</a:t>
            </a:r>
          </a:p>
          <a:p>
            <a:pPr marL="342900" indent="-342900">
              <a:buAutoNum type="arabicPeriod"/>
            </a:pPr>
            <a:endParaRPr lang="en-US" dirty="0"/>
          </a:p>
          <a:p>
            <a:pPr marL="342900" indent="-342900">
              <a:buAutoNum type="arabicPeriod"/>
            </a:pPr>
            <a:r>
              <a:rPr lang="en-US" dirty="0" smtClean="0"/>
              <a:t>The </a:t>
            </a:r>
            <a:r>
              <a:rPr lang="en-US" b="1" dirty="0" smtClean="0"/>
              <a:t>full C-band injector </a:t>
            </a:r>
            <a:r>
              <a:rPr lang="en-US" dirty="0" smtClean="0"/>
              <a:t>(&gt;100 Hz, Multi-bunch) is now the “state of the art” and allows reaching excellent beam qualities usable in several applications. </a:t>
            </a:r>
            <a:endParaRPr lang="en-US" dirty="0"/>
          </a:p>
        </p:txBody>
      </p:sp>
    </p:spTree>
    <p:extLst>
      <p:ext uri="{BB962C8B-B14F-4D97-AF65-F5344CB8AC3E}">
        <p14:creationId xmlns:p14="http://schemas.microsoft.com/office/powerpoint/2010/main" val="20148599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8" descr="dpdz"/>
          <p:cNvPicPr>
            <a:picLocks noChangeAspect="1" noChangeArrowheads="1"/>
          </p:cNvPicPr>
          <p:nvPr/>
        </p:nvPicPr>
        <p:blipFill>
          <a:blip r:embed="rId2" cstate="print"/>
          <a:srcRect/>
          <a:stretch>
            <a:fillRect/>
          </a:stretch>
        </p:blipFill>
        <p:spPr bwMode="auto">
          <a:xfrm>
            <a:off x="4542284" y="3224702"/>
            <a:ext cx="4278188" cy="3084346"/>
          </a:xfrm>
          <a:prstGeom prst="rect">
            <a:avLst/>
          </a:prstGeom>
          <a:noFill/>
          <a:ln w="9525">
            <a:noFill/>
            <a:miter lim="800000"/>
            <a:headEnd/>
            <a:tailEnd/>
          </a:ln>
        </p:spPr>
      </p:pic>
      <p:sp>
        <p:nvSpPr>
          <p:cNvPr id="1027" name="Rectangle 4"/>
          <p:cNvSpPr>
            <a:spLocks noChangeArrowheads="1"/>
          </p:cNvSpPr>
          <p:nvPr/>
        </p:nvSpPr>
        <p:spPr bwMode="auto">
          <a:xfrm>
            <a:off x="1852613" y="114300"/>
            <a:ext cx="5502275" cy="369888"/>
          </a:xfrm>
          <a:prstGeom prst="rect">
            <a:avLst/>
          </a:prstGeom>
          <a:noFill/>
          <a:ln w="9525">
            <a:noFill/>
            <a:miter lim="800000"/>
            <a:headEnd/>
            <a:tailEnd/>
          </a:ln>
        </p:spPr>
        <p:txBody>
          <a:bodyPr wrap="none" anchor="ctr">
            <a:spAutoFit/>
          </a:bodyPr>
          <a:lstStyle/>
          <a:p>
            <a:pPr algn="ctr"/>
            <a:r>
              <a:rPr lang="en-US" b="1"/>
              <a:t>MUFFIN RF gun based on TM</a:t>
            </a:r>
            <a:r>
              <a:rPr lang="en-US" b="1" baseline="-25000"/>
              <a:t>010</a:t>
            </a:r>
            <a:r>
              <a:rPr lang="en-US" b="1"/>
              <a:t>-TM</a:t>
            </a:r>
            <a:r>
              <a:rPr lang="en-US" b="1" baseline="-25000"/>
              <a:t>011</a:t>
            </a:r>
            <a:r>
              <a:rPr lang="en-US" b="1"/>
              <a:t> f+2f cavity</a:t>
            </a:r>
          </a:p>
        </p:txBody>
      </p:sp>
      <p:sp>
        <p:nvSpPr>
          <p:cNvPr id="1028" name="Rectangle 8"/>
          <p:cNvSpPr>
            <a:spLocks noChangeArrowheads="1"/>
          </p:cNvSpPr>
          <p:nvPr/>
        </p:nvSpPr>
        <p:spPr bwMode="auto">
          <a:xfrm>
            <a:off x="0" y="1339850"/>
            <a:ext cx="9144000" cy="0"/>
          </a:xfrm>
          <a:prstGeom prst="rect">
            <a:avLst/>
          </a:prstGeom>
          <a:noFill/>
          <a:ln w="9525">
            <a:noFill/>
            <a:miter lim="800000"/>
            <a:headEnd/>
            <a:tailEnd/>
          </a:ln>
        </p:spPr>
        <p:txBody>
          <a:bodyPr wrap="none" anchor="ctr">
            <a:spAutoFit/>
          </a:bodyPr>
          <a:lstStyle/>
          <a:p>
            <a:endParaRPr lang="ru-RU"/>
          </a:p>
        </p:txBody>
      </p:sp>
      <p:sp>
        <p:nvSpPr>
          <p:cNvPr id="1030" name="Rectangle 10"/>
          <p:cNvSpPr>
            <a:spLocks noChangeArrowheads="1"/>
          </p:cNvSpPr>
          <p:nvPr/>
        </p:nvSpPr>
        <p:spPr bwMode="auto">
          <a:xfrm>
            <a:off x="6300192" y="2276872"/>
            <a:ext cx="2619628" cy="584775"/>
          </a:xfrm>
          <a:prstGeom prst="rect">
            <a:avLst/>
          </a:prstGeom>
          <a:noFill/>
          <a:ln w="9525">
            <a:noFill/>
            <a:miter lim="800000"/>
            <a:headEnd/>
            <a:tailEnd/>
          </a:ln>
        </p:spPr>
        <p:txBody>
          <a:bodyPr wrap="none">
            <a:spAutoFit/>
          </a:bodyPr>
          <a:lstStyle/>
          <a:p>
            <a:r>
              <a:rPr lang="en-US" sz="1600" dirty="0"/>
              <a:t>TM</a:t>
            </a:r>
            <a:r>
              <a:rPr lang="en-US" sz="1600" baseline="-25000" dirty="0"/>
              <a:t>011</a:t>
            </a:r>
            <a:r>
              <a:rPr lang="en-US" sz="1600" dirty="0"/>
              <a:t> </a:t>
            </a:r>
            <a:r>
              <a:rPr lang="en-US" sz="1600" dirty="0" err="1"/>
              <a:t>eigen</a:t>
            </a:r>
            <a:r>
              <a:rPr lang="en-US" sz="1600" dirty="0"/>
              <a:t> mode (E-field)</a:t>
            </a:r>
          </a:p>
          <a:p>
            <a:r>
              <a:rPr lang="en-US" sz="1600" dirty="0"/>
              <a:t>f=2.6 </a:t>
            </a:r>
            <a:r>
              <a:rPr lang="en-US" sz="1600" dirty="0" smtClean="0"/>
              <a:t>GHz, Q=2</a:t>
            </a:r>
            <a:r>
              <a:rPr lang="en-US" sz="1600" dirty="0">
                <a:sym typeface="Symbol" pitchFamily="18" charset="2"/>
              </a:rPr>
              <a:t>10</a:t>
            </a:r>
            <a:r>
              <a:rPr lang="en-US" sz="1600" baseline="30000" dirty="0">
                <a:sym typeface="Symbol" pitchFamily="18" charset="2"/>
              </a:rPr>
              <a:t>4</a:t>
            </a:r>
            <a:r>
              <a:rPr lang="ru-RU" sz="1600" dirty="0"/>
              <a:t> </a:t>
            </a:r>
          </a:p>
        </p:txBody>
      </p:sp>
      <p:pic>
        <p:nvPicPr>
          <p:cNvPr id="1033" name="Picture 1"/>
          <p:cNvPicPr>
            <a:picLocks noChangeAspect="1" noChangeArrowheads="1"/>
          </p:cNvPicPr>
          <p:nvPr/>
        </p:nvPicPr>
        <p:blipFill>
          <a:blip r:embed="rId3" cstate="print"/>
          <a:srcRect/>
          <a:stretch>
            <a:fillRect/>
          </a:stretch>
        </p:blipFill>
        <p:spPr bwMode="auto">
          <a:xfrm>
            <a:off x="6156572" y="620688"/>
            <a:ext cx="2879924" cy="1576880"/>
          </a:xfrm>
          <a:prstGeom prst="rect">
            <a:avLst/>
          </a:prstGeom>
          <a:noFill/>
          <a:ln w="9525">
            <a:noFill/>
            <a:miter lim="800000"/>
            <a:headEnd/>
            <a:tailEnd/>
          </a:ln>
        </p:spPr>
      </p:pic>
      <p:pic>
        <p:nvPicPr>
          <p:cNvPr id="15" name="Picture 21" descr="Cathode.bmp"/>
          <p:cNvPicPr>
            <a:picLocks noChangeAspect="1" noChangeArrowheads="1"/>
          </p:cNvPicPr>
          <p:nvPr/>
        </p:nvPicPr>
        <p:blipFill>
          <a:blip r:embed="rId4" cstate="print"/>
          <a:srcRect/>
          <a:stretch>
            <a:fillRect/>
          </a:stretch>
        </p:blipFill>
        <p:spPr bwMode="auto">
          <a:xfrm>
            <a:off x="207982" y="3645024"/>
            <a:ext cx="4105275" cy="2520950"/>
          </a:xfrm>
          <a:prstGeom prst="rect">
            <a:avLst/>
          </a:prstGeom>
          <a:noFill/>
          <a:ln w="9525">
            <a:noFill/>
            <a:miter lim="800000"/>
            <a:headEnd/>
            <a:tailEnd/>
          </a:ln>
        </p:spPr>
      </p:pic>
      <p:sp>
        <p:nvSpPr>
          <p:cNvPr id="16" name="TextBox 10"/>
          <p:cNvSpPr txBox="1">
            <a:spLocks noChangeArrowheads="1"/>
          </p:cNvSpPr>
          <p:nvPr/>
        </p:nvSpPr>
        <p:spPr bwMode="auto">
          <a:xfrm>
            <a:off x="1907704" y="5661248"/>
            <a:ext cx="1658937" cy="306387"/>
          </a:xfrm>
          <a:prstGeom prst="rect">
            <a:avLst/>
          </a:prstGeom>
          <a:noFill/>
          <a:ln w="9525">
            <a:noFill/>
            <a:miter lim="800000"/>
            <a:headEnd/>
            <a:tailEnd/>
          </a:ln>
        </p:spPr>
        <p:txBody>
          <a:bodyPr wrap="none">
            <a:spAutoFit/>
          </a:bodyPr>
          <a:lstStyle/>
          <a:p>
            <a:r>
              <a:rPr lang="en-US" sz="1400" dirty="0"/>
              <a:t>Cathode-like fields</a:t>
            </a:r>
            <a:endParaRPr lang="ru-RU" sz="1400" dirty="0"/>
          </a:p>
        </p:txBody>
      </p:sp>
      <p:sp>
        <p:nvSpPr>
          <p:cNvPr id="17" name="TextBox 12"/>
          <p:cNvSpPr txBox="1">
            <a:spLocks noChangeArrowheads="1"/>
          </p:cNvSpPr>
          <p:nvPr/>
        </p:nvSpPr>
        <p:spPr bwMode="auto">
          <a:xfrm>
            <a:off x="1116013" y="4057228"/>
            <a:ext cx="1498600" cy="307975"/>
          </a:xfrm>
          <a:prstGeom prst="rect">
            <a:avLst/>
          </a:prstGeom>
          <a:noFill/>
          <a:ln w="9525">
            <a:noFill/>
            <a:miter lim="800000"/>
            <a:headEnd/>
            <a:tailEnd/>
          </a:ln>
        </p:spPr>
        <p:txBody>
          <a:bodyPr wrap="none">
            <a:spAutoFit/>
          </a:bodyPr>
          <a:lstStyle/>
          <a:p>
            <a:r>
              <a:rPr lang="en-US" sz="1400"/>
              <a:t>Anode-like fields</a:t>
            </a:r>
            <a:endParaRPr lang="ru-RU" sz="1400"/>
          </a:p>
        </p:txBody>
      </p:sp>
      <p:sp>
        <p:nvSpPr>
          <p:cNvPr id="19" name="Text Box 10"/>
          <p:cNvSpPr txBox="1">
            <a:spLocks noChangeArrowheads="1"/>
          </p:cNvSpPr>
          <p:nvPr/>
        </p:nvSpPr>
        <p:spPr bwMode="auto">
          <a:xfrm>
            <a:off x="-36512" y="6269434"/>
            <a:ext cx="4787900" cy="338554"/>
          </a:xfrm>
          <a:prstGeom prst="rect">
            <a:avLst/>
          </a:prstGeom>
          <a:noFill/>
          <a:ln w="9525">
            <a:noFill/>
            <a:miter lim="800000"/>
            <a:headEnd/>
            <a:tailEnd/>
          </a:ln>
        </p:spPr>
        <p:txBody>
          <a:bodyPr>
            <a:spAutoFit/>
          </a:bodyPr>
          <a:lstStyle/>
          <a:p>
            <a:r>
              <a:rPr lang="en-US" sz="1600" dirty="0"/>
              <a:t>Time dependence of electric field </a:t>
            </a:r>
            <a:r>
              <a:rPr lang="en-US" sz="1600" dirty="0" smtClean="0"/>
              <a:t> in MUFFIN gun</a:t>
            </a:r>
            <a:endParaRPr lang="en-US" dirty="0"/>
          </a:p>
        </p:txBody>
      </p:sp>
      <p:sp>
        <p:nvSpPr>
          <p:cNvPr id="20" name="Прямоугольник 19"/>
          <p:cNvSpPr/>
          <p:nvPr/>
        </p:nvSpPr>
        <p:spPr>
          <a:xfrm>
            <a:off x="4680520" y="6228601"/>
            <a:ext cx="4572000" cy="584775"/>
          </a:xfrm>
          <a:prstGeom prst="rect">
            <a:avLst/>
          </a:prstGeom>
        </p:spPr>
        <p:txBody>
          <a:bodyPr>
            <a:spAutoFit/>
          </a:bodyPr>
          <a:lstStyle/>
          <a:p>
            <a:r>
              <a:rPr lang="en-US" altLang="zh-CN" sz="1600" dirty="0" smtClean="0">
                <a:ea typeface="SimSun" pitchFamily="2" charset="-122"/>
                <a:cs typeface="Times New Roman" pitchFamily="18" charset="0"/>
              </a:rPr>
              <a:t>ASTRA simulation of a force experienced by an electron)</a:t>
            </a:r>
            <a:endParaRPr lang="ru-RU" sz="1600" dirty="0"/>
          </a:p>
        </p:txBody>
      </p:sp>
      <p:pic>
        <p:nvPicPr>
          <p:cNvPr id="23" name="Picture 25" descr="rfguncoil.bmp"/>
          <p:cNvPicPr>
            <a:picLocks noChangeAspect="1" noChangeArrowheads="1"/>
          </p:cNvPicPr>
          <p:nvPr/>
        </p:nvPicPr>
        <p:blipFill>
          <a:blip r:embed="rId5" cstate="print"/>
          <a:srcRect/>
          <a:stretch>
            <a:fillRect/>
          </a:stretch>
        </p:blipFill>
        <p:spPr bwMode="auto">
          <a:xfrm>
            <a:off x="31495" y="1914306"/>
            <a:ext cx="3759126" cy="1694335"/>
          </a:xfrm>
          <a:prstGeom prst="rect">
            <a:avLst/>
          </a:prstGeom>
          <a:noFill/>
          <a:ln w="9525">
            <a:noFill/>
            <a:miter lim="800000"/>
            <a:headEnd/>
            <a:tailEnd/>
          </a:ln>
        </p:spPr>
      </p:pic>
      <p:grpSp>
        <p:nvGrpSpPr>
          <p:cNvPr id="22" name="Группа 21"/>
          <p:cNvGrpSpPr/>
          <p:nvPr/>
        </p:nvGrpSpPr>
        <p:grpSpPr>
          <a:xfrm>
            <a:off x="3189833" y="620688"/>
            <a:ext cx="2822327" cy="1584226"/>
            <a:chOff x="2181721" y="549275"/>
            <a:chExt cx="3254375" cy="1871663"/>
          </a:xfrm>
        </p:grpSpPr>
        <p:pic>
          <p:nvPicPr>
            <p:cNvPr id="1032" name="Picture 2"/>
            <p:cNvPicPr>
              <a:picLocks noChangeAspect="1" noChangeArrowheads="1"/>
            </p:cNvPicPr>
            <p:nvPr/>
          </p:nvPicPr>
          <p:blipFill>
            <a:blip r:embed="rId6" cstate="print"/>
            <a:srcRect/>
            <a:stretch>
              <a:fillRect/>
            </a:stretch>
          </p:blipFill>
          <p:spPr bwMode="auto">
            <a:xfrm>
              <a:off x="2181721" y="549275"/>
              <a:ext cx="3254375" cy="1871663"/>
            </a:xfrm>
            <a:prstGeom prst="rect">
              <a:avLst/>
            </a:prstGeom>
            <a:noFill/>
            <a:ln w="9525">
              <a:noFill/>
              <a:miter lim="800000"/>
              <a:headEnd/>
              <a:tailEnd/>
            </a:ln>
          </p:spPr>
        </p:pic>
        <p:sp>
          <p:nvSpPr>
            <p:cNvPr id="1034" name="TextBox 9"/>
            <p:cNvSpPr txBox="1">
              <a:spLocks noChangeArrowheads="1"/>
            </p:cNvSpPr>
            <p:nvPr/>
          </p:nvSpPr>
          <p:spPr bwMode="auto">
            <a:xfrm>
              <a:off x="2253159" y="620713"/>
              <a:ext cx="1368425" cy="338137"/>
            </a:xfrm>
            <a:prstGeom prst="rect">
              <a:avLst/>
            </a:prstGeom>
            <a:noFill/>
            <a:ln w="9525">
              <a:noFill/>
              <a:miter lim="800000"/>
              <a:headEnd/>
              <a:tailEnd/>
            </a:ln>
          </p:spPr>
          <p:txBody>
            <a:bodyPr wrap="none">
              <a:spAutoFit/>
            </a:bodyPr>
            <a:lstStyle/>
            <a:p>
              <a:r>
                <a:rPr lang="en-US" sz="1600" dirty="0"/>
                <a:t>Cathode wall</a:t>
              </a:r>
              <a:endParaRPr lang="ru-RU" sz="1600" dirty="0"/>
            </a:p>
          </p:txBody>
        </p:sp>
        <p:sp>
          <p:nvSpPr>
            <p:cNvPr id="1035" name="TextBox 10"/>
            <p:cNvSpPr txBox="1">
              <a:spLocks noChangeArrowheads="1"/>
            </p:cNvSpPr>
            <p:nvPr/>
          </p:nvSpPr>
          <p:spPr bwMode="auto">
            <a:xfrm>
              <a:off x="3477121" y="1412875"/>
              <a:ext cx="1185863" cy="338138"/>
            </a:xfrm>
            <a:prstGeom prst="rect">
              <a:avLst/>
            </a:prstGeom>
            <a:noFill/>
            <a:ln w="9525">
              <a:noFill/>
              <a:miter lim="800000"/>
              <a:headEnd/>
              <a:tailEnd/>
            </a:ln>
          </p:spPr>
          <p:txBody>
            <a:bodyPr wrap="none">
              <a:spAutoFit/>
            </a:bodyPr>
            <a:lstStyle/>
            <a:p>
              <a:r>
                <a:rPr lang="en-US" sz="1600" dirty="0"/>
                <a:t>Anode wall</a:t>
              </a:r>
              <a:endParaRPr lang="ru-RU" sz="1600" dirty="0"/>
            </a:p>
          </p:txBody>
        </p:sp>
        <p:cxnSp>
          <p:nvCxnSpPr>
            <p:cNvPr id="13" name="Прямая со стрелкой 12"/>
            <p:cNvCxnSpPr/>
            <p:nvPr/>
          </p:nvCxnSpPr>
          <p:spPr>
            <a:xfrm flipH="1">
              <a:off x="2326184" y="908050"/>
              <a:ext cx="431800" cy="86518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p:cNvCxnSpPr/>
            <p:nvPr/>
          </p:nvCxnSpPr>
          <p:spPr>
            <a:xfrm flipH="1">
              <a:off x="3334246" y="1700213"/>
              <a:ext cx="503238" cy="7302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029" name="Rectangle 9"/>
          <p:cNvSpPr>
            <a:spLocks noChangeArrowheads="1"/>
          </p:cNvSpPr>
          <p:nvPr/>
        </p:nvSpPr>
        <p:spPr bwMode="auto">
          <a:xfrm>
            <a:off x="3347864" y="2276872"/>
            <a:ext cx="2664296" cy="615553"/>
          </a:xfrm>
          <a:prstGeom prst="rect">
            <a:avLst/>
          </a:prstGeom>
          <a:noFill/>
          <a:ln w="9525">
            <a:noFill/>
            <a:miter lim="800000"/>
            <a:headEnd/>
            <a:tailEnd/>
          </a:ln>
        </p:spPr>
        <p:txBody>
          <a:bodyPr wrap="square" anchor="ctr">
            <a:spAutoFit/>
          </a:bodyPr>
          <a:lstStyle/>
          <a:p>
            <a:r>
              <a:rPr lang="en-US" sz="1600" dirty="0"/>
              <a:t>TM</a:t>
            </a:r>
            <a:r>
              <a:rPr lang="en-US" sz="1600" baseline="-25000" dirty="0"/>
              <a:t>010</a:t>
            </a:r>
            <a:r>
              <a:rPr lang="en-US" sz="1600" dirty="0"/>
              <a:t> </a:t>
            </a:r>
            <a:r>
              <a:rPr lang="en-US" sz="1600" dirty="0" err="1"/>
              <a:t>eigen</a:t>
            </a:r>
            <a:r>
              <a:rPr lang="en-US" sz="1600" dirty="0"/>
              <a:t> mode (E-field)</a:t>
            </a:r>
          </a:p>
          <a:p>
            <a:r>
              <a:rPr lang="en-US" sz="1600" dirty="0"/>
              <a:t>f=1.3 </a:t>
            </a:r>
            <a:r>
              <a:rPr lang="en-US" sz="1600" dirty="0" smtClean="0"/>
              <a:t>GHz, Q=2</a:t>
            </a:r>
            <a:r>
              <a:rPr lang="en-US" sz="1600" dirty="0">
                <a:sym typeface="Symbol" pitchFamily="18" charset="2"/>
              </a:rPr>
              <a:t>10</a:t>
            </a:r>
            <a:r>
              <a:rPr lang="en-US" sz="1600" baseline="30000" dirty="0">
                <a:sym typeface="Symbol" pitchFamily="18" charset="2"/>
              </a:rPr>
              <a:t>4</a:t>
            </a:r>
            <a:r>
              <a:rPr lang="ru-RU" dirty="0"/>
              <a:t> </a:t>
            </a:r>
            <a:endParaRPr lang="en-US" sz="1600" dirty="0"/>
          </a:p>
        </p:txBody>
      </p:sp>
      <p:sp>
        <p:nvSpPr>
          <p:cNvPr id="2" name="Rectangle 1"/>
          <p:cNvSpPr/>
          <p:nvPr/>
        </p:nvSpPr>
        <p:spPr>
          <a:xfrm>
            <a:off x="79163" y="493118"/>
            <a:ext cx="2836653" cy="1200329"/>
          </a:xfrm>
          <a:prstGeom prst="rect">
            <a:avLst/>
          </a:prstGeom>
          <a:ln>
            <a:solidFill>
              <a:schemeClr val="accent1"/>
            </a:solidFill>
          </a:ln>
        </p:spPr>
        <p:txBody>
          <a:bodyPr wrap="square">
            <a:spAutoFit/>
          </a:bodyPr>
          <a:lstStyle/>
          <a:p>
            <a:r>
              <a:rPr lang="en-US" dirty="0"/>
              <a:t>Sergey </a:t>
            </a:r>
            <a:r>
              <a:rPr lang="en-US" dirty="0" err="1"/>
              <a:t>Kuzikov</a:t>
            </a:r>
            <a:r>
              <a:rPr lang="en-US" dirty="0"/>
              <a:t> (Institute of Applied Physics, Russian Academy of Sciences)</a:t>
            </a:r>
          </a:p>
        </p:txBody>
      </p:sp>
    </p:spTree>
    <p:extLst>
      <p:ext uri="{BB962C8B-B14F-4D97-AF65-F5344CB8AC3E}">
        <p14:creationId xmlns:p14="http://schemas.microsoft.com/office/powerpoint/2010/main" val="30663307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4"/>
          <p:cNvSpPr txBox="1">
            <a:spLocks noChangeArrowheads="1"/>
          </p:cNvSpPr>
          <p:nvPr/>
        </p:nvSpPr>
        <p:spPr bwMode="auto">
          <a:xfrm>
            <a:off x="5364088" y="260648"/>
            <a:ext cx="3744416" cy="5509200"/>
          </a:xfrm>
          <a:prstGeom prst="rect">
            <a:avLst/>
          </a:prstGeom>
          <a:noFill/>
          <a:ln w="9525">
            <a:noFill/>
            <a:miter lim="800000"/>
            <a:headEnd/>
            <a:tailEnd/>
          </a:ln>
        </p:spPr>
        <p:txBody>
          <a:bodyPr wrap="square">
            <a:spAutoFit/>
          </a:bodyPr>
          <a:lstStyle/>
          <a:p>
            <a:pPr marL="342900" indent="-342900">
              <a:buFontTx/>
              <a:buAutoNum type="arabicPeriod"/>
              <a:defRPr/>
            </a:pPr>
            <a:r>
              <a:rPr lang="en-US" sz="1600" dirty="0" smtClean="0"/>
              <a:t>The </a:t>
            </a:r>
            <a:r>
              <a:rPr lang="en-US" sz="1600" dirty="0"/>
              <a:t>TM</a:t>
            </a:r>
            <a:r>
              <a:rPr lang="en-US" sz="1600" baseline="-25000" dirty="0"/>
              <a:t>010</a:t>
            </a:r>
            <a:r>
              <a:rPr lang="en-US" sz="1600" dirty="0"/>
              <a:t>-TM</a:t>
            </a:r>
            <a:r>
              <a:rPr lang="en-US" sz="1600" baseline="-25000" dirty="0"/>
              <a:t>011</a:t>
            </a:r>
            <a:r>
              <a:rPr lang="en-US" sz="1600" dirty="0"/>
              <a:t> f+2f MUFFIN has high acceleration gradient. This allows using 0.5-cell design instead of classical 1.5 cell design.</a:t>
            </a:r>
          </a:p>
          <a:p>
            <a:pPr marL="342900" indent="-342900">
              <a:buFontTx/>
              <a:buAutoNum type="arabicPeriod"/>
              <a:defRPr/>
            </a:pPr>
            <a:r>
              <a:rPr lang="en-US" sz="1600" dirty="0"/>
              <a:t> The MUFFIN gun in comparison with reference single-mode gun provides optionally:</a:t>
            </a:r>
          </a:p>
          <a:p>
            <a:pPr marL="342900" indent="-342900">
              <a:defRPr/>
            </a:pPr>
            <a:r>
              <a:rPr lang="en-US" sz="1600" dirty="0"/>
              <a:t>- two times smaller transverse </a:t>
            </a:r>
            <a:r>
              <a:rPr lang="en-US" sz="1600" dirty="0" err="1"/>
              <a:t>emittances</a:t>
            </a:r>
            <a:r>
              <a:rPr lang="en-US" sz="1600" dirty="0"/>
              <a:t> at regime of 3 </a:t>
            </a:r>
            <a:r>
              <a:rPr lang="en-US" sz="1600" dirty="0" err="1"/>
              <a:t>ps</a:t>
            </a:r>
            <a:r>
              <a:rPr lang="en-US" sz="1600" dirty="0"/>
              <a:t> bunch in case of similar cathode field,</a:t>
            </a:r>
          </a:p>
          <a:p>
            <a:pPr marL="342900" indent="-342900">
              <a:defRPr/>
            </a:pPr>
            <a:r>
              <a:rPr lang="en-US" sz="1600" dirty="0"/>
              <a:t>- better transverse and longitudinal </a:t>
            </a:r>
            <a:r>
              <a:rPr lang="en-US" sz="1600" dirty="0" err="1"/>
              <a:t>emittances</a:t>
            </a:r>
            <a:r>
              <a:rPr lang="en-US" sz="1600" dirty="0"/>
              <a:t>, and two times smaller energy spread at regime of 3 </a:t>
            </a:r>
            <a:r>
              <a:rPr lang="en-US" sz="1600" dirty="0" err="1"/>
              <a:t>ps</a:t>
            </a:r>
            <a:r>
              <a:rPr lang="en-US" sz="1600" dirty="0"/>
              <a:t> bunch in case of higher cathode field,</a:t>
            </a:r>
          </a:p>
          <a:p>
            <a:pPr marL="342900" indent="-342900">
              <a:defRPr/>
            </a:pPr>
            <a:r>
              <a:rPr lang="en-US" sz="1600" dirty="0"/>
              <a:t>- smaller transverse </a:t>
            </a:r>
            <a:r>
              <a:rPr lang="en-US" sz="1600" dirty="0" err="1"/>
              <a:t>emittances</a:t>
            </a:r>
            <a:r>
              <a:rPr lang="en-US" sz="1600" dirty="0"/>
              <a:t> at regime of 20 </a:t>
            </a:r>
            <a:r>
              <a:rPr lang="en-US" sz="1600" dirty="0" err="1"/>
              <a:t>ps</a:t>
            </a:r>
            <a:r>
              <a:rPr lang="en-US" sz="1600" dirty="0"/>
              <a:t> bunch in case of similar cathode field.</a:t>
            </a:r>
          </a:p>
          <a:p>
            <a:pPr marL="457200" indent="-457200">
              <a:defRPr/>
            </a:pPr>
            <a:r>
              <a:rPr lang="en-US" sz="1600" dirty="0"/>
              <a:t>3.</a:t>
            </a:r>
            <a:r>
              <a:rPr lang="en-US" sz="1600" dirty="0">
                <a:solidFill>
                  <a:srgbClr val="FF0000"/>
                </a:solidFill>
              </a:rPr>
              <a:t> </a:t>
            </a:r>
            <a:r>
              <a:rPr lang="en-US" sz="1600" dirty="0"/>
              <a:t>Fast semiconductor switch, controlled by ~GHz repetition rate </a:t>
            </a:r>
            <a:r>
              <a:rPr lang="en-US" sz="1600" dirty="0" smtClean="0"/>
              <a:t>gun laser</a:t>
            </a:r>
            <a:r>
              <a:rPr lang="en-US" sz="1600" dirty="0"/>
              <a:t>, </a:t>
            </a:r>
            <a:r>
              <a:rPr lang="en-US" sz="1600" dirty="0" smtClean="0"/>
              <a:t>allows </a:t>
            </a:r>
            <a:r>
              <a:rPr lang="en-US" sz="1600" dirty="0"/>
              <a:t>to </a:t>
            </a:r>
            <a:r>
              <a:rPr lang="en-US" sz="1600" dirty="0" smtClean="0"/>
              <a:t>provide phase locking of the feeding RF source.</a:t>
            </a:r>
            <a:endParaRPr lang="en-US" sz="1600" dirty="0"/>
          </a:p>
        </p:txBody>
      </p:sp>
      <p:pic>
        <p:nvPicPr>
          <p:cNvPr id="17411" name="Picture 3"/>
          <p:cNvPicPr>
            <a:picLocks noChangeAspect="1" noChangeArrowheads="1"/>
          </p:cNvPicPr>
          <p:nvPr/>
        </p:nvPicPr>
        <p:blipFill>
          <a:blip r:embed="rId2" cstate="print"/>
          <a:srcRect/>
          <a:stretch>
            <a:fillRect/>
          </a:stretch>
        </p:blipFill>
        <p:spPr bwMode="auto">
          <a:xfrm>
            <a:off x="179512" y="332656"/>
            <a:ext cx="5040560" cy="5293009"/>
          </a:xfrm>
          <a:prstGeom prst="rect">
            <a:avLst/>
          </a:prstGeom>
          <a:noFill/>
          <a:ln w="9525">
            <a:noFill/>
            <a:miter lim="800000"/>
            <a:headEnd/>
            <a:tailEnd/>
          </a:ln>
        </p:spPr>
      </p:pic>
    </p:spTree>
    <p:extLst>
      <p:ext uri="{BB962C8B-B14F-4D97-AF65-F5344CB8AC3E}">
        <p14:creationId xmlns:p14="http://schemas.microsoft.com/office/powerpoint/2010/main" val="255485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4858758"/>
            <a:ext cx="5423338" cy="2256252"/>
          </a:xfrm>
          <a:prstGeom prst="rect">
            <a:avLst/>
          </a:prstGeom>
          <a:noFill/>
          <a:ln w="9525">
            <a:noFill/>
            <a:miter lim="800000"/>
            <a:headEnd/>
            <a:tailEnd/>
          </a:ln>
          <a:effectLst>
            <a:outerShdw blurRad="50800" dist="63500" dir="18900000" algn="bl" rotWithShape="0">
              <a:prstClr val="black">
                <a:alpha val="40000"/>
              </a:prstClr>
            </a:outerShdw>
          </a:effectLst>
        </p:spPr>
      </p:pic>
      <p:pic>
        <p:nvPicPr>
          <p:cNvPr id="1026" name="Picture 2"/>
          <p:cNvPicPr>
            <a:picLocks noChangeAspect="1" noChangeArrowheads="1"/>
          </p:cNvPicPr>
          <p:nvPr/>
        </p:nvPicPr>
        <p:blipFill>
          <a:blip r:embed="rId3" cstate="print"/>
          <a:srcRect/>
          <a:stretch>
            <a:fillRect/>
          </a:stretch>
        </p:blipFill>
        <p:spPr bwMode="auto">
          <a:xfrm>
            <a:off x="-1" y="0"/>
            <a:ext cx="7963959" cy="4898301"/>
          </a:xfrm>
          <a:prstGeom prst="rect">
            <a:avLst/>
          </a:prstGeom>
          <a:noFill/>
          <a:ln w="9525">
            <a:noFill/>
            <a:miter lim="800000"/>
            <a:headEnd/>
            <a:tailEnd/>
          </a:ln>
          <a:effectLst>
            <a:outerShdw blurRad="50800" dist="63500" dir="18900000" algn="bl" rotWithShape="0">
              <a:prstClr val="black">
                <a:alpha val="40000"/>
              </a:prstClr>
            </a:outerShdw>
          </a:effectLst>
        </p:spPr>
      </p:pic>
      <p:sp>
        <p:nvSpPr>
          <p:cNvPr id="6" name="Textfeld 5"/>
          <p:cNvSpPr txBox="1"/>
          <p:nvPr/>
        </p:nvSpPr>
        <p:spPr>
          <a:xfrm>
            <a:off x="1" y="-11355"/>
            <a:ext cx="6954318" cy="954107"/>
          </a:xfrm>
          <a:prstGeom prst="rect">
            <a:avLst/>
          </a:prstGeom>
          <a:solidFill>
            <a:schemeClr val="accent1"/>
          </a:solidFill>
        </p:spPr>
        <p:style>
          <a:lnRef idx="1">
            <a:schemeClr val="dk1"/>
          </a:lnRef>
          <a:fillRef idx="2">
            <a:schemeClr val="dk1"/>
          </a:fillRef>
          <a:effectRef idx="1">
            <a:schemeClr val="dk1"/>
          </a:effectRef>
          <a:fontRef idx="minor">
            <a:schemeClr val="dk1"/>
          </a:fontRef>
        </p:style>
        <p:txBody>
          <a:bodyPr wrap="square" rtlCol="0">
            <a:spAutoFit/>
          </a:bodyPr>
          <a:lstStyle/>
          <a:p>
            <a:r>
              <a:rPr lang="en-US" sz="2800" b="1" i="1" dirty="0">
                <a:ln w="1905"/>
                <a:solidFill>
                  <a:srgbClr val="FF0000"/>
                </a:solidFill>
                <a:effectLst>
                  <a:innerShdw blurRad="69850" dist="43180" dir="5400000">
                    <a:srgbClr val="000000">
                      <a:alpha val="65000"/>
                    </a:srgbClr>
                  </a:innerShdw>
                </a:effectLst>
                <a:latin typeface="Calibri" pitchFamily="34" charset="0"/>
                <a:cs typeface="Calibri" pitchFamily="34" charset="0"/>
              </a:rPr>
              <a:t>Dielectric laser acceleration of 28 </a:t>
            </a:r>
            <a:r>
              <a:rPr lang="en-US" sz="2800" b="1" i="1" dirty="0" err="1">
                <a:ln w="1905"/>
                <a:solidFill>
                  <a:srgbClr val="FF0000"/>
                </a:solidFill>
                <a:effectLst>
                  <a:innerShdw blurRad="69850" dist="43180" dir="5400000">
                    <a:srgbClr val="000000">
                      <a:alpha val="65000"/>
                    </a:srgbClr>
                  </a:innerShdw>
                </a:effectLst>
                <a:latin typeface="Calibri" pitchFamily="34" charset="0"/>
                <a:cs typeface="Calibri" pitchFamily="34" charset="0"/>
              </a:rPr>
              <a:t>keV</a:t>
            </a:r>
            <a:r>
              <a:rPr lang="en-US" sz="2800" b="1" i="1" dirty="0">
                <a:ln w="1905"/>
                <a:solidFill>
                  <a:srgbClr val="FF0000"/>
                </a:solidFill>
                <a:effectLst>
                  <a:innerShdw blurRad="69850" dist="43180" dir="5400000">
                    <a:srgbClr val="000000">
                      <a:alpha val="65000"/>
                    </a:srgbClr>
                  </a:innerShdw>
                </a:effectLst>
                <a:latin typeface="Calibri" pitchFamily="34" charset="0"/>
                <a:cs typeface="Calibri" pitchFamily="34" charset="0"/>
              </a:rPr>
              <a:t> electrons with the inverse Smith-Purcell effect</a:t>
            </a:r>
          </a:p>
        </p:txBody>
      </p:sp>
      <p:sp>
        <p:nvSpPr>
          <p:cNvPr id="8" name="Textfeld 14"/>
          <p:cNvSpPr txBox="1">
            <a:spLocks noChangeArrowheads="1"/>
          </p:cNvSpPr>
          <p:nvPr/>
        </p:nvSpPr>
        <p:spPr bwMode="auto">
          <a:xfrm>
            <a:off x="-136080" y="904550"/>
            <a:ext cx="5462229" cy="1200328"/>
          </a:xfrm>
          <a:prstGeom prst="rect">
            <a:avLst/>
          </a:prstGeom>
          <a:noFill/>
          <a:ln w="9525">
            <a:noFill/>
            <a:miter lim="800000"/>
            <a:headEnd/>
            <a:tailEnd/>
          </a:ln>
        </p:spPr>
        <p:txBody>
          <a:bodyPr wrap="square">
            <a:spAutoFit/>
          </a:bodyPr>
          <a:lstStyle/>
          <a:p>
            <a:pPr algn="ctr">
              <a:defRPr/>
            </a:pPr>
            <a:r>
              <a:rPr lang="en-US" sz="2400" i="1" dirty="0" smtClean="0">
                <a:solidFill>
                  <a:schemeClr val="bg2">
                    <a:lumMod val="20000"/>
                    <a:lumOff val="80000"/>
                  </a:schemeClr>
                </a:solidFill>
                <a:latin typeface="Calibri" pitchFamily="34" charset="0"/>
                <a:cs typeface="Calibri" pitchFamily="34" charset="0"/>
              </a:rPr>
              <a:t>J. Breuer, P. Hommelhoff</a:t>
            </a:r>
            <a:endParaRPr lang="en-US" sz="2400" i="1" dirty="0">
              <a:solidFill>
                <a:schemeClr val="bg2">
                  <a:lumMod val="20000"/>
                  <a:lumOff val="80000"/>
                </a:schemeClr>
              </a:solidFill>
              <a:latin typeface="Calibri" pitchFamily="34" charset="0"/>
              <a:cs typeface="Calibri" pitchFamily="34" charset="0"/>
            </a:endParaRPr>
          </a:p>
          <a:p>
            <a:pPr algn="ctr">
              <a:defRPr/>
            </a:pPr>
            <a:r>
              <a:rPr lang="en-US" sz="2400" i="1" dirty="0" smtClean="0">
                <a:solidFill>
                  <a:schemeClr val="bg2">
                    <a:lumMod val="20000"/>
                    <a:lumOff val="80000"/>
                  </a:schemeClr>
                </a:solidFill>
                <a:latin typeface="Calibri" pitchFamily="34" charset="0"/>
                <a:cs typeface="Calibri" pitchFamily="34" charset="0"/>
              </a:rPr>
              <a:t>Univ. of Erlangen &amp; Max Planck Institute of Quantum Optics</a:t>
            </a:r>
          </a:p>
        </p:txBody>
      </p:sp>
      <p:pic>
        <p:nvPicPr>
          <p:cNvPr id="5" name="Picture 2"/>
          <p:cNvPicPr>
            <a:picLocks noChangeAspect="1" noChangeArrowheads="1"/>
          </p:cNvPicPr>
          <p:nvPr/>
        </p:nvPicPr>
        <p:blipFill>
          <a:blip r:embed="rId4" cstate="print"/>
          <a:srcRect/>
          <a:stretch>
            <a:fillRect/>
          </a:stretch>
        </p:blipFill>
        <p:spPr bwMode="auto">
          <a:xfrm>
            <a:off x="9444382" y="1814186"/>
            <a:ext cx="3872820" cy="4529794"/>
          </a:xfrm>
          <a:prstGeom prst="rect">
            <a:avLst/>
          </a:prstGeom>
          <a:noFill/>
          <a:ln w="9525">
            <a:noFill/>
            <a:miter lim="800000"/>
            <a:headEnd/>
            <a:tailEnd/>
          </a:ln>
          <a:effectLst>
            <a:outerShdw blurRad="50800" dist="63500" dir="18900000" algn="bl" rotWithShape="0">
              <a:prstClr val="black">
                <a:alpha val="40000"/>
              </a:prstClr>
            </a:outerShdw>
          </a:effectLst>
        </p:spPr>
      </p:pic>
      <p:sp>
        <p:nvSpPr>
          <p:cNvPr id="2" name="Textfeld 1"/>
          <p:cNvSpPr txBox="1"/>
          <p:nvPr/>
        </p:nvSpPr>
        <p:spPr>
          <a:xfrm>
            <a:off x="1935398" y="4006326"/>
            <a:ext cx="2419248" cy="646331"/>
          </a:xfrm>
          <a:prstGeom prst="rect">
            <a:avLst/>
          </a:prstGeom>
          <a:noFill/>
        </p:spPr>
        <p:txBody>
          <a:bodyPr wrap="square" rtlCol="0">
            <a:spAutoFit/>
          </a:bodyPr>
          <a:lstStyle/>
          <a:p>
            <a:r>
              <a:rPr lang="en-US" dirty="0" smtClean="0">
                <a:solidFill>
                  <a:schemeClr val="bg1"/>
                </a:solidFill>
                <a:latin typeface="Calibri"/>
                <a:cs typeface="Calibri"/>
              </a:rPr>
              <a:t>transparent</a:t>
            </a:r>
          </a:p>
          <a:p>
            <a:r>
              <a:rPr lang="en-US" dirty="0" smtClean="0">
                <a:solidFill>
                  <a:schemeClr val="bg1"/>
                </a:solidFill>
                <a:latin typeface="Calibri"/>
                <a:cs typeface="Calibri"/>
              </a:rPr>
              <a:t>grating</a:t>
            </a:r>
            <a:endParaRPr lang="en-US" dirty="0">
              <a:solidFill>
                <a:schemeClr val="bg1"/>
              </a:solidFill>
              <a:latin typeface="Calibri"/>
              <a:cs typeface="Calibri"/>
            </a:endParaRPr>
          </a:p>
        </p:txBody>
      </p:sp>
      <p:sp>
        <p:nvSpPr>
          <p:cNvPr id="3" name="Textfeld 2"/>
          <p:cNvSpPr txBox="1"/>
          <p:nvPr/>
        </p:nvSpPr>
        <p:spPr>
          <a:xfrm>
            <a:off x="3674232" y="4308689"/>
            <a:ext cx="633820" cy="369332"/>
          </a:xfrm>
          <a:prstGeom prst="rect">
            <a:avLst/>
          </a:prstGeom>
          <a:noFill/>
        </p:spPr>
        <p:txBody>
          <a:bodyPr wrap="none" rtlCol="0">
            <a:spAutoFit/>
          </a:bodyPr>
          <a:lstStyle/>
          <a:p>
            <a:r>
              <a:rPr lang="en-US" dirty="0" smtClean="0">
                <a:solidFill>
                  <a:srgbClr val="FFFFFF"/>
                </a:solidFill>
                <a:latin typeface="Calibri"/>
                <a:cs typeface="Calibri"/>
              </a:rPr>
              <a:t>laser</a:t>
            </a:r>
            <a:endParaRPr lang="en-US" dirty="0">
              <a:solidFill>
                <a:srgbClr val="FFFFFF"/>
              </a:solidFill>
              <a:latin typeface="Calibri"/>
              <a:cs typeface="Calibri"/>
            </a:endParaRPr>
          </a:p>
        </p:txBody>
      </p:sp>
      <p:sp>
        <p:nvSpPr>
          <p:cNvPr id="9" name="Pfeil nach oben 8"/>
          <p:cNvSpPr/>
          <p:nvPr/>
        </p:nvSpPr>
        <p:spPr>
          <a:xfrm>
            <a:off x="3613751" y="3719081"/>
            <a:ext cx="771135" cy="619847"/>
          </a:xfrm>
          <a:prstGeom prst="upArrow">
            <a:avLst/>
          </a:prstGeom>
          <a:solidFill>
            <a:srgbClr val="E3343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5252"/>
              </a:solidFill>
            </a:endParaRPr>
          </a:p>
        </p:txBody>
      </p:sp>
      <p:sp>
        <p:nvSpPr>
          <p:cNvPr id="10" name="Textfeld 9"/>
          <p:cNvSpPr txBox="1"/>
          <p:nvPr/>
        </p:nvSpPr>
        <p:spPr>
          <a:xfrm>
            <a:off x="5413067" y="4868067"/>
            <a:ext cx="3730934" cy="1631216"/>
          </a:xfrm>
          <a:prstGeom prst="rect">
            <a:avLst/>
          </a:prstGeom>
          <a:noFill/>
        </p:spPr>
        <p:txBody>
          <a:bodyPr wrap="square" rtlCol="0">
            <a:spAutoFit/>
          </a:bodyPr>
          <a:lstStyle/>
          <a:p>
            <a:pPr algn="r"/>
            <a:r>
              <a:rPr lang="en-US" sz="2000" b="1" dirty="0" smtClean="0">
                <a:ln w="1905"/>
                <a:solidFill>
                  <a:srgbClr val="000090"/>
                </a:solidFill>
                <a:latin typeface="Calibri"/>
                <a:cs typeface="Calibri"/>
              </a:rPr>
              <a:t>Principle: phase</a:t>
            </a:r>
            <a:r>
              <a:rPr lang="en-US" sz="2000" b="1" dirty="0">
                <a:ln w="1905"/>
                <a:solidFill>
                  <a:srgbClr val="000090"/>
                </a:solidFill>
                <a:latin typeface="Calibri"/>
                <a:cs typeface="Calibri"/>
              </a:rPr>
              <a:t> </a:t>
            </a:r>
            <a:r>
              <a:rPr lang="en-US" sz="2000" b="1" dirty="0" smtClean="0">
                <a:ln w="1905"/>
                <a:solidFill>
                  <a:srgbClr val="000090"/>
                </a:solidFill>
                <a:latin typeface="Calibri"/>
                <a:cs typeface="Calibri"/>
              </a:rPr>
              <a:t>synchronous acceleration of electrons with an  optical surface mode co-propagating with the electrons at the transparent grating structure</a:t>
            </a:r>
            <a:endParaRPr lang="en-US" sz="2000" b="1" dirty="0">
              <a:ln w="1905"/>
              <a:solidFill>
                <a:srgbClr val="000090"/>
              </a:solidFill>
              <a:latin typeface="Calibri"/>
              <a:cs typeface="Calibri"/>
            </a:endParaRPr>
          </a:p>
        </p:txBody>
      </p:sp>
    </p:spTree>
    <p:extLst>
      <p:ext uri="{BB962C8B-B14F-4D97-AF65-F5344CB8AC3E}">
        <p14:creationId xmlns:p14="http://schemas.microsoft.com/office/powerpoint/2010/main" val="18098908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2601310" y="977462"/>
            <a:ext cx="1471878" cy="584775"/>
          </a:xfrm>
          <a:prstGeom prst="rect">
            <a:avLst/>
          </a:prstGeom>
          <a:noFill/>
        </p:spPr>
        <p:txBody>
          <a:bodyPr wrap="none" rtlCol="0">
            <a:spAutoFit/>
          </a:bodyPr>
          <a:lstStyle/>
          <a:p>
            <a:r>
              <a:rPr lang="en-US" sz="1600" dirty="0" err="1" smtClean="0">
                <a:solidFill>
                  <a:srgbClr val="AD600C"/>
                </a:solidFill>
              </a:rPr>
              <a:t>Ep</a:t>
            </a:r>
            <a:r>
              <a:rPr lang="en-US" sz="1600" dirty="0" smtClean="0">
                <a:solidFill>
                  <a:srgbClr val="AD600C"/>
                </a:solidFill>
              </a:rPr>
              <a:t>=2.85GV/m</a:t>
            </a:r>
          </a:p>
          <a:p>
            <a:r>
              <a:rPr lang="en-US" sz="1600" dirty="0" err="1" smtClean="0">
                <a:solidFill>
                  <a:srgbClr val="0070C0"/>
                </a:solidFill>
              </a:rPr>
              <a:t>Ep</a:t>
            </a:r>
            <a:r>
              <a:rPr lang="en-US" sz="1600" dirty="0" smtClean="0">
                <a:solidFill>
                  <a:srgbClr val="0070C0"/>
                </a:solidFill>
              </a:rPr>
              <a:t>=2.36GV/m</a:t>
            </a:r>
            <a:endParaRPr lang="en-US" sz="1600" dirty="0">
              <a:solidFill>
                <a:srgbClr val="0070C0"/>
              </a:solidFill>
            </a:endParaRPr>
          </a:p>
        </p:txBody>
      </p:sp>
      <p:sp>
        <p:nvSpPr>
          <p:cNvPr id="5" name="Textfeld 4"/>
          <p:cNvSpPr txBox="1"/>
          <p:nvPr/>
        </p:nvSpPr>
        <p:spPr>
          <a:xfrm>
            <a:off x="4408683" y="-14599"/>
            <a:ext cx="4846629" cy="3608680"/>
          </a:xfrm>
          <a:prstGeom prst="rect">
            <a:avLst/>
          </a:prstGeom>
          <a:noFill/>
        </p:spPr>
        <p:txBody>
          <a:bodyPr wrap="square" rtlCol="0">
            <a:spAutoFit/>
          </a:bodyPr>
          <a:lstStyle/>
          <a:p>
            <a:r>
              <a:rPr lang="en-US" dirty="0" smtClean="0">
                <a:latin typeface="Calibri"/>
                <a:cs typeface="Calibri"/>
              </a:rPr>
              <a:t>Demo of </a:t>
            </a:r>
            <a:r>
              <a:rPr lang="en-US" b="1" dirty="0" smtClean="0">
                <a:latin typeface="Calibri"/>
                <a:cs typeface="Calibri"/>
              </a:rPr>
              <a:t>scalable acceleration  </a:t>
            </a:r>
            <a:r>
              <a:rPr lang="en-US" dirty="0" smtClean="0">
                <a:latin typeface="Calibri"/>
                <a:cs typeface="Calibri"/>
              </a:rPr>
              <a:t>of non-relativistic electrons.  Compatible with </a:t>
            </a:r>
            <a:r>
              <a:rPr lang="en-US" dirty="0" err="1" smtClean="0">
                <a:latin typeface="Calibri"/>
                <a:cs typeface="Calibri"/>
              </a:rPr>
              <a:t>relativ</a:t>
            </a:r>
            <a:r>
              <a:rPr lang="en-US" dirty="0" smtClean="0">
                <a:latin typeface="Calibri"/>
                <a:cs typeface="Calibri"/>
              </a:rPr>
              <a:t>. dielectric laser accelerator structure.</a:t>
            </a:r>
            <a:endParaRPr lang="en-US" sz="1050" dirty="0" smtClean="0">
              <a:latin typeface="Calibri"/>
              <a:cs typeface="Calibri"/>
            </a:endParaRPr>
          </a:p>
          <a:p>
            <a:endParaRPr lang="en-US" sz="1050" dirty="0" smtClean="0">
              <a:latin typeface="Calibri"/>
              <a:cs typeface="Calibri"/>
            </a:endParaRPr>
          </a:p>
          <a:p>
            <a:r>
              <a:rPr lang="en-US" sz="2000" dirty="0" smtClean="0">
                <a:latin typeface="Calibri"/>
                <a:cs typeface="Calibri"/>
              </a:rPr>
              <a:t>Maximum acceleration gradient observed:</a:t>
            </a:r>
            <a:r>
              <a:rPr lang="en-US" dirty="0" smtClean="0">
                <a:latin typeface="Calibri"/>
                <a:cs typeface="Calibri"/>
              </a:rPr>
              <a:t> </a:t>
            </a:r>
          </a:p>
          <a:p>
            <a:r>
              <a:rPr lang="en-US" sz="2400" b="1" dirty="0" smtClean="0">
                <a:solidFill>
                  <a:srgbClr val="FF0000"/>
                </a:solidFill>
                <a:latin typeface="Calibri"/>
                <a:cs typeface="Calibri"/>
              </a:rPr>
              <a:t>25 MeV/m for 28 </a:t>
            </a:r>
            <a:r>
              <a:rPr lang="en-US" sz="2400" b="1" dirty="0" err="1" smtClean="0">
                <a:solidFill>
                  <a:srgbClr val="FF0000"/>
                </a:solidFill>
                <a:latin typeface="Calibri"/>
                <a:cs typeface="Calibri"/>
              </a:rPr>
              <a:t>keV</a:t>
            </a:r>
            <a:r>
              <a:rPr lang="en-US" sz="2400" b="1" dirty="0" smtClean="0">
                <a:solidFill>
                  <a:srgbClr val="FF0000"/>
                </a:solidFill>
                <a:latin typeface="Calibri"/>
                <a:cs typeface="Calibri"/>
              </a:rPr>
              <a:t> electrons.</a:t>
            </a:r>
          </a:p>
          <a:p>
            <a:r>
              <a:rPr lang="en-US" b="1" dirty="0" smtClean="0">
                <a:latin typeface="Calibri"/>
                <a:cs typeface="Calibri"/>
              </a:rPr>
              <a:t>3 MHz, 800nm, 300mW avg. power, peak field 2.8 GV/m,  3</a:t>
            </a:r>
            <a:r>
              <a:rPr lang="en-US" b="1" baseline="30000" dirty="0" smtClean="0">
                <a:latin typeface="Calibri"/>
                <a:cs typeface="Calibri"/>
              </a:rPr>
              <a:t>rd</a:t>
            </a:r>
            <a:r>
              <a:rPr lang="en-US" b="1" dirty="0" smtClean="0">
                <a:latin typeface="Calibri"/>
                <a:cs typeface="Calibri"/>
              </a:rPr>
              <a:t> spatial harm. (750nm </a:t>
            </a:r>
            <a:r>
              <a:rPr lang="en-US" b="1" dirty="0" err="1" smtClean="0">
                <a:latin typeface="Calibri"/>
                <a:cs typeface="Calibri"/>
              </a:rPr>
              <a:t>grat</a:t>
            </a:r>
            <a:r>
              <a:rPr lang="en-US" b="1" dirty="0" smtClean="0">
                <a:latin typeface="Calibri"/>
                <a:cs typeface="Calibri"/>
              </a:rPr>
              <a:t>. per.)</a:t>
            </a:r>
            <a:endParaRPr lang="en-US" b="1" dirty="0">
              <a:latin typeface="Calibri"/>
              <a:cs typeface="Calibri"/>
            </a:endParaRPr>
          </a:p>
          <a:p>
            <a:r>
              <a:rPr lang="en-US" sz="2400" b="1" dirty="0" smtClean="0">
                <a:solidFill>
                  <a:srgbClr val="FF0000"/>
                </a:solidFill>
                <a:latin typeface="Calibri"/>
                <a:cs typeface="Calibri"/>
              </a:rPr>
              <a:t>With relativistic e</a:t>
            </a:r>
            <a:r>
              <a:rPr lang="en-US" sz="2800" b="1" baseline="30000" dirty="0" smtClean="0">
                <a:solidFill>
                  <a:srgbClr val="FF0000"/>
                </a:solidFill>
                <a:latin typeface="Calibri"/>
                <a:cs typeface="Calibri"/>
              </a:rPr>
              <a:t>-</a:t>
            </a:r>
            <a:r>
              <a:rPr lang="en-US" b="1" dirty="0" smtClean="0">
                <a:solidFill>
                  <a:srgbClr val="FF0000"/>
                </a:solidFill>
                <a:latin typeface="Calibri"/>
                <a:cs typeface="Calibri"/>
              </a:rPr>
              <a:t> (simulations so far)</a:t>
            </a:r>
            <a:r>
              <a:rPr lang="en-US" sz="2400" b="1" dirty="0" smtClean="0">
                <a:solidFill>
                  <a:srgbClr val="FF0000"/>
                </a:solidFill>
                <a:latin typeface="Calibri"/>
                <a:cs typeface="Calibri"/>
              </a:rPr>
              <a:t>: </a:t>
            </a:r>
          </a:p>
          <a:p>
            <a:r>
              <a:rPr lang="en-US" sz="2400" b="1" dirty="0" smtClean="0">
                <a:solidFill>
                  <a:srgbClr val="FF0000"/>
                </a:solidFill>
                <a:latin typeface="Calibri"/>
                <a:cs typeface="Calibri"/>
              </a:rPr>
              <a:t>1.7 </a:t>
            </a:r>
            <a:r>
              <a:rPr lang="en-US" sz="2400" b="1" dirty="0" err="1" smtClean="0">
                <a:solidFill>
                  <a:srgbClr val="FF0000"/>
                </a:solidFill>
                <a:latin typeface="Calibri"/>
                <a:cs typeface="Calibri"/>
              </a:rPr>
              <a:t>GeV</a:t>
            </a:r>
            <a:r>
              <a:rPr lang="en-US" sz="2400" b="1" dirty="0" smtClean="0">
                <a:solidFill>
                  <a:srgbClr val="FF0000"/>
                </a:solidFill>
                <a:latin typeface="Calibri"/>
                <a:cs typeface="Calibri"/>
              </a:rPr>
              <a:t>/m</a:t>
            </a:r>
          </a:p>
          <a:p>
            <a:endParaRPr lang="en-US" dirty="0" smtClean="0">
              <a:latin typeface="Calibri"/>
              <a:cs typeface="Calibri"/>
            </a:endParaRPr>
          </a:p>
          <a:p>
            <a:r>
              <a:rPr lang="en-US" dirty="0" smtClean="0">
                <a:latin typeface="Calibri"/>
                <a:cs typeface="Calibri"/>
              </a:rPr>
              <a:t>Excellent agreement with simulations</a:t>
            </a:r>
          </a:p>
        </p:txBody>
      </p:sp>
      <p:pic>
        <p:nvPicPr>
          <p:cNvPr id="2051" name="Picture 3"/>
          <p:cNvPicPr>
            <a:picLocks noChangeAspect="1" noChangeArrowheads="1"/>
          </p:cNvPicPr>
          <p:nvPr/>
        </p:nvPicPr>
        <p:blipFill>
          <a:blip r:embed="rId3" cstate="print"/>
          <a:srcRect/>
          <a:stretch>
            <a:fillRect/>
          </a:stretch>
        </p:blipFill>
        <p:spPr bwMode="auto">
          <a:xfrm>
            <a:off x="2091859" y="3051244"/>
            <a:ext cx="7008347" cy="3399535"/>
          </a:xfrm>
          <a:prstGeom prst="rect">
            <a:avLst/>
          </a:prstGeom>
          <a:noFill/>
          <a:ln w="9525">
            <a:noFill/>
            <a:miter lim="800000"/>
            <a:headEnd/>
            <a:tailEnd/>
          </a:ln>
          <a:effectLst>
            <a:outerShdw blurRad="50800" dist="63500" dir="18900000" algn="bl" rotWithShape="0">
              <a:prstClr val="black">
                <a:alpha val="40000"/>
              </a:prstClr>
            </a:outerShdw>
          </a:effectLst>
        </p:spPr>
      </p:pic>
      <p:pic>
        <p:nvPicPr>
          <p:cNvPr id="2" name="Picture 2"/>
          <p:cNvPicPr>
            <a:picLocks noChangeAspect="1" noChangeArrowheads="1"/>
          </p:cNvPicPr>
          <p:nvPr/>
        </p:nvPicPr>
        <p:blipFill>
          <a:blip r:embed="rId4" cstate="print"/>
          <a:srcRect/>
          <a:stretch>
            <a:fillRect/>
          </a:stretch>
        </p:blipFill>
        <p:spPr bwMode="auto">
          <a:xfrm>
            <a:off x="58394" y="58396"/>
            <a:ext cx="4288606" cy="3576817"/>
          </a:xfrm>
          <a:prstGeom prst="rect">
            <a:avLst/>
          </a:prstGeom>
          <a:ln>
            <a:noFill/>
          </a:ln>
          <a:effectLst>
            <a:outerShdw blurRad="292100" dist="139700" dir="2700000" algn="tl" rotWithShape="0">
              <a:srgbClr val="333333">
                <a:alpha val="65000"/>
              </a:srgbClr>
            </a:outerShdw>
          </a:effectLst>
        </p:spPr>
      </p:pic>
      <p:sp>
        <p:nvSpPr>
          <p:cNvPr id="3" name="Textfeld 2"/>
          <p:cNvSpPr txBox="1"/>
          <p:nvPr/>
        </p:nvSpPr>
        <p:spPr>
          <a:xfrm>
            <a:off x="131384" y="3737409"/>
            <a:ext cx="2116752" cy="2862323"/>
          </a:xfrm>
          <a:prstGeom prst="rect">
            <a:avLst/>
          </a:prstGeom>
          <a:noFill/>
        </p:spPr>
        <p:txBody>
          <a:bodyPr wrap="square" rtlCol="0">
            <a:spAutoFit/>
          </a:bodyPr>
          <a:lstStyle/>
          <a:p>
            <a:r>
              <a:rPr lang="en-US" b="1" dirty="0" smtClean="0">
                <a:latin typeface="Calibri"/>
                <a:cs typeface="Calibri"/>
              </a:rPr>
              <a:t>Sketch of a future coherently driven dielectric laser accelerator</a:t>
            </a:r>
            <a:r>
              <a:rPr lang="en-US" dirty="0" smtClean="0">
                <a:latin typeface="Calibri"/>
                <a:cs typeface="Calibri"/>
              </a:rPr>
              <a:t>. B1-B3: non-relativistic stages, C: relativistic.</a:t>
            </a:r>
          </a:p>
          <a:p>
            <a:r>
              <a:rPr lang="en-US" dirty="0" smtClean="0">
                <a:latin typeface="Calibri"/>
                <a:cs typeface="Calibri"/>
              </a:rPr>
              <a:t>(Byer group, SLAC: demo of 300 MeV/m </a:t>
            </a:r>
            <a:r>
              <a:rPr lang="en-US" dirty="0" err="1" smtClean="0">
                <a:latin typeface="Calibri"/>
                <a:cs typeface="Calibri"/>
              </a:rPr>
              <a:t>accel</a:t>
            </a:r>
            <a:r>
              <a:rPr lang="en-US" dirty="0" smtClean="0">
                <a:latin typeface="Calibri"/>
                <a:cs typeface="Calibri"/>
              </a:rPr>
              <a:t>. w/ 60MeV electrons)</a:t>
            </a:r>
            <a:endParaRPr lang="en-US" dirty="0">
              <a:latin typeface="Calibri"/>
              <a:cs typeface="Calibri"/>
            </a:endParaRPr>
          </a:p>
        </p:txBody>
      </p:sp>
    </p:spTree>
    <p:extLst>
      <p:ext uri="{BB962C8B-B14F-4D97-AF65-F5344CB8AC3E}">
        <p14:creationId xmlns:p14="http://schemas.microsoft.com/office/powerpoint/2010/main" val="36326183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p:txBody>
          <a:bodyPr/>
          <a:lstStyle/>
          <a:p>
            <a:pPr eaLnBrk="1" hangingPunct="1"/>
            <a:r>
              <a:rPr lang="en-US" sz="2600" dirty="0">
                <a:solidFill>
                  <a:srgbClr val="0070C0"/>
                </a:solidFill>
                <a:latin typeface="Calibri" pitchFamily="34" charset="0"/>
              </a:rPr>
              <a:t>Argonne Wakefield Accelerator (AWA): </a:t>
            </a:r>
            <a:r>
              <a:rPr lang="en-US" sz="2600" dirty="0" smtClean="0">
                <a:solidFill>
                  <a:srgbClr val="0070C0"/>
                </a:solidFill>
                <a:latin typeface="Calibri" pitchFamily="34" charset="0"/>
              </a:rPr>
              <a:t/>
            </a:r>
            <a:br>
              <a:rPr lang="en-US" sz="2600" dirty="0" smtClean="0">
                <a:solidFill>
                  <a:srgbClr val="0070C0"/>
                </a:solidFill>
                <a:latin typeface="Calibri" pitchFamily="34" charset="0"/>
              </a:rPr>
            </a:br>
            <a:r>
              <a:rPr lang="en-US" sz="2600" dirty="0" smtClean="0">
                <a:solidFill>
                  <a:srgbClr val="0070C0"/>
                </a:solidFill>
                <a:latin typeface="Calibri" pitchFamily="34" charset="0"/>
              </a:rPr>
              <a:t>a </a:t>
            </a:r>
            <a:r>
              <a:rPr lang="en-US" sz="2600" dirty="0">
                <a:solidFill>
                  <a:srgbClr val="0070C0"/>
                </a:solidFill>
                <a:latin typeface="Calibri" pitchFamily="34" charset="0"/>
              </a:rPr>
              <a:t>Facility for the Development of High Gradient Accelerating Structures and Wakefield Measurements</a:t>
            </a:r>
            <a:endParaRPr lang="en-US" sz="2600" dirty="0" smtClean="0">
              <a:solidFill>
                <a:srgbClr val="0070C0"/>
              </a:solidFill>
              <a:latin typeface="Calibri" pitchFamily="34" charset="0"/>
            </a:endParaRPr>
          </a:p>
        </p:txBody>
      </p:sp>
      <p:sp>
        <p:nvSpPr>
          <p:cNvPr id="5123" name="Rectangle 3"/>
          <p:cNvSpPr>
            <a:spLocks noGrp="1" noChangeArrowheads="1"/>
          </p:cNvSpPr>
          <p:nvPr>
            <p:ph type="subTitle" idx="1"/>
          </p:nvPr>
        </p:nvSpPr>
        <p:spPr>
          <a:xfrm>
            <a:off x="961930" y="3621025"/>
            <a:ext cx="7373760" cy="989012"/>
          </a:xfrm>
        </p:spPr>
        <p:txBody>
          <a:bodyPr/>
          <a:lstStyle/>
          <a:p>
            <a:pPr eaLnBrk="1" hangingPunct="1"/>
            <a:r>
              <a:rPr lang="en-US" sz="2000" b="1" dirty="0" err="1" smtClean="0"/>
              <a:t>Manoel</a:t>
            </a:r>
            <a:r>
              <a:rPr lang="en-US" sz="2000" b="1" dirty="0" smtClean="0"/>
              <a:t> </a:t>
            </a:r>
            <a:r>
              <a:rPr lang="en-US" sz="2000" b="1" dirty="0"/>
              <a:t>Conde, S. Antipov, D.S. Doran, W. Gai, C. Jing, R. </a:t>
            </a:r>
            <a:r>
              <a:rPr lang="en-US" sz="2000" b="1" dirty="0" err="1"/>
              <a:t>Konecny</a:t>
            </a:r>
            <a:r>
              <a:rPr lang="en-US" sz="2000" b="1" dirty="0"/>
              <a:t>, W. Liu, J.G. Power, E. Wisniewski, Z. </a:t>
            </a:r>
            <a:r>
              <a:rPr lang="en-US" sz="2000" b="1" dirty="0" err="1" smtClean="0"/>
              <a:t>Yusof</a:t>
            </a:r>
            <a:endParaRPr lang="en-US" sz="2000" b="1" dirty="0" smtClean="0"/>
          </a:p>
          <a:p>
            <a:pPr eaLnBrk="1" hangingPunct="1"/>
            <a:endParaRPr lang="en-US" sz="2000" b="1" dirty="0"/>
          </a:p>
          <a:p>
            <a:pPr eaLnBrk="1" hangingPunct="1"/>
            <a:r>
              <a:rPr lang="en-US" sz="2000" b="1" dirty="0"/>
              <a:t>Argonne National </a:t>
            </a:r>
            <a:r>
              <a:rPr lang="en-US" sz="2000" b="1" dirty="0" smtClean="0"/>
              <a:t>Laboratory</a:t>
            </a:r>
            <a:endParaRPr lang="en-US" sz="2000" b="1" dirty="0"/>
          </a:p>
          <a:p>
            <a:pPr eaLnBrk="1" hangingPunct="1"/>
            <a:r>
              <a:rPr lang="en-US" sz="2000" b="1" dirty="0"/>
              <a:t>Euclid </a:t>
            </a:r>
            <a:r>
              <a:rPr lang="en-US" sz="2000" b="1" dirty="0" err="1"/>
              <a:t>Techlabs</a:t>
            </a:r>
            <a:r>
              <a:rPr lang="en-US" sz="2000" b="1" dirty="0"/>
              <a:t> </a:t>
            </a:r>
            <a:r>
              <a:rPr lang="en-US" sz="2000" b="1" dirty="0" smtClean="0"/>
              <a:t>LLC</a:t>
            </a:r>
            <a:endParaRPr lang="en-US" sz="2000" b="1" dirty="0"/>
          </a:p>
          <a:p>
            <a:pPr eaLnBrk="1" hangingPunct="1"/>
            <a:r>
              <a:rPr lang="en-US" sz="2000" b="1" dirty="0"/>
              <a:t>Illinois Institute of </a:t>
            </a:r>
            <a:r>
              <a:rPr lang="en-US" sz="2000" b="1" dirty="0" smtClean="0"/>
              <a:t>Technology</a:t>
            </a:r>
            <a:endParaRPr lang="en-US" sz="2000" b="1" dirty="0"/>
          </a:p>
        </p:txBody>
      </p:sp>
      <p:sp>
        <p:nvSpPr>
          <p:cNvPr id="4" name="Rectangle 4"/>
          <p:cNvSpPr>
            <a:spLocks noChangeArrowheads="1"/>
          </p:cNvSpPr>
          <p:nvPr/>
        </p:nvSpPr>
        <p:spPr bwMode="auto">
          <a:xfrm>
            <a:off x="6044535" y="5655575"/>
            <a:ext cx="2900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404040"/>
              </a:solidFill>
            </a:endParaRPr>
          </a:p>
        </p:txBody>
      </p:sp>
      <p:grpSp>
        <p:nvGrpSpPr>
          <p:cNvPr id="5" name="Group 5"/>
          <p:cNvGrpSpPr>
            <a:grpSpLocks/>
          </p:cNvGrpSpPr>
          <p:nvPr/>
        </p:nvGrpSpPr>
        <p:grpSpPr bwMode="auto">
          <a:xfrm>
            <a:off x="5446048" y="4698313"/>
            <a:ext cx="2913062" cy="1223962"/>
            <a:chOff x="104" y="977"/>
            <a:chExt cx="1835" cy="771"/>
          </a:xfrm>
        </p:grpSpPr>
        <p:sp>
          <p:nvSpPr>
            <p:cNvPr id="6" name="Rectangle 6"/>
            <p:cNvSpPr>
              <a:spLocks noChangeArrowheads="1"/>
            </p:cNvSpPr>
            <p:nvPr/>
          </p:nvSpPr>
          <p:spPr bwMode="auto">
            <a:xfrm>
              <a:off x="104" y="1218"/>
              <a:ext cx="22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fontAlgn="base">
                <a:spcBef>
                  <a:spcPct val="0"/>
                </a:spcBef>
                <a:spcAft>
                  <a:spcPct val="0"/>
                </a:spcAft>
              </a:pPr>
              <a:r>
                <a:rPr lang="en-US" altLang="zh-CN" sz="1400">
                  <a:solidFill>
                    <a:srgbClr val="404040"/>
                  </a:solidFill>
                  <a:latin typeface="Symbol" pitchFamily="18" charset="2"/>
                </a:rPr>
                <a:t>2</a:t>
              </a:r>
              <a:r>
                <a:rPr lang="en-US" altLang="zh-CN" sz="1400">
                  <a:solidFill>
                    <a:srgbClr val="404040"/>
                  </a:solidFill>
                  <a:latin typeface="Times New Roman" pitchFamily="18" charset="0"/>
                </a:rPr>
                <a:t>b</a:t>
              </a:r>
            </a:p>
          </p:txBody>
        </p:sp>
        <p:sp>
          <p:nvSpPr>
            <p:cNvPr id="7" name="Rectangle 7"/>
            <p:cNvSpPr>
              <a:spLocks noChangeArrowheads="1"/>
            </p:cNvSpPr>
            <p:nvPr/>
          </p:nvSpPr>
          <p:spPr bwMode="auto">
            <a:xfrm>
              <a:off x="510" y="1083"/>
              <a:ext cx="1336" cy="88"/>
            </a:xfrm>
            <a:prstGeom prst="rect">
              <a:avLst/>
            </a:prstGeom>
            <a:solidFill>
              <a:srgbClr val="00C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404040"/>
                </a:solidFill>
              </a:endParaRPr>
            </a:p>
          </p:txBody>
        </p:sp>
        <p:sp>
          <p:nvSpPr>
            <p:cNvPr id="8" name="Rectangle 8"/>
            <p:cNvSpPr>
              <a:spLocks noChangeArrowheads="1"/>
            </p:cNvSpPr>
            <p:nvPr/>
          </p:nvSpPr>
          <p:spPr bwMode="auto">
            <a:xfrm>
              <a:off x="510" y="1515"/>
              <a:ext cx="1336" cy="88"/>
            </a:xfrm>
            <a:prstGeom prst="rect">
              <a:avLst/>
            </a:prstGeom>
            <a:solidFill>
              <a:srgbClr val="00C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404040"/>
                </a:solidFill>
              </a:endParaRPr>
            </a:p>
          </p:txBody>
        </p:sp>
        <p:sp>
          <p:nvSpPr>
            <p:cNvPr id="9" name="Line 9"/>
            <p:cNvSpPr>
              <a:spLocks noChangeShapeType="1"/>
            </p:cNvSpPr>
            <p:nvPr/>
          </p:nvSpPr>
          <p:spPr bwMode="auto">
            <a:xfrm>
              <a:off x="302" y="1086"/>
              <a:ext cx="0" cy="511"/>
            </a:xfrm>
            <a:prstGeom prst="line">
              <a:avLst/>
            </a:prstGeom>
            <a:noFill/>
            <a:ln w="12700">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404040"/>
                </a:solidFill>
              </a:endParaRPr>
            </a:p>
          </p:txBody>
        </p:sp>
        <p:sp>
          <p:nvSpPr>
            <p:cNvPr id="10" name="Line 10"/>
            <p:cNvSpPr>
              <a:spLocks noChangeShapeType="1"/>
            </p:cNvSpPr>
            <p:nvPr/>
          </p:nvSpPr>
          <p:spPr bwMode="auto">
            <a:xfrm flipH="1">
              <a:off x="492" y="1175"/>
              <a:ext cx="0" cy="338"/>
            </a:xfrm>
            <a:prstGeom prst="line">
              <a:avLst/>
            </a:prstGeom>
            <a:noFill/>
            <a:ln w="12700">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404040"/>
                </a:solidFill>
              </a:endParaRPr>
            </a:p>
          </p:txBody>
        </p:sp>
        <p:sp>
          <p:nvSpPr>
            <p:cNvPr id="11" name="Rectangle 11"/>
            <p:cNvSpPr>
              <a:spLocks noChangeArrowheads="1"/>
            </p:cNvSpPr>
            <p:nvPr/>
          </p:nvSpPr>
          <p:spPr bwMode="auto">
            <a:xfrm>
              <a:off x="315" y="1217"/>
              <a:ext cx="22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fontAlgn="base">
                <a:spcBef>
                  <a:spcPct val="0"/>
                </a:spcBef>
                <a:spcAft>
                  <a:spcPct val="0"/>
                </a:spcAft>
              </a:pPr>
              <a:r>
                <a:rPr lang="en-US" altLang="zh-CN" sz="1400">
                  <a:solidFill>
                    <a:srgbClr val="404040"/>
                  </a:solidFill>
                  <a:latin typeface="Symbol" pitchFamily="18" charset="2"/>
                </a:rPr>
                <a:t>2</a:t>
              </a:r>
              <a:r>
                <a:rPr lang="en-US" altLang="zh-CN" sz="1400">
                  <a:solidFill>
                    <a:srgbClr val="404040"/>
                  </a:solidFill>
                  <a:latin typeface="Times New Roman" pitchFamily="18" charset="0"/>
                </a:rPr>
                <a:t>a</a:t>
              </a:r>
            </a:p>
          </p:txBody>
        </p:sp>
        <p:sp>
          <p:nvSpPr>
            <p:cNvPr id="12" name="Rectangle 12"/>
            <p:cNvSpPr>
              <a:spLocks noChangeArrowheads="1"/>
            </p:cNvSpPr>
            <p:nvPr/>
          </p:nvSpPr>
          <p:spPr bwMode="auto">
            <a:xfrm>
              <a:off x="1371" y="1019"/>
              <a:ext cx="165"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fontAlgn="base">
                <a:spcBef>
                  <a:spcPct val="0"/>
                </a:spcBef>
                <a:spcAft>
                  <a:spcPct val="0"/>
                </a:spcAft>
              </a:pPr>
              <a:r>
                <a:rPr lang="en-US" altLang="zh-CN" sz="1400">
                  <a:solidFill>
                    <a:srgbClr val="404040"/>
                  </a:solidFill>
                  <a:latin typeface="Symbol" pitchFamily="18" charset="2"/>
                </a:rPr>
                <a:t>e</a:t>
              </a:r>
            </a:p>
          </p:txBody>
        </p:sp>
        <p:sp>
          <p:nvSpPr>
            <p:cNvPr id="13" name="Oval 13"/>
            <p:cNvSpPr>
              <a:spLocks noChangeArrowheads="1"/>
            </p:cNvSpPr>
            <p:nvPr/>
          </p:nvSpPr>
          <p:spPr bwMode="auto">
            <a:xfrm>
              <a:off x="1383" y="1298"/>
              <a:ext cx="274" cy="94"/>
            </a:xfrm>
            <a:prstGeom prst="ellipse">
              <a:avLst/>
            </a:prstGeom>
            <a:solidFill>
              <a:srgbClr val="FF00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404040"/>
                </a:solidFill>
              </a:endParaRPr>
            </a:p>
          </p:txBody>
        </p:sp>
        <p:sp>
          <p:nvSpPr>
            <p:cNvPr id="14" name="Line 14"/>
            <p:cNvSpPr>
              <a:spLocks noChangeShapeType="1"/>
            </p:cNvSpPr>
            <p:nvPr/>
          </p:nvSpPr>
          <p:spPr bwMode="auto">
            <a:xfrm>
              <a:off x="1020" y="1344"/>
              <a:ext cx="323" cy="0"/>
            </a:xfrm>
            <a:prstGeom prst="line">
              <a:avLst/>
            </a:prstGeom>
            <a:noFill/>
            <a:ln w="12700">
              <a:solidFill>
                <a:schemeClr val="tx1"/>
              </a:solidFill>
              <a:round/>
              <a:headEnd type="triangle" w="med" len="me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404040"/>
                </a:solidFill>
              </a:endParaRPr>
            </a:p>
          </p:txBody>
        </p:sp>
        <p:sp>
          <p:nvSpPr>
            <p:cNvPr id="15" name="Rectangle 15"/>
            <p:cNvSpPr>
              <a:spLocks noChangeArrowheads="1"/>
            </p:cNvSpPr>
            <p:nvPr/>
          </p:nvSpPr>
          <p:spPr bwMode="auto">
            <a:xfrm>
              <a:off x="825" y="1117"/>
              <a:ext cx="11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fontAlgn="base">
                <a:spcBef>
                  <a:spcPct val="0"/>
                </a:spcBef>
                <a:spcAft>
                  <a:spcPct val="0"/>
                </a:spcAft>
              </a:pPr>
              <a:endParaRPr lang="zh-CN" altLang="en-US" sz="1400">
                <a:solidFill>
                  <a:srgbClr val="404040"/>
                </a:solidFill>
                <a:latin typeface="Times New Roman" pitchFamily="18" charset="0"/>
              </a:endParaRPr>
            </a:p>
          </p:txBody>
        </p:sp>
        <p:sp>
          <p:nvSpPr>
            <p:cNvPr id="16" name="Text Box 16"/>
            <p:cNvSpPr txBox="1">
              <a:spLocks noChangeArrowheads="1"/>
            </p:cNvSpPr>
            <p:nvPr/>
          </p:nvSpPr>
          <p:spPr bwMode="auto">
            <a:xfrm>
              <a:off x="1598" y="1175"/>
              <a:ext cx="14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zh-CN" sz="1400" dirty="0">
                  <a:solidFill>
                    <a:srgbClr val="404040"/>
                  </a:solidFill>
                  <a:latin typeface="Times New Roman" pitchFamily="18" charset="0"/>
                </a:rPr>
                <a:t>Q</a:t>
              </a:r>
              <a:endParaRPr lang="en-US" altLang="zh-CN" sz="2400" dirty="0">
                <a:solidFill>
                  <a:srgbClr val="404040"/>
                </a:solidFill>
                <a:latin typeface="Times New Roman" pitchFamily="18" charset="0"/>
              </a:endParaRPr>
            </a:p>
          </p:txBody>
        </p:sp>
        <p:sp>
          <p:nvSpPr>
            <p:cNvPr id="17" name="Rectangle 17"/>
            <p:cNvSpPr>
              <a:spLocks noChangeArrowheads="1"/>
            </p:cNvSpPr>
            <p:nvPr/>
          </p:nvSpPr>
          <p:spPr bwMode="auto">
            <a:xfrm>
              <a:off x="450" y="977"/>
              <a:ext cx="1488" cy="108"/>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404040"/>
                </a:solidFill>
              </a:endParaRPr>
            </a:p>
          </p:txBody>
        </p:sp>
        <p:sp>
          <p:nvSpPr>
            <p:cNvPr id="18" name="Rectangle 18"/>
            <p:cNvSpPr>
              <a:spLocks noChangeArrowheads="1"/>
            </p:cNvSpPr>
            <p:nvPr/>
          </p:nvSpPr>
          <p:spPr bwMode="auto">
            <a:xfrm>
              <a:off x="451" y="1597"/>
              <a:ext cx="1488" cy="111"/>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404040"/>
                </a:solidFill>
              </a:endParaRPr>
            </a:p>
          </p:txBody>
        </p:sp>
        <p:sp>
          <p:nvSpPr>
            <p:cNvPr id="19" name="Text Box 19"/>
            <p:cNvSpPr txBox="1">
              <a:spLocks noChangeArrowheads="1"/>
            </p:cNvSpPr>
            <p:nvPr/>
          </p:nvSpPr>
          <p:spPr bwMode="auto">
            <a:xfrm>
              <a:off x="1537" y="1556"/>
              <a:ext cx="247"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50000"/>
                </a:spcBef>
                <a:spcAft>
                  <a:spcPct val="0"/>
                </a:spcAft>
              </a:pPr>
              <a:r>
                <a:rPr lang="en-US" altLang="zh-CN" sz="1400">
                  <a:solidFill>
                    <a:srgbClr val="404040"/>
                  </a:solidFill>
                  <a:latin typeface="Times New Roman" pitchFamily="18" charset="0"/>
                </a:rPr>
                <a:t>Cu</a:t>
              </a:r>
            </a:p>
          </p:txBody>
        </p:sp>
      </p:grpSp>
    </p:spTree>
    <p:extLst>
      <p:ext uri="{BB962C8B-B14F-4D97-AF65-F5344CB8AC3E}">
        <p14:creationId xmlns:p14="http://schemas.microsoft.com/office/powerpoint/2010/main" val="42452534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5"/>
          <p:cNvSpPr>
            <a:spLocks noGrp="1"/>
          </p:cNvSpPr>
          <p:nvPr>
            <p:ph type="sldNum" sz="quarter" idx="12"/>
          </p:nvPr>
        </p:nvSpPr>
        <p:spPr>
          <a:xfrm>
            <a:off x="10669730" y="6983413"/>
            <a:ext cx="384175" cy="365125"/>
          </a:xfrm>
          <a:noFill/>
          <a:ln>
            <a:miter lim="800000"/>
            <a:headEnd/>
            <a:tailEnd/>
          </a:ln>
        </p:spPr>
        <p:txBody>
          <a:bodyPr/>
          <a:lstStyle/>
          <a:p>
            <a:fld id="{1669ED6F-35A1-428B-9F44-DD58FD557D72}" type="slidenum">
              <a:rPr lang="en-US" smtClean="0">
                <a:solidFill>
                  <a:srgbClr val="404040"/>
                </a:solidFill>
              </a:rPr>
              <a:pPr/>
              <a:t>18</a:t>
            </a:fld>
            <a:endParaRPr lang="en-US" smtClean="0">
              <a:solidFill>
                <a:srgbClr val="404040"/>
              </a:solidFill>
            </a:endParaRPr>
          </a:p>
        </p:txBody>
      </p:sp>
      <p:sp>
        <p:nvSpPr>
          <p:cNvPr id="14339" name="Rectangle 12"/>
          <p:cNvSpPr>
            <a:spLocks noGrp="1" noChangeArrowheads="1"/>
          </p:cNvSpPr>
          <p:nvPr>
            <p:ph type="title"/>
          </p:nvPr>
        </p:nvSpPr>
        <p:spPr>
          <a:xfrm>
            <a:off x="654690" y="356600"/>
            <a:ext cx="2728560" cy="542822"/>
          </a:xfrm>
          <a:noFill/>
        </p:spPr>
        <p:txBody>
          <a:bodyPr/>
          <a:lstStyle/>
          <a:p>
            <a:pPr eaLnBrk="1" hangingPunct="1"/>
            <a:r>
              <a:rPr lang="en-US" dirty="0" smtClean="0">
                <a:solidFill>
                  <a:srgbClr val="0070C0"/>
                </a:solidFill>
              </a:rPr>
              <a:t>AWA Facility</a:t>
            </a:r>
          </a:p>
        </p:txBody>
      </p:sp>
      <p:sp>
        <p:nvSpPr>
          <p:cNvPr id="14341" name="TextBox 11"/>
          <p:cNvSpPr txBox="1">
            <a:spLocks noChangeArrowheads="1"/>
          </p:cNvSpPr>
          <p:nvPr/>
        </p:nvSpPr>
        <p:spPr bwMode="auto">
          <a:xfrm>
            <a:off x="216346" y="5078644"/>
            <a:ext cx="4355653" cy="1200329"/>
          </a:xfrm>
          <a:prstGeom prst="rect">
            <a:avLst/>
          </a:prstGeom>
          <a:noFill/>
          <a:ln w="9525">
            <a:solidFill>
              <a:schemeClr val="accent1"/>
            </a:solidFill>
            <a:miter lim="800000"/>
            <a:headEnd/>
            <a:tailEnd/>
          </a:ln>
        </p:spPr>
        <p:txBody>
          <a:bodyPr wrap="square">
            <a:spAutoFit/>
          </a:bodyPr>
          <a:lstStyle/>
          <a:p>
            <a:pPr fontAlgn="base">
              <a:spcBef>
                <a:spcPct val="0"/>
              </a:spcBef>
              <a:spcAft>
                <a:spcPct val="0"/>
              </a:spcAft>
            </a:pPr>
            <a:r>
              <a:rPr lang="en-US" b="1" dirty="0">
                <a:solidFill>
                  <a:srgbClr val="000000"/>
                </a:solidFill>
              </a:rPr>
              <a:t>15 MeV witness beam:</a:t>
            </a:r>
          </a:p>
          <a:p>
            <a:pPr fontAlgn="base">
              <a:spcBef>
                <a:spcPct val="0"/>
              </a:spcBef>
              <a:spcAft>
                <a:spcPct val="0"/>
              </a:spcAft>
            </a:pPr>
            <a:r>
              <a:rPr lang="en-US" dirty="0">
                <a:solidFill>
                  <a:srgbClr val="000000"/>
                </a:solidFill>
              </a:rPr>
              <a:t>RF gun with Mg photocathode &amp; one </a:t>
            </a:r>
            <a:r>
              <a:rPr lang="en-US" dirty="0" err="1">
                <a:solidFill>
                  <a:srgbClr val="000000"/>
                </a:solidFill>
              </a:rPr>
              <a:t>linac</a:t>
            </a:r>
            <a:r>
              <a:rPr lang="en-US" dirty="0">
                <a:solidFill>
                  <a:srgbClr val="000000"/>
                </a:solidFill>
              </a:rPr>
              <a:t> tank; bunch charge 0.1 – 150 </a:t>
            </a:r>
            <a:r>
              <a:rPr lang="en-US" dirty="0" err="1">
                <a:solidFill>
                  <a:srgbClr val="000000"/>
                </a:solidFill>
              </a:rPr>
              <a:t>nC</a:t>
            </a:r>
            <a:r>
              <a:rPr lang="en-US" dirty="0">
                <a:solidFill>
                  <a:srgbClr val="000000"/>
                </a:solidFill>
              </a:rPr>
              <a:t>; generated 100 MV/m in dielectric </a:t>
            </a:r>
            <a:r>
              <a:rPr lang="en-US" dirty="0" err="1">
                <a:solidFill>
                  <a:srgbClr val="000000"/>
                </a:solidFill>
              </a:rPr>
              <a:t>wakefield</a:t>
            </a:r>
            <a:r>
              <a:rPr lang="en-US" dirty="0">
                <a:solidFill>
                  <a:srgbClr val="000000"/>
                </a:solidFill>
              </a:rPr>
              <a:t> structure</a:t>
            </a:r>
          </a:p>
        </p:txBody>
      </p:sp>
      <p:sp>
        <p:nvSpPr>
          <p:cNvPr id="14343" name="TextBox 13"/>
          <p:cNvSpPr txBox="1">
            <a:spLocks noChangeArrowheads="1"/>
          </p:cNvSpPr>
          <p:nvPr/>
        </p:nvSpPr>
        <p:spPr bwMode="auto">
          <a:xfrm>
            <a:off x="5105010" y="395005"/>
            <a:ext cx="3461110" cy="1477328"/>
          </a:xfrm>
          <a:prstGeom prst="rect">
            <a:avLst/>
          </a:prstGeom>
          <a:noFill/>
          <a:ln w="9525">
            <a:solidFill>
              <a:schemeClr val="accent1"/>
            </a:solidFill>
            <a:miter lim="800000"/>
            <a:headEnd/>
            <a:tailEnd/>
          </a:ln>
        </p:spPr>
        <p:txBody>
          <a:bodyPr wrap="square">
            <a:spAutoFit/>
          </a:bodyPr>
          <a:lstStyle/>
          <a:p>
            <a:pPr fontAlgn="base">
              <a:spcBef>
                <a:spcPct val="0"/>
              </a:spcBef>
              <a:spcAft>
                <a:spcPct val="0"/>
              </a:spcAft>
            </a:pPr>
            <a:r>
              <a:rPr lang="en-US" b="1" dirty="0">
                <a:solidFill>
                  <a:srgbClr val="404040"/>
                </a:solidFill>
              </a:rPr>
              <a:t>75 MeV drive beam:</a:t>
            </a:r>
          </a:p>
          <a:p>
            <a:pPr fontAlgn="base">
              <a:spcBef>
                <a:spcPct val="0"/>
              </a:spcBef>
              <a:spcAft>
                <a:spcPct val="0"/>
              </a:spcAft>
            </a:pPr>
            <a:r>
              <a:rPr lang="en-US" dirty="0">
                <a:solidFill>
                  <a:srgbClr val="404040"/>
                </a:solidFill>
              </a:rPr>
              <a:t>RF gun with Cs</a:t>
            </a:r>
            <a:r>
              <a:rPr lang="en-US" baseline="-25000" dirty="0">
                <a:solidFill>
                  <a:srgbClr val="404040"/>
                </a:solidFill>
              </a:rPr>
              <a:t>2</a:t>
            </a:r>
            <a:r>
              <a:rPr lang="en-US" dirty="0">
                <a:solidFill>
                  <a:srgbClr val="404040"/>
                </a:solidFill>
              </a:rPr>
              <a:t>Te photocathode &amp; six </a:t>
            </a:r>
            <a:r>
              <a:rPr lang="en-US" dirty="0" err="1">
                <a:solidFill>
                  <a:srgbClr val="404040"/>
                </a:solidFill>
              </a:rPr>
              <a:t>linac</a:t>
            </a:r>
            <a:r>
              <a:rPr lang="en-US" dirty="0">
                <a:solidFill>
                  <a:srgbClr val="404040"/>
                </a:solidFill>
              </a:rPr>
              <a:t> tanks; bunch train, up to 32 bunches spaced at 1.3 GHz; charge per bunch up to 100 </a:t>
            </a:r>
            <a:r>
              <a:rPr lang="en-US" dirty="0" err="1">
                <a:solidFill>
                  <a:srgbClr val="404040"/>
                </a:solidFill>
              </a:rPr>
              <a:t>nC</a:t>
            </a:r>
            <a:endParaRPr lang="en-US" dirty="0">
              <a:solidFill>
                <a:srgbClr val="404040"/>
              </a:solidFill>
            </a:endParaRPr>
          </a:p>
        </p:txBody>
      </p:sp>
      <p:pic>
        <p:nvPicPr>
          <p:cNvPr id="9" name="Picture 5"/>
          <p:cNvPicPr>
            <a:picLocks noChangeAspect="1" noChangeArrowheads="1"/>
          </p:cNvPicPr>
          <p:nvPr/>
        </p:nvPicPr>
        <p:blipFill>
          <a:blip r:embed="rId3" cstate="print"/>
          <a:srcRect l="18571" t="15237" r="20476" b="8571"/>
          <a:stretch>
            <a:fillRect/>
          </a:stretch>
        </p:blipFill>
        <p:spPr bwMode="auto">
          <a:xfrm>
            <a:off x="885120" y="2130810"/>
            <a:ext cx="7202096" cy="2813265"/>
          </a:xfrm>
          <a:prstGeom prst="rect">
            <a:avLst/>
          </a:prstGeom>
          <a:noFill/>
          <a:ln w="9525" algn="ctr">
            <a:noFill/>
            <a:miter lim="800000"/>
            <a:headEnd/>
            <a:tailEnd/>
          </a:ln>
        </p:spPr>
      </p:pic>
      <p:sp>
        <p:nvSpPr>
          <p:cNvPr id="10" name="TextBox 12"/>
          <p:cNvSpPr txBox="1">
            <a:spLocks noChangeArrowheads="1"/>
          </p:cNvSpPr>
          <p:nvPr/>
        </p:nvSpPr>
        <p:spPr bwMode="auto">
          <a:xfrm>
            <a:off x="5694909" y="5679403"/>
            <a:ext cx="2281311" cy="646331"/>
          </a:xfrm>
          <a:prstGeom prst="rect">
            <a:avLst/>
          </a:prstGeom>
          <a:noFill/>
          <a:ln w="9525">
            <a:solidFill>
              <a:schemeClr val="accent1"/>
            </a:solidFill>
            <a:miter lim="800000"/>
            <a:headEnd/>
            <a:tailEnd/>
          </a:ln>
        </p:spPr>
        <p:txBody>
          <a:bodyPr wrap="square">
            <a:spAutoFit/>
          </a:bodyPr>
          <a:lstStyle/>
          <a:p>
            <a:pPr fontAlgn="base">
              <a:spcBef>
                <a:spcPct val="0"/>
              </a:spcBef>
              <a:spcAft>
                <a:spcPct val="0"/>
              </a:spcAft>
            </a:pPr>
            <a:r>
              <a:rPr lang="en-US" dirty="0" err="1">
                <a:solidFill>
                  <a:srgbClr val="000000"/>
                </a:solidFill>
              </a:rPr>
              <a:t>Beamline</a:t>
            </a:r>
            <a:r>
              <a:rPr lang="en-US" dirty="0">
                <a:solidFill>
                  <a:srgbClr val="000000"/>
                </a:solidFill>
              </a:rPr>
              <a:t> switchyard</a:t>
            </a:r>
          </a:p>
          <a:p>
            <a:pPr fontAlgn="base">
              <a:spcBef>
                <a:spcPct val="0"/>
              </a:spcBef>
              <a:spcAft>
                <a:spcPct val="0"/>
              </a:spcAft>
            </a:pPr>
            <a:r>
              <a:rPr lang="en-US" dirty="0">
                <a:solidFill>
                  <a:srgbClr val="000000"/>
                </a:solidFill>
              </a:rPr>
              <a:t>(under construction)</a:t>
            </a:r>
          </a:p>
        </p:txBody>
      </p:sp>
      <p:cxnSp>
        <p:nvCxnSpPr>
          <p:cNvPr id="11" name="Straight Arrow Connector 10"/>
          <p:cNvCxnSpPr/>
          <p:nvPr/>
        </p:nvCxnSpPr>
        <p:spPr>
          <a:xfrm flipH="1" flipV="1">
            <a:off x="4486168" y="3774645"/>
            <a:ext cx="1549311" cy="1904758"/>
          </a:xfrm>
          <a:prstGeom prst="straightConnector1">
            <a:avLst/>
          </a:prstGeom>
          <a:ln w="63500">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1730030" y="4019839"/>
            <a:ext cx="1029005" cy="1024217"/>
          </a:xfrm>
          <a:prstGeom prst="straightConnector1">
            <a:avLst/>
          </a:prstGeom>
          <a:ln w="63500">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069795" y="1872333"/>
            <a:ext cx="460860" cy="1665109"/>
          </a:xfrm>
          <a:prstGeom prst="straightConnector1">
            <a:avLst/>
          </a:prstGeom>
          <a:ln w="63500">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06502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2"/>
          <p:cNvSpPr>
            <a:spLocks noGrp="1" noChangeArrowheads="1"/>
          </p:cNvSpPr>
          <p:nvPr>
            <p:ph type="title"/>
          </p:nvPr>
        </p:nvSpPr>
        <p:spPr/>
        <p:txBody>
          <a:bodyPr/>
          <a:lstStyle/>
          <a:p>
            <a:pPr eaLnBrk="1" hangingPunct="1"/>
            <a:r>
              <a:rPr lang="en-US" dirty="0" smtClean="0">
                <a:solidFill>
                  <a:srgbClr val="0070C0"/>
                </a:solidFill>
              </a:rPr>
              <a:t>Overview of AWA </a:t>
            </a:r>
            <a:r>
              <a:rPr lang="en-US" dirty="0" err="1" smtClean="0">
                <a:solidFill>
                  <a:srgbClr val="0070C0"/>
                </a:solidFill>
              </a:rPr>
              <a:t>Beamlines</a:t>
            </a:r>
            <a:r>
              <a:rPr lang="en-US" dirty="0" smtClean="0">
                <a:solidFill>
                  <a:srgbClr val="0070C0"/>
                </a:solidFill>
              </a:rPr>
              <a:t/>
            </a:r>
            <a:br>
              <a:rPr lang="en-US" dirty="0" smtClean="0">
                <a:solidFill>
                  <a:srgbClr val="0070C0"/>
                </a:solidFill>
              </a:rPr>
            </a:br>
            <a:endParaRPr lang="en-US" dirty="0" smtClean="0">
              <a:solidFill>
                <a:srgbClr val="0070C0"/>
              </a:solidFill>
            </a:endParaRPr>
          </a:p>
        </p:txBody>
      </p:sp>
      <p:pic>
        <p:nvPicPr>
          <p:cNvPr id="23554" name="Picture 5"/>
          <p:cNvPicPr>
            <a:picLocks noChangeAspect="1" noChangeArrowheads="1"/>
          </p:cNvPicPr>
          <p:nvPr/>
        </p:nvPicPr>
        <p:blipFill>
          <a:blip r:embed="rId3"/>
          <a:srcRect l="476" t="35048" r="1666" b="29143"/>
          <a:stretch>
            <a:fillRect/>
          </a:stretch>
        </p:blipFill>
        <p:spPr bwMode="auto">
          <a:xfrm>
            <a:off x="793326" y="2819031"/>
            <a:ext cx="7696200" cy="881062"/>
          </a:xfrm>
          <a:prstGeom prst="rect">
            <a:avLst/>
          </a:prstGeom>
          <a:noFill/>
          <a:ln w="9525" algn="ctr">
            <a:noFill/>
            <a:miter lim="800000"/>
            <a:headEnd/>
            <a:tailEnd/>
          </a:ln>
        </p:spPr>
      </p:pic>
      <p:sp>
        <p:nvSpPr>
          <p:cNvPr id="23555" name="TextBox 12"/>
          <p:cNvSpPr txBox="1">
            <a:spLocks noChangeArrowheads="1"/>
          </p:cNvSpPr>
          <p:nvPr/>
        </p:nvSpPr>
        <p:spPr bwMode="auto">
          <a:xfrm>
            <a:off x="3841326" y="2052268"/>
            <a:ext cx="1600200" cy="646113"/>
          </a:xfrm>
          <a:prstGeom prst="rect">
            <a:avLst/>
          </a:prstGeom>
          <a:noFill/>
          <a:ln w="9525">
            <a:solidFill>
              <a:schemeClr val="accent1"/>
            </a:solidFill>
            <a:miter lim="800000"/>
            <a:headEnd/>
            <a:tailEnd/>
          </a:ln>
        </p:spPr>
        <p:txBody>
          <a:bodyPr>
            <a:spAutoFit/>
          </a:bodyPr>
          <a:lstStyle/>
          <a:p>
            <a:pPr fontAlgn="base">
              <a:spcBef>
                <a:spcPct val="0"/>
              </a:spcBef>
              <a:spcAft>
                <a:spcPct val="0"/>
              </a:spcAft>
            </a:pPr>
            <a:r>
              <a:rPr lang="en-US" dirty="0">
                <a:solidFill>
                  <a:srgbClr val="000000"/>
                </a:solidFill>
                <a:cs typeface="Arial" charset="0"/>
              </a:rPr>
              <a:t>EEX &amp; bunch compression</a:t>
            </a:r>
          </a:p>
        </p:txBody>
      </p:sp>
      <p:sp>
        <p:nvSpPr>
          <p:cNvPr id="23556" name="TextBox 12"/>
          <p:cNvSpPr txBox="1">
            <a:spLocks noChangeArrowheads="1"/>
          </p:cNvSpPr>
          <p:nvPr/>
        </p:nvSpPr>
        <p:spPr bwMode="auto">
          <a:xfrm>
            <a:off x="54257" y="4065508"/>
            <a:ext cx="2900364" cy="430887"/>
          </a:xfrm>
          <a:prstGeom prst="rect">
            <a:avLst/>
          </a:prstGeom>
          <a:noFill/>
          <a:ln w="9525">
            <a:noFill/>
            <a:miter lim="800000"/>
            <a:headEnd/>
            <a:tailEnd/>
          </a:ln>
        </p:spPr>
        <p:txBody>
          <a:bodyPr wrap="square">
            <a:spAutoFit/>
          </a:bodyPr>
          <a:lstStyle/>
          <a:p>
            <a:pPr fontAlgn="base">
              <a:spcBef>
                <a:spcPct val="0"/>
              </a:spcBef>
              <a:spcAft>
                <a:spcPct val="0"/>
              </a:spcAft>
            </a:pPr>
            <a:r>
              <a:rPr lang="en-US" sz="2200" b="1" dirty="0">
                <a:solidFill>
                  <a:srgbClr val="00B050"/>
                </a:solidFill>
                <a:cs typeface="Arial" charset="0"/>
              </a:rPr>
              <a:t>15 MeV witness beam</a:t>
            </a:r>
          </a:p>
        </p:txBody>
      </p:sp>
      <p:sp>
        <p:nvSpPr>
          <p:cNvPr id="23557" name="TextBox 12"/>
          <p:cNvSpPr txBox="1">
            <a:spLocks noChangeArrowheads="1"/>
          </p:cNvSpPr>
          <p:nvPr/>
        </p:nvSpPr>
        <p:spPr bwMode="auto">
          <a:xfrm>
            <a:off x="1991889" y="2145931"/>
            <a:ext cx="1066800" cy="646112"/>
          </a:xfrm>
          <a:prstGeom prst="rect">
            <a:avLst/>
          </a:prstGeom>
          <a:noFill/>
          <a:ln w="9525">
            <a:solidFill>
              <a:schemeClr val="accent1"/>
            </a:solidFill>
            <a:miter lim="800000"/>
            <a:headEnd/>
            <a:tailEnd/>
          </a:ln>
        </p:spPr>
        <p:txBody>
          <a:bodyPr>
            <a:spAutoFit/>
          </a:bodyPr>
          <a:lstStyle/>
          <a:p>
            <a:pPr fontAlgn="base">
              <a:spcBef>
                <a:spcPct val="0"/>
              </a:spcBef>
              <a:spcAft>
                <a:spcPct val="0"/>
              </a:spcAft>
            </a:pPr>
            <a:r>
              <a:rPr lang="en-US" dirty="0">
                <a:solidFill>
                  <a:srgbClr val="000000"/>
                </a:solidFill>
                <a:cs typeface="Arial" charset="0"/>
              </a:rPr>
              <a:t>collinear &amp; TBA</a:t>
            </a:r>
          </a:p>
        </p:txBody>
      </p:sp>
      <p:sp>
        <p:nvSpPr>
          <p:cNvPr id="23558" name="TextBox 12"/>
          <p:cNvSpPr txBox="1">
            <a:spLocks noChangeArrowheads="1"/>
          </p:cNvSpPr>
          <p:nvPr/>
        </p:nvSpPr>
        <p:spPr bwMode="auto">
          <a:xfrm>
            <a:off x="5670126" y="3646118"/>
            <a:ext cx="2505075" cy="430213"/>
          </a:xfrm>
          <a:prstGeom prst="rect">
            <a:avLst/>
          </a:prstGeom>
          <a:noFill/>
          <a:ln w="9525">
            <a:noFill/>
            <a:miter lim="800000"/>
            <a:headEnd/>
            <a:tailEnd/>
          </a:ln>
        </p:spPr>
        <p:txBody>
          <a:bodyPr>
            <a:spAutoFit/>
          </a:bodyPr>
          <a:lstStyle/>
          <a:p>
            <a:pPr fontAlgn="base">
              <a:spcBef>
                <a:spcPct val="0"/>
              </a:spcBef>
              <a:spcAft>
                <a:spcPct val="0"/>
              </a:spcAft>
            </a:pPr>
            <a:r>
              <a:rPr lang="en-US" sz="2200" b="1">
                <a:solidFill>
                  <a:srgbClr val="00B050"/>
                </a:solidFill>
                <a:cs typeface="Arial" charset="0"/>
              </a:rPr>
              <a:t>75 MeV drive beam</a:t>
            </a:r>
          </a:p>
        </p:txBody>
      </p:sp>
      <p:sp>
        <p:nvSpPr>
          <p:cNvPr id="23559" name="TextBox 12"/>
          <p:cNvSpPr txBox="1">
            <a:spLocks noChangeArrowheads="1"/>
          </p:cNvSpPr>
          <p:nvPr/>
        </p:nvSpPr>
        <p:spPr bwMode="auto">
          <a:xfrm>
            <a:off x="3220614" y="3657231"/>
            <a:ext cx="1600200" cy="646112"/>
          </a:xfrm>
          <a:prstGeom prst="rect">
            <a:avLst/>
          </a:prstGeom>
          <a:noFill/>
          <a:ln w="9525">
            <a:solidFill>
              <a:schemeClr val="accent1"/>
            </a:solidFill>
            <a:miter lim="800000"/>
            <a:headEnd/>
            <a:tailEnd/>
          </a:ln>
        </p:spPr>
        <p:txBody>
          <a:bodyPr>
            <a:spAutoFit/>
          </a:bodyPr>
          <a:lstStyle/>
          <a:p>
            <a:pPr fontAlgn="base">
              <a:spcBef>
                <a:spcPct val="0"/>
              </a:spcBef>
              <a:spcAft>
                <a:spcPct val="0"/>
              </a:spcAft>
            </a:pPr>
            <a:r>
              <a:rPr lang="en-US" dirty="0">
                <a:solidFill>
                  <a:srgbClr val="000000"/>
                </a:solidFill>
                <a:cs typeface="Arial" charset="0"/>
              </a:rPr>
              <a:t>witness beam U-turn </a:t>
            </a:r>
          </a:p>
        </p:txBody>
      </p:sp>
      <p:cxnSp>
        <p:nvCxnSpPr>
          <p:cNvPr id="9" name="Straight Arrow Connector 8"/>
          <p:cNvCxnSpPr/>
          <p:nvPr/>
        </p:nvCxnSpPr>
        <p:spPr>
          <a:xfrm flipH="1">
            <a:off x="6035251" y="3388943"/>
            <a:ext cx="746125" cy="3175"/>
          </a:xfrm>
          <a:prstGeom prst="straightConnector1">
            <a:avLst/>
          </a:prstGeom>
          <a:ln w="63500">
            <a:solidFill>
              <a:srgbClr val="00B05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1399751" y="3825506"/>
            <a:ext cx="768350" cy="9525"/>
          </a:xfrm>
          <a:prstGeom prst="straightConnector1">
            <a:avLst/>
          </a:prstGeom>
          <a:ln w="63500">
            <a:solidFill>
              <a:srgbClr val="00B050"/>
            </a:solidFill>
            <a:tailEnd type="stealth" w="lg" len="lg"/>
          </a:ln>
        </p:spPr>
        <p:style>
          <a:lnRef idx="2">
            <a:schemeClr val="accent1"/>
          </a:lnRef>
          <a:fillRef idx="0">
            <a:schemeClr val="accent1"/>
          </a:fillRef>
          <a:effectRef idx="1">
            <a:schemeClr val="accent1"/>
          </a:effectRef>
          <a:fontRef idx="minor">
            <a:schemeClr val="tx1"/>
          </a:fontRef>
        </p:style>
      </p:cxnSp>
      <p:sp>
        <p:nvSpPr>
          <p:cNvPr id="23562" name="Oval 4"/>
          <p:cNvSpPr>
            <a:spLocks noChangeArrowheads="1"/>
          </p:cNvSpPr>
          <p:nvPr/>
        </p:nvSpPr>
        <p:spPr bwMode="auto">
          <a:xfrm>
            <a:off x="6146800" y="625475"/>
            <a:ext cx="1689100" cy="998538"/>
          </a:xfrm>
          <a:prstGeom prst="ellipse">
            <a:avLst/>
          </a:prstGeom>
          <a:noFill/>
          <a:ln w="9525">
            <a:noFill/>
            <a:round/>
            <a:headEnd/>
            <a:tailEnd/>
          </a:ln>
        </p:spPr>
        <p:txBody>
          <a:bodyPr/>
          <a:lstStyle/>
          <a:p>
            <a:pPr fontAlgn="base">
              <a:spcBef>
                <a:spcPct val="0"/>
              </a:spcBef>
              <a:spcAft>
                <a:spcPct val="0"/>
              </a:spcAft>
            </a:pPr>
            <a:endParaRPr lang="en-US">
              <a:solidFill>
                <a:srgbClr val="404040"/>
              </a:solidFill>
              <a:cs typeface="Arial" charset="0"/>
            </a:endParaRPr>
          </a:p>
        </p:txBody>
      </p:sp>
      <p:sp>
        <p:nvSpPr>
          <p:cNvPr id="23563" name="Oval 5"/>
          <p:cNvSpPr>
            <a:spLocks noChangeArrowheads="1"/>
          </p:cNvSpPr>
          <p:nvPr/>
        </p:nvSpPr>
        <p:spPr bwMode="auto">
          <a:xfrm>
            <a:off x="-1687513" y="625475"/>
            <a:ext cx="690563" cy="998538"/>
          </a:xfrm>
          <a:prstGeom prst="ellipse">
            <a:avLst/>
          </a:prstGeom>
          <a:noFill/>
          <a:ln w="9525">
            <a:noFill/>
            <a:round/>
            <a:headEnd/>
            <a:tailEnd/>
          </a:ln>
        </p:spPr>
        <p:txBody>
          <a:bodyPr/>
          <a:lstStyle/>
          <a:p>
            <a:pPr fontAlgn="base">
              <a:spcBef>
                <a:spcPct val="0"/>
              </a:spcBef>
              <a:spcAft>
                <a:spcPct val="0"/>
              </a:spcAft>
            </a:pPr>
            <a:endParaRPr lang="en-US">
              <a:solidFill>
                <a:srgbClr val="404040"/>
              </a:solidFill>
              <a:cs typeface="Arial" charset="0"/>
            </a:endParaRPr>
          </a:p>
        </p:txBody>
      </p:sp>
      <p:sp>
        <p:nvSpPr>
          <p:cNvPr id="23564" name="Oval 6"/>
          <p:cNvSpPr>
            <a:spLocks noChangeArrowheads="1"/>
          </p:cNvSpPr>
          <p:nvPr/>
        </p:nvSpPr>
        <p:spPr bwMode="auto">
          <a:xfrm>
            <a:off x="2180801" y="2582493"/>
            <a:ext cx="2727325" cy="1117600"/>
          </a:xfrm>
          <a:prstGeom prst="ellipse">
            <a:avLst/>
          </a:prstGeom>
          <a:noFill/>
          <a:ln w="19050" algn="ctr">
            <a:solidFill>
              <a:srgbClr val="FF0000"/>
            </a:solidFill>
            <a:round/>
            <a:headEnd/>
            <a:tailEnd/>
          </a:ln>
        </p:spPr>
        <p:txBody>
          <a:bodyPr/>
          <a:lstStyle/>
          <a:p>
            <a:pPr fontAlgn="base">
              <a:spcBef>
                <a:spcPct val="0"/>
              </a:spcBef>
              <a:spcAft>
                <a:spcPct val="0"/>
              </a:spcAft>
            </a:pPr>
            <a:endParaRPr lang="en-US">
              <a:solidFill>
                <a:srgbClr val="404040"/>
              </a:solidFill>
              <a:cs typeface="Arial" charset="0"/>
            </a:endParaRPr>
          </a:p>
        </p:txBody>
      </p:sp>
      <p:sp>
        <p:nvSpPr>
          <p:cNvPr id="23565" name="TextBox 12"/>
          <p:cNvSpPr txBox="1">
            <a:spLocks noChangeArrowheads="1"/>
          </p:cNvSpPr>
          <p:nvPr/>
        </p:nvSpPr>
        <p:spPr bwMode="auto">
          <a:xfrm>
            <a:off x="2134764" y="977531"/>
            <a:ext cx="2505075" cy="430212"/>
          </a:xfrm>
          <a:prstGeom prst="rect">
            <a:avLst/>
          </a:prstGeom>
          <a:noFill/>
          <a:ln w="9525">
            <a:noFill/>
            <a:miter lim="800000"/>
            <a:headEnd/>
            <a:tailEnd/>
          </a:ln>
        </p:spPr>
        <p:txBody>
          <a:bodyPr>
            <a:spAutoFit/>
          </a:bodyPr>
          <a:lstStyle/>
          <a:p>
            <a:pPr fontAlgn="base">
              <a:spcBef>
                <a:spcPct val="0"/>
              </a:spcBef>
              <a:spcAft>
                <a:spcPct val="0"/>
              </a:spcAft>
            </a:pPr>
            <a:r>
              <a:rPr lang="en-US" sz="2200" b="1">
                <a:solidFill>
                  <a:srgbClr val="FF0000"/>
                </a:solidFill>
                <a:cs typeface="Arial" charset="0"/>
              </a:rPr>
              <a:t>experimental area</a:t>
            </a:r>
          </a:p>
        </p:txBody>
      </p:sp>
      <p:cxnSp>
        <p:nvCxnSpPr>
          <p:cNvPr id="23566" name="Straight Arrow Connector 10"/>
          <p:cNvCxnSpPr>
            <a:cxnSpLocks noChangeShapeType="1"/>
            <a:endCxn id="23564" idx="0"/>
          </p:cNvCxnSpPr>
          <p:nvPr/>
        </p:nvCxnSpPr>
        <p:spPr bwMode="auto">
          <a:xfrm>
            <a:off x="3296814" y="1407743"/>
            <a:ext cx="247650" cy="1174750"/>
          </a:xfrm>
          <a:prstGeom prst="straightConnector1">
            <a:avLst/>
          </a:prstGeom>
          <a:noFill/>
          <a:ln w="9525" algn="ctr">
            <a:solidFill>
              <a:srgbClr val="FF0000"/>
            </a:solidFill>
            <a:round/>
            <a:headEnd/>
            <a:tailEnd/>
          </a:ln>
        </p:spPr>
      </p:cxn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5872" y="4820443"/>
            <a:ext cx="2483574" cy="1651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630813" y="6227393"/>
            <a:ext cx="384175" cy="365125"/>
          </a:xfrm>
        </p:spPr>
        <p:txBody>
          <a:bodyPr/>
          <a:lstStyle/>
          <a:p>
            <a:pPr>
              <a:defRPr/>
            </a:pPr>
            <a:fld id="{E156AB65-F056-4C2E-AD13-D6125CA5207D}" type="slidenum">
              <a:rPr lang="en-US" smtClean="0">
                <a:solidFill>
                  <a:srgbClr val="404040"/>
                </a:solidFill>
              </a:rPr>
              <a:pPr>
                <a:defRPr/>
              </a:pPr>
              <a:t>19</a:t>
            </a:fld>
            <a:endParaRPr lang="en-US">
              <a:solidFill>
                <a:srgbClr val="404040"/>
              </a:solidFill>
            </a:endParaRPr>
          </a:p>
        </p:txBody>
      </p:sp>
      <p:pic>
        <p:nvPicPr>
          <p:cNvPr id="1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5038" y="798980"/>
            <a:ext cx="2765160" cy="1838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tangle 41"/>
          <p:cNvSpPr>
            <a:spLocks noChangeArrowheads="1"/>
          </p:cNvSpPr>
          <p:nvPr/>
        </p:nvSpPr>
        <p:spPr bwMode="auto">
          <a:xfrm>
            <a:off x="3966315" y="5190619"/>
            <a:ext cx="5376700" cy="1295400"/>
          </a:xfrm>
          <a:prstGeom prst="rect">
            <a:avLst/>
          </a:prstGeom>
          <a:noFill/>
          <a:ln w="9525">
            <a:noFill/>
            <a:miter lim="800000"/>
            <a:headEnd/>
            <a:tailEnd/>
          </a:ln>
        </p:spPr>
        <p:txBody>
          <a:bodyPr/>
          <a:lstStyle/>
          <a:p>
            <a:pPr marL="342900" indent="-342900" fontAlgn="base">
              <a:spcBef>
                <a:spcPct val="20000"/>
              </a:spcBef>
              <a:spcAft>
                <a:spcPct val="0"/>
              </a:spcAft>
              <a:buClr>
                <a:srgbClr val="1F497D"/>
              </a:buClr>
              <a:buFont typeface="Wingdings" pitchFamily="2" charset="2"/>
              <a:buChar char="§"/>
            </a:pPr>
            <a:r>
              <a:rPr lang="en-US" sz="2000" dirty="0">
                <a:solidFill>
                  <a:srgbClr val="000000"/>
                </a:solidFill>
              </a:rPr>
              <a:t>Higher gradient excitation:  </a:t>
            </a:r>
            <a:r>
              <a:rPr lang="en-US" sz="2000" b="1" dirty="0">
                <a:solidFill>
                  <a:srgbClr val="000000"/>
                </a:solidFill>
              </a:rPr>
              <a:t>~ 0.5 GV/m</a:t>
            </a:r>
            <a:endParaRPr lang="en-US" sz="2000" dirty="0">
              <a:solidFill>
                <a:srgbClr val="000000"/>
              </a:solidFill>
            </a:endParaRPr>
          </a:p>
          <a:p>
            <a:pPr marL="342900" indent="-342900" fontAlgn="base">
              <a:spcBef>
                <a:spcPct val="20000"/>
              </a:spcBef>
              <a:spcAft>
                <a:spcPct val="0"/>
              </a:spcAft>
              <a:buClr>
                <a:srgbClr val="1F497D"/>
              </a:buClr>
              <a:buFont typeface="Wingdings" pitchFamily="2" charset="2"/>
              <a:buChar char="§"/>
            </a:pPr>
            <a:r>
              <a:rPr lang="en-US" sz="2000" dirty="0">
                <a:solidFill>
                  <a:srgbClr val="000000"/>
                </a:solidFill>
              </a:rPr>
              <a:t>Acceleration of witness beam: </a:t>
            </a:r>
            <a:r>
              <a:rPr lang="en-US" sz="2000" b="1" dirty="0">
                <a:solidFill>
                  <a:srgbClr val="000000"/>
                </a:solidFill>
              </a:rPr>
              <a:t>~ 100 MeV</a:t>
            </a:r>
          </a:p>
          <a:p>
            <a:pPr marL="342900" indent="-342900" fontAlgn="base">
              <a:spcBef>
                <a:spcPct val="20000"/>
              </a:spcBef>
              <a:spcAft>
                <a:spcPct val="0"/>
              </a:spcAft>
              <a:buClr>
                <a:srgbClr val="1F497D"/>
              </a:buClr>
              <a:buFont typeface="Wingdings" pitchFamily="2" charset="2"/>
              <a:buChar char="§"/>
            </a:pPr>
            <a:r>
              <a:rPr lang="en-US" sz="2000" dirty="0">
                <a:solidFill>
                  <a:srgbClr val="000000"/>
                </a:solidFill>
              </a:rPr>
              <a:t>Higher RF power extraction:  </a:t>
            </a:r>
            <a:r>
              <a:rPr lang="en-US" sz="2000" b="1" dirty="0">
                <a:solidFill>
                  <a:srgbClr val="000000"/>
                </a:solidFill>
              </a:rPr>
              <a:t>~ GW level</a:t>
            </a:r>
            <a:endParaRPr lang="en-US" sz="2000" dirty="0">
              <a:solidFill>
                <a:srgbClr val="000000"/>
              </a:solidFill>
            </a:endParaRPr>
          </a:p>
        </p:txBody>
      </p:sp>
      <p:sp>
        <p:nvSpPr>
          <p:cNvPr id="21" name="Text Box 28"/>
          <p:cNvSpPr txBox="1">
            <a:spLocks noChangeArrowheads="1"/>
          </p:cNvSpPr>
          <p:nvPr/>
        </p:nvSpPr>
        <p:spPr bwMode="auto">
          <a:xfrm>
            <a:off x="5800960" y="4820443"/>
            <a:ext cx="1066800" cy="369332"/>
          </a:xfrm>
          <a:prstGeom prst="rect">
            <a:avLst/>
          </a:prstGeom>
          <a:noFill/>
          <a:ln w="12700">
            <a:noFill/>
            <a:miter lim="800000"/>
            <a:headEnd/>
            <a:tailEnd/>
          </a:ln>
        </p:spPr>
        <p:txBody>
          <a:bodyPr wrap="square">
            <a:spAutoFit/>
          </a:bodyPr>
          <a:lstStyle/>
          <a:p>
            <a:pPr defTabSz="4179888" eaLnBrk="0" fontAlgn="base" hangingPunct="0">
              <a:spcBef>
                <a:spcPct val="50000"/>
              </a:spcBef>
              <a:spcAft>
                <a:spcPct val="0"/>
              </a:spcAft>
            </a:pPr>
            <a:r>
              <a:rPr lang="en-US" b="1" dirty="0">
                <a:solidFill>
                  <a:srgbClr val="0000FF"/>
                </a:solidFill>
                <a:latin typeface="Arial" charset="0"/>
                <a:ea typeface="Arial Unicode MS" pitchFamily="34" charset="-122"/>
                <a:cs typeface="Arial Unicode MS" pitchFamily="34" charset="-122"/>
              </a:rPr>
              <a:t>Goals</a:t>
            </a:r>
          </a:p>
        </p:txBody>
      </p:sp>
    </p:spTree>
    <p:extLst>
      <p:ext uri="{BB962C8B-B14F-4D97-AF65-F5344CB8AC3E}">
        <p14:creationId xmlns:p14="http://schemas.microsoft.com/office/powerpoint/2010/main" val="3161239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4175"/>
            <a:ext cx="7772400" cy="1470025"/>
          </a:xfrm>
        </p:spPr>
        <p:txBody>
          <a:bodyPr>
            <a:normAutofit/>
          </a:bodyPr>
          <a:lstStyle/>
          <a:p>
            <a:r>
              <a:rPr lang="en-US" dirty="0"/>
              <a:t>Enhanced Cerenkov-Wake Amplification by Active Medium</a:t>
            </a:r>
          </a:p>
        </p:txBody>
      </p:sp>
      <p:graphicFrame>
        <p:nvGraphicFramePr>
          <p:cNvPr id="4" name="Table 3"/>
          <p:cNvGraphicFramePr>
            <a:graphicFrameLocks noGrp="1"/>
          </p:cNvGraphicFramePr>
          <p:nvPr>
            <p:extLst>
              <p:ext uri="{D42A27DB-BD31-4B8C-83A1-F6EECF244321}">
                <p14:modId xmlns:p14="http://schemas.microsoft.com/office/powerpoint/2010/main" val="3320960550"/>
              </p:ext>
            </p:extLst>
          </p:nvPr>
        </p:nvGraphicFramePr>
        <p:xfrm>
          <a:off x="1600200" y="3810000"/>
          <a:ext cx="5919471" cy="1234440"/>
        </p:xfrm>
        <a:graphic>
          <a:graphicData uri="http://schemas.openxmlformats.org/drawingml/2006/table">
            <a:tbl>
              <a:tblPr/>
              <a:tblGrid>
                <a:gridCol w="1973157"/>
                <a:gridCol w="1973157"/>
                <a:gridCol w="1973157"/>
              </a:tblGrid>
              <a:tr h="0">
                <a:tc>
                  <a:txBody>
                    <a:bodyPr/>
                    <a:lstStyle/>
                    <a:p>
                      <a:pPr algn="ctr">
                        <a:spcAft>
                          <a:spcPts val="600"/>
                        </a:spcAft>
                      </a:pPr>
                      <a:r>
                        <a:rPr lang="en-US" sz="1600" dirty="0">
                          <a:latin typeface="Times New Roman"/>
                          <a:ea typeface="Times New Roman"/>
                          <a:cs typeface="Arial"/>
                        </a:rPr>
                        <a:t>Miron Voin</a:t>
                      </a:r>
                    </a:p>
                    <a:p>
                      <a:pPr algn="ctr">
                        <a:spcAft>
                          <a:spcPts val="0"/>
                        </a:spcAft>
                      </a:pPr>
                      <a:r>
                        <a:rPr lang="en-US" sz="1200" dirty="0">
                          <a:latin typeface="Times New Roman"/>
                          <a:ea typeface="Times New Roman"/>
                          <a:cs typeface="Arial"/>
                        </a:rPr>
                        <a:t>Department of Electrical Engineering</a:t>
                      </a:r>
                    </a:p>
                    <a:p>
                      <a:pPr algn="ctr">
                        <a:spcAft>
                          <a:spcPts val="0"/>
                        </a:spcAft>
                      </a:pPr>
                      <a:r>
                        <a:rPr lang="en-US" sz="1200" dirty="0">
                          <a:latin typeface="Times New Roman"/>
                          <a:ea typeface="Times New Roman"/>
                          <a:cs typeface="Arial"/>
                        </a:rPr>
                        <a:t>Technion - IIT,</a:t>
                      </a:r>
                    </a:p>
                    <a:p>
                      <a:pPr algn="ctr">
                        <a:spcAft>
                          <a:spcPts val="0"/>
                        </a:spcAft>
                      </a:pPr>
                      <a:r>
                        <a:rPr lang="en-US" sz="1200" dirty="0">
                          <a:latin typeface="Times New Roman"/>
                          <a:ea typeface="Times New Roman"/>
                          <a:cs typeface="Arial"/>
                        </a:rPr>
                        <a:t>Haifa 32000</a:t>
                      </a:r>
                    </a:p>
                    <a:p>
                      <a:pPr algn="ctr">
                        <a:spcAft>
                          <a:spcPts val="0"/>
                        </a:spcAft>
                      </a:pPr>
                      <a:r>
                        <a:rPr lang="en-US" sz="1200" dirty="0">
                          <a:latin typeface="Times New Roman"/>
                          <a:ea typeface="Times New Roman"/>
                          <a:cs typeface="Arial"/>
                        </a:rPr>
                        <a:t>ISRAEL</a:t>
                      </a:r>
                    </a:p>
                  </a:txBody>
                  <a:tcPr marL="68580" marR="68580" marT="0" marB="0">
                    <a:lnL>
                      <a:noFill/>
                    </a:lnL>
                    <a:lnR>
                      <a:noFill/>
                    </a:lnR>
                    <a:lnT>
                      <a:noFill/>
                    </a:lnT>
                    <a:lnB>
                      <a:noFill/>
                    </a:lnB>
                  </a:tcPr>
                </a:tc>
                <a:tc>
                  <a:txBody>
                    <a:bodyPr/>
                    <a:lstStyle/>
                    <a:p>
                      <a:pPr algn="ctr">
                        <a:spcAft>
                          <a:spcPts val="600"/>
                        </a:spcAft>
                      </a:pPr>
                      <a:r>
                        <a:rPr lang="en-US" sz="1600" dirty="0" smtClean="0">
                          <a:latin typeface="Times New Roman"/>
                          <a:ea typeface="Times New Roman"/>
                          <a:cs typeface="Arial"/>
                        </a:rPr>
                        <a:t>Wayne D. </a:t>
                      </a:r>
                      <a:r>
                        <a:rPr lang="en-US" sz="1600" dirty="0">
                          <a:latin typeface="Times New Roman"/>
                          <a:ea typeface="Times New Roman"/>
                          <a:cs typeface="Arial"/>
                        </a:rPr>
                        <a:t>Kimura</a:t>
                      </a:r>
                    </a:p>
                    <a:p>
                      <a:pPr algn="ctr">
                        <a:spcAft>
                          <a:spcPts val="0"/>
                        </a:spcAft>
                      </a:pPr>
                      <a:r>
                        <a:rPr lang="en-US" sz="1200" dirty="0">
                          <a:latin typeface="Times New Roman"/>
                          <a:ea typeface="Times New Roman"/>
                          <a:cs typeface="Arial"/>
                        </a:rPr>
                        <a:t>STI </a:t>
                      </a:r>
                      <a:r>
                        <a:rPr lang="en-US" sz="1200" dirty="0" err="1">
                          <a:latin typeface="Times New Roman"/>
                          <a:ea typeface="Times New Roman"/>
                          <a:cs typeface="Arial"/>
                        </a:rPr>
                        <a:t>Optronics</a:t>
                      </a:r>
                      <a:r>
                        <a:rPr lang="en-US" sz="1200" dirty="0">
                          <a:latin typeface="Times New Roman"/>
                          <a:ea typeface="Times New Roman"/>
                          <a:cs typeface="Arial"/>
                        </a:rPr>
                        <a:t>, Inc.</a:t>
                      </a:r>
                    </a:p>
                    <a:p>
                      <a:pPr algn="ctr">
                        <a:spcAft>
                          <a:spcPts val="0"/>
                        </a:spcAft>
                      </a:pPr>
                      <a:r>
                        <a:rPr lang="en-US" sz="1200" dirty="0">
                          <a:latin typeface="Times New Roman"/>
                          <a:ea typeface="Times New Roman"/>
                          <a:cs typeface="Arial"/>
                        </a:rPr>
                        <a:t>2755 Northup Way, Bellevue,</a:t>
                      </a:r>
                    </a:p>
                    <a:p>
                      <a:pPr algn="ctr">
                        <a:spcAft>
                          <a:spcPts val="0"/>
                        </a:spcAft>
                      </a:pPr>
                      <a:r>
                        <a:rPr lang="en-US" sz="1200" dirty="0">
                          <a:latin typeface="Times New Roman"/>
                          <a:ea typeface="Times New Roman"/>
                          <a:cs typeface="Arial"/>
                        </a:rPr>
                        <a:t>Washington 98004</a:t>
                      </a:r>
                    </a:p>
                    <a:p>
                      <a:pPr algn="ctr">
                        <a:spcAft>
                          <a:spcPts val="0"/>
                        </a:spcAft>
                      </a:pPr>
                      <a:r>
                        <a:rPr lang="en-US" sz="1200" dirty="0">
                          <a:latin typeface="Times New Roman"/>
                          <a:ea typeface="Times New Roman"/>
                          <a:cs typeface="Arial"/>
                        </a:rPr>
                        <a:t>USA</a:t>
                      </a:r>
                    </a:p>
                  </a:txBody>
                  <a:tcPr marL="68580" marR="68580" marT="0" marB="0">
                    <a:lnL>
                      <a:noFill/>
                    </a:lnL>
                    <a:lnR>
                      <a:noFill/>
                    </a:lnR>
                    <a:lnT>
                      <a:noFill/>
                    </a:lnT>
                    <a:lnB>
                      <a:noFill/>
                    </a:lnB>
                  </a:tcPr>
                </a:tc>
                <a:tc>
                  <a:txBody>
                    <a:bodyPr/>
                    <a:lstStyle/>
                    <a:p>
                      <a:pPr algn="ctr">
                        <a:spcAft>
                          <a:spcPts val="600"/>
                        </a:spcAft>
                      </a:pPr>
                      <a:r>
                        <a:rPr lang="en-US" sz="1600" dirty="0">
                          <a:latin typeface="Times New Roman"/>
                          <a:ea typeface="Times New Roman"/>
                          <a:cs typeface="Arial"/>
                        </a:rPr>
                        <a:t>Levi Schächter</a:t>
                      </a:r>
                    </a:p>
                    <a:p>
                      <a:pPr algn="ctr">
                        <a:spcAft>
                          <a:spcPts val="0"/>
                        </a:spcAft>
                      </a:pPr>
                      <a:r>
                        <a:rPr lang="en-US" sz="1200" dirty="0">
                          <a:latin typeface="Times New Roman"/>
                          <a:ea typeface="Times New Roman"/>
                          <a:cs typeface="Arial"/>
                        </a:rPr>
                        <a:t>Department of Electrical Engineering</a:t>
                      </a:r>
                    </a:p>
                    <a:p>
                      <a:pPr algn="ctr">
                        <a:spcAft>
                          <a:spcPts val="0"/>
                        </a:spcAft>
                      </a:pPr>
                      <a:r>
                        <a:rPr lang="en-US" sz="1200" dirty="0">
                          <a:latin typeface="Times New Roman"/>
                          <a:ea typeface="Times New Roman"/>
                          <a:cs typeface="Arial"/>
                        </a:rPr>
                        <a:t>Technion - IIT,</a:t>
                      </a:r>
                    </a:p>
                    <a:p>
                      <a:pPr algn="ctr">
                        <a:spcAft>
                          <a:spcPts val="0"/>
                        </a:spcAft>
                      </a:pPr>
                      <a:r>
                        <a:rPr lang="en-US" sz="1200" dirty="0">
                          <a:latin typeface="Times New Roman"/>
                          <a:ea typeface="Times New Roman"/>
                          <a:cs typeface="Arial"/>
                        </a:rPr>
                        <a:t>Haifa 32000</a:t>
                      </a:r>
                    </a:p>
                    <a:p>
                      <a:pPr algn="ctr">
                        <a:spcAft>
                          <a:spcPts val="0"/>
                        </a:spcAft>
                      </a:pPr>
                      <a:r>
                        <a:rPr lang="en-US" sz="1200" dirty="0">
                          <a:latin typeface="Times New Roman"/>
                          <a:ea typeface="Times New Roman"/>
                          <a:cs typeface="Arial"/>
                        </a:rPr>
                        <a:t>ISRAEL</a:t>
                      </a:r>
                    </a:p>
                  </a:txBody>
                  <a:tcPr marL="68580" marR="68580" marT="0" marB="0">
                    <a:lnL>
                      <a:noFill/>
                    </a:lnL>
                    <a:lnR>
                      <a:noFill/>
                    </a:lnR>
                    <a:lnT>
                      <a:noFill/>
                    </a:lnT>
                    <a:lnB>
                      <a:noFill/>
                    </a:lnB>
                  </a:tcPr>
                </a:tc>
              </a:tr>
            </a:tbl>
          </a:graphicData>
        </a:graphic>
      </p:graphicFrame>
    </p:spTree>
    <p:extLst>
      <p:ext uri="{BB962C8B-B14F-4D97-AF65-F5344CB8AC3E}">
        <p14:creationId xmlns:p14="http://schemas.microsoft.com/office/powerpoint/2010/main" val="10603159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91" y="-293241"/>
            <a:ext cx="8744741" cy="1336956"/>
          </a:xfrm>
        </p:spPr>
        <p:txBody>
          <a:bodyPr>
            <a:normAutofit/>
          </a:bodyPr>
          <a:lstStyle/>
          <a:p>
            <a:r>
              <a:rPr lang="en-US" dirty="0" smtClean="0"/>
              <a:t>UCLA Bragg DWA experiment at ATF</a:t>
            </a:r>
            <a:endParaRPr lang="en-US" dirty="0"/>
          </a:p>
        </p:txBody>
      </p:sp>
      <p:sp>
        <p:nvSpPr>
          <p:cNvPr id="3" name="Content Placeholder 2"/>
          <p:cNvSpPr>
            <a:spLocks noGrp="1"/>
          </p:cNvSpPr>
          <p:nvPr>
            <p:ph idx="1"/>
          </p:nvPr>
        </p:nvSpPr>
        <p:spPr>
          <a:xfrm>
            <a:off x="-6229" y="1574160"/>
            <a:ext cx="8042276" cy="4343400"/>
          </a:xfrm>
        </p:spPr>
        <p:txBody>
          <a:bodyPr/>
          <a:lstStyle/>
          <a:p>
            <a:r>
              <a:rPr lang="en-US" dirty="0" smtClean="0"/>
              <a:t>E = 50 MeV</a:t>
            </a:r>
          </a:p>
          <a:p>
            <a:r>
              <a:rPr lang="en-US" i="1" dirty="0" err="1" smtClean="0">
                <a:latin typeface="Symbol" charset="2"/>
                <a:cs typeface="Symbol" charset="2"/>
              </a:rPr>
              <a:t>s</a:t>
            </a:r>
            <a:r>
              <a:rPr lang="en-US" i="1" baseline="-25000" dirty="0" err="1" smtClean="0"/>
              <a:t>x</a:t>
            </a:r>
            <a:r>
              <a:rPr lang="en-US" i="1" dirty="0" smtClean="0"/>
              <a:t>, </a:t>
            </a:r>
            <a:r>
              <a:rPr lang="en-US" i="1" dirty="0" err="1" smtClean="0">
                <a:latin typeface="Symbol" charset="2"/>
                <a:cs typeface="Symbol" charset="2"/>
              </a:rPr>
              <a:t>s</a:t>
            </a:r>
            <a:r>
              <a:rPr lang="en-US" i="1" baseline="-25000" dirty="0" err="1" smtClean="0"/>
              <a:t>y</a:t>
            </a:r>
            <a:r>
              <a:rPr lang="en-US" i="1" dirty="0" smtClean="0"/>
              <a:t> </a:t>
            </a:r>
            <a:r>
              <a:rPr lang="en-US" dirty="0" smtClean="0"/>
              <a:t>= 60 µm</a:t>
            </a:r>
          </a:p>
          <a:p>
            <a:r>
              <a:rPr lang="en-US" i="1" dirty="0" smtClean="0"/>
              <a:t>Q</a:t>
            </a:r>
            <a:r>
              <a:rPr lang="en-US" dirty="0" smtClean="0"/>
              <a:t> ~ 200pC</a:t>
            </a:r>
          </a:p>
          <a:p>
            <a:r>
              <a:rPr lang="en-US" i="1" dirty="0" err="1" smtClean="0">
                <a:latin typeface="Symbol" charset="2"/>
                <a:cs typeface="Symbol" charset="2"/>
              </a:rPr>
              <a:t>s</a:t>
            </a:r>
            <a:r>
              <a:rPr lang="en-US" i="1" baseline="-25000" dirty="0" err="1" smtClean="0"/>
              <a:t>t</a:t>
            </a:r>
            <a:r>
              <a:rPr lang="en-US" dirty="0" smtClean="0"/>
              <a:t> ~ 1ps</a:t>
            </a:r>
            <a:endParaRPr lang="en-US" dirty="0"/>
          </a:p>
        </p:txBody>
      </p:sp>
      <p:pic>
        <p:nvPicPr>
          <p:cNvPr id="4" name="Picture 3" descr="Fig1.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212" y="4174179"/>
            <a:ext cx="7335746" cy="2414296"/>
          </a:xfrm>
          <a:prstGeom prst="rect">
            <a:avLst/>
          </a:prstGeom>
        </p:spPr>
      </p:pic>
      <p:pic>
        <p:nvPicPr>
          <p:cNvPr id="6" name="Picture 5" descr="photo.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0240" y="1273435"/>
            <a:ext cx="3682488" cy="2761867"/>
          </a:xfrm>
          <a:prstGeom prst="rect">
            <a:avLst/>
          </a:prstGeom>
        </p:spPr>
      </p:pic>
      <p:sp>
        <p:nvSpPr>
          <p:cNvPr id="7" name="Rectangle 6"/>
          <p:cNvSpPr/>
          <p:nvPr/>
        </p:nvSpPr>
        <p:spPr>
          <a:xfrm>
            <a:off x="2957880" y="3419569"/>
            <a:ext cx="4572000" cy="646331"/>
          </a:xfrm>
          <a:prstGeom prst="rect">
            <a:avLst/>
          </a:prstGeom>
        </p:spPr>
        <p:txBody>
          <a:bodyPr>
            <a:spAutoFit/>
          </a:bodyPr>
          <a:lstStyle/>
          <a:p>
            <a:pPr defTabSz="457200"/>
            <a:r>
              <a:rPr lang="en-US" dirty="0" smtClean="0">
                <a:solidFill>
                  <a:prstClr val="white"/>
                </a:solidFill>
              </a:rPr>
              <a:t>ZTA – SiO2 layers</a:t>
            </a:r>
          </a:p>
          <a:p>
            <a:pPr defTabSz="457200"/>
            <a:r>
              <a:rPr lang="en-US" dirty="0" smtClean="0">
                <a:solidFill>
                  <a:prstClr val="white"/>
                </a:solidFill>
              </a:rPr>
              <a:t>SiO2 “matching” layer</a:t>
            </a:r>
            <a:endParaRPr lang="en-US" dirty="0">
              <a:solidFill>
                <a:prstClr val="white"/>
              </a:solidFill>
            </a:endParaRPr>
          </a:p>
        </p:txBody>
      </p:sp>
      <p:sp>
        <p:nvSpPr>
          <p:cNvPr id="8" name="TextBox 7"/>
          <p:cNvSpPr txBox="1"/>
          <p:nvPr/>
        </p:nvSpPr>
        <p:spPr>
          <a:xfrm>
            <a:off x="1989073" y="674383"/>
            <a:ext cx="6414198" cy="461665"/>
          </a:xfrm>
          <a:prstGeom prst="rect">
            <a:avLst/>
          </a:prstGeom>
          <a:noFill/>
        </p:spPr>
        <p:txBody>
          <a:bodyPr wrap="none" rtlCol="0">
            <a:spAutoFit/>
          </a:bodyPr>
          <a:lstStyle/>
          <a:p>
            <a:pPr defTabSz="457200"/>
            <a:r>
              <a:rPr lang="en-US" sz="2400" i="1" dirty="0" smtClean="0">
                <a:solidFill>
                  <a:prstClr val="black"/>
                </a:solidFill>
              </a:rPr>
              <a:t>First exploration of photonic confinement in DWA</a:t>
            </a:r>
            <a:endParaRPr lang="en-US" sz="2400" i="1" dirty="0">
              <a:solidFill>
                <a:prstClr val="black"/>
              </a:solidFill>
            </a:endParaRPr>
          </a:p>
        </p:txBody>
      </p:sp>
      <p:pic>
        <p:nvPicPr>
          <p:cNvPr id="9" name="Picture 8" descr="Longitudinal field in ZTA bragg.bmp"/>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43714" y="2516884"/>
            <a:ext cx="3511021" cy="2325535"/>
          </a:xfrm>
          <a:prstGeom prst="rect">
            <a:avLst/>
          </a:prstGeom>
        </p:spPr>
      </p:pic>
      <p:sp>
        <p:nvSpPr>
          <p:cNvPr id="10" name="TextBox 9"/>
          <p:cNvSpPr txBox="1"/>
          <p:nvPr/>
        </p:nvSpPr>
        <p:spPr>
          <a:xfrm>
            <a:off x="6117331" y="2600915"/>
            <a:ext cx="2285940" cy="369332"/>
          </a:xfrm>
          <a:prstGeom prst="rect">
            <a:avLst/>
          </a:prstGeom>
          <a:noFill/>
        </p:spPr>
        <p:txBody>
          <a:bodyPr wrap="none" rtlCol="0">
            <a:spAutoFit/>
          </a:bodyPr>
          <a:lstStyle/>
          <a:p>
            <a:pPr defTabSz="457200"/>
            <a:r>
              <a:rPr lang="en-US" dirty="0" smtClean="0">
                <a:solidFill>
                  <a:srgbClr val="FFFFFF"/>
                </a:solidFill>
              </a:rPr>
              <a:t>OOPIC Slab Simulation </a:t>
            </a:r>
            <a:endParaRPr lang="en-US" dirty="0">
              <a:solidFill>
                <a:srgbClr val="FFFFFF"/>
              </a:solidFill>
            </a:endParaRPr>
          </a:p>
        </p:txBody>
      </p:sp>
      <p:sp>
        <p:nvSpPr>
          <p:cNvPr id="11" name="TextBox 10"/>
          <p:cNvSpPr txBox="1"/>
          <p:nvPr/>
        </p:nvSpPr>
        <p:spPr>
          <a:xfrm>
            <a:off x="321312" y="1208660"/>
            <a:ext cx="2292928" cy="369332"/>
          </a:xfrm>
          <a:prstGeom prst="rect">
            <a:avLst/>
          </a:prstGeom>
          <a:noFill/>
        </p:spPr>
        <p:txBody>
          <a:bodyPr wrap="none" rtlCol="0">
            <a:spAutoFit/>
          </a:bodyPr>
          <a:lstStyle/>
          <a:p>
            <a:pPr defTabSz="457200"/>
            <a:r>
              <a:rPr lang="en-US" dirty="0" smtClean="0">
                <a:solidFill>
                  <a:prstClr val="black"/>
                </a:solidFill>
              </a:rPr>
              <a:t>J.B. Rosenzweig, et al.</a:t>
            </a:r>
            <a:endParaRPr lang="en-US" dirty="0">
              <a:solidFill>
                <a:prstClr val="black"/>
              </a:solidFill>
            </a:endParaRPr>
          </a:p>
        </p:txBody>
      </p:sp>
    </p:spTree>
    <p:extLst>
      <p:ext uri="{BB962C8B-B14F-4D97-AF65-F5344CB8AC3E}">
        <p14:creationId xmlns:p14="http://schemas.microsoft.com/office/powerpoint/2010/main" val="11764865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4332"/>
            <a:ext cx="8229600" cy="1143000"/>
          </a:xfrm>
        </p:spPr>
        <p:txBody>
          <a:bodyPr/>
          <a:lstStyle/>
          <a:p>
            <a:r>
              <a:rPr lang="en-US" dirty="0" smtClean="0"/>
              <a:t>Experimental results and 3D </a:t>
            </a:r>
            <a:r>
              <a:rPr lang="en-US" dirty="0" err="1" smtClean="0"/>
              <a:t>sims</a:t>
            </a:r>
            <a:endParaRPr lang="en-US" dirty="0"/>
          </a:p>
        </p:txBody>
      </p:sp>
      <p:pic>
        <p:nvPicPr>
          <p:cNvPr id="4" name="Picture 3" descr="DWA-Postprocessing-Slab-Bragg2-3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958668"/>
            <a:ext cx="4572000" cy="2590800"/>
          </a:xfrm>
          <a:prstGeom prst="rect">
            <a:avLst/>
          </a:prstGeom>
        </p:spPr>
      </p:pic>
      <p:pic>
        <p:nvPicPr>
          <p:cNvPr id="5" name="Picture 4" descr="freq.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1604" y="679268"/>
            <a:ext cx="4572000" cy="2870200"/>
          </a:xfrm>
          <a:prstGeom prst="rect">
            <a:avLst/>
          </a:prstGeom>
        </p:spPr>
      </p:pic>
      <p:sp>
        <p:nvSpPr>
          <p:cNvPr id="6" name="TextBox 5"/>
          <p:cNvSpPr txBox="1"/>
          <p:nvPr/>
        </p:nvSpPr>
        <p:spPr>
          <a:xfrm>
            <a:off x="5675893" y="1759442"/>
            <a:ext cx="2997711" cy="923330"/>
          </a:xfrm>
          <a:prstGeom prst="rect">
            <a:avLst/>
          </a:prstGeom>
          <a:noFill/>
        </p:spPr>
        <p:txBody>
          <a:bodyPr wrap="none" rtlCol="0">
            <a:spAutoFit/>
          </a:bodyPr>
          <a:lstStyle/>
          <a:p>
            <a:pPr defTabSz="457200"/>
            <a:r>
              <a:rPr lang="en-US" dirty="0" smtClean="0">
                <a:solidFill>
                  <a:prstClr val="black"/>
                </a:solidFill>
              </a:rPr>
              <a:t>Confined mode near 165 GHz,</a:t>
            </a:r>
          </a:p>
          <a:p>
            <a:pPr defTabSz="457200"/>
            <a:r>
              <a:rPr lang="en-US" dirty="0">
                <a:solidFill>
                  <a:prstClr val="black"/>
                </a:solidFill>
              </a:rPr>
              <a:t>p</a:t>
            </a:r>
            <a:r>
              <a:rPr lang="en-US" dirty="0" smtClean="0">
                <a:solidFill>
                  <a:prstClr val="black"/>
                </a:solidFill>
              </a:rPr>
              <a:t>er prediction of theory, </a:t>
            </a:r>
          </a:p>
          <a:p>
            <a:pPr defTabSz="457200"/>
            <a:r>
              <a:rPr lang="en-US" dirty="0" smtClean="0">
                <a:solidFill>
                  <a:prstClr val="black"/>
                </a:solidFill>
              </a:rPr>
              <a:t>2D and 3D simulations</a:t>
            </a:r>
            <a:endParaRPr lang="en-US" dirty="0">
              <a:solidFill>
                <a:prstClr val="black"/>
              </a:solidFill>
            </a:endParaRPr>
          </a:p>
        </p:txBody>
      </p:sp>
      <p:sp>
        <p:nvSpPr>
          <p:cNvPr id="7" name="TextBox 6"/>
          <p:cNvSpPr txBox="1"/>
          <p:nvPr/>
        </p:nvSpPr>
        <p:spPr>
          <a:xfrm>
            <a:off x="795629" y="1759442"/>
            <a:ext cx="1645853" cy="646331"/>
          </a:xfrm>
          <a:prstGeom prst="rect">
            <a:avLst/>
          </a:prstGeom>
          <a:noFill/>
        </p:spPr>
        <p:txBody>
          <a:bodyPr wrap="none" rtlCol="0">
            <a:spAutoFit/>
          </a:bodyPr>
          <a:lstStyle/>
          <a:p>
            <a:pPr defTabSz="457200"/>
            <a:r>
              <a:rPr lang="en-US" dirty="0" smtClean="0">
                <a:solidFill>
                  <a:prstClr val="black"/>
                </a:solidFill>
              </a:rPr>
              <a:t>CCR </a:t>
            </a:r>
          </a:p>
          <a:p>
            <a:pPr defTabSz="457200"/>
            <a:r>
              <a:rPr lang="en-US" dirty="0" smtClean="0">
                <a:solidFill>
                  <a:prstClr val="black"/>
                </a:solidFill>
              </a:rPr>
              <a:t>autocorrelation</a:t>
            </a:r>
            <a:endParaRPr lang="en-US" dirty="0">
              <a:solidFill>
                <a:prstClr val="black"/>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8294" y="3585140"/>
            <a:ext cx="5355197" cy="3034612"/>
          </a:xfrm>
          <a:prstGeom prst="rect">
            <a:avLst/>
          </a:prstGeom>
        </p:spPr>
      </p:pic>
      <p:sp>
        <p:nvSpPr>
          <p:cNvPr id="9" name="TextBox 8"/>
          <p:cNvSpPr txBox="1"/>
          <p:nvPr/>
        </p:nvSpPr>
        <p:spPr>
          <a:xfrm>
            <a:off x="1691250" y="4651048"/>
            <a:ext cx="1307044" cy="646331"/>
          </a:xfrm>
          <a:prstGeom prst="rect">
            <a:avLst/>
          </a:prstGeom>
          <a:noFill/>
        </p:spPr>
        <p:txBody>
          <a:bodyPr wrap="none" rtlCol="0">
            <a:spAutoFit/>
          </a:bodyPr>
          <a:lstStyle/>
          <a:p>
            <a:pPr defTabSz="457200"/>
            <a:r>
              <a:rPr lang="en-US" dirty="0" smtClean="0">
                <a:solidFill>
                  <a:prstClr val="black"/>
                </a:solidFill>
              </a:rPr>
              <a:t>VORPAL  3D </a:t>
            </a:r>
          </a:p>
          <a:p>
            <a:pPr defTabSz="457200"/>
            <a:r>
              <a:rPr lang="en-US" dirty="0" smtClean="0">
                <a:solidFill>
                  <a:prstClr val="black"/>
                </a:solidFill>
              </a:rPr>
              <a:t>Simulation</a:t>
            </a:r>
          </a:p>
        </p:txBody>
      </p:sp>
    </p:spTree>
    <p:extLst>
      <p:ext uri="{BB962C8B-B14F-4D97-AF65-F5344CB8AC3E}">
        <p14:creationId xmlns:p14="http://schemas.microsoft.com/office/powerpoint/2010/main" val="28056073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8442"/>
            <a:ext cx="8229600" cy="1143000"/>
          </a:xfrm>
        </p:spPr>
        <p:txBody>
          <a:bodyPr>
            <a:normAutofit/>
          </a:bodyPr>
          <a:lstStyle/>
          <a:p>
            <a:r>
              <a:rPr lang="en-US" dirty="0" smtClean="0"/>
              <a:t>New E201 DWA results from FACET</a:t>
            </a:r>
            <a:endParaRPr lang="en-US" dirty="0"/>
          </a:p>
        </p:txBody>
      </p:sp>
      <p:grpSp>
        <p:nvGrpSpPr>
          <p:cNvPr id="4" name="Group 3"/>
          <p:cNvGrpSpPr/>
          <p:nvPr/>
        </p:nvGrpSpPr>
        <p:grpSpPr>
          <a:xfrm>
            <a:off x="115013" y="869860"/>
            <a:ext cx="8372879" cy="5988140"/>
            <a:chOff x="-312208" y="588106"/>
            <a:chExt cx="8372879" cy="5988140"/>
          </a:xfrm>
        </p:grpSpPr>
        <p:sp>
          <p:nvSpPr>
            <p:cNvPr id="5" name="TextBox 4"/>
            <p:cNvSpPr txBox="1"/>
            <p:nvPr/>
          </p:nvSpPr>
          <p:spPr>
            <a:xfrm>
              <a:off x="1233415" y="588106"/>
              <a:ext cx="6827256" cy="830997"/>
            </a:xfrm>
            <a:prstGeom prst="rect">
              <a:avLst/>
            </a:prstGeom>
            <a:solidFill>
              <a:srgbClr val="FFFFFF"/>
            </a:solidFill>
            <a:ln>
              <a:solidFill>
                <a:srgbClr val="000000"/>
              </a:solidFill>
            </a:ln>
          </p:spPr>
          <p:txBody>
            <a:bodyPr wrap="square" rtlCol="0">
              <a:spAutoFit/>
            </a:bodyPr>
            <a:lstStyle/>
            <a:p>
              <a:pPr defTabSz="457200"/>
              <a:r>
                <a:rPr lang="en-US" sz="2400" b="1" dirty="0" smtClean="0">
                  <a:solidFill>
                    <a:prstClr val="black"/>
                  </a:solidFill>
                </a:rPr>
                <a:t>Excellent metal cladding developed at UCLA</a:t>
              </a:r>
            </a:p>
            <a:p>
              <a:pPr defTabSz="457200"/>
              <a:r>
                <a:rPr lang="en-US" sz="2400" b="1" dirty="0" smtClean="0">
                  <a:solidFill>
                    <a:prstClr val="black"/>
                  </a:solidFill>
                </a:rPr>
                <a:t>Applied to 10 cm tubes!</a:t>
              </a:r>
            </a:p>
          </p:txBody>
        </p:sp>
        <p:pic>
          <p:nvPicPr>
            <p:cNvPr id="6" name="Picture 5"/>
            <p:cNvPicPr>
              <a:picLocks noChangeAspect="1"/>
            </p:cNvPicPr>
            <p:nvPr/>
          </p:nvPicPr>
          <p:blipFill>
            <a:blip r:embed="rId2"/>
            <a:stretch>
              <a:fillRect/>
            </a:stretch>
          </p:blipFill>
          <p:spPr>
            <a:xfrm>
              <a:off x="-312208" y="1421788"/>
              <a:ext cx="4835761" cy="5154458"/>
            </a:xfrm>
            <a:prstGeom prst="rect">
              <a:avLst/>
            </a:prstGeom>
          </p:spPr>
        </p:pic>
      </p:grpSp>
      <p:sp>
        <p:nvSpPr>
          <p:cNvPr id="7" name="TextBox 6"/>
          <p:cNvSpPr txBox="1"/>
          <p:nvPr/>
        </p:nvSpPr>
        <p:spPr>
          <a:xfrm>
            <a:off x="5401099" y="1749441"/>
            <a:ext cx="3473229" cy="1908215"/>
          </a:xfrm>
          <a:prstGeom prst="rect">
            <a:avLst/>
          </a:prstGeom>
          <a:noFill/>
        </p:spPr>
        <p:txBody>
          <a:bodyPr wrap="square" rtlCol="0">
            <a:spAutoFit/>
          </a:bodyPr>
          <a:lstStyle/>
          <a:p>
            <a:pPr defTabSz="457200"/>
            <a:r>
              <a:rPr lang="en-US" sz="2000" dirty="0" smtClean="0">
                <a:solidFill>
                  <a:prstClr val="black"/>
                </a:solidFill>
              </a:rPr>
              <a:t>U=20 GeV</a:t>
            </a:r>
          </a:p>
          <a:p>
            <a:pPr defTabSz="457200"/>
            <a:r>
              <a:rPr lang="en-US" sz="2000" dirty="0" smtClean="0">
                <a:solidFill>
                  <a:prstClr val="black"/>
                </a:solidFill>
              </a:rPr>
              <a:t>Q=3 nC</a:t>
            </a:r>
          </a:p>
          <a:p>
            <a:pPr defTabSz="457200"/>
            <a:r>
              <a:rPr lang="en-US" sz="2000" dirty="0" err="1" smtClean="0">
                <a:solidFill>
                  <a:prstClr val="black"/>
                </a:solidFill>
                <a:latin typeface="Symbol" charset="2"/>
                <a:cs typeface="Symbol" charset="2"/>
              </a:rPr>
              <a:t>s</a:t>
            </a:r>
            <a:r>
              <a:rPr lang="en-US" sz="2000" baseline="-25000" dirty="0" err="1" smtClean="0">
                <a:solidFill>
                  <a:prstClr val="black"/>
                </a:solidFill>
              </a:rPr>
              <a:t>z</a:t>
            </a:r>
            <a:r>
              <a:rPr lang="en-US" sz="2000" dirty="0" smtClean="0">
                <a:solidFill>
                  <a:prstClr val="black"/>
                </a:solidFill>
              </a:rPr>
              <a:t>=40 um</a:t>
            </a:r>
          </a:p>
          <a:p>
            <a:pPr defTabSz="457200"/>
            <a:r>
              <a:rPr lang="en-US" sz="2000" dirty="0" smtClean="0">
                <a:solidFill>
                  <a:prstClr val="black"/>
                </a:solidFill>
              </a:rPr>
              <a:t>Expected wake amplitude in tubes=1.2 GV/m.</a:t>
            </a:r>
          </a:p>
          <a:p>
            <a:pPr defTabSz="457200"/>
            <a:endParaRPr lang="en-US" dirty="0">
              <a:solidFill>
                <a:prstClr val="black"/>
              </a:solidFill>
            </a:endParaRPr>
          </a:p>
        </p:txBody>
      </p:sp>
      <p:pic>
        <p:nvPicPr>
          <p:cNvPr id="8" name="Picture 7"/>
          <p:cNvPicPr>
            <a:picLocks noChangeAspect="1"/>
          </p:cNvPicPr>
          <p:nvPr/>
        </p:nvPicPr>
        <p:blipFill>
          <a:blip r:embed="rId3"/>
          <a:stretch>
            <a:fillRect/>
          </a:stretch>
        </p:blipFill>
        <p:spPr>
          <a:xfrm>
            <a:off x="5401099" y="3361310"/>
            <a:ext cx="3076999" cy="2798852"/>
          </a:xfrm>
          <a:prstGeom prst="rect">
            <a:avLst/>
          </a:prstGeom>
        </p:spPr>
      </p:pic>
      <p:sp>
        <p:nvSpPr>
          <p:cNvPr id="9" name="TextBox 8"/>
          <p:cNvSpPr txBox="1"/>
          <p:nvPr/>
        </p:nvSpPr>
        <p:spPr>
          <a:xfrm>
            <a:off x="-61199" y="6318700"/>
            <a:ext cx="3754679" cy="369332"/>
          </a:xfrm>
          <a:prstGeom prst="rect">
            <a:avLst/>
          </a:prstGeom>
          <a:noFill/>
        </p:spPr>
        <p:txBody>
          <a:bodyPr wrap="none" rtlCol="0">
            <a:spAutoFit/>
          </a:bodyPr>
          <a:lstStyle/>
          <a:p>
            <a:pPr defTabSz="457200"/>
            <a:r>
              <a:rPr lang="en-US" dirty="0" smtClean="0">
                <a:solidFill>
                  <a:srgbClr val="0000FF"/>
                </a:solidFill>
              </a:rPr>
              <a:t>10 cm long, 450 um ID SiO2 tube assy.</a:t>
            </a:r>
            <a:endParaRPr lang="en-US" dirty="0">
              <a:solidFill>
                <a:srgbClr val="0000FF"/>
              </a:solidFill>
            </a:endParaRPr>
          </a:p>
        </p:txBody>
      </p:sp>
      <p:sp>
        <p:nvSpPr>
          <p:cNvPr id="10" name="TextBox 9"/>
          <p:cNvSpPr txBox="1"/>
          <p:nvPr/>
        </p:nvSpPr>
        <p:spPr>
          <a:xfrm>
            <a:off x="5396034" y="6150114"/>
            <a:ext cx="3747966" cy="707886"/>
          </a:xfrm>
          <a:prstGeom prst="rect">
            <a:avLst/>
          </a:prstGeom>
          <a:noFill/>
        </p:spPr>
        <p:txBody>
          <a:bodyPr wrap="none" rtlCol="0">
            <a:spAutoFit/>
          </a:bodyPr>
          <a:lstStyle/>
          <a:p>
            <a:pPr defTabSz="457200"/>
            <a:r>
              <a:rPr lang="en-US" sz="2000" dirty="0" smtClean="0">
                <a:solidFill>
                  <a:prstClr val="black"/>
                </a:solidFill>
              </a:rPr>
              <a:t>Alumina slabs, with beam induced</a:t>
            </a:r>
          </a:p>
          <a:p>
            <a:pPr defTabSz="457200"/>
            <a:r>
              <a:rPr lang="en-US" sz="2000" dirty="0">
                <a:solidFill>
                  <a:prstClr val="black"/>
                </a:solidFill>
              </a:rPr>
              <a:t>s</a:t>
            </a:r>
            <a:r>
              <a:rPr lang="en-US" sz="2000" dirty="0" smtClean="0">
                <a:solidFill>
                  <a:prstClr val="black"/>
                </a:solidFill>
              </a:rPr>
              <a:t>coring on metal boundary</a:t>
            </a:r>
            <a:endParaRPr lang="en-US" sz="2000" dirty="0">
              <a:solidFill>
                <a:prstClr val="black"/>
              </a:solidFill>
            </a:endParaRPr>
          </a:p>
        </p:txBody>
      </p:sp>
    </p:spTree>
    <p:extLst>
      <p:ext uri="{BB962C8B-B14F-4D97-AF65-F5344CB8AC3E}">
        <p14:creationId xmlns:p14="http://schemas.microsoft.com/office/powerpoint/2010/main" val="112654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68289"/>
            <a:ext cx="8042276" cy="1336956"/>
          </a:xfrm>
        </p:spPr>
        <p:txBody>
          <a:bodyPr>
            <a:normAutofit/>
          </a:bodyPr>
          <a:lstStyle/>
          <a:p>
            <a:r>
              <a:rPr lang="en-US" dirty="0" smtClean="0"/>
              <a:t>Recent results</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419331471"/>
              </p:ext>
            </p:extLst>
          </p:nvPr>
        </p:nvGraphicFramePr>
        <p:xfrm>
          <a:off x="4117134" y="985562"/>
          <a:ext cx="4343400" cy="3511685"/>
        </p:xfrm>
        <a:graphic>
          <a:graphicData uri="http://schemas.openxmlformats.org/presentationml/2006/ole">
            <mc:AlternateContent xmlns:mc="http://schemas.openxmlformats.org/markup-compatibility/2006">
              <mc:Choice xmlns:v="urn:schemas-microsoft-com:vml" Requires="v">
                <p:oleObj spid="_x0000_s4100" name="Acrobat Document" r:id="rId3" imgW="4028881" imgH="3257320" progId="AcroExch.Document.7">
                  <p:embed/>
                </p:oleObj>
              </mc:Choice>
              <mc:Fallback>
                <p:oleObj name="Acrobat Document" r:id="rId3" imgW="4028881" imgH="3257320" progId="AcroExch.Document.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7134" y="985562"/>
                        <a:ext cx="4343400" cy="351168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extBox 2"/>
          <p:cNvSpPr txBox="1"/>
          <p:nvPr/>
        </p:nvSpPr>
        <p:spPr>
          <a:xfrm>
            <a:off x="691485" y="1921100"/>
            <a:ext cx="2980303" cy="1200328"/>
          </a:xfrm>
          <a:prstGeom prst="rect">
            <a:avLst/>
          </a:prstGeom>
          <a:noFill/>
        </p:spPr>
        <p:txBody>
          <a:bodyPr wrap="none" rtlCol="0">
            <a:spAutoFit/>
          </a:bodyPr>
          <a:lstStyle/>
          <a:p>
            <a:pPr defTabSz="457200"/>
            <a:r>
              <a:rPr lang="en-US" sz="2400" dirty="0" smtClean="0">
                <a:solidFill>
                  <a:prstClr val="black"/>
                </a:solidFill>
              </a:rPr>
              <a:t>Correct fundamental </a:t>
            </a:r>
          </a:p>
          <a:p>
            <a:pPr defTabSz="457200"/>
            <a:r>
              <a:rPr lang="en-US" sz="2400" dirty="0">
                <a:solidFill>
                  <a:prstClr val="black"/>
                </a:solidFill>
                <a:latin typeface="Symbol" charset="2"/>
                <a:cs typeface="Symbol" charset="2"/>
              </a:rPr>
              <a:t>l</a:t>
            </a:r>
            <a:r>
              <a:rPr lang="en-US" sz="2400" dirty="0" smtClean="0">
                <a:solidFill>
                  <a:prstClr val="black"/>
                </a:solidFill>
              </a:rPr>
              <a:t>=750 um</a:t>
            </a:r>
          </a:p>
          <a:p>
            <a:pPr defTabSz="457200"/>
            <a:r>
              <a:rPr lang="en-US" sz="2400" dirty="0" smtClean="0">
                <a:solidFill>
                  <a:prstClr val="black"/>
                </a:solidFill>
              </a:rPr>
              <a:t>Several 100 mJ energy</a:t>
            </a:r>
            <a:endParaRPr lang="en-US" sz="2400" dirty="0">
              <a:solidFill>
                <a:prstClr val="black"/>
              </a:solidFill>
            </a:endParaRPr>
          </a:p>
        </p:txBody>
      </p:sp>
      <p:sp>
        <p:nvSpPr>
          <p:cNvPr id="6" name="TextBox 5"/>
          <p:cNvSpPr txBox="1"/>
          <p:nvPr/>
        </p:nvSpPr>
        <p:spPr>
          <a:xfrm>
            <a:off x="244809" y="966993"/>
            <a:ext cx="4038473" cy="954107"/>
          </a:xfrm>
          <a:prstGeom prst="rect">
            <a:avLst/>
          </a:prstGeom>
          <a:noFill/>
        </p:spPr>
        <p:txBody>
          <a:bodyPr wrap="none" rtlCol="0">
            <a:spAutoFit/>
          </a:bodyPr>
          <a:lstStyle/>
          <a:p>
            <a:pPr defTabSz="457200"/>
            <a:r>
              <a:rPr lang="en-US" sz="2800" i="1" dirty="0" smtClean="0">
                <a:solidFill>
                  <a:prstClr val="black"/>
                </a:solidFill>
              </a:rPr>
              <a:t>Massive narrow band THz </a:t>
            </a:r>
          </a:p>
          <a:p>
            <a:pPr defTabSz="457200"/>
            <a:r>
              <a:rPr lang="en-US" sz="2800" i="1" dirty="0" smtClean="0">
                <a:solidFill>
                  <a:prstClr val="black"/>
                </a:solidFill>
              </a:rPr>
              <a:t>signal detected</a:t>
            </a:r>
            <a:endParaRPr lang="en-US" sz="2800" i="1" dirty="0">
              <a:solidFill>
                <a:prstClr val="black"/>
              </a:solidFill>
            </a:endParaRPr>
          </a:p>
        </p:txBody>
      </p:sp>
      <p:graphicFrame>
        <p:nvGraphicFramePr>
          <p:cNvPr id="8" name="Content Placeholder 5"/>
          <p:cNvGraphicFramePr>
            <a:graphicFrameLocks noGrp="1" noChangeAspect="1"/>
          </p:cNvGraphicFramePr>
          <p:nvPr>
            <p:ph idx="1"/>
            <p:extLst>
              <p:ext uri="{D42A27DB-BD31-4B8C-83A1-F6EECF244321}">
                <p14:modId xmlns:p14="http://schemas.microsoft.com/office/powerpoint/2010/main" val="3254199210"/>
              </p:ext>
            </p:extLst>
          </p:nvPr>
        </p:nvGraphicFramePr>
        <p:xfrm>
          <a:off x="0" y="3029627"/>
          <a:ext cx="4515516" cy="3828373"/>
        </p:xfrm>
        <a:graphic>
          <a:graphicData uri="http://schemas.openxmlformats.org/presentationml/2006/ole">
            <mc:AlternateContent xmlns:mc="http://schemas.openxmlformats.org/markup-compatibility/2006">
              <mc:Choice xmlns:v="urn:schemas-microsoft-com:vml" Requires="v">
                <p:oleObj spid="_x0000_s4101" name="Acrobat Document" r:id="rId5" imgW="3943307" imgH="3343275" progId="AcroExch.Document.7">
                  <p:embed/>
                </p:oleObj>
              </mc:Choice>
              <mc:Fallback>
                <p:oleObj name="Acrobat Document" r:id="rId5" imgW="3943307" imgH="3343275" progId="AcroExch.Document.7">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029627"/>
                        <a:ext cx="4515516" cy="3828373"/>
                      </a:xfrm>
                      <a:prstGeom prst="rect">
                        <a:avLst/>
                      </a:prstGeom>
                      <a:noFill/>
                    </p:spPr>
                  </p:pic>
                </p:oleObj>
              </mc:Fallback>
            </mc:AlternateContent>
          </a:graphicData>
        </a:graphic>
      </p:graphicFrame>
      <p:sp>
        <p:nvSpPr>
          <p:cNvPr id="9" name="TextBox 8"/>
          <p:cNvSpPr txBox="1"/>
          <p:nvPr/>
        </p:nvSpPr>
        <p:spPr>
          <a:xfrm>
            <a:off x="4283282" y="4497247"/>
            <a:ext cx="4475203" cy="1015663"/>
          </a:xfrm>
          <a:prstGeom prst="rect">
            <a:avLst/>
          </a:prstGeom>
          <a:noFill/>
        </p:spPr>
        <p:txBody>
          <a:bodyPr wrap="none" rtlCol="0">
            <a:spAutoFit/>
          </a:bodyPr>
          <a:lstStyle/>
          <a:p>
            <a:pPr defTabSz="457200"/>
            <a:r>
              <a:rPr lang="en-US" sz="2000" dirty="0" smtClean="0">
                <a:solidFill>
                  <a:prstClr val="black"/>
                </a:solidFill>
              </a:rPr>
              <a:t>Median energy loss observed! Consistent </a:t>
            </a:r>
          </a:p>
          <a:p>
            <a:pPr defTabSz="457200"/>
            <a:r>
              <a:rPr lang="en-US" sz="2000" dirty="0" smtClean="0">
                <a:solidFill>
                  <a:prstClr val="black"/>
                </a:solidFill>
              </a:rPr>
              <a:t>=with expected GV/m  fields</a:t>
            </a:r>
          </a:p>
          <a:p>
            <a:pPr defTabSz="457200"/>
            <a:r>
              <a:rPr lang="en-US" sz="2000" dirty="0" smtClean="0">
                <a:solidFill>
                  <a:prstClr val="black"/>
                </a:solidFill>
              </a:rPr>
              <a:t>Systematics analysis underway at UCLA</a:t>
            </a:r>
            <a:endParaRPr lang="en-US" sz="2000" dirty="0">
              <a:solidFill>
                <a:prstClr val="black"/>
              </a:solidFill>
            </a:endParaRPr>
          </a:p>
        </p:txBody>
      </p:sp>
      <p:sp>
        <p:nvSpPr>
          <p:cNvPr id="10" name="TextBox 9"/>
          <p:cNvSpPr txBox="1"/>
          <p:nvPr/>
        </p:nvSpPr>
        <p:spPr>
          <a:xfrm>
            <a:off x="4880880" y="5920906"/>
            <a:ext cx="184666" cy="369332"/>
          </a:xfrm>
          <a:prstGeom prst="rect">
            <a:avLst/>
          </a:prstGeom>
          <a:noFill/>
        </p:spPr>
        <p:txBody>
          <a:bodyPr wrap="none" rtlCol="0">
            <a:spAutoFit/>
          </a:bodyPr>
          <a:lstStyle/>
          <a:p>
            <a:pPr defTabSz="457200"/>
            <a:endParaRPr lang="en-US" dirty="0">
              <a:solidFill>
                <a:prstClr val="black"/>
              </a:solidFill>
            </a:endParaRPr>
          </a:p>
        </p:txBody>
      </p:sp>
      <p:sp>
        <p:nvSpPr>
          <p:cNvPr id="12" name="TextBox 11"/>
          <p:cNvSpPr txBox="1"/>
          <p:nvPr/>
        </p:nvSpPr>
        <p:spPr>
          <a:xfrm>
            <a:off x="4455369" y="5413884"/>
            <a:ext cx="4750469" cy="1323439"/>
          </a:xfrm>
          <a:prstGeom prst="rect">
            <a:avLst/>
          </a:prstGeom>
          <a:noFill/>
        </p:spPr>
        <p:txBody>
          <a:bodyPr wrap="none" rtlCol="0">
            <a:spAutoFit/>
          </a:bodyPr>
          <a:lstStyle/>
          <a:p>
            <a:pPr defTabSz="457200"/>
            <a:r>
              <a:rPr lang="en-US" sz="2000" dirty="0" smtClean="0">
                <a:solidFill>
                  <a:prstClr val="black"/>
                </a:solidFill>
              </a:rPr>
              <a:t>Next steps: longer, narrower tubes under </a:t>
            </a:r>
          </a:p>
          <a:p>
            <a:pPr defTabSz="457200"/>
            <a:r>
              <a:rPr lang="en-US" sz="2000" dirty="0" smtClean="0">
                <a:solidFill>
                  <a:prstClr val="black"/>
                </a:solidFill>
              </a:rPr>
              <a:t>construction at UCLA (15-20 cm, 300 um ID)</a:t>
            </a:r>
          </a:p>
          <a:p>
            <a:pPr defTabSz="457200"/>
            <a:r>
              <a:rPr lang="en-US" sz="2000" dirty="0" smtClean="0">
                <a:solidFill>
                  <a:prstClr val="black"/>
                </a:solidFill>
              </a:rPr>
              <a:t>-&gt; 100 MeV average energy change</a:t>
            </a:r>
          </a:p>
          <a:p>
            <a:pPr defTabSz="457200"/>
            <a:r>
              <a:rPr lang="en-US" sz="2000" dirty="0" smtClean="0">
                <a:solidFill>
                  <a:prstClr val="black"/>
                </a:solidFill>
              </a:rPr>
              <a:t>-&gt; 2 beam experiments for acceleration </a:t>
            </a:r>
            <a:endParaRPr lang="en-US" sz="2000" dirty="0">
              <a:solidFill>
                <a:prstClr val="black"/>
              </a:solidFill>
            </a:endParaRPr>
          </a:p>
        </p:txBody>
      </p:sp>
    </p:spTree>
    <p:extLst>
      <p:ext uri="{BB962C8B-B14F-4D97-AF65-F5344CB8AC3E}">
        <p14:creationId xmlns:p14="http://schemas.microsoft.com/office/powerpoint/2010/main" val="26762251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026"/>
          <p:cNvSpPr>
            <a:spLocks noChangeArrowheads="1"/>
          </p:cNvSpPr>
          <p:nvPr/>
        </p:nvSpPr>
        <p:spPr bwMode="auto">
          <a:xfrm>
            <a:off x="609600" y="1752600"/>
            <a:ext cx="8316912"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sz="3600" dirty="0">
                <a:solidFill>
                  <a:srgbClr val="0000CC"/>
                </a:solidFill>
                <a:latin typeface="Arial" pitchFamily="34" charset="0"/>
                <a:cs typeface="Arial" pitchFamily="34" charset="0"/>
              </a:rPr>
              <a:t>   Dielectric Based Accelerator: Subpicosecond Bunch Train Production and Tunable Energy Chirp Correction</a:t>
            </a:r>
            <a:endParaRPr lang="en-US" sz="2400" dirty="0">
              <a:solidFill>
                <a:srgbClr val="0000CC"/>
              </a:solidFill>
              <a:latin typeface="Arial" pitchFamily="34" charset="0"/>
              <a:cs typeface="Arial" pitchFamily="34" charset="0"/>
            </a:endParaRPr>
          </a:p>
        </p:txBody>
      </p:sp>
      <p:sp>
        <p:nvSpPr>
          <p:cNvPr id="56323" name="Text Box 1027"/>
          <p:cNvSpPr txBox="1">
            <a:spLocks noChangeArrowheads="1"/>
          </p:cNvSpPr>
          <p:nvPr/>
        </p:nvSpPr>
        <p:spPr bwMode="auto">
          <a:xfrm>
            <a:off x="457200" y="3733800"/>
            <a:ext cx="8191500" cy="1717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432" tIns="42716" rIns="85432" bIns="42716">
            <a:spAutoFit/>
          </a:bodyPr>
          <a:lstStyle>
            <a:lvl1pPr defTabSz="854075" eaLnBrk="0" hangingPunct="0">
              <a:defRPr sz="2400">
                <a:solidFill>
                  <a:schemeClr val="tx1"/>
                </a:solidFill>
                <a:latin typeface="Tahoma" pitchFamily="34" charset="0"/>
                <a:cs typeface="Arial" pitchFamily="34" charset="0"/>
              </a:defRPr>
            </a:lvl1pPr>
            <a:lvl2pPr marL="742950" indent="-285750" defTabSz="854075" eaLnBrk="0" hangingPunct="0">
              <a:defRPr sz="2400">
                <a:solidFill>
                  <a:schemeClr val="tx1"/>
                </a:solidFill>
                <a:latin typeface="Tahoma" pitchFamily="34" charset="0"/>
                <a:cs typeface="Arial" pitchFamily="34" charset="0"/>
              </a:defRPr>
            </a:lvl2pPr>
            <a:lvl3pPr marL="1143000" indent="-228600" defTabSz="854075" eaLnBrk="0" hangingPunct="0">
              <a:defRPr sz="2400">
                <a:solidFill>
                  <a:schemeClr val="tx1"/>
                </a:solidFill>
                <a:latin typeface="Tahoma" pitchFamily="34" charset="0"/>
                <a:cs typeface="Arial" pitchFamily="34" charset="0"/>
              </a:defRPr>
            </a:lvl3pPr>
            <a:lvl4pPr marL="1600200" indent="-228600" defTabSz="854075" eaLnBrk="0" hangingPunct="0">
              <a:defRPr sz="2400">
                <a:solidFill>
                  <a:schemeClr val="tx1"/>
                </a:solidFill>
                <a:latin typeface="Tahoma" pitchFamily="34" charset="0"/>
                <a:cs typeface="Arial" pitchFamily="34" charset="0"/>
              </a:defRPr>
            </a:lvl4pPr>
            <a:lvl5pPr marL="2057400" indent="-228600" defTabSz="854075" eaLnBrk="0" hangingPunct="0">
              <a:defRPr sz="2400">
                <a:solidFill>
                  <a:schemeClr val="tx1"/>
                </a:solidFill>
                <a:latin typeface="Tahoma" pitchFamily="34" charset="0"/>
                <a:cs typeface="Arial" pitchFamily="34" charset="0"/>
              </a:defRPr>
            </a:lvl5pPr>
            <a:lvl6pPr marL="2514600" indent="-228600" defTabSz="854075"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defTabSz="854075"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defTabSz="854075"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defTabSz="854075" eaLnBrk="0" fontAlgn="base" hangingPunct="0">
              <a:spcBef>
                <a:spcPct val="0"/>
              </a:spcBef>
              <a:spcAft>
                <a:spcPct val="0"/>
              </a:spcAft>
              <a:defRPr sz="2400">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sz="2200" b="1" dirty="0" err="1" smtClean="0">
                <a:solidFill>
                  <a:srgbClr val="0000CC"/>
                </a:solidFill>
                <a:latin typeface="Arial" pitchFamily="34" charset="0"/>
              </a:rPr>
              <a:t>A.Kanareykin</a:t>
            </a:r>
            <a:r>
              <a:rPr lang="en-US" sz="2200" b="1" dirty="0" smtClean="0">
                <a:solidFill>
                  <a:srgbClr val="0000CC"/>
                </a:solidFill>
                <a:latin typeface="Arial" pitchFamily="34" charset="0"/>
              </a:rPr>
              <a:t> for </a:t>
            </a:r>
          </a:p>
          <a:p>
            <a:pPr algn="ctr" eaLnBrk="1" fontAlgn="base" hangingPunct="1">
              <a:spcBef>
                <a:spcPct val="0"/>
              </a:spcBef>
              <a:spcAft>
                <a:spcPct val="0"/>
              </a:spcAft>
            </a:pPr>
            <a:r>
              <a:rPr lang="en-US" sz="2200" b="1" dirty="0" smtClean="0">
                <a:solidFill>
                  <a:srgbClr val="0000CC"/>
                </a:solidFill>
                <a:latin typeface="Arial" pitchFamily="34" charset="0"/>
              </a:rPr>
              <a:t>  </a:t>
            </a:r>
            <a:r>
              <a:rPr lang="en-US" sz="1800" b="1" i="1" dirty="0" smtClean="0">
                <a:solidFill>
                  <a:srgbClr val="0000CC"/>
                </a:solidFill>
                <a:latin typeface="Arial" pitchFamily="34" charset="0"/>
              </a:rPr>
              <a:t>Euclid </a:t>
            </a:r>
            <a:r>
              <a:rPr lang="en-US" sz="1800" b="1" i="1" dirty="0" err="1" smtClean="0">
                <a:solidFill>
                  <a:srgbClr val="0000CC"/>
                </a:solidFill>
                <a:latin typeface="Arial" pitchFamily="34" charset="0"/>
              </a:rPr>
              <a:t>TechLabs</a:t>
            </a:r>
            <a:r>
              <a:rPr lang="en-US" sz="1800" b="1" i="1" dirty="0" smtClean="0">
                <a:solidFill>
                  <a:srgbClr val="0000CC"/>
                </a:solidFill>
                <a:latin typeface="Arial" pitchFamily="34" charset="0"/>
              </a:rPr>
              <a:t> LLC, Gaithersburg MD USA</a:t>
            </a:r>
          </a:p>
          <a:p>
            <a:pPr algn="ctr" eaLnBrk="1" fontAlgn="base" hangingPunct="1">
              <a:spcBef>
                <a:spcPct val="0"/>
              </a:spcBef>
              <a:spcAft>
                <a:spcPct val="0"/>
              </a:spcAft>
            </a:pPr>
            <a:r>
              <a:rPr lang="en-US" sz="1800" b="1" i="1" dirty="0" smtClean="0">
                <a:solidFill>
                  <a:srgbClr val="0000CC"/>
                </a:solidFill>
                <a:latin typeface="Arial" pitchFamily="34" charset="0"/>
              </a:rPr>
              <a:t>in collaboration with ANL/AWA, BNL/ATF, UCLA and                                         </a:t>
            </a:r>
            <a:r>
              <a:rPr lang="en-US" sz="1800" b="1" i="1" dirty="0" err="1" smtClean="0">
                <a:solidFill>
                  <a:srgbClr val="0000CC"/>
                </a:solidFill>
                <a:latin typeface="Arial" pitchFamily="34" charset="0"/>
              </a:rPr>
              <a:t>Eltech</a:t>
            </a:r>
            <a:r>
              <a:rPr lang="en-US" sz="1800" b="1" i="1" dirty="0" smtClean="0">
                <a:solidFill>
                  <a:srgbClr val="0000CC"/>
                </a:solidFill>
                <a:latin typeface="Arial" pitchFamily="34" charset="0"/>
              </a:rPr>
              <a:t> </a:t>
            </a:r>
            <a:r>
              <a:rPr lang="en-US" sz="1800" b="1" i="1" dirty="0" err="1" smtClean="0">
                <a:solidFill>
                  <a:srgbClr val="0000CC"/>
                </a:solidFill>
                <a:latin typeface="Arial" pitchFamily="34" charset="0"/>
              </a:rPr>
              <a:t>Universtity</a:t>
            </a:r>
            <a:r>
              <a:rPr lang="en-US" sz="1800" b="1" i="1" dirty="0" smtClean="0">
                <a:solidFill>
                  <a:srgbClr val="0000CC"/>
                </a:solidFill>
                <a:latin typeface="Arial" pitchFamily="34" charset="0"/>
              </a:rPr>
              <a:t> “LETI” , </a:t>
            </a:r>
            <a:r>
              <a:rPr lang="en-US" sz="1800" b="1" i="1" dirty="0" err="1" smtClean="0">
                <a:solidFill>
                  <a:srgbClr val="0000CC"/>
                </a:solidFill>
                <a:latin typeface="Arial" pitchFamily="34" charset="0"/>
              </a:rPr>
              <a:t>St.Petersburg</a:t>
            </a:r>
            <a:r>
              <a:rPr lang="en-US" sz="1800" b="1" i="1" dirty="0" smtClean="0">
                <a:solidFill>
                  <a:srgbClr val="0000CC"/>
                </a:solidFill>
                <a:latin typeface="Arial" pitchFamily="34" charset="0"/>
              </a:rPr>
              <a:t>, Russia</a:t>
            </a:r>
          </a:p>
          <a:p>
            <a:pPr eaLnBrk="1" fontAlgn="base" hangingPunct="1">
              <a:spcBef>
                <a:spcPct val="0"/>
              </a:spcBef>
              <a:spcAft>
                <a:spcPct val="0"/>
              </a:spcAft>
            </a:pPr>
            <a:endParaRPr lang="en-US" sz="2600" b="1" dirty="0">
              <a:solidFill>
                <a:srgbClr val="0000CC"/>
              </a:solidFill>
              <a:latin typeface="Arial" pitchFamily="34" charset="0"/>
            </a:endParaRPr>
          </a:p>
        </p:txBody>
      </p:sp>
      <p:sp>
        <p:nvSpPr>
          <p:cNvPr id="56324" name="Text Box 17"/>
          <p:cNvSpPr txBox="1">
            <a:spLocks noChangeArrowheads="1"/>
          </p:cNvSpPr>
          <p:nvPr/>
        </p:nvSpPr>
        <p:spPr bwMode="auto">
          <a:xfrm>
            <a:off x="1447800" y="-152400"/>
            <a:ext cx="503504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fontAlgn="base" hangingPunct="1">
              <a:spcBef>
                <a:spcPct val="0"/>
              </a:spcBef>
              <a:spcAft>
                <a:spcPct val="0"/>
              </a:spcAft>
            </a:pPr>
            <a:r>
              <a:rPr lang="en-US" dirty="0">
                <a:solidFill>
                  <a:srgbClr val="333399"/>
                </a:solidFill>
              </a:rPr>
              <a:t>  </a:t>
            </a:r>
            <a:endParaRPr lang="en-US" sz="2000" dirty="0">
              <a:solidFill>
                <a:srgbClr val="333399"/>
              </a:solidFill>
            </a:endParaRPr>
          </a:p>
          <a:p>
            <a:pPr algn="ctr" eaLnBrk="1" fontAlgn="base" hangingPunct="1">
              <a:spcBef>
                <a:spcPct val="0"/>
              </a:spcBef>
              <a:spcAft>
                <a:spcPct val="0"/>
              </a:spcAft>
            </a:pPr>
            <a:r>
              <a:rPr lang="en-US" sz="2800" dirty="0" smtClean="0">
                <a:solidFill>
                  <a:srgbClr val="333399"/>
                </a:solidFill>
              </a:rPr>
              <a:t> </a:t>
            </a:r>
            <a:r>
              <a:rPr lang="en-US" dirty="0" smtClean="0">
                <a:solidFill>
                  <a:srgbClr val="0000CC"/>
                </a:solidFill>
              </a:rPr>
              <a:t>Presentation </a:t>
            </a:r>
            <a:r>
              <a:rPr lang="en-US" dirty="0">
                <a:solidFill>
                  <a:srgbClr val="0000CC"/>
                </a:solidFill>
              </a:rPr>
              <a:t>at </a:t>
            </a:r>
            <a:r>
              <a:rPr lang="en-US" dirty="0" smtClean="0">
                <a:solidFill>
                  <a:srgbClr val="0000CC"/>
                </a:solidFill>
              </a:rPr>
              <a:t>EAAC, Elba, Italy June 2-6 2013</a:t>
            </a:r>
          </a:p>
          <a:p>
            <a:pPr algn="ctr" eaLnBrk="1" fontAlgn="base" hangingPunct="1">
              <a:spcBef>
                <a:spcPct val="0"/>
              </a:spcBef>
              <a:spcAft>
                <a:spcPct val="0"/>
              </a:spcAft>
            </a:pPr>
            <a:endParaRPr lang="en-US" sz="2000" dirty="0">
              <a:solidFill>
                <a:srgbClr val="3333CC"/>
              </a:solidFill>
            </a:endParaRPr>
          </a:p>
          <a:p>
            <a:pPr eaLnBrk="1" fontAlgn="base" hangingPunct="1">
              <a:spcBef>
                <a:spcPct val="0"/>
              </a:spcBef>
              <a:spcAft>
                <a:spcPct val="0"/>
              </a:spcAft>
            </a:pPr>
            <a:endParaRPr lang="en-US" sz="1200" dirty="0">
              <a:solidFill>
                <a:srgbClr val="3333CC"/>
              </a:solidFill>
            </a:endParaRPr>
          </a:p>
        </p:txBody>
      </p:sp>
    </p:spTree>
    <p:extLst>
      <p:ext uri="{BB962C8B-B14F-4D97-AF65-F5344CB8AC3E}">
        <p14:creationId xmlns:p14="http://schemas.microsoft.com/office/powerpoint/2010/main" val="23899423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152400" y="1524000"/>
            <a:ext cx="8839200" cy="4862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algn="just" fontAlgn="base">
              <a:spcBef>
                <a:spcPct val="50000"/>
              </a:spcBef>
              <a:spcAft>
                <a:spcPct val="0"/>
              </a:spcAft>
              <a:buFontTx/>
              <a:buChar char="-"/>
            </a:pPr>
            <a:r>
              <a:rPr lang="en-US" sz="2000" dirty="0">
                <a:solidFill>
                  <a:srgbClr val="000099"/>
                </a:solidFill>
                <a:cs typeface="Arial" pitchFamily="34" charset="0"/>
              </a:rPr>
              <a:t>presented </a:t>
            </a:r>
            <a:r>
              <a:rPr lang="en-US" sz="2000" b="1" dirty="0">
                <a:solidFill>
                  <a:srgbClr val="000099"/>
                </a:solidFill>
                <a:cs typeface="Arial" pitchFamily="34" charset="0"/>
              </a:rPr>
              <a:t>materials</a:t>
            </a:r>
            <a:r>
              <a:rPr lang="en-US" sz="2000" dirty="0">
                <a:solidFill>
                  <a:srgbClr val="000099"/>
                </a:solidFill>
                <a:cs typeface="Arial" pitchFamily="34" charset="0"/>
              </a:rPr>
              <a:t> available for the DLA applications and brief summary of the recently tested materials (quartz, ceramic, diamond) </a:t>
            </a:r>
          </a:p>
          <a:p>
            <a:pPr marL="342900" indent="-342900" algn="just" fontAlgn="base">
              <a:spcBef>
                <a:spcPct val="50000"/>
              </a:spcBef>
              <a:spcAft>
                <a:spcPct val="0"/>
              </a:spcAft>
              <a:buFontTx/>
              <a:buChar char="-"/>
            </a:pPr>
            <a:r>
              <a:rPr lang="en-US" sz="2000" dirty="0">
                <a:solidFill>
                  <a:srgbClr val="000099"/>
                </a:solidFill>
                <a:latin typeface="Arial" pitchFamily="34" charset="0"/>
                <a:cs typeface="Arial" pitchFamily="34" charset="0"/>
              </a:rPr>
              <a:t>presented </a:t>
            </a:r>
            <a:r>
              <a:rPr lang="en-US" sz="2000" b="1" dirty="0">
                <a:solidFill>
                  <a:srgbClr val="000099"/>
                </a:solidFill>
                <a:latin typeface="Arial" pitchFamily="34" charset="0"/>
                <a:cs typeface="Arial" pitchFamily="34" charset="0"/>
              </a:rPr>
              <a:t>software</a:t>
            </a:r>
            <a:r>
              <a:rPr lang="en-US" sz="2000" dirty="0">
                <a:solidFill>
                  <a:srgbClr val="000099"/>
                </a:solidFill>
                <a:latin typeface="Arial" pitchFamily="34" charset="0"/>
                <a:cs typeface="Arial" pitchFamily="34" charset="0"/>
              </a:rPr>
              <a:t> developed for the DLA analysis</a:t>
            </a:r>
          </a:p>
          <a:p>
            <a:pPr marL="285750" indent="-285750" algn="just" fontAlgn="base">
              <a:spcBef>
                <a:spcPct val="50000"/>
              </a:spcBef>
              <a:spcAft>
                <a:spcPct val="0"/>
              </a:spcAft>
              <a:buFontTx/>
              <a:buChar char="-"/>
            </a:pPr>
            <a:r>
              <a:rPr lang="en-US" sz="2000" dirty="0">
                <a:solidFill>
                  <a:srgbClr val="000099"/>
                </a:solidFill>
                <a:latin typeface="Arial" pitchFamily="34" charset="0"/>
                <a:cs typeface="Arial" pitchFamily="34" charset="0"/>
              </a:rPr>
              <a:t>recent experiments on the diamond based DLA structures at 26 GHz and 300 GHz ranges </a:t>
            </a:r>
          </a:p>
          <a:p>
            <a:pPr algn="just" fontAlgn="base">
              <a:spcBef>
                <a:spcPct val="50000"/>
              </a:spcBef>
              <a:spcAft>
                <a:spcPct val="0"/>
              </a:spcAft>
            </a:pPr>
            <a:r>
              <a:rPr lang="en-US" sz="2000" dirty="0">
                <a:solidFill>
                  <a:srgbClr val="000099"/>
                </a:solidFill>
                <a:latin typeface="Arial" pitchFamily="34" charset="0"/>
                <a:cs typeface="Arial" pitchFamily="34" charset="0"/>
              </a:rPr>
              <a:t> - results on </a:t>
            </a:r>
            <a:r>
              <a:rPr lang="en-US" sz="2000" b="1" dirty="0">
                <a:solidFill>
                  <a:srgbClr val="000099"/>
                </a:solidFill>
                <a:latin typeface="Arial" pitchFamily="34" charset="0"/>
                <a:cs typeface="Arial" pitchFamily="34" charset="0"/>
              </a:rPr>
              <a:t>energy chirp compen</a:t>
            </a:r>
            <a:r>
              <a:rPr lang="en-US" sz="2000" dirty="0">
                <a:solidFill>
                  <a:srgbClr val="000099"/>
                </a:solidFill>
                <a:latin typeface="Arial" pitchFamily="34" charset="0"/>
                <a:cs typeface="Arial" pitchFamily="34" charset="0"/>
              </a:rPr>
              <a:t>sation at BNL/ATF; factor of 5 compensation has been demonstrated  </a:t>
            </a:r>
          </a:p>
          <a:p>
            <a:pPr marL="285750" indent="-285750" algn="just" fontAlgn="base">
              <a:spcBef>
                <a:spcPct val="50000"/>
              </a:spcBef>
              <a:spcAft>
                <a:spcPct val="0"/>
              </a:spcAft>
              <a:buFontTx/>
              <a:buChar char="-"/>
            </a:pPr>
            <a:r>
              <a:rPr lang="en-US" sz="2000" b="1" dirty="0" err="1">
                <a:solidFill>
                  <a:srgbClr val="000099"/>
                </a:solidFill>
                <a:latin typeface="Arial" pitchFamily="34" charset="0"/>
                <a:cs typeface="Arial" pitchFamily="34" charset="0"/>
              </a:rPr>
              <a:t>subpicosecond</a:t>
            </a:r>
            <a:r>
              <a:rPr lang="en-US" sz="2000" b="1" dirty="0">
                <a:solidFill>
                  <a:srgbClr val="000099"/>
                </a:solidFill>
                <a:latin typeface="Arial" pitchFamily="34" charset="0"/>
                <a:cs typeface="Arial" pitchFamily="34" charset="0"/>
              </a:rPr>
              <a:t> bunch train production </a:t>
            </a:r>
            <a:r>
              <a:rPr lang="en-US" sz="2000" dirty="0">
                <a:solidFill>
                  <a:srgbClr val="000099"/>
                </a:solidFill>
                <a:latin typeface="Arial" pitchFamily="34" charset="0"/>
                <a:cs typeface="Arial" pitchFamily="34" charset="0"/>
              </a:rPr>
              <a:t>at THz frequency range, BNL/ATF</a:t>
            </a:r>
          </a:p>
          <a:p>
            <a:pPr marL="285750" indent="-285750" algn="just" fontAlgn="base">
              <a:spcBef>
                <a:spcPct val="50000"/>
              </a:spcBef>
              <a:spcAft>
                <a:spcPct val="0"/>
              </a:spcAft>
              <a:buFontTx/>
              <a:buChar char="-"/>
            </a:pPr>
            <a:r>
              <a:rPr lang="en-US" sz="2000" dirty="0">
                <a:solidFill>
                  <a:srgbClr val="000099"/>
                </a:solidFill>
                <a:latin typeface="Arial" pitchFamily="34" charset="0"/>
                <a:cs typeface="Arial" pitchFamily="34" charset="0"/>
              </a:rPr>
              <a:t>Presented of the concepts of the </a:t>
            </a:r>
            <a:r>
              <a:rPr lang="en-US" sz="2000" b="1" i="1" dirty="0">
                <a:solidFill>
                  <a:srgbClr val="000099"/>
                </a:solidFill>
                <a:latin typeface="Arial" pitchFamily="34" charset="0"/>
                <a:cs typeface="Arial" pitchFamily="34" charset="0"/>
              </a:rPr>
              <a:t>beam based undulator</a:t>
            </a:r>
            <a:r>
              <a:rPr lang="en-US" sz="2000" dirty="0">
                <a:solidFill>
                  <a:srgbClr val="000099"/>
                </a:solidFill>
                <a:latin typeface="Arial" pitchFamily="34" charset="0"/>
                <a:cs typeface="Arial" pitchFamily="34" charset="0"/>
              </a:rPr>
              <a:t>: undulator is based on an electron bunch train powering a mm-wave/THz waveguide; the drive bunch train propagates towards the undulating beam inside a dielectric loaded structure</a:t>
            </a:r>
            <a:endParaRPr lang="en-US" sz="2400" dirty="0">
              <a:solidFill>
                <a:srgbClr val="0000CC"/>
              </a:solidFill>
              <a:latin typeface="Arial" pitchFamily="34" charset="0"/>
              <a:cs typeface="Arial" pitchFamily="34" charset="0"/>
            </a:endParaRPr>
          </a:p>
        </p:txBody>
      </p:sp>
      <p:sp>
        <p:nvSpPr>
          <p:cNvPr id="2" name="TextBox 1"/>
          <p:cNvSpPr txBox="1"/>
          <p:nvPr/>
        </p:nvSpPr>
        <p:spPr>
          <a:xfrm>
            <a:off x="1905000" y="457199"/>
            <a:ext cx="3720121" cy="523220"/>
          </a:xfrm>
          <a:prstGeom prst="rect">
            <a:avLst/>
          </a:prstGeom>
          <a:noFill/>
        </p:spPr>
        <p:txBody>
          <a:bodyPr wrap="none" rtlCol="0">
            <a:spAutoFit/>
          </a:bodyPr>
          <a:lstStyle/>
          <a:p>
            <a:pPr fontAlgn="base">
              <a:spcBef>
                <a:spcPct val="0"/>
              </a:spcBef>
              <a:spcAft>
                <a:spcPct val="0"/>
              </a:spcAft>
            </a:pPr>
            <a:r>
              <a:rPr lang="en-US" sz="2800" dirty="0">
                <a:solidFill>
                  <a:srgbClr val="0000CC"/>
                </a:solidFill>
                <a:cs typeface="Arial" pitchFamily="34" charset="0"/>
              </a:rPr>
              <a:t>Dielectric accelerator: </a:t>
            </a:r>
          </a:p>
        </p:txBody>
      </p:sp>
    </p:spTree>
    <p:extLst>
      <p:ext uri="{BB962C8B-B14F-4D97-AF65-F5344CB8AC3E}">
        <p14:creationId xmlns:p14="http://schemas.microsoft.com/office/powerpoint/2010/main" val="36839456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5834630" y="6413500"/>
            <a:ext cx="1905000" cy="457200"/>
          </a:xfrm>
        </p:spPr>
        <p:txBody>
          <a:bodyPr/>
          <a:lstStyle/>
          <a:p>
            <a:pPr>
              <a:defRPr/>
            </a:pPr>
            <a:fld id="{4BD76422-C131-400C-9E7B-6764236F7217}" type="slidenum">
              <a:rPr lang="en-US" smtClean="0">
                <a:solidFill>
                  <a:srgbClr val="000000"/>
                </a:solidFill>
              </a:rPr>
              <a:pPr>
                <a:defRPr/>
              </a:pPr>
              <a:t>26</a:t>
            </a:fld>
            <a:endParaRPr lang="en-US" dirty="0">
              <a:solidFill>
                <a:srgbClr val="000000"/>
              </a:solidFill>
            </a:endParaRPr>
          </a:p>
        </p:txBody>
      </p:sp>
      <p:grpSp>
        <p:nvGrpSpPr>
          <p:cNvPr id="4" name="Group 3"/>
          <p:cNvGrpSpPr/>
          <p:nvPr/>
        </p:nvGrpSpPr>
        <p:grpSpPr>
          <a:xfrm>
            <a:off x="5649800" y="2013006"/>
            <a:ext cx="3472658" cy="4610091"/>
            <a:chOff x="5584371" y="1561842"/>
            <a:chExt cx="3472658" cy="4610091"/>
          </a:xfrm>
        </p:grpSpPr>
        <p:sp>
          <p:nvSpPr>
            <p:cNvPr id="10246" name="TextBox 5"/>
            <p:cNvSpPr txBox="1">
              <a:spLocks noChangeArrowheads="1"/>
            </p:cNvSpPr>
            <p:nvPr/>
          </p:nvSpPr>
          <p:spPr bwMode="auto">
            <a:xfrm>
              <a:off x="5584371" y="2363900"/>
              <a:ext cx="3429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sz="1800" b="1" dirty="0" smtClean="0">
                  <a:solidFill>
                    <a:srgbClr val="0033CC"/>
                  </a:solidFill>
                  <a:latin typeface="Arial" charset="0"/>
                  <a:cs typeface="Arial" pitchFamily="34" charset="0"/>
                </a:rPr>
                <a:t>Rectangular</a:t>
              </a:r>
              <a:endParaRPr lang="en-US" sz="1600" dirty="0">
                <a:solidFill>
                  <a:srgbClr val="0033CC"/>
                </a:solidFill>
                <a:latin typeface="Arial" charset="0"/>
                <a:cs typeface="Arial" pitchFamily="34" charset="0"/>
              </a:endParaRPr>
            </a:p>
          </p:txBody>
        </p:sp>
        <p:sp>
          <p:nvSpPr>
            <p:cNvPr id="10247" name="TextBox 6"/>
            <p:cNvSpPr txBox="1">
              <a:spLocks noChangeArrowheads="1"/>
            </p:cNvSpPr>
            <p:nvPr/>
          </p:nvSpPr>
          <p:spPr bwMode="auto">
            <a:xfrm>
              <a:off x="5611813" y="3071925"/>
              <a:ext cx="3429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sz="1800" b="1" dirty="0" err="1" smtClean="0">
                  <a:solidFill>
                    <a:srgbClr val="0033CC"/>
                  </a:solidFill>
                  <a:latin typeface="Arial" charset="0"/>
                  <a:cs typeface="Arial" pitchFamily="34" charset="0"/>
                </a:rPr>
                <a:t>Multibunch</a:t>
              </a:r>
              <a:endParaRPr lang="en-US" sz="1600" dirty="0">
                <a:solidFill>
                  <a:srgbClr val="0033CC"/>
                </a:solidFill>
                <a:latin typeface="Arial" charset="0"/>
                <a:cs typeface="Arial" pitchFamily="34" charset="0"/>
              </a:endParaRPr>
            </a:p>
          </p:txBody>
        </p:sp>
        <p:sp>
          <p:nvSpPr>
            <p:cNvPr id="10248" name="TextBox 8"/>
            <p:cNvSpPr txBox="1">
              <a:spLocks noChangeArrowheads="1"/>
            </p:cNvSpPr>
            <p:nvPr/>
          </p:nvSpPr>
          <p:spPr bwMode="auto">
            <a:xfrm>
              <a:off x="5649800" y="3683221"/>
              <a:ext cx="23669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sz="1800" b="1" dirty="0" smtClean="0">
                  <a:solidFill>
                    <a:srgbClr val="0033CC"/>
                  </a:solidFill>
                  <a:latin typeface="Arial" charset="0"/>
                  <a:cs typeface="Arial" pitchFamily="34" charset="0"/>
                </a:rPr>
                <a:t>Annular</a:t>
              </a:r>
              <a:endParaRPr lang="en-US" sz="1600" dirty="0">
                <a:solidFill>
                  <a:srgbClr val="0033CC"/>
                </a:solidFill>
                <a:latin typeface="Arial" charset="0"/>
                <a:cs typeface="Arial" pitchFamily="34" charset="0"/>
              </a:endParaRPr>
            </a:p>
          </p:txBody>
        </p:sp>
        <p:sp>
          <p:nvSpPr>
            <p:cNvPr id="10249" name="TextBox 9"/>
            <p:cNvSpPr txBox="1">
              <a:spLocks noChangeArrowheads="1"/>
            </p:cNvSpPr>
            <p:nvPr/>
          </p:nvSpPr>
          <p:spPr bwMode="auto">
            <a:xfrm>
              <a:off x="5617028" y="4428025"/>
              <a:ext cx="3429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sz="1800" b="1" dirty="0" err="1" smtClean="0">
                  <a:solidFill>
                    <a:srgbClr val="0033CC"/>
                  </a:solidFill>
                  <a:latin typeface="Arial" charset="0"/>
                  <a:cs typeface="Arial" pitchFamily="34" charset="0"/>
                </a:rPr>
                <a:t>Multizone</a:t>
              </a:r>
              <a:r>
                <a:rPr lang="ru-RU" sz="1600" dirty="0" smtClean="0">
                  <a:solidFill>
                    <a:srgbClr val="0033CC"/>
                  </a:solidFill>
                  <a:latin typeface="Arial" charset="0"/>
                  <a:cs typeface="Arial" pitchFamily="34" charset="0"/>
                </a:rPr>
                <a:t>. </a:t>
              </a:r>
              <a:endParaRPr lang="en-US" sz="1600" dirty="0">
                <a:solidFill>
                  <a:srgbClr val="0033CC"/>
                </a:solidFill>
                <a:latin typeface="Arial" charset="0"/>
                <a:cs typeface="Arial" pitchFamily="34" charset="0"/>
              </a:endParaRPr>
            </a:p>
          </p:txBody>
        </p:sp>
        <p:sp>
          <p:nvSpPr>
            <p:cNvPr id="10250" name="TextBox 10"/>
            <p:cNvSpPr txBox="1">
              <a:spLocks noChangeArrowheads="1"/>
            </p:cNvSpPr>
            <p:nvPr/>
          </p:nvSpPr>
          <p:spPr bwMode="auto">
            <a:xfrm>
              <a:off x="5628029" y="5077304"/>
              <a:ext cx="342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sz="1800" b="1" dirty="0" smtClean="0">
                  <a:solidFill>
                    <a:srgbClr val="0033CC"/>
                  </a:solidFill>
                  <a:latin typeface="Arial" charset="0"/>
                  <a:cs typeface="Arial" pitchFamily="34" charset="0"/>
                </a:rPr>
                <a:t>Beam Breakup</a:t>
              </a:r>
            </a:p>
            <a:p>
              <a:pPr eaLnBrk="1" fontAlgn="base" hangingPunct="1">
                <a:spcBef>
                  <a:spcPct val="0"/>
                </a:spcBef>
                <a:spcAft>
                  <a:spcPct val="0"/>
                </a:spcAft>
              </a:pPr>
              <a:r>
                <a:rPr lang="en-US" sz="1800" b="1" dirty="0" smtClean="0">
                  <a:solidFill>
                    <a:srgbClr val="0033CC"/>
                  </a:solidFill>
                  <a:latin typeface="Arial" charset="0"/>
                  <a:cs typeface="Arial" pitchFamily="34" charset="0"/>
                </a:rPr>
                <a:t>(BBU)</a:t>
              </a:r>
              <a:endParaRPr lang="en-US" sz="1600" dirty="0">
                <a:solidFill>
                  <a:srgbClr val="0033CC"/>
                </a:solidFill>
                <a:latin typeface="Arial" charset="0"/>
                <a:cs typeface="Arial" pitchFamily="34" charset="0"/>
              </a:endParaRPr>
            </a:p>
          </p:txBody>
        </p:sp>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0904" y="1561842"/>
              <a:ext cx="1027999" cy="66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Рисунок 3" descr="C:\Users\acid\Desktop\Str_persp.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4285" y="2540751"/>
              <a:ext cx="1244618" cy="683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8647" y="3352409"/>
              <a:ext cx="1182913" cy="965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09159" y="4507984"/>
              <a:ext cx="1438898" cy="53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p:cNvPicPr>
              <a:picLocks noChangeAspect="1" noChangeArrowheads="1"/>
            </p:cNvPicPr>
            <p:nvPr/>
          </p:nvPicPr>
          <p:blipFill>
            <a:blip r:embed="rId6">
              <a:extLst>
                <a:ext uri="{28A0092B-C50C-407E-A947-70E740481C1C}">
                  <a14:useLocalDpi xmlns:a14="http://schemas.microsoft.com/office/drawing/2010/main" val="0"/>
                </a:ext>
              </a:extLst>
            </a:blip>
            <a:srcRect l="31374" t="20172" r="13725" b="11746"/>
            <a:stretch>
              <a:fillRect/>
            </a:stretch>
          </p:blipFill>
          <p:spPr bwMode="auto">
            <a:xfrm>
              <a:off x="7625098" y="5400470"/>
              <a:ext cx="1215576" cy="7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Box 2"/>
            <p:cNvSpPr txBox="1">
              <a:spLocks noChangeArrowheads="1"/>
            </p:cNvSpPr>
            <p:nvPr/>
          </p:nvSpPr>
          <p:spPr bwMode="auto">
            <a:xfrm>
              <a:off x="5617028" y="1684790"/>
              <a:ext cx="3429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sz="1800" b="1" dirty="0" smtClean="0">
                  <a:solidFill>
                    <a:srgbClr val="0033CC"/>
                  </a:solidFill>
                  <a:latin typeface="Arial" charset="0"/>
                  <a:cs typeface="Arial" pitchFamily="34" charset="0"/>
                </a:rPr>
                <a:t>Waveguide</a:t>
              </a:r>
              <a:endParaRPr lang="en-US" sz="1600" dirty="0">
                <a:solidFill>
                  <a:srgbClr val="0033CC"/>
                </a:solidFill>
                <a:latin typeface="Arial" charset="0"/>
                <a:cs typeface="Arial" pitchFamily="34" charset="0"/>
              </a:endParaRPr>
            </a:p>
          </p:txBody>
        </p:sp>
      </p:grpSp>
      <p:pic>
        <p:nvPicPr>
          <p:cNvPr id="1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5114" y="304800"/>
            <a:ext cx="900112"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19"/>
          <p:cNvGrpSpPr/>
          <p:nvPr/>
        </p:nvGrpSpPr>
        <p:grpSpPr>
          <a:xfrm>
            <a:off x="609600" y="1594274"/>
            <a:ext cx="2663738" cy="2186740"/>
            <a:chOff x="-49756" y="1267619"/>
            <a:chExt cx="3231105" cy="2515417"/>
          </a:xfrm>
        </p:grpSpPr>
        <p:pic>
          <p:nvPicPr>
            <p:cNvPr id="21"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756" y="1267619"/>
              <a:ext cx="2895599"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9"/>
            <p:cNvSpPr txBox="1">
              <a:spLocks noChangeArrowheads="1"/>
            </p:cNvSpPr>
            <p:nvPr/>
          </p:nvSpPr>
          <p:spPr bwMode="auto">
            <a:xfrm>
              <a:off x="-19051" y="3428999"/>
              <a:ext cx="3200400" cy="3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fontAlgn="base" hangingPunct="1">
                <a:spcBef>
                  <a:spcPct val="50000"/>
                </a:spcBef>
                <a:spcAft>
                  <a:spcPct val="0"/>
                </a:spcAft>
              </a:pPr>
              <a:r>
                <a:rPr lang="en-US" sz="1400" dirty="0">
                  <a:solidFill>
                    <a:srgbClr val="000000"/>
                  </a:solidFill>
                  <a:latin typeface="Arial" pitchFamily="34" charset="0"/>
                </a:rPr>
                <a:t>Diamonds (E6)   ...</a:t>
              </a:r>
              <a:r>
                <a:rPr lang="en-US" sz="1400" b="1" u="sng" dirty="0">
                  <a:solidFill>
                    <a:srgbClr val="000000"/>
                  </a:solidFill>
                  <a:latin typeface="Arial" pitchFamily="34" charset="0"/>
                </a:rPr>
                <a:t>scratched</a:t>
              </a:r>
              <a:endParaRPr lang="ru-RU" sz="1400" b="1" u="sng" dirty="0">
                <a:solidFill>
                  <a:srgbClr val="000000"/>
                </a:solidFill>
                <a:latin typeface="Arial" pitchFamily="34" charset="0"/>
              </a:endParaRPr>
            </a:p>
          </p:txBody>
        </p:sp>
        <p:sp>
          <p:nvSpPr>
            <p:cNvPr id="23" name="Oval 10"/>
            <p:cNvSpPr>
              <a:spLocks noChangeArrowheads="1"/>
            </p:cNvSpPr>
            <p:nvPr/>
          </p:nvSpPr>
          <p:spPr bwMode="auto">
            <a:xfrm>
              <a:off x="819150" y="1990725"/>
              <a:ext cx="762000" cy="609600"/>
            </a:xfrm>
            <a:prstGeom prst="ellipse">
              <a:avLst/>
            </a:prstGeom>
            <a:noFill/>
            <a:ln w="19050">
              <a:solidFill>
                <a:srgbClr val="FF66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2400">
                <a:solidFill>
                  <a:srgbClr val="000000"/>
                </a:solidFill>
                <a:cs typeface="Arial" pitchFamily="34" charset="0"/>
              </a:endParaRPr>
            </a:p>
          </p:txBody>
        </p:sp>
        <p:sp>
          <p:nvSpPr>
            <p:cNvPr id="24" name="Line 11"/>
            <p:cNvSpPr>
              <a:spLocks noChangeShapeType="1"/>
            </p:cNvSpPr>
            <p:nvPr/>
          </p:nvSpPr>
          <p:spPr bwMode="auto">
            <a:xfrm flipH="1" flipV="1">
              <a:off x="1276350" y="2600325"/>
              <a:ext cx="1371600" cy="914400"/>
            </a:xfrm>
            <a:prstGeom prst="line">
              <a:avLst/>
            </a:prstGeom>
            <a:noFill/>
            <a:ln w="1905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cs typeface="Arial" pitchFamily="34" charset="0"/>
              </a:endParaRPr>
            </a:p>
          </p:txBody>
        </p:sp>
      </p:grpSp>
      <p:pic>
        <p:nvPicPr>
          <p:cNvPr id="25" name="Picture 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1786" y="4436415"/>
            <a:ext cx="3952875"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739946" y="1412647"/>
            <a:ext cx="3538425" cy="461665"/>
          </a:xfrm>
          <a:prstGeom prst="rect">
            <a:avLst/>
          </a:prstGeom>
          <a:noFill/>
        </p:spPr>
        <p:txBody>
          <a:bodyPr wrap="square" rtlCol="0">
            <a:spAutoFit/>
          </a:bodyPr>
          <a:lstStyle/>
          <a:p>
            <a:pPr fontAlgn="base">
              <a:spcBef>
                <a:spcPct val="0"/>
              </a:spcBef>
              <a:spcAft>
                <a:spcPct val="0"/>
              </a:spcAft>
            </a:pPr>
            <a:r>
              <a:rPr lang="en-US" sz="2400" dirty="0">
                <a:solidFill>
                  <a:srgbClr val="000000"/>
                </a:solidFill>
                <a:cs typeface="Arial" pitchFamily="34" charset="0"/>
              </a:rPr>
              <a:t>Software:</a:t>
            </a:r>
          </a:p>
        </p:txBody>
      </p:sp>
      <p:sp>
        <p:nvSpPr>
          <p:cNvPr id="27" name="Text Box 17"/>
          <p:cNvSpPr txBox="1">
            <a:spLocks noChangeArrowheads="1"/>
          </p:cNvSpPr>
          <p:nvPr/>
        </p:nvSpPr>
        <p:spPr bwMode="auto">
          <a:xfrm>
            <a:off x="3181916" y="2852877"/>
            <a:ext cx="24678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algn="ctr" eaLnBrk="1" fontAlgn="base" hangingPunct="1">
              <a:spcBef>
                <a:spcPct val="50000"/>
              </a:spcBef>
              <a:spcAft>
                <a:spcPct val="0"/>
              </a:spcAft>
            </a:pPr>
            <a:r>
              <a:rPr lang="en-US" sz="2000" dirty="0" smtClean="0">
                <a:solidFill>
                  <a:srgbClr val="0000CC"/>
                </a:solidFill>
                <a:sym typeface="Wingdings" pitchFamily="2" charset="2"/>
              </a:rPr>
              <a:t>300 MV/m                    at 36 ns pulse</a:t>
            </a:r>
            <a:endParaRPr lang="ru-RU" sz="2000" dirty="0">
              <a:solidFill>
                <a:srgbClr val="0000CC"/>
              </a:solidFill>
            </a:endParaRPr>
          </a:p>
        </p:txBody>
      </p:sp>
      <p:sp>
        <p:nvSpPr>
          <p:cNvPr id="6" name="TextBox 5"/>
          <p:cNvSpPr txBox="1"/>
          <p:nvPr/>
        </p:nvSpPr>
        <p:spPr>
          <a:xfrm>
            <a:off x="1640028" y="381000"/>
            <a:ext cx="4532172" cy="461665"/>
          </a:xfrm>
          <a:prstGeom prst="rect">
            <a:avLst/>
          </a:prstGeom>
          <a:noFill/>
        </p:spPr>
        <p:txBody>
          <a:bodyPr wrap="square" rtlCol="0">
            <a:spAutoFit/>
          </a:bodyPr>
          <a:lstStyle/>
          <a:p>
            <a:pPr fontAlgn="base">
              <a:spcBef>
                <a:spcPct val="0"/>
              </a:spcBef>
              <a:spcAft>
                <a:spcPct val="0"/>
              </a:spcAft>
            </a:pPr>
            <a:r>
              <a:rPr lang="en-US" sz="2400" dirty="0">
                <a:solidFill>
                  <a:srgbClr val="0000CC"/>
                </a:solidFill>
                <a:cs typeface="Arial" pitchFamily="34" charset="0"/>
              </a:rPr>
              <a:t>Diamond test at 26 GHz</a:t>
            </a:r>
          </a:p>
        </p:txBody>
      </p:sp>
    </p:spTree>
    <p:extLst>
      <p:ext uri="{BB962C8B-B14F-4D97-AF65-F5344CB8AC3E}">
        <p14:creationId xmlns:p14="http://schemas.microsoft.com/office/powerpoint/2010/main" val="42489399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1" name="Content Placeholder 3" descr="6_30_2011_001.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57516" y="2057400"/>
            <a:ext cx="3889375" cy="3889375"/>
          </a:xfrm>
        </p:spPr>
      </p:pic>
      <p:sp>
        <p:nvSpPr>
          <p:cNvPr id="78853" name="TextBox 4"/>
          <p:cNvSpPr txBox="1">
            <a:spLocks noChangeArrowheads="1"/>
          </p:cNvSpPr>
          <p:nvPr/>
        </p:nvSpPr>
        <p:spPr bwMode="auto">
          <a:xfrm>
            <a:off x="-116340" y="5856514"/>
            <a:ext cx="46910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algn="ctr" eaLnBrk="1" fontAlgn="base" hangingPunct="1">
              <a:spcBef>
                <a:spcPct val="0"/>
              </a:spcBef>
              <a:spcAft>
                <a:spcPct val="0"/>
              </a:spcAft>
            </a:pPr>
            <a:r>
              <a:rPr lang="en-US" dirty="0">
                <a:solidFill>
                  <a:srgbClr val="0000CC"/>
                </a:solidFill>
              </a:rPr>
              <a:t>First Beam Test of the Diamond Accelerating Structure</a:t>
            </a:r>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516" y="152400"/>
            <a:ext cx="394335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9496" y="2041"/>
            <a:ext cx="1946275"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ontent Placeholder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4724400" y="838200"/>
            <a:ext cx="3963988" cy="2482850"/>
          </a:xfrm>
          <a:prstGeom prst="rect">
            <a:avLst/>
          </a:prstGeom>
        </p:spPr>
      </p:pic>
      <p:pic>
        <p:nvPicPr>
          <p:cNvPr id="11" name="Picture 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73600" y="3505200"/>
            <a:ext cx="4014788" cy="162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105400" y="5486399"/>
            <a:ext cx="3422988" cy="461665"/>
          </a:xfrm>
          <a:prstGeom prst="rect">
            <a:avLst/>
          </a:prstGeom>
        </p:spPr>
        <p:txBody>
          <a:bodyPr wrap="none">
            <a:spAutoFit/>
          </a:bodyPr>
          <a:lstStyle/>
          <a:p>
            <a:pPr fontAlgn="base">
              <a:spcBef>
                <a:spcPct val="0"/>
              </a:spcBef>
              <a:spcAft>
                <a:spcPct val="0"/>
              </a:spcAft>
            </a:pPr>
            <a:r>
              <a:rPr lang="en-US" sz="2400" dirty="0">
                <a:solidFill>
                  <a:srgbClr val="0000CC"/>
                </a:solidFill>
                <a:latin typeface="Tahoma" pitchFamily="34" charset="0"/>
                <a:cs typeface="Arial" pitchFamily="34" charset="0"/>
              </a:rPr>
              <a:t>Energy chirp correction </a:t>
            </a:r>
            <a:endParaRPr lang="en-US" sz="2400" dirty="0">
              <a:solidFill>
                <a:prstClr val="black"/>
              </a:solidFill>
              <a:latin typeface="Tahoma" pitchFamily="34" charset="0"/>
              <a:cs typeface="Arial" pitchFamily="34" charset="0"/>
            </a:endParaRPr>
          </a:p>
        </p:txBody>
      </p:sp>
      <p:cxnSp>
        <p:nvCxnSpPr>
          <p:cNvPr id="12" name="Straight Connector 11"/>
          <p:cNvCxnSpPr/>
          <p:nvPr/>
        </p:nvCxnSpPr>
        <p:spPr>
          <a:xfrm>
            <a:off x="4574722" y="214848"/>
            <a:ext cx="0" cy="527155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54570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009429"/>
            <a:ext cx="4494706" cy="2571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6" name="Picture 4" descr="figur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5803" y="3657600"/>
            <a:ext cx="2705100"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28600" y="298379"/>
            <a:ext cx="5181600" cy="461665"/>
          </a:xfrm>
          <a:prstGeom prst="rect">
            <a:avLst/>
          </a:prstGeom>
          <a:noFill/>
        </p:spPr>
        <p:txBody>
          <a:bodyPr wrap="square" rtlCol="0">
            <a:spAutoFit/>
          </a:bodyPr>
          <a:lstStyle/>
          <a:p>
            <a:pPr fontAlgn="base">
              <a:spcBef>
                <a:spcPct val="0"/>
              </a:spcBef>
              <a:spcAft>
                <a:spcPct val="0"/>
              </a:spcAft>
            </a:pPr>
            <a:r>
              <a:rPr lang="en-US" sz="2400" dirty="0">
                <a:solidFill>
                  <a:srgbClr val="0000CC"/>
                </a:solidFill>
                <a:latin typeface="Tahoma" pitchFamily="34" charset="0"/>
                <a:cs typeface="Arial" pitchFamily="34" charset="0"/>
              </a:rPr>
              <a:t>Energy Modulation Experiment</a:t>
            </a:r>
          </a:p>
        </p:txBody>
      </p:sp>
      <p:pic>
        <p:nvPicPr>
          <p:cNvPr id="8" name="Picture 10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7725" y="48992"/>
            <a:ext cx="1946275"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5128157" y="1009429"/>
            <a:ext cx="4015843" cy="461665"/>
          </a:xfrm>
          <a:prstGeom prst="rect">
            <a:avLst/>
          </a:prstGeom>
          <a:noFill/>
        </p:spPr>
        <p:txBody>
          <a:bodyPr wrap="none" rtlCol="0">
            <a:spAutoFit/>
          </a:bodyPr>
          <a:lstStyle/>
          <a:p>
            <a:pPr fontAlgn="base">
              <a:spcBef>
                <a:spcPct val="0"/>
              </a:spcBef>
              <a:spcAft>
                <a:spcPct val="0"/>
              </a:spcAft>
            </a:pPr>
            <a:r>
              <a:rPr lang="en-US" sz="2400" dirty="0">
                <a:solidFill>
                  <a:srgbClr val="0000CC"/>
                </a:solidFill>
                <a:latin typeface="Tahoma" pitchFamily="34" charset="0"/>
                <a:cs typeface="Arial" pitchFamily="34" charset="0"/>
              </a:rPr>
              <a:t>Beam Based DLA Undulator </a:t>
            </a:r>
          </a:p>
        </p:txBody>
      </p:sp>
      <p:pic>
        <p:nvPicPr>
          <p:cNvPr id="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17271" y="1854200"/>
            <a:ext cx="2478418" cy="158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85662" y="3435350"/>
            <a:ext cx="2558338" cy="167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4724400" y="5562600"/>
            <a:ext cx="4572000" cy="1138773"/>
          </a:xfrm>
          <a:prstGeom prst="rect">
            <a:avLst/>
          </a:prstGeom>
        </p:spPr>
        <p:txBody>
          <a:bodyPr>
            <a:spAutoFit/>
          </a:bodyPr>
          <a:lstStyle/>
          <a:p>
            <a:pPr algn="ctr" fontAlgn="base">
              <a:spcBef>
                <a:spcPct val="0"/>
              </a:spcBef>
              <a:spcAft>
                <a:spcPct val="0"/>
              </a:spcAft>
            </a:pPr>
            <a:r>
              <a:rPr lang="en-US" sz="1600" dirty="0">
                <a:solidFill>
                  <a:srgbClr val="0000CC"/>
                </a:solidFill>
                <a:latin typeface="Tahoma" pitchFamily="34" charset="0"/>
                <a:cs typeface="Arial" pitchFamily="34" charset="0"/>
              </a:rPr>
              <a:t>a train of 4×75 MeV bunches of 25 </a:t>
            </a:r>
            <a:r>
              <a:rPr lang="en-US" sz="1600" dirty="0" err="1">
                <a:solidFill>
                  <a:srgbClr val="0000CC"/>
                </a:solidFill>
                <a:latin typeface="Tahoma" pitchFamily="34" charset="0"/>
                <a:cs typeface="Arial" pitchFamily="34" charset="0"/>
              </a:rPr>
              <a:t>nC</a:t>
            </a:r>
            <a:r>
              <a:rPr lang="en-US" sz="1600" dirty="0">
                <a:solidFill>
                  <a:srgbClr val="0000CC"/>
                </a:solidFill>
                <a:latin typeface="Tahoma" pitchFamily="34" charset="0"/>
                <a:cs typeface="Arial" pitchFamily="34" charset="0"/>
              </a:rPr>
              <a:t> each</a:t>
            </a:r>
          </a:p>
          <a:p>
            <a:pPr algn="just" fontAlgn="base">
              <a:spcBef>
                <a:spcPct val="0"/>
              </a:spcBef>
              <a:spcAft>
                <a:spcPct val="0"/>
              </a:spcAft>
            </a:pPr>
            <a:r>
              <a:rPr lang="en-US" sz="1600" dirty="0">
                <a:solidFill>
                  <a:srgbClr val="0000CC"/>
                </a:solidFill>
                <a:latin typeface="Tahoma" pitchFamily="34" charset="0"/>
                <a:cs typeface="Arial" pitchFamily="34" charset="0"/>
              </a:rPr>
              <a:t> </a:t>
            </a:r>
            <a:endParaRPr lang="en-US" b="1" dirty="0">
              <a:solidFill>
                <a:srgbClr val="0033CC"/>
              </a:solidFill>
              <a:latin typeface="Tahoma" pitchFamily="34" charset="0"/>
              <a:cs typeface="Arial" pitchFamily="34" charset="0"/>
            </a:endParaRPr>
          </a:p>
          <a:p>
            <a:pPr algn="ctr" fontAlgn="base">
              <a:spcBef>
                <a:spcPct val="0"/>
              </a:spcBef>
              <a:spcAft>
                <a:spcPct val="0"/>
              </a:spcAft>
            </a:pPr>
            <a:r>
              <a:rPr lang="en-US" b="1" dirty="0" err="1">
                <a:solidFill>
                  <a:srgbClr val="0033CC"/>
                </a:solidFill>
                <a:latin typeface="Tahoma" pitchFamily="34" charset="0"/>
                <a:cs typeface="Arial" pitchFamily="34" charset="0"/>
              </a:rPr>
              <a:t>λ</a:t>
            </a:r>
            <a:r>
              <a:rPr lang="en-US" b="1" baseline="-25000" dirty="0" err="1">
                <a:solidFill>
                  <a:srgbClr val="0033CC"/>
                </a:solidFill>
                <a:latin typeface="Tahoma" pitchFamily="34" charset="0"/>
                <a:cs typeface="Arial" pitchFamily="34" charset="0"/>
              </a:rPr>
              <a:t>u</a:t>
            </a:r>
            <a:r>
              <a:rPr lang="en-US" b="1" dirty="0">
                <a:solidFill>
                  <a:srgbClr val="0033CC"/>
                </a:solidFill>
                <a:latin typeface="Tahoma" pitchFamily="34" charset="0"/>
                <a:cs typeface="Arial" pitchFamily="34" charset="0"/>
              </a:rPr>
              <a:t>=2.9 mm, B</a:t>
            </a:r>
            <a:r>
              <a:rPr lang="en-US" b="1" baseline="-25000" dirty="0">
                <a:solidFill>
                  <a:srgbClr val="0033CC"/>
                </a:solidFill>
                <a:latin typeface="Tahoma" pitchFamily="34" charset="0"/>
                <a:cs typeface="Arial" pitchFamily="34" charset="0"/>
              </a:rPr>
              <a:t>u</a:t>
            </a:r>
            <a:r>
              <a:rPr lang="en-US" b="1" dirty="0">
                <a:solidFill>
                  <a:srgbClr val="0033CC"/>
                </a:solidFill>
                <a:latin typeface="Tahoma" pitchFamily="34" charset="0"/>
                <a:cs typeface="Arial" pitchFamily="34" charset="0"/>
              </a:rPr>
              <a:t>=24kG   K=1.1</a:t>
            </a:r>
            <a:endParaRPr lang="en-US" dirty="0">
              <a:solidFill>
                <a:srgbClr val="0033CC"/>
              </a:solidFill>
              <a:latin typeface="Tahoma" pitchFamily="34" charset="0"/>
              <a:cs typeface="Arial" pitchFamily="34" charset="0"/>
            </a:endParaRPr>
          </a:p>
          <a:p>
            <a:pPr algn="just" fontAlgn="base">
              <a:spcBef>
                <a:spcPct val="0"/>
              </a:spcBef>
              <a:spcAft>
                <a:spcPct val="0"/>
              </a:spcAft>
            </a:pPr>
            <a:endParaRPr lang="en-US" dirty="0">
              <a:solidFill>
                <a:srgbClr val="0033CC"/>
              </a:solidFill>
              <a:latin typeface="Tahoma" pitchFamily="34" charset="0"/>
              <a:cs typeface="Arial" pitchFamily="34" charset="0"/>
            </a:endParaRPr>
          </a:p>
        </p:txBody>
      </p:sp>
      <p:cxnSp>
        <p:nvCxnSpPr>
          <p:cNvPr id="3" name="Straight Connector 2"/>
          <p:cNvCxnSpPr/>
          <p:nvPr/>
        </p:nvCxnSpPr>
        <p:spPr>
          <a:xfrm>
            <a:off x="5029200" y="152400"/>
            <a:ext cx="0" cy="527155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7737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2400" y="33689"/>
            <a:ext cx="8839200" cy="1646605"/>
          </a:xfrm>
          <a:prstGeom prst="rect">
            <a:avLst/>
          </a:prstGeom>
        </p:spPr>
        <p:txBody>
          <a:bodyPr wrap="square">
            <a:spAutoFit/>
          </a:bodyPr>
          <a:lstStyle/>
          <a:p>
            <a:pPr algn="ctr">
              <a:spcAft>
                <a:spcPts val="600"/>
              </a:spcAft>
            </a:pPr>
            <a:r>
              <a:rPr lang="en-US" sz="2000" b="1" cap="all" dirty="0" smtClean="0">
                <a:effectLst/>
                <a:latin typeface="Times New Roman"/>
                <a:ea typeface="Times New Roman"/>
              </a:rPr>
              <a:t>Analytical and Numerical Studies of </a:t>
            </a:r>
            <a:r>
              <a:rPr lang="en-US" sz="2000" b="1" cap="all" dirty="0" err="1" smtClean="0">
                <a:effectLst/>
                <a:latin typeface="Times New Roman"/>
                <a:ea typeface="Times New Roman"/>
              </a:rPr>
              <a:t>Underdense</a:t>
            </a:r>
            <a:r>
              <a:rPr lang="en-US" sz="2000" b="1" cap="all" dirty="0" smtClean="0">
                <a:effectLst/>
                <a:latin typeface="Times New Roman"/>
                <a:ea typeface="Times New Roman"/>
              </a:rPr>
              <a:t> and </a:t>
            </a:r>
            <a:r>
              <a:rPr lang="en-US" sz="2000" b="1" cap="all" dirty="0" err="1" smtClean="0">
                <a:effectLst/>
                <a:latin typeface="Times New Roman"/>
                <a:ea typeface="Times New Roman"/>
              </a:rPr>
              <a:t>Overdense</a:t>
            </a:r>
            <a:r>
              <a:rPr lang="en-US" sz="2000" b="1" cap="all" dirty="0" smtClean="0">
                <a:effectLst/>
                <a:latin typeface="Times New Roman"/>
                <a:ea typeface="Times New Roman"/>
              </a:rPr>
              <a:t> Regimes in Plasma-Dielectric Wakefield Accelerators</a:t>
            </a:r>
          </a:p>
          <a:p>
            <a:pPr algn="r"/>
            <a:r>
              <a:rPr lang="en-US" b="1" i="1" dirty="0" smtClean="0">
                <a:effectLst/>
                <a:latin typeface="Times New Roman"/>
                <a:ea typeface="Times New Roman"/>
              </a:rPr>
              <a:t>G.V. </a:t>
            </a:r>
            <a:r>
              <a:rPr lang="en-US" b="1" i="1" dirty="0" err="1" smtClean="0">
                <a:effectLst/>
                <a:latin typeface="Times New Roman"/>
                <a:ea typeface="Times New Roman"/>
              </a:rPr>
              <a:t>Sotnikov</a:t>
            </a:r>
            <a:r>
              <a:rPr lang="en-US" b="1" i="1" dirty="0" smtClean="0">
                <a:effectLst/>
                <a:latin typeface="Times New Roman"/>
                <a:ea typeface="Times New Roman"/>
              </a:rPr>
              <a:t>, R.R. </a:t>
            </a:r>
            <a:r>
              <a:rPr lang="en-US" b="1" i="1" dirty="0" err="1" smtClean="0">
                <a:effectLst/>
                <a:latin typeface="Times New Roman"/>
                <a:ea typeface="Times New Roman"/>
              </a:rPr>
              <a:t>Kniaziev</a:t>
            </a:r>
            <a:r>
              <a:rPr lang="en-US" b="1" i="1" dirty="0" smtClean="0">
                <a:effectLst/>
                <a:latin typeface="Times New Roman"/>
                <a:ea typeface="Times New Roman"/>
              </a:rPr>
              <a:t>, O.V. </a:t>
            </a:r>
            <a:r>
              <a:rPr lang="en-US" b="1" i="1" dirty="0" err="1" smtClean="0">
                <a:effectLst/>
                <a:latin typeface="Times New Roman"/>
                <a:ea typeface="Times New Roman"/>
              </a:rPr>
              <a:t>Manuilenko</a:t>
            </a:r>
            <a:r>
              <a:rPr lang="en-US" b="1" i="1" dirty="0" smtClean="0">
                <a:effectLst/>
                <a:latin typeface="Times New Roman"/>
                <a:ea typeface="Times New Roman"/>
              </a:rPr>
              <a:t>, </a:t>
            </a:r>
          </a:p>
          <a:p>
            <a:pPr algn="r"/>
            <a:r>
              <a:rPr lang="en-US" b="1" i="1" dirty="0" smtClean="0">
                <a:effectLst/>
                <a:latin typeface="Times New Roman"/>
                <a:ea typeface="Times New Roman"/>
              </a:rPr>
              <a:t>P.I. Markov, T.C. Marshall, I.N. </a:t>
            </a:r>
            <a:r>
              <a:rPr lang="en-US" b="1" i="1" dirty="0" err="1" smtClean="0">
                <a:effectLst/>
                <a:latin typeface="Times New Roman"/>
                <a:ea typeface="Times New Roman"/>
              </a:rPr>
              <a:t>Onishchenko</a:t>
            </a:r>
            <a:r>
              <a:rPr lang="en-US" b="1" i="1" dirty="0" smtClean="0">
                <a:effectLst/>
                <a:latin typeface="Times New Roman"/>
                <a:ea typeface="Times New Roman"/>
              </a:rPr>
              <a:t> </a:t>
            </a:r>
            <a:endParaRPr lang="en-US" b="1" i="1" dirty="0">
              <a:effectLst/>
              <a:latin typeface="Times New Roman"/>
              <a:ea typeface="Times New Roman"/>
            </a:endParaRPr>
          </a:p>
        </p:txBody>
      </p:sp>
      <p:sp>
        <p:nvSpPr>
          <p:cNvPr id="9" name="Rectangle 8"/>
          <p:cNvSpPr/>
          <p:nvPr/>
        </p:nvSpPr>
        <p:spPr>
          <a:xfrm>
            <a:off x="381000" y="3200400"/>
            <a:ext cx="8273374" cy="3139321"/>
          </a:xfrm>
          <a:prstGeom prst="rect">
            <a:avLst/>
          </a:prstGeom>
        </p:spPr>
        <p:txBody>
          <a:bodyPr wrap="square">
            <a:spAutoFit/>
          </a:bodyPr>
          <a:lstStyle/>
          <a:p>
            <a:pPr marL="342900" marR="0" lvl="0" indent="-342900" algn="just">
              <a:spcBef>
                <a:spcPts val="0"/>
              </a:spcBef>
              <a:spcAft>
                <a:spcPts val="0"/>
              </a:spcAft>
              <a:buFont typeface="+mj-lt"/>
              <a:buAutoNum type="arabicPeriod"/>
            </a:pPr>
            <a:r>
              <a:rPr lang="en-US" dirty="0" smtClean="0">
                <a:effectLst/>
                <a:latin typeface="Times New Roman"/>
                <a:ea typeface="Times New Roman"/>
              </a:rPr>
              <a:t>Filling up the dielectric waveguide vacuum transport channel with isotropic plasma having a specific density sets up a focusing </a:t>
            </a:r>
            <a:r>
              <a:rPr lang="en-US" dirty="0" err="1" smtClean="0">
                <a:effectLst/>
                <a:latin typeface="Times New Roman"/>
                <a:ea typeface="Times New Roman"/>
              </a:rPr>
              <a:t>wakefield</a:t>
            </a:r>
            <a:r>
              <a:rPr lang="en-US" dirty="0" smtClean="0">
                <a:effectLst/>
                <a:latin typeface="Times New Roman"/>
                <a:ea typeface="Times New Roman"/>
              </a:rPr>
              <a:t> for drive and witness bunches, and a witness bunch can be accelerated. </a:t>
            </a:r>
            <a:endParaRPr lang="en-US" sz="900" dirty="0" smtClean="0">
              <a:effectLst/>
              <a:latin typeface="Times New Roman"/>
              <a:ea typeface="Times New Roman"/>
            </a:endParaRPr>
          </a:p>
          <a:p>
            <a:pPr marL="342900" marR="0" lvl="0" indent="-342900" algn="just">
              <a:spcBef>
                <a:spcPts val="0"/>
              </a:spcBef>
              <a:spcAft>
                <a:spcPts val="0"/>
              </a:spcAft>
              <a:buFont typeface="+mj-lt"/>
              <a:buAutoNum type="arabicPeriod"/>
            </a:pPr>
            <a:r>
              <a:rPr lang="en-US" dirty="0" smtClean="0">
                <a:effectLst/>
                <a:latin typeface="Times New Roman"/>
                <a:ea typeface="Times New Roman"/>
              </a:rPr>
              <a:t>For the case of a linear plasma (“</a:t>
            </a:r>
            <a:r>
              <a:rPr lang="en-US" dirty="0" err="1" smtClean="0">
                <a:effectLst/>
                <a:latin typeface="Times New Roman"/>
                <a:ea typeface="Times New Roman"/>
              </a:rPr>
              <a:t>overdense</a:t>
            </a:r>
            <a:r>
              <a:rPr lang="en-US" dirty="0" smtClean="0">
                <a:effectLst/>
                <a:latin typeface="Times New Roman"/>
                <a:ea typeface="Times New Roman"/>
              </a:rPr>
              <a:t>” regime), the focusing of witness bunch particles is provided by the plasma wave, and acceleration is provided by the </a:t>
            </a:r>
            <a:r>
              <a:rPr lang="en-US" dirty="0" err="1" smtClean="0">
                <a:effectLst/>
                <a:latin typeface="Times New Roman"/>
                <a:ea typeface="Times New Roman"/>
              </a:rPr>
              <a:t>eigen</a:t>
            </a:r>
            <a:r>
              <a:rPr lang="en-US" dirty="0" smtClean="0">
                <a:effectLst/>
                <a:latin typeface="Times New Roman"/>
                <a:ea typeface="Times New Roman"/>
              </a:rPr>
              <a:t> waves of the empty dielectric waveguide.</a:t>
            </a:r>
            <a:endParaRPr lang="en-US" sz="900" dirty="0" smtClean="0">
              <a:effectLst/>
              <a:latin typeface="Times New Roman"/>
              <a:ea typeface="Times New Roman"/>
            </a:endParaRPr>
          </a:p>
          <a:p>
            <a:pPr marL="342900" marR="0" lvl="0" indent="-342900" algn="just">
              <a:spcBef>
                <a:spcPts val="0"/>
              </a:spcBef>
              <a:spcAft>
                <a:spcPts val="0"/>
              </a:spcAft>
              <a:buFont typeface="+mj-lt"/>
              <a:buAutoNum type="arabicPeriod"/>
            </a:pPr>
            <a:r>
              <a:rPr lang="en-US" dirty="0" smtClean="0">
                <a:effectLst/>
                <a:latin typeface="Times New Roman"/>
                <a:ea typeface="Times New Roman"/>
              </a:rPr>
              <a:t>The focusing mechanism is charge symmetrical in case (2): it can be used both for accelerating electron bunches and for accelerating positron bunches.</a:t>
            </a:r>
            <a:endParaRPr lang="en-US" sz="900" dirty="0" smtClean="0">
              <a:effectLst/>
              <a:latin typeface="Times New Roman"/>
              <a:ea typeface="Times New Roman"/>
            </a:endParaRPr>
          </a:p>
          <a:p>
            <a:pPr marL="342900" marR="0" lvl="0" indent="-342900" algn="just">
              <a:spcBef>
                <a:spcPts val="0"/>
              </a:spcBef>
              <a:spcAft>
                <a:spcPts val="0"/>
              </a:spcAft>
              <a:buFont typeface="+mj-lt"/>
              <a:buAutoNum type="arabicPeriod"/>
            </a:pPr>
            <a:r>
              <a:rPr lang="en-US" dirty="0" smtClean="0">
                <a:effectLst/>
                <a:latin typeface="Times New Roman"/>
                <a:ea typeface="Times New Roman"/>
              </a:rPr>
              <a:t>For the case of nonlinear plasma, focusing is provided by the plasma ions remaining in the transport channel after pushing out the plasma electrons. Acceleration, as before, is provided by the dielectric wave.</a:t>
            </a:r>
            <a:endParaRPr lang="en-US" sz="900" dirty="0">
              <a:effectLst/>
              <a:latin typeface="Times New Roman"/>
              <a:ea typeface="Times New Roman"/>
            </a:endParaRPr>
          </a:p>
        </p:txBody>
      </p:sp>
      <p:sp>
        <p:nvSpPr>
          <p:cNvPr id="10" name="TextBox 9"/>
          <p:cNvSpPr txBox="1"/>
          <p:nvPr/>
        </p:nvSpPr>
        <p:spPr>
          <a:xfrm>
            <a:off x="3276600" y="1963319"/>
            <a:ext cx="5223754" cy="1477328"/>
          </a:xfrm>
          <a:prstGeom prst="rect">
            <a:avLst/>
          </a:prstGeom>
          <a:noFill/>
        </p:spPr>
        <p:txBody>
          <a:bodyPr wrap="square" rtlCol="0">
            <a:spAutoFit/>
          </a:bodyPr>
          <a:lstStyle/>
          <a:p>
            <a:r>
              <a:rPr lang="en-US" dirty="0" smtClean="0">
                <a:effectLst/>
                <a:latin typeface="Times New Roman"/>
                <a:ea typeface="Times New Roman"/>
              </a:rPr>
              <a:t>Analytical studies and PIC simulations of </a:t>
            </a:r>
            <a:r>
              <a:rPr lang="en-US" dirty="0" err="1" smtClean="0">
                <a:effectLst/>
                <a:latin typeface="Times New Roman"/>
                <a:ea typeface="Times New Roman"/>
              </a:rPr>
              <a:t>wakefields</a:t>
            </a:r>
            <a:r>
              <a:rPr lang="en-US" dirty="0" smtClean="0">
                <a:effectLst/>
                <a:latin typeface="Times New Roman"/>
                <a:ea typeface="Times New Roman"/>
              </a:rPr>
              <a:t> excited by an electron bunch in a single-channel Plasma Dielectric Wakefield Accelerator (PDWA) showed:</a:t>
            </a:r>
            <a:endParaRPr lang="en-US" sz="900" dirty="0" smtClean="0">
              <a:effectLst/>
              <a:latin typeface="Times New Roman"/>
              <a:ea typeface="Times New Roman"/>
            </a:endParaRPr>
          </a:p>
          <a:p>
            <a:endParaRPr lang="en-US" dirty="0"/>
          </a:p>
        </p:txBody>
      </p:sp>
      <p:pic>
        <p:nvPicPr>
          <p:cNvPr id="4100" name="Рисунок 1" descr="PDWA.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835914"/>
            <a:ext cx="2732087" cy="227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3778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9144000" cy="990600"/>
          </a:xfrm>
        </p:spPr>
        <p:txBody>
          <a:bodyPr>
            <a:normAutofit/>
          </a:bodyPr>
          <a:lstStyle/>
          <a:p>
            <a:r>
              <a:rPr lang="en-US" dirty="0" smtClean="0"/>
              <a:t>Structure-less Active Medium  </a:t>
            </a:r>
            <a:endParaRPr lang="en-US" dirty="0"/>
          </a:p>
        </p:txBody>
      </p:sp>
      <p:sp>
        <p:nvSpPr>
          <p:cNvPr id="3" name="Content Placeholder 2"/>
          <p:cNvSpPr>
            <a:spLocks noGrp="1"/>
          </p:cNvSpPr>
          <p:nvPr>
            <p:ph idx="1"/>
          </p:nvPr>
        </p:nvSpPr>
        <p:spPr>
          <a:xfrm>
            <a:off x="457200" y="1524000"/>
            <a:ext cx="5181600" cy="4876799"/>
          </a:xfrm>
        </p:spPr>
        <p:txBody>
          <a:bodyPr>
            <a:normAutofit fontScale="70000" lnSpcReduction="20000"/>
          </a:bodyPr>
          <a:lstStyle/>
          <a:p>
            <a:pPr algn="just">
              <a:buFont typeface="Courier New" pitchFamily="49" charset="0"/>
              <a:buChar char="o"/>
            </a:pPr>
            <a:r>
              <a:rPr lang="en-US" dirty="0" smtClean="0"/>
              <a:t>In the </a:t>
            </a:r>
            <a:r>
              <a:rPr lang="en-US" i="1" dirty="0" smtClean="0">
                <a:solidFill>
                  <a:srgbClr val="00B050"/>
                </a:solidFill>
              </a:rPr>
              <a:t>Laser-driven</a:t>
            </a:r>
            <a:r>
              <a:rPr lang="en-US" dirty="0" smtClean="0"/>
              <a:t> plasma-based accelerators - an intense laser pulse is injected in a plasma and the particles are accelerated by the trailing space-charge wake</a:t>
            </a:r>
          </a:p>
          <a:p>
            <a:pPr algn="just">
              <a:buFont typeface="Courier New" pitchFamily="49" charset="0"/>
              <a:buChar char="o"/>
            </a:pPr>
            <a:endParaRPr lang="en-US" dirty="0"/>
          </a:p>
          <a:p>
            <a:pPr algn="just">
              <a:buFont typeface="Courier New" pitchFamily="49" charset="0"/>
              <a:buChar char="o"/>
            </a:pPr>
            <a:r>
              <a:rPr lang="en-US" dirty="0" smtClean="0"/>
              <a:t>In the </a:t>
            </a:r>
            <a:r>
              <a:rPr lang="en-US" i="1" dirty="0" smtClean="0">
                <a:solidFill>
                  <a:srgbClr val="00B050"/>
                </a:solidFill>
              </a:rPr>
              <a:t>Beam-driven</a:t>
            </a:r>
            <a:r>
              <a:rPr lang="en-US" dirty="0" smtClean="0"/>
              <a:t> plasma-based accelerators intense electron beam is the energy source</a:t>
            </a:r>
          </a:p>
          <a:p>
            <a:pPr algn="just">
              <a:buFont typeface="Courier New" pitchFamily="49" charset="0"/>
              <a:buChar char="o"/>
            </a:pPr>
            <a:endParaRPr lang="en-US" dirty="0" smtClean="0"/>
          </a:p>
          <a:p>
            <a:pPr algn="just">
              <a:buFont typeface="Courier New" pitchFamily="49" charset="0"/>
              <a:buChar char="o"/>
            </a:pPr>
            <a:endParaRPr lang="en-US" dirty="0"/>
          </a:p>
          <a:p>
            <a:pPr algn="just">
              <a:buFont typeface="Courier New" pitchFamily="49" charset="0"/>
              <a:buChar char="o"/>
            </a:pPr>
            <a:r>
              <a:rPr lang="en-US" dirty="0" smtClean="0"/>
              <a:t>A third possibility is to store the energy within the </a:t>
            </a:r>
            <a:r>
              <a:rPr lang="en-US" i="1" dirty="0" smtClean="0">
                <a:solidFill>
                  <a:srgbClr val="00B050"/>
                </a:solidFill>
              </a:rPr>
              <a:t>medium</a:t>
            </a:r>
            <a:r>
              <a:rPr lang="en-US" dirty="0" smtClean="0"/>
              <a:t> and the particles being accelerated by the field associated with the polarization </a:t>
            </a:r>
            <a:r>
              <a:rPr lang="en-US" sz="3100" dirty="0" smtClean="0"/>
              <a:t>Cerenkov-wake</a:t>
            </a:r>
            <a:r>
              <a:rPr lang="en-US" dirty="0" smtClean="0"/>
              <a:t> they generate</a:t>
            </a:r>
          </a:p>
        </p:txBody>
      </p:sp>
      <p:grpSp>
        <p:nvGrpSpPr>
          <p:cNvPr id="128" name="Group 127"/>
          <p:cNvGrpSpPr/>
          <p:nvPr/>
        </p:nvGrpSpPr>
        <p:grpSpPr>
          <a:xfrm>
            <a:off x="5867400" y="1524000"/>
            <a:ext cx="3178175" cy="1516063"/>
            <a:chOff x="5867400" y="1524000"/>
            <a:chExt cx="3178175" cy="1516063"/>
          </a:xfrm>
        </p:grpSpPr>
        <p:grpSp>
          <p:nvGrpSpPr>
            <p:cNvPr id="98" name="Group 97"/>
            <p:cNvGrpSpPr/>
            <p:nvPr/>
          </p:nvGrpSpPr>
          <p:grpSpPr>
            <a:xfrm>
              <a:off x="5867400" y="1524000"/>
              <a:ext cx="3178175" cy="1516063"/>
              <a:chOff x="5965825" y="1752600"/>
              <a:chExt cx="3178175" cy="1516063"/>
            </a:xfrm>
          </p:grpSpPr>
          <p:grpSp>
            <p:nvGrpSpPr>
              <p:cNvPr id="6" name="Group 42"/>
              <p:cNvGrpSpPr>
                <a:grpSpLocks/>
              </p:cNvGrpSpPr>
              <p:nvPr/>
            </p:nvGrpSpPr>
            <p:grpSpPr bwMode="auto">
              <a:xfrm>
                <a:off x="5965825" y="1752600"/>
                <a:ext cx="3178175" cy="1516063"/>
                <a:chOff x="2436" y="4745"/>
                <a:chExt cx="6322" cy="3201"/>
              </a:xfrm>
            </p:grpSpPr>
            <p:sp>
              <p:nvSpPr>
                <p:cNvPr id="7" name="Rectangle 69"/>
                <p:cNvSpPr>
                  <a:spLocks noChangeArrowheads="1"/>
                </p:cNvSpPr>
                <p:nvPr/>
              </p:nvSpPr>
              <p:spPr bwMode="auto">
                <a:xfrm>
                  <a:off x="2436" y="4745"/>
                  <a:ext cx="5925" cy="1718"/>
                </a:xfrm>
                <a:prstGeom prst="rect">
                  <a:avLst/>
                </a:prstGeom>
                <a:gradFill rotWithShape="1">
                  <a:gsLst>
                    <a:gs pos="0">
                      <a:srgbClr val="31849B"/>
                    </a:gs>
                    <a:gs pos="100000">
                      <a:srgbClr val="FFFF00"/>
                    </a:gs>
                  </a:gsLst>
                  <a:lin ang="5400000" scaled="1"/>
                </a:gra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 name="Rectangle 68"/>
                <p:cNvSpPr>
                  <a:spLocks noChangeArrowheads="1"/>
                </p:cNvSpPr>
                <p:nvPr/>
              </p:nvSpPr>
              <p:spPr bwMode="auto">
                <a:xfrm>
                  <a:off x="2436" y="6181"/>
                  <a:ext cx="5925" cy="1765"/>
                </a:xfrm>
                <a:prstGeom prst="rect">
                  <a:avLst/>
                </a:prstGeom>
                <a:gradFill rotWithShape="1">
                  <a:gsLst>
                    <a:gs pos="0">
                      <a:srgbClr val="FFFF00"/>
                    </a:gs>
                    <a:gs pos="100000">
                      <a:srgbClr val="31849B"/>
                    </a:gs>
                  </a:gsLst>
                  <a:lin ang="5400000" scaled="1"/>
                </a:gra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 name="AutoShape 67"/>
                <p:cNvSpPr>
                  <a:spLocks noChangeShapeType="1"/>
                </p:cNvSpPr>
                <p:nvPr/>
              </p:nvSpPr>
              <p:spPr bwMode="auto">
                <a:xfrm flipV="1">
                  <a:off x="2478" y="6185"/>
                  <a:ext cx="5806" cy="9"/>
                </a:xfrm>
                <a:prstGeom prst="straightConnector1">
                  <a:avLst/>
                </a:prstGeom>
                <a:noFill/>
                <a:ln w="19050">
                  <a:solidFill>
                    <a:srgbClr val="000000"/>
                  </a:solidFill>
                  <a:prstDash val="dash"/>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AutoShape 65"/>
                <p:cNvSpPr>
                  <a:spLocks noChangeShapeType="1"/>
                </p:cNvSpPr>
                <p:nvPr/>
              </p:nvSpPr>
              <p:spPr bwMode="auto">
                <a:xfrm>
                  <a:off x="8148" y="6185"/>
                  <a:ext cx="610" cy="0"/>
                </a:xfrm>
                <a:prstGeom prst="straightConnector1">
                  <a:avLst/>
                </a:prstGeom>
                <a:noFill/>
                <a:ln w="25400">
                  <a:solidFill>
                    <a:srgbClr val="000000"/>
                  </a:solidFill>
                  <a:round/>
                  <a:headEnd/>
                  <a:tailEnd type="triangle" w="lg" len="lg"/>
                </a:ln>
              </p:spPr>
              <p:txBody>
                <a:bodyPr vert="horz" wrap="square" lIns="91440" tIns="45720" rIns="91440" bIns="45720" numCol="1" anchor="t" anchorCtr="0" compatLnSpc="1">
                  <a:prstTxWarp prst="textNoShape">
                    <a:avLst/>
                  </a:prstTxWarp>
                </a:bodyPr>
                <a:lstStyle/>
                <a:p>
                  <a:endParaRPr lang="en-US"/>
                </a:p>
              </p:txBody>
            </p:sp>
            <p:graphicFrame>
              <p:nvGraphicFramePr>
                <p:cNvPr id="12" name="Object 64"/>
                <p:cNvGraphicFramePr>
                  <a:graphicFrameLocks noChangeAspect="1"/>
                </p:cNvGraphicFramePr>
                <p:nvPr/>
              </p:nvGraphicFramePr>
              <p:xfrm>
                <a:off x="8403" y="6219"/>
                <a:ext cx="249" cy="275"/>
              </p:xfrm>
              <a:graphic>
                <a:graphicData uri="http://schemas.openxmlformats.org/presentationml/2006/ole">
                  <mc:AlternateContent xmlns:mc="http://schemas.openxmlformats.org/markup-compatibility/2006">
                    <mc:Choice xmlns:v="urn:schemas-microsoft-com:vml" Requires="v">
                      <p:oleObj spid="_x0000_s1068" name="Equation" r:id="rId3" imgW="114102" imgH="126780" progId="Equation.DSMT4">
                        <p:embed/>
                      </p:oleObj>
                    </mc:Choice>
                    <mc:Fallback>
                      <p:oleObj name="Equation" r:id="rId3" imgW="114102" imgH="1267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3" y="6219"/>
                              <a:ext cx="249" cy="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AutoShape 63"/>
                <p:cNvSpPr>
                  <a:spLocks noChangeShapeType="1"/>
                </p:cNvSpPr>
                <p:nvPr/>
              </p:nvSpPr>
              <p:spPr bwMode="auto">
                <a:xfrm>
                  <a:off x="4969" y="6354"/>
                  <a:ext cx="610" cy="0"/>
                </a:xfrm>
                <a:prstGeom prst="straightConnector1">
                  <a:avLst/>
                </a:prstGeom>
                <a:noFill/>
                <a:ln w="25400">
                  <a:solidFill>
                    <a:srgbClr val="000000"/>
                  </a:solidFill>
                  <a:round/>
                  <a:headEnd/>
                  <a:tailEnd type="triangle" w="lg" len="lg"/>
                </a:ln>
              </p:spPr>
              <p:txBody>
                <a:bodyPr vert="horz" wrap="square" lIns="91440" tIns="45720" rIns="91440" bIns="45720" numCol="1" anchor="t" anchorCtr="0" compatLnSpc="1">
                  <a:prstTxWarp prst="textNoShape">
                    <a:avLst/>
                  </a:prstTxWarp>
                </a:bodyPr>
                <a:lstStyle/>
                <a:p>
                  <a:endParaRPr lang="en-US"/>
                </a:p>
              </p:txBody>
            </p:sp>
            <p:graphicFrame>
              <p:nvGraphicFramePr>
                <p:cNvPr id="14" name="Object 62"/>
                <p:cNvGraphicFramePr>
                  <a:graphicFrameLocks noChangeAspect="1"/>
                </p:cNvGraphicFramePr>
                <p:nvPr/>
              </p:nvGraphicFramePr>
              <p:xfrm>
                <a:off x="4995" y="6401"/>
                <a:ext cx="277" cy="275"/>
              </p:xfrm>
              <a:graphic>
                <a:graphicData uri="http://schemas.openxmlformats.org/presentationml/2006/ole">
                  <mc:AlternateContent xmlns:mc="http://schemas.openxmlformats.org/markup-compatibility/2006">
                    <mc:Choice xmlns:v="urn:schemas-microsoft-com:vml" Requires="v">
                      <p:oleObj spid="_x0000_s1069" name="Equation" r:id="rId5" imgW="126725" imgH="126725" progId="Equation.DSMT4">
                        <p:embed/>
                      </p:oleObj>
                    </mc:Choice>
                    <mc:Fallback>
                      <p:oleObj name="Equation" r:id="rId5" imgW="126725" imgH="126725"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5" y="6401"/>
                              <a:ext cx="277" cy="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Oval 56"/>
                <p:cNvSpPr>
                  <a:spLocks noChangeArrowheads="1"/>
                </p:cNvSpPr>
                <p:nvPr/>
              </p:nvSpPr>
              <p:spPr bwMode="auto">
                <a:xfrm>
                  <a:off x="4817" y="5884"/>
                  <a:ext cx="123" cy="723"/>
                </a:xfrm>
                <a:prstGeom prst="ellipse">
                  <a:avLst/>
                </a:pr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7423" name="Picture 15" descr="D:\My Documents\My Technion\Pr. L.Schachter\Afterburner\Eilat 2012\Templates\wave packet transp.png"/>
              <p:cNvPicPr>
                <a:picLocks noChangeAspect="1" noChangeArrowheads="1"/>
              </p:cNvPicPr>
              <p:nvPr/>
            </p:nvPicPr>
            <p:blipFill>
              <a:blip r:embed="rId7" cstate="print"/>
              <a:srcRect/>
              <a:stretch>
                <a:fillRect/>
              </a:stretch>
            </p:blipFill>
            <p:spPr bwMode="auto">
              <a:xfrm>
                <a:off x="7620000" y="2049463"/>
                <a:ext cx="1150938" cy="846137"/>
              </a:xfrm>
              <a:prstGeom prst="rect">
                <a:avLst/>
              </a:prstGeom>
              <a:noFill/>
            </p:spPr>
          </p:pic>
          <p:pic>
            <p:nvPicPr>
              <p:cNvPr id="17424" name="Picture 16" descr="D:\My Documents\My Technion\Pr. L.Schachter\Afterburner\Eilat 2012\Templates\plasma.png"/>
              <p:cNvPicPr>
                <a:picLocks noChangeAspect="1" noChangeArrowheads="1"/>
              </p:cNvPicPr>
              <p:nvPr/>
            </p:nvPicPr>
            <p:blipFill>
              <a:blip r:embed="rId8" cstate="print"/>
              <a:srcRect/>
              <a:stretch>
                <a:fillRect/>
              </a:stretch>
            </p:blipFill>
            <p:spPr bwMode="auto">
              <a:xfrm>
                <a:off x="6019801" y="1828801"/>
                <a:ext cx="533399" cy="533399"/>
              </a:xfrm>
              <a:prstGeom prst="rect">
                <a:avLst/>
              </a:prstGeom>
              <a:noFill/>
            </p:spPr>
          </p:pic>
        </p:grpSp>
        <p:sp>
          <p:nvSpPr>
            <p:cNvPr id="127" name="TextBox 126"/>
            <p:cNvSpPr txBox="1"/>
            <p:nvPr/>
          </p:nvSpPr>
          <p:spPr>
            <a:xfrm>
              <a:off x="6553200" y="1600200"/>
              <a:ext cx="1066800" cy="369332"/>
            </a:xfrm>
            <a:prstGeom prst="rect">
              <a:avLst/>
            </a:prstGeom>
            <a:noFill/>
          </p:spPr>
          <p:txBody>
            <a:bodyPr wrap="square" rtlCol="0">
              <a:spAutoFit/>
            </a:bodyPr>
            <a:lstStyle/>
            <a:p>
              <a:r>
                <a:rPr lang="en-US" dirty="0" smtClean="0">
                  <a:solidFill>
                    <a:schemeClr val="bg1"/>
                  </a:solidFill>
                </a:rPr>
                <a:t>Plasma</a:t>
              </a:r>
              <a:endParaRPr lang="en-US" dirty="0">
                <a:solidFill>
                  <a:schemeClr val="bg1"/>
                </a:solidFill>
              </a:endParaRPr>
            </a:p>
          </p:txBody>
        </p:sp>
      </p:grpSp>
      <p:grpSp>
        <p:nvGrpSpPr>
          <p:cNvPr id="99" name="Group 98"/>
          <p:cNvGrpSpPr/>
          <p:nvPr/>
        </p:nvGrpSpPr>
        <p:grpSpPr>
          <a:xfrm>
            <a:off x="5867400" y="3200400"/>
            <a:ext cx="3178175" cy="1516063"/>
            <a:chOff x="5965825" y="1752600"/>
            <a:chExt cx="3178175" cy="1516063"/>
          </a:xfrm>
        </p:grpSpPr>
        <p:grpSp>
          <p:nvGrpSpPr>
            <p:cNvPr id="100" name="Group 42"/>
            <p:cNvGrpSpPr>
              <a:grpSpLocks/>
            </p:cNvGrpSpPr>
            <p:nvPr/>
          </p:nvGrpSpPr>
          <p:grpSpPr bwMode="auto">
            <a:xfrm>
              <a:off x="5965825" y="1752600"/>
              <a:ext cx="3178175" cy="1516063"/>
              <a:chOff x="2436" y="4745"/>
              <a:chExt cx="6322" cy="3201"/>
            </a:xfrm>
          </p:grpSpPr>
          <p:sp>
            <p:nvSpPr>
              <p:cNvPr id="103" name="Rectangle 69"/>
              <p:cNvSpPr>
                <a:spLocks noChangeArrowheads="1"/>
              </p:cNvSpPr>
              <p:nvPr/>
            </p:nvSpPr>
            <p:spPr bwMode="auto">
              <a:xfrm>
                <a:off x="2436" y="4745"/>
                <a:ext cx="5925" cy="1718"/>
              </a:xfrm>
              <a:prstGeom prst="rect">
                <a:avLst/>
              </a:prstGeom>
              <a:gradFill rotWithShape="1">
                <a:gsLst>
                  <a:gs pos="0">
                    <a:srgbClr val="31849B"/>
                  </a:gs>
                  <a:gs pos="100000">
                    <a:srgbClr val="FFFF00"/>
                  </a:gs>
                </a:gsLst>
                <a:lin ang="5400000" scaled="1"/>
              </a:gra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4" name="Rectangle 68"/>
              <p:cNvSpPr>
                <a:spLocks noChangeArrowheads="1"/>
              </p:cNvSpPr>
              <p:nvPr/>
            </p:nvSpPr>
            <p:spPr bwMode="auto">
              <a:xfrm>
                <a:off x="2436" y="6181"/>
                <a:ext cx="5925" cy="1765"/>
              </a:xfrm>
              <a:prstGeom prst="rect">
                <a:avLst/>
              </a:prstGeom>
              <a:gradFill rotWithShape="1">
                <a:gsLst>
                  <a:gs pos="0">
                    <a:srgbClr val="FFFF00"/>
                  </a:gs>
                  <a:gs pos="100000">
                    <a:srgbClr val="31849B"/>
                  </a:gs>
                </a:gsLst>
                <a:lin ang="5400000" scaled="1"/>
              </a:gra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5" name="AutoShape 67"/>
              <p:cNvSpPr>
                <a:spLocks noChangeShapeType="1"/>
              </p:cNvSpPr>
              <p:nvPr/>
            </p:nvSpPr>
            <p:spPr bwMode="auto">
              <a:xfrm flipV="1">
                <a:off x="2478" y="6185"/>
                <a:ext cx="5806" cy="9"/>
              </a:xfrm>
              <a:prstGeom prst="straightConnector1">
                <a:avLst/>
              </a:prstGeom>
              <a:noFill/>
              <a:ln w="19050">
                <a:solidFill>
                  <a:srgbClr val="000000"/>
                </a:solidFill>
                <a:prstDash val="dash"/>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AutoShape 65"/>
              <p:cNvSpPr>
                <a:spLocks noChangeShapeType="1"/>
              </p:cNvSpPr>
              <p:nvPr/>
            </p:nvSpPr>
            <p:spPr bwMode="auto">
              <a:xfrm>
                <a:off x="8148" y="6185"/>
                <a:ext cx="610" cy="0"/>
              </a:xfrm>
              <a:prstGeom prst="straightConnector1">
                <a:avLst/>
              </a:prstGeom>
              <a:noFill/>
              <a:ln w="25400">
                <a:solidFill>
                  <a:srgbClr val="000000"/>
                </a:solidFill>
                <a:round/>
                <a:headEnd/>
                <a:tailEnd type="triangle" w="lg" len="lg"/>
              </a:ln>
            </p:spPr>
            <p:txBody>
              <a:bodyPr vert="horz" wrap="square" lIns="91440" tIns="45720" rIns="91440" bIns="45720" numCol="1" anchor="t" anchorCtr="0" compatLnSpc="1">
                <a:prstTxWarp prst="textNoShape">
                  <a:avLst/>
                </a:prstTxWarp>
              </a:bodyPr>
              <a:lstStyle/>
              <a:p>
                <a:endParaRPr lang="en-US"/>
              </a:p>
            </p:txBody>
          </p:sp>
          <p:graphicFrame>
            <p:nvGraphicFramePr>
              <p:cNvPr id="107" name="Object 64"/>
              <p:cNvGraphicFramePr>
                <a:graphicFrameLocks noChangeAspect="1"/>
              </p:cNvGraphicFramePr>
              <p:nvPr/>
            </p:nvGraphicFramePr>
            <p:xfrm>
              <a:off x="8403" y="6219"/>
              <a:ext cx="249" cy="275"/>
            </p:xfrm>
            <a:graphic>
              <a:graphicData uri="http://schemas.openxmlformats.org/presentationml/2006/ole">
                <mc:AlternateContent xmlns:mc="http://schemas.openxmlformats.org/markup-compatibility/2006">
                  <mc:Choice xmlns:v="urn:schemas-microsoft-com:vml" Requires="v">
                    <p:oleObj spid="_x0000_s1070" name="Equation" r:id="rId9" imgW="114102" imgH="126780" progId="Equation.DSMT4">
                      <p:embed/>
                    </p:oleObj>
                  </mc:Choice>
                  <mc:Fallback>
                    <p:oleObj name="Equation" r:id="rId9" imgW="114102" imgH="1267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3" y="6219"/>
                            <a:ext cx="249" cy="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8" name="AutoShape 63"/>
              <p:cNvSpPr>
                <a:spLocks noChangeShapeType="1"/>
              </p:cNvSpPr>
              <p:nvPr/>
            </p:nvSpPr>
            <p:spPr bwMode="auto">
              <a:xfrm>
                <a:off x="4969" y="6354"/>
                <a:ext cx="610" cy="0"/>
              </a:xfrm>
              <a:prstGeom prst="straightConnector1">
                <a:avLst/>
              </a:prstGeom>
              <a:noFill/>
              <a:ln w="25400">
                <a:solidFill>
                  <a:srgbClr val="000000"/>
                </a:solidFill>
                <a:round/>
                <a:headEnd/>
                <a:tailEnd type="triangle" w="lg" len="lg"/>
              </a:ln>
            </p:spPr>
            <p:txBody>
              <a:bodyPr vert="horz" wrap="square" lIns="91440" tIns="45720" rIns="91440" bIns="45720" numCol="1" anchor="t" anchorCtr="0" compatLnSpc="1">
                <a:prstTxWarp prst="textNoShape">
                  <a:avLst/>
                </a:prstTxWarp>
              </a:bodyPr>
              <a:lstStyle/>
              <a:p>
                <a:endParaRPr lang="en-US"/>
              </a:p>
            </p:txBody>
          </p:sp>
          <p:graphicFrame>
            <p:nvGraphicFramePr>
              <p:cNvPr id="109" name="Object 62"/>
              <p:cNvGraphicFramePr>
                <a:graphicFrameLocks noChangeAspect="1"/>
              </p:cNvGraphicFramePr>
              <p:nvPr/>
            </p:nvGraphicFramePr>
            <p:xfrm>
              <a:off x="4995" y="6401"/>
              <a:ext cx="277" cy="275"/>
            </p:xfrm>
            <a:graphic>
              <a:graphicData uri="http://schemas.openxmlformats.org/presentationml/2006/ole">
                <mc:AlternateContent xmlns:mc="http://schemas.openxmlformats.org/markup-compatibility/2006">
                  <mc:Choice xmlns:v="urn:schemas-microsoft-com:vml" Requires="v">
                    <p:oleObj spid="_x0000_s1071" name="Equation" r:id="rId10" imgW="126725" imgH="126725" progId="Equation.DSMT4">
                      <p:embed/>
                    </p:oleObj>
                  </mc:Choice>
                  <mc:Fallback>
                    <p:oleObj name="Equation" r:id="rId10" imgW="126725" imgH="126725"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5" y="6401"/>
                            <a:ext cx="277" cy="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0" name="Oval 56"/>
              <p:cNvSpPr>
                <a:spLocks noChangeArrowheads="1"/>
              </p:cNvSpPr>
              <p:nvPr/>
            </p:nvSpPr>
            <p:spPr bwMode="auto">
              <a:xfrm>
                <a:off x="4817" y="5884"/>
                <a:ext cx="123" cy="723"/>
              </a:xfrm>
              <a:prstGeom prst="ellipse">
                <a:avLst/>
              </a:pr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 name="Oval 56"/>
              <p:cNvSpPr>
                <a:spLocks noChangeArrowheads="1"/>
              </p:cNvSpPr>
              <p:nvPr/>
            </p:nvSpPr>
            <p:spPr bwMode="auto">
              <a:xfrm>
                <a:off x="6939" y="5228"/>
                <a:ext cx="152" cy="1931"/>
              </a:xfrm>
              <a:prstGeom prst="ellipse">
                <a:avLst/>
              </a:pr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02" name="Picture 16" descr="D:\My Documents\My Technion\Pr. L.Schachter\Afterburner\Eilat 2012\Templates\plasma.png"/>
            <p:cNvPicPr>
              <a:picLocks noChangeAspect="1" noChangeArrowheads="1"/>
            </p:cNvPicPr>
            <p:nvPr/>
          </p:nvPicPr>
          <p:blipFill>
            <a:blip r:embed="rId8" cstate="print"/>
            <a:srcRect/>
            <a:stretch>
              <a:fillRect/>
            </a:stretch>
          </p:blipFill>
          <p:spPr bwMode="auto">
            <a:xfrm>
              <a:off x="6019801" y="1828801"/>
              <a:ext cx="533399" cy="533399"/>
            </a:xfrm>
            <a:prstGeom prst="rect">
              <a:avLst/>
            </a:prstGeom>
            <a:noFill/>
          </p:spPr>
        </p:pic>
      </p:grpSp>
      <p:sp>
        <p:nvSpPr>
          <p:cNvPr id="129" name="TextBox 128"/>
          <p:cNvSpPr txBox="1"/>
          <p:nvPr/>
        </p:nvSpPr>
        <p:spPr>
          <a:xfrm>
            <a:off x="6553200" y="3276600"/>
            <a:ext cx="1066800" cy="369332"/>
          </a:xfrm>
          <a:prstGeom prst="rect">
            <a:avLst/>
          </a:prstGeom>
          <a:noFill/>
        </p:spPr>
        <p:txBody>
          <a:bodyPr wrap="square" rtlCol="0">
            <a:spAutoFit/>
          </a:bodyPr>
          <a:lstStyle/>
          <a:p>
            <a:r>
              <a:rPr lang="en-US" dirty="0" smtClean="0">
                <a:solidFill>
                  <a:schemeClr val="bg1"/>
                </a:solidFill>
              </a:rPr>
              <a:t>Plasma</a:t>
            </a:r>
            <a:endParaRPr lang="en-US" dirty="0">
              <a:solidFill>
                <a:schemeClr val="bg1"/>
              </a:solidFill>
            </a:endParaRPr>
          </a:p>
        </p:txBody>
      </p:sp>
      <p:grpSp>
        <p:nvGrpSpPr>
          <p:cNvPr id="132" name="Group 131"/>
          <p:cNvGrpSpPr/>
          <p:nvPr/>
        </p:nvGrpSpPr>
        <p:grpSpPr>
          <a:xfrm>
            <a:off x="5867400" y="4876800"/>
            <a:ext cx="3178175" cy="1516063"/>
            <a:chOff x="5867400" y="4876800"/>
            <a:chExt cx="3178175" cy="1516063"/>
          </a:xfrm>
        </p:grpSpPr>
        <p:grpSp>
          <p:nvGrpSpPr>
            <p:cNvPr id="125" name="Group 124"/>
            <p:cNvGrpSpPr/>
            <p:nvPr/>
          </p:nvGrpSpPr>
          <p:grpSpPr>
            <a:xfrm>
              <a:off x="5867400" y="4876800"/>
              <a:ext cx="3178175" cy="1516063"/>
              <a:chOff x="5965825" y="4876800"/>
              <a:chExt cx="3178175" cy="1516063"/>
            </a:xfrm>
          </p:grpSpPr>
          <p:grpSp>
            <p:nvGrpSpPr>
              <p:cNvPr id="113" name="Group 42"/>
              <p:cNvGrpSpPr>
                <a:grpSpLocks/>
              </p:cNvGrpSpPr>
              <p:nvPr/>
            </p:nvGrpSpPr>
            <p:grpSpPr bwMode="auto">
              <a:xfrm>
                <a:off x="5965825" y="4876800"/>
                <a:ext cx="3178175" cy="1516063"/>
                <a:chOff x="2436" y="4745"/>
                <a:chExt cx="6322" cy="3201"/>
              </a:xfrm>
            </p:grpSpPr>
            <p:sp>
              <p:nvSpPr>
                <p:cNvPr id="115" name="Rectangle 69"/>
                <p:cNvSpPr>
                  <a:spLocks noChangeArrowheads="1"/>
                </p:cNvSpPr>
                <p:nvPr/>
              </p:nvSpPr>
              <p:spPr bwMode="auto">
                <a:xfrm>
                  <a:off x="2436" y="4745"/>
                  <a:ext cx="5925" cy="1718"/>
                </a:xfrm>
                <a:prstGeom prst="rect">
                  <a:avLst/>
                </a:prstGeom>
                <a:gradFill rotWithShape="1">
                  <a:gsLst>
                    <a:gs pos="0">
                      <a:srgbClr val="31849B"/>
                    </a:gs>
                    <a:gs pos="100000">
                      <a:srgbClr val="FFFF00"/>
                    </a:gs>
                  </a:gsLst>
                  <a:lin ang="5400000" scaled="1"/>
                </a:gra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6" name="Rectangle 68"/>
                <p:cNvSpPr>
                  <a:spLocks noChangeArrowheads="1"/>
                </p:cNvSpPr>
                <p:nvPr/>
              </p:nvSpPr>
              <p:spPr bwMode="auto">
                <a:xfrm>
                  <a:off x="2436" y="6181"/>
                  <a:ext cx="5925" cy="1765"/>
                </a:xfrm>
                <a:prstGeom prst="rect">
                  <a:avLst/>
                </a:prstGeom>
                <a:gradFill rotWithShape="1">
                  <a:gsLst>
                    <a:gs pos="0">
                      <a:srgbClr val="FFFF00"/>
                    </a:gs>
                    <a:gs pos="100000">
                      <a:srgbClr val="31849B"/>
                    </a:gs>
                  </a:gsLst>
                  <a:lin ang="5400000" scaled="1"/>
                </a:gra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7" name="AutoShape 67"/>
                <p:cNvSpPr>
                  <a:spLocks noChangeShapeType="1"/>
                </p:cNvSpPr>
                <p:nvPr/>
              </p:nvSpPr>
              <p:spPr bwMode="auto">
                <a:xfrm flipV="1">
                  <a:off x="2478" y="6185"/>
                  <a:ext cx="5806" cy="9"/>
                </a:xfrm>
                <a:prstGeom prst="straightConnector1">
                  <a:avLst/>
                </a:prstGeom>
                <a:noFill/>
                <a:ln w="19050">
                  <a:solidFill>
                    <a:srgbClr val="000000"/>
                  </a:solidFill>
                  <a:prstDash val="dash"/>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 name="AutoShape 65"/>
                <p:cNvSpPr>
                  <a:spLocks noChangeShapeType="1"/>
                </p:cNvSpPr>
                <p:nvPr/>
              </p:nvSpPr>
              <p:spPr bwMode="auto">
                <a:xfrm>
                  <a:off x="8148" y="6185"/>
                  <a:ext cx="610" cy="0"/>
                </a:xfrm>
                <a:prstGeom prst="straightConnector1">
                  <a:avLst/>
                </a:prstGeom>
                <a:noFill/>
                <a:ln w="25400">
                  <a:solidFill>
                    <a:srgbClr val="000000"/>
                  </a:solidFill>
                  <a:round/>
                  <a:headEnd/>
                  <a:tailEnd type="triangle" w="lg" len="lg"/>
                </a:ln>
              </p:spPr>
              <p:txBody>
                <a:bodyPr vert="horz" wrap="square" lIns="91440" tIns="45720" rIns="91440" bIns="45720" numCol="1" anchor="t" anchorCtr="0" compatLnSpc="1">
                  <a:prstTxWarp prst="textNoShape">
                    <a:avLst/>
                  </a:prstTxWarp>
                </a:bodyPr>
                <a:lstStyle/>
                <a:p>
                  <a:endParaRPr lang="en-US"/>
                </a:p>
              </p:txBody>
            </p:sp>
            <p:graphicFrame>
              <p:nvGraphicFramePr>
                <p:cNvPr id="119" name="Object 64"/>
                <p:cNvGraphicFramePr>
                  <a:graphicFrameLocks noChangeAspect="1"/>
                </p:cNvGraphicFramePr>
                <p:nvPr/>
              </p:nvGraphicFramePr>
              <p:xfrm>
                <a:off x="8403" y="6219"/>
                <a:ext cx="249" cy="275"/>
              </p:xfrm>
              <a:graphic>
                <a:graphicData uri="http://schemas.openxmlformats.org/presentationml/2006/ole">
                  <mc:AlternateContent xmlns:mc="http://schemas.openxmlformats.org/markup-compatibility/2006">
                    <mc:Choice xmlns:v="urn:schemas-microsoft-com:vml" Requires="v">
                      <p:oleObj spid="_x0000_s1072" name="Equation" r:id="rId11" imgW="114102" imgH="126780" progId="Equation.DSMT4">
                        <p:embed/>
                      </p:oleObj>
                    </mc:Choice>
                    <mc:Fallback>
                      <p:oleObj name="Equation" r:id="rId11" imgW="114102" imgH="1267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3" y="6219"/>
                              <a:ext cx="249" cy="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0" name="AutoShape 63"/>
                <p:cNvSpPr>
                  <a:spLocks noChangeShapeType="1"/>
                </p:cNvSpPr>
                <p:nvPr/>
              </p:nvSpPr>
              <p:spPr bwMode="auto">
                <a:xfrm>
                  <a:off x="4969" y="6354"/>
                  <a:ext cx="610" cy="0"/>
                </a:xfrm>
                <a:prstGeom prst="straightConnector1">
                  <a:avLst/>
                </a:prstGeom>
                <a:noFill/>
                <a:ln w="25400">
                  <a:solidFill>
                    <a:srgbClr val="000000"/>
                  </a:solidFill>
                  <a:round/>
                  <a:headEnd/>
                  <a:tailEnd type="triangle" w="lg" len="lg"/>
                </a:ln>
              </p:spPr>
              <p:txBody>
                <a:bodyPr vert="horz" wrap="square" lIns="91440" tIns="45720" rIns="91440" bIns="45720" numCol="1" anchor="t" anchorCtr="0" compatLnSpc="1">
                  <a:prstTxWarp prst="textNoShape">
                    <a:avLst/>
                  </a:prstTxWarp>
                </a:bodyPr>
                <a:lstStyle/>
                <a:p>
                  <a:endParaRPr lang="en-US"/>
                </a:p>
              </p:txBody>
            </p:sp>
            <p:graphicFrame>
              <p:nvGraphicFramePr>
                <p:cNvPr id="121" name="Object 62"/>
                <p:cNvGraphicFramePr>
                  <a:graphicFrameLocks noChangeAspect="1"/>
                </p:cNvGraphicFramePr>
                <p:nvPr/>
              </p:nvGraphicFramePr>
              <p:xfrm>
                <a:off x="4995" y="6401"/>
                <a:ext cx="277" cy="275"/>
              </p:xfrm>
              <a:graphic>
                <a:graphicData uri="http://schemas.openxmlformats.org/presentationml/2006/ole">
                  <mc:AlternateContent xmlns:mc="http://schemas.openxmlformats.org/markup-compatibility/2006">
                    <mc:Choice xmlns:v="urn:schemas-microsoft-com:vml" Requires="v">
                      <p:oleObj spid="_x0000_s1073" name="Equation" r:id="rId12" imgW="126725" imgH="126725" progId="Equation.DSMT4">
                        <p:embed/>
                      </p:oleObj>
                    </mc:Choice>
                    <mc:Fallback>
                      <p:oleObj name="Equation" r:id="rId12" imgW="126725" imgH="126725"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5" y="6401"/>
                              <a:ext cx="277" cy="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2" name="Oval 56"/>
                <p:cNvSpPr>
                  <a:spLocks noChangeArrowheads="1"/>
                </p:cNvSpPr>
                <p:nvPr/>
              </p:nvSpPr>
              <p:spPr bwMode="auto">
                <a:xfrm>
                  <a:off x="4817" y="5884"/>
                  <a:ext cx="123" cy="723"/>
                </a:xfrm>
                <a:prstGeom prst="ellipse">
                  <a:avLst/>
                </a:pr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 name="Oval 56"/>
                <p:cNvSpPr>
                  <a:spLocks noChangeArrowheads="1"/>
                </p:cNvSpPr>
                <p:nvPr/>
              </p:nvSpPr>
              <p:spPr bwMode="auto">
                <a:xfrm>
                  <a:off x="7012" y="5871"/>
                  <a:ext cx="123" cy="723"/>
                </a:xfrm>
                <a:prstGeom prst="ellipse">
                  <a:avLst/>
                </a:prstGeom>
                <a:solidFill>
                  <a:srgbClr val="FF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7435" name="Picture 27" descr="D:\My Documents\My Technion\Pr. L.Schachter\Afterburner\Eilat 2012\Templates\Excited atom.png"/>
              <p:cNvPicPr>
                <a:picLocks noChangeAspect="1" noChangeArrowheads="1"/>
              </p:cNvPicPr>
              <p:nvPr/>
            </p:nvPicPr>
            <p:blipFill>
              <a:blip r:embed="rId13" cstate="print"/>
              <a:srcRect/>
              <a:stretch>
                <a:fillRect/>
              </a:stretch>
            </p:blipFill>
            <p:spPr bwMode="auto">
              <a:xfrm>
                <a:off x="6019800" y="4953000"/>
                <a:ext cx="533400" cy="533400"/>
              </a:xfrm>
              <a:prstGeom prst="rect">
                <a:avLst/>
              </a:prstGeom>
              <a:noFill/>
            </p:spPr>
          </p:pic>
        </p:grpSp>
        <p:sp>
          <p:nvSpPr>
            <p:cNvPr id="131" name="TextBox 130"/>
            <p:cNvSpPr txBox="1"/>
            <p:nvPr/>
          </p:nvSpPr>
          <p:spPr>
            <a:xfrm>
              <a:off x="6553200" y="4953000"/>
              <a:ext cx="1828800" cy="369332"/>
            </a:xfrm>
            <a:prstGeom prst="rect">
              <a:avLst/>
            </a:prstGeom>
            <a:noFill/>
          </p:spPr>
          <p:txBody>
            <a:bodyPr wrap="square" rtlCol="0">
              <a:spAutoFit/>
            </a:bodyPr>
            <a:lstStyle/>
            <a:p>
              <a:r>
                <a:rPr lang="en-US" dirty="0" smtClean="0">
                  <a:solidFill>
                    <a:schemeClr val="bg1"/>
                  </a:solidFill>
                </a:rPr>
                <a:t>Active medium</a:t>
              </a:r>
              <a:endParaRPr lang="en-US" dirty="0">
                <a:solidFill>
                  <a:schemeClr val="bg1"/>
                </a:solidFill>
              </a:endParaRPr>
            </a:p>
          </p:txBody>
        </p:sp>
      </p:grpSp>
      <p:sp>
        <p:nvSpPr>
          <p:cNvPr id="4" name="Slide Number Placeholder 3"/>
          <p:cNvSpPr>
            <a:spLocks noGrp="1"/>
          </p:cNvSpPr>
          <p:nvPr>
            <p:ph type="sldNum" sz="quarter" idx="12"/>
          </p:nvPr>
        </p:nvSpPr>
        <p:spPr/>
        <p:txBody>
          <a:bodyPr/>
          <a:lstStyle/>
          <a:p>
            <a:fld id="{B6F15528-21DE-4FAA-801E-634DDDAF4B2B}" type="slidenum">
              <a:rPr lang="en-US" smtClean="0"/>
              <a:pPr/>
              <a:t>3</a:t>
            </a:fld>
            <a:endParaRPr lang="en-US"/>
          </a:p>
        </p:txBody>
      </p:sp>
    </p:spTree>
    <p:extLst>
      <p:ext uri="{BB962C8B-B14F-4D97-AF65-F5344CB8AC3E}">
        <p14:creationId xmlns:p14="http://schemas.microsoft.com/office/powerpoint/2010/main" val="36269029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Рисунок 0" descr="Fig_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338840"/>
            <a:ext cx="4495800" cy="3149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Fig_0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5177" y="457200"/>
            <a:ext cx="4289020" cy="2975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28601" y="3657600"/>
            <a:ext cx="4343400" cy="3046988"/>
          </a:xfrm>
          <a:prstGeom prst="rect">
            <a:avLst/>
          </a:prstGeom>
          <a:noFill/>
          <a:ln>
            <a:solidFill>
              <a:schemeClr val="accent1"/>
            </a:solidFill>
          </a:ln>
        </p:spPr>
        <p:txBody>
          <a:bodyPr wrap="square" rtlCol="0">
            <a:spAutoFit/>
          </a:bodyPr>
          <a:lstStyle/>
          <a:p>
            <a:r>
              <a:rPr lang="en-US" sz="1600" b="1" dirty="0" err="1" smtClean="0"/>
              <a:t>Overdense</a:t>
            </a:r>
            <a:r>
              <a:rPr lang="en-US" sz="1600" b="1" dirty="0" smtClean="0"/>
              <a:t> regime of PDWA: </a:t>
            </a:r>
            <a:r>
              <a:rPr lang="en-US" sz="1600" dirty="0" smtClean="0"/>
              <a:t>Axial profile of the axial force (black line) and transverse force (red line) at the distance r=0.45mm. Cyan rectangle shows possible location of electron witness bunch and green rectangles show possible location of positron witness bunch. OD=1.2mm. ID=1mm, </a:t>
            </a:r>
            <a:r>
              <a:rPr lang="en-US" sz="1600" dirty="0" err="1" smtClean="0"/>
              <a:t>nb</a:t>
            </a:r>
            <a:r>
              <a:rPr lang="en-US" sz="1600" dirty="0" smtClean="0"/>
              <a:t>/</a:t>
            </a:r>
            <a:r>
              <a:rPr lang="en-US" sz="1600" dirty="0" err="1" smtClean="0"/>
              <a:t>np</a:t>
            </a:r>
            <a:r>
              <a:rPr lang="en-US" sz="1600" dirty="0" smtClean="0"/>
              <a:t>=1/3, </a:t>
            </a:r>
            <a:r>
              <a:rPr lang="en-US" sz="1600" dirty="0" err="1" smtClean="0"/>
              <a:t>np</a:t>
            </a:r>
            <a:r>
              <a:rPr lang="en-US" sz="1600" dirty="0" smtClean="0"/>
              <a:t>=4.5∙1014 cm-3. Bunch energy is 5 </a:t>
            </a:r>
            <a:r>
              <a:rPr lang="en-US" sz="1600" dirty="0" err="1" smtClean="0"/>
              <a:t>GeV</a:t>
            </a:r>
            <a:r>
              <a:rPr lang="en-US" sz="1600" dirty="0" smtClean="0"/>
              <a:t>, bunch charge is 3nC. The focusing force amplitude is approximately  300MeV/m, which equals a focusing magnetic field induction ~1T.  Drive bunch, which moves right to left, is shown as a yellow rectangle</a:t>
            </a:r>
            <a:endParaRPr lang="en-US" sz="1600" dirty="0"/>
          </a:p>
        </p:txBody>
      </p:sp>
      <p:sp>
        <p:nvSpPr>
          <p:cNvPr id="8" name="TextBox 7"/>
          <p:cNvSpPr txBox="1"/>
          <p:nvPr/>
        </p:nvSpPr>
        <p:spPr>
          <a:xfrm>
            <a:off x="4987047" y="3657600"/>
            <a:ext cx="4061197" cy="3046988"/>
          </a:xfrm>
          <a:prstGeom prst="rect">
            <a:avLst/>
          </a:prstGeom>
          <a:noFill/>
          <a:ln>
            <a:solidFill>
              <a:schemeClr val="accent1"/>
            </a:solidFill>
          </a:ln>
        </p:spPr>
        <p:txBody>
          <a:bodyPr wrap="square" rtlCol="0">
            <a:spAutoFit/>
          </a:bodyPr>
          <a:lstStyle/>
          <a:p>
            <a:r>
              <a:rPr lang="en-US" sz="1600" b="1" dirty="0" err="1" smtClean="0"/>
              <a:t>Underdense</a:t>
            </a:r>
            <a:r>
              <a:rPr lang="en-US" sz="1600" b="1" dirty="0" smtClean="0"/>
              <a:t> regime of PDWA: </a:t>
            </a:r>
            <a:r>
              <a:rPr lang="en-US" sz="1600" dirty="0" smtClean="0"/>
              <a:t>Axial profile of the axial force (black line) and transverse force (red line) in the case of </a:t>
            </a:r>
            <a:r>
              <a:rPr lang="en-US" sz="1600" dirty="0" err="1" smtClean="0"/>
              <a:t>underdense</a:t>
            </a:r>
            <a:r>
              <a:rPr lang="en-US" sz="1600" dirty="0" smtClean="0"/>
              <a:t> (“blowout”) excitation regime of PDWA: Drive bunch moves from left to right, its location is shown as a green rectangle. OD=1.0mm. ID=0.4mm, Plasma density </a:t>
            </a:r>
            <a:r>
              <a:rPr lang="en-US" sz="1600" dirty="0" err="1" smtClean="0"/>
              <a:t>np</a:t>
            </a:r>
            <a:r>
              <a:rPr lang="en-US" sz="1600" dirty="0" smtClean="0"/>
              <a:t>=∙1014 cm-3 , </a:t>
            </a:r>
            <a:r>
              <a:rPr lang="en-US" sz="1600" dirty="0" err="1" smtClean="0"/>
              <a:t>nb</a:t>
            </a:r>
            <a:r>
              <a:rPr lang="en-US" sz="1600" dirty="0" smtClean="0"/>
              <a:t>/ </a:t>
            </a:r>
            <a:r>
              <a:rPr lang="en-US" sz="1600" dirty="0" err="1" smtClean="0"/>
              <a:t>np</a:t>
            </a:r>
            <a:r>
              <a:rPr lang="en-US" sz="1600" dirty="0" smtClean="0"/>
              <a:t>=30. Bunch energy is 5 </a:t>
            </a:r>
            <a:r>
              <a:rPr lang="en-US" sz="1600" dirty="0" err="1" smtClean="0"/>
              <a:t>GeV</a:t>
            </a:r>
            <a:r>
              <a:rPr lang="en-US" sz="1600" dirty="0" smtClean="0"/>
              <a:t>, bunch charge is 3nC.  At plasma density </a:t>
            </a:r>
            <a:r>
              <a:rPr lang="en-US" sz="1600" dirty="0" err="1" smtClean="0"/>
              <a:t>np</a:t>
            </a:r>
            <a:r>
              <a:rPr lang="en-US" sz="1600" dirty="0" smtClean="0"/>
              <a:t>=4.5∙1014 cm-3  it is possible to expect amplitude of the focusing force ~530 MeV/m , corresponding to a focusing magnetic field ~1.8 T. </a:t>
            </a:r>
            <a:endParaRPr lang="en-US" sz="1600" dirty="0"/>
          </a:p>
        </p:txBody>
      </p:sp>
    </p:spTree>
    <p:extLst>
      <p:ext uri="{BB962C8B-B14F-4D97-AF65-F5344CB8AC3E}">
        <p14:creationId xmlns:p14="http://schemas.microsoft.com/office/powerpoint/2010/main" val="18371014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8229600" cy="533400"/>
          </a:xfrm>
        </p:spPr>
        <p:txBody>
          <a:bodyPr>
            <a:normAutofit fontScale="90000"/>
          </a:bodyPr>
          <a:lstStyle/>
          <a:p>
            <a:r>
              <a:rPr lang="en-US" dirty="0" smtClean="0"/>
              <a:t>Proof of Principle Experiment</a:t>
            </a:r>
            <a:endParaRPr lang="en-US" dirty="0"/>
          </a:p>
        </p:txBody>
      </p:sp>
      <p:sp>
        <p:nvSpPr>
          <p:cNvPr id="3" name="Content Placeholder 2"/>
          <p:cNvSpPr>
            <a:spLocks noGrp="1"/>
          </p:cNvSpPr>
          <p:nvPr>
            <p:ph idx="1"/>
          </p:nvPr>
        </p:nvSpPr>
        <p:spPr>
          <a:xfrm>
            <a:off x="228600" y="4953000"/>
            <a:ext cx="8686800" cy="1524000"/>
          </a:xfrm>
        </p:spPr>
        <p:txBody>
          <a:bodyPr>
            <a:normAutofit fontScale="47500" lnSpcReduction="20000"/>
          </a:bodyPr>
          <a:lstStyle/>
          <a:p>
            <a:pPr algn="just">
              <a:lnSpc>
                <a:spcPct val="120000"/>
              </a:lnSpc>
            </a:pPr>
            <a:r>
              <a:rPr lang="en-US" dirty="0" smtClean="0"/>
              <a:t>A 45MeV electron beam was velocity modulated by a 0.5GW CO2 laser in a wiggler</a:t>
            </a:r>
          </a:p>
          <a:p>
            <a:pPr algn="just">
              <a:lnSpc>
                <a:spcPct val="120000"/>
              </a:lnSpc>
            </a:pPr>
            <a:r>
              <a:rPr lang="en-US" dirty="0" smtClean="0"/>
              <a:t>The beam was left to drift for 2.5m providing density modulation</a:t>
            </a:r>
          </a:p>
          <a:p>
            <a:pPr algn="just">
              <a:lnSpc>
                <a:spcPct val="120000"/>
              </a:lnSpc>
            </a:pPr>
            <a:r>
              <a:rPr lang="en-US" dirty="0" smtClean="0"/>
              <a:t>The resulting beam was injected in a 30cm long vessel filled with [CO2:N2:He(2:2:3)] mixture at 0.25atm</a:t>
            </a:r>
          </a:p>
          <a:p>
            <a:pPr algn="just">
              <a:lnSpc>
                <a:spcPct val="120000"/>
              </a:lnSpc>
            </a:pPr>
            <a:r>
              <a:rPr lang="en-US" dirty="0" smtClean="0"/>
              <a:t>A fraction of electrons gained 200keV corresponding to an accelerating gradient of slightly less than 1MV/m</a:t>
            </a:r>
          </a:p>
        </p:txBody>
      </p:sp>
      <p:pic>
        <p:nvPicPr>
          <p:cNvPr id="7" name="Picture 5" descr="ProfLeviSchachter_drawing2_20-9-06"/>
          <p:cNvPicPr>
            <a:picLocks noChangeAspect="1" noChangeArrowheads="1"/>
          </p:cNvPicPr>
          <p:nvPr/>
        </p:nvPicPr>
        <p:blipFill>
          <a:blip r:embed="rId2" cstate="print"/>
          <a:srcRect/>
          <a:stretch>
            <a:fillRect/>
          </a:stretch>
        </p:blipFill>
        <p:spPr bwMode="auto">
          <a:xfrm>
            <a:off x="304801" y="1594952"/>
            <a:ext cx="8534400" cy="3205648"/>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B6F15528-21DE-4FAA-801E-634DDDAF4B2B}" type="slidenum">
              <a:rPr lang="en-US" smtClean="0"/>
              <a:pPr/>
              <a:t>4</a:t>
            </a:fld>
            <a:endParaRPr lang="en-US"/>
          </a:p>
        </p:txBody>
      </p:sp>
    </p:spTree>
    <p:extLst>
      <p:ext uri="{BB962C8B-B14F-4D97-AF65-F5344CB8AC3E}">
        <p14:creationId xmlns:p14="http://schemas.microsoft.com/office/powerpoint/2010/main" val="19514735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981200" y="533400"/>
            <a:ext cx="184731" cy="369332"/>
          </a:xfrm>
          <a:prstGeom prst="rect">
            <a:avLst/>
          </a:prstGeom>
          <a:noFill/>
        </p:spPr>
        <p:txBody>
          <a:bodyPr wrap="none" rtlCol="0">
            <a:spAutoFit/>
          </a:bodyPr>
          <a:lstStyle/>
          <a:p>
            <a:endParaRPr lang="en-US" dirty="0"/>
          </a:p>
        </p:txBody>
      </p:sp>
      <p:sp>
        <p:nvSpPr>
          <p:cNvPr id="11" name="Rectangle 10"/>
          <p:cNvSpPr>
            <a:spLocks noChangeArrowheads="1"/>
          </p:cNvSpPr>
          <p:nvPr/>
        </p:nvSpPr>
        <p:spPr bwMode="auto">
          <a:xfrm>
            <a:off x="0" y="0"/>
            <a:ext cx="9144000"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de-DE"/>
            </a:defPPr>
            <a:lvl1pPr algn="l" rtl="0" fontAlgn="base">
              <a:spcBef>
                <a:spcPct val="0"/>
              </a:spcBef>
              <a:spcAft>
                <a:spcPct val="0"/>
              </a:spcAft>
              <a:defRPr sz="4000" kern="1200">
                <a:solidFill>
                  <a:schemeClr val="tx1"/>
                </a:solidFill>
                <a:latin typeface="Arial" charset="0"/>
                <a:ea typeface="+mn-ea"/>
                <a:cs typeface="+mn-cs"/>
              </a:defRPr>
            </a:lvl1pPr>
            <a:lvl2pPr marL="457200" algn="l" rtl="0" fontAlgn="base">
              <a:spcBef>
                <a:spcPct val="0"/>
              </a:spcBef>
              <a:spcAft>
                <a:spcPct val="0"/>
              </a:spcAft>
              <a:defRPr sz="4000" kern="1200">
                <a:solidFill>
                  <a:schemeClr val="tx1"/>
                </a:solidFill>
                <a:latin typeface="Arial" charset="0"/>
                <a:ea typeface="+mn-ea"/>
                <a:cs typeface="+mn-cs"/>
              </a:defRPr>
            </a:lvl2pPr>
            <a:lvl3pPr marL="914400" algn="l" rtl="0" fontAlgn="base">
              <a:spcBef>
                <a:spcPct val="0"/>
              </a:spcBef>
              <a:spcAft>
                <a:spcPct val="0"/>
              </a:spcAft>
              <a:defRPr sz="4000" kern="1200">
                <a:solidFill>
                  <a:schemeClr val="tx1"/>
                </a:solidFill>
                <a:latin typeface="Arial" charset="0"/>
                <a:ea typeface="+mn-ea"/>
                <a:cs typeface="+mn-cs"/>
              </a:defRPr>
            </a:lvl3pPr>
            <a:lvl4pPr marL="1371600" algn="l" rtl="0" fontAlgn="base">
              <a:spcBef>
                <a:spcPct val="0"/>
              </a:spcBef>
              <a:spcAft>
                <a:spcPct val="0"/>
              </a:spcAft>
              <a:defRPr sz="4000" kern="1200">
                <a:solidFill>
                  <a:schemeClr val="tx1"/>
                </a:solidFill>
                <a:latin typeface="Arial" charset="0"/>
                <a:ea typeface="+mn-ea"/>
                <a:cs typeface="+mn-cs"/>
              </a:defRPr>
            </a:lvl4pPr>
            <a:lvl5pPr marL="1828800" algn="l" rtl="0" fontAlgn="base">
              <a:spcBef>
                <a:spcPct val="0"/>
              </a:spcBef>
              <a:spcAft>
                <a:spcPct val="0"/>
              </a:spcAft>
              <a:defRPr sz="4000" kern="1200">
                <a:solidFill>
                  <a:schemeClr val="tx1"/>
                </a:solidFill>
                <a:latin typeface="Arial" charset="0"/>
                <a:ea typeface="+mn-ea"/>
                <a:cs typeface="+mn-cs"/>
              </a:defRPr>
            </a:lvl5pPr>
            <a:lvl6pPr marL="2286000" algn="l" defTabSz="914400" rtl="0" eaLnBrk="1" latinLnBrk="0" hangingPunct="1">
              <a:defRPr sz="4000" kern="1200">
                <a:solidFill>
                  <a:schemeClr val="tx1"/>
                </a:solidFill>
                <a:latin typeface="Arial" charset="0"/>
                <a:ea typeface="+mn-ea"/>
                <a:cs typeface="+mn-cs"/>
              </a:defRPr>
            </a:lvl6pPr>
            <a:lvl7pPr marL="2743200" algn="l" defTabSz="914400" rtl="0" eaLnBrk="1" latinLnBrk="0" hangingPunct="1">
              <a:defRPr sz="4000" kern="1200">
                <a:solidFill>
                  <a:schemeClr val="tx1"/>
                </a:solidFill>
                <a:latin typeface="Arial" charset="0"/>
                <a:ea typeface="+mn-ea"/>
                <a:cs typeface="+mn-cs"/>
              </a:defRPr>
            </a:lvl7pPr>
            <a:lvl8pPr marL="3200400" algn="l" defTabSz="914400" rtl="0" eaLnBrk="1" latinLnBrk="0" hangingPunct="1">
              <a:defRPr sz="4000" kern="1200">
                <a:solidFill>
                  <a:schemeClr val="tx1"/>
                </a:solidFill>
                <a:latin typeface="Arial" charset="0"/>
                <a:ea typeface="+mn-ea"/>
                <a:cs typeface="+mn-cs"/>
              </a:defRPr>
            </a:lvl8pPr>
            <a:lvl9pPr marL="3657600" algn="l" defTabSz="914400" rtl="0" eaLnBrk="1" latinLnBrk="0" hangingPunct="1">
              <a:defRPr sz="4000" kern="1200">
                <a:solidFill>
                  <a:schemeClr val="tx1"/>
                </a:solidFill>
                <a:latin typeface="Arial" charset="0"/>
                <a:ea typeface="+mn-ea"/>
                <a:cs typeface="+mn-cs"/>
              </a:defRPr>
            </a:lvl9pPr>
          </a:lstStyle>
          <a:p>
            <a:pPr algn="ctr"/>
            <a:r>
              <a:rPr lang="en-GB" altLang="zh-CN" sz="1800" b="1" dirty="0">
                <a:latin typeface="Times New Roman" pitchFamily="18" charset="0"/>
                <a:ea typeface="宋体" pitchFamily="2" charset="-122"/>
              </a:rPr>
              <a:t>Fibre Laser Based Dielectric Gratings Accelerator</a:t>
            </a:r>
          </a:p>
          <a:p>
            <a:pPr algn="ctr">
              <a:lnSpc>
                <a:spcPct val="90000"/>
              </a:lnSpc>
            </a:pPr>
            <a:endParaRPr lang="en-US" altLang="zh-CN" sz="1400" b="1" dirty="0">
              <a:solidFill>
                <a:srgbClr val="01599C"/>
              </a:solidFill>
              <a:latin typeface="Times New Roman" pitchFamily="18" charset="0"/>
              <a:ea typeface="宋体" pitchFamily="2" charset="-122"/>
            </a:endParaRPr>
          </a:p>
          <a:p>
            <a:pPr algn="ctr">
              <a:lnSpc>
                <a:spcPct val="90000"/>
              </a:lnSpc>
            </a:pPr>
            <a:r>
              <a:rPr lang="en-GB" altLang="zh-CN" sz="1400" b="1" dirty="0">
                <a:solidFill>
                  <a:srgbClr val="01599C"/>
                </a:solidFill>
                <a:latin typeface="Times New Roman" pitchFamily="18" charset="0"/>
                <a:ea typeface="宋体" pitchFamily="2" charset="-122"/>
              </a:rPr>
              <a:t>A. </a:t>
            </a:r>
            <a:r>
              <a:rPr lang="en-GB" altLang="zh-CN" sz="1400" b="1" dirty="0" err="1">
                <a:solidFill>
                  <a:srgbClr val="01599C"/>
                </a:solidFill>
                <a:latin typeface="Times New Roman" pitchFamily="18" charset="0"/>
                <a:ea typeface="宋体" pitchFamily="2" charset="-122"/>
              </a:rPr>
              <a:t>Aimidula</a:t>
            </a:r>
            <a:r>
              <a:rPr lang="en-GB" altLang="zh-CN" sz="1400" b="1" dirty="0">
                <a:solidFill>
                  <a:srgbClr val="01599C"/>
                </a:solidFill>
                <a:latin typeface="Times New Roman" pitchFamily="18" charset="0"/>
                <a:ea typeface="宋体" pitchFamily="2" charset="-122"/>
              </a:rPr>
              <a:t>, C.P. </a:t>
            </a:r>
            <a:r>
              <a:rPr lang="en-GB" altLang="zh-CN" sz="1400" b="1" dirty="0" err="1">
                <a:solidFill>
                  <a:srgbClr val="01599C"/>
                </a:solidFill>
                <a:latin typeface="Times New Roman" pitchFamily="18" charset="0"/>
                <a:ea typeface="宋体" pitchFamily="2" charset="-122"/>
              </a:rPr>
              <a:t>Welsch</a:t>
            </a:r>
            <a:r>
              <a:rPr lang="en-GB" altLang="zh-CN" sz="1400" i="1" dirty="0">
                <a:solidFill>
                  <a:srgbClr val="01599C"/>
                </a:solidFill>
                <a:latin typeface="Times New Roman" pitchFamily="18" charset="0"/>
                <a:ea typeface="宋体" pitchFamily="2" charset="-122"/>
              </a:rPr>
              <a:t>, </a:t>
            </a:r>
            <a:r>
              <a:rPr lang="en-US" altLang="zh-CN" sz="1400" i="1" dirty="0">
                <a:solidFill>
                  <a:srgbClr val="01599C"/>
                </a:solidFill>
                <a:latin typeface="Times New Roman" pitchFamily="18" charset="0"/>
                <a:ea typeface="宋体" pitchFamily="2" charset="-122"/>
              </a:rPr>
              <a:t>Cockcroft Institute and the University of Liverpool, UK</a:t>
            </a:r>
            <a:endParaRPr lang="en-GB" altLang="zh-CN" sz="1400" i="1" dirty="0">
              <a:solidFill>
                <a:srgbClr val="01599C"/>
              </a:solidFill>
              <a:latin typeface="Times New Roman" pitchFamily="18" charset="0"/>
              <a:ea typeface="宋体" pitchFamily="2" charset="-122"/>
            </a:endParaRPr>
          </a:p>
          <a:p>
            <a:pPr algn="ctr">
              <a:lnSpc>
                <a:spcPct val="90000"/>
              </a:lnSpc>
            </a:pPr>
            <a:r>
              <a:rPr lang="en-GB" altLang="zh-CN" sz="1400" b="1" dirty="0">
                <a:solidFill>
                  <a:srgbClr val="01599C"/>
                </a:solidFill>
                <a:latin typeface="Times New Roman" pitchFamily="18" charset="0"/>
                <a:ea typeface="宋体" pitchFamily="2" charset="-122"/>
              </a:rPr>
              <a:t>G. Xia,</a:t>
            </a:r>
            <a:r>
              <a:rPr lang="en-GB" altLang="zh-CN" sz="1400" i="1" dirty="0">
                <a:solidFill>
                  <a:srgbClr val="01599C"/>
                </a:solidFill>
                <a:latin typeface="Times New Roman" pitchFamily="18" charset="0"/>
                <a:ea typeface="宋体" pitchFamily="2" charset="-122"/>
              </a:rPr>
              <a:t> The University of Manchester, UK </a:t>
            </a:r>
          </a:p>
          <a:p>
            <a:pPr algn="ctr">
              <a:lnSpc>
                <a:spcPct val="90000"/>
              </a:lnSpc>
            </a:pPr>
            <a:r>
              <a:rPr lang="en-GB" altLang="zh-CN" sz="1400" i="1" dirty="0">
                <a:solidFill>
                  <a:srgbClr val="01599C"/>
                </a:solidFill>
                <a:latin typeface="Times New Roman" pitchFamily="18" charset="0"/>
                <a:ea typeface="宋体" pitchFamily="2" charset="-122"/>
              </a:rPr>
              <a:t> </a:t>
            </a:r>
            <a:r>
              <a:rPr lang="pt-BR" altLang="zh-CN" sz="1400" b="1" dirty="0">
                <a:solidFill>
                  <a:srgbClr val="01599C"/>
                </a:solidFill>
                <a:latin typeface="Times New Roman" pitchFamily="18" charset="0"/>
                <a:ea typeface="宋体" pitchFamily="2" charset="-122"/>
              </a:rPr>
              <a:t>K. Koyama, Y. Matsumura, M. Uesaka</a:t>
            </a:r>
            <a:r>
              <a:rPr lang="en-GB" altLang="zh-CN" sz="1400" b="1" dirty="0">
                <a:solidFill>
                  <a:srgbClr val="01599C"/>
                </a:solidFill>
                <a:latin typeface="Times New Roman" pitchFamily="18" charset="0"/>
                <a:ea typeface="宋体" pitchFamily="2" charset="-122"/>
              </a:rPr>
              <a:t>,</a:t>
            </a:r>
            <a:r>
              <a:rPr lang="en-GB" altLang="zh-CN" sz="1400" i="1" dirty="0">
                <a:solidFill>
                  <a:srgbClr val="01599C"/>
                </a:solidFill>
                <a:latin typeface="Times New Roman" pitchFamily="18" charset="0"/>
                <a:ea typeface="宋体" pitchFamily="2" charset="-122"/>
              </a:rPr>
              <a:t> The University of Tokyo, Japan</a:t>
            </a:r>
          </a:p>
          <a:p>
            <a:pPr algn="ctr">
              <a:lnSpc>
                <a:spcPct val="90000"/>
              </a:lnSpc>
            </a:pPr>
            <a:r>
              <a:rPr lang="pt-BR" altLang="zh-CN" sz="1400" b="1" dirty="0">
                <a:solidFill>
                  <a:srgbClr val="01599C"/>
                </a:solidFill>
                <a:latin typeface="Times New Roman" pitchFamily="18" charset="0"/>
                <a:ea typeface="宋体" pitchFamily="2" charset="-122"/>
              </a:rPr>
              <a:t>T. Natsui, M. Yoshida</a:t>
            </a:r>
            <a:r>
              <a:rPr lang="en-GB" altLang="zh-CN" sz="1400" b="1" dirty="0">
                <a:solidFill>
                  <a:srgbClr val="01599C"/>
                </a:solidFill>
                <a:latin typeface="Times New Roman" pitchFamily="18" charset="0"/>
                <a:ea typeface="宋体" pitchFamily="2" charset="-122"/>
              </a:rPr>
              <a:t>,</a:t>
            </a:r>
            <a:r>
              <a:rPr lang="en-GB" altLang="zh-CN" sz="1400" i="1" dirty="0">
                <a:solidFill>
                  <a:srgbClr val="01599C"/>
                </a:solidFill>
                <a:latin typeface="Times New Roman" pitchFamily="18" charset="0"/>
                <a:ea typeface="宋体" pitchFamily="2" charset="-122"/>
              </a:rPr>
              <a:t> High Energy Accelerator Research Organization (KEK), Japan</a:t>
            </a:r>
          </a:p>
        </p:txBody>
      </p:sp>
      <p:sp>
        <p:nvSpPr>
          <p:cNvPr id="14" name="Text Box 48"/>
          <p:cNvSpPr txBox="1">
            <a:spLocks noChangeArrowheads="1"/>
          </p:cNvSpPr>
          <p:nvPr/>
        </p:nvSpPr>
        <p:spPr bwMode="auto">
          <a:xfrm flipH="1">
            <a:off x="289580" y="1219200"/>
            <a:ext cx="2606020" cy="280662"/>
          </a:xfrm>
          <a:prstGeom prst="rect">
            <a:avLst/>
          </a:prstGeom>
          <a:noFill/>
          <a:ln w="9525">
            <a:noFill/>
            <a:miter lim="800000"/>
            <a:headEnd/>
            <a:tailEnd/>
          </a:ln>
        </p:spPr>
        <p:txBody>
          <a:bodyPr wrap="square" lIns="64588" tIns="32294" rIns="64588" bIns="32294">
            <a:spAutoFit/>
          </a:bodyPr>
          <a:lstStyle/>
          <a:p>
            <a:pPr defTabSz="646113"/>
            <a:r>
              <a:rPr lang="en-US" altLang="ja-JP" sz="1400" b="1" dirty="0" smtClean="0">
                <a:solidFill>
                  <a:srgbClr val="7030A0"/>
                </a:solidFill>
                <a:latin typeface="Times New Roman" pitchFamily="18" charset="0"/>
                <a:ea typeface="ＭＳ ゴシック" pitchFamily="1" charset="-128"/>
                <a:cs typeface="Times New Roman" pitchFamily="18" charset="0"/>
              </a:rPr>
              <a:t>Motivation</a:t>
            </a:r>
            <a:endParaRPr lang="ja-JP" altLang="en-US" sz="1400" b="1" dirty="0">
              <a:solidFill>
                <a:srgbClr val="7030A0"/>
              </a:solidFill>
              <a:latin typeface="Times New Roman" pitchFamily="18" charset="0"/>
              <a:ea typeface="ＭＳ ゴシック" pitchFamily="1" charset="-128"/>
              <a:cs typeface="Times New Roman" pitchFamily="18" charset="0"/>
            </a:endParaRPr>
          </a:p>
        </p:txBody>
      </p:sp>
      <p:pic>
        <p:nvPicPr>
          <p:cNvPr id="15" name="Picture 4"/>
          <p:cNvPicPr>
            <a:picLocks noChangeArrowheads="1"/>
          </p:cNvPicPr>
          <p:nvPr/>
        </p:nvPicPr>
        <p:blipFill>
          <a:blip r:embed="rId2" cstate="print"/>
          <a:srcRect/>
          <a:stretch>
            <a:fillRect/>
          </a:stretch>
        </p:blipFill>
        <p:spPr bwMode="auto">
          <a:xfrm>
            <a:off x="530655" y="2532915"/>
            <a:ext cx="3584146" cy="1429485"/>
          </a:xfrm>
          <a:prstGeom prst="rect">
            <a:avLst/>
          </a:prstGeom>
          <a:noFill/>
          <a:ln w="9525" cap="flat">
            <a:noFill/>
            <a:miter lim="800000"/>
            <a:headEnd/>
            <a:tailEnd/>
          </a:ln>
        </p:spPr>
      </p:pic>
      <p:sp>
        <p:nvSpPr>
          <p:cNvPr id="16" name="Rectangle 2"/>
          <p:cNvSpPr>
            <a:spLocks/>
          </p:cNvSpPr>
          <p:nvPr/>
        </p:nvSpPr>
        <p:spPr bwMode="auto">
          <a:xfrm flipH="1">
            <a:off x="76199" y="1447800"/>
            <a:ext cx="5932867" cy="1072906"/>
          </a:xfrm>
          <a:prstGeom prst="rect">
            <a:avLst/>
          </a:prstGeom>
          <a:noFill/>
          <a:ln w="12700" cap="flat">
            <a:noFill/>
            <a:miter lim="800000"/>
            <a:headEnd type="none" w="med" len="med"/>
            <a:tailEnd type="none" w="med" len="med"/>
          </a:ln>
        </p:spPr>
        <p:txBody>
          <a:bodyPr lIns="0" tIns="0" rIns="40639" bIns="0" anchor="ctr"/>
          <a:lstStyle/>
          <a:p>
            <a:pPr marL="457200" indent="-457200" algn="just">
              <a:lnSpc>
                <a:spcPct val="100000"/>
              </a:lnSpc>
              <a:spcBef>
                <a:spcPct val="0"/>
              </a:spcBef>
              <a:buSzPct val="108000"/>
              <a:buFontTx/>
              <a:buBlip>
                <a:blip r:embed="rId3"/>
              </a:buBlip>
            </a:pPr>
            <a:r>
              <a:rPr lang="en-US" altLang="zh-CN" sz="1400" dirty="0">
                <a:solidFill>
                  <a:srgbClr val="000000"/>
                </a:solidFill>
                <a:latin typeface="Times New Roman" pitchFamily="18" charset="0"/>
                <a:ea typeface="宋体" charset="-122"/>
                <a:cs typeface="Times New Roman" pitchFamily="18" charset="0"/>
                <a:sym typeface="Helvetica" charset="0"/>
              </a:rPr>
              <a:t>In order to investigate fundamental processes of radiation effect and evaluate risks of manifestation of secondary cancer after the </a:t>
            </a:r>
            <a:r>
              <a:rPr lang="en-US" altLang="zh-CN" sz="1400" dirty="0" smtClean="0">
                <a:solidFill>
                  <a:srgbClr val="000000"/>
                </a:solidFill>
                <a:latin typeface="Times New Roman" pitchFamily="18" charset="0"/>
                <a:ea typeface="宋体" charset="-122"/>
                <a:cs typeface="Times New Roman" pitchFamily="18" charset="0"/>
                <a:sym typeface="Helvetica" charset="0"/>
              </a:rPr>
              <a:t>radiation therapy</a:t>
            </a:r>
            <a:r>
              <a:rPr lang="en-US" altLang="zh-CN" sz="1400" dirty="0">
                <a:solidFill>
                  <a:srgbClr val="000000"/>
                </a:solidFill>
                <a:latin typeface="Times New Roman" pitchFamily="18" charset="0"/>
                <a:ea typeface="宋体" charset="-122"/>
                <a:cs typeface="Times New Roman" pitchFamily="18" charset="0"/>
                <a:sym typeface="Helvetica" charset="0"/>
              </a:rPr>
              <a:t>, well defined ultra-short beam pulses are required.</a:t>
            </a:r>
            <a:endParaRPr lang="en-US" altLang="zh-CN" sz="1400" dirty="0">
              <a:solidFill>
                <a:srgbClr val="000000"/>
              </a:solidFill>
              <a:latin typeface="Times New Roman" pitchFamily="18" charset="0"/>
              <a:ea typeface="宋体" charset="-122"/>
              <a:cs typeface="Times New Roman" pitchFamily="18" charset="0"/>
              <a:sym typeface="Arial" charset="0"/>
            </a:endParaRPr>
          </a:p>
          <a:p>
            <a:pPr marL="457200" indent="-457200" algn="l">
              <a:lnSpc>
                <a:spcPct val="100000"/>
              </a:lnSpc>
              <a:spcBef>
                <a:spcPct val="0"/>
              </a:spcBef>
              <a:buSzPct val="108000"/>
              <a:buFontTx/>
              <a:buBlip>
                <a:blip r:embed="rId3"/>
              </a:buBlip>
            </a:pPr>
            <a:r>
              <a:rPr lang="en-US" altLang="zh-CN" sz="1400" dirty="0">
                <a:solidFill>
                  <a:srgbClr val="000000"/>
                </a:solidFill>
                <a:latin typeface="Times New Roman" pitchFamily="18" charset="0"/>
                <a:ea typeface="宋体" charset="-122"/>
                <a:cs typeface="Times New Roman" pitchFamily="18" charset="0"/>
                <a:sym typeface="Helvetica" charset="0"/>
              </a:rPr>
              <a:t>Beams can be manipulated under optical microscopes.</a:t>
            </a:r>
          </a:p>
        </p:txBody>
      </p:sp>
      <p:sp>
        <p:nvSpPr>
          <p:cNvPr id="17" name="Rectangle 3"/>
          <p:cNvSpPr>
            <a:spLocks/>
          </p:cNvSpPr>
          <p:nvPr/>
        </p:nvSpPr>
        <p:spPr bwMode="auto">
          <a:xfrm flipH="1">
            <a:off x="6073895" y="1591184"/>
            <a:ext cx="3048000" cy="786138"/>
          </a:xfrm>
          <a:prstGeom prst="rect">
            <a:avLst/>
          </a:prstGeom>
          <a:noFill/>
          <a:ln w="12700" cap="flat">
            <a:noFill/>
            <a:miter lim="800000"/>
            <a:headEnd type="none" w="med" len="med"/>
            <a:tailEnd type="none" w="med" len="med"/>
          </a:ln>
        </p:spPr>
        <p:txBody>
          <a:bodyPr lIns="0" tIns="0" rIns="0" bIns="0" anchor="ctr"/>
          <a:lstStyle/>
          <a:p>
            <a:pPr marL="358775" indent="-358775" algn="l">
              <a:lnSpc>
                <a:spcPct val="100000"/>
              </a:lnSpc>
              <a:spcBef>
                <a:spcPct val="0"/>
              </a:spcBef>
              <a:buSzPct val="108000"/>
              <a:buFontTx/>
              <a:buBlip>
                <a:blip r:embed="rId4"/>
              </a:buBlip>
            </a:pPr>
            <a:r>
              <a:rPr lang="en-US" altLang="zh-CN" sz="1400" dirty="0">
                <a:solidFill>
                  <a:srgbClr val="0070C0"/>
                </a:solidFill>
                <a:latin typeface="Times New Roman" pitchFamily="18" charset="0"/>
                <a:ea typeface="宋体" charset="-122"/>
                <a:cs typeface="Times New Roman" pitchFamily="18" charset="0"/>
                <a:sym typeface="Arial" charset="0"/>
              </a:rPr>
              <a:t>Electron bunch or </a:t>
            </a:r>
            <a:r>
              <a:rPr lang="en-US" altLang="zh-CN" sz="1400" dirty="0" smtClean="0">
                <a:solidFill>
                  <a:srgbClr val="0070C0"/>
                </a:solidFill>
                <a:latin typeface="Times New Roman" pitchFamily="18" charset="0"/>
                <a:ea typeface="宋体" charset="-122"/>
                <a:cs typeface="Times New Roman" pitchFamily="18" charset="0"/>
                <a:sym typeface="Arial" charset="0"/>
              </a:rPr>
              <a:t>X-ray </a:t>
            </a:r>
            <a:r>
              <a:rPr lang="en-US" altLang="zh-CN" sz="1400" dirty="0">
                <a:solidFill>
                  <a:srgbClr val="0070C0"/>
                </a:solidFill>
                <a:latin typeface="Times New Roman" pitchFamily="18" charset="0"/>
                <a:ea typeface="宋体" charset="-122"/>
                <a:cs typeface="Times New Roman" pitchFamily="18" charset="0"/>
                <a:sym typeface="Arial" charset="0"/>
              </a:rPr>
              <a:t>pulse</a:t>
            </a:r>
          </a:p>
          <a:p>
            <a:pPr marL="358775" indent="-358775" algn="l">
              <a:lnSpc>
                <a:spcPct val="100000"/>
              </a:lnSpc>
              <a:spcBef>
                <a:spcPct val="0"/>
              </a:spcBef>
              <a:buSzPct val="108000"/>
              <a:buFontTx/>
              <a:buBlip>
                <a:blip r:embed="rId4"/>
              </a:buBlip>
            </a:pPr>
            <a:r>
              <a:rPr lang="en-US" altLang="zh-CN" sz="1400" dirty="0">
                <a:solidFill>
                  <a:srgbClr val="0070C0"/>
                </a:solidFill>
                <a:latin typeface="Times New Roman" pitchFamily="18" charset="0"/>
                <a:ea typeface="宋体" charset="-122"/>
                <a:cs typeface="Times New Roman" pitchFamily="18" charset="0"/>
                <a:sym typeface="Arial" charset="0"/>
              </a:rPr>
              <a:t>Several hundreds </a:t>
            </a:r>
            <a:r>
              <a:rPr lang="en-US" altLang="zh-CN" sz="1400" dirty="0" err="1" smtClean="0">
                <a:solidFill>
                  <a:srgbClr val="0070C0"/>
                </a:solidFill>
                <a:latin typeface="Times New Roman" pitchFamily="18" charset="0"/>
                <a:ea typeface="宋体" charset="-122"/>
                <a:cs typeface="Times New Roman" pitchFamily="18" charset="0"/>
                <a:sym typeface="Arial" charset="0"/>
              </a:rPr>
              <a:t>keV</a:t>
            </a:r>
            <a:endParaRPr lang="en-US" altLang="zh-CN" sz="1400" dirty="0">
              <a:solidFill>
                <a:srgbClr val="0070C0"/>
              </a:solidFill>
              <a:latin typeface="Times New Roman" pitchFamily="18" charset="0"/>
              <a:ea typeface="宋体" charset="-122"/>
              <a:cs typeface="Times New Roman" pitchFamily="18" charset="0"/>
              <a:sym typeface="Arial" charset="0"/>
            </a:endParaRPr>
          </a:p>
          <a:p>
            <a:pPr marL="358775" indent="-358775" algn="l">
              <a:lnSpc>
                <a:spcPct val="100000"/>
              </a:lnSpc>
              <a:spcBef>
                <a:spcPct val="0"/>
              </a:spcBef>
              <a:buSzPct val="108000"/>
              <a:buFontTx/>
              <a:buBlip>
                <a:blip r:embed="rId4"/>
              </a:buBlip>
            </a:pPr>
            <a:r>
              <a:rPr lang="en-US" altLang="zh-CN" sz="1400" dirty="0">
                <a:solidFill>
                  <a:srgbClr val="0070C0"/>
                </a:solidFill>
                <a:latin typeface="Times New Roman" pitchFamily="18" charset="0"/>
                <a:ea typeface="宋体" charset="-122"/>
                <a:cs typeface="Times New Roman" pitchFamily="18" charset="0"/>
                <a:sym typeface="Arial" charset="0"/>
              </a:rPr>
              <a:t>Sub-micron, sub-</a:t>
            </a:r>
            <a:r>
              <a:rPr lang="en-US" altLang="zh-CN" sz="1400" dirty="0" err="1">
                <a:solidFill>
                  <a:srgbClr val="0070C0"/>
                </a:solidFill>
                <a:latin typeface="Times New Roman" pitchFamily="18" charset="0"/>
                <a:ea typeface="宋体" charset="-122"/>
                <a:cs typeface="Times New Roman" pitchFamily="18" charset="0"/>
                <a:sym typeface="Arial" charset="0"/>
              </a:rPr>
              <a:t>femtosecond</a:t>
            </a:r>
            <a:endParaRPr lang="en-US" altLang="zh-CN" sz="1400" dirty="0">
              <a:solidFill>
                <a:srgbClr val="0070C0"/>
              </a:solidFill>
              <a:latin typeface="Times New Roman" pitchFamily="18" charset="0"/>
              <a:ea typeface="宋体" charset="-122"/>
              <a:cs typeface="Times New Roman" pitchFamily="18" charset="0"/>
              <a:sym typeface="Arial" charset="0"/>
            </a:endParaRPr>
          </a:p>
        </p:txBody>
      </p:sp>
      <p:sp>
        <p:nvSpPr>
          <p:cNvPr id="19" name="TextBox 34"/>
          <p:cNvSpPr txBox="1">
            <a:spLocks noChangeArrowheads="1"/>
          </p:cNvSpPr>
          <p:nvPr/>
        </p:nvSpPr>
        <p:spPr bwMode="auto">
          <a:xfrm>
            <a:off x="3589337" y="4415344"/>
            <a:ext cx="2049464"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eaLnBrk="1" hangingPunct="1"/>
            <a:r>
              <a:rPr lang="en-GB" altLang="zh-CN" sz="1400" dirty="0">
                <a:ea typeface="宋体" pitchFamily="2" charset="-122"/>
                <a:cs typeface="Arial" charset="0"/>
              </a:rPr>
              <a:t>The basic working principle of dual-grating structures is based on decreasing the phase velocity of the electric </a:t>
            </a:r>
            <a:r>
              <a:rPr lang="en-GB" altLang="zh-CN" sz="1400" dirty="0" smtClean="0">
                <a:ea typeface="宋体" pitchFamily="2" charset="-122"/>
                <a:cs typeface="Arial" charset="0"/>
              </a:rPr>
              <a:t>field, thereby </a:t>
            </a:r>
            <a:r>
              <a:rPr lang="en-GB" altLang="zh-CN" sz="1400" dirty="0">
                <a:ea typeface="宋体" pitchFamily="2" charset="-122"/>
                <a:cs typeface="Arial" charset="0"/>
              </a:rPr>
              <a:t>synchronizing it with non-relativistic and relativistic electrons </a:t>
            </a:r>
            <a:r>
              <a:rPr lang="en-GB" altLang="zh-CN" sz="1400" b="1" dirty="0" smtClean="0">
                <a:solidFill>
                  <a:srgbClr val="FF0000"/>
                </a:solidFill>
                <a:ea typeface="宋体" pitchFamily="2" charset="-122"/>
                <a:cs typeface="Arial" charset="0"/>
              </a:rPr>
              <a:t>[1]</a:t>
            </a:r>
            <a:r>
              <a:rPr lang="en-US" altLang="zh-CN" sz="1400" dirty="0" smtClean="0">
                <a:ea typeface="宋体" pitchFamily="2" charset="-122"/>
                <a:cs typeface="Arial" charset="0"/>
              </a:rPr>
              <a:t>.  </a:t>
            </a:r>
            <a:endParaRPr lang="en-US" altLang="zh-CN" sz="1400" dirty="0">
              <a:ea typeface="宋体" pitchFamily="2" charset="-122"/>
              <a:cs typeface="Arial" charset="0"/>
            </a:endParaRPr>
          </a:p>
        </p:txBody>
      </p:sp>
      <p:pic>
        <p:nvPicPr>
          <p:cNvPr id="20" name="Picture 33" descr="F:\IPAC Paper data\2013.5.6\vacuum 2.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2912463"/>
            <a:ext cx="3041712" cy="149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4" descr="Z-field (1)b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73895" y="4811427"/>
            <a:ext cx="2933520" cy="145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对象 11"/>
          <p:cNvPicPr>
            <a:picLocks noChangeArrowheads="1"/>
          </p:cNvPicPr>
          <p:nvPr/>
        </p:nvPicPr>
        <p:blipFill>
          <a:blip r:embed="rId7">
            <a:extLst>
              <a:ext uri="{28A0092B-C50C-407E-A947-70E740481C1C}">
                <a14:useLocalDpi xmlns:a14="http://schemas.microsoft.com/office/drawing/2010/main" val="0"/>
              </a:ext>
            </a:extLst>
          </a:blip>
          <a:srcRect b="-377"/>
          <a:stretch>
            <a:fillRect/>
          </a:stretch>
        </p:blipFill>
        <p:spPr bwMode="auto">
          <a:xfrm>
            <a:off x="357982" y="4422577"/>
            <a:ext cx="3246436" cy="1730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56"/>
          <p:cNvSpPr txBox="1">
            <a:spLocks noChangeArrowheads="1"/>
          </p:cNvSpPr>
          <p:nvPr/>
        </p:nvSpPr>
        <p:spPr bwMode="auto">
          <a:xfrm>
            <a:off x="6019799" y="4476734"/>
            <a:ext cx="30417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algn="ctr" eaLnBrk="1" hangingPunct="1"/>
            <a:r>
              <a:rPr lang="en-US" altLang="zh-CN" sz="1400" i="1" dirty="0">
                <a:solidFill>
                  <a:srgbClr val="01599C"/>
                </a:solidFill>
                <a:ea typeface="宋体" pitchFamily="2" charset="-122"/>
                <a:cs typeface="Arial" charset="0"/>
              </a:rPr>
              <a:t>Laser field in vacuum</a:t>
            </a:r>
            <a:endParaRPr lang="zh-CN" altLang="en-US" sz="1400" i="1" dirty="0">
              <a:solidFill>
                <a:srgbClr val="01599C"/>
              </a:solidFill>
              <a:ea typeface="宋体" pitchFamily="2" charset="-122"/>
              <a:cs typeface="Arial" charset="0"/>
            </a:endParaRPr>
          </a:p>
        </p:txBody>
      </p:sp>
      <p:sp>
        <p:nvSpPr>
          <p:cNvPr id="24" name="TextBox 56"/>
          <p:cNvSpPr txBox="1">
            <a:spLocks noChangeArrowheads="1"/>
          </p:cNvSpPr>
          <p:nvPr/>
        </p:nvSpPr>
        <p:spPr bwMode="auto">
          <a:xfrm>
            <a:off x="6073895" y="6397823"/>
            <a:ext cx="29335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algn="ctr" eaLnBrk="1" hangingPunct="1"/>
            <a:r>
              <a:rPr lang="en-US" altLang="zh-CN" sz="1400" i="1" dirty="0">
                <a:solidFill>
                  <a:srgbClr val="01599C"/>
                </a:solidFill>
                <a:ea typeface="宋体" pitchFamily="2" charset="-122"/>
                <a:cs typeface="Arial" charset="0"/>
              </a:rPr>
              <a:t>Simulated laser field in structure</a:t>
            </a:r>
            <a:endParaRPr lang="zh-CN" altLang="en-US" sz="1400" i="1" dirty="0">
              <a:solidFill>
                <a:srgbClr val="01599C"/>
              </a:solidFill>
              <a:ea typeface="宋体" pitchFamily="2" charset="-122"/>
              <a:cs typeface="Arial" charset="0"/>
            </a:endParaRPr>
          </a:p>
        </p:txBody>
      </p:sp>
      <p:sp>
        <p:nvSpPr>
          <p:cNvPr id="25" name="TextBox 56"/>
          <p:cNvSpPr txBox="1">
            <a:spLocks noChangeArrowheads="1"/>
          </p:cNvSpPr>
          <p:nvPr/>
        </p:nvSpPr>
        <p:spPr bwMode="auto">
          <a:xfrm>
            <a:off x="107324" y="4114800"/>
            <a:ext cx="37026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algn="ctr" eaLnBrk="1" hangingPunct="1"/>
            <a:r>
              <a:rPr lang="en-US" altLang="zh-CN" sz="1400" b="1" i="1" dirty="0">
                <a:solidFill>
                  <a:srgbClr val="01599C"/>
                </a:solidFill>
                <a:ea typeface="宋体" pitchFamily="2" charset="-122"/>
                <a:cs typeface="Arial" charset="0"/>
              </a:rPr>
              <a:t>Illustration of dual-gratings structure.</a:t>
            </a:r>
            <a:endParaRPr lang="zh-CN" altLang="en-US" sz="1400" b="1" i="1" dirty="0">
              <a:solidFill>
                <a:srgbClr val="01599C"/>
              </a:solidFill>
              <a:ea typeface="宋体" pitchFamily="2" charset="-122"/>
              <a:cs typeface="Arial" charset="0"/>
            </a:endParaRPr>
          </a:p>
        </p:txBody>
      </p:sp>
      <p:sp>
        <p:nvSpPr>
          <p:cNvPr id="26" name="TextBox 25"/>
          <p:cNvSpPr txBox="1"/>
          <p:nvPr/>
        </p:nvSpPr>
        <p:spPr>
          <a:xfrm>
            <a:off x="6073895" y="1219200"/>
            <a:ext cx="1606376" cy="307777"/>
          </a:xfrm>
          <a:prstGeom prst="rect">
            <a:avLst/>
          </a:prstGeom>
          <a:noFill/>
        </p:spPr>
        <p:txBody>
          <a:bodyPr wrap="square" rtlCol="0">
            <a:spAutoFit/>
          </a:bodyPr>
          <a:lstStyle/>
          <a:p>
            <a:r>
              <a:rPr lang="de-DE" sz="1400" b="1" dirty="0" smtClean="0">
                <a:solidFill>
                  <a:schemeClr val="accent1">
                    <a:lumMod val="50000"/>
                  </a:schemeClr>
                </a:solidFill>
              </a:rPr>
              <a:t>Objectives</a:t>
            </a:r>
            <a:endParaRPr lang="en-US" sz="1400" b="1" dirty="0">
              <a:solidFill>
                <a:schemeClr val="accent1">
                  <a:lumMod val="50000"/>
                </a:schemeClr>
              </a:solidFill>
            </a:endParaRPr>
          </a:p>
        </p:txBody>
      </p:sp>
      <p:sp>
        <p:nvSpPr>
          <p:cNvPr id="27" name="TextBox 26"/>
          <p:cNvSpPr txBox="1"/>
          <p:nvPr/>
        </p:nvSpPr>
        <p:spPr>
          <a:xfrm>
            <a:off x="6009067" y="2526474"/>
            <a:ext cx="2873418" cy="369332"/>
          </a:xfrm>
          <a:prstGeom prst="rect">
            <a:avLst/>
          </a:prstGeom>
          <a:noFill/>
        </p:spPr>
        <p:txBody>
          <a:bodyPr wrap="square" rtlCol="0">
            <a:spAutoFit/>
          </a:bodyPr>
          <a:lstStyle/>
          <a:p>
            <a:r>
              <a:rPr lang="de-DE" b="1" dirty="0" smtClean="0">
                <a:solidFill>
                  <a:schemeClr val="accent2">
                    <a:lumMod val="75000"/>
                  </a:schemeClr>
                </a:solidFill>
              </a:rPr>
              <a:t>Acceleration mechanism</a:t>
            </a:r>
            <a:endParaRPr lang="en-US" b="1" dirty="0">
              <a:solidFill>
                <a:schemeClr val="accent2">
                  <a:lumMod val="75000"/>
                </a:schemeClr>
              </a:solidFill>
            </a:endParaRPr>
          </a:p>
        </p:txBody>
      </p:sp>
      <p:sp>
        <p:nvSpPr>
          <p:cNvPr id="28" name="Rectangle 27"/>
          <p:cNvSpPr/>
          <p:nvPr/>
        </p:nvSpPr>
        <p:spPr>
          <a:xfrm>
            <a:off x="72119" y="6550223"/>
            <a:ext cx="6176281" cy="307777"/>
          </a:xfrm>
          <a:prstGeom prst="rect">
            <a:avLst/>
          </a:prstGeom>
        </p:spPr>
        <p:txBody>
          <a:bodyPr wrap="square">
            <a:spAutoFit/>
          </a:bodyPr>
          <a:lstStyle/>
          <a:p>
            <a:r>
              <a:rPr lang="en-US" altLang="zh-CN" sz="1400" b="1" dirty="0">
                <a:solidFill>
                  <a:srgbClr val="FF0000"/>
                </a:solidFill>
                <a:ea typeface="宋体" pitchFamily="2" charset="-122"/>
                <a:cs typeface="Arial" charset="0"/>
                <a:sym typeface="Times New Roman" pitchFamily="18" charset="0"/>
              </a:rPr>
              <a:t>[1] </a:t>
            </a:r>
            <a:r>
              <a:rPr lang="en-US" altLang="zh-CN" sz="1400" dirty="0">
                <a:solidFill>
                  <a:srgbClr val="FF0000"/>
                </a:solidFill>
                <a:ea typeface="宋体" pitchFamily="2" charset="-122"/>
                <a:cs typeface="Arial" charset="0"/>
                <a:sym typeface="Times New Roman" pitchFamily="18" charset="0"/>
              </a:rPr>
              <a:t> </a:t>
            </a:r>
            <a:r>
              <a:rPr lang="en-US" altLang="zh-CN" sz="1400" dirty="0">
                <a:solidFill>
                  <a:srgbClr val="FF0000"/>
                </a:solidFill>
                <a:ea typeface="宋体" pitchFamily="2" charset="-122"/>
                <a:cs typeface="Arial" charset="0"/>
              </a:rPr>
              <a:t>T. </a:t>
            </a:r>
            <a:r>
              <a:rPr lang="en-US" altLang="zh-CN" sz="1400" dirty="0" err="1">
                <a:solidFill>
                  <a:srgbClr val="FF0000"/>
                </a:solidFill>
                <a:ea typeface="宋体" pitchFamily="2" charset="-122"/>
                <a:cs typeface="Arial" charset="0"/>
              </a:rPr>
              <a:t>Plettner</a:t>
            </a:r>
            <a:r>
              <a:rPr lang="en-US" altLang="zh-CN" sz="1400" dirty="0">
                <a:solidFill>
                  <a:srgbClr val="FF0000"/>
                </a:solidFill>
                <a:ea typeface="宋体" pitchFamily="2" charset="-122"/>
                <a:cs typeface="Arial" charset="0"/>
              </a:rPr>
              <a:t>, P. P. Lu, and R. L. Byer, Phys. Rev. ST </a:t>
            </a:r>
            <a:r>
              <a:rPr lang="en-US" altLang="zh-CN" sz="1400" dirty="0" err="1">
                <a:solidFill>
                  <a:srgbClr val="FF0000"/>
                </a:solidFill>
                <a:ea typeface="宋体" pitchFamily="2" charset="-122"/>
                <a:cs typeface="Arial" charset="0"/>
              </a:rPr>
              <a:t>Accel</a:t>
            </a:r>
            <a:r>
              <a:rPr lang="en-US" altLang="zh-CN" sz="1400" dirty="0">
                <a:solidFill>
                  <a:srgbClr val="FF0000"/>
                </a:solidFill>
                <a:ea typeface="宋体" pitchFamily="2" charset="-122"/>
                <a:cs typeface="Arial" charset="0"/>
              </a:rPr>
              <a:t>. Beams 9</a:t>
            </a:r>
            <a:r>
              <a:rPr lang="en-US" altLang="zh-CN" sz="1400" dirty="0" smtClean="0">
                <a:solidFill>
                  <a:srgbClr val="FF0000"/>
                </a:solidFill>
                <a:ea typeface="宋体" pitchFamily="2" charset="-122"/>
                <a:cs typeface="Arial" charset="0"/>
              </a:rPr>
              <a:t>, 111301 (2006)</a:t>
            </a:r>
            <a:endParaRPr lang="en-US" altLang="zh-CN" sz="1400" dirty="0">
              <a:solidFill>
                <a:srgbClr val="FF0000"/>
              </a:solidFill>
              <a:ea typeface="宋体" pitchFamily="2" charset="-122"/>
              <a:cs typeface="Arial" charset="0"/>
            </a:endParaRPr>
          </a:p>
        </p:txBody>
      </p:sp>
    </p:spTree>
    <p:extLst>
      <p:ext uri="{BB962C8B-B14F-4D97-AF65-F5344CB8AC3E}">
        <p14:creationId xmlns:p14="http://schemas.microsoft.com/office/powerpoint/2010/main" val="7583699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4" descr="structure (with w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026" y="2073021"/>
            <a:ext cx="2833313" cy="1889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5" descr="with wall (Field distribution)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069708"/>
            <a:ext cx="2971799" cy="183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8" descr="F:\IPAC Paper data\3.bmp"/>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120" t="7508" r="12410"/>
          <a:stretch/>
        </p:blipFill>
        <p:spPr bwMode="auto">
          <a:xfrm>
            <a:off x="6269875" y="1371600"/>
            <a:ext cx="2718412" cy="210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9" descr="F:\IPAC Paper data\4.bmp"/>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169" t="8066" r="9673"/>
          <a:stretch/>
        </p:blipFill>
        <p:spPr bwMode="auto">
          <a:xfrm>
            <a:off x="6324600" y="3687403"/>
            <a:ext cx="2663687" cy="2033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56"/>
          <p:cNvSpPr txBox="1">
            <a:spLocks noChangeArrowheads="1"/>
          </p:cNvSpPr>
          <p:nvPr/>
        </p:nvSpPr>
        <p:spPr bwMode="auto">
          <a:xfrm>
            <a:off x="210046" y="3972580"/>
            <a:ext cx="24569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algn="ctr" eaLnBrk="1" hangingPunct="1"/>
            <a:r>
              <a:rPr lang="en-US" altLang="zh-CN" sz="1400" i="1" dirty="0">
                <a:solidFill>
                  <a:srgbClr val="01599C"/>
                </a:solidFill>
                <a:ea typeface="宋体" pitchFamily="2" charset="-122"/>
                <a:cs typeface="Arial" charset="0"/>
              </a:rPr>
              <a:t>Illustration of </a:t>
            </a:r>
            <a:r>
              <a:rPr lang="en-US" altLang="zh-CN" sz="1400" i="1" dirty="0" smtClean="0">
                <a:solidFill>
                  <a:srgbClr val="01599C"/>
                </a:solidFill>
                <a:ea typeface="宋体" pitchFamily="2" charset="-122"/>
                <a:cs typeface="Arial" charset="0"/>
              </a:rPr>
              <a:t>dual-gratings </a:t>
            </a:r>
          </a:p>
          <a:p>
            <a:pPr algn="ctr" eaLnBrk="1" hangingPunct="1"/>
            <a:r>
              <a:rPr lang="en-US" altLang="zh-CN" sz="1400" i="1" dirty="0" smtClean="0">
                <a:solidFill>
                  <a:srgbClr val="01599C"/>
                </a:solidFill>
                <a:ea typeface="宋体" pitchFamily="2" charset="-122"/>
                <a:cs typeface="Arial" charset="0"/>
              </a:rPr>
              <a:t>structure </a:t>
            </a:r>
            <a:r>
              <a:rPr lang="en-US" altLang="zh-CN" sz="1400" i="1" dirty="0">
                <a:solidFill>
                  <a:srgbClr val="01599C"/>
                </a:solidFill>
                <a:ea typeface="宋体" pitchFamily="2" charset="-122"/>
                <a:cs typeface="Arial" charset="0"/>
              </a:rPr>
              <a:t>with walls.</a:t>
            </a:r>
            <a:endParaRPr lang="zh-CN" altLang="en-US" sz="1400" i="1" dirty="0">
              <a:solidFill>
                <a:srgbClr val="01599C"/>
              </a:solidFill>
              <a:ea typeface="宋体" pitchFamily="2" charset="-122"/>
              <a:cs typeface="Arial" charset="0"/>
            </a:endParaRPr>
          </a:p>
        </p:txBody>
      </p:sp>
      <p:sp>
        <p:nvSpPr>
          <p:cNvPr id="9" name="TextBox 56"/>
          <p:cNvSpPr txBox="1">
            <a:spLocks noChangeArrowheads="1"/>
          </p:cNvSpPr>
          <p:nvPr/>
        </p:nvSpPr>
        <p:spPr bwMode="auto">
          <a:xfrm>
            <a:off x="3352800" y="3972580"/>
            <a:ext cx="2667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algn="ctr" eaLnBrk="1" hangingPunct="1"/>
            <a:r>
              <a:rPr lang="en-US" altLang="zh-CN" sz="1400" i="1" dirty="0">
                <a:solidFill>
                  <a:srgbClr val="01599C"/>
                </a:solidFill>
                <a:ea typeface="宋体" pitchFamily="2" charset="-122"/>
                <a:cs typeface="Arial" charset="0"/>
              </a:rPr>
              <a:t>Simulated laser field in structure</a:t>
            </a:r>
            <a:endParaRPr lang="zh-CN" altLang="en-US" sz="1400" i="1" dirty="0">
              <a:solidFill>
                <a:srgbClr val="01599C"/>
              </a:solidFill>
              <a:ea typeface="宋体" pitchFamily="2" charset="-122"/>
              <a:cs typeface="Arial" charset="0"/>
            </a:endParaRPr>
          </a:p>
        </p:txBody>
      </p:sp>
      <p:sp>
        <p:nvSpPr>
          <p:cNvPr id="10" name="TextBox 10"/>
          <p:cNvSpPr txBox="1">
            <a:spLocks noChangeArrowheads="1"/>
          </p:cNvSpPr>
          <p:nvPr/>
        </p:nvSpPr>
        <p:spPr bwMode="auto">
          <a:xfrm>
            <a:off x="1" y="685800"/>
            <a:ext cx="91439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algn="just" eaLnBrk="1" hangingPunct="1"/>
            <a:r>
              <a:rPr lang="en-GB" altLang="zh-CN" sz="1600" dirty="0">
                <a:ea typeface="宋体" pitchFamily="2" charset="-122"/>
              </a:rPr>
              <a:t>When electrons travel along the channel, the space charge effect scatters the beam. The charges collected on the wall then provide a Coulomb force on the beam which pushes the charges back to the axis. Field distributions calculated by CST Microwave Studio. </a:t>
            </a:r>
          </a:p>
        </p:txBody>
      </p:sp>
      <p:sp>
        <p:nvSpPr>
          <p:cNvPr id="11" name="TextBox 10"/>
          <p:cNvSpPr txBox="1"/>
          <p:nvPr/>
        </p:nvSpPr>
        <p:spPr>
          <a:xfrm>
            <a:off x="1462709" y="152400"/>
            <a:ext cx="6344892" cy="369332"/>
          </a:xfrm>
          <a:prstGeom prst="rect">
            <a:avLst/>
          </a:prstGeom>
          <a:noFill/>
        </p:spPr>
        <p:txBody>
          <a:bodyPr wrap="square" rtlCol="0">
            <a:spAutoFit/>
          </a:bodyPr>
          <a:lstStyle/>
          <a:p>
            <a:pPr algn="ctr"/>
            <a:r>
              <a:rPr lang="de-DE" altLang="zh-CN" b="1" dirty="0">
                <a:solidFill>
                  <a:srgbClr val="01599C"/>
                </a:solidFill>
                <a:ea typeface="宋体" pitchFamily="2" charset="-122"/>
              </a:rPr>
              <a:t>Proposed new structure </a:t>
            </a:r>
            <a:r>
              <a:rPr lang="de-DE" altLang="zh-CN" b="1" dirty="0" smtClean="0">
                <a:solidFill>
                  <a:srgbClr val="01599C"/>
                </a:solidFill>
                <a:ea typeface="宋体" pitchFamily="2" charset="-122"/>
              </a:rPr>
              <a:t>for </a:t>
            </a:r>
            <a:r>
              <a:rPr lang="de-DE" altLang="zh-CN" b="1" dirty="0">
                <a:solidFill>
                  <a:srgbClr val="01599C"/>
                </a:solidFill>
                <a:ea typeface="宋体" pitchFamily="2" charset="-122"/>
              </a:rPr>
              <a:t>better beam </a:t>
            </a:r>
            <a:r>
              <a:rPr lang="de-DE" altLang="zh-CN" b="1" dirty="0" smtClean="0">
                <a:solidFill>
                  <a:srgbClr val="01599C"/>
                </a:solidFill>
                <a:ea typeface="宋体" pitchFamily="2" charset="-122"/>
              </a:rPr>
              <a:t>confinement</a:t>
            </a:r>
            <a:endParaRPr lang="en-US" altLang="zh-CN" b="1" dirty="0">
              <a:solidFill>
                <a:srgbClr val="01599C"/>
              </a:solidFill>
              <a:ea typeface="宋体" pitchFamily="2" charset="-122"/>
            </a:endParaRPr>
          </a:p>
        </p:txBody>
      </p:sp>
      <p:sp>
        <p:nvSpPr>
          <p:cNvPr id="12" name="Rectangle 11"/>
          <p:cNvSpPr/>
          <p:nvPr/>
        </p:nvSpPr>
        <p:spPr>
          <a:xfrm>
            <a:off x="6324600" y="5720452"/>
            <a:ext cx="26917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de-DE" altLang="zh-CN" sz="1400" i="1" dirty="0">
                <a:solidFill>
                  <a:srgbClr val="01599C"/>
                </a:solidFill>
                <a:latin typeface="Arial" charset="0"/>
                <a:ea typeface="宋体" pitchFamily="2" charset="-122"/>
                <a:cs typeface="Arial" charset="0"/>
              </a:rPr>
              <a:t>Optimized structure dimensions</a:t>
            </a:r>
            <a:endParaRPr lang="en-US" altLang="zh-CN" sz="1400" i="1" dirty="0">
              <a:solidFill>
                <a:srgbClr val="01599C"/>
              </a:solidFill>
              <a:latin typeface="Arial" charset="0"/>
              <a:ea typeface="宋体" pitchFamily="2" charset="-122"/>
              <a:cs typeface="Arial" charset="0"/>
            </a:endParaRPr>
          </a:p>
        </p:txBody>
      </p:sp>
      <p:sp>
        <p:nvSpPr>
          <p:cNvPr id="13" name="TextBox 51"/>
          <p:cNvSpPr txBox="1">
            <a:spLocks noChangeArrowheads="1"/>
          </p:cNvSpPr>
          <p:nvPr/>
        </p:nvSpPr>
        <p:spPr bwMode="auto">
          <a:xfrm>
            <a:off x="0" y="4965918"/>
            <a:ext cx="72390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eaLnBrk="0" fontAlgn="base" hangingPunct="0">
              <a:spcBef>
                <a:spcPct val="0"/>
              </a:spcBef>
              <a:spcAft>
                <a:spcPct val="0"/>
              </a:spcAft>
              <a:defRPr sz="4000">
                <a:solidFill>
                  <a:schemeClr val="tx1"/>
                </a:solidFill>
                <a:latin typeface="Arial" charset="0"/>
              </a:defRPr>
            </a:lvl6pPr>
            <a:lvl7pPr marL="2971800" indent="-228600" eaLnBrk="0" fontAlgn="base" hangingPunct="0">
              <a:spcBef>
                <a:spcPct val="0"/>
              </a:spcBef>
              <a:spcAft>
                <a:spcPct val="0"/>
              </a:spcAft>
              <a:defRPr sz="4000">
                <a:solidFill>
                  <a:schemeClr val="tx1"/>
                </a:solidFill>
                <a:latin typeface="Arial" charset="0"/>
              </a:defRPr>
            </a:lvl7pPr>
            <a:lvl8pPr marL="3429000" indent="-228600" eaLnBrk="0" fontAlgn="base" hangingPunct="0">
              <a:spcBef>
                <a:spcPct val="0"/>
              </a:spcBef>
              <a:spcAft>
                <a:spcPct val="0"/>
              </a:spcAft>
              <a:defRPr sz="4000">
                <a:solidFill>
                  <a:schemeClr val="tx1"/>
                </a:solidFill>
                <a:latin typeface="Arial" charset="0"/>
              </a:defRPr>
            </a:lvl8pPr>
            <a:lvl9pPr marL="3886200" indent="-228600" eaLnBrk="0" fontAlgn="base" hangingPunct="0">
              <a:spcBef>
                <a:spcPct val="0"/>
              </a:spcBef>
              <a:spcAft>
                <a:spcPct val="0"/>
              </a:spcAft>
              <a:defRPr sz="4000">
                <a:solidFill>
                  <a:schemeClr val="tx1"/>
                </a:solidFill>
                <a:latin typeface="Arial" charset="0"/>
              </a:defRPr>
            </a:lvl9pPr>
          </a:lstStyle>
          <a:p>
            <a:pPr marL="342900" indent="-342900" eaLnBrk="1" hangingPunct="1">
              <a:buFont typeface="+mj-lt"/>
              <a:buAutoNum type="arabicPeriod"/>
            </a:pPr>
            <a:r>
              <a:rPr lang="en-US" altLang="zh-CN" sz="1400" b="1" dirty="0" smtClean="0">
                <a:ea typeface="宋体" pitchFamily="2" charset="-122"/>
                <a:cs typeface="Arial" charset="0"/>
              </a:rPr>
              <a:t>Accelerate </a:t>
            </a:r>
            <a:r>
              <a:rPr lang="en-US" altLang="zh-CN" sz="1400" b="1" dirty="0">
                <a:ea typeface="宋体" pitchFamily="2" charset="-122"/>
                <a:cs typeface="Arial" charset="0"/>
              </a:rPr>
              <a:t>low energy electrons:</a:t>
            </a:r>
          </a:p>
          <a:p>
            <a:pPr marL="0" indent="0" eaLnBrk="1" hangingPunct="1"/>
            <a:r>
              <a:rPr lang="en-US" altLang="zh-CN" sz="1400" dirty="0">
                <a:ea typeface="宋体" pitchFamily="2" charset="-122"/>
                <a:cs typeface="Arial" charset="0"/>
              </a:rPr>
              <a:t>     </a:t>
            </a:r>
            <a:r>
              <a:rPr lang="en-US" altLang="zh-CN" sz="1400" dirty="0" smtClean="0">
                <a:ea typeface="宋体" pitchFamily="2" charset="-122"/>
                <a:cs typeface="Arial" charset="0"/>
              </a:rPr>
              <a:t>     Note </a:t>
            </a:r>
            <a:r>
              <a:rPr lang="en-US" altLang="zh-CN" sz="1400" dirty="0">
                <a:ea typeface="宋体" pitchFamily="2" charset="-122"/>
                <a:cs typeface="Arial" charset="0"/>
              </a:rPr>
              <a:t>minimum requirement for particle beam’s initial energy. </a:t>
            </a:r>
            <a:endParaRPr lang="en-US" altLang="zh-CN" sz="1400" dirty="0" smtClean="0">
              <a:ea typeface="宋体" pitchFamily="2" charset="-122"/>
              <a:cs typeface="Arial" charset="0"/>
            </a:endParaRPr>
          </a:p>
          <a:p>
            <a:pPr marL="0" indent="0" eaLnBrk="1" hangingPunct="1"/>
            <a:r>
              <a:rPr lang="en-US" altLang="zh-CN" sz="1400" b="1" dirty="0" smtClean="0">
                <a:ea typeface="宋体" pitchFamily="2" charset="-122"/>
                <a:cs typeface="Arial" charset="0"/>
              </a:rPr>
              <a:t>2.    Multi-stage </a:t>
            </a:r>
            <a:r>
              <a:rPr lang="en-US" altLang="zh-CN" sz="1400" b="1" dirty="0">
                <a:ea typeface="宋体" pitchFamily="2" charset="-122"/>
                <a:cs typeface="Arial" charset="0"/>
              </a:rPr>
              <a:t>acceleration scheme:</a:t>
            </a:r>
          </a:p>
          <a:p>
            <a:pPr marL="0" indent="0" eaLnBrk="1" hangingPunct="1"/>
            <a:r>
              <a:rPr lang="en-US" altLang="zh-CN" sz="1400" dirty="0">
                <a:ea typeface="宋体" pitchFamily="2" charset="-122"/>
                <a:cs typeface="Arial" charset="0"/>
              </a:rPr>
              <a:t>    </a:t>
            </a:r>
            <a:r>
              <a:rPr lang="en-US" altLang="zh-CN" sz="1400" dirty="0" smtClean="0">
                <a:ea typeface="宋体" pitchFamily="2" charset="-122"/>
                <a:cs typeface="Arial" charset="0"/>
              </a:rPr>
              <a:t>      Design </a:t>
            </a:r>
            <a:r>
              <a:rPr lang="en-US" altLang="zh-CN" sz="1400" dirty="0">
                <a:ea typeface="宋体" pitchFamily="2" charset="-122"/>
                <a:cs typeface="Arial" charset="0"/>
              </a:rPr>
              <a:t>of entire structure is under investigation. </a:t>
            </a:r>
            <a:endParaRPr lang="en-US" altLang="zh-CN" sz="1400" b="1" dirty="0" smtClean="0">
              <a:ea typeface="宋体" pitchFamily="2" charset="-122"/>
              <a:cs typeface="Arial" charset="0"/>
            </a:endParaRPr>
          </a:p>
          <a:p>
            <a:pPr marL="342900" indent="-342900" eaLnBrk="1" hangingPunct="1">
              <a:buAutoNum type="arabicPeriod" startAt="3"/>
            </a:pPr>
            <a:r>
              <a:rPr lang="en-US" altLang="zh-CN" sz="1400" b="1" dirty="0" smtClean="0">
                <a:ea typeface="宋体" pitchFamily="2" charset="-122"/>
                <a:cs typeface="Arial" charset="0"/>
              </a:rPr>
              <a:t>Beam </a:t>
            </a:r>
            <a:r>
              <a:rPr lang="en-US" altLang="zh-CN" sz="1400" b="1" dirty="0">
                <a:ea typeface="宋体" pitchFamily="2" charset="-122"/>
                <a:cs typeface="Arial" charset="0"/>
              </a:rPr>
              <a:t>loading: </a:t>
            </a:r>
            <a:endParaRPr lang="en-US" altLang="zh-CN" sz="1400" b="1" dirty="0" smtClean="0">
              <a:ea typeface="宋体" pitchFamily="2" charset="-122"/>
              <a:cs typeface="Arial" charset="0"/>
            </a:endParaRPr>
          </a:p>
          <a:p>
            <a:pPr marL="0" indent="0" eaLnBrk="1" hangingPunct="1"/>
            <a:r>
              <a:rPr lang="en-US" altLang="zh-CN" sz="1400" b="1" dirty="0">
                <a:ea typeface="宋体" pitchFamily="2" charset="-122"/>
                <a:cs typeface="Arial" charset="0"/>
              </a:rPr>
              <a:t> </a:t>
            </a:r>
            <a:r>
              <a:rPr lang="en-US" altLang="zh-CN" sz="1400" b="1" dirty="0" smtClean="0">
                <a:ea typeface="宋体" pitchFamily="2" charset="-122"/>
                <a:cs typeface="Arial" charset="0"/>
              </a:rPr>
              <a:t>      </a:t>
            </a:r>
            <a:r>
              <a:rPr lang="en-US" altLang="zh-CN" sz="1400" dirty="0" smtClean="0">
                <a:ea typeface="宋体" pitchFamily="2" charset="-122"/>
                <a:cs typeface="Arial" charset="0"/>
              </a:rPr>
              <a:t>   </a:t>
            </a:r>
            <a:r>
              <a:rPr lang="en-US" altLang="zh-CN" sz="1400" dirty="0">
                <a:ea typeface="宋体" pitchFamily="2" charset="-122"/>
                <a:cs typeface="Arial" charset="0"/>
              </a:rPr>
              <a:t>Focus and inject particles in hundreds-nm-wide vacuum cavity is </a:t>
            </a:r>
            <a:r>
              <a:rPr lang="en-US" altLang="zh-CN" sz="1400" dirty="0" smtClean="0">
                <a:ea typeface="宋体" pitchFamily="2" charset="-122"/>
                <a:cs typeface="Arial" charset="0"/>
              </a:rPr>
              <a:t>a future </a:t>
            </a:r>
            <a:r>
              <a:rPr lang="en-US" altLang="zh-CN" sz="1400" dirty="0">
                <a:ea typeface="宋体" pitchFamily="2" charset="-122"/>
                <a:cs typeface="Arial" charset="0"/>
              </a:rPr>
              <a:t>challenge.</a:t>
            </a:r>
          </a:p>
          <a:p>
            <a:pPr marL="342900" indent="-342900" eaLnBrk="1" hangingPunct="1">
              <a:buAutoNum type="arabicPeriod" startAt="4"/>
            </a:pPr>
            <a:r>
              <a:rPr lang="en-US" altLang="zh-CN" sz="1400" b="1" dirty="0" smtClean="0">
                <a:ea typeface="宋体" pitchFamily="2" charset="-122"/>
                <a:cs typeface="Arial" charset="0"/>
              </a:rPr>
              <a:t>Code benchmarking</a:t>
            </a:r>
          </a:p>
          <a:p>
            <a:pPr marL="0" indent="0" eaLnBrk="1" hangingPunct="1"/>
            <a:r>
              <a:rPr lang="en-US" altLang="zh-CN" sz="1400" b="1" dirty="0" smtClean="0">
                <a:ea typeface="宋体" pitchFamily="2" charset="-122"/>
                <a:cs typeface="Arial" charset="0"/>
              </a:rPr>
              <a:t>       </a:t>
            </a:r>
            <a:r>
              <a:rPr lang="en-US" altLang="zh-CN" sz="1400" dirty="0" smtClean="0">
                <a:ea typeface="宋体" pitchFamily="2" charset="-122"/>
                <a:cs typeface="Arial" charset="0"/>
              </a:rPr>
              <a:t>   Compare </a:t>
            </a:r>
            <a:r>
              <a:rPr lang="en-US" altLang="zh-CN" sz="1400" dirty="0">
                <a:ea typeface="宋体" pitchFamily="2" charset="-122"/>
                <a:cs typeface="Arial" charset="0"/>
              </a:rPr>
              <a:t>CST output with results from Tech-X </a:t>
            </a:r>
            <a:r>
              <a:rPr lang="en-US" altLang="zh-CN" sz="1400" dirty="0" err="1">
                <a:ea typeface="宋体" pitchFamily="2" charset="-122"/>
                <a:cs typeface="Arial" charset="0"/>
              </a:rPr>
              <a:t>Vorpal</a:t>
            </a:r>
            <a:r>
              <a:rPr lang="en-US" altLang="zh-CN" sz="1400" dirty="0">
                <a:ea typeface="宋体" pitchFamily="2" charset="-122"/>
                <a:cs typeface="Arial" charset="0"/>
              </a:rPr>
              <a:t> code.</a:t>
            </a:r>
            <a:endParaRPr lang="zh-CN" altLang="en-US" sz="1400" dirty="0">
              <a:ea typeface="宋体" pitchFamily="2" charset="-122"/>
              <a:cs typeface="Arial" charset="0"/>
            </a:endParaRPr>
          </a:p>
        </p:txBody>
      </p:sp>
      <p:sp>
        <p:nvSpPr>
          <p:cNvPr id="14" name="TextBox 13"/>
          <p:cNvSpPr txBox="1"/>
          <p:nvPr/>
        </p:nvSpPr>
        <p:spPr>
          <a:xfrm>
            <a:off x="152400" y="4495800"/>
            <a:ext cx="2819400" cy="369332"/>
          </a:xfrm>
          <a:prstGeom prst="rect">
            <a:avLst/>
          </a:prstGeom>
          <a:noFill/>
        </p:spPr>
        <p:txBody>
          <a:bodyPr wrap="square" rtlCol="0">
            <a:spAutoFit/>
          </a:bodyPr>
          <a:lstStyle/>
          <a:p>
            <a:r>
              <a:rPr lang="de-DE" b="1" dirty="0" smtClean="0">
                <a:solidFill>
                  <a:srgbClr val="FF0000"/>
                </a:solidFill>
              </a:rPr>
              <a:t>Future Outlook</a:t>
            </a:r>
            <a:endParaRPr lang="en-US" b="1" dirty="0">
              <a:solidFill>
                <a:srgbClr val="FF0000"/>
              </a:solidFill>
            </a:endParaRPr>
          </a:p>
        </p:txBody>
      </p:sp>
    </p:spTree>
    <p:extLst>
      <p:ext uri="{BB962C8B-B14F-4D97-AF65-F5344CB8AC3E}">
        <p14:creationId xmlns:p14="http://schemas.microsoft.com/office/powerpoint/2010/main" val="3607364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pcr\Desktop\hel acc\TM11TM01 acc str\L_8_a_1.25_phi_7.727_View.png"/>
          <p:cNvPicPr>
            <a:picLocks noChangeAspect="1" noChangeArrowheads="1"/>
          </p:cNvPicPr>
          <p:nvPr/>
        </p:nvPicPr>
        <p:blipFill>
          <a:blip r:embed="rId3" cstate="print"/>
          <a:srcRect/>
          <a:stretch>
            <a:fillRect/>
          </a:stretch>
        </p:blipFill>
        <p:spPr bwMode="auto">
          <a:xfrm>
            <a:off x="685800" y="762000"/>
            <a:ext cx="5791200" cy="3214198"/>
          </a:xfrm>
          <a:prstGeom prst="rect">
            <a:avLst/>
          </a:prstGeom>
          <a:noFill/>
        </p:spPr>
      </p:pic>
      <p:sp>
        <p:nvSpPr>
          <p:cNvPr id="2" name="Заголовок 1"/>
          <p:cNvSpPr>
            <a:spLocks noGrp="1"/>
          </p:cNvSpPr>
          <p:nvPr>
            <p:ph type="ctrTitle"/>
          </p:nvPr>
        </p:nvSpPr>
        <p:spPr>
          <a:xfrm>
            <a:off x="609600" y="0"/>
            <a:ext cx="7772400" cy="533400"/>
          </a:xfrm>
        </p:spPr>
        <p:txBody>
          <a:bodyPr>
            <a:normAutofit/>
          </a:bodyPr>
          <a:lstStyle/>
          <a:p>
            <a:r>
              <a:rPr lang="en-US" sz="2000" b="1" dirty="0" smtClean="0"/>
              <a:t>Helical Self Focusing and Beam Cooling (HSFC) Accelerating Structure </a:t>
            </a:r>
            <a:endParaRPr lang="ru-RU" sz="2000" b="1" dirty="0"/>
          </a:p>
        </p:txBody>
      </p:sp>
      <p:graphicFrame>
        <p:nvGraphicFramePr>
          <p:cNvPr id="4" name="Объект 3"/>
          <p:cNvGraphicFramePr>
            <a:graphicFrameLocks noChangeAspect="1"/>
          </p:cNvGraphicFramePr>
          <p:nvPr/>
        </p:nvGraphicFramePr>
        <p:xfrm>
          <a:off x="304800" y="914400"/>
          <a:ext cx="2846388" cy="577850"/>
        </p:xfrm>
        <a:graphic>
          <a:graphicData uri="http://schemas.openxmlformats.org/presentationml/2006/ole">
            <mc:AlternateContent xmlns:mc="http://schemas.openxmlformats.org/markup-compatibility/2006">
              <mc:Choice xmlns:v="urn:schemas-microsoft-com:vml" Requires="v">
                <p:oleObj spid="_x0000_s2057" name="Формула" r:id="rId4" imgW="2184120" imgH="444240" progId="Equation.3">
                  <p:embed/>
                </p:oleObj>
              </mc:Choice>
              <mc:Fallback>
                <p:oleObj name="Формула" r:id="rId4" imgW="2184120" imgH="4442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914400"/>
                        <a:ext cx="2846388" cy="577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7" name="Прямая со стрелкой 6"/>
          <p:cNvCxnSpPr/>
          <p:nvPr/>
        </p:nvCxnSpPr>
        <p:spPr>
          <a:xfrm flipV="1">
            <a:off x="3810000" y="2756998"/>
            <a:ext cx="914400" cy="533400"/>
          </a:xfrm>
          <a:prstGeom prst="straightConnector1">
            <a:avLst/>
          </a:prstGeom>
          <a:ln w="15875">
            <a:bevel/>
            <a:tailEnd type="stealt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114800" y="3061798"/>
            <a:ext cx="4818627" cy="369332"/>
          </a:xfrm>
          <a:prstGeom prst="rect">
            <a:avLst/>
          </a:prstGeom>
          <a:noFill/>
        </p:spPr>
        <p:txBody>
          <a:bodyPr wrap="none" rtlCol="0">
            <a:spAutoFit/>
          </a:bodyPr>
          <a:lstStyle/>
          <a:p>
            <a:r>
              <a:rPr lang="en-US" i="1" dirty="0" smtClean="0"/>
              <a:t>E</a:t>
            </a:r>
            <a:r>
              <a:rPr lang="en-US" dirty="0" smtClean="0"/>
              <a:t> – accelerating field (synchronous with particles)</a:t>
            </a:r>
            <a:endParaRPr lang="ru-RU" dirty="0"/>
          </a:p>
        </p:txBody>
      </p:sp>
      <p:cxnSp>
        <p:nvCxnSpPr>
          <p:cNvPr id="10" name="Прямая со стрелкой 9"/>
          <p:cNvCxnSpPr/>
          <p:nvPr/>
        </p:nvCxnSpPr>
        <p:spPr>
          <a:xfrm flipV="1">
            <a:off x="4876800" y="2223598"/>
            <a:ext cx="0" cy="457200"/>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p:nvPr/>
        </p:nvCxnSpPr>
        <p:spPr>
          <a:xfrm>
            <a:off x="4876800" y="2680798"/>
            <a:ext cx="304800" cy="228600"/>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876800" y="2110667"/>
            <a:ext cx="3369192" cy="646331"/>
          </a:xfrm>
          <a:prstGeom prst="rect">
            <a:avLst/>
          </a:prstGeom>
          <a:noFill/>
        </p:spPr>
        <p:txBody>
          <a:bodyPr wrap="none" rtlCol="0">
            <a:spAutoFit/>
          </a:bodyPr>
          <a:lstStyle/>
          <a:p>
            <a:r>
              <a:rPr lang="en-US" dirty="0" smtClean="0"/>
              <a:t>transverse  field components</a:t>
            </a:r>
          </a:p>
          <a:p>
            <a:r>
              <a:rPr lang="en-US" dirty="0" smtClean="0"/>
              <a:t>(far from Cherenkov synchronism)</a:t>
            </a:r>
            <a:endParaRPr lang="ru-RU" dirty="0"/>
          </a:p>
        </p:txBody>
      </p:sp>
      <p:sp>
        <p:nvSpPr>
          <p:cNvPr id="18" name="TextBox 17"/>
          <p:cNvSpPr txBox="1"/>
          <p:nvPr/>
        </p:nvSpPr>
        <p:spPr>
          <a:xfrm>
            <a:off x="228600" y="457200"/>
            <a:ext cx="5511830" cy="369332"/>
          </a:xfrm>
          <a:prstGeom prst="rect">
            <a:avLst/>
          </a:prstGeom>
          <a:noFill/>
        </p:spPr>
        <p:txBody>
          <a:bodyPr wrap="none" rtlCol="0">
            <a:spAutoFit/>
          </a:bodyPr>
          <a:lstStyle/>
          <a:p>
            <a:r>
              <a:rPr lang="en-US" dirty="0" smtClean="0"/>
              <a:t>HSFC = Accelerating structure + RF </a:t>
            </a:r>
            <a:r>
              <a:rPr lang="en-US" dirty="0" err="1" smtClean="0"/>
              <a:t>undulator</a:t>
            </a:r>
            <a:r>
              <a:rPr lang="en-US" dirty="0" smtClean="0"/>
              <a:t> + beam </a:t>
            </a:r>
            <a:r>
              <a:rPr lang="en-US" dirty="0" smtClean="0"/>
              <a:t>lens</a:t>
            </a:r>
            <a:endParaRPr lang="ru-RU" dirty="0"/>
          </a:p>
        </p:txBody>
      </p:sp>
      <p:sp>
        <p:nvSpPr>
          <p:cNvPr id="3" name="Подзаголовок 2"/>
          <p:cNvSpPr>
            <a:spLocks noGrp="1"/>
          </p:cNvSpPr>
          <p:nvPr>
            <p:ph type="subTitle" idx="1"/>
          </p:nvPr>
        </p:nvSpPr>
        <p:spPr>
          <a:xfrm>
            <a:off x="152400" y="3581400"/>
            <a:ext cx="8915400" cy="2286000"/>
          </a:xfrm>
        </p:spPr>
        <p:txBody>
          <a:bodyPr>
            <a:noAutofit/>
          </a:bodyPr>
          <a:lstStyle/>
          <a:p>
            <a:pPr algn="just"/>
            <a:r>
              <a:rPr lang="en-US" sz="1800" u="sng" dirty="0" smtClean="0">
                <a:solidFill>
                  <a:schemeClr val="tx1"/>
                </a:solidFill>
              </a:rPr>
              <a:t>Appealing features:</a:t>
            </a:r>
          </a:p>
          <a:p>
            <a:pPr marL="342900" indent="-342900" algn="just">
              <a:buAutoNum type="arabicPeriod"/>
            </a:pPr>
            <a:r>
              <a:rPr lang="en-US" sz="1800" dirty="0" smtClean="0">
                <a:solidFill>
                  <a:schemeClr val="tx1"/>
                </a:solidFill>
              </a:rPr>
              <a:t>Non-synchronous transverse field components might provide: 1) emittance control (beam cooling due to synchrotron radiation of particles); 2) near axis beam focusing.</a:t>
            </a:r>
          </a:p>
          <a:p>
            <a:pPr marL="342900" indent="-342900" algn="just">
              <a:buAutoNum type="arabicPeriod"/>
            </a:pPr>
            <a:r>
              <a:rPr lang="en-US" sz="1800" dirty="0" smtClean="0">
                <a:solidFill>
                  <a:schemeClr val="tx1"/>
                </a:solidFill>
              </a:rPr>
              <a:t> The structure allows high enough accelerating gradient normalized on maximum surface field (&gt;0.3). Shunt impedance is about 20 </a:t>
            </a:r>
            <a:r>
              <a:rPr lang="en-US" sz="1800" dirty="0" err="1" smtClean="0">
                <a:solidFill>
                  <a:schemeClr val="tx1"/>
                </a:solidFill>
              </a:rPr>
              <a:t>MOhm</a:t>
            </a:r>
            <a:r>
              <a:rPr lang="en-US" sz="1800" dirty="0" smtClean="0">
                <a:solidFill>
                  <a:schemeClr val="tx1"/>
                </a:solidFill>
              </a:rPr>
              <a:t>/m.</a:t>
            </a:r>
          </a:p>
          <a:p>
            <a:pPr marL="342900" indent="-342900" algn="just">
              <a:buAutoNum type="arabicPeriod"/>
            </a:pPr>
            <a:r>
              <a:rPr lang="en-US" sz="1800" dirty="0" smtClean="0">
                <a:solidFill>
                  <a:schemeClr val="tx1"/>
                </a:solidFill>
              </a:rPr>
              <a:t>A new structure has smooth shape of constant circular cross-section (no expansions or </a:t>
            </a:r>
            <a:r>
              <a:rPr lang="en-US" sz="1800" dirty="0" err="1" smtClean="0">
                <a:solidFill>
                  <a:schemeClr val="tx1"/>
                </a:solidFill>
              </a:rPr>
              <a:t>narrowings</a:t>
            </a:r>
            <a:r>
              <a:rPr lang="en-US" sz="1800" dirty="0" smtClean="0">
                <a:solidFill>
                  <a:schemeClr val="tx1"/>
                </a:solidFill>
              </a:rPr>
              <a:t>) and big aperture (no small irises)</a:t>
            </a:r>
          </a:p>
          <a:p>
            <a:pPr marL="342900" indent="-342900" algn="just">
              <a:buAutoNum type="arabicPeriod"/>
            </a:pPr>
            <a:r>
              <a:rPr lang="en-US" sz="1800" dirty="0" smtClean="0">
                <a:solidFill>
                  <a:schemeClr val="tx1"/>
                </a:solidFill>
              </a:rPr>
              <a:t>A new technology  of the mass production seems possible which allows avoiding junctions inside long accelerating section</a:t>
            </a:r>
          </a:p>
        </p:txBody>
      </p:sp>
      <p:sp>
        <p:nvSpPr>
          <p:cNvPr id="5" name="TextBox 4"/>
          <p:cNvSpPr txBox="1"/>
          <p:nvPr/>
        </p:nvSpPr>
        <p:spPr>
          <a:xfrm>
            <a:off x="6019800" y="826532"/>
            <a:ext cx="2819400" cy="923330"/>
          </a:xfrm>
          <a:prstGeom prst="rect">
            <a:avLst/>
          </a:prstGeom>
          <a:noFill/>
          <a:ln>
            <a:solidFill>
              <a:schemeClr val="accent1"/>
            </a:solidFill>
          </a:ln>
        </p:spPr>
        <p:txBody>
          <a:bodyPr wrap="square" rtlCol="0">
            <a:spAutoFit/>
          </a:bodyPr>
          <a:lstStyle/>
          <a:p>
            <a:r>
              <a:rPr lang="en-US" b="1" dirty="0" smtClean="0"/>
              <a:t>Sergey </a:t>
            </a:r>
            <a:r>
              <a:rPr lang="en-US" b="1" dirty="0" err="1" smtClean="0"/>
              <a:t>Kuzikov</a:t>
            </a:r>
            <a:r>
              <a:rPr lang="en-US" b="1" dirty="0" smtClean="0"/>
              <a:t> (Institute of Applied Physics, Russian Academy of Sciences)</a:t>
            </a:r>
            <a:endParaRPr lang="en-US" b="1" dirty="0"/>
          </a:p>
        </p:txBody>
      </p:sp>
    </p:spTree>
    <p:extLst>
      <p:ext uri="{BB962C8B-B14F-4D97-AF65-F5344CB8AC3E}">
        <p14:creationId xmlns:p14="http://schemas.microsoft.com/office/powerpoint/2010/main" val="16624302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3" descr="C:\Users\Сергей\Desktop\hel acc\Italy\helix_with_taper.png"/>
          <p:cNvPicPr>
            <a:picLocks noChangeAspect="1" noChangeArrowheads="1"/>
          </p:cNvPicPr>
          <p:nvPr/>
        </p:nvPicPr>
        <p:blipFill>
          <a:blip r:embed="rId2" cstate="print"/>
          <a:srcRect/>
          <a:stretch>
            <a:fillRect/>
          </a:stretch>
        </p:blipFill>
        <p:spPr bwMode="auto">
          <a:xfrm>
            <a:off x="152400" y="685800"/>
            <a:ext cx="2514600" cy="1999665"/>
          </a:xfrm>
          <a:prstGeom prst="rect">
            <a:avLst/>
          </a:prstGeom>
          <a:noFill/>
        </p:spPr>
      </p:pic>
      <p:pic>
        <p:nvPicPr>
          <p:cNvPr id="44036" name="Picture 4" descr="C:\Users\Сергей\Desktop\hel acc\Italy\normedmomentum-x.png"/>
          <p:cNvPicPr>
            <a:picLocks noChangeAspect="1" noChangeArrowheads="1"/>
          </p:cNvPicPr>
          <p:nvPr/>
        </p:nvPicPr>
        <p:blipFill>
          <a:blip r:embed="rId3" cstate="print"/>
          <a:srcRect/>
          <a:stretch>
            <a:fillRect/>
          </a:stretch>
        </p:blipFill>
        <p:spPr bwMode="auto">
          <a:xfrm>
            <a:off x="420720" y="2926244"/>
            <a:ext cx="3617880" cy="3474556"/>
          </a:xfrm>
          <a:prstGeom prst="rect">
            <a:avLst/>
          </a:prstGeom>
          <a:noFill/>
        </p:spPr>
      </p:pic>
      <p:pic>
        <p:nvPicPr>
          <p:cNvPr id="44037" name="Picture 5" descr="C:\Users\Сергей\Desktop\hel acc\Italy\normedmomentum-y.png"/>
          <p:cNvPicPr>
            <a:picLocks noChangeAspect="1" noChangeArrowheads="1"/>
          </p:cNvPicPr>
          <p:nvPr/>
        </p:nvPicPr>
        <p:blipFill>
          <a:blip r:embed="rId4" cstate="print"/>
          <a:srcRect/>
          <a:stretch>
            <a:fillRect/>
          </a:stretch>
        </p:blipFill>
        <p:spPr bwMode="auto">
          <a:xfrm>
            <a:off x="4806886" y="2967317"/>
            <a:ext cx="3575114" cy="3433483"/>
          </a:xfrm>
          <a:prstGeom prst="rect">
            <a:avLst/>
          </a:prstGeom>
          <a:noFill/>
        </p:spPr>
      </p:pic>
      <p:sp>
        <p:nvSpPr>
          <p:cNvPr id="6" name="TextBox 5"/>
          <p:cNvSpPr txBox="1"/>
          <p:nvPr/>
        </p:nvSpPr>
        <p:spPr>
          <a:xfrm>
            <a:off x="0" y="1676400"/>
            <a:ext cx="686791" cy="369332"/>
          </a:xfrm>
          <a:prstGeom prst="rect">
            <a:avLst/>
          </a:prstGeom>
          <a:noFill/>
        </p:spPr>
        <p:txBody>
          <a:bodyPr wrap="none" rtlCol="0">
            <a:spAutoFit/>
          </a:bodyPr>
          <a:lstStyle/>
          <a:p>
            <a:r>
              <a:rPr lang="en-US" dirty="0" smtClean="0"/>
              <a:t>taper</a:t>
            </a:r>
            <a:endParaRPr lang="ru-RU" dirty="0"/>
          </a:p>
        </p:txBody>
      </p:sp>
      <p:pic>
        <p:nvPicPr>
          <p:cNvPr id="44038" name="Picture 6" descr="C:\Users\Сергей\Desktop\hel acc\Italy\cut_plane_Ez-field.png"/>
          <p:cNvPicPr>
            <a:picLocks noChangeAspect="1" noChangeArrowheads="1"/>
          </p:cNvPicPr>
          <p:nvPr/>
        </p:nvPicPr>
        <p:blipFill>
          <a:blip r:embed="rId5" cstate="print"/>
          <a:srcRect/>
          <a:stretch>
            <a:fillRect/>
          </a:stretch>
        </p:blipFill>
        <p:spPr bwMode="auto">
          <a:xfrm>
            <a:off x="2667000" y="762000"/>
            <a:ext cx="1981200" cy="1207803"/>
          </a:xfrm>
          <a:prstGeom prst="rect">
            <a:avLst/>
          </a:prstGeom>
          <a:noFill/>
        </p:spPr>
      </p:pic>
      <p:sp>
        <p:nvSpPr>
          <p:cNvPr id="9" name="TextBox 8"/>
          <p:cNvSpPr txBox="1"/>
          <p:nvPr/>
        </p:nvSpPr>
        <p:spPr>
          <a:xfrm>
            <a:off x="2913359" y="6488668"/>
            <a:ext cx="3258841" cy="369332"/>
          </a:xfrm>
          <a:prstGeom prst="rect">
            <a:avLst/>
          </a:prstGeom>
          <a:noFill/>
        </p:spPr>
        <p:txBody>
          <a:bodyPr wrap="none" rtlCol="0">
            <a:spAutoFit/>
          </a:bodyPr>
          <a:lstStyle/>
          <a:p>
            <a:r>
              <a:rPr lang="en-US" dirty="0" smtClean="0"/>
              <a:t>Transverse particle momentums</a:t>
            </a:r>
            <a:endParaRPr lang="ru-RU" dirty="0"/>
          </a:p>
        </p:txBody>
      </p:sp>
      <p:sp>
        <p:nvSpPr>
          <p:cNvPr id="10" name="TextBox 9"/>
          <p:cNvSpPr txBox="1"/>
          <p:nvPr/>
        </p:nvSpPr>
        <p:spPr>
          <a:xfrm>
            <a:off x="0" y="76200"/>
            <a:ext cx="9181039" cy="369332"/>
          </a:xfrm>
          <a:prstGeom prst="rect">
            <a:avLst/>
          </a:prstGeom>
          <a:noFill/>
        </p:spPr>
        <p:txBody>
          <a:bodyPr wrap="none" rtlCol="0">
            <a:spAutoFit/>
          </a:bodyPr>
          <a:lstStyle/>
          <a:p>
            <a:r>
              <a:rPr lang="en-US" dirty="0" smtClean="0"/>
              <a:t>Simulation of particle motion in 100 MV/m HSFC accelerating structure by CST Microwave Studio</a:t>
            </a:r>
            <a:endParaRPr lang="ru-RU" dirty="0"/>
          </a:p>
        </p:txBody>
      </p:sp>
      <p:pic>
        <p:nvPicPr>
          <p:cNvPr id="44039" name="Picture 7" descr="C:\Users\Сергей\Desktop\hel acc\Italy\energy.png"/>
          <p:cNvPicPr>
            <a:picLocks noChangeAspect="1" noChangeArrowheads="1"/>
          </p:cNvPicPr>
          <p:nvPr/>
        </p:nvPicPr>
        <p:blipFill>
          <a:blip r:embed="rId6" cstate="print"/>
          <a:srcRect/>
          <a:stretch>
            <a:fillRect/>
          </a:stretch>
        </p:blipFill>
        <p:spPr bwMode="auto">
          <a:xfrm>
            <a:off x="5452667" y="457200"/>
            <a:ext cx="2803274" cy="2590800"/>
          </a:xfrm>
          <a:prstGeom prst="rect">
            <a:avLst/>
          </a:prstGeom>
          <a:noFill/>
        </p:spPr>
      </p:pic>
      <p:sp>
        <p:nvSpPr>
          <p:cNvPr id="12" name="TextBox 11"/>
          <p:cNvSpPr txBox="1"/>
          <p:nvPr/>
        </p:nvSpPr>
        <p:spPr>
          <a:xfrm>
            <a:off x="1371600" y="2286000"/>
            <a:ext cx="2495042" cy="369332"/>
          </a:xfrm>
          <a:prstGeom prst="rect">
            <a:avLst/>
          </a:prstGeom>
          <a:noFill/>
        </p:spPr>
        <p:txBody>
          <a:bodyPr wrap="none" rtlCol="0">
            <a:spAutoFit/>
          </a:bodyPr>
          <a:lstStyle/>
          <a:p>
            <a:r>
              <a:rPr lang="en-US" dirty="0" smtClean="0"/>
              <a:t>Total length =10 periods </a:t>
            </a:r>
            <a:endParaRPr lang="ru-RU" dirty="0"/>
          </a:p>
        </p:txBody>
      </p:sp>
      <p:cxnSp>
        <p:nvCxnSpPr>
          <p:cNvPr id="14" name="Прямая со стрелкой 13"/>
          <p:cNvCxnSpPr>
            <a:stCxn id="7" idx="0"/>
          </p:cNvCxnSpPr>
          <p:nvPr/>
        </p:nvCxnSpPr>
        <p:spPr>
          <a:xfrm flipH="1" flipV="1">
            <a:off x="2057400" y="1524000"/>
            <a:ext cx="189869"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a:stCxn id="7" idx="0"/>
          </p:cNvCxnSpPr>
          <p:nvPr/>
        </p:nvCxnSpPr>
        <p:spPr>
          <a:xfrm flipV="1">
            <a:off x="2247269" y="1447800"/>
            <a:ext cx="1029331" cy="304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00200" y="1752600"/>
            <a:ext cx="1294137" cy="369332"/>
          </a:xfrm>
          <a:prstGeom prst="rect">
            <a:avLst/>
          </a:prstGeom>
          <a:noFill/>
        </p:spPr>
        <p:txBody>
          <a:bodyPr wrap="none" rtlCol="0">
            <a:spAutoFit/>
          </a:bodyPr>
          <a:lstStyle/>
          <a:p>
            <a:r>
              <a:rPr lang="en-US" dirty="0" smtClean="0"/>
              <a:t>regular part</a:t>
            </a:r>
            <a:endParaRPr lang="ru-RU" dirty="0"/>
          </a:p>
        </p:txBody>
      </p:sp>
      <p:sp>
        <p:nvSpPr>
          <p:cNvPr id="16" name="TextBox 15"/>
          <p:cNvSpPr txBox="1"/>
          <p:nvPr/>
        </p:nvSpPr>
        <p:spPr>
          <a:xfrm>
            <a:off x="1066800" y="5486400"/>
            <a:ext cx="631007" cy="338554"/>
          </a:xfrm>
          <a:prstGeom prst="rect">
            <a:avLst/>
          </a:prstGeom>
          <a:noFill/>
        </p:spPr>
        <p:txBody>
          <a:bodyPr wrap="none" rtlCol="0">
            <a:spAutoFit/>
          </a:bodyPr>
          <a:lstStyle/>
          <a:p>
            <a:r>
              <a:rPr lang="en-US" sz="1600" dirty="0" smtClean="0"/>
              <a:t>taper</a:t>
            </a:r>
            <a:endParaRPr lang="ru-RU" sz="1600" dirty="0"/>
          </a:p>
        </p:txBody>
      </p:sp>
      <p:sp>
        <p:nvSpPr>
          <p:cNvPr id="17" name="TextBox 16"/>
          <p:cNvSpPr txBox="1"/>
          <p:nvPr/>
        </p:nvSpPr>
        <p:spPr>
          <a:xfrm>
            <a:off x="0" y="2667000"/>
            <a:ext cx="676788" cy="369332"/>
          </a:xfrm>
          <a:prstGeom prst="rect">
            <a:avLst/>
          </a:prstGeom>
          <a:noFill/>
        </p:spPr>
        <p:txBody>
          <a:bodyPr wrap="none" rtlCol="0">
            <a:spAutoFit/>
          </a:bodyPr>
          <a:lstStyle/>
          <a:p>
            <a:r>
              <a:rPr lang="en-US" dirty="0" smtClean="0"/>
              <a:t>TM</a:t>
            </a:r>
            <a:r>
              <a:rPr lang="en-US" sz="1400" dirty="0" smtClean="0"/>
              <a:t>01</a:t>
            </a:r>
            <a:endParaRPr lang="ru-RU" dirty="0"/>
          </a:p>
        </p:txBody>
      </p:sp>
      <p:sp>
        <p:nvSpPr>
          <p:cNvPr id="18" name="TextBox 17"/>
          <p:cNvSpPr txBox="1"/>
          <p:nvPr/>
        </p:nvSpPr>
        <p:spPr>
          <a:xfrm>
            <a:off x="533400" y="762000"/>
            <a:ext cx="1423147" cy="369332"/>
          </a:xfrm>
          <a:prstGeom prst="rect">
            <a:avLst/>
          </a:prstGeom>
          <a:noFill/>
        </p:spPr>
        <p:txBody>
          <a:bodyPr wrap="none" rtlCol="0">
            <a:spAutoFit/>
          </a:bodyPr>
          <a:lstStyle/>
          <a:p>
            <a:r>
              <a:rPr lang="en-US" dirty="0" smtClean="0"/>
              <a:t>Normal wave</a:t>
            </a:r>
            <a:endParaRPr lang="ru-RU" dirty="0"/>
          </a:p>
        </p:txBody>
      </p:sp>
      <p:sp>
        <p:nvSpPr>
          <p:cNvPr id="19" name="TextBox 18"/>
          <p:cNvSpPr txBox="1"/>
          <p:nvPr/>
        </p:nvSpPr>
        <p:spPr>
          <a:xfrm>
            <a:off x="5998393" y="1905000"/>
            <a:ext cx="631007" cy="338554"/>
          </a:xfrm>
          <a:prstGeom prst="rect">
            <a:avLst/>
          </a:prstGeom>
          <a:noFill/>
        </p:spPr>
        <p:txBody>
          <a:bodyPr wrap="none" rtlCol="0">
            <a:spAutoFit/>
          </a:bodyPr>
          <a:lstStyle/>
          <a:p>
            <a:r>
              <a:rPr lang="en-US" sz="1600" dirty="0" smtClean="0"/>
              <a:t>taper</a:t>
            </a:r>
            <a:endParaRPr lang="ru-RU" sz="1600" dirty="0"/>
          </a:p>
        </p:txBody>
      </p:sp>
      <p:sp>
        <p:nvSpPr>
          <p:cNvPr id="20" name="TextBox 19"/>
          <p:cNvSpPr txBox="1"/>
          <p:nvPr/>
        </p:nvSpPr>
        <p:spPr>
          <a:xfrm>
            <a:off x="6526777" y="990600"/>
            <a:ext cx="1169423" cy="338554"/>
          </a:xfrm>
          <a:prstGeom prst="rect">
            <a:avLst/>
          </a:prstGeom>
          <a:noFill/>
        </p:spPr>
        <p:txBody>
          <a:bodyPr wrap="none" rtlCol="0">
            <a:spAutoFit/>
          </a:bodyPr>
          <a:lstStyle/>
          <a:p>
            <a:r>
              <a:rPr lang="en-US" sz="1600" dirty="0" smtClean="0"/>
              <a:t>regular part</a:t>
            </a:r>
            <a:endParaRPr lang="ru-RU" sz="1600" dirty="0"/>
          </a:p>
        </p:txBody>
      </p:sp>
    </p:spTree>
    <p:extLst>
      <p:ext uri="{BB962C8B-B14F-4D97-AF65-F5344CB8AC3E}">
        <p14:creationId xmlns:p14="http://schemas.microsoft.com/office/powerpoint/2010/main" val="16183869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Users\Сергей\Desktop\hel acc\Italy\bunch.png"/>
          <p:cNvPicPr>
            <a:picLocks noChangeAspect="1" noChangeArrowheads="1"/>
          </p:cNvPicPr>
          <p:nvPr/>
        </p:nvPicPr>
        <p:blipFill>
          <a:blip r:embed="rId2" cstate="print"/>
          <a:srcRect/>
          <a:stretch>
            <a:fillRect/>
          </a:stretch>
        </p:blipFill>
        <p:spPr bwMode="auto">
          <a:xfrm>
            <a:off x="304800" y="1524000"/>
            <a:ext cx="3885882" cy="2743200"/>
          </a:xfrm>
          <a:prstGeom prst="rect">
            <a:avLst/>
          </a:prstGeom>
          <a:noFill/>
        </p:spPr>
      </p:pic>
      <p:pic>
        <p:nvPicPr>
          <p:cNvPr id="43011" name="Picture 3" descr="C:\Users\Сергей\Desktop\hel acc\Italy\movie_quick.gif"/>
          <p:cNvPicPr>
            <a:picLocks noChangeAspect="1" noChangeArrowheads="1"/>
          </p:cNvPicPr>
          <p:nvPr/>
        </p:nvPicPr>
        <p:blipFill>
          <a:blip r:embed="rId3" cstate="print"/>
          <a:srcRect/>
          <a:stretch>
            <a:fillRect/>
          </a:stretch>
        </p:blipFill>
        <p:spPr bwMode="auto">
          <a:xfrm>
            <a:off x="4343400" y="381000"/>
            <a:ext cx="4619625" cy="4619625"/>
          </a:xfrm>
          <a:prstGeom prst="rect">
            <a:avLst/>
          </a:prstGeom>
          <a:noFill/>
        </p:spPr>
      </p:pic>
      <p:sp>
        <p:nvSpPr>
          <p:cNvPr id="4" name="TextBox 3"/>
          <p:cNvSpPr txBox="1"/>
          <p:nvPr/>
        </p:nvSpPr>
        <p:spPr>
          <a:xfrm>
            <a:off x="4495800" y="4953000"/>
            <a:ext cx="4495801" cy="1477328"/>
          </a:xfrm>
          <a:prstGeom prst="rect">
            <a:avLst/>
          </a:prstGeom>
          <a:noFill/>
        </p:spPr>
        <p:txBody>
          <a:bodyPr wrap="square" rtlCol="0">
            <a:spAutoFit/>
          </a:bodyPr>
          <a:lstStyle/>
          <a:p>
            <a:r>
              <a:rPr lang="en-US" dirty="0" smtClean="0"/>
              <a:t>Bunch population during acceleration.</a:t>
            </a:r>
          </a:p>
          <a:p>
            <a:r>
              <a:rPr lang="en-US" dirty="0" smtClean="0"/>
              <a:t>The blue color (at input) corresponds to low particle energy.</a:t>
            </a:r>
          </a:p>
          <a:p>
            <a:r>
              <a:rPr lang="en-US" dirty="0" smtClean="0"/>
              <a:t>The red color (at output of structure) means the higher energy of the accelerated particles.</a:t>
            </a:r>
            <a:endParaRPr lang="ru-RU" dirty="0"/>
          </a:p>
        </p:txBody>
      </p:sp>
      <p:sp>
        <p:nvSpPr>
          <p:cNvPr id="5" name="TextBox 4"/>
          <p:cNvSpPr txBox="1"/>
          <p:nvPr/>
        </p:nvSpPr>
        <p:spPr>
          <a:xfrm>
            <a:off x="990600" y="0"/>
            <a:ext cx="7154074" cy="646331"/>
          </a:xfrm>
          <a:prstGeom prst="rect">
            <a:avLst/>
          </a:prstGeom>
          <a:noFill/>
        </p:spPr>
        <p:txBody>
          <a:bodyPr wrap="none" rtlCol="0">
            <a:spAutoFit/>
          </a:bodyPr>
          <a:lstStyle/>
          <a:p>
            <a:pPr algn="ctr"/>
            <a:r>
              <a:rPr lang="en-US" dirty="0" smtClean="0"/>
              <a:t>Simulation of </a:t>
            </a:r>
            <a:r>
              <a:rPr lang="en-US" dirty="0" err="1" smtClean="0"/>
              <a:t>ponderomotive</a:t>
            </a:r>
            <a:r>
              <a:rPr lang="en-US" dirty="0" smtClean="0"/>
              <a:t> force focusing in HSFC accelerating structure</a:t>
            </a:r>
          </a:p>
          <a:p>
            <a:pPr algn="ctr"/>
            <a:r>
              <a:rPr lang="en-US" dirty="0" smtClean="0"/>
              <a:t> by CST Microwave Studio</a:t>
            </a:r>
            <a:endParaRPr lang="ru-RU" dirty="0"/>
          </a:p>
        </p:txBody>
      </p:sp>
      <p:sp>
        <p:nvSpPr>
          <p:cNvPr id="6" name="TextBox 5"/>
          <p:cNvSpPr txBox="1"/>
          <p:nvPr/>
        </p:nvSpPr>
        <p:spPr>
          <a:xfrm>
            <a:off x="1371600" y="4419600"/>
            <a:ext cx="769763" cy="369332"/>
          </a:xfrm>
          <a:prstGeom prst="rect">
            <a:avLst/>
          </a:prstGeom>
          <a:noFill/>
        </p:spPr>
        <p:txBody>
          <a:bodyPr wrap="none" rtlCol="0">
            <a:spAutoFit/>
          </a:bodyPr>
          <a:lstStyle/>
          <a:p>
            <a:r>
              <a:rPr lang="en-US" dirty="0" smtClean="0"/>
              <a:t>bunch</a:t>
            </a:r>
            <a:endParaRPr lang="ru-RU" dirty="0"/>
          </a:p>
        </p:txBody>
      </p:sp>
      <p:cxnSp>
        <p:nvCxnSpPr>
          <p:cNvPr id="8" name="Прямая со стрелкой 7"/>
          <p:cNvCxnSpPr/>
          <p:nvPr/>
        </p:nvCxnSpPr>
        <p:spPr>
          <a:xfrm flipH="1" flipV="1">
            <a:off x="1066800" y="3733800"/>
            <a:ext cx="457200" cy="7620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Прямая со стрелкой 8"/>
          <p:cNvCxnSpPr>
            <a:stCxn id="6" idx="3"/>
          </p:cNvCxnSpPr>
          <p:nvPr/>
        </p:nvCxnSpPr>
        <p:spPr>
          <a:xfrm flipV="1">
            <a:off x="2141363" y="3886200"/>
            <a:ext cx="2811637" cy="718066"/>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52400" y="5181600"/>
            <a:ext cx="4038600" cy="923330"/>
          </a:xfrm>
          <a:prstGeom prst="rect">
            <a:avLst/>
          </a:prstGeom>
          <a:noFill/>
        </p:spPr>
        <p:txBody>
          <a:bodyPr wrap="square" rtlCol="0">
            <a:spAutoFit/>
          </a:bodyPr>
          <a:lstStyle/>
          <a:p>
            <a:r>
              <a:rPr lang="en-US" dirty="0" smtClean="0"/>
              <a:t>Parameters: initial energy 10 </a:t>
            </a:r>
            <a:r>
              <a:rPr lang="en-US" dirty="0" err="1" smtClean="0"/>
              <a:t>GeV</a:t>
            </a:r>
            <a:r>
              <a:rPr lang="en-US" dirty="0" smtClean="0"/>
              <a:t>, bunch length 1 </a:t>
            </a:r>
            <a:r>
              <a:rPr lang="en-US" dirty="0" err="1" smtClean="0"/>
              <a:t>ps</a:t>
            </a:r>
            <a:r>
              <a:rPr lang="en-US" dirty="0" smtClean="0"/>
              <a:t>, bunch diameter 3 mm, charge 100 </a:t>
            </a:r>
            <a:r>
              <a:rPr lang="en-US" dirty="0" err="1" smtClean="0"/>
              <a:t>nC</a:t>
            </a:r>
            <a:r>
              <a:rPr lang="en-US" dirty="0" smtClean="0"/>
              <a:t>, gradient 100 MV/m.</a:t>
            </a:r>
            <a:endParaRPr lang="ru-RU" dirty="0"/>
          </a:p>
        </p:txBody>
      </p:sp>
    </p:spTree>
    <p:extLst>
      <p:ext uri="{BB962C8B-B14F-4D97-AF65-F5344CB8AC3E}">
        <p14:creationId xmlns:p14="http://schemas.microsoft.com/office/powerpoint/2010/main" val="67470470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point ANL template blue_2003">
  <a:themeElements>
    <a:clrScheme name="">
      <a:dk1>
        <a:srgbClr val="404040"/>
      </a:dk1>
      <a:lt1>
        <a:srgbClr val="FFFFFF"/>
      </a:lt1>
      <a:dk2>
        <a:srgbClr val="1F497D"/>
      </a:dk2>
      <a:lt2>
        <a:srgbClr val="D2D2D2"/>
      </a:lt2>
      <a:accent1>
        <a:srgbClr val="A6C4DE"/>
      </a:accent1>
      <a:accent2>
        <a:srgbClr val="9D7D9E"/>
      </a:accent2>
      <a:accent3>
        <a:srgbClr val="FFFFFF"/>
      </a:accent3>
      <a:accent4>
        <a:srgbClr val="353535"/>
      </a:accent4>
      <a:accent5>
        <a:srgbClr val="D0DEEC"/>
      </a:accent5>
      <a:accent6>
        <a:srgbClr val="8E718F"/>
      </a:accent6>
      <a:hlink>
        <a:srgbClr val="7AB800"/>
      </a:hlink>
      <a:folHlink>
        <a:srgbClr val="BF5C28"/>
      </a:folHlink>
    </a:clrScheme>
    <a:fontScheme name="ppoint ANL template blue_2003">
      <a:majorFont>
        <a:latin typeface="Trebuchet M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alibri"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alibri" pitchFamily="34" charset="0"/>
          </a:defRPr>
        </a:defPPr>
      </a:lstStyle>
    </a:lnDef>
  </a:objectDefaults>
  <a:extraClrSchemeLst>
    <a:extraClrScheme>
      <a:clrScheme name="ppoint ANL template blue_2003 1">
        <a:dk1>
          <a:srgbClr val="616161"/>
        </a:dk1>
        <a:lt1>
          <a:srgbClr val="FFFFFF"/>
        </a:lt1>
        <a:dk2>
          <a:srgbClr val="1F497D"/>
        </a:dk2>
        <a:lt2>
          <a:srgbClr val="D2D2D2"/>
        </a:lt2>
        <a:accent1>
          <a:srgbClr val="5C0426"/>
        </a:accent1>
        <a:accent2>
          <a:srgbClr val="9D7D9E"/>
        </a:accent2>
        <a:accent3>
          <a:srgbClr val="FFFFFF"/>
        </a:accent3>
        <a:accent4>
          <a:srgbClr val="525252"/>
        </a:accent4>
        <a:accent5>
          <a:srgbClr val="B5AAAC"/>
        </a:accent5>
        <a:accent6>
          <a:srgbClr val="8E718F"/>
        </a:accent6>
        <a:hlink>
          <a:srgbClr val="253D51"/>
        </a:hlink>
        <a:folHlink>
          <a:srgbClr val="0D204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ppoint ANL template blue_2003">
  <a:themeElements>
    <a:clrScheme name="">
      <a:dk1>
        <a:srgbClr val="404040"/>
      </a:dk1>
      <a:lt1>
        <a:srgbClr val="FFFFFF"/>
      </a:lt1>
      <a:dk2>
        <a:srgbClr val="1F497D"/>
      </a:dk2>
      <a:lt2>
        <a:srgbClr val="D2D2D2"/>
      </a:lt2>
      <a:accent1>
        <a:srgbClr val="A6C4DE"/>
      </a:accent1>
      <a:accent2>
        <a:srgbClr val="9D7D9E"/>
      </a:accent2>
      <a:accent3>
        <a:srgbClr val="FFFFFF"/>
      </a:accent3>
      <a:accent4>
        <a:srgbClr val="353535"/>
      </a:accent4>
      <a:accent5>
        <a:srgbClr val="D0DEEC"/>
      </a:accent5>
      <a:accent6>
        <a:srgbClr val="8E718F"/>
      </a:accent6>
      <a:hlink>
        <a:srgbClr val="7AB800"/>
      </a:hlink>
      <a:folHlink>
        <a:srgbClr val="BF5C28"/>
      </a:folHlink>
    </a:clrScheme>
    <a:fontScheme name="ppoint ANL template blue_2003">
      <a:majorFont>
        <a:latin typeface="Trebuchet M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alibri"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alibri" pitchFamily="34" charset="0"/>
          </a:defRPr>
        </a:defPPr>
      </a:lstStyle>
    </a:lnDef>
  </a:objectDefaults>
  <a:extraClrSchemeLst>
    <a:extraClrScheme>
      <a:clrScheme name="ppoint ANL template blue_2003 1">
        <a:dk1>
          <a:srgbClr val="616161"/>
        </a:dk1>
        <a:lt1>
          <a:srgbClr val="FFFFFF"/>
        </a:lt1>
        <a:dk2>
          <a:srgbClr val="1F497D"/>
        </a:dk2>
        <a:lt2>
          <a:srgbClr val="D2D2D2"/>
        </a:lt2>
        <a:accent1>
          <a:srgbClr val="5C0426"/>
        </a:accent1>
        <a:accent2>
          <a:srgbClr val="9D7D9E"/>
        </a:accent2>
        <a:accent3>
          <a:srgbClr val="FFFFFF"/>
        </a:accent3>
        <a:accent4>
          <a:srgbClr val="525252"/>
        </a:accent4>
        <a:accent5>
          <a:srgbClr val="B5AAAC"/>
        </a:accent5>
        <a:accent6>
          <a:srgbClr val="8E718F"/>
        </a:accent6>
        <a:hlink>
          <a:srgbClr val="253D51"/>
        </a:hlink>
        <a:folHlink>
          <a:srgbClr val="0D204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Strong 2011 Kanareykin FINAL">
  <a:themeElements>
    <a:clrScheme name="pres1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pres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pres1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pres1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pres1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pres1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pres1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pres1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pres1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pres1">
  <a:themeElements>
    <a:clrScheme name="pres1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pres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pres1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pres1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pres1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pres1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pres1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pres1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pres1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201</TotalTime>
  <Words>2444</Words>
  <Application>Microsoft Office PowerPoint</Application>
  <PresentationFormat>On-screen Show (4:3)</PresentationFormat>
  <Paragraphs>291</Paragraphs>
  <Slides>30</Slides>
  <Notes>7</Notes>
  <HiddenSlides>0</HiddenSlides>
  <MMClips>0</MMClips>
  <ScaleCrop>false</ScaleCrop>
  <HeadingPairs>
    <vt:vector size="6" baseType="variant">
      <vt:variant>
        <vt:lpstr>Theme</vt:lpstr>
      </vt:variant>
      <vt:variant>
        <vt:i4>8</vt:i4>
      </vt:variant>
      <vt:variant>
        <vt:lpstr>Embedded OLE Servers</vt:lpstr>
      </vt:variant>
      <vt:variant>
        <vt:i4>3</vt:i4>
      </vt:variant>
      <vt:variant>
        <vt:lpstr>Slide Titles</vt:lpstr>
      </vt:variant>
      <vt:variant>
        <vt:i4>30</vt:i4>
      </vt:variant>
    </vt:vector>
  </HeadingPairs>
  <TitlesOfParts>
    <vt:vector size="41" baseType="lpstr">
      <vt:lpstr>Office Theme</vt:lpstr>
      <vt:lpstr>ppoint ANL template blue_2003</vt:lpstr>
      <vt:lpstr>1_ppoint ANL template blue_2003</vt:lpstr>
      <vt:lpstr>1_Office Theme</vt:lpstr>
      <vt:lpstr>Strong 2011 Kanareykin FINAL</vt:lpstr>
      <vt:lpstr>3_pres1</vt:lpstr>
      <vt:lpstr>2_Office Theme</vt:lpstr>
      <vt:lpstr>3_Office Theme</vt:lpstr>
      <vt:lpstr>Equation</vt:lpstr>
      <vt:lpstr>Формула</vt:lpstr>
      <vt:lpstr>Acrobat Document</vt:lpstr>
      <vt:lpstr>Working Group 3 Summary Electron beams from electromagnetic structures, including dielectric and laser-driven</vt:lpstr>
      <vt:lpstr>Enhanced Cerenkov-Wake Amplification by Active Medium</vt:lpstr>
      <vt:lpstr>Structure-less Active Medium  </vt:lpstr>
      <vt:lpstr>Proof of Principle Experiment</vt:lpstr>
      <vt:lpstr>PowerPoint Presentation</vt:lpstr>
      <vt:lpstr>PowerPoint Presentation</vt:lpstr>
      <vt:lpstr>Helical Self Focusing and Beam Cooling (HSFC) Accelerating Structure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Argonne Wakefield Accelerator (AWA):  a Facility for the Development of High Gradient Accelerating Structures and Wakefield Measurements</vt:lpstr>
      <vt:lpstr>AWA Facility</vt:lpstr>
      <vt:lpstr>Overview of AWA Beamlines </vt:lpstr>
      <vt:lpstr>UCLA Bragg DWA experiment at ATF</vt:lpstr>
      <vt:lpstr>Experimental results and 3D sims</vt:lpstr>
      <vt:lpstr>New E201 DWA results from FACET</vt:lpstr>
      <vt:lpstr>Recent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Summary of Working Group 3</dc:title>
  <dc:creator>conde</dc:creator>
  <cp:lastModifiedBy>conde</cp:lastModifiedBy>
  <cp:revision>15</cp:revision>
  <dcterms:created xsi:type="dcterms:W3CDTF">2013-06-06T07:27:24Z</dcterms:created>
  <dcterms:modified xsi:type="dcterms:W3CDTF">2013-06-06T14:16:44Z</dcterms:modified>
</cp:coreProperties>
</file>