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2"/>
  </p:notesMasterIdLst>
  <p:sldIdLst>
    <p:sldId id="256" r:id="rId2"/>
    <p:sldId id="257" r:id="rId3"/>
    <p:sldId id="265" r:id="rId4"/>
    <p:sldId id="274" r:id="rId5"/>
    <p:sldId id="275" r:id="rId6"/>
    <p:sldId id="276" r:id="rId7"/>
    <p:sldId id="259" r:id="rId8"/>
    <p:sldId id="282" r:id="rId9"/>
    <p:sldId id="283" r:id="rId10"/>
    <p:sldId id="260" r:id="rId11"/>
    <p:sldId id="288" r:id="rId12"/>
    <p:sldId id="284" r:id="rId13"/>
    <p:sldId id="285" r:id="rId14"/>
    <p:sldId id="287" r:id="rId15"/>
    <p:sldId id="292" r:id="rId16"/>
    <p:sldId id="290" r:id="rId17"/>
    <p:sldId id="293" r:id="rId18"/>
    <p:sldId id="263" r:id="rId19"/>
    <p:sldId id="298" r:id="rId20"/>
    <p:sldId id="266" r:id="rId21"/>
    <p:sldId id="310" r:id="rId22"/>
    <p:sldId id="268" r:id="rId23"/>
    <p:sldId id="291" r:id="rId24"/>
    <p:sldId id="299" r:id="rId25"/>
    <p:sldId id="320" r:id="rId26"/>
    <p:sldId id="321" r:id="rId27"/>
    <p:sldId id="322" r:id="rId28"/>
    <p:sldId id="314" r:id="rId29"/>
    <p:sldId id="315" r:id="rId30"/>
    <p:sldId id="316" r:id="rId31"/>
    <p:sldId id="317" r:id="rId32"/>
    <p:sldId id="318" r:id="rId33"/>
    <p:sldId id="319" r:id="rId34"/>
    <p:sldId id="302" r:id="rId35"/>
    <p:sldId id="304" r:id="rId36"/>
    <p:sldId id="301" r:id="rId37"/>
    <p:sldId id="305" r:id="rId38"/>
    <p:sldId id="307" r:id="rId39"/>
    <p:sldId id="300" r:id="rId40"/>
    <p:sldId id="309" r:id="rId41"/>
    <p:sldId id="306" r:id="rId42"/>
    <p:sldId id="308" r:id="rId43"/>
    <p:sldId id="269" r:id="rId44"/>
    <p:sldId id="323" r:id="rId45"/>
    <p:sldId id="270" r:id="rId46"/>
    <p:sldId id="261" r:id="rId47"/>
    <p:sldId id="277" r:id="rId48"/>
    <p:sldId id="278" r:id="rId49"/>
    <p:sldId id="279" r:id="rId50"/>
    <p:sldId id="280" r:id="rId51"/>
    <p:sldId id="281" r:id="rId52"/>
    <p:sldId id="295" r:id="rId53"/>
    <p:sldId id="296" r:id="rId54"/>
    <p:sldId id="311" r:id="rId55"/>
    <p:sldId id="273" r:id="rId56"/>
    <p:sldId id="271" r:id="rId57"/>
    <p:sldId id="312" r:id="rId58"/>
    <p:sldId id="313" r:id="rId59"/>
    <p:sldId id="258" r:id="rId60"/>
    <p:sldId id="289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BCA8"/>
    <a:srgbClr val="2D0DB3"/>
    <a:srgbClr val="E1DDC9"/>
    <a:srgbClr val="B1A777"/>
    <a:srgbClr val="CDBE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871" autoAdjust="0"/>
  </p:normalViewPr>
  <p:slideViewPr>
    <p:cSldViewPr>
      <p:cViewPr varScale="1">
        <p:scale>
          <a:sx n="142" d="100"/>
          <a:sy n="142" d="100"/>
        </p:scale>
        <p:origin x="-27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0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Relationship Id="rId2" Type="http://schemas.openxmlformats.org/officeDocument/2006/relationships/image" Target="../media/image18.wmf"/><Relationship Id="rId3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Relationship Id="rId2" Type="http://schemas.openxmlformats.org/officeDocument/2006/relationships/image" Target="../media/image21.wmf"/><Relationship Id="rId3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Relationship Id="rId2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30.wmf"/><Relationship Id="rId3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94D55-76C8-4BFC-A01B-D16810E23BBB}" type="datetimeFigureOut">
              <a:rPr lang="en-GB" smtClean="0"/>
              <a:t>12/09/13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4F229-39F2-4733-B4A3-FFB540786BF9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61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4F229-39F2-4733-B4A3-FFB540786BF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358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Generate polarised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from high momentum pion decays.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Inject into storage ring </a:t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During the fortunately long lifetime of the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measure precession frequency in the precisely known magnetic field.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4F229-39F2-4733-B4A3-FFB540786BF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43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4F229-39F2-4733-B4A3-FFB540786BF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649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Typical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orbits 400 times. Average over azimuth, weight by profile.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4F229-39F2-4733-B4A3-FFB540786BF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270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B0 1,35T is central value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4F229-39F2-4733-B4A3-FFB540786BF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882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4F229-39F2-4733-B4A3-FFB540786BF9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217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Stephen MxfieldS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Progress on the New g-2 Expermient at FNAL Rome2013</a:t>
            </a: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Stephen MxfieldS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Progress on the New g-2 Expermient at FNAL Rome2013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Stephen MxfieldS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Progress on the New g-2 Expermient at FNAL Rome2013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Stephen MxfieldS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Progress on the New g-2 Expermient at FNAL Rome2013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Progress on the New g-2 Expermient at FNAL Rome2013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Stephen MxfieldS</a:t>
            </a:r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r>
              <a:rPr lang="en-US" smtClean="0"/>
              <a:t>Stephen MxfieldS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Progress on the New g-2 Expermient at FNAL Rome2013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Stephen MxfieldS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r>
              <a:rPr lang="en-GB" smtClean="0"/>
              <a:t>Progress on the New g-2 Expermient at FNAL Rome2013</a:t>
            </a:r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Stephen MxfieldS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Progress on the New g-2 Expermient at FNAL Rome2013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8528304" y="6145607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2438400" y="6212381"/>
            <a:ext cx="556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Stephen </a:t>
            </a:r>
            <a:r>
              <a:rPr lang="en-GB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Maxfield</a:t>
            </a:r>
            <a:r>
              <a:rPr lang="en-GB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GB" sz="1400" b="1" i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PHIPSI13</a:t>
            </a:r>
            <a:r>
              <a:rPr lang="en-GB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en-GB" sz="1200" i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Rome  Sept 2013</a:t>
            </a:r>
            <a:endParaRPr lang="en-GB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0780"/>
            <a:ext cx="2112268" cy="95097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r>
              <a:rPr lang="en-US" smtClean="0"/>
              <a:t>Stephen MxfieldS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r>
              <a:rPr lang="en-GB" smtClean="0"/>
              <a:t>Progress on the New g-2 Expermient at FNAL Rome2013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BC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Stephen MxfieldS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Progress on the New g-2 Expermient at FNAL Rome2013</a:t>
            </a: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wmf"/><Relationship Id="rId12" Type="http://schemas.openxmlformats.org/officeDocument/2006/relationships/image" Target="../media/image23.png"/><Relationship Id="rId13" Type="http://schemas.microsoft.com/office/2007/relationships/hdphoto" Target="../media/hdphoto7.wdp"/><Relationship Id="rId14" Type="http://schemas.openxmlformats.org/officeDocument/2006/relationships/image" Target="../media/image24.png"/><Relationship Id="rId15" Type="http://schemas.microsoft.com/office/2007/relationships/hdphoto" Target="../media/hdphoto8.wdp"/><Relationship Id="rId1" Type="http://schemas.openxmlformats.org/officeDocument/2006/relationships/vmlDrawing" Target="../drawings/vmlDrawing2.vml"/><Relationship Id="rId2" Type="http://schemas.openxmlformats.org/officeDocument/2006/relationships/tags" Target="../tags/tag1.xml"/><Relationship Id="rId3" Type="http://schemas.openxmlformats.org/officeDocument/2006/relationships/tags" Target="../tags/tag2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2.xml"/><Relationship Id="rId6" Type="http://schemas.openxmlformats.org/officeDocument/2006/relationships/oleObject" Target="../embeddings/oleObject4.bin"/><Relationship Id="rId7" Type="http://schemas.openxmlformats.org/officeDocument/2006/relationships/image" Target="../media/image20.w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21.wmf"/><Relationship Id="rId10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25.w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26.wmf"/><Relationship Id="rId7" Type="http://schemas.openxmlformats.org/officeDocument/2006/relationships/image" Target="../media/image27.wmf"/><Relationship Id="rId8" Type="http://schemas.openxmlformats.org/officeDocument/2006/relationships/image" Target="../media/image2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wmf"/><Relationship Id="rId12" Type="http://schemas.openxmlformats.org/officeDocument/2006/relationships/image" Target="../media/image3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png"/><Relationship Id="rId6" Type="http://schemas.openxmlformats.org/officeDocument/2006/relationships/oleObject" Target="../embeddings/oleObject9.bin"/><Relationship Id="rId7" Type="http://schemas.openxmlformats.org/officeDocument/2006/relationships/image" Target="../media/image29.wmf"/><Relationship Id="rId8" Type="http://schemas.openxmlformats.org/officeDocument/2006/relationships/oleObject" Target="../embeddings/oleObject10.bin"/><Relationship Id="rId9" Type="http://schemas.openxmlformats.org/officeDocument/2006/relationships/image" Target="../media/image30.wmf"/><Relationship Id="rId10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microsoft.com/office/2007/relationships/hdphoto" Target="../media/hdphoto9.wdp"/><Relationship Id="rId5" Type="http://schemas.openxmlformats.org/officeDocument/2006/relationships/image" Target="../media/image38.png"/><Relationship Id="rId6" Type="http://schemas.microsoft.com/office/2007/relationships/hdphoto" Target="../media/hdphoto10.wdp"/><Relationship Id="rId7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oleObject" Target="../embeddings/oleObject12.bin"/><Relationship Id="rId5" Type="http://schemas.openxmlformats.org/officeDocument/2006/relationships/image" Target="../media/image40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oleObject" Target="../embeddings/oleObject13.bin"/><Relationship Id="rId5" Type="http://schemas.openxmlformats.org/officeDocument/2006/relationships/image" Target="../media/image42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emf"/><Relationship Id="rId3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Relationship Id="rId3" Type="http://schemas.openxmlformats.org/officeDocument/2006/relationships/image" Target="../media/image64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microsoft.com/office/2007/relationships/hdphoto" Target="../media/hdphoto1.wdp"/><Relationship Id="rId6" Type="http://schemas.openxmlformats.org/officeDocument/2006/relationships/image" Target="../media/image11.png"/><Relationship Id="rId7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Relationship Id="rId3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3.jpeg"/><Relationship Id="rId5" Type="http://schemas.microsoft.com/office/2007/relationships/hdphoto" Target="../media/hdphoto4.wdp"/><Relationship Id="rId6" Type="http://schemas.openxmlformats.org/officeDocument/2006/relationships/image" Target="../media/image14.png"/><Relationship Id="rId7" Type="http://schemas.microsoft.com/office/2007/relationships/hdphoto" Target="../media/hdphoto5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Relationship Id="rId3" Type="http://schemas.openxmlformats.org/officeDocument/2006/relationships/image" Target="../media/image93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Relationship Id="rId3" Type="http://schemas.openxmlformats.org/officeDocument/2006/relationships/image" Target="../media/image9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microsoft.com/office/2007/relationships/hdphoto" Target="../media/hdphoto6.wdp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7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8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9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39200" cy="59184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38600" y="609600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g-2  at FNAL</a:t>
            </a:r>
            <a:endParaRPr lang="en-GB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4648199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 </a:t>
            </a:r>
            <a:r>
              <a:rPr lang="en-GB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Maxfield</a:t>
            </a:r>
            <a:r>
              <a:rPr lang="en-GB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E989 Collaboration</a:t>
            </a:r>
          </a:p>
          <a:p>
            <a:r>
              <a:rPr lang="en-GB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sjm@hep.ph.liv.ac.uk</a:t>
            </a:r>
          </a:p>
        </p:txBody>
      </p:sp>
    </p:spTree>
    <p:extLst>
      <p:ext uri="{BB962C8B-B14F-4D97-AF65-F5344CB8AC3E}">
        <p14:creationId xmlns:p14="http://schemas.microsoft.com/office/powerpoint/2010/main" val="3416272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81929" y="5689995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3625" y="-455612"/>
            <a:ext cx="9144000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4698650" y="2035176"/>
            <a:ext cx="4110038" cy="41481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20" y="10800"/>
                </a:moveTo>
                <a:cubicBezTo>
                  <a:pt x="1320" y="16036"/>
                  <a:pt x="5564" y="20280"/>
                  <a:pt x="10800" y="20280"/>
                </a:cubicBezTo>
                <a:cubicBezTo>
                  <a:pt x="16036" y="20280"/>
                  <a:pt x="20280" y="16036"/>
                  <a:pt x="20280" y="10800"/>
                </a:cubicBezTo>
                <a:cubicBezTo>
                  <a:pt x="20280" y="5564"/>
                  <a:pt x="16036" y="1320"/>
                  <a:pt x="10800" y="1320"/>
                </a:cubicBezTo>
                <a:cubicBezTo>
                  <a:pt x="5564" y="1320"/>
                  <a:pt x="1320" y="5564"/>
                  <a:pt x="1320" y="10800"/>
                </a:cubicBezTo>
                <a:close/>
              </a:path>
            </a:pathLst>
          </a:custGeom>
          <a:noFill/>
          <a:ln w="1905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b="1">
              <a:solidFill>
                <a:srgbClr val="000000"/>
              </a:solidFill>
            </a:endParaRPr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4812950" y="2035176"/>
            <a:ext cx="3916363" cy="3878262"/>
          </a:xfrm>
          <a:prstGeom prst="ellipse">
            <a:avLst/>
          </a:prstGeom>
          <a:noFill/>
          <a:ln w="25400">
            <a:solidFill>
              <a:srgbClr val="C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9" name="Rectangle 5" descr="Light upward diagonal"/>
          <p:cNvSpPr>
            <a:spLocks noChangeArrowheads="1"/>
          </p:cNvSpPr>
          <p:nvPr/>
        </p:nvSpPr>
        <p:spPr bwMode="auto">
          <a:xfrm>
            <a:off x="5768625" y="1982788"/>
            <a:ext cx="1152525" cy="115888"/>
          </a:xfrm>
          <a:prstGeom prst="rect">
            <a:avLst/>
          </a:prstGeom>
          <a:pattFill prst="ltUpDiag">
            <a:fgClr>
              <a:srgbClr val="00FF00"/>
            </a:fgClr>
            <a:bgClr>
              <a:schemeClr val="tx1"/>
            </a:bgClr>
          </a:pattFill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800" b="0">
              <a:solidFill>
                <a:srgbClr val="000000"/>
              </a:solidFill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5768625" y="2058988"/>
            <a:ext cx="1112838" cy="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b="1">
              <a:solidFill>
                <a:srgbClr val="000000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768625" y="1615909"/>
            <a:ext cx="1114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dirty="0">
                <a:solidFill>
                  <a:schemeClr val="tx1"/>
                </a:solidFill>
              </a:rPr>
              <a:t>Inflector</a:t>
            </a:r>
          </a:p>
        </p:txBody>
      </p:sp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6771925" y="3570288"/>
            <a:ext cx="1651000" cy="1027113"/>
            <a:chOff x="4232" y="2536"/>
            <a:chExt cx="1040" cy="647"/>
          </a:xfrm>
        </p:grpSpPr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4813" y="2730"/>
              <a:ext cx="459" cy="73"/>
            </a:xfrm>
            <a:prstGeom prst="rect">
              <a:avLst/>
            </a:prstGeom>
            <a:pattFill prst="wdDnDiag">
              <a:fgClr>
                <a:schemeClr val="accent6">
                  <a:lumMod val="75000"/>
                </a:schemeClr>
              </a:fgClr>
              <a:bgClr>
                <a:schemeClr val="bg2">
                  <a:lumMod val="50000"/>
                </a:schemeClr>
              </a:bgClr>
            </a:pattFill>
            <a:ln w="19050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 rot="645551">
              <a:off x="4813" y="2924"/>
              <a:ext cx="459" cy="73"/>
            </a:xfrm>
            <a:prstGeom prst="rect">
              <a:avLst/>
            </a:prstGeom>
            <a:pattFill prst="wdDnDiag">
              <a:fgClr>
                <a:schemeClr val="accent6">
                  <a:lumMod val="75000"/>
                </a:schemeClr>
              </a:fgClr>
              <a:bgClr>
                <a:schemeClr val="bg2">
                  <a:lumMod val="50000"/>
                </a:schemeClr>
              </a:bgClr>
            </a:pattFill>
            <a:ln w="19050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 rot="-926560">
              <a:off x="4789" y="2536"/>
              <a:ext cx="459" cy="73"/>
            </a:xfrm>
            <a:prstGeom prst="rect">
              <a:avLst/>
            </a:prstGeom>
            <a:pattFill prst="wdDnDiag">
              <a:fgClr>
                <a:schemeClr val="accent6">
                  <a:lumMod val="75000"/>
                </a:schemeClr>
              </a:fgClr>
              <a:bgClr>
                <a:schemeClr val="bg2">
                  <a:lumMod val="50000"/>
                </a:schemeClr>
              </a:bgClr>
            </a:pattFill>
            <a:ln w="19050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4232" y="2779"/>
              <a:ext cx="66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800" b="0" dirty="0">
                  <a:solidFill>
                    <a:schemeClr val="accent6">
                      <a:lumMod val="50000"/>
                    </a:schemeClr>
                  </a:solidFill>
                </a:rPr>
                <a:t>Kicker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800" b="0" dirty="0">
                  <a:solidFill>
                    <a:schemeClr val="accent6">
                      <a:lumMod val="50000"/>
                    </a:schemeClr>
                  </a:solidFill>
                </a:rPr>
                <a:t>Modules</a:t>
              </a:r>
            </a:p>
          </p:txBody>
        </p:sp>
      </p:grpSp>
      <p:sp>
        <p:nvSpPr>
          <p:cNvPr id="17" name="Arc 13"/>
          <p:cNvSpPr>
            <a:spLocks/>
          </p:cNvSpPr>
          <p:nvPr/>
        </p:nvSpPr>
        <p:spPr bwMode="auto">
          <a:xfrm>
            <a:off x="6848125" y="2060576"/>
            <a:ext cx="1884363" cy="2003425"/>
          </a:xfrm>
          <a:custGeom>
            <a:avLst/>
            <a:gdLst>
              <a:gd name="T0" fmla="*/ 0 w 22075"/>
              <a:gd name="T1" fmla="*/ 2147483647 h 21882"/>
              <a:gd name="T2" fmla="*/ 2147483647 w 22075"/>
              <a:gd name="T3" fmla="*/ 2147483647 h 21882"/>
              <a:gd name="T4" fmla="*/ 2147483647 w 22075"/>
              <a:gd name="T5" fmla="*/ 2147483647 h 21882"/>
              <a:gd name="T6" fmla="*/ 0 60000 65536"/>
              <a:gd name="T7" fmla="*/ 0 60000 65536"/>
              <a:gd name="T8" fmla="*/ 0 60000 65536"/>
              <a:gd name="T9" fmla="*/ 0 w 22075"/>
              <a:gd name="T10" fmla="*/ 0 h 21882"/>
              <a:gd name="T11" fmla="*/ 22075 w 22075"/>
              <a:gd name="T12" fmla="*/ 21882 h 218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75" h="21882" fill="none" extrusionOk="0">
                <a:moveTo>
                  <a:pt x="0" y="5"/>
                </a:moveTo>
                <a:cubicBezTo>
                  <a:pt x="158" y="1"/>
                  <a:pt x="316" y="-1"/>
                  <a:pt x="475" y="-1"/>
                </a:cubicBezTo>
                <a:cubicBezTo>
                  <a:pt x="12404" y="0"/>
                  <a:pt x="22075" y="9670"/>
                  <a:pt x="22075" y="21600"/>
                </a:cubicBezTo>
                <a:cubicBezTo>
                  <a:pt x="22075" y="21694"/>
                  <a:pt x="22074" y="21788"/>
                  <a:pt x="22073" y="21882"/>
                </a:cubicBezTo>
              </a:path>
              <a:path w="22075" h="21882" stroke="0" extrusionOk="0">
                <a:moveTo>
                  <a:pt x="0" y="5"/>
                </a:moveTo>
                <a:cubicBezTo>
                  <a:pt x="158" y="1"/>
                  <a:pt x="316" y="-1"/>
                  <a:pt x="475" y="-1"/>
                </a:cubicBezTo>
                <a:cubicBezTo>
                  <a:pt x="12404" y="0"/>
                  <a:pt x="22075" y="9670"/>
                  <a:pt x="22075" y="21600"/>
                </a:cubicBezTo>
                <a:cubicBezTo>
                  <a:pt x="22075" y="21694"/>
                  <a:pt x="22074" y="21788"/>
                  <a:pt x="22073" y="21882"/>
                </a:cubicBezTo>
                <a:lnTo>
                  <a:pt x="475" y="21600"/>
                </a:lnTo>
                <a:lnTo>
                  <a:pt x="0" y="5"/>
                </a:lnTo>
                <a:close/>
              </a:path>
            </a:pathLst>
          </a:custGeom>
          <a:noFill/>
          <a:ln w="28575">
            <a:solidFill>
              <a:srgbClr val="C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b="1">
              <a:solidFill>
                <a:srgbClr val="000000"/>
              </a:solidFill>
            </a:endParaRPr>
          </a:p>
        </p:txBody>
      </p:sp>
      <p:sp>
        <p:nvSpPr>
          <p:cNvPr id="18" name="Arc 14"/>
          <p:cNvSpPr>
            <a:spLocks/>
          </p:cNvSpPr>
          <p:nvPr/>
        </p:nvSpPr>
        <p:spPr bwMode="auto">
          <a:xfrm flipV="1">
            <a:off x="4812950" y="2149476"/>
            <a:ext cx="3917950" cy="3916362"/>
          </a:xfrm>
          <a:custGeom>
            <a:avLst/>
            <a:gdLst>
              <a:gd name="T0" fmla="*/ 2147483647 w 43200"/>
              <a:gd name="T1" fmla="*/ 2147483647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0 60000 65536"/>
              <a:gd name="T7" fmla="*/ 0 60000 65536"/>
              <a:gd name="T8" fmla="*/ 0 60000 65536"/>
              <a:gd name="T9" fmla="*/ 0 w 43200"/>
              <a:gd name="T10" fmla="*/ 0 h 43200"/>
              <a:gd name="T11" fmla="*/ 43200 w 4320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200" fill="none" extrusionOk="0">
                <a:moveTo>
                  <a:pt x="25498" y="42845"/>
                </a:moveTo>
                <a:cubicBezTo>
                  <a:pt x="24212" y="43081"/>
                  <a:pt x="22907" y="43199"/>
                  <a:pt x="21600" y="43199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1987"/>
                  <a:pt x="43189" y="22375"/>
                  <a:pt x="43168" y="22761"/>
                </a:cubicBezTo>
              </a:path>
              <a:path w="43200" h="43200" stroke="0" extrusionOk="0">
                <a:moveTo>
                  <a:pt x="25498" y="42845"/>
                </a:moveTo>
                <a:cubicBezTo>
                  <a:pt x="24212" y="43081"/>
                  <a:pt x="22907" y="43199"/>
                  <a:pt x="21600" y="43199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1987"/>
                  <a:pt x="43189" y="22375"/>
                  <a:pt x="43168" y="22761"/>
                </a:cubicBezTo>
                <a:lnTo>
                  <a:pt x="21600" y="21600"/>
                </a:lnTo>
                <a:lnTo>
                  <a:pt x="25498" y="42845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b="1">
              <a:solidFill>
                <a:srgbClr val="000000"/>
              </a:solidFill>
            </a:endParaRPr>
          </a:p>
        </p:txBody>
      </p:sp>
      <p:grpSp>
        <p:nvGrpSpPr>
          <p:cNvPr id="20" name="Group 16"/>
          <p:cNvGrpSpPr>
            <a:grpSpLocks/>
          </p:cNvGrpSpPr>
          <p:nvPr/>
        </p:nvGrpSpPr>
        <p:grpSpPr bwMode="auto">
          <a:xfrm>
            <a:off x="5119338" y="3097213"/>
            <a:ext cx="2030412" cy="404813"/>
            <a:chOff x="3216" y="2246"/>
            <a:chExt cx="1279" cy="255"/>
          </a:xfrm>
        </p:grpSpPr>
        <p:sp>
          <p:nvSpPr>
            <p:cNvPr id="21" name="Line 17"/>
            <p:cNvSpPr>
              <a:spLocks noChangeShapeType="1"/>
            </p:cNvSpPr>
            <p:nvPr/>
          </p:nvSpPr>
          <p:spPr bwMode="auto">
            <a:xfrm>
              <a:off x="3216" y="2246"/>
              <a:ext cx="338" cy="16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000" b="1">
                <a:solidFill>
                  <a:srgbClr val="000000"/>
                </a:solidFill>
              </a:endParaRPr>
            </a:p>
          </p:txBody>
        </p:sp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3555" y="2270"/>
              <a:ext cx="9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800" b="0" dirty="0">
                  <a:solidFill>
                    <a:srgbClr val="FF0000"/>
                  </a:solidFill>
                </a:rPr>
                <a:t>Central  orbit</a:t>
              </a:r>
            </a:p>
          </p:txBody>
        </p:sp>
      </p:grpSp>
      <p:sp>
        <p:nvSpPr>
          <p:cNvPr id="23" name="Line 19"/>
          <p:cNvSpPr>
            <a:spLocks noChangeShapeType="1"/>
          </p:cNvSpPr>
          <p:nvPr/>
        </p:nvSpPr>
        <p:spPr bwMode="auto">
          <a:xfrm flipV="1">
            <a:off x="7254525" y="2495551"/>
            <a:ext cx="746125" cy="477837"/>
          </a:xfrm>
          <a:prstGeom prst="line">
            <a:avLst/>
          </a:prstGeom>
          <a:noFill/>
          <a:ln w="9525">
            <a:solidFill>
              <a:srgbClr val="FF66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b="1">
              <a:solidFill>
                <a:srgbClr val="000000"/>
              </a:solidFill>
            </a:endParaRP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5743225" y="2820988"/>
            <a:ext cx="1543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b="0" dirty="0">
                <a:solidFill>
                  <a:schemeClr val="bg2">
                    <a:lumMod val="25000"/>
                  </a:schemeClr>
                </a:solidFill>
              </a:rPr>
              <a:t>Injection orbit</a:t>
            </a:r>
          </a:p>
        </p:txBody>
      </p:sp>
      <p:sp>
        <p:nvSpPr>
          <p:cNvPr id="25" name="Line 21"/>
          <p:cNvSpPr>
            <a:spLocks noChangeShapeType="1"/>
          </p:cNvSpPr>
          <p:nvPr/>
        </p:nvSpPr>
        <p:spPr bwMode="auto">
          <a:xfrm>
            <a:off x="4782788" y="2035176"/>
            <a:ext cx="960437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b="1">
              <a:solidFill>
                <a:srgbClr val="000000"/>
              </a:solidFill>
            </a:endParaRPr>
          </a:p>
        </p:txBody>
      </p:sp>
      <p:sp>
        <p:nvSpPr>
          <p:cNvPr id="26" name="Line 22"/>
          <p:cNvSpPr>
            <a:spLocks noChangeShapeType="1"/>
          </p:cNvSpPr>
          <p:nvPr/>
        </p:nvSpPr>
        <p:spPr bwMode="auto">
          <a:xfrm>
            <a:off x="2471388" y="2035176"/>
            <a:ext cx="226536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b="1">
              <a:solidFill>
                <a:srgbClr val="000000"/>
              </a:solidFill>
            </a:endParaRPr>
          </a:p>
        </p:txBody>
      </p:sp>
      <p:grpSp>
        <p:nvGrpSpPr>
          <p:cNvPr id="27" name="Group 24"/>
          <p:cNvGrpSpPr>
            <a:grpSpLocks/>
          </p:cNvGrpSpPr>
          <p:nvPr/>
        </p:nvGrpSpPr>
        <p:grpSpPr bwMode="auto">
          <a:xfrm>
            <a:off x="2568224" y="979489"/>
            <a:ext cx="1651000" cy="1446213"/>
            <a:chOff x="1584" y="904"/>
            <a:chExt cx="1040" cy="911"/>
          </a:xfrm>
        </p:grpSpPr>
        <p:sp>
          <p:nvSpPr>
            <p:cNvPr id="28" name="Text Box 26"/>
            <p:cNvSpPr txBox="1">
              <a:spLocks noChangeArrowheads="1"/>
            </p:cNvSpPr>
            <p:nvPr/>
          </p:nvSpPr>
          <p:spPr bwMode="auto">
            <a:xfrm>
              <a:off x="1584" y="1248"/>
              <a:ext cx="9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 err="1">
                  <a:solidFill>
                    <a:schemeClr val="tx1"/>
                  </a:solidFill>
                </a:rPr>
                <a:t>Pions</a:t>
              </a:r>
              <a:endParaRPr lang="en-US" altLang="zh-CN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29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97697286"/>
                </p:ext>
              </p:extLst>
            </p:nvPr>
          </p:nvGraphicFramePr>
          <p:xfrm>
            <a:off x="2208" y="904"/>
            <a:ext cx="318" cy="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11" name="Equation" r:id="rId6" imgW="215806" imgH="228501" progId="Equation.3">
                    <p:embed/>
                  </p:oleObj>
                </mc:Choice>
                <mc:Fallback>
                  <p:oleObj name="Equation" r:id="rId6" imgW="215806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904"/>
                          <a:ext cx="318" cy="3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Text Box 28"/>
            <p:cNvSpPr txBox="1">
              <a:spLocks noChangeArrowheads="1"/>
            </p:cNvSpPr>
            <p:nvPr/>
          </p:nvSpPr>
          <p:spPr bwMode="auto">
            <a:xfrm>
              <a:off x="1728" y="1584"/>
              <a:ext cx="8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800" dirty="0">
                  <a:solidFill>
                    <a:schemeClr val="tx1"/>
                  </a:solidFill>
                </a:rPr>
                <a:t>p=3.1GeV/c</a:t>
              </a:r>
            </a:p>
          </p:txBody>
        </p:sp>
      </p:grp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226178" y="15558"/>
            <a:ext cx="645684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chemeClr val="tx1"/>
                </a:solidFill>
                <a:latin typeface="Arial Unicode MS" pitchFamily="34" charset="-128"/>
              </a:rPr>
              <a:t>E821 Experimental Technique</a:t>
            </a:r>
          </a:p>
        </p:txBody>
      </p:sp>
      <p:grpSp>
        <p:nvGrpSpPr>
          <p:cNvPr id="32" name="Group 30"/>
          <p:cNvGrpSpPr>
            <a:grpSpLocks/>
          </p:cNvGrpSpPr>
          <p:nvPr/>
        </p:nvGrpSpPr>
        <p:grpSpPr bwMode="auto">
          <a:xfrm>
            <a:off x="4625625" y="1993901"/>
            <a:ext cx="4225925" cy="4214812"/>
            <a:chOff x="2880" y="1543"/>
            <a:chExt cx="2662" cy="2655"/>
          </a:xfrm>
        </p:grpSpPr>
        <p:grpSp>
          <p:nvGrpSpPr>
            <p:cNvPr id="33" name="Group 31"/>
            <p:cNvGrpSpPr>
              <a:grpSpLocks/>
            </p:cNvGrpSpPr>
            <p:nvPr/>
          </p:nvGrpSpPr>
          <p:grpSpPr bwMode="auto">
            <a:xfrm>
              <a:off x="4176" y="1543"/>
              <a:ext cx="1255" cy="1750"/>
              <a:chOff x="4176" y="1543"/>
              <a:chExt cx="1255" cy="1750"/>
            </a:xfrm>
          </p:grpSpPr>
          <p:sp>
            <p:nvSpPr>
              <p:cNvPr id="43" name="Arc 32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T0" fmla="*/ 0 w 19202"/>
                  <a:gd name="T1" fmla="*/ 0 h 20486"/>
                  <a:gd name="T2" fmla="*/ 0 w 19202"/>
                  <a:gd name="T3" fmla="*/ 0 h 20486"/>
                  <a:gd name="T4" fmla="*/ 0 w 19202"/>
                  <a:gd name="T5" fmla="*/ 0 h 20486"/>
                  <a:gd name="T6" fmla="*/ 0 60000 65536"/>
                  <a:gd name="T7" fmla="*/ 0 60000 65536"/>
                  <a:gd name="T8" fmla="*/ 0 60000 65536"/>
                  <a:gd name="T9" fmla="*/ 0 w 19202"/>
                  <a:gd name="T10" fmla="*/ 0 h 20486"/>
                  <a:gd name="T11" fmla="*/ 19202 w 19202"/>
                  <a:gd name="T12" fmla="*/ 20486 h 204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lnTo>
                      <a:pt x="6847" y="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3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Arc 33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T0" fmla="*/ 0 w 17863"/>
                  <a:gd name="T1" fmla="*/ 0 h 19967"/>
                  <a:gd name="T2" fmla="*/ 0 w 17863"/>
                  <a:gd name="T3" fmla="*/ 0 h 19967"/>
                  <a:gd name="T4" fmla="*/ 0 w 17863"/>
                  <a:gd name="T5" fmla="*/ 0 h 19967"/>
                  <a:gd name="T6" fmla="*/ 0 60000 65536"/>
                  <a:gd name="T7" fmla="*/ 0 60000 65536"/>
                  <a:gd name="T8" fmla="*/ 0 60000 65536"/>
                  <a:gd name="T9" fmla="*/ 0 w 17863"/>
                  <a:gd name="T10" fmla="*/ 0 h 19967"/>
                  <a:gd name="T11" fmla="*/ 17863 w 17863"/>
                  <a:gd name="T12" fmla="*/ 19967 h 199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lnTo>
                      <a:pt x="8238" y="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3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0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" name="Group 34"/>
            <p:cNvGrpSpPr>
              <a:grpSpLocks/>
            </p:cNvGrpSpPr>
            <p:nvPr/>
          </p:nvGrpSpPr>
          <p:grpSpPr bwMode="auto">
            <a:xfrm rot="5400000">
              <a:off x="4039" y="2585"/>
              <a:ext cx="1255" cy="1750"/>
              <a:chOff x="4176" y="1543"/>
              <a:chExt cx="1255" cy="1750"/>
            </a:xfrm>
          </p:grpSpPr>
          <p:sp>
            <p:nvSpPr>
              <p:cNvPr id="41" name="Arc 35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T0" fmla="*/ 0 w 19202"/>
                  <a:gd name="T1" fmla="*/ 0 h 20486"/>
                  <a:gd name="T2" fmla="*/ 0 w 19202"/>
                  <a:gd name="T3" fmla="*/ 0 h 20486"/>
                  <a:gd name="T4" fmla="*/ 0 w 19202"/>
                  <a:gd name="T5" fmla="*/ 0 h 20486"/>
                  <a:gd name="T6" fmla="*/ 0 60000 65536"/>
                  <a:gd name="T7" fmla="*/ 0 60000 65536"/>
                  <a:gd name="T8" fmla="*/ 0 60000 65536"/>
                  <a:gd name="T9" fmla="*/ 0 w 19202"/>
                  <a:gd name="T10" fmla="*/ 0 h 20486"/>
                  <a:gd name="T11" fmla="*/ 19202 w 19202"/>
                  <a:gd name="T12" fmla="*/ 20486 h 204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lnTo>
                      <a:pt x="6847" y="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3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Arc 36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T0" fmla="*/ 0 w 17863"/>
                  <a:gd name="T1" fmla="*/ 0 h 19967"/>
                  <a:gd name="T2" fmla="*/ 0 w 17863"/>
                  <a:gd name="T3" fmla="*/ 0 h 19967"/>
                  <a:gd name="T4" fmla="*/ 0 w 17863"/>
                  <a:gd name="T5" fmla="*/ 0 h 19967"/>
                  <a:gd name="T6" fmla="*/ 0 60000 65536"/>
                  <a:gd name="T7" fmla="*/ 0 60000 65536"/>
                  <a:gd name="T8" fmla="*/ 0 60000 65536"/>
                  <a:gd name="T9" fmla="*/ 0 w 17863"/>
                  <a:gd name="T10" fmla="*/ 0 h 19967"/>
                  <a:gd name="T11" fmla="*/ 17863 w 17863"/>
                  <a:gd name="T12" fmla="*/ 19967 h 199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lnTo>
                      <a:pt x="8238" y="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3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0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5" name="Group 37"/>
            <p:cNvGrpSpPr>
              <a:grpSpLocks/>
            </p:cNvGrpSpPr>
            <p:nvPr/>
          </p:nvGrpSpPr>
          <p:grpSpPr bwMode="auto">
            <a:xfrm rot="10800000">
              <a:off x="3024" y="2448"/>
              <a:ext cx="1255" cy="1750"/>
              <a:chOff x="4176" y="1543"/>
              <a:chExt cx="1255" cy="1750"/>
            </a:xfrm>
          </p:grpSpPr>
          <p:sp>
            <p:nvSpPr>
              <p:cNvPr id="39" name="Arc 38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T0" fmla="*/ 0 w 19202"/>
                  <a:gd name="T1" fmla="*/ 0 h 20486"/>
                  <a:gd name="T2" fmla="*/ 0 w 19202"/>
                  <a:gd name="T3" fmla="*/ 0 h 20486"/>
                  <a:gd name="T4" fmla="*/ 0 w 19202"/>
                  <a:gd name="T5" fmla="*/ 0 h 20486"/>
                  <a:gd name="T6" fmla="*/ 0 60000 65536"/>
                  <a:gd name="T7" fmla="*/ 0 60000 65536"/>
                  <a:gd name="T8" fmla="*/ 0 60000 65536"/>
                  <a:gd name="T9" fmla="*/ 0 w 19202"/>
                  <a:gd name="T10" fmla="*/ 0 h 20486"/>
                  <a:gd name="T11" fmla="*/ 19202 w 19202"/>
                  <a:gd name="T12" fmla="*/ 20486 h 204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lnTo>
                      <a:pt x="6847" y="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3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Arc 39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T0" fmla="*/ 0 w 17863"/>
                  <a:gd name="T1" fmla="*/ 0 h 19967"/>
                  <a:gd name="T2" fmla="*/ 0 w 17863"/>
                  <a:gd name="T3" fmla="*/ 0 h 19967"/>
                  <a:gd name="T4" fmla="*/ 0 w 17863"/>
                  <a:gd name="T5" fmla="*/ 0 h 19967"/>
                  <a:gd name="T6" fmla="*/ 0 60000 65536"/>
                  <a:gd name="T7" fmla="*/ 0 60000 65536"/>
                  <a:gd name="T8" fmla="*/ 0 60000 65536"/>
                  <a:gd name="T9" fmla="*/ 0 w 17863"/>
                  <a:gd name="T10" fmla="*/ 0 h 19967"/>
                  <a:gd name="T11" fmla="*/ 17863 w 17863"/>
                  <a:gd name="T12" fmla="*/ 19967 h 199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lnTo>
                      <a:pt x="8238" y="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3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000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6" name="Group 40"/>
            <p:cNvGrpSpPr>
              <a:grpSpLocks/>
            </p:cNvGrpSpPr>
            <p:nvPr/>
          </p:nvGrpSpPr>
          <p:grpSpPr bwMode="auto">
            <a:xfrm rot="-5652832">
              <a:off x="3127" y="1433"/>
              <a:ext cx="1255" cy="1750"/>
              <a:chOff x="4176" y="1543"/>
              <a:chExt cx="1255" cy="1750"/>
            </a:xfrm>
          </p:grpSpPr>
          <p:sp>
            <p:nvSpPr>
              <p:cNvPr id="37" name="Arc 41"/>
              <p:cNvSpPr>
                <a:spLocks/>
              </p:cNvSpPr>
              <p:nvPr/>
            </p:nvSpPr>
            <p:spPr bwMode="auto">
              <a:xfrm rot="-440998">
                <a:off x="4321" y="1543"/>
                <a:ext cx="1110" cy="1507"/>
              </a:xfrm>
              <a:custGeom>
                <a:avLst/>
                <a:gdLst>
                  <a:gd name="T0" fmla="*/ 0 w 19202"/>
                  <a:gd name="T1" fmla="*/ 0 h 20486"/>
                  <a:gd name="T2" fmla="*/ 0 w 19202"/>
                  <a:gd name="T3" fmla="*/ 0 h 20486"/>
                  <a:gd name="T4" fmla="*/ 0 w 19202"/>
                  <a:gd name="T5" fmla="*/ 0 h 20486"/>
                  <a:gd name="T6" fmla="*/ 0 60000 65536"/>
                  <a:gd name="T7" fmla="*/ 0 60000 65536"/>
                  <a:gd name="T8" fmla="*/ 0 60000 65536"/>
                  <a:gd name="T9" fmla="*/ 0 w 19202"/>
                  <a:gd name="T10" fmla="*/ 0 h 20486"/>
                  <a:gd name="T11" fmla="*/ 19202 w 19202"/>
                  <a:gd name="T12" fmla="*/ 20486 h 204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02" h="20486" fill="none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</a:path>
                  <a:path w="19202" h="20486" stroke="0" extrusionOk="0">
                    <a:moveTo>
                      <a:pt x="6847" y="0"/>
                    </a:moveTo>
                    <a:cubicBezTo>
                      <a:pt x="12189" y="1785"/>
                      <a:pt x="16622" y="5587"/>
                      <a:pt x="19202" y="10594"/>
                    </a:cubicBezTo>
                    <a:lnTo>
                      <a:pt x="0" y="20486"/>
                    </a:lnTo>
                    <a:lnTo>
                      <a:pt x="6847" y="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3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Arc 42"/>
              <p:cNvSpPr>
                <a:spLocks/>
              </p:cNvSpPr>
              <p:nvPr/>
            </p:nvSpPr>
            <p:spPr bwMode="auto">
              <a:xfrm rot="-299128">
                <a:off x="4176" y="1824"/>
                <a:ext cx="1033" cy="1469"/>
              </a:xfrm>
              <a:custGeom>
                <a:avLst/>
                <a:gdLst>
                  <a:gd name="T0" fmla="*/ 0 w 17863"/>
                  <a:gd name="T1" fmla="*/ 0 h 19967"/>
                  <a:gd name="T2" fmla="*/ 0 w 17863"/>
                  <a:gd name="T3" fmla="*/ 0 h 19967"/>
                  <a:gd name="T4" fmla="*/ 0 w 17863"/>
                  <a:gd name="T5" fmla="*/ 0 h 19967"/>
                  <a:gd name="T6" fmla="*/ 0 60000 65536"/>
                  <a:gd name="T7" fmla="*/ 0 60000 65536"/>
                  <a:gd name="T8" fmla="*/ 0 60000 65536"/>
                  <a:gd name="T9" fmla="*/ 0 w 17863"/>
                  <a:gd name="T10" fmla="*/ 0 h 19967"/>
                  <a:gd name="T11" fmla="*/ 17863 w 17863"/>
                  <a:gd name="T12" fmla="*/ 19967 h 199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63" h="19967" fill="none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</a:path>
                  <a:path w="17863" h="19967" stroke="0" extrusionOk="0">
                    <a:moveTo>
                      <a:pt x="8238" y="0"/>
                    </a:moveTo>
                    <a:cubicBezTo>
                      <a:pt x="12142" y="1610"/>
                      <a:pt x="15488" y="4330"/>
                      <a:pt x="17862" y="7823"/>
                    </a:cubicBezTo>
                    <a:lnTo>
                      <a:pt x="0" y="19967"/>
                    </a:lnTo>
                    <a:lnTo>
                      <a:pt x="8238" y="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3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000" b="1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45" name="AutoShape 43"/>
          <p:cNvSpPr>
            <a:spLocks noChangeArrowheads="1"/>
          </p:cNvSpPr>
          <p:nvPr/>
        </p:nvSpPr>
        <p:spPr bwMode="auto">
          <a:xfrm>
            <a:off x="7216425" y="2135188"/>
            <a:ext cx="230188" cy="230188"/>
          </a:xfrm>
          <a:prstGeom prst="flowChartSummingJunction">
            <a:avLst/>
          </a:prstGeom>
          <a:noFill/>
          <a:ln w="31750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aphicFrame>
        <p:nvGraphicFramePr>
          <p:cNvPr id="4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777522"/>
              </p:ext>
            </p:extLst>
          </p:nvPr>
        </p:nvGraphicFramePr>
        <p:xfrm>
          <a:off x="6987825" y="2211388"/>
          <a:ext cx="261938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2" name="Equation" r:id="rId8" imgW="139639" imgH="203112" progId="Equation.3">
                  <p:embed/>
                </p:oleObj>
              </mc:Choice>
              <mc:Fallback>
                <p:oleObj name="Equation" r:id="rId8" imgW="139639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7825" y="2211388"/>
                        <a:ext cx="261938" cy="32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 Box 45"/>
          <p:cNvSpPr txBox="1">
            <a:spLocks noChangeArrowheads="1"/>
          </p:cNvSpPr>
          <p:nvPr/>
        </p:nvSpPr>
        <p:spPr bwMode="auto">
          <a:xfrm>
            <a:off x="171100" y="3111501"/>
            <a:ext cx="42894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zh-CN" b="0" dirty="0">
                <a:solidFill>
                  <a:srgbClr val="FFFFFF"/>
                </a:solidFill>
              </a:rPr>
              <a:t> </a:t>
            </a:r>
            <a:r>
              <a:rPr lang="en-US" altLang="zh-CN" dirty="0" err="1">
                <a:solidFill>
                  <a:schemeClr val="accent2">
                    <a:lumMod val="75000"/>
                  </a:schemeClr>
                </a:solidFill>
              </a:rPr>
              <a:t>Muon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 polarization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zh-CN" dirty="0">
                <a:solidFill>
                  <a:srgbClr val="FFFFFF"/>
                </a:solidFill>
              </a:rPr>
              <a:t> </a:t>
            </a:r>
            <a:r>
              <a:rPr lang="en-US" altLang="zh-CN" dirty="0" err="1">
                <a:solidFill>
                  <a:schemeClr val="accent2">
                    <a:lumMod val="75000"/>
                  </a:schemeClr>
                </a:solidFill>
              </a:rPr>
              <a:t>Muon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 storage ring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zh-CN" dirty="0">
                <a:solidFill>
                  <a:srgbClr val="FFFFFF"/>
                </a:solidFill>
              </a:rPr>
              <a:t> 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injection &amp; kicking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zh-CN" dirty="0">
                <a:solidFill>
                  <a:srgbClr val="FFFFFF"/>
                </a:solidFill>
              </a:rPr>
              <a:t> 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focus with  Electric </a:t>
            </a:r>
            <a:r>
              <a:rPr lang="en-US" altLang="zh-CN" dirty="0" err="1">
                <a:solidFill>
                  <a:schemeClr val="accent2">
                    <a:lumMod val="75000"/>
                  </a:schemeClr>
                </a:solidFill>
              </a:rPr>
              <a:t>Quadrupoles</a:t>
            </a:r>
            <a:endParaRPr lang="en-US" altLang="zh-CN" dirty="0">
              <a:solidFill>
                <a:schemeClr val="accent2">
                  <a:lumMod val="75000"/>
                </a:schemeClr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24 electron calorimeters</a:t>
            </a:r>
            <a:r>
              <a:rPr lang="en-US" altLang="zh-CN" b="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l-GR" altLang="zh-CN" b="0" dirty="0">
              <a:solidFill>
                <a:srgbClr val="99FF66"/>
              </a:solidFill>
            </a:endParaRPr>
          </a:p>
        </p:txBody>
      </p:sp>
      <p:grpSp>
        <p:nvGrpSpPr>
          <p:cNvPr id="48" name="Group 46"/>
          <p:cNvGrpSpPr>
            <a:grpSpLocks/>
          </p:cNvGrpSpPr>
          <p:nvPr/>
        </p:nvGrpSpPr>
        <p:grpSpPr bwMode="auto">
          <a:xfrm>
            <a:off x="5006625" y="3963988"/>
            <a:ext cx="2044700" cy="1295400"/>
            <a:chOff x="3120" y="2784"/>
            <a:chExt cx="1288" cy="816"/>
          </a:xfrm>
        </p:grpSpPr>
        <p:sp>
          <p:nvSpPr>
            <p:cNvPr id="49" name="Line 47"/>
            <p:cNvSpPr>
              <a:spLocks noChangeShapeType="1"/>
            </p:cNvSpPr>
            <p:nvPr/>
          </p:nvSpPr>
          <p:spPr bwMode="auto">
            <a:xfrm flipH="1">
              <a:off x="3168" y="2784"/>
              <a:ext cx="1008" cy="67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000" b="1">
                <a:solidFill>
                  <a:srgbClr val="000000"/>
                </a:solidFill>
              </a:endParaRPr>
            </a:p>
          </p:txBody>
        </p:sp>
        <p:sp>
          <p:nvSpPr>
            <p:cNvPr id="50" name="Text Box 48"/>
            <p:cNvSpPr txBox="1">
              <a:spLocks noChangeArrowheads="1"/>
            </p:cNvSpPr>
            <p:nvPr/>
          </p:nvSpPr>
          <p:spPr bwMode="auto">
            <a:xfrm>
              <a:off x="3552" y="3120"/>
              <a:ext cx="8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800" b="0" dirty="0">
                  <a:solidFill>
                    <a:schemeClr val="tx2">
                      <a:lumMod val="75000"/>
                    </a:schemeClr>
                  </a:solidFill>
                </a:rPr>
                <a:t>R=711.2cm</a:t>
              </a:r>
            </a:p>
          </p:txBody>
        </p:sp>
        <p:sp>
          <p:nvSpPr>
            <p:cNvPr id="51" name="Line 49"/>
            <p:cNvSpPr>
              <a:spLocks noChangeShapeType="1"/>
            </p:cNvSpPr>
            <p:nvPr/>
          </p:nvSpPr>
          <p:spPr bwMode="auto">
            <a:xfrm flipH="1">
              <a:off x="3120" y="3504"/>
              <a:ext cx="144" cy="9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000" b="1">
                <a:solidFill>
                  <a:srgbClr val="000000"/>
                </a:solidFill>
              </a:endParaRPr>
            </a:p>
          </p:txBody>
        </p:sp>
        <p:sp>
          <p:nvSpPr>
            <p:cNvPr id="52" name="Text Box 50"/>
            <p:cNvSpPr txBox="1">
              <a:spLocks noChangeArrowheads="1"/>
            </p:cNvSpPr>
            <p:nvPr/>
          </p:nvSpPr>
          <p:spPr bwMode="auto">
            <a:xfrm>
              <a:off x="3264" y="3360"/>
              <a:ext cx="5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800" b="0" dirty="0">
                  <a:solidFill>
                    <a:schemeClr val="tx2">
                      <a:lumMod val="75000"/>
                    </a:schemeClr>
                  </a:solidFill>
                </a:rPr>
                <a:t>d=9cm</a:t>
              </a:r>
              <a:endParaRPr lang="el-GR" altLang="zh-CN" sz="1800" b="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53" name="Text Box 51"/>
          <p:cNvSpPr txBox="1">
            <a:spLocks noChangeArrowheads="1"/>
          </p:cNvSpPr>
          <p:nvPr/>
        </p:nvSpPr>
        <p:spPr bwMode="auto">
          <a:xfrm>
            <a:off x="6683025" y="2439988"/>
            <a:ext cx="839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schemeClr val="accent6">
                    <a:lumMod val="50000"/>
                  </a:schemeClr>
                </a:solidFill>
              </a:rPr>
              <a:t>(1.45T)</a:t>
            </a:r>
          </a:p>
        </p:txBody>
      </p:sp>
      <p:grpSp>
        <p:nvGrpSpPr>
          <p:cNvPr id="54" name="Group 52"/>
          <p:cNvGrpSpPr>
            <a:grpSpLocks/>
          </p:cNvGrpSpPr>
          <p:nvPr/>
        </p:nvGrpSpPr>
        <p:grpSpPr bwMode="auto">
          <a:xfrm>
            <a:off x="3177825" y="5030788"/>
            <a:ext cx="2943225" cy="1068388"/>
            <a:chOff x="1946" y="3455"/>
            <a:chExt cx="1854" cy="673"/>
          </a:xfrm>
        </p:grpSpPr>
        <p:sp>
          <p:nvSpPr>
            <p:cNvPr id="55" name="Line 53"/>
            <p:cNvSpPr>
              <a:spLocks noChangeShapeType="1"/>
            </p:cNvSpPr>
            <p:nvPr/>
          </p:nvSpPr>
          <p:spPr bwMode="auto">
            <a:xfrm flipV="1">
              <a:off x="2945" y="3808"/>
              <a:ext cx="295" cy="144"/>
            </a:xfrm>
            <a:prstGeom prst="line">
              <a:avLst/>
            </a:prstGeom>
            <a:noFill/>
            <a:ln w="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000" b="1">
                <a:solidFill>
                  <a:srgbClr val="000000"/>
                </a:solidFill>
              </a:endParaRPr>
            </a:p>
          </p:txBody>
        </p:sp>
        <p:sp>
          <p:nvSpPr>
            <p:cNvPr id="56" name="Text Box 54"/>
            <p:cNvSpPr txBox="1">
              <a:spLocks noChangeArrowheads="1"/>
            </p:cNvSpPr>
            <p:nvPr/>
          </p:nvSpPr>
          <p:spPr bwMode="auto">
            <a:xfrm>
              <a:off x="1946" y="3897"/>
              <a:ext cx="15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800" dirty="0">
                  <a:solidFill>
                    <a:schemeClr val="accent2">
                      <a:lumMod val="75000"/>
                    </a:schemeClr>
                  </a:solidFill>
                </a:rPr>
                <a:t>Electric </a:t>
              </a:r>
              <a:r>
                <a:rPr lang="en-US" altLang="zh-CN" sz="1800" dirty="0" err="1">
                  <a:solidFill>
                    <a:schemeClr val="accent2">
                      <a:lumMod val="75000"/>
                    </a:schemeClr>
                  </a:solidFill>
                </a:rPr>
                <a:t>Quadrupoles</a:t>
              </a:r>
              <a:endParaRPr lang="en-US" altLang="zh-CN" sz="1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7" name="Line 55"/>
            <p:cNvSpPr>
              <a:spLocks noChangeShapeType="1"/>
            </p:cNvSpPr>
            <p:nvPr/>
          </p:nvSpPr>
          <p:spPr bwMode="auto">
            <a:xfrm flipV="1">
              <a:off x="3485" y="3776"/>
              <a:ext cx="164" cy="21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000" b="1">
                <a:solidFill>
                  <a:srgbClr val="000000"/>
                </a:solidFill>
              </a:endParaRPr>
            </a:p>
          </p:txBody>
        </p:sp>
        <p:graphicFrame>
          <p:nvGraphicFramePr>
            <p:cNvPr id="58" name="Object 4"/>
            <p:cNvGraphicFramePr>
              <a:graphicFrameLocks noChangeAspect="1"/>
            </p:cNvGraphicFramePr>
            <p:nvPr/>
          </p:nvGraphicFramePr>
          <p:xfrm>
            <a:off x="3631" y="3455"/>
            <a:ext cx="169" cy="5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13" name="Equation" r:id="rId10" imgW="203112" imgH="444307" progId="Equation.DSMT4">
                    <p:embed/>
                  </p:oleObj>
                </mc:Choice>
                <mc:Fallback>
                  <p:oleObj name="Equation" r:id="rId10" imgW="203112" imgH="444307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1" y="3455"/>
                          <a:ext cx="169" cy="5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9" name="Picture 5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37" y="4835526"/>
            <a:ext cx="362585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4" name="Group 103"/>
          <p:cNvGrpSpPr/>
          <p:nvPr/>
        </p:nvGrpSpPr>
        <p:grpSpPr>
          <a:xfrm>
            <a:off x="5006625" y="2363788"/>
            <a:ext cx="3505200" cy="3514725"/>
            <a:chOff x="5006625" y="2363788"/>
            <a:chExt cx="3505200" cy="3514725"/>
          </a:xfrm>
        </p:grpSpPr>
        <p:sp>
          <p:nvSpPr>
            <p:cNvPr id="61" name="Rectangle 59"/>
            <p:cNvSpPr>
              <a:spLocks noChangeArrowheads="1"/>
            </p:cNvSpPr>
            <p:nvPr/>
          </p:nvSpPr>
          <p:spPr bwMode="auto">
            <a:xfrm>
              <a:off x="5006625" y="3963988"/>
              <a:ext cx="228600" cy="228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62" name="Rectangle 60"/>
            <p:cNvSpPr>
              <a:spLocks noChangeArrowheads="1"/>
            </p:cNvSpPr>
            <p:nvPr/>
          </p:nvSpPr>
          <p:spPr bwMode="auto">
            <a:xfrm>
              <a:off x="6606825" y="2363788"/>
              <a:ext cx="228600" cy="228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63" name="Rectangle 61"/>
            <p:cNvSpPr>
              <a:spLocks noChangeArrowheads="1"/>
            </p:cNvSpPr>
            <p:nvPr/>
          </p:nvSpPr>
          <p:spPr bwMode="auto">
            <a:xfrm>
              <a:off x="8283225" y="4040188"/>
              <a:ext cx="228600" cy="228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64" name="Rectangle 62"/>
            <p:cNvSpPr>
              <a:spLocks noChangeArrowheads="1"/>
            </p:cNvSpPr>
            <p:nvPr/>
          </p:nvSpPr>
          <p:spPr bwMode="auto">
            <a:xfrm>
              <a:off x="8207025" y="3582988"/>
              <a:ext cx="228600" cy="228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65" name="Rectangle 63"/>
            <p:cNvSpPr>
              <a:spLocks noChangeArrowheads="1"/>
            </p:cNvSpPr>
            <p:nvPr/>
          </p:nvSpPr>
          <p:spPr bwMode="auto">
            <a:xfrm>
              <a:off x="7521225" y="5429251"/>
              <a:ext cx="228600" cy="228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66" name="Rectangle 64"/>
            <p:cNvSpPr>
              <a:spLocks noChangeArrowheads="1"/>
            </p:cNvSpPr>
            <p:nvPr/>
          </p:nvSpPr>
          <p:spPr bwMode="auto">
            <a:xfrm>
              <a:off x="8227663" y="4446588"/>
              <a:ext cx="228600" cy="228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67" name="Rectangle 65"/>
            <p:cNvSpPr>
              <a:spLocks noChangeArrowheads="1"/>
            </p:cNvSpPr>
            <p:nvPr/>
          </p:nvSpPr>
          <p:spPr bwMode="auto">
            <a:xfrm>
              <a:off x="7749825" y="2820988"/>
              <a:ext cx="228600" cy="228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68" name="Rectangle 66"/>
            <p:cNvSpPr>
              <a:spLocks noChangeArrowheads="1"/>
            </p:cNvSpPr>
            <p:nvPr/>
          </p:nvSpPr>
          <p:spPr bwMode="auto">
            <a:xfrm>
              <a:off x="5249513" y="3262313"/>
              <a:ext cx="228600" cy="228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69" name="Rectangle 67"/>
            <p:cNvSpPr>
              <a:spLocks noChangeArrowheads="1"/>
            </p:cNvSpPr>
            <p:nvPr/>
          </p:nvSpPr>
          <p:spPr bwMode="auto">
            <a:xfrm>
              <a:off x="5082825" y="3582988"/>
              <a:ext cx="228600" cy="228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0" name="Rectangle 68"/>
            <p:cNvSpPr>
              <a:spLocks noChangeArrowheads="1"/>
            </p:cNvSpPr>
            <p:nvPr/>
          </p:nvSpPr>
          <p:spPr bwMode="auto">
            <a:xfrm>
              <a:off x="5463825" y="2897188"/>
              <a:ext cx="228600" cy="228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1" name="Rectangle 69"/>
            <p:cNvSpPr>
              <a:spLocks noChangeArrowheads="1"/>
            </p:cNvSpPr>
            <p:nvPr/>
          </p:nvSpPr>
          <p:spPr bwMode="auto">
            <a:xfrm>
              <a:off x="5800375" y="2662238"/>
              <a:ext cx="228600" cy="228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2" name="Rectangle 70"/>
            <p:cNvSpPr>
              <a:spLocks noChangeArrowheads="1"/>
            </p:cNvSpPr>
            <p:nvPr/>
          </p:nvSpPr>
          <p:spPr bwMode="auto">
            <a:xfrm>
              <a:off x="6163913" y="2432051"/>
              <a:ext cx="228600" cy="228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3" name="Rectangle 71"/>
            <p:cNvSpPr>
              <a:spLocks noChangeArrowheads="1"/>
            </p:cNvSpPr>
            <p:nvPr/>
          </p:nvSpPr>
          <p:spPr bwMode="auto">
            <a:xfrm>
              <a:off x="6987825" y="2439988"/>
              <a:ext cx="228600" cy="228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4" name="Rectangle 72"/>
            <p:cNvSpPr>
              <a:spLocks noChangeArrowheads="1"/>
            </p:cNvSpPr>
            <p:nvPr/>
          </p:nvSpPr>
          <p:spPr bwMode="auto">
            <a:xfrm>
              <a:off x="7368825" y="2592388"/>
              <a:ext cx="228600" cy="228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5" name="Rectangle 73"/>
            <p:cNvSpPr>
              <a:spLocks noChangeArrowheads="1"/>
            </p:cNvSpPr>
            <p:nvPr/>
          </p:nvSpPr>
          <p:spPr bwMode="auto">
            <a:xfrm>
              <a:off x="7995888" y="3140076"/>
              <a:ext cx="228600" cy="228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6" name="Rectangle 74"/>
            <p:cNvSpPr>
              <a:spLocks noChangeArrowheads="1"/>
            </p:cNvSpPr>
            <p:nvPr/>
          </p:nvSpPr>
          <p:spPr bwMode="auto">
            <a:xfrm>
              <a:off x="8049863" y="4826001"/>
              <a:ext cx="228600" cy="228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7" name="Rectangle 75"/>
            <p:cNvSpPr>
              <a:spLocks noChangeArrowheads="1"/>
            </p:cNvSpPr>
            <p:nvPr/>
          </p:nvSpPr>
          <p:spPr bwMode="auto">
            <a:xfrm>
              <a:off x="7808563" y="5146676"/>
              <a:ext cx="228600" cy="228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8" name="Rectangle 76"/>
            <p:cNvSpPr>
              <a:spLocks noChangeArrowheads="1"/>
            </p:cNvSpPr>
            <p:nvPr/>
          </p:nvSpPr>
          <p:spPr bwMode="auto">
            <a:xfrm>
              <a:off x="7118000" y="5567363"/>
              <a:ext cx="228600" cy="228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9" name="Rectangle 77"/>
            <p:cNvSpPr>
              <a:spLocks noChangeArrowheads="1"/>
            </p:cNvSpPr>
            <p:nvPr/>
          </p:nvSpPr>
          <p:spPr bwMode="auto">
            <a:xfrm>
              <a:off x="6636988" y="5649913"/>
              <a:ext cx="228600" cy="228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0" name="Rectangle 78"/>
            <p:cNvSpPr>
              <a:spLocks noChangeArrowheads="1"/>
            </p:cNvSpPr>
            <p:nvPr/>
          </p:nvSpPr>
          <p:spPr bwMode="auto">
            <a:xfrm>
              <a:off x="6197250" y="5549901"/>
              <a:ext cx="228600" cy="228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1" name="Rectangle 79"/>
            <p:cNvSpPr>
              <a:spLocks noChangeArrowheads="1"/>
            </p:cNvSpPr>
            <p:nvPr/>
          </p:nvSpPr>
          <p:spPr bwMode="auto">
            <a:xfrm>
              <a:off x="5844825" y="5335588"/>
              <a:ext cx="228600" cy="228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2" name="Rectangle 80"/>
            <p:cNvSpPr>
              <a:spLocks noChangeArrowheads="1"/>
            </p:cNvSpPr>
            <p:nvPr/>
          </p:nvSpPr>
          <p:spPr bwMode="auto">
            <a:xfrm>
              <a:off x="5498750" y="5016501"/>
              <a:ext cx="228600" cy="228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3" name="Rectangle 81"/>
            <p:cNvSpPr>
              <a:spLocks noChangeArrowheads="1"/>
            </p:cNvSpPr>
            <p:nvPr/>
          </p:nvSpPr>
          <p:spPr bwMode="auto">
            <a:xfrm>
              <a:off x="5200300" y="4681538"/>
              <a:ext cx="228600" cy="228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4" name="Rectangle 82"/>
            <p:cNvSpPr>
              <a:spLocks noChangeArrowheads="1"/>
            </p:cNvSpPr>
            <p:nvPr/>
          </p:nvSpPr>
          <p:spPr bwMode="auto">
            <a:xfrm>
              <a:off x="5027263" y="4308476"/>
              <a:ext cx="228600" cy="228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85" name="Text Box 84"/>
          <p:cNvSpPr txBox="1">
            <a:spLocks noChangeArrowheads="1"/>
          </p:cNvSpPr>
          <p:nvPr/>
        </p:nvSpPr>
        <p:spPr bwMode="auto">
          <a:xfrm>
            <a:off x="7140225" y="519113"/>
            <a:ext cx="1905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FFFF"/>
                </a:solidFill>
              </a:rPr>
              <a:t>x</a:t>
            </a:r>
            <a:r>
              <a:rPr lang="en-US" altLang="en-US" baseline="-25000" dirty="0">
                <a:solidFill>
                  <a:srgbClr val="FFFFFF"/>
                </a:solidFill>
              </a:rPr>
              <a:t>c</a:t>
            </a:r>
            <a:r>
              <a:rPr lang="en-US" altLang="en-US" dirty="0">
                <a:solidFill>
                  <a:srgbClr val="FFFFFF"/>
                </a:solidFill>
              </a:rPr>
              <a:t> ≈ 77 mm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FFFF"/>
                </a:solidFill>
                <a:latin typeface="Symbol" pitchFamily="18" charset="2"/>
              </a:rPr>
              <a:t>q</a:t>
            </a:r>
            <a:r>
              <a:rPr lang="en-US" altLang="en-US" dirty="0">
                <a:solidFill>
                  <a:srgbClr val="FFFFFF"/>
                </a:solidFill>
              </a:rPr>
              <a:t> ≈ 10 </a:t>
            </a:r>
            <a:r>
              <a:rPr lang="en-US" altLang="en-US" dirty="0" err="1">
                <a:solidFill>
                  <a:srgbClr val="FFFFFF"/>
                </a:solidFill>
              </a:rPr>
              <a:t>mrad</a:t>
            </a:r>
            <a:endParaRPr lang="en-US" altLang="en-US" dirty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FFFFFF"/>
                </a:solidFill>
                <a:latin typeface="cmmi8" charset="0"/>
              </a:rPr>
              <a:t>B</a:t>
            </a:r>
            <a:r>
              <a:rPr lang="en-US" altLang="en-US" dirty="0" err="1">
                <a:solidFill>
                  <a:srgbClr val="FFFFFF"/>
                </a:solidFill>
              </a:rPr>
              <a:t>·</a:t>
            </a:r>
            <a:r>
              <a:rPr lang="en-US" altLang="en-US" dirty="0" err="1">
                <a:solidFill>
                  <a:srgbClr val="FFFFFF"/>
                </a:solidFill>
                <a:latin typeface="cmmi8" charset="0"/>
              </a:rPr>
              <a:t>dl</a:t>
            </a:r>
            <a:r>
              <a:rPr lang="en-US" altLang="en-US" dirty="0">
                <a:solidFill>
                  <a:srgbClr val="FFFFFF"/>
                </a:solidFill>
              </a:rPr>
              <a:t> ≈ 0.1 Tm</a:t>
            </a:r>
          </a:p>
        </p:txBody>
      </p:sp>
      <p:grpSp>
        <p:nvGrpSpPr>
          <p:cNvPr id="86" name="Group 85"/>
          <p:cNvGrpSpPr>
            <a:grpSpLocks/>
          </p:cNvGrpSpPr>
          <p:nvPr/>
        </p:nvGrpSpPr>
        <p:grpSpPr bwMode="auto">
          <a:xfrm>
            <a:off x="8283225" y="3963988"/>
            <a:ext cx="914400" cy="2347913"/>
            <a:chOff x="5184" y="2784"/>
            <a:chExt cx="576" cy="1479"/>
          </a:xfrm>
        </p:grpSpPr>
        <p:grpSp>
          <p:nvGrpSpPr>
            <p:cNvPr id="87" name="Group 86"/>
            <p:cNvGrpSpPr>
              <a:grpSpLocks/>
            </p:cNvGrpSpPr>
            <p:nvPr/>
          </p:nvGrpSpPr>
          <p:grpSpPr bwMode="auto">
            <a:xfrm>
              <a:off x="5364" y="2784"/>
              <a:ext cx="348" cy="1479"/>
              <a:chOff x="5364" y="2784"/>
              <a:chExt cx="348" cy="1479"/>
            </a:xfrm>
          </p:grpSpPr>
          <p:sp>
            <p:nvSpPr>
              <p:cNvPr id="90" name="Line 87"/>
              <p:cNvSpPr>
                <a:spLocks noChangeShapeType="1"/>
              </p:cNvSpPr>
              <p:nvPr/>
            </p:nvSpPr>
            <p:spPr bwMode="auto">
              <a:xfrm flipH="1">
                <a:off x="5376" y="2784"/>
                <a:ext cx="96" cy="129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Line 88"/>
              <p:cNvSpPr>
                <a:spLocks noChangeShapeType="1"/>
              </p:cNvSpPr>
              <p:nvPr/>
            </p:nvSpPr>
            <p:spPr bwMode="auto">
              <a:xfrm>
                <a:off x="5472" y="2800"/>
                <a:ext cx="144" cy="128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Line 89"/>
              <p:cNvSpPr>
                <a:spLocks noChangeShapeType="1"/>
              </p:cNvSpPr>
              <p:nvPr/>
            </p:nvSpPr>
            <p:spPr bwMode="auto">
              <a:xfrm flipV="1">
                <a:off x="5364" y="4062"/>
                <a:ext cx="252" cy="12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0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Text Box 90"/>
              <p:cNvSpPr txBox="1">
                <a:spLocks noChangeArrowheads="1"/>
              </p:cNvSpPr>
              <p:nvPr/>
            </p:nvSpPr>
            <p:spPr bwMode="auto">
              <a:xfrm>
                <a:off x="5376" y="4032"/>
                <a:ext cx="2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 b="1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000" b="1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000" b="1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000" b="1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000" b="1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1800">
                    <a:solidFill>
                      <a:srgbClr val="FFFF00"/>
                    </a:solidFill>
                  </a:rPr>
                  <a:t>x</a:t>
                </a:r>
                <a:r>
                  <a:rPr lang="en-US" altLang="en-US" sz="1800" baseline="-25000">
                    <a:solidFill>
                      <a:srgbClr val="FFFF00"/>
                    </a:solidFill>
                  </a:rPr>
                  <a:t>c</a:t>
                </a:r>
              </a:p>
            </p:txBody>
          </p:sp>
          <p:sp>
            <p:nvSpPr>
              <p:cNvPr id="94" name="Text Box 91"/>
              <p:cNvSpPr txBox="1">
                <a:spLocks noChangeArrowheads="1"/>
              </p:cNvSpPr>
              <p:nvPr/>
            </p:nvSpPr>
            <p:spPr bwMode="auto">
              <a:xfrm>
                <a:off x="5568" y="3408"/>
                <a:ext cx="14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 b="1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000" b="1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000" b="1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000" b="1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000" b="1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1600" dirty="0">
                    <a:solidFill>
                      <a:srgbClr val="C00000"/>
                    </a:solidFill>
                  </a:rPr>
                  <a:t>R</a:t>
                </a:r>
              </a:p>
            </p:txBody>
          </p:sp>
        </p:grpSp>
        <p:sp>
          <p:nvSpPr>
            <p:cNvPr id="88" name="Text Box 92"/>
            <p:cNvSpPr txBox="1">
              <a:spLocks noChangeArrowheads="1"/>
            </p:cNvSpPr>
            <p:nvPr/>
          </p:nvSpPr>
          <p:spPr bwMode="auto">
            <a:xfrm>
              <a:off x="5184" y="3744"/>
              <a:ext cx="14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600" dirty="0">
                  <a:solidFill>
                    <a:srgbClr val="FF0000"/>
                  </a:solidFill>
                </a:rPr>
                <a:t>R</a:t>
              </a:r>
            </a:p>
          </p:txBody>
        </p:sp>
        <p:sp>
          <p:nvSpPr>
            <p:cNvPr id="89" name="Text Box 93"/>
            <p:cNvSpPr txBox="1">
              <a:spLocks noChangeArrowheads="1"/>
            </p:cNvSpPr>
            <p:nvPr/>
          </p:nvSpPr>
          <p:spPr bwMode="auto">
            <a:xfrm>
              <a:off x="5376" y="3688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  <a:latin typeface="Symbol" pitchFamily="18" charset="2"/>
                </a:rPr>
                <a:t>q</a:t>
              </a:r>
            </a:p>
          </p:txBody>
        </p:sp>
      </p:grpSp>
      <p:grpSp>
        <p:nvGrpSpPr>
          <p:cNvPr id="95" name="Group 94"/>
          <p:cNvGrpSpPr>
            <a:grpSpLocks/>
          </p:cNvGrpSpPr>
          <p:nvPr/>
        </p:nvGrpSpPr>
        <p:grpSpPr bwMode="auto">
          <a:xfrm>
            <a:off x="53625" y="611188"/>
            <a:ext cx="2560638" cy="2225675"/>
            <a:chOff x="0" y="672"/>
            <a:chExt cx="1613" cy="1402"/>
          </a:xfrm>
        </p:grpSpPr>
        <p:sp>
          <p:nvSpPr>
            <p:cNvPr id="96" name="Text Box 95"/>
            <p:cNvSpPr txBox="1">
              <a:spLocks noChangeArrowheads="1"/>
            </p:cNvSpPr>
            <p:nvPr/>
          </p:nvSpPr>
          <p:spPr bwMode="auto">
            <a:xfrm>
              <a:off x="1008" y="1824"/>
              <a:ext cx="6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>
                  <a:solidFill>
                    <a:srgbClr val="FFFFCC"/>
                  </a:solidFill>
                </a:rPr>
                <a:t>Target</a:t>
              </a:r>
            </a:p>
          </p:txBody>
        </p:sp>
        <p:sp>
          <p:nvSpPr>
            <p:cNvPr id="97" name="Rectangle 96" descr="30%"/>
            <p:cNvSpPr>
              <a:spLocks noChangeArrowheads="1"/>
            </p:cNvSpPr>
            <p:nvPr/>
          </p:nvSpPr>
          <p:spPr bwMode="auto">
            <a:xfrm>
              <a:off x="1208" y="1351"/>
              <a:ext cx="266" cy="435"/>
            </a:xfrm>
            <a:prstGeom prst="rect">
              <a:avLst/>
            </a:prstGeom>
            <a:pattFill prst="pct30">
              <a:fgClr>
                <a:schemeClr val="bg1"/>
              </a:fgClr>
              <a:bgClr>
                <a:schemeClr val="tx1"/>
              </a:bgClr>
            </a:pattFill>
            <a:ln w="158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98" name="Line 97"/>
            <p:cNvSpPr>
              <a:spLocks noChangeShapeType="1"/>
            </p:cNvSpPr>
            <p:nvPr/>
          </p:nvSpPr>
          <p:spPr bwMode="auto">
            <a:xfrm>
              <a:off x="603" y="1569"/>
              <a:ext cx="557" cy="0"/>
            </a:xfrm>
            <a:prstGeom prst="line">
              <a:avLst/>
            </a:prstGeom>
            <a:noFill/>
            <a:ln w="76200">
              <a:solidFill>
                <a:srgbClr val="FFFF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000" b="1">
                <a:solidFill>
                  <a:srgbClr val="000000"/>
                </a:solidFill>
              </a:endParaRPr>
            </a:p>
          </p:txBody>
        </p:sp>
        <p:sp>
          <p:nvSpPr>
            <p:cNvPr id="99" name="Text Box 98"/>
            <p:cNvSpPr txBox="1">
              <a:spLocks noChangeArrowheads="1"/>
            </p:cNvSpPr>
            <p:nvPr/>
          </p:nvSpPr>
          <p:spPr bwMode="auto">
            <a:xfrm>
              <a:off x="0" y="1584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zh-CN" sz="1800">
                <a:solidFill>
                  <a:srgbClr val="FFFFFF"/>
                </a:solidFill>
              </a:endParaRPr>
            </a:p>
          </p:txBody>
        </p:sp>
        <p:sp>
          <p:nvSpPr>
            <p:cNvPr id="100" name="Text Box 99"/>
            <p:cNvSpPr txBox="1">
              <a:spLocks noChangeArrowheads="1"/>
            </p:cNvSpPr>
            <p:nvPr/>
          </p:nvSpPr>
          <p:spPr bwMode="auto">
            <a:xfrm>
              <a:off x="48" y="672"/>
              <a:ext cx="1392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</a:rPr>
                <a:t>25ns bunch of       5 X 10</a:t>
              </a:r>
              <a:r>
                <a:rPr lang="en-US" altLang="en-US" baseline="30000">
                  <a:solidFill>
                    <a:srgbClr val="FFFFFF"/>
                  </a:solidFill>
                </a:rPr>
                <a:t>12</a:t>
              </a:r>
              <a:r>
                <a:rPr lang="en-US" altLang="en-US">
                  <a:solidFill>
                    <a:srgbClr val="FFFFFF"/>
                  </a:solidFill>
                </a:rPr>
                <a:t> protons from AGS</a:t>
              </a:r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96" y="1440"/>
              <a:ext cx="576" cy="312"/>
            </a:xfrm>
            <a:custGeom>
              <a:avLst/>
              <a:gdLst>
                <a:gd name="T0" fmla="*/ 0 w 576"/>
                <a:gd name="T1" fmla="*/ 312 h 312"/>
                <a:gd name="T2" fmla="*/ 144 w 576"/>
                <a:gd name="T3" fmla="*/ 264 h 312"/>
                <a:gd name="T4" fmla="*/ 192 w 576"/>
                <a:gd name="T5" fmla="*/ 168 h 312"/>
                <a:gd name="T6" fmla="*/ 240 w 576"/>
                <a:gd name="T7" fmla="*/ 24 h 312"/>
                <a:gd name="T8" fmla="*/ 336 w 576"/>
                <a:gd name="T9" fmla="*/ 24 h 312"/>
                <a:gd name="T10" fmla="*/ 384 w 576"/>
                <a:gd name="T11" fmla="*/ 120 h 312"/>
                <a:gd name="T12" fmla="*/ 432 w 576"/>
                <a:gd name="T13" fmla="*/ 216 h 312"/>
                <a:gd name="T14" fmla="*/ 480 w 576"/>
                <a:gd name="T15" fmla="*/ 264 h 312"/>
                <a:gd name="T16" fmla="*/ 576 w 576"/>
                <a:gd name="T17" fmla="*/ 312 h 3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6"/>
                <a:gd name="T28" fmla="*/ 0 h 312"/>
                <a:gd name="T29" fmla="*/ 576 w 576"/>
                <a:gd name="T30" fmla="*/ 312 h 3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6" h="312">
                  <a:moveTo>
                    <a:pt x="0" y="312"/>
                  </a:moveTo>
                  <a:cubicBezTo>
                    <a:pt x="56" y="300"/>
                    <a:pt x="112" y="288"/>
                    <a:pt x="144" y="264"/>
                  </a:cubicBezTo>
                  <a:cubicBezTo>
                    <a:pt x="176" y="240"/>
                    <a:pt x="176" y="208"/>
                    <a:pt x="192" y="168"/>
                  </a:cubicBezTo>
                  <a:cubicBezTo>
                    <a:pt x="208" y="128"/>
                    <a:pt x="216" y="48"/>
                    <a:pt x="240" y="24"/>
                  </a:cubicBezTo>
                  <a:cubicBezTo>
                    <a:pt x="264" y="0"/>
                    <a:pt x="312" y="8"/>
                    <a:pt x="336" y="24"/>
                  </a:cubicBezTo>
                  <a:cubicBezTo>
                    <a:pt x="360" y="40"/>
                    <a:pt x="368" y="88"/>
                    <a:pt x="384" y="120"/>
                  </a:cubicBezTo>
                  <a:cubicBezTo>
                    <a:pt x="400" y="152"/>
                    <a:pt x="416" y="192"/>
                    <a:pt x="432" y="216"/>
                  </a:cubicBezTo>
                  <a:cubicBezTo>
                    <a:pt x="448" y="240"/>
                    <a:pt x="456" y="248"/>
                    <a:pt x="480" y="264"/>
                  </a:cubicBezTo>
                  <a:cubicBezTo>
                    <a:pt x="504" y="280"/>
                    <a:pt x="560" y="304"/>
                    <a:pt x="576" y="31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000" b="1">
                <a:solidFill>
                  <a:srgbClr val="000000"/>
                </a:solidFill>
              </a:endParaRPr>
            </a:p>
          </p:txBody>
        </p:sp>
      </p:grpSp>
      <p:pic>
        <p:nvPicPr>
          <p:cNvPr id="102" name="Picture 101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8247" y="1525589"/>
            <a:ext cx="276977" cy="4048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5593206" y="3551238"/>
            <a:ext cx="10366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b="0" dirty="0">
                <a:solidFill>
                  <a:schemeClr val="tx2">
                    <a:lumMod val="75000"/>
                  </a:schemeClr>
                </a:solidFill>
              </a:rPr>
              <a:t>Storage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b="0" dirty="0">
                <a:solidFill>
                  <a:schemeClr val="tx2">
                    <a:lumMod val="75000"/>
                  </a:schemeClr>
                </a:solidFill>
              </a:rPr>
              <a:t>ring</a:t>
            </a:r>
          </a:p>
        </p:txBody>
      </p:sp>
    </p:spTree>
    <p:extLst>
      <p:ext uri="{BB962C8B-B14F-4D97-AF65-F5344CB8AC3E}">
        <p14:creationId xmlns:p14="http://schemas.microsoft.com/office/powerpoint/2010/main" val="3666096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71138E-6 L -0.00122 0.02081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1041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7" grpId="0" animBg="1"/>
      <p:bldP spid="18" grpId="0" animBg="1"/>
      <p:bldP spid="23" grpId="0" animBg="1"/>
      <p:bldP spid="24" grpId="0"/>
      <p:bldP spid="25" grpId="0" animBg="1"/>
      <p:bldP spid="26" grpId="0" animBg="1"/>
      <p:bldP spid="85" grpId="0"/>
      <p:bldP spid="8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8096" y="258045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Magic </a:t>
            </a:r>
            <a:r>
              <a:rPr lang="en-GB" sz="3200" b="1" dirty="0" smtClean="0">
                <a:solidFill>
                  <a:schemeClr val="accent2">
                    <a:lumMod val="50000"/>
                  </a:schemeClr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endParaRPr lang="en-GB" sz="32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8096" y="1143000"/>
            <a:ext cx="78477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Vertical magnetic field – need vertical focussing to stop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spiralling out of 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Achieve using electrostatic dipoles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E-field modifies the precession frequency: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305837"/>
              </p:ext>
            </p:extLst>
          </p:nvPr>
        </p:nvGraphicFramePr>
        <p:xfrm>
          <a:off x="1676400" y="2514600"/>
          <a:ext cx="4763294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8" name="Equation" r:id="rId3" imgW="1942920" imgH="457200" progId="Equation.DSMT4">
                  <p:embed/>
                </p:oleObj>
              </mc:Choice>
              <mc:Fallback>
                <p:oleObj name="Equation" r:id="rId3" imgW="19429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76400" y="2514600"/>
                        <a:ext cx="4763294" cy="1120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8096" y="3886200"/>
            <a:ext cx="807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Unwelcome source of additional systematics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Can be made to vanish for ‘magic’ </a:t>
            </a:r>
            <a:r>
              <a:rPr lang="en-GB" dirty="0" smtClean="0">
                <a:latin typeface="Symbol" panose="05050102010706020507" pitchFamily="18" charset="2"/>
                <a:cs typeface="Arial" panose="020B0604020202020204" pitchFamily="34" charset="0"/>
              </a:rPr>
              <a:t>g.    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0157246"/>
              </p:ext>
            </p:extLst>
          </p:nvPr>
        </p:nvGraphicFramePr>
        <p:xfrm>
          <a:off x="762000" y="4724400"/>
          <a:ext cx="6468484" cy="760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9" name="Equation" r:id="rId5" imgW="1942920" imgH="228600" progId="Equation.DSMT4">
                  <p:embed/>
                </p:oleObj>
              </mc:Choice>
              <mc:Fallback>
                <p:oleObj name="Equation" r:id="rId5" imgW="19429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2000" y="4724400"/>
                        <a:ext cx="6468484" cy="760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1" descr="helix_ls"/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17" b="13158"/>
          <a:stretch>
            <a:fillRect/>
          </a:stretch>
        </p:blipFill>
        <p:spPr bwMode="auto">
          <a:xfrm>
            <a:off x="7162800" y="2267245"/>
            <a:ext cx="1524000" cy="1475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3657600" y="2281390"/>
            <a:ext cx="1905000" cy="1475053"/>
          </a:xfrm>
          <a:prstGeom prst="straightConnector1">
            <a:avLst/>
          </a:prstGeom>
          <a:ln w="508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47790"/>
            <a:ext cx="1327983" cy="995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29200" y="5550704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…sadly, not every </a:t>
            </a:r>
            <a:r>
              <a:rPr lang="en-GB" dirty="0" smtClean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will be magic!</a:t>
            </a:r>
          </a:p>
        </p:txBody>
      </p:sp>
    </p:spTree>
    <p:extLst>
      <p:ext uri="{BB962C8B-B14F-4D97-AF65-F5344CB8AC3E}">
        <p14:creationId xmlns:p14="http://schemas.microsoft.com/office/powerpoint/2010/main" val="109313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8086" y="381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Tricks…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8800"/>
            <a:ext cx="2800350" cy="22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352" y="381000"/>
            <a:ext cx="1835647" cy="115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42540"/>
            <a:ext cx="3481388" cy="144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1219200"/>
            <a:ext cx="495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Polarised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precess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in magnetic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Measure 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between spin precession and cyclotron frequencies:</a:t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Measure B-field in terms of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Larmor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frequency of the proton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840555"/>
              </p:ext>
            </p:extLst>
          </p:nvPr>
        </p:nvGraphicFramePr>
        <p:xfrm>
          <a:off x="762000" y="2209800"/>
          <a:ext cx="1870075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0" name="Equation" r:id="rId6" imgW="749160" imgH="203040" progId="Equation.DSMT4">
                  <p:embed/>
                </p:oleObj>
              </mc:Choice>
              <mc:Fallback>
                <p:oleObj name="Equation" r:id="rId6" imgW="749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2000" y="2209800"/>
                        <a:ext cx="1870075" cy="50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2843374"/>
              </p:ext>
            </p:extLst>
          </p:nvPr>
        </p:nvGraphicFramePr>
        <p:xfrm>
          <a:off x="3124200" y="3048000"/>
          <a:ext cx="499836" cy="599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1" name="Equation" r:id="rId8" imgW="190440" imgH="228600" progId="Equation.DSMT4">
                  <p:embed/>
                </p:oleObj>
              </mc:Choice>
              <mc:Fallback>
                <p:oleObj name="Equation" r:id="rId8" imgW="1904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24200" y="3048000"/>
                        <a:ext cx="499836" cy="5998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491778"/>
              </p:ext>
            </p:extLst>
          </p:nvPr>
        </p:nvGraphicFramePr>
        <p:xfrm>
          <a:off x="3959523" y="4267200"/>
          <a:ext cx="4773930" cy="113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2" name="Equation" r:id="rId10" imgW="1866600" imgH="444240" progId="Equation.DSMT4">
                  <p:embed/>
                </p:oleObj>
              </mc:Choice>
              <mc:Fallback>
                <p:oleObj name="Equation" r:id="rId10" imgW="18666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59523" y="4267200"/>
                        <a:ext cx="4773930" cy="1136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267200" y="5410200"/>
            <a:ext cx="435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Symbol" panose="05050102010706020507" pitchFamily="18" charset="2"/>
                <a:cs typeface="Arial" panose="020B0604020202020204" pitchFamily="34" charset="0"/>
              </a:rPr>
              <a:t>l=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3.183345137(85) from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muonium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hyperfine structure</a:t>
            </a:r>
          </a:p>
        </p:txBody>
      </p:sp>
      <p:pic>
        <p:nvPicPr>
          <p:cNvPr id="10582" name="Picture 34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317" y="2209800"/>
            <a:ext cx="2497137" cy="62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007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7481" y="326793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Measuring 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Symbol" panose="05050102010706020507" pitchFamily="18" charset="2"/>
                <a:cs typeface="Arial" panose="020B0604020202020204" pitchFamily="34" charset="0"/>
              </a:rPr>
              <a:t>w</a:t>
            </a:r>
            <a:r>
              <a:rPr lang="en-GB" sz="2400" b="1" baseline="-250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400" b="1" baseline="-25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sz="24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91440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Highest energy e</a:t>
            </a:r>
            <a:r>
              <a:rPr lang="en-GB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emitted </a:t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along direction of </a:t>
            </a:r>
            <a:r>
              <a:rPr lang="en-GB" dirty="0" smtClean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GB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spin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Use calorimeters to count</a:t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en-GB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above an energy threshold vs. t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1849" y="3461266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frequency modulation because </a:t>
            </a:r>
            <a:r>
              <a:rPr lang="en-GB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bunch initially  doesn’t fill ring…decays as bunch spreads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28655" y="3611167"/>
            <a:ext cx="4179889" cy="2498855"/>
            <a:chOff x="304800" y="3842266"/>
            <a:chExt cx="4179889" cy="2498855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842266"/>
              <a:ext cx="4179889" cy="24988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2819830" y="4073098"/>
              <a:ext cx="1181100" cy="369332"/>
              <a:chOff x="2895600" y="3657600"/>
              <a:chExt cx="1181100" cy="369332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>
                <a:off x="2895600" y="3842266"/>
                <a:ext cx="1181100" cy="0"/>
              </a:xfrm>
              <a:prstGeom prst="straightConnector1">
                <a:avLst/>
              </a:prstGeom>
              <a:ln w="44450">
                <a:solidFill>
                  <a:srgbClr val="2D0DB3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3248460" y="3657600"/>
                <a:ext cx="47538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b="1" dirty="0" err="1" smtClean="0">
                    <a:solidFill>
                      <a:srgbClr val="2D0DB3"/>
                    </a:solidFill>
                    <a:latin typeface="Symbol" panose="05050102010706020507" pitchFamily="18" charset="2"/>
                    <a:cs typeface="Arial" panose="020B0604020202020204" pitchFamily="34" charset="0"/>
                  </a:rPr>
                  <a:t>w</a:t>
                </a:r>
                <a:r>
                  <a:rPr lang="en-GB" b="1" baseline="-25000" dirty="0" err="1" smtClean="0">
                    <a:solidFill>
                      <a:srgbClr val="2D0DB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GB" baseline="-250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GB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3726803" y="326793"/>
            <a:ext cx="5151811" cy="1898036"/>
            <a:chOff x="3410380" y="1713131"/>
            <a:chExt cx="5151811" cy="189803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6300"/>
                      </a14:imgEffect>
                      <a14:imgEffect>
                        <a14:saturation sat="180000"/>
                      </a14:imgEffect>
                      <a14:imgEffect>
                        <a14:brightnessContrast bright="-13000" contrast="-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380" y="1713131"/>
              <a:ext cx="5151811" cy="1898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6781800" y="3048000"/>
              <a:ext cx="1524000" cy="563167"/>
            </a:xfrm>
            <a:prstGeom prst="rect">
              <a:avLst/>
            </a:prstGeom>
            <a:solidFill>
              <a:srgbClr val="CCB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711849" y="4661595"/>
            <a:ext cx="2984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Expected for E989: </a:t>
            </a:r>
            <a:r>
              <a:rPr lang="en-GB" sz="1600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w</a:t>
            </a:r>
            <a:r>
              <a:rPr lang="en-GB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149ns</a:t>
            </a:r>
            <a:b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Bunch length 120ns at injection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8655" y="3276600"/>
            <a:ext cx="22621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Simulated for E989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577" y="1908283"/>
            <a:ext cx="2194872" cy="137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532" y="5048201"/>
            <a:ext cx="1842318" cy="1058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724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57200"/>
            <a:ext cx="50768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7620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…an iconic plot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17526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821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3709400"/>
              </p:ext>
            </p:extLst>
          </p:nvPr>
        </p:nvGraphicFramePr>
        <p:xfrm>
          <a:off x="192900" y="3167062"/>
          <a:ext cx="3652800" cy="453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3" name="Equation" r:id="rId4" imgW="2044440" imgH="253800" progId="Equation.DSMT4">
                  <p:embed/>
                </p:oleObj>
              </mc:Choice>
              <mc:Fallback>
                <p:oleObj name="Equation" r:id="rId4" imgW="20444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2900" y="3167062"/>
                        <a:ext cx="3652800" cy="4537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32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3810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FNAL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Get more and cleaner beam: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1752600"/>
            <a:ext cx="39179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~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times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statistics of E821 and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se beam transfer and delivery as 1900m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decay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line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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pion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background, no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hadronic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flash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200"/>
            <a:ext cx="469265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532369"/>
              </p:ext>
            </p:extLst>
          </p:nvPr>
        </p:nvGraphicFramePr>
        <p:xfrm>
          <a:off x="533400" y="3782872"/>
          <a:ext cx="1120775" cy="41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5" name="Equation" r:id="rId4" imgW="520560" imgH="190440" progId="Equation.DSMT4">
                  <p:embed/>
                </p:oleObj>
              </mc:Choice>
              <mc:Fallback>
                <p:oleObj name="Equation" r:id="rId4" imgW="5205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3400" y="3782872"/>
                        <a:ext cx="1120775" cy="410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81200" y="3810000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Detected decays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3377294"/>
            <a:ext cx="2834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Goal is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799" y="4343400"/>
            <a:ext cx="3579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Systematic errors of better than:  	±0.07ppm on </a:t>
            </a:r>
            <a:r>
              <a:rPr lang="en-GB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w</a:t>
            </a:r>
            <a:r>
              <a:rPr lang="en-GB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±0.07ppm on </a:t>
            </a:r>
            <a:r>
              <a:rPr lang="en-GB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w</a:t>
            </a:r>
            <a:r>
              <a:rPr lang="en-GB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GB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735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80159"/>
            <a:ext cx="68453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45720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Factor ~3 reduction in systematics built from large number of individual improvements: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13716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 smtClean="0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  <a:cs typeface="Arial" panose="020B0604020202020204" pitchFamily="34" charset="0"/>
              </a:rPr>
              <a:t>w</a:t>
            </a:r>
            <a:r>
              <a:rPr lang="en-GB" sz="2800" b="1" baseline="-250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sz="2800" b="1" dirty="0" smtClean="0">
              <a:solidFill>
                <a:schemeClr val="accent2">
                  <a:lumMod val="75000"/>
                </a:schemeClr>
              </a:solidFill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9600" y="5334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…and…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24384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calorimeter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330418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508" y="399648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tracker</a:t>
            </a:r>
          </a:p>
        </p:txBody>
      </p:sp>
    </p:spTree>
    <p:extLst>
      <p:ext uri="{BB962C8B-B14F-4D97-AF65-F5344CB8AC3E}">
        <p14:creationId xmlns:p14="http://schemas.microsoft.com/office/powerpoint/2010/main" val="1355667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5522" y="4724400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Improved acceptance, improved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matching between delivery and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ring leading to more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and reduced beam oscillations </a:t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possible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factor ~4 in storage efficiency.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2286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Injection and Ring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2982" y="762000"/>
            <a:ext cx="77428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Numerous Improvements in collimation, beam tune etc. New inflector,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ew kickers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Reduction in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loss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Better control of coherent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betatron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oscillations and their impact on </a:t>
            </a:r>
            <a:r>
              <a:rPr lang="en-GB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w</a:t>
            </a:r>
            <a:r>
              <a:rPr lang="en-GB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4384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e.g. Possible redesign of inflector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09" y="2895600"/>
            <a:ext cx="2200701" cy="168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3543300" y="3429000"/>
            <a:ext cx="762000" cy="3083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434390" y="3116156"/>
            <a:ext cx="4519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Replace with open ended design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nd larger aperture. Shielding challenging.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659" y="1433750"/>
            <a:ext cx="3458660" cy="118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655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30480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Calorimeters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22152"/>
            <a:ext cx="3698875" cy="288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69" y="3352800"/>
            <a:ext cx="2973406" cy="205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2900" y="854018"/>
            <a:ext cx="46863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New for E989: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Segmented: 6x9 PbF</a:t>
            </a:r>
            <a:r>
              <a:rPr lang="en-GB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crystals with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readout. </a:t>
            </a:r>
            <a:r>
              <a:rPr lang="en-GB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Attack pileup systematic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" y="1905000"/>
            <a:ext cx="51435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Pileup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phase correlated with e</a:t>
            </a:r>
            <a:r>
              <a:rPr lang="en-GB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overlapping pulses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wrong phase shifts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varying fraction of pileup within fill</a:t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produces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late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shift in average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phasedirect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impact on </a:t>
            </a:r>
            <a:r>
              <a:rPr lang="en-GB" dirty="0" err="1" smtClean="0">
                <a:latin typeface="Symbol" panose="05050102010706020507" pitchFamily="18" charset="2"/>
                <a:cs typeface="Arial" panose="020B0604020202020204" pitchFamily="34" charset="0"/>
                <a:sym typeface="Symbol"/>
              </a:rPr>
              <a:t>w</a:t>
            </a:r>
            <a:r>
              <a:rPr lang="en-GB" baseline="-25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a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.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pulse should not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affect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gain of subsequent pulse on same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channel. Should be able to separate at 5ns level</a:t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Fills ~ 700</a:t>
            </a:r>
            <a:r>
              <a:rPr lang="en-GB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 long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Gain variations and time shifts over this period  feed into systematics.</a:t>
            </a:r>
            <a:r>
              <a:rPr lang="en-GB" dirty="0">
                <a:latin typeface="Symbol" panose="05050102010706020507" pitchFamily="18" charset="2"/>
                <a:cs typeface="Arial" panose="020B0604020202020204" pitchFamily="34" charset="0"/>
              </a:rPr>
              <a:t> 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G(t) &lt; 0.1%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5690652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0.05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ppm systematic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budget for </a:t>
            </a:r>
            <a:r>
              <a:rPr lang="en-GB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w</a:t>
            </a:r>
            <a:r>
              <a:rPr lang="en-GB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325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29659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Calorimeters II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4200" y="320333"/>
            <a:ext cx="350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Determine arrival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Determine energy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Pileup separation</a:t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Laser calibration system</a:t>
            </a:r>
          </a:p>
          <a:p>
            <a:pPr lvl="1"/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873" y="79501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Continuous distribution of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with random decay probability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6781800" cy="363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19800" y="832031"/>
            <a:ext cx="2853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 Wave Form Digitisation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56388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Gain changes 0.12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0.02ppm      pileup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0.08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0.04ppm </a:t>
            </a:r>
            <a:endParaRPr lang="en-GB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29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" y="6096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905000" y="1017925"/>
            <a:ext cx="64008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Why do it again?</a:t>
            </a:r>
            <a:b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Goals and how to achieve them: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Brief recap of technique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Upgrades!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Beam, detectors, field</a:t>
            </a:r>
            <a:b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Status and Conclusions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449580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†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material for this talk has been shamelessly stolen from many including: B. Lee Roberts, Leah Welty-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Reiger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 and Mark Lancaster, Thomas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Teubner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91200" y="3048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66955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381000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detectors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6430" y="910495"/>
            <a:ext cx="83389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Measure beam profile at several locations as function of time in fill. </a:t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Convolute </a:t>
            </a:r>
            <a:r>
              <a:rPr lang="en-GB" dirty="0" smtClean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spatial distribution with field to determine effective field seen by </a:t>
            </a:r>
            <a:r>
              <a:rPr lang="en-GB" dirty="0" smtClean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’s   		 		</a:t>
            </a:r>
            <a:r>
              <a:rPr lang="en-GB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0.03 </a:t>
            </a:r>
            <a:r>
              <a:rPr lang="en-GB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0.01ppm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/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</a:br>
            <a:endParaRPr lang="en-GB" dirty="0" smtClean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Momentum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spread and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betatron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oscillations lead to ppm corrections to </a:t>
            </a:r>
            <a:r>
              <a:rPr lang="en-GB" dirty="0" err="1">
                <a:latin typeface="Symbol" panose="05050102010706020507" pitchFamily="18" charset="2"/>
                <a:cs typeface="Arial" panose="020B0604020202020204" pitchFamily="34" charset="0"/>
              </a:rPr>
              <a:t>w</a:t>
            </a:r>
            <a:r>
              <a:rPr lang="en-GB" baseline="-25000" dirty="0" err="1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GB" baseline="-25000" dirty="0">
                <a:latin typeface="Symbol" panose="05050102010706020507" pitchFamily="18" charset="2"/>
                <a:cs typeface="Arial" panose="020B0604020202020204" pitchFamily="34" charset="0"/>
              </a:rPr>
              <a:t> </a:t>
            </a:r>
            <a:r>
              <a:rPr lang="en-GB" dirty="0">
                <a:latin typeface="Symbol" panose="05050102010706020507" pitchFamily="18" charset="2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from non-magic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-  E-field and pitch corrections…</a:t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	Beam dynamics corrections 		</a:t>
            </a:r>
            <a:r>
              <a:rPr lang="en-GB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0.05</a:t>
            </a:r>
            <a:r>
              <a:rPr lang="en-GB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GB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</a:t>
            </a:r>
            <a:r>
              <a:rPr lang="en-GB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0.03ppm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Pileup identification.   		</a:t>
            </a:r>
            <a:r>
              <a:rPr lang="en-GB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0.08</a:t>
            </a:r>
            <a:r>
              <a:rPr lang="en-GB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GB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</a:t>
            </a:r>
            <a:r>
              <a:rPr lang="en-GB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0.04ppm</a:t>
            </a:r>
            <a:endParaRPr lang="en-GB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Independent momentum measurement. Verify calorimeter gain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Correct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for acceptance changes in calorimeters from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betatron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oscillations. Validate calorimeter based determinations of pileup  corrections,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gain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loss.		</a:t>
            </a:r>
            <a:r>
              <a:rPr lang="en-GB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0.12</a:t>
            </a:r>
            <a:r>
              <a:rPr lang="en-GB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0.02ppm</a:t>
            </a:r>
            <a:endParaRPr lang="en-GB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4695731"/>
            <a:ext cx="7315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EDM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measure positron vertical angle – asymmetry.</a:t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Design will allow a factor ~200/month increase in statistics over Brookhaven measurement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 factor of 10 on EDM very quickly and ~100 eventually. 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770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78392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Tracking detectors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523875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259" y="1600200"/>
            <a:ext cx="3105171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398" y="4204662"/>
            <a:ext cx="3105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Straw chambers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 vacuum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2-3 locations round ring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1" y="763167"/>
            <a:ext cx="8743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Need: long lever arm ~1mm  determination of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decay up to 10m away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Continuously distributed decay points,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momenta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distributed detector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323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49" y="766465"/>
            <a:ext cx="1631133" cy="240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83" y="766465"/>
            <a:ext cx="6457950" cy="276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3048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Straws do the trick: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3805989"/>
            <a:ext cx="701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Low mass ~0.1X</a:t>
            </a:r>
            <a:r>
              <a:rPr lang="en-GB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per station, non-magnetic, OK in vacuum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5mm diameter, 12cm long straws. Mylar coated with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Al+Au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GB" dirty="0" smtClean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gold-plated tungsten wires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Based on Mu2e straws.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80:20 Argon:CO</a:t>
            </a:r>
            <a:r>
              <a:rPr lang="en-GB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±7.5º UV layers to give vertical resolution </a:t>
            </a:r>
          </a:p>
        </p:txBody>
      </p:sp>
    </p:spTree>
    <p:extLst>
      <p:ext uri="{BB962C8B-B14F-4D97-AF65-F5344CB8AC3E}">
        <p14:creationId xmlns:p14="http://schemas.microsoft.com/office/powerpoint/2010/main" val="3102361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281902"/>
            <a:ext cx="577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800" b="1" dirty="0" err="1" smtClean="0">
                <a:solidFill>
                  <a:srgbClr val="C0504D">
                    <a:lumMod val="75000"/>
                  </a:srgbClr>
                </a:solidFill>
                <a:latin typeface="Symbol" panose="05050102010706020507" pitchFamily="18" charset="2"/>
                <a:cs typeface="Arial" panose="020B0604020202020204" pitchFamily="34" charset="0"/>
              </a:rPr>
              <a:t>w</a:t>
            </a:r>
            <a:r>
              <a:rPr lang="en-GB" sz="2800" b="1" baseline="-25000" dirty="0" err="1" smtClean="0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GB" sz="2800" b="1" dirty="0">
              <a:solidFill>
                <a:srgbClr val="C0504D">
                  <a:lumMod val="75000"/>
                </a:srgbClr>
              </a:solidFill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3048000"/>
            <a:ext cx="5249983" cy="2772313"/>
            <a:chOff x="1452563" y="1081088"/>
            <a:chExt cx="8720137" cy="4695825"/>
          </a:xfrm>
        </p:grpSpPr>
        <p:pic>
          <p:nvPicPr>
            <p:cNvPr id="1741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563" y="1081088"/>
              <a:ext cx="6238875" cy="4695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1081088"/>
              <a:ext cx="2705100" cy="467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1032157" y="381000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Field measured with set of NMR probes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fixed probes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plunging probes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trolley probes</a:t>
            </a:r>
          </a:p>
        </p:txBody>
      </p:sp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327" y="266836"/>
            <a:ext cx="2801853" cy="101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157" y="1285337"/>
            <a:ext cx="1732023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8600" y="1581329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Again, requires concerted attack to beat down systematics.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Improvements from reduced position uncertainties, more frequent measurements, better electronics etc.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59053" y="3657600"/>
            <a:ext cx="32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e.g. </a:t>
            </a:r>
            <a:r>
              <a:rPr lang="en-GB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Absolute Calibration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edicated 1.45T calibration magnet, more probes.</a:t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Possibility of using </a:t>
            </a:r>
            <a:r>
              <a:rPr lang="en-GB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He  as well as water-based NMR probes.</a:t>
            </a:r>
          </a:p>
        </p:txBody>
      </p:sp>
    </p:spTree>
    <p:extLst>
      <p:ext uri="{BB962C8B-B14F-4D97-AF65-F5344CB8AC3E}">
        <p14:creationId xmlns:p14="http://schemas.microsoft.com/office/powerpoint/2010/main" val="361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69432" y="3429000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The move…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200" y="950495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But first…Vital bits of E821 have to get from BNL to FNAL</a:t>
            </a:r>
          </a:p>
        </p:txBody>
      </p:sp>
    </p:spTree>
    <p:extLst>
      <p:ext uri="{BB962C8B-B14F-4D97-AF65-F5344CB8AC3E}">
        <p14:creationId xmlns:p14="http://schemas.microsoft.com/office/powerpoint/2010/main" val="2710516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6796"/>
            <a:ext cx="8289894" cy="542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934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3" name="Picture 5" descr="ring-being-dissamb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26348"/>
            <a:ext cx="6705600" cy="500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8516" y="3048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Disassembly September 2012</a:t>
            </a:r>
          </a:p>
        </p:txBody>
      </p:sp>
    </p:spTree>
    <p:extLst>
      <p:ext uri="{BB962C8B-B14F-4D97-AF65-F5344CB8AC3E}">
        <p14:creationId xmlns:p14="http://schemas.microsoft.com/office/powerpoint/2010/main" val="120820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" name="Picture 5" descr="Yoke-pieces-at-FNAL-IMG_089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98500"/>
            <a:ext cx="8128000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77978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2013 : Yoke pieces arriving at FNAL</a:t>
            </a:r>
          </a:p>
        </p:txBody>
      </p:sp>
    </p:spTree>
    <p:extLst>
      <p:ext uri="{BB962C8B-B14F-4D97-AF65-F5344CB8AC3E}">
        <p14:creationId xmlns:p14="http://schemas.microsoft.com/office/powerpoint/2010/main" val="136790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19200"/>
            <a:ext cx="6646015" cy="441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30480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support structure…</a:t>
            </a:r>
          </a:p>
        </p:txBody>
      </p:sp>
    </p:spTree>
    <p:extLst>
      <p:ext uri="{BB962C8B-B14F-4D97-AF65-F5344CB8AC3E}">
        <p14:creationId xmlns:p14="http://schemas.microsoft.com/office/powerpoint/2010/main" val="480405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5400"/>
            <a:ext cx="6082102" cy="425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29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8150" y="3048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Why are we still measuring the anomalous magnetic moment of the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There is ‘tension’ between the most accurate measurements of g-2 and the Standard model theoretical prediction: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05129"/>
            <a:ext cx="63055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4267200"/>
            <a:ext cx="6286500" cy="55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10" y="4988066"/>
            <a:ext cx="5639472" cy="100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86600" y="4343400"/>
            <a:ext cx="1752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 tantalising but inconclusive 3.3-3.6 sigma discrepancy</a:t>
            </a:r>
          </a:p>
        </p:txBody>
      </p:sp>
      <p:sp>
        <p:nvSpPr>
          <p:cNvPr id="5" name="Rectangle 4"/>
          <p:cNvSpPr/>
          <p:nvPr/>
        </p:nvSpPr>
        <p:spPr>
          <a:xfrm>
            <a:off x="7086600" y="3733800"/>
            <a:ext cx="12954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HLMT</a:t>
            </a:r>
            <a:endParaRPr lang="en-GB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50611" y="3352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DHMZ</a:t>
            </a:r>
          </a:p>
        </p:txBody>
      </p:sp>
    </p:spTree>
    <p:extLst>
      <p:ext uri="{BB962C8B-B14F-4D97-AF65-F5344CB8AC3E}">
        <p14:creationId xmlns:p14="http://schemas.microsoft.com/office/powerpoint/2010/main" val="885399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4" y="1036176"/>
            <a:ext cx="7677293" cy="51053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9500" y="200526"/>
            <a:ext cx="3041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 dirty="0">
                <a:solidFill>
                  <a:srgbClr val="D8001D"/>
                </a:solidFill>
                <a:latin typeface="Verdana"/>
              </a:rPr>
              <a:t>"Yeah,</a:t>
            </a:r>
            <a:r>
              <a:rPr lang="en-GB" i="1" dirty="0"/>
              <a:t/>
            </a:r>
            <a:br>
              <a:rPr lang="en-GB" i="1" dirty="0"/>
            </a:br>
            <a:r>
              <a:rPr lang="en-GB" b="1" i="1" dirty="0">
                <a:solidFill>
                  <a:srgbClr val="D8001D"/>
                </a:solidFill>
                <a:latin typeface="Verdana"/>
              </a:rPr>
              <a:t>We can move that</a:t>
            </a:r>
            <a:r>
              <a:rPr lang="en-GB" i="1" dirty="0"/>
              <a:t> </a:t>
            </a:r>
            <a:r>
              <a:rPr lang="en-GB" b="1" i="1" dirty="0">
                <a:solidFill>
                  <a:srgbClr val="D8001D"/>
                </a:solidFill>
                <a:latin typeface="Verdana"/>
              </a:rPr>
              <a:t>"</a:t>
            </a:r>
            <a:r>
              <a:rPr lang="en-GB" i="1" dirty="0"/>
              <a:t> </a:t>
            </a:r>
            <a:endParaRPr lang="en-GB" dirty="0">
              <a:effectLst/>
            </a:endParaRPr>
          </a:p>
        </p:txBody>
      </p:sp>
      <p:pic>
        <p:nvPicPr>
          <p:cNvPr id="6" name="Picture 2" descr="Emmert Internatio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25" y="200526"/>
            <a:ext cx="1943676" cy="83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452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990600"/>
            <a:ext cx="742578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22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33400"/>
            <a:ext cx="7655987" cy="510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98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219200"/>
            <a:ext cx="8280589" cy="46405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3810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barge to limit pitch, roll and 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eave…</a:t>
            </a:r>
          </a:p>
        </p:txBody>
      </p:sp>
    </p:spTree>
    <p:extLst>
      <p:ext uri="{BB962C8B-B14F-4D97-AF65-F5344CB8AC3E}">
        <p14:creationId xmlns:p14="http://schemas.microsoft.com/office/powerpoint/2010/main" val="931469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533399"/>
            <a:ext cx="4865687" cy="532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0" y="10045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5 nights sheltering from Storm near Norfolk Virginia.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0" y="3505200"/>
            <a:ext cx="373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Tennessee-Tombigbee Waterway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Mississippi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Illinois and 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Plaines rivers</a:t>
            </a:r>
            <a:r>
              <a:rPr lang="en-GB" dirty="0"/>
              <a:t>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886200" y="1466165"/>
            <a:ext cx="2209800" cy="743635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1"/>
          </p:cNvCxnSpPr>
          <p:nvPr/>
        </p:nvCxnSpPr>
        <p:spPr>
          <a:xfrm flipH="1" flipV="1">
            <a:off x="1143000" y="2590801"/>
            <a:ext cx="4191000" cy="13760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486400" y="5105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25th June -  July 20th </a:t>
            </a:r>
          </a:p>
        </p:txBody>
      </p:sp>
    </p:spTree>
    <p:extLst>
      <p:ext uri="{BB962C8B-B14F-4D97-AF65-F5344CB8AC3E}">
        <p14:creationId xmlns:p14="http://schemas.microsoft.com/office/powerpoint/2010/main" val="2344610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71" y="1295400"/>
            <a:ext cx="8089900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6096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Katie</a:t>
            </a:r>
          </a:p>
        </p:txBody>
      </p:sp>
    </p:spTree>
    <p:extLst>
      <p:ext uri="{BB962C8B-B14F-4D97-AF65-F5344CB8AC3E}">
        <p14:creationId xmlns:p14="http://schemas.microsoft.com/office/powerpoint/2010/main" val="1719703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77240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116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43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30480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Lemont, IL.     …safely ashore </a:t>
            </a:r>
          </a:p>
        </p:txBody>
      </p:sp>
    </p:spTree>
    <p:extLst>
      <p:ext uri="{BB962C8B-B14F-4D97-AF65-F5344CB8AC3E}">
        <p14:creationId xmlns:p14="http://schemas.microsoft.com/office/powerpoint/2010/main" val="950264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499350" cy="499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30480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fits…</a:t>
            </a:r>
          </a:p>
        </p:txBody>
      </p:sp>
    </p:spTree>
    <p:extLst>
      <p:ext uri="{BB962C8B-B14F-4D97-AF65-F5344CB8AC3E}">
        <p14:creationId xmlns:p14="http://schemas.microsoft.com/office/powerpoint/2010/main" val="2769161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218747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no shortage of interest in this intriguing result!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814266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14400" y="892846"/>
            <a:ext cx="2952750" cy="1985963"/>
            <a:chOff x="3429000" y="891540"/>
            <a:chExt cx="2952750" cy="1985963"/>
          </a:xfrm>
        </p:grpSpPr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891540"/>
              <a:ext cx="2952750" cy="198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105680" y="891540"/>
              <a:ext cx="276070" cy="99298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59016" y="3175698"/>
            <a:ext cx="308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Were it to persist…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081734" y="3159358"/>
            <a:ext cx="1762124" cy="2525895"/>
            <a:chOff x="5853113" y="3163907"/>
            <a:chExt cx="1762124" cy="2525895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88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3113" y="3163907"/>
              <a:ext cx="1762124" cy="140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3113" y="4575377"/>
              <a:ext cx="1762124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2976563" y="501628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better than 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710113" y="4981024"/>
            <a:ext cx="1295400" cy="219922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1000" y="4244722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Strong indicator of BSM physics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687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45179" y="2184826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GB" sz="24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Overdaying</a:t>
            </a:r>
            <a:r>
              <a:rPr lang="en-GB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at Costco’s supermarket!</a:t>
            </a:r>
          </a:p>
        </p:txBody>
      </p:sp>
    </p:spTree>
    <p:extLst>
      <p:ext uri="{BB962C8B-B14F-4D97-AF65-F5344CB8AC3E}">
        <p14:creationId xmlns:p14="http://schemas.microsoft.com/office/powerpoint/2010/main" val="4196971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74295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732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6400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3600" y="5332207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…after 3200 mile journey.</a:t>
            </a:r>
          </a:p>
        </p:txBody>
      </p:sp>
    </p:spTree>
    <p:extLst>
      <p:ext uri="{BB962C8B-B14F-4D97-AF65-F5344CB8AC3E}">
        <p14:creationId xmlns:p14="http://schemas.microsoft.com/office/powerpoint/2010/main" val="1769818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1671" y="210234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CONCLUSIONS/Timeline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73456" y="975518"/>
            <a:ext cx="8229600" cy="5211763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>
                  <a:lumMod val="50000"/>
                </a:schemeClr>
              </a:buClr>
            </a:pPr>
            <a:r>
              <a:rPr lang="en-US" altLang="en-US" sz="2400" dirty="0" smtClean="0"/>
              <a:t>Important bits of E821 now at </a:t>
            </a:r>
            <a:r>
              <a:rPr lang="en-US" altLang="en-US" sz="2400" dirty="0" err="1" smtClean="0"/>
              <a:t>Fermilab</a:t>
            </a:r>
            <a:endParaRPr lang="en-US" altLang="en-US" sz="2400" dirty="0" smtClean="0"/>
          </a:p>
          <a:p>
            <a:pPr lvl="1">
              <a:buClr>
                <a:schemeClr val="accent2">
                  <a:lumMod val="50000"/>
                </a:schemeClr>
              </a:buClr>
            </a:pPr>
            <a:r>
              <a:rPr lang="en-US" altLang="en-US" sz="1900" dirty="0" smtClean="0">
                <a:solidFill>
                  <a:schemeClr val="tx1"/>
                </a:solidFill>
              </a:rPr>
              <a:t>coils, ~2/3 steel 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en-US" altLang="en-US" sz="2400" dirty="0" smtClean="0"/>
              <a:t>Building under construction</a:t>
            </a:r>
          </a:p>
          <a:p>
            <a:pPr lvl="1">
              <a:buClr>
                <a:schemeClr val="accent2">
                  <a:lumMod val="50000"/>
                </a:schemeClr>
              </a:buClr>
            </a:pPr>
            <a:r>
              <a:rPr lang="en-US" altLang="en-US" sz="1900" dirty="0" smtClean="0">
                <a:solidFill>
                  <a:schemeClr val="tx1"/>
                </a:solidFill>
                <a:ea typeface="Arial" pitchFamily="34" charset="0"/>
              </a:rPr>
              <a:t>expect beneficial occupancy February 2013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en-US" altLang="en-US" sz="2400" dirty="0" smtClean="0">
                <a:solidFill>
                  <a:schemeClr val="tx1"/>
                </a:solidFill>
                <a:ea typeface="Arial" pitchFamily="34" charset="0"/>
              </a:rPr>
              <a:t>Arduous series of CD-1 reviews this year nearly over</a:t>
            </a:r>
          </a:p>
          <a:p>
            <a:pPr lvl="1">
              <a:buClr>
                <a:schemeClr val="accent2">
                  <a:lumMod val="50000"/>
                </a:schemeClr>
              </a:buClr>
            </a:pPr>
            <a:r>
              <a:rPr lang="en-US" altLang="en-US" sz="1900" dirty="0" smtClean="0">
                <a:solidFill>
                  <a:schemeClr val="tx1"/>
                </a:solidFill>
                <a:ea typeface="Arial" pitchFamily="34" charset="0"/>
              </a:rPr>
              <a:t>(then CD-2,… next year!)</a:t>
            </a:r>
            <a:br>
              <a:rPr lang="en-US" altLang="en-US" sz="1900" dirty="0" smtClean="0">
                <a:solidFill>
                  <a:schemeClr val="tx1"/>
                </a:solidFill>
                <a:ea typeface="Arial" pitchFamily="34" charset="0"/>
              </a:rPr>
            </a:br>
            <a:endParaRPr lang="en-US" altLang="en-US" sz="1900" dirty="0">
              <a:ea typeface="Arial" pitchFamily="34" charset="0"/>
            </a:endParaRP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en-US" altLang="en-US" sz="2400" dirty="0" smtClean="0">
                <a:ea typeface="Arial" pitchFamily="34" charset="0"/>
              </a:rPr>
              <a:t>Many upgrades well-underway</a:t>
            </a:r>
            <a:endParaRPr lang="en-US" altLang="en-US" sz="2400" dirty="0">
              <a:ea typeface="Arial" pitchFamily="34" charset="0"/>
            </a:endParaRP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en-US" altLang="en-US" sz="2400" dirty="0" smtClean="0">
                <a:solidFill>
                  <a:schemeClr val="tx1"/>
                </a:solidFill>
                <a:ea typeface="Arial" pitchFamily="34" charset="0"/>
              </a:rPr>
              <a:t>On-schedule for: 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en-US" altLang="en-US" sz="2400" dirty="0" smtClean="0"/>
              <a:t>Magnet powered 2015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en-US" altLang="en-US" sz="2400" dirty="0" smtClean="0"/>
              <a:t>Beam in 2016 or 2017</a:t>
            </a: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175" y="3581400"/>
            <a:ext cx="3705162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23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43200" y="2625298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93014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28194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AUXILIARY SLIDES</a:t>
            </a:r>
          </a:p>
        </p:txBody>
      </p:sp>
    </p:spTree>
    <p:extLst>
      <p:ext uri="{BB962C8B-B14F-4D97-AF65-F5344CB8AC3E}">
        <p14:creationId xmlns:p14="http://schemas.microsoft.com/office/powerpoint/2010/main" val="547683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9073"/>
          <a:stretch/>
        </p:blipFill>
        <p:spPr>
          <a:xfrm>
            <a:off x="181984" y="2362200"/>
            <a:ext cx="2976444" cy="3111500"/>
          </a:xfrm>
          <a:prstGeom prst="rect">
            <a:avLst/>
          </a:prstGeom>
        </p:spPr>
      </p:pic>
      <p:pic>
        <p:nvPicPr>
          <p:cNvPr id="5" name="Picture 4" descr="ans01rc_final_notau-MdRR07-p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" r="3999" b="1508"/>
          <a:stretch>
            <a:fillRect/>
          </a:stretch>
        </p:blipFill>
        <p:spPr bwMode="auto">
          <a:xfrm>
            <a:off x="3352800" y="2286000"/>
            <a:ext cx="5486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4572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Exp. Vs. theory</a:t>
            </a:r>
          </a:p>
        </p:txBody>
      </p:sp>
    </p:spTree>
    <p:extLst>
      <p:ext uri="{BB962C8B-B14F-4D97-AF65-F5344CB8AC3E}">
        <p14:creationId xmlns:p14="http://schemas.microsoft.com/office/powerpoint/2010/main" val="3335935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358900"/>
            <a:ext cx="74803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304800"/>
            <a:ext cx="2895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SUSY</a:t>
            </a:r>
          </a:p>
        </p:txBody>
      </p:sp>
    </p:spTree>
    <p:extLst>
      <p:ext uri="{BB962C8B-B14F-4D97-AF65-F5344CB8AC3E}">
        <p14:creationId xmlns:p14="http://schemas.microsoft.com/office/powerpoint/2010/main" val="514187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1466850"/>
            <a:ext cx="73279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8050" y="710019"/>
            <a:ext cx="213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SUSY</a:t>
            </a:r>
          </a:p>
        </p:txBody>
      </p:sp>
    </p:spTree>
    <p:extLst>
      <p:ext uri="{BB962C8B-B14F-4D97-AF65-F5344CB8AC3E}">
        <p14:creationId xmlns:p14="http://schemas.microsoft.com/office/powerpoint/2010/main" val="3131408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1352550"/>
            <a:ext cx="74422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528935"/>
            <a:ext cx="394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Slepton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limits</a:t>
            </a:r>
          </a:p>
        </p:txBody>
      </p:sp>
    </p:spTree>
    <p:extLst>
      <p:ext uri="{BB962C8B-B14F-4D97-AF65-F5344CB8AC3E}">
        <p14:creationId xmlns:p14="http://schemas.microsoft.com/office/powerpoint/2010/main" val="1686153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20566"/>
            <a:ext cx="50403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9" descr="susy_ls_pptv2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600"/>
                    </a14:imgEffect>
                    <a14:imgEffect>
                      <a14:saturation sat="0"/>
                    </a14:imgEffect>
                    <a14:imgEffect>
                      <a14:brightnessContrast bright="1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756" y="917591"/>
            <a:ext cx="2438400" cy="101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1000"/>
                    </a14:imgEffect>
                    <a14:imgEffect>
                      <a14:colorTemperature colorTemp="11500"/>
                    </a14:imgEffect>
                    <a14:imgEffect>
                      <a14:brightnessContrast bright="-2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13740"/>
            <a:ext cx="5339556" cy="70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3810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e.g. SUSY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21336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But broad spectrum of sensitivity in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mass range…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62800" y="4876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…and…</a:t>
            </a:r>
          </a:p>
        </p:txBody>
      </p:sp>
    </p:spTree>
    <p:extLst>
      <p:ext uri="{BB962C8B-B14F-4D97-AF65-F5344CB8AC3E}">
        <p14:creationId xmlns:p14="http://schemas.microsoft.com/office/powerpoint/2010/main" val="3367797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393825"/>
            <a:ext cx="70548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26646" y="685800"/>
            <a:ext cx="520382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Beyond LHC</a:t>
            </a:r>
          </a:p>
        </p:txBody>
      </p:sp>
    </p:spTree>
    <p:extLst>
      <p:ext uri="{BB962C8B-B14F-4D97-AF65-F5344CB8AC3E}">
        <p14:creationId xmlns:p14="http://schemas.microsoft.com/office/powerpoint/2010/main" val="2109457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530350"/>
            <a:ext cx="705485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57800" y="33528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Where BNL anomaly explained by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4575" y="956548"/>
            <a:ext cx="4975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Beyond LHC constraints</a:t>
            </a:r>
          </a:p>
        </p:txBody>
      </p:sp>
    </p:spTree>
    <p:extLst>
      <p:ext uri="{BB962C8B-B14F-4D97-AF65-F5344CB8AC3E}">
        <p14:creationId xmlns:p14="http://schemas.microsoft.com/office/powerpoint/2010/main" val="2800989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800"/>
            <a:ext cx="4519559" cy="574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12954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Two analysis techniques…</a:t>
            </a:r>
          </a:p>
        </p:txBody>
      </p:sp>
    </p:spTree>
    <p:extLst>
      <p:ext uri="{BB962C8B-B14F-4D97-AF65-F5344CB8AC3E}">
        <p14:creationId xmlns:p14="http://schemas.microsoft.com/office/powerpoint/2010/main" val="3173282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260475"/>
            <a:ext cx="8286750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8625" y="304800"/>
            <a:ext cx="719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Calorimeter extras </a:t>
            </a:r>
          </a:p>
        </p:txBody>
      </p:sp>
    </p:spTree>
    <p:extLst>
      <p:ext uri="{BB962C8B-B14F-4D97-AF65-F5344CB8AC3E}">
        <p14:creationId xmlns:p14="http://schemas.microsoft.com/office/powerpoint/2010/main" val="3421522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755650"/>
            <a:ext cx="8953500" cy="5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277912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E821 tracker</a:t>
            </a:r>
          </a:p>
        </p:txBody>
      </p:sp>
    </p:spTree>
    <p:extLst>
      <p:ext uri="{BB962C8B-B14F-4D97-AF65-F5344CB8AC3E}">
        <p14:creationId xmlns:p14="http://schemas.microsoft.com/office/powerpoint/2010/main" val="298527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901" y="41059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tracker determines the ‘Radius of Tangency’.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769164"/>
            <a:ext cx="4670425" cy="274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3860568"/>
            <a:ext cx="3333750" cy="225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0" y="3759339"/>
            <a:ext cx="3043238" cy="234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6048" y="17526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Need ~ 1mm radial and vertical resolution at </a:t>
            </a:r>
            <a:r>
              <a:rPr lang="en-GB" dirty="0" err="1"/>
              <a:t>R</a:t>
            </a:r>
            <a:r>
              <a:rPr lang="en-GB" dirty="0" err="1" smtClean="0"/>
              <a:t>oT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16048" y="2674524"/>
            <a:ext cx="3446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ym typeface="Symbol"/>
              </a:rPr>
              <a:t> ~100m per position</a:t>
            </a:r>
            <a:r>
              <a:rPr lang="en-GB" dirty="0">
                <a:sym typeface="Symbol"/>
              </a:rPr>
              <a:t> </a:t>
            </a:r>
            <a:r>
              <a:rPr lang="en-GB" dirty="0" smtClean="0">
                <a:sym typeface="Symbol"/>
              </a:rPr>
              <a:t/>
            </a:r>
            <a:br>
              <a:rPr lang="en-GB" dirty="0" smtClean="0">
                <a:sym typeface="Symbol"/>
              </a:rPr>
            </a:br>
            <a:r>
              <a:rPr lang="en-GB" dirty="0" smtClean="0">
                <a:sym typeface="Symbol"/>
              </a:rPr>
              <a:t>                      measurement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6242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516074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510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-25155525"/>
            <a:ext cx="6350" cy="571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71475"/>
            <a:ext cx="8191500" cy="611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846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84150"/>
            <a:ext cx="8618537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64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0671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908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39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09800"/>
            <a:ext cx="6819900" cy="35242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09600" y="758052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…low mass below LHC reach…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3865" y="1644846"/>
            <a:ext cx="48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e.g. Dark photons:</a:t>
            </a:r>
          </a:p>
        </p:txBody>
      </p:sp>
    </p:spTree>
    <p:extLst>
      <p:ext uri="{BB962C8B-B14F-4D97-AF65-F5344CB8AC3E}">
        <p14:creationId xmlns:p14="http://schemas.microsoft.com/office/powerpoint/2010/main" val="3754200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74132"/>
            <a:ext cx="5545572" cy="544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3048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Magnetic Field improvements</a:t>
            </a:r>
          </a:p>
        </p:txBody>
      </p:sp>
    </p:spTree>
    <p:extLst>
      <p:ext uri="{BB962C8B-B14F-4D97-AF65-F5344CB8AC3E}">
        <p14:creationId xmlns:p14="http://schemas.microsoft.com/office/powerpoint/2010/main" val="190327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3967"/>
            <a:ext cx="8839200" cy="5654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00200" y="2244298"/>
            <a:ext cx="5867400" cy="1946702"/>
          </a:xfrm>
          <a:prstGeom prst="rect">
            <a:avLst/>
          </a:prstGeom>
          <a:solidFill>
            <a:srgbClr val="CDB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740568" y="2786518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…for details of the status of the SM predictions and theory, see elsewhere</a:t>
            </a:r>
          </a:p>
        </p:txBody>
      </p:sp>
    </p:spTree>
    <p:extLst>
      <p:ext uri="{BB962C8B-B14F-4D97-AF65-F5344CB8AC3E}">
        <p14:creationId xmlns:p14="http://schemas.microsoft.com/office/powerpoint/2010/main" val="78480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52400"/>
            <a:ext cx="838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…strong incentive to  repeat the measurement with increased precision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E989 </a:t>
            </a:r>
            <a:r>
              <a:rPr lang="en-GB" sz="36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en-GB" sz="3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g-2 at FNAL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aims to: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	Build on BNL result and: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increase number of </a:t>
            </a:r>
            <a:r>
              <a:rPr lang="en-GB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r>
              <a:rPr lang="en-GB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by factor ~21</a:t>
            </a:r>
          </a:p>
          <a:p>
            <a:r>
              <a:rPr lang="en-GB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		reduce total systematics by factor ~3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001713" y="2917825"/>
            <a:ext cx="6376987" cy="2883732"/>
            <a:chOff x="1077913" y="2635327"/>
            <a:chExt cx="6376987" cy="2883732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9462684"/>
                </p:ext>
              </p:extLst>
            </p:nvPr>
          </p:nvGraphicFramePr>
          <p:xfrm>
            <a:off x="1077913" y="2635327"/>
            <a:ext cx="6376987" cy="2068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99" name="Equation" r:id="rId3" imgW="2222280" imgH="723600" progId="Equation.DSMT4">
                    <p:embed/>
                  </p:oleObj>
                </mc:Choice>
                <mc:Fallback>
                  <p:oleObj name="Equation" r:id="rId3" imgW="2222280" imgH="723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077913" y="2635327"/>
                          <a:ext cx="6376987" cy="2068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6763847"/>
                </p:ext>
              </p:extLst>
            </p:nvPr>
          </p:nvGraphicFramePr>
          <p:xfrm>
            <a:off x="3124200" y="4905531"/>
            <a:ext cx="2239380" cy="613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00" name="Equation" r:id="rId5" imgW="990360" imgH="241200" progId="Equation.DSMT4">
                    <p:embed/>
                  </p:oleObj>
                </mc:Choice>
                <mc:Fallback>
                  <p:oleObj name="Equation" r:id="rId5" imgW="990360" imgH="241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124200" y="4905531"/>
                          <a:ext cx="2239380" cy="61352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5078453"/>
              </p:ext>
            </p:extLst>
          </p:nvPr>
        </p:nvGraphicFramePr>
        <p:xfrm>
          <a:off x="6553200" y="5479743"/>
          <a:ext cx="2199746" cy="510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01" name="Equation" r:id="rId7" imgW="876240" imgH="203040" progId="Equation.DSMT4">
                  <p:embed/>
                </p:oleObj>
              </mc:Choice>
              <mc:Fallback>
                <p:oleObj name="Equation" r:id="rId7" imgW="8762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53200" y="5479743"/>
                        <a:ext cx="2199746" cy="5103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67400" y="5494793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i.e.</a:t>
            </a:r>
          </a:p>
        </p:txBody>
      </p:sp>
    </p:spTree>
    <p:extLst>
      <p:ext uri="{BB962C8B-B14F-4D97-AF65-F5344CB8AC3E}">
        <p14:creationId xmlns:p14="http://schemas.microsoft.com/office/powerpoint/2010/main" val="3831116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381000"/>
            <a:ext cx="8153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these goals will be achieved: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1371600"/>
            <a:ext cx="66294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Move the entire E821 storage ring to FNAL!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Use the same experimental technique as E821 but:</a:t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exploit the unique FNAL facilities to deliver more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Reduce systematics by improving and refining</a:t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detectors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stored beam dynamics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Uniformity and measurement of magnetic field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7360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textcolor{cyan}{&#10;$$\vec \omega_a \ = \   - \ {e \over m} &#10; a_{\mu} \vec B &#10;$$}&#10;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11"/>
  <p:tag name="BOXHEIGHT" val="680"/>
  <p:tag name="BOXFONT" val="10"/>
  <p:tag name="BOXWRAP" val="False"/>
  <p:tag name="WORKAROUNDTRANSPARENCYBUG" val="False"/>
  <p:tag name="ALLOWFONTSUBSTITUTION" val="False"/>
  <p:tag name="BITMAPFORMAT" val="png256"/>
  <p:tag name="ORIGWIDTH" val="156"/>
  <p:tag name="PICTUREFILESIZE" val="123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wasysym}&#10;\usepackage{color}&#10;\begin{document}&#10;\textcolor{magenta}{$$\vec \mu$$}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3"/>
  <p:tag name="PICTUREFILESIZE" val="238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v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2885</TotalTime>
  <Words>1079</Words>
  <Application>Microsoft Macintosh PowerPoint</Application>
  <PresentationFormat>Presentazione su schermo (4:3)</PresentationFormat>
  <Paragraphs>286</Paragraphs>
  <Slides>60</Slides>
  <Notes>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60</vt:i4>
      </vt:variant>
    </vt:vector>
  </HeadingPairs>
  <TitlesOfParts>
    <vt:vector size="62" baseType="lpstr">
      <vt:lpstr>Civic</vt:lpstr>
      <vt:lpstr>Equation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sjm</dc:creator>
  <cp:lastModifiedBy>Paolo Gauzzi</cp:lastModifiedBy>
  <cp:revision>170</cp:revision>
  <dcterms:created xsi:type="dcterms:W3CDTF">2006-08-16T00:00:00Z</dcterms:created>
  <dcterms:modified xsi:type="dcterms:W3CDTF">2013-09-12T18:10:08Z</dcterms:modified>
</cp:coreProperties>
</file>