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9" r:id="rId10"/>
    <p:sldMasterId id="2147483660" r:id="rId11"/>
  </p:sldMasterIdLst>
  <p:notesMasterIdLst>
    <p:notesMasterId r:id="rId60"/>
  </p:notesMasterIdLst>
  <p:sldIdLst>
    <p:sldId id="850" r:id="rId12"/>
    <p:sldId id="849" r:id="rId13"/>
    <p:sldId id="845" r:id="rId14"/>
    <p:sldId id="846" r:id="rId15"/>
    <p:sldId id="840" r:id="rId16"/>
    <p:sldId id="868" r:id="rId17"/>
    <p:sldId id="855" r:id="rId18"/>
    <p:sldId id="823" r:id="rId19"/>
    <p:sldId id="830" r:id="rId20"/>
    <p:sldId id="839" r:id="rId21"/>
    <p:sldId id="836" r:id="rId22"/>
    <p:sldId id="837" r:id="rId23"/>
    <p:sldId id="818" r:id="rId24"/>
    <p:sldId id="869" r:id="rId25"/>
    <p:sldId id="870" r:id="rId26"/>
    <p:sldId id="871" r:id="rId27"/>
    <p:sldId id="862" r:id="rId28"/>
    <p:sldId id="867" r:id="rId29"/>
    <p:sldId id="864" r:id="rId30"/>
    <p:sldId id="865" r:id="rId31"/>
    <p:sldId id="866" r:id="rId32"/>
    <p:sldId id="848" r:id="rId33"/>
    <p:sldId id="861" r:id="rId34"/>
    <p:sldId id="746" r:id="rId35"/>
    <p:sldId id="790" r:id="rId36"/>
    <p:sldId id="854" r:id="rId37"/>
    <p:sldId id="856" r:id="rId38"/>
    <p:sldId id="809" r:id="rId39"/>
    <p:sldId id="806" r:id="rId40"/>
    <p:sldId id="807" r:id="rId41"/>
    <p:sldId id="808" r:id="rId42"/>
    <p:sldId id="828" r:id="rId43"/>
    <p:sldId id="805" r:id="rId44"/>
    <p:sldId id="801" r:id="rId45"/>
    <p:sldId id="802" r:id="rId46"/>
    <p:sldId id="803" r:id="rId47"/>
    <p:sldId id="804" r:id="rId48"/>
    <p:sldId id="603" r:id="rId49"/>
    <p:sldId id="756" r:id="rId50"/>
    <p:sldId id="691" r:id="rId51"/>
    <p:sldId id="797" r:id="rId52"/>
    <p:sldId id="798" r:id="rId53"/>
    <p:sldId id="697" r:id="rId54"/>
    <p:sldId id="700" r:id="rId55"/>
    <p:sldId id="701" r:id="rId56"/>
    <p:sldId id="853" r:id="rId57"/>
    <p:sldId id="792" r:id="rId58"/>
    <p:sldId id="810" r:id="rId59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A50021"/>
    <a:srgbClr val="CC0000"/>
    <a:srgbClr val="FFFFDF"/>
    <a:srgbClr val="0000CC"/>
    <a:srgbClr val="66FF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8" autoAdjust="0"/>
    <p:restoredTop sz="94660"/>
  </p:normalViewPr>
  <p:slideViewPr>
    <p:cSldViewPr snapToGrid="0">
      <p:cViewPr>
        <p:scale>
          <a:sx n="80" d="100"/>
          <a:sy n="80" d="100"/>
        </p:scale>
        <p:origin x="-4296" y="-20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tabLst>
                <a:tab pos="784225" algn="l"/>
                <a:tab pos="1568450" algn="l"/>
                <a:tab pos="2352675" algn="l"/>
                <a:tab pos="3136900" algn="l"/>
              </a:tabLst>
              <a:defRPr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C56B39-97E2-4A9D-AB90-ED81DD28180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72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2F64B8-BC6E-4E5E-98F1-1312CBDFA0C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F99545-7731-4599-808A-6F9E4F65577B}" type="slidenum">
              <a:rPr lang="ru-RU"/>
              <a:pPr/>
              <a:t>20</a:t>
            </a:fld>
            <a:endParaRPr lang="ru-RU"/>
          </a:p>
        </p:txBody>
      </p:sp>
      <p:sp>
        <p:nvSpPr>
          <p:cNvPr id="18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F99545-7731-4599-808A-6F9E4F65577B}" type="slidenum">
              <a:rPr lang="ru-RU"/>
              <a:pPr/>
              <a:t>21</a:t>
            </a:fld>
            <a:endParaRPr lang="ru-RU"/>
          </a:p>
        </p:txBody>
      </p:sp>
      <p:sp>
        <p:nvSpPr>
          <p:cNvPr id="18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46686C-444E-4C4F-9E93-336EC35B63FD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 defTabSz="487363">
              <a:tabLst>
                <a:tab pos="784225" algn="l"/>
                <a:tab pos="1568450" algn="l"/>
                <a:tab pos="2352675" algn="l"/>
                <a:tab pos="3136900" algn="l"/>
              </a:tabLst>
            </a:pPr>
            <a:fld id="{4009B9AD-23FE-4CF1-A9A5-614D7BB1D5AF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 defTabSz="487363">
                <a:tabLst>
                  <a:tab pos="784225" algn="l"/>
                  <a:tab pos="1568450" algn="l"/>
                  <a:tab pos="2352675" algn="l"/>
                  <a:tab pos="3136900" algn="l"/>
                </a:tabLst>
              </a:pPr>
              <a:t>22</a:t>
            </a:fld>
            <a:endParaRPr lang="ru-RU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8F3625-1C3F-4485-A70E-B93EC857F4F7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 defTabSz="487363">
              <a:tabLst>
                <a:tab pos="784225" algn="l"/>
                <a:tab pos="1568450" algn="l"/>
                <a:tab pos="2352675" algn="l"/>
                <a:tab pos="3136900" algn="l"/>
              </a:tabLst>
            </a:pPr>
            <a:fld id="{61F5BD68-1DB2-4291-80C1-3D2014F346AA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 defTabSz="487363">
                <a:tabLst>
                  <a:tab pos="784225" algn="l"/>
                  <a:tab pos="1568450" algn="l"/>
                  <a:tab pos="2352675" algn="l"/>
                  <a:tab pos="3136900" algn="l"/>
                </a:tabLst>
              </a:pPr>
              <a:t>24</a:t>
            </a:fld>
            <a:endParaRPr lang="ru-RU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419141-4983-410A-9C4A-5FB0F2E87272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 defTabSz="487363">
              <a:tabLst>
                <a:tab pos="784225" algn="l"/>
                <a:tab pos="1568450" algn="l"/>
                <a:tab pos="2352675" algn="l"/>
                <a:tab pos="3136900" algn="l"/>
              </a:tabLst>
            </a:pPr>
            <a:fld id="{7D24B55E-29E2-4951-9454-3870818013D8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 defTabSz="487363">
                <a:tabLst>
                  <a:tab pos="784225" algn="l"/>
                  <a:tab pos="1568450" algn="l"/>
                  <a:tab pos="2352675" algn="l"/>
                  <a:tab pos="3136900" algn="l"/>
                </a:tabLst>
              </a:pPr>
              <a:t>25</a:t>
            </a:fld>
            <a:endParaRPr lang="ru-RU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18AC38-BDC7-49CE-88DC-573221494BD4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>
              <a:tabLst>
                <a:tab pos="782638" algn="l"/>
                <a:tab pos="1566863" algn="l"/>
                <a:tab pos="2351088" algn="l"/>
                <a:tab pos="3135313" algn="l"/>
              </a:tabLst>
            </a:pPr>
            <a:fld id="{751BBAB8-21CA-43A5-8E46-A5250572C879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>
                <a:tabLst>
                  <a:tab pos="782638" algn="l"/>
                  <a:tab pos="1566863" algn="l"/>
                  <a:tab pos="2351088" algn="l"/>
                  <a:tab pos="3135313" algn="l"/>
                </a:tabLst>
              </a:pPr>
              <a:t>29</a:t>
            </a:fld>
            <a:endParaRPr lang="ru-RU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C41133-3DB8-40D8-9F53-933E13737375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>
              <a:tabLst>
                <a:tab pos="782638" algn="l"/>
                <a:tab pos="1566863" algn="l"/>
                <a:tab pos="2351088" algn="l"/>
                <a:tab pos="3135313" algn="l"/>
              </a:tabLst>
            </a:pPr>
            <a:fld id="{FA85E659-9103-4B38-8178-03F4EB5574EA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>
                <a:tabLst>
                  <a:tab pos="782638" algn="l"/>
                  <a:tab pos="1566863" algn="l"/>
                  <a:tab pos="2351088" algn="l"/>
                  <a:tab pos="3135313" algn="l"/>
                </a:tabLst>
              </a:pPr>
              <a:t>30</a:t>
            </a:fld>
            <a:endParaRPr lang="ru-RU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55C224-2274-42ED-A41B-A8D1AF42E768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>
              <a:tabLst>
                <a:tab pos="782638" algn="l"/>
                <a:tab pos="1566863" algn="l"/>
                <a:tab pos="2351088" algn="l"/>
                <a:tab pos="3135313" algn="l"/>
              </a:tabLst>
            </a:pPr>
            <a:fld id="{C0810BE3-A996-4951-A5CA-5E8514EDF33D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>
                <a:tabLst>
                  <a:tab pos="782638" algn="l"/>
                  <a:tab pos="1566863" algn="l"/>
                  <a:tab pos="2351088" algn="l"/>
                  <a:tab pos="3135313" algn="l"/>
                </a:tabLst>
              </a:pPr>
              <a:t>31</a:t>
            </a:fld>
            <a:endParaRPr lang="ru-RU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9CAB21-8300-4828-A547-D3A3848C3948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BDD53B-169A-4C9F-BD9F-66067AD2306E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7E976B-A287-4B67-B1AD-A19D94A049B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7C4F1E-602F-44AE-8CE1-B328201E87ED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32B66C-A969-4D44-B6F4-EE2AC140EC93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5CE18F-9CC7-4502-A61D-2732DCD4EFD2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D577C0-2F62-41F0-B7C0-21228DFAB7BD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lIns="99048" tIns="49524" rIns="99048" bIns="49524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3FB85B-07E0-46E7-9644-6F98FE86D7DE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7680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331" tIns="49666" rIns="99331" bIns="49666"/>
          <a:lstStyle/>
          <a:p>
            <a:pPr defTabSz="992188">
              <a:buClrTx/>
              <a:buSzTx/>
              <a:buFontTx/>
              <a:buNone/>
            </a:pPr>
            <a:r>
              <a:rPr lang="en-US" sz="1500"/>
              <a:t>AAAA</a:t>
            </a:r>
          </a:p>
        </p:txBody>
      </p:sp>
      <p:sp>
        <p:nvSpPr>
          <p:cNvPr id="76804" name="Rectangle 6"/>
          <p:cNvSpPr txBox="1">
            <a:spLocks noGrp="1"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331" tIns="49666" rIns="99331" bIns="49666" anchor="b"/>
          <a:lstStyle/>
          <a:p>
            <a:pPr defTabSz="992188">
              <a:buClrTx/>
              <a:buSzTx/>
              <a:buFontTx/>
              <a:buNone/>
            </a:pPr>
            <a:r>
              <a:rPr lang="en-US" sz="1500"/>
              <a:t>A.Drutskoy, 32 Int'l Conference on HEP, August 16-22, 2004</a:t>
            </a:r>
          </a:p>
        </p:txBody>
      </p:sp>
      <p:sp>
        <p:nvSpPr>
          <p:cNvPr id="7680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331" tIns="49666" rIns="99331" bIns="49666" anchor="b"/>
          <a:lstStyle/>
          <a:p>
            <a:pPr algn="r" defTabSz="992188">
              <a:buClrTx/>
              <a:buSzTx/>
              <a:buFontTx/>
              <a:buNone/>
            </a:pPr>
            <a:fld id="{521A440B-1C96-443A-B398-89F8ED3E5B68}" type="slidenum">
              <a:rPr lang="en-US" sz="1500"/>
              <a:pPr algn="r" defTabSz="992188">
                <a:buClrTx/>
                <a:buSzTx/>
                <a:buFontTx/>
                <a:buNone/>
              </a:pPr>
              <a:t>39</a:t>
            </a:fld>
            <a:endParaRPr lang="en-US" sz="1500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210175" cy="4605338"/>
          </a:xfrm>
          <a:noFill/>
          <a:ln/>
        </p:spPr>
        <p:txBody>
          <a:bodyPr lIns="99331" tIns="49666" rIns="99331" bIns="49666"/>
          <a:lstStyle/>
          <a:p>
            <a:pPr defTabSz="914400"/>
            <a:r>
              <a:rPr lang="en-US" smtClean="0"/>
              <a:t>e^+e^-\to\Upsilon(4S)\to B\bar B</a:t>
            </a:r>
          </a:p>
          <a:p>
            <a:pPr defTabSz="914400"/>
            <a:r>
              <a:rPr lang="en-US" smtClean="0"/>
              <a:t>B\bar B\ {\rm threshold}</a:t>
            </a:r>
          </a:p>
          <a:p>
            <a:pPr defTabSz="914400"/>
            <a:r>
              <a:rPr lang="en-US" smtClean="0"/>
              <a:t>b\bar b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A87CAB-B579-4BE6-B67D-42B5F7BD0FCA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lIns="99048" tIns="49524" rIns="99048" bIns="49524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CEA4FE-71EF-4EFA-AB90-560ADAF1166F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A3F38D-1CC7-48A6-8DAF-9AEA78B03E9B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31E5FC-851C-490D-ACCE-30565AAE8163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32FB08-2A4B-433C-B858-B44026102EC8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 defTabSz="487363">
              <a:tabLst>
                <a:tab pos="784225" algn="l"/>
                <a:tab pos="1568450" algn="l"/>
                <a:tab pos="2352675" algn="l"/>
                <a:tab pos="3136900" algn="l"/>
              </a:tabLst>
            </a:pPr>
            <a:fld id="{3119041C-0148-432D-9F1C-B692282B1C38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 defTabSz="487363">
                <a:tabLst>
                  <a:tab pos="784225" algn="l"/>
                  <a:tab pos="1568450" algn="l"/>
                  <a:tab pos="2352675" algn="l"/>
                  <a:tab pos="3136900" algn="l"/>
                </a:tabLst>
              </a:pPr>
              <a:t>46</a:t>
            </a:fld>
            <a:endParaRPr lang="ru-RU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8B56EF-8929-4A7F-A3B9-CC2C909467BE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2C738F-47C0-4396-88D8-23BBB819BF4B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 defTabSz="487363">
              <a:tabLst>
                <a:tab pos="784225" algn="l"/>
                <a:tab pos="1568450" algn="l"/>
                <a:tab pos="2352675" algn="l"/>
                <a:tab pos="3136900" algn="l"/>
              </a:tabLst>
            </a:pPr>
            <a:fld id="{C01983F5-25DC-4613-A8C4-44FAC8BB22ED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 defTabSz="487363">
                <a:tabLst>
                  <a:tab pos="784225" algn="l"/>
                  <a:tab pos="1568450" algn="l"/>
                  <a:tab pos="2352675" algn="l"/>
                  <a:tab pos="3136900" algn="l"/>
                </a:tabLst>
              </a:pPr>
              <a:t>47</a:t>
            </a:fld>
            <a:endParaRPr lang="ru-RU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AEBB2E-2797-4163-A6BA-81A9EC3E95A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8DE02-6EFF-4C03-BC0F-C18FDC0A0B28}" type="slidenum">
              <a:rPr lang="en-US"/>
              <a:pPr/>
              <a:t>14</a:t>
            </a:fld>
            <a:endParaRPr lang="en-US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4719" cy="509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69" tIns="50684" rIns="97469" bIns="50684" anchor="b"/>
          <a:lstStyle/>
          <a:p>
            <a:pPr algn="r" defTabSz="486642">
              <a:tabLst>
                <a:tab pos="784128" algn="l"/>
                <a:tab pos="1568257" algn="l"/>
                <a:tab pos="2352385" algn="l"/>
                <a:tab pos="3136514" algn="l"/>
              </a:tabLst>
            </a:pPr>
            <a:fld id="{D68AC1A9-01C3-482F-9DAD-BB679358FF9C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 defTabSz="486642">
                <a:tabLst>
                  <a:tab pos="784128" algn="l"/>
                  <a:tab pos="1568257" algn="l"/>
                  <a:tab pos="2352385" algn="l"/>
                  <a:tab pos="3136514" algn="l"/>
                </a:tabLst>
              </a:pPr>
              <a:t>14</a:t>
            </a:fld>
            <a:endParaRPr lang="ru-RU" sz="13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1" y="4861442"/>
            <a:ext cx="5677797" cy="4603800"/>
          </a:xfrm>
        </p:spPr>
        <p:txBody>
          <a:bodyPr lIns="97469" tIns="50684" rIns="97469" bIns="50684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C15A3-59CB-4C2E-9922-A7519C5C37FD}" type="slidenum">
              <a:rPr lang="en-US"/>
              <a:pPr/>
              <a:t>15</a:t>
            </a:fld>
            <a:endParaRPr lang="en-US"/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4719" cy="509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69" tIns="50684" rIns="97469" bIns="50684" anchor="b"/>
          <a:lstStyle/>
          <a:p>
            <a:pPr algn="r" defTabSz="486642">
              <a:tabLst>
                <a:tab pos="784128" algn="l"/>
                <a:tab pos="1568257" algn="l"/>
                <a:tab pos="2352385" algn="l"/>
                <a:tab pos="3136514" algn="l"/>
              </a:tabLst>
            </a:pPr>
            <a:fld id="{95A4DABD-E3A1-47E0-B39D-9FF2DDDEDF7E}" type="slidenum">
              <a:rPr lang="en-US" sz="1300" b="1">
                <a:solidFill>
                  <a:srgbClr val="000000"/>
                </a:solidFill>
                <a:cs typeface="Arial" pitchFamily="34" charset="0"/>
              </a:rPr>
              <a:pPr algn="r" defTabSz="486642">
                <a:tabLst>
                  <a:tab pos="784128" algn="l"/>
                  <a:tab pos="1568257" algn="l"/>
                  <a:tab pos="2352385" algn="l"/>
                  <a:tab pos="3136514" algn="l"/>
                </a:tabLst>
              </a:pPr>
              <a:t>15</a:t>
            </a:fld>
            <a:endParaRPr lang="en-US" sz="13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4719" cy="509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60" tIns="50679" rIns="97460" bIns="50679" anchor="b"/>
          <a:lstStyle/>
          <a:p>
            <a:pPr algn="r" defTabSz="484922">
              <a:tabLst>
                <a:tab pos="782409" algn="l"/>
                <a:tab pos="1566538" algn="l"/>
                <a:tab pos="2350666" algn="l"/>
                <a:tab pos="3134795" algn="l"/>
              </a:tabLst>
            </a:pPr>
            <a:fld id="{7E1EFC42-2495-4CD4-BF3B-2AE336779F53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 defTabSz="484922">
                <a:tabLst>
                  <a:tab pos="782409" algn="l"/>
                  <a:tab pos="1566538" algn="l"/>
                  <a:tab pos="2350666" algn="l"/>
                  <a:tab pos="3134795" algn="l"/>
                </a:tabLst>
              </a:pPr>
              <a:t>15</a:t>
            </a:fld>
            <a:endParaRPr lang="ru-RU" sz="13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1" y="4861442"/>
            <a:ext cx="5677797" cy="4603800"/>
          </a:xfrm>
        </p:spPr>
        <p:txBody>
          <a:bodyPr lIns="97460" tIns="50679" rIns="97460" bIns="50679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13AE63-BFB5-4B6F-B9A1-8921F837BF58}" type="slidenum">
              <a:rPr lang="ru-RU"/>
              <a:pPr/>
              <a:t>17</a:t>
            </a:fld>
            <a:endParaRPr lang="ru-RU"/>
          </a:p>
        </p:txBody>
      </p:sp>
      <p:sp>
        <p:nvSpPr>
          <p:cNvPr id="193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13AE63-BFB5-4B6F-B9A1-8921F837BF58}" type="slidenum">
              <a:rPr lang="ru-RU"/>
              <a:pPr/>
              <a:t>18</a:t>
            </a:fld>
            <a:endParaRPr lang="ru-RU"/>
          </a:p>
        </p:txBody>
      </p:sp>
      <p:sp>
        <p:nvSpPr>
          <p:cNvPr id="193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E577AD-5963-4290-A926-3C2AC77DE1E2}" type="slidenum">
              <a:rPr lang="ru-RU"/>
              <a:pPr/>
              <a:t>19</a:t>
            </a:fld>
            <a:endParaRPr lang="ru-RU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2430-F6B9-4F29-A8EF-81A84BF0B10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8605-3FA6-423E-8C24-2312B248337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508A-9F91-4F04-83E5-3735D1E4AE71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F6F61-9F82-4D06-A24E-49617A8F6FB8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00D0-B168-4CF1-A279-16619B805909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5E55-A935-4ADC-91BC-D6E749A8F5F1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776E-F0A9-4E81-B1FA-4B146CFBD3B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72F01-167C-45FB-BE6A-92FC29DE0DE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6709-3ED2-42D0-A784-53F0C7BC86F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A0D7-8FF5-432F-AE63-0A8A9DAABBCF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F9EF-8218-4E18-A9AE-3B564E83E49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A3E7-1BDA-4B44-AC7E-057D51E7D0F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C69B1-A84E-4E2B-A433-7D508C23D0D1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CE5E-DE83-4180-822D-7B4EEB789423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034A-3F2A-4430-82AA-9284188E5E92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94FD-8DC8-4E62-885A-5EE0DDF7BE85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6B57-64FA-4F7E-8D3B-337430089F82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D1FCA-7073-4A1F-B0C9-A6EE71F6BD4D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EB5-7B1D-42AF-A4E5-D25D638432ED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0D672-3EAB-4963-B75C-CA67E67079C8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7C53B-3D6C-4298-8F84-AFE50395E95C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F19E-D0ED-4B88-B30C-125EE6AD8763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2C3D5-6F64-4214-BE55-F27BD96422C3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B18A-393B-45F2-8D87-2F0C84D65950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B6E04-70BE-4EC9-889E-798292E1FBA0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2638" cy="5843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843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7D1B-16E4-4CBA-AC18-E81A10BF1B96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BC7F-4043-4F97-B922-1DAEEE258C8C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CDFD-F52B-4EFD-B31A-BEDE6E86D8AF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9FA6-BDE3-4486-A1BF-12267ACE6E0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84DE-10C3-4C6B-90B7-42C6CF63C01F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066E-81DA-41C3-B8FE-4B6D454B44B6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A95B-25B6-4E23-84F8-517A05985CD1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8727-6618-4E40-B671-0E09CD781FB9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1771-16BD-49DD-B6A4-A70D7533E2B7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BFB2-A798-469F-8BC7-10DF9CEAACEE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25BE-33CB-4B9A-A064-1EBCB716C46F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5812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4B71-61C9-4FB1-BB94-069B1B3889EB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6310-1469-4FFD-9C61-C4455204E11C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C83FB-14E7-461B-87E2-15FB6172D417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F731-F989-49A4-82EE-E6C9D738CB4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4EE1-DFDD-41C4-91EC-22C7FB48A85B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86B7-0D0A-4563-9EB4-214CE9AA52A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565C-F246-487C-B2A0-D585FF5BA361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5E387-47CE-4F77-AAAC-603814A2F649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0CEE-044A-4CAA-B85E-77CD13FA62B6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20D7-3ADD-4363-92A2-B00392E473C7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BF90-5D9A-4A80-BCAF-5E810D43CEE8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6047-B132-401D-97D4-B788736A1DDB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5812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6E37-6E49-41F6-8F5B-1E35B0F7B23B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18018-BFEE-4275-B013-C7E9A8898F4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C319-9398-4255-8EFD-B2C41082F8D2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FB62-BADA-4126-8DA1-29CCFFB8EFE0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E654-BAB6-4E83-9522-EE7CA544C9C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71B51-7E34-410C-9AE8-BA1E72FB2C06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F0251-71BA-4563-A90B-674F36B5317E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EAE25-1208-4B4E-98F2-06B5D110B23C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FDE-0295-4640-80F8-1BF174CBB61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96A7-F819-4046-80AC-892C2A5AD793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B12EA-4EA5-4CB5-8503-B8825E9F3696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E02-49E3-46F6-B555-39B48319C4B5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5812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4420-7815-4EDF-B41E-3DF3D8A4DB11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E1FAD-2456-47E6-9695-582028FF7760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00BC-A081-4367-9DDB-BC6BD1DD4FE9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1B38-FB25-4559-A1D6-17E6D23E02E3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D404-2DF1-49A3-A430-AF5C802E0007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CB2E-4F9D-480D-9D1F-1919E38B3A16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C182-456B-4155-9EF6-6687A5361807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A454-15C9-4284-B292-6399E1766067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C1C2-86BF-4AF2-A7D2-9D3C59245CF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39A9-1F73-4F24-BB0A-2A88374E0215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4EAE-5286-4FF6-BB53-D62084FF3B53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11B1-2E46-4E52-AB94-C5906A902297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4A6D-50FB-40A6-BD12-50652DF90735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5772-736C-469C-A955-5A6F0F67B00E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E9F9-9578-46F2-983A-17681BBF67A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CD45-A0F4-4FCD-A858-C6B282254012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85615-B817-4F85-8EE2-2F5CA3B5D270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6E9F-025F-46C3-9A70-FDCBB6765DF9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7710B-C0CD-4EFC-9001-B0E06408B16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613C-3846-4633-83D0-932298484F50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EA7C-D565-45EF-ADCD-1B599D66B44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2BDB-A16D-4DA6-977F-B07BA716E9B3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39C3-D206-4DB6-B9D8-8B9400BF8679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2C396-43BE-4082-B174-4175E8D5CF10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5812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C742-FE45-43F0-B266-201CAEBA5A0F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3123A-27ED-4FE9-B263-5F758A2B4A93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5399-31B2-4A1E-B849-348173ADAD1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6279-EFA6-4697-9A3F-2D069E612BB8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65962-2BFA-4148-8B1F-38B83741C723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C0DB-4B23-49F2-AC01-97F24B0996A8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86CA-9BDF-4FCF-AAEA-9D80D4A1A9D3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79DC0-53D4-448E-A587-3D5470229851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C7E5-7CA0-46C9-A043-DF98057D72FB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5F5F6-BD1D-4081-9877-5513A6382EBE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B7BA1-E6CD-4A06-BA8E-CB21E9F9A25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A123-008E-42C5-967C-1A2A588ABB95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5812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964D-7538-4A71-8F05-464BF36B090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9CEC-9CB5-405E-B93E-D2E12C41042E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DFF1-C9DB-4E58-B63B-819A2389542B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BFD60-9D56-488B-9744-19C2C64A7380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173C-F4DB-4100-9EA0-CBA2FAFB1195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3EF08-E07A-4D40-845C-D318CA620A0F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B085-ED6D-4F97-A0A5-E51307B82315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ED01-59BA-4BAE-A3AE-4D549E6F261E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2C12-A641-48DC-97D2-EA1B55A278B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BC79-F39D-4420-A715-F80DD6E6D4D2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CAFD-B17E-4E83-BD27-7A6AF2F0B3F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746B-7CCB-47AE-8445-D6C5B09F8647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5812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BE4AD-4B84-4949-A60C-EBE6FF7DC509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4DB2F-656E-46A6-80F4-AD4751152A0B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562BE-11CA-420D-9978-DBEE1B2D1596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2179-957E-49E9-B97B-8A66A3C44C5E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5DE71-7E30-419A-BD97-2F2CE60A518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A85B-679B-4AF3-AC02-B98B9CF918C5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F3AFF-6DCE-4825-9310-BAA1DD364556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C801-78D5-4C61-95C5-124067F9C958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CEBAE-40D5-4003-A1C5-1645735B3FB1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FD7E-1ABD-4D5D-ACEA-45A5595DFC2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D01D-1BC2-47A9-8FA1-53FB6A889B2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2D75-C4E3-40EE-B2C1-89EC65F3630D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5812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B55B-E6EE-405D-BDE9-7005AADC0FDC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B68878-D6FA-470A-86C3-097C0EC9E6DF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B70E91-4D3C-46AD-8CE6-8F3851D59D05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0661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86A0C76-065B-4598-8F4F-5CC47D15E206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53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457200" algn="ctr" defTabSz="449263" rtl="0" fontAlgn="base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914400" algn="ctr" defTabSz="449263" rtl="0" fontAlgn="base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1371600" algn="ctr" defTabSz="449263" rtl="0" fontAlgn="base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1828800" algn="ctr" defTabSz="449263" rtl="0" fontAlgn="base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39725" indent="-339725" algn="l" defTabSz="449263" rtl="0" eaLnBrk="0" fontAlgn="base" hangingPunct="0">
        <a:lnSpc>
          <a:spcPct val="134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134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3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556375"/>
            <a:ext cx="11239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4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16275" y="6584950"/>
            <a:ext cx="293370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101781-E25C-4AC0-82BD-38D0701CB17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556375"/>
            <a:ext cx="11239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4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16275" y="6584950"/>
            <a:ext cx="293370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184EE2-BFE8-4B74-9BF4-E54F3EEDCD38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556375"/>
            <a:ext cx="11239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4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16275" y="6584950"/>
            <a:ext cx="293370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4F5A83-AF20-4AFE-B646-AAC66988427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D830C1-E401-45F9-B777-614FF666C6A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556375"/>
            <a:ext cx="11239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4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16275" y="6584950"/>
            <a:ext cx="293370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F2002B-985C-4E02-9453-1B733C3080B3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556375"/>
            <a:ext cx="11239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4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16275" y="6584950"/>
            <a:ext cx="293370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959515-A8AC-4876-B2DE-82BD6CDF375A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556375"/>
            <a:ext cx="11239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4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16275" y="6584950"/>
            <a:ext cx="293370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06FDB6-0DCE-4892-80E9-8EBD6A3AEA74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80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556375"/>
            <a:ext cx="11239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4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ICHEP2008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16275" y="6584950"/>
            <a:ext cx="293370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Galina Pakhlova, ITEP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53FD10-AC14-43B1-BA48-0C5CE585E1E2}" type="slidenum">
              <a:rPr lang="ru-RU"/>
              <a:pPr>
                <a:defRPr/>
              </a:pPr>
              <a:t>‹n.›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intern.universe-cluster.de/indico/conferenceDisplay.py?confId=229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wm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.png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50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58.jpe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74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87.png"/><Relationship Id="rId7" Type="http://schemas.openxmlformats.org/officeDocument/2006/relationships/image" Target="../media/image91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9724" y="384175"/>
            <a:ext cx="849245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Exotic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spectroscopy at B-Factories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n-US" sz="44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7150" y="2063750"/>
            <a:ext cx="6348413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99"/>
                </a:solidFill>
                <a:latin typeface="+mj-lt"/>
              </a:rPr>
              <a:t>Alex </a:t>
            </a:r>
            <a:r>
              <a:rPr lang="en-US" sz="4000" b="1" dirty="0" err="1">
                <a:solidFill>
                  <a:srgbClr val="000099"/>
                </a:solidFill>
                <a:latin typeface="+mj-lt"/>
              </a:rPr>
              <a:t>Bondar</a:t>
            </a:r>
            <a:endParaRPr lang="en-US" sz="4000" b="1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</a:rPr>
              <a:t>BINP, Novosibirsk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277" y="5621361"/>
            <a:ext cx="8626143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International Workshop on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e</a:t>
            </a:r>
            <a:r>
              <a:rPr lang="en-US" sz="2800" baseline="30000" dirty="0" err="1" smtClean="0">
                <a:solidFill>
                  <a:srgbClr val="002060"/>
                </a:solidFill>
                <a:latin typeface="+mj-lt"/>
              </a:rPr>
              <a:t>+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e</a:t>
            </a:r>
            <a:r>
              <a:rPr lang="en-US" sz="2800" baseline="30000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collisions from Phi to Psi, 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+mn-lt"/>
              </a:rPr>
            </a:br>
            <a:r>
              <a:rPr lang="en-US" dirty="0"/>
              <a:t>(9 - 12, September, 2013, Rome, Italy) </a:t>
            </a:r>
          </a:p>
        </p:txBody>
      </p:sp>
      <p:sp>
        <p:nvSpPr>
          <p:cNvPr id="14342" name="AutoShape 7" descr="http://www.ichep2012.com.au/Portals/_default/Skins/www.ichep2012.com.au/Images/image2.gif"/>
          <p:cNvSpPr>
            <a:spLocks noChangeAspect="1" noChangeArrowheads="1"/>
          </p:cNvSpPr>
          <p:nvPr/>
        </p:nvSpPr>
        <p:spPr bwMode="auto">
          <a:xfrm>
            <a:off x="161925" y="-571500"/>
            <a:ext cx="1743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9" descr="X&lt;font size=&quot;-1&quot;&gt;th&lt;/font&gt; Quark Confinement&lt;br&gt; and the Hadron Spectrum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1" descr="X&lt;font size=&quot;-1&quot;&gt;th&lt;/font&gt; Quark Confinement&lt;br&gt; and the Hadron Spectrum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3" descr="X&lt;font size=&quot;-1&quot;&gt;th&lt;/font&gt; Quark Confinement&lt;br&gt; and the Hadron Spectrum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23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5" descr="tower"/>
          <p:cNvSpPr>
            <a:spLocks noChangeAspect="1" noChangeArrowheads="1"/>
          </p:cNvSpPr>
          <p:nvPr/>
        </p:nvSpPr>
        <p:spPr bwMode="auto">
          <a:xfrm>
            <a:off x="161925" y="-547688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latin typeface="Calibri" pitchFamily="34" charset="0"/>
              </a:rPr>
              <a:t>    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(5S)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→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4000" b="1" baseline="30000" dirty="0" smtClean="0">
                <a:solidFill>
                  <a:srgbClr val="002060"/>
                </a:solidFill>
                <a:latin typeface="Calibri" pitchFamily="34" charset="0"/>
              </a:rPr>
              <a:t>*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4000" b="1" baseline="30000" dirty="0" smtClean="0">
                <a:solidFill>
                  <a:srgbClr val="002060"/>
                </a:solidFill>
                <a:latin typeface="Calibri" pitchFamily="34" charset="0"/>
              </a:rPr>
              <a:t>(*)</a:t>
            </a:r>
            <a:r>
              <a:rPr lang="el-GR" sz="4000" b="1" dirty="0" smtClean="0">
                <a:solidFill>
                  <a:srgbClr val="002060"/>
                </a:solidFill>
                <a:latin typeface="Calibri" pitchFamily="34" charset="0"/>
              </a:rPr>
              <a:t>π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: Data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BB1C77C4-E540-49B7-92BA-5AE9572E86EE}" type="slidenum">
              <a:rPr lang="en-US" sz="1600" smtClean="0">
                <a:solidFill>
                  <a:schemeClr val="tx1"/>
                </a:solidFill>
              </a:rPr>
              <a:pPr/>
              <a:t>10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l="50320" t="14000" r="4584" b="33333"/>
          <a:stretch>
            <a:fillRect/>
          </a:stretch>
        </p:blipFill>
        <p:spPr bwMode="auto">
          <a:xfrm>
            <a:off x="3594100" y="973138"/>
            <a:ext cx="5135563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4"/>
          <p:cNvSpPr txBox="1">
            <a:spLocks noChangeArrowheads="1"/>
          </p:cNvSpPr>
          <p:nvPr/>
        </p:nvSpPr>
        <p:spPr bwMode="auto">
          <a:xfrm>
            <a:off x="3306763" y="4772025"/>
            <a:ext cx="5699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Red histogram – right sign B</a:t>
            </a:r>
            <a:r>
              <a:rPr lang="el-GR">
                <a:latin typeface="Calibri" pitchFamily="34" charset="0"/>
              </a:rPr>
              <a:t>π</a:t>
            </a:r>
            <a:r>
              <a:rPr lang="en-US">
                <a:latin typeface="Calibri" pitchFamily="34" charset="0"/>
              </a:rPr>
              <a:t> combinations;</a:t>
            </a:r>
          </a:p>
          <a:p>
            <a:pPr algn="just"/>
            <a:r>
              <a:rPr lang="en-US">
                <a:latin typeface="Calibri" pitchFamily="34" charset="0"/>
              </a:rPr>
              <a:t>Hatched histogram –  wrong sign B</a:t>
            </a:r>
            <a:r>
              <a:rPr lang="el-GR">
                <a:latin typeface="Calibri" pitchFamily="34" charset="0"/>
              </a:rPr>
              <a:t>π</a:t>
            </a:r>
            <a:r>
              <a:rPr lang="en-US">
                <a:latin typeface="Calibri" pitchFamily="34" charset="0"/>
              </a:rPr>
              <a:t> combinations;</a:t>
            </a:r>
          </a:p>
          <a:p>
            <a:pPr algn="just"/>
            <a:r>
              <a:rPr lang="en-US">
                <a:latin typeface="Calibri" pitchFamily="34" charset="0"/>
              </a:rPr>
              <a:t>Solid line – fit to right sign data.</a:t>
            </a:r>
          </a:p>
        </p:txBody>
      </p:sp>
      <p:sp>
        <p:nvSpPr>
          <p:cNvPr id="21510" name="TextBox 24"/>
          <p:cNvSpPr txBox="1">
            <a:spLocks noChangeArrowheads="1"/>
          </p:cNvSpPr>
          <p:nvPr/>
        </p:nvSpPr>
        <p:spPr bwMode="auto">
          <a:xfrm>
            <a:off x="7434263" y="2268538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B*B*</a:t>
            </a:r>
            <a:r>
              <a:rPr lang="el-GR" b="1">
                <a:latin typeface="Calibri" pitchFamily="34" charset="0"/>
              </a:rPr>
              <a:t>π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11" name="TextBox 25"/>
          <p:cNvSpPr txBox="1">
            <a:spLocks noChangeArrowheads="1"/>
          </p:cNvSpPr>
          <p:nvPr/>
        </p:nvSpPr>
        <p:spPr bwMode="auto">
          <a:xfrm>
            <a:off x="6357938" y="1554163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BB*</a:t>
            </a:r>
            <a:r>
              <a:rPr lang="el-GR" b="1">
                <a:latin typeface="Calibri" pitchFamily="34" charset="0"/>
              </a:rPr>
              <a:t>π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12" name="TextBox 27"/>
          <p:cNvSpPr txBox="1">
            <a:spLocks noChangeArrowheads="1"/>
          </p:cNvSpPr>
          <p:nvPr/>
        </p:nvSpPr>
        <p:spPr bwMode="auto">
          <a:xfrm>
            <a:off x="477838" y="5948363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Fit yields:   N(BB</a:t>
            </a:r>
            <a:r>
              <a:rPr lang="el-GR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π</a:t>
            </a:r>
            <a:r>
              <a:rPr lang="en-US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)     =  0.3 </a:t>
            </a:r>
            <a:r>
              <a:rPr lang="el-GR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±</a:t>
            </a:r>
            <a:r>
              <a:rPr lang="en-US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14</a:t>
            </a:r>
          </a:p>
          <a:p>
            <a:pPr algn="just"/>
            <a:r>
              <a:rPr lang="en-US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                    N(BB*</a:t>
            </a:r>
            <a:r>
              <a:rPr lang="el-GR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π</a:t>
            </a:r>
            <a:r>
              <a:rPr lang="en-US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)  = 184 ± 19  </a:t>
            </a:r>
            <a:r>
              <a:rPr lang="en-US" b="1">
                <a:latin typeface="Calibri" pitchFamily="34" charset="0"/>
                <a:cs typeface="Arial" pitchFamily="34" charset="0"/>
              </a:rPr>
              <a:t>(9.3</a:t>
            </a:r>
            <a:r>
              <a:rPr lang="el-GR" b="1">
                <a:latin typeface="Calibri" pitchFamily="34" charset="0"/>
                <a:cs typeface="Arial" pitchFamily="34" charset="0"/>
              </a:rPr>
              <a:t>σ</a:t>
            </a:r>
            <a:r>
              <a:rPr lang="en-US" b="1">
                <a:latin typeface="Calibri" pitchFamily="34" charset="0"/>
                <a:cs typeface="Arial" pitchFamily="34" charset="0"/>
              </a:rPr>
              <a:t>)</a:t>
            </a:r>
            <a:r>
              <a:rPr lang="en-US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         N(B*B*</a:t>
            </a:r>
            <a:r>
              <a:rPr lang="el-GR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π</a:t>
            </a:r>
            <a:r>
              <a:rPr lang="en-US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) =   82 ± 11  </a:t>
            </a:r>
            <a:r>
              <a:rPr lang="en-US" b="1">
                <a:latin typeface="Calibri" pitchFamily="34" charset="0"/>
                <a:cs typeface="Arial" pitchFamily="34" charset="0"/>
              </a:rPr>
              <a:t>(5.7</a:t>
            </a:r>
            <a:r>
              <a:rPr lang="el-GR" b="1">
                <a:latin typeface="Calibri" pitchFamily="34" charset="0"/>
                <a:cs typeface="Arial" pitchFamily="34" charset="0"/>
              </a:rPr>
              <a:t>σ</a:t>
            </a:r>
            <a:r>
              <a:rPr lang="en-US" b="1">
                <a:latin typeface="Calibri" pitchFamily="34" charset="0"/>
                <a:cs typeface="Arial" pitchFamily="34" charset="0"/>
              </a:rPr>
              <a:t>)                    </a:t>
            </a:r>
          </a:p>
        </p:txBody>
      </p:sp>
      <p:pic>
        <p:nvPicPr>
          <p:cNvPr id="21513" name="Picture 3" descr="C:\Documents and Settings\garmash\Desktop\y5s-pb-bbsp.jpg"/>
          <p:cNvPicPr>
            <a:picLocks noChangeAspect="1" noChangeArrowheads="1"/>
          </p:cNvPicPr>
          <p:nvPr/>
        </p:nvPicPr>
        <p:blipFill>
          <a:blip r:embed="rId3" cstate="print"/>
          <a:srcRect t="44698" r="7843" b="1515"/>
          <a:stretch>
            <a:fillRect/>
          </a:stretch>
        </p:blipFill>
        <p:spPr bwMode="auto">
          <a:xfrm>
            <a:off x="0" y="879475"/>
            <a:ext cx="3127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550863" y="1077913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MC: B*B</a:t>
            </a:r>
            <a:r>
              <a:rPr lang="el-GR" b="1">
                <a:latin typeface="Calibri" pitchFamily="34" charset="0"/>
              </a:rPr>
              <a:t>π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1515" name="Picture 4" descr="C:\Documents and Settings\garmash\Desktop\y5s-pb-bsbsp.jpg"/>
          <p:cNvPicPr>
            <a:picLocks noChangeAspect="1" noChangeArrowheads="1"/>
          </p:cNvPicPr>
          <p:nvPr/>
        </p:nvPicPr>
        <p:blipFill>
          <a:blip r:embed="rId4" cstate="print"/>
          <a:srcRect t="44698" r="7843" b="1515"/>
          <a:stretch>
            <a:fillRect/>
          </a:stretch>
        </p:blipFill>
        <p:spPr bwMode="auto">
          <a:xfrm>
            <a:off x="3175" y="3241675"/>
            <a:ext cx="31242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561975" y="3465513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MC: B*B*</a:t>
            </a:r>
            <a:r>
              <a:rPr lang="el-GR" b="1">
                <a:latin typeface="Calibri" pitchFamily="34" charset="0"/>
              </a:rPr>
              <a:t>π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4714875" y="1308100"/>
            <a:ext cx="1676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C00000"/>
                </a:solidFill>
              </a:rPr>
              <a:t>Data</a:t>
            </a:r>
            <a:endParaRPr lang="en-US" sz="2400" b="1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527050" y="3887788"/>
            <a:ext cx="2035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b="1">
                <a:latin typeface="Calibri" pitchFamily="34" charset="0"/>
              </a:rPr>
              <a:t>(shifted by 45MeV)</a:t>
            </a:r>
            <a:endParaRPr lang="en-US" sz="1600" b="1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1519" name="Picture 14" descr="Belle-logo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7650" y="1163638"/>
            <a:ext cx="5873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 Box 24"/>
          <p:cNvSpPr txBox="1">
            <a:spLocks noChangeArrowheads="1"/>
          </p:cNvSpPr>
          <p:nvPr/>
        </p:nvSpPr>
        <p:spPr bwMode="auto">
          <a:xfrm rot="-1800000">
            <a:off x="6878638" y="5294313"/>
            <a:ext cx="2324100" cy="385762"/>
          </a:xfrm>
          <a:prstGeom prst="rect">
            <a:avLst/>
          </a:prstGeom>
          <a:noFill/>
          <a:ln w="19050">
            <a:solidFill>
              <a:srgbClr val="CC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Belle PRELIMINARY</a:t>
            </a:r>
          </a:p>
        </p:txBody>
      </p:sp>
      <p:pic>
        <p:nvPicPr>
          <p:cNvPr id="21521" name="Picture 14" descr="Belle-logo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4"/>
          <p:cNvSpPr>
            <a:spLocks noChangeArrowheads="1"/>
          </p:cNvSpPr>
          <p:nvPr/>
        </p:nvSpPr>
        <p:spPr bwMode="auto">
          <a:xfrm>
            <a:off x="85725" y="5600700"/>
            <a:ext cx="8553450" cy="1114425"/>
          </a:xfrm>
          <a:prstGeom prst="rect">
            <a:avLst/>
          </a:prstGeom>
          <a:solidFill>
            <a:srgbClr val="FFFFD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1" name="Picture 17"/>
          <p:cNvPicPr>
            <a:picLocks noChangeAspect="1" noChangeArrowheads="1"/>
          </p:cNvPicPr>
          <p:nvPr/>
        </p:nvPicPr>
        <p:blipFill>
          <a:blip r:embed="rId2" cstate="print"/>
          <a:srcRect l="43672" t="27051" r="5704" b="26953"/>
          <a:stretch>
            <a:fillRect/>
          </a:stretch>
        </p:blipFill>
        <p:spPr bwMode="auto">
          <a:xfrm>
            <a:off x="4514850" y="1004888"/>
            <a:ext cx="4579938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6"/>
          <p:cNvPicPr>
            <a:picLocks noChangeAspect="1" noChangeArrowheads="1"/>
          </p:cNvPicPr>
          <p:nvPr/>
        </p:nvPicPr>
        <p:blipFill>
          <a:blip r:embed="rId3" cstate="print"/>
          <a:srcRect l="43750" t="27051" r="5859" b="26953"/>
          <a:stretch>
            <a:fillRect/>
          </a:stretch>
        </p:blipFill>
        <p:spPr bwMode="auto">
          <a:xfrm>
            <a:off x="0" y="1028700"/>
            <a:ext cx="45148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(5S)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→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4000" b="1" baseline="30000" dirty="0" smtClean="0">
                <a:solidFill>
                  <a:srgbClr val="002060"/>
                </a:solidFill>
                <a:latin typeface="Calibri" pitchFamily="34" charset="0"/>
              </a:rPr>
              <a:t>*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4000" b="1" baseline="30000" dirty="0" smtClean="0">
                <a:solidFill>
                  <a:srgbClr val="002060"/>
                </a:solidFill>
                <a:latin typeface="Calibri" pitchFamily="34" charset="0"/>
              </a:rPr>
              <a:t>(*)</a:t>
            </a:r>
            <a:r>
              <a:rPr lang="el-GR" sz="4000" b="1" dirty="0" smtClean="0">
                <a:solidFill>
                  <a:srgbClr val="002060"/>
                </a:solidFill>
                <a:latin typeface="Calibri" pitchFamily="34" charset="0"/>
              </a:rPr>
              <a:t>π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: Signal Region </a:t>
            </a:r>
          </a:p>
        </p:txBody>
      </p:sp>
      <p:sp>
        <p:nvSpPr>
          <p:cNvPr id="2253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05C83308-D3E0-4A4C-9A62-1B6435870298}" type="slidenum">
              <a:rPr lang="en-US" sz="1600" smtClean="0">
                <a:solidFill>
                  <a:schemeClr val="tx1"/>
                </a:solidFill>
              </a:rPr>
              <a:pPr/>
              <a:t>11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257800" y="1158875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B*B*</a:t>
            </a:r>
            <a:r>
              <a:rPr lang="el-GR" b="1">
                <a:latin typeface="Calibri" pitchFamily="34" charset="0"/>
              </a:rPr>
              <a:t>π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685800" y="1139825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BB*</a:t>
            </a:r>
            <a:r>
              <a:rPr lang="el-GR" b="1">
                <a:latin typeface="Calibri" pitchFamily="34" charset="0"/>
              </a:rPr>
              <a:t>π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37" name="TextBox 20"/>
          <p:cNvSpPr txBox="1">
            <a:spLocks noChangeArrowheads="1"/>
          </p:cNvSpPr>
          <p:nvPr/>
        </p:nvSpPr>
        <p:spPr bwMode="auto">
          <a:xfrm>
            <a:off x="228600" y="4325938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>
                <a:latin typeface="Calibri" pitchFamily="34" charset="0"/>
              </a:rPr>
              <a:t>points – right sign B</a:t>
            </a:r>
            <a:r>
              <a:rPr lang="el-GR" sz="1800">
                <a:latin typeface="Calibri" pitchFamily="34" charset="0"/>
              </a:rPr>
              <a:t>π</a:t>
            </a:r>
            <a:r>
              <a:rPr lang="en-US" sz="1800">
                <a:latin typeface="Calibri" pitchFamily="34" charset="0"/>
              </a:rPr>
              <a:t> combinations (data);</a:t>
            </a:r>
          </a:p>
          <a:p>
            <a:pPr algn="just"/>
            <a:r>
              <a:rPr lang="en-US" sz="1800">
                <a:latin typeface="Calibri" pitchFamily="34" charset="0"/>
              </a:rPr>
              <a:t>lines    – fit to data with various models (times PHSP, convolved with resolution</a:t>
            </a:r>
          </a:p>
          <a:p>
            <a:pPr algn="just"/>
            <a:r>
              <a:rPr lang="en-US" sz="1800">
                <a:latin typeface="Calibri" pitchFamily="34" charset="0"/>
              </a:rPr>
              <a:t>               function = Gaussian with </a:t>
            </a:r>
            <a:r>
              <a:rPr lang="el-GR" sz="1800">
                <a:latin typeface="Calibri" pitchFamily="34" charset="0"/>
              </a:rPr>
              <a:t>σ</a:t>
            </a:r>
            <a:r>
              <a:rPr lang="en-US" sz="1800">
                <a:latin typeface="Calibri" pitchFamily="34" charset="0"/>
              </a:rPr>
              <a:t>=6MeV).</a:t>
            </a:r>
          </a:p>
          <a:p>
            <a:pPr algn="just"/>
            <a:r>
              <a:rPr lang="en-US" sz="1800">
                <a:latin typeface="Calibri" pitchFamily="34" charset="0"/>
              </a:rPr>
              <a:t>hatched histogram – background component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2667000" y="1327150"/>
            <a:ext cx="152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b="1">
              <a:cs typeface="Arial" pitchFamily="34" charset="0"/>
            </a:endParaRPr>
          </a:p>
        </p:txBody>
      </p:sp>
      <p:sp>
        <p:nvSpPr>
          <p:cNvPr id="22539" name="TextBox 15"/>
          <p:cNvSpPr txBox="1">
            <a:spLocks noChangeArrowheads="1"/>
          </p:cNvSpPr>
          <p:nvPr/>
        </p:nvSpPr>
        <p:spPr bwMode="auto">
          <a:xfrm>
            <a:off x="7239000" y="1327150"/>
            <a:ext cx="152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b="1">
              <a:cs typeface="Arial" pitchFamily="34" charset="0"/>
            </a:endParaRPr>
          </a:p>
        </p:txBody>
      </p: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241300" y="5999163"/>
            <a:ext cx="835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BB*</a:t>
            </a:r>
            <a:r>
              <a:rPr lang="el-GR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π</a:t>
            </a:r>
            <a:r>
              <a:rPr lang="en-US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data fits (almost) equally well to a sum of Z</a:t>
            </a:r>
            <a:r>
              <a:rPr lang="en-US" b="1" baseline="-2500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en-US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(10610) and Z</a:t>
            </a:r>
            <a:r>
              <a:rPr lang="en-US" b="1" baseline="-2500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en-US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(10650) or  </a:t>
            </a:r>
          </a:p>
          <a:p>
            <a:pPr algn="just"/>
            <a:r>
              <a:rPr lang="en-US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                                                                 to a sum of Z</a:t>
            </a:r>
            <a:r>
              <a:rPr lang="en-US" b="1" baseline="-2500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en-US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(10610) and non-resonant.</a:t>
            </a:r>
          </a:p>
        </p:txBody>
      </p:sp>
      <p:sp>
        <p:nvSpPr>
          <p:cNvPr id="22541" name="TextBox 16"/>
          <p:cNvSpPr txBox="1">
            <a:spLocks noChangeArrowheads="1"/>
          </p:cNvSpPr>
          <p:nvPr/>
        </p:nvSpPr>
        <p:spPr bwMode="auto">
          <a:xfrm>
            <a:off x="244475" y="5588000"/>
            <a:ext cx="7700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B*B*</a:t>
            </a:r>
            <a:r>
              <a:rPr lang="el-GR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π</a:t>
            </a:r>
            <a:r>
              <a:rPr lang="en-US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signal is well fit to just Z</a:t>
            </a:r>
            <a:r>
              <a:rPr lang="en-US" b="1" baseline="-2500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en-US" b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(10650) signal alone</a:t>
            </a:r>
          </a:p>
        </p:txBody>
      </p:sp>
      <p:pic>
        <p:nvPicPr>
          <p:cNvPr id="22542" name="Picture 14" descr="Belle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075" y="1238250"/>
            <a:ext cx="447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 Box 24"/>
          <p:cNvSpPr txBox="1">
            <a:spLocks noChangeArrowheads="1"/>
          </p:cNvSpPr>
          <p:nvPr/>
        </p:nvSpPr>
        <p:spPr bwMode="auto">
          <a:xfrm rot="-1800000">
            <a:off x="4214813" y="2949575"/>
            <a:ext cx="2324100" cy="369888"/>
          </a:xfrm>
          <a:prstGeom prst="rect">
            <a:avLst/>
          </a:prstGeom>
          <a:noFill/>
          <a:ln w="19050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Belle PRELIMINARY</a:t>
            </a:r>
          </a:p>
        </p:txBody>
      </p:sp>
      <p:pic>
        <p:nvPicPr>
          <p:cNvPr id="22544" name="Picture 14" descr="Belle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4" descr="Belle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7225" y="1228725"/>
            <a:ext cx="447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Line 202"/>
          <p:cNvSpPr>
            <a:spLocks noChangeShapeType="1"/>
          </p:cNvSpPr>
          <p:nvPr/>
        </p:nvSpPr>
        <p:spPr bwMode="auto">
          <a:xfrm flipH="1">
            <a:off x="7448550" y="2495550"/>
            <a:ext cx="523875" cy="419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202"/>
          <p:cNvSpPr>
            <a:spLocks noChangeShapeType="1"/>
          </p:cNvSpPr>
          <p:nvPr/>
        </p:nvSpPr>
        <p:spPr bwMode="auto">
          <a:xfrm flipH="1">
            <a:off x="7115175" y="1990725"/>
            <a:ext cx="838200" cy="2952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02"/>
          <p:cNvSpPr>
            <a:spLocks noChangeShapeType="1"/>
          </p:cNvSpPr>
          <p:nvPr/>
        </p:nvSpPr>
        <p:spPr bwMode="auto">
          <a:xfrm flipH="1">
            <a:off x="2066925" y="2190750"/>
            <a:ext cx="923925" cy="2857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202"/>
          <p:cNvSpPr>
            <a:spLocks noChangeShapeType="1"/>
          </p:cNvSpPr>
          <p:nvPr/>
        </p:nvSpPr>
        <p:spPr bwMode="auto">
          <a:xfrm flipH="1" flipV="1">
            <a:off x="1685925" y="1743075"/>
            <a:ext cx="1314450" cy="571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TextBox 25"/>
          <p:cNvSpPr txBox="1">
            <a:spLocks noChangeArrowheads="1"/>
          </p:cNvSpPr>
          <p:nvPr/>
        </p:nvSpPr>
        <p:spPr bwMode="auto">
          <a:xfrm>
            <a:off x="7958138" y="2354263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PhSp</a:t>
            </a:r>
            <a:endParaRPr 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51" name="TextBox 25"/>
          <p:cNvSpPr txBox="1">
            <a:spLocks noChangeArrowheads="1"/>
          </p:cNvSpPr>
          <p:nvPr/>
        </p:nvSpPr>
        <p:spPr bwMode="auto">
          <a:xfrm>
            <a:off x="3128963" y="2030413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PhSp</a:t>
            </a:r>
            <a:endParaRPr 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52" name="TextBox 25"/>
          <p:cNvSpPr txBox="1">
            <a:spLocks noChangeArrowheads="1"/>
          </p:cNvSpPr>
          <p:nvPr/>
        </p:nvSpPr>
        <p:spPr bwMode="auto">
          <a:xfrm>
            <a:off x="7948613" y="1773238"/>
            <a:ext cx="995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Z</a:t>
            </a:r>
            <a:r>
              <a:rPr lang="en-US" sz="1200" baseline="-25000">
                <a:latin typeface="Calibri" pitchFamily="34" charset="0"/>
              </a:rPr>
              <a:t>b</a:t>
            </a:r>
            <a:r>
              <a:rPr lang="en-US" sz="1200">
                <a:latin typeface="Calibri" pitchFamily="34" charset="0"/>
              </a:rPr>
              <a:t>(10650)</a:t>
            </a:r>
          </a:p>
          <a:p>
            <a:pPr algn="just"/>
            <a:r>
              <a:rPr lang="en-US" sz="1200">
                <a:latin typeface="Calibri" pitchFamily="34" charset="0"/>
                <a:cs typeface="Arial" pitchFamily="34" charset="0"/>
              </a:rPr>
              <a:t>alone</a:t>
            </a:r>
          </a:p>
        </p:txBody>
      </p:sp>
      <p:sp>
        <p:nvSpPr>
          <p:cNvPr id="22553" name="Line 202"/>
          <p:cNvSpPr>
            <a:spLocks noChangeShapeType="1"/>
          </p:cNvSpPr>
          <p:nvPr/>
        </p:nvSpPr>
        <p:spPr bwMode="auto">
          <a:xfrm flipH="1">
            <a:off x="7648575" y="2895600"/>
            <a:ext cx="333375" cy="4667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TextBox 27"/>
          <p:cNvSpPr txBox="1">
            <a:spLocks noChangeArrowheads="1"/>
          </p:cNvSpPr>
          <p:nvPr/>
        </p:nvSpPr>
        <p:spPr bwMode="auto">
          <a:xfrm>
            <a:off x="7948613" y="2668588"/>
            <a:ext cx="995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Z</a:t>
            </a:r>
            <a:r>
              <a:rPr lang="en-US" sz="1200" baseline="-25000">
                <a:latin typeface="Calibri" pitchFamily="34" charset="0"/>
              </a:rPr>
              <a:t>b</a:t>
            </a:r>
            <a:r>
              <a:rPr lang="en-US" sz="1200">
                <a:latin typeface="Calibri" pitchFamily="34" charset="0"/>
              </a:rPr>
              <a:t>(10650)+</a:t>
            </a:r>
          </a:p>
          <a:p>
            <a:pPr algn="just"/>
            <a:r>
              <a:rPr lang="en-US" sz="1200">
                <a:latin typeface="Calibri" pitchFamily="34" charset="0"/>
                <a:cs typeface="Arial" pitchFamily="34" charset="0"/>
              </a:rPr>
              <a:t>PhSp</a:t>
            </a:r>
          </a:p>
        </p:txBody>
      </p:sp>
      <p:sp>
        <p:nvSpPr>
          <p:cNvPr id="22555" name="TextBox 28"/>
          <p:cNvSpPr txBox="1">
            <a:spLocks noChangeArrowheads="1"/>
          </p:cNvSpPr>
          <p:nvPr/>
        </p:nvSpPr>
        <p:spPr bwMode="auto">
          <a:xfrm>
            <a:off x="3128963" y="1620838"/>
            <a:ext cx="995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Z</a:t>
            </a:r>
            <a:r>
              <a:rPr lang="en-US" sz="1200" baseline="-25000">
                <a:latin typeface="Calibri" pitchFamily="34" charset="0"/>
              </a:rPr>
              <a:t>b</a:t>
            </a:r>
            <a:r>
              <a:rPr lang="en-US" sz="1200">
                <a:latin typeface="Calibri" pitchFamily="34" charset="0"/>
              </a:rPr>
              <a:t>(10610) +</a:t>
            </a:r>
          </a:p>
          <a:p>
            <a:pPr algn="just"/>
            <a:r>
              <a:rPr lang="en-US" sz="1200">
                <a:latin typeface="Calibri" pitchFamily="34" charset="0"/>
              </a:rPr>
              <a:t>Z</a:t>
            </a:r>
            <a:r>
              <a:rPr lang="en-US" sz="1200" baseline="-25000">
                <a:latin typeface="Calibri" pitchFamily="34" charset="0"/>
              </a:rPr>
              <a:t>b</a:t>
            </a:r>
            <a:r>
              <a:rPr lang="en-US" sz="1200">
                <a:latin typeface="Calibri" pitchFamily="34" charset="0"/>
              </a:rPr>
              <a:t>(10650)</a:t>
            </a:r>
            <a:endParaRPr 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56" name="TextBox 29"/>
          <p:cNvSpPr txBox="1">
            <a:spLocks noChangeArrowheads="1"/>
          </p:cNvSpPr>
          <p:nvPr/>
        </p:nvSpPr>
        <p:spPr bwMode="auto">
          <a:xfrm>
            <a:off x="3138488" y="2306638"/>
            <a:ext cx="995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Z</a:t>
            </a:r>
            <a:r>
              <a:rPr lang="en-US" sz="1200" baseline="-25000">
                <a:latin typeface="Calibri" pitchFamily="34" charset="0"/>
              </a:rPr>
              <a:t>b</a:t>
            </a:r>
            <a:r>
              <a:rPr lang="en-US" sz="1200">
                <a:latin typeface="Calibri" pitchFamily="34" charset="0"/>
              </a:rPr>
              <a:t>(10610)+</a:t>
            </a:r>
          </a:p>
          <a:p>
            <a:pPr algn="just"/>
            <a:r>
              <a:rPr lang="en-US" sz="1200">
                <a:latin typeface="Calibri" pitchFamily="34" charset="0"/>
                <a:cs typeface="Arial" pitchFamily="34" charset="0"/>
              </a:rPr>
              <a:t>PhSp</a:t>
            </a:r>
          </a:p>
        </p:txBody>
      </p:sp>
      <p:sp>
        <p:nvSpPr>
          <p:cNvPr id="22557" name="Line 202"/>
          <p:cNvSpPr>
            <a:spLocks noChangeShapeType="1"/>
          </p:cNvSpPr>
          <p:nvPr/>
        </p:nvSpPr>
        <p:spPr bwMode="auto">
          <a:xfrm flipH="1">
            <a:off x="2171700" y="2552700"/>
            <a:ext cx="838200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TextBox 31"/>
          <p:cNvSpPr txBox="1">
            <a:spLocks noChangeArrowheads="1"/>
          </p:cNvSpPr>
          <p:nvPr/>
        </p:nvSpPr>
        <p:spPr bwMode="auto">
          <a:xfrm>
            <a:off x="3281363" y="2763838"/>
            <a:ext cx="995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Z</a:t>
            </a:r>
            <a:r>
              <a:rPr lang="en-US" sz="1200" baseline="-25000">
                <a:latin typeface="Calibri" pitchFamily="34" charset="0"/>
              </a:rPr>
              <a:t>b</a:t>
            </a:r>
            <a:r>
              <a:rPr lang="en-US" sz="1200">
                <a:latin typeface="Calibri" pitchFamily="34" charset="0"/>
              </a:rPr>
              <a:t>(10610) +</a:t>
            </a:r>
          </a:p>
          <a:p>
            <a:pPr algn="just"/>
            <a:r>
              <a:rPr lang="en-US" sz="1200">
                <a:latin typeface="Calibri" pitchFamily="34" charset="0"/>
              </a:rPr>
              <a:t>Z</a:t>
            </a:r>
            <a:r>
              <a:rPr lang="en-US" sz="1200" baseline="-25000">
                <a:latin typeface="Calibri" pitchFamily="34" charset="0"/>
              </a:rPr>
              <a:t>b</a:t>
            </a:r>
            <a:r>
              <a:rPr lang="en-US" sz="1200">
                <a:latin typeface="Calibri" pitchFamily="34" charset="0"/>
              </a:rPr>
              <a:t>(10650) +</a:t>
            </a:r>
          </a:p>
          <a:p>
            <a:pPr algn="just"/>
            <a:r>
              <a:rPr lang="en-US" sz="1200">
                <a:latin typeface="Calibri" pitchFamily="34" charset="0"/>
                <a:cs typeface="Arial" pitchFamily="34" charset="0"/>
              </a:rPr>
              <a:t>PhSp</a:t>
            </a:r>
          </a:p>
        </p:txBody>
      </p:sp>
      <p:sp>
        <p:nvSpPr>
          <p:cNvPr id="22559" name="Line 202"/>
          <p:cNvSpPr>
            <a:spLocks noChangeShapeType="1"/>
          </p:cNvSpPr>
          <p:nvPr/>
        </p:nvSpPr>
        <p:spPr bwMode="auto">
          <a:xfrm flipH="1" flipV="1">
            <a:off x="2638425" y="2990850"/>
            <a:ext cx="619125" cy="666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Text Box 17"/>
          <p:cNvSpPr txBox="1">
            <a:spLocks noChangeArrowheads="1"/>
          </p:cNvSpPr>
          <p:nvPr/>
        </p:nvSpPr>
        <p:spPr bwMode="auto">
          <a:xfrm>
            <a:off x="2055813" y="13954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8</a:t>
            </a:r>
            <a:r>
              <a:rPr lang="en-US" sz="1800">
                <a:solidFill>
                  <a:srgbClr val="CC0000"/>
                </a:solidFill>
                <a:sym typeface="Symbol" pitchFamily="18" charset="2"/>
              </a:rPr>
              <a:t></a:t>
            </a:r>
          </a:p>
        </p:txBody>
      </p:sp>
      <p:sp>
        <p:nvSpPr>
          <p:cNvPr id="22561" name="Text Box 16"/>
          <p:cNvSpPr txBox="1">
            <a:spLocks noChangeArrowheads="1"/>
          </p:cNvSpPr>
          <p:nvPr/>
        </p:nvSpPr>
        <p:spPr bwMode="auto">
          <a:xfrm>
            <a:off x="1603375" y="1128713"/>
            <a:ext cx="1189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Z</a:t>
            </a:r>
            <a:r>
              <a:rPr lang="en-US" baseline="-25000">
                <a:solidFill>
                  <a:srgbClr val="CC0000"/>
                </a:solidFill>
              </a:rPr>
              <a:t>b</a:t>
            </a:r>
            <a:r>
              <a:rPr lang="en-US">
                <a:solidFill>
                  <a:srgbClr val="CC0000"/>
                </a:solidFill>
              </a:rPr>
              <a:t>(10610)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22562" name="Text Box 12"/>
          <p:cNvSpPr txBox="1">
            <a:spLocks noChangeArrowheads="1"/>
          </p:cNvSpPr>
          <p:nvPr/>
        </p:nvSpPr>
        <p:spPr bwMode="auto">
          <a:xfrm>
            <a:off x="6642100" y="1177925"/>
            <a:ext cx="1189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Z</a:t>
            </a:r>
            <a:r>
              <a:rPr lang="en-US" baseline="-25000">
                <a:solidFill>
                  <a:srgbClr val="CC0000"/>
                </a:solidFill>
              </a:rPr>
              <a:t>b</a:t>
            </a:r>
            <a:r>
              <a:rPr lang="en-US">
                <a:solidFill>
                  <a:srgbClr val="CC0000"/>
                </a:solidFill>
              </a:rPr>
              <a:t>(10650)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22563" name="Text Box 13"/>
          <p:cNvSpPr txBox="1">
            <a:spLocks noChangeArrowheads="1"/>
          </p:cNvSpPr>
          <p:nvPr/>
        </p:nvSpPr>
        <p:spPr bwMode="auto">
          <a:xfrm>
            <a:off x="7099300" y="14986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6.8</a:t>
            </a:r>
            <a:r>
              <a:rPr lang="en-US" sz="1800">
                <a:solidFill>
                  <a:srgbClr val="CC0000"/>
                </a:solidFill>
                <a:sym typeface="Symbol" pitchFamily="18" charset="2"/>
              </a:rPr>
              <a:t>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/>
          <p:cNvPicPr>
            <a:picLocks noChangeAspect="1" noChangeArrowheads="1"/>
          </p:cNvPicPr>
          <p:nvPr/>
        </p:nvPicPr>
        <p:blipFill>
          <a:blip r:embed="rId2" cstate="print"/>
          <a:srcRect l="22188" t="28027" r="6094" b="27344"/>
          <a:stretch>
            <a:fillRect/>
          </a:stretch>
        </p:blipFill>
        <p:spPr bwMode="auto">
          <a:xfrm>
            <a:off x="857250" y="2854325"/>
            <a:ext cx="7086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(5S)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→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4000" b="1" baseline="30000" dirty="0" smtClean="0">
                <a:solidFill>
                  <a:srgbClr val="002060"/>
                </a:solidFill>
                <a:latin typeface="Calibri" pitchFamily="34" charset="0"/>
              </a:rPr>
              <a:t>*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4000" b="1" baseline="30000" dirty="0" smtClean="0">
                <a:solidFill>
                  <a:srgbClr val="002060"/>
                </a:solidFill>
                <a:latin typeface="Calibri" pitchFamily="34" charset="0"/>
              </a:rPr>
              <a:t>(*)</a:t>
            </a:r>
            <a:r>
              <a:rPr lang="el-GR" sz="4000" b="1" dirty="0" smtClean="0">
                <a:solidFill>
                  <a:srgbClr val="002060"/>
                </a:solidFill>
                <a:latin typeface="Calibri" pitchFamily="34" charset="0"/>
              </a:rPr>
              <a:t>π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: Results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87A4BA6E-6BDE-4D50-832B-6D26480B64CE}" type="slidenum">
              <a:rPr lang="en-US" sz="1600" smtClean="0">
                <a:solidFill>
                  <a:schemeClr val="tx1"/>
                </a:solidFill>
              </a:rPr>
              <a:pPr/>
              <a:t>12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557" name="TextBox 20"/>
          <p:cNvSpPr txBox="1">
            <a:spLocks noChangeArrowheads="1"/>
          </p:cNvSpPr>
          <p:nvPr/>
        </p:nvSpPr>
        <p:spPr bwMode="auto">
          <a:xfrm>
            <a:off x="76200" y="2055813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Assuming Z</a:t>
            </a:r>
            <a:r>
              <a:rPr lang="en-US" b="1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 decays are saturated by the already observed </a:t>
            </a:r>
            <a:r>
              <a:rPr lang="en-US" b="1">
                <a:latin typeface="Calibri" pitchFamily="34" charset="0"/>
                <a:sym typeface="Symbol" pitchFamily="18" charset="2"/>
              </a:rPr>
              <a:t></a:t>
            </a:r>
            <a:r>
              <a:rPr lang="en-US">
                <a:latin typeface="Calibri" pitchFamily="34" charset="0"/>
              </a:rPr>
              <a:t>(nS)</a:t>
            </a:r>
            <a:r>
              <a:rPr lang="el-GR">
                <a:latin typeface="Calibri" pitchFamily="34" charset="0"/>
              </a:rPr>
              <a:t>π</a:t>
            </a:r>
            <a:r>
              <a:rPr lang="en-US">
                <a:latin typeface="Calibri" pitchFamily="34" charset="0"/>
              </a:rPr>
              <a:t>, h</a:t>
            </a:r>
            <a:r>
              <a:rPr lang="en-US" b="1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(mP)</a:t>
            </a:r>
            <a:r>
              <a:rPr lang="el-GR">
                <a:latin typeface="Calibri" pitchFamily="34" charset="0"/>
              </a:rPr>
              <a:t>π</a:t>
            </a:r>
            <a:r>
              <a:rPr lang="en-US">
                <a:latin typeface="Calibri" pitchFamily="34" charset="0"/>
              </a:rPr>
              <a:t> and B(*)B* channels, one can calculate complete table of relative branching fractions: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695450" y="6337300"/>
            <a:ext cx="549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B(*)B* channels dominate Z</a:t>
            </a:r>
            <a:r>
              <a:rPr lang="en-US" sz="2400" b="1" baseline="-250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decays !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 rot="-1800000">
            <a:off x="2792413" y="4976813"/>
            <a:ext cx="2324100" cy="385762"/>
          </a:xfrm>
          <a:prstGeom prst="rect">
            <a:avLst/>
          </a:prstGeom>
          <a:noFill/>
          <a:ln w="19050">
            <a:solidFill>
              <a:srgbClr val="CC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Belle PRELIMINARY</a:t>
            </a: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 cstate="print"/>
          <a:srcRect l="54721" t="37346" r="3569" b="41739"/>
          <a:stretch>
            <a:fillRect/>
          </a:stretch>
        </p:blipFill>
        <p:spPr bwMode="auto">
          <a:xfrm>
            <a:off x="5018088" y="1074738"/>
            <a:ext cx="38131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Belle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133350" y="744538"/>
            <a:ext cx="7419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 Branching fractions of </a:t>
            </a:r>
            <a:r>
              <a:rPr lang="en-US" b="1">
                <a:latin typeface="Calibri" pitchFamily="34" charset="0"/>
                <a:sym typeface="Symbol" pitchFamily="18" charset="2"/>
              </a:rPr>
              <a:t></a:t>
            </a:r>
            <a:r>
              <a:rPr lang="en-US">
                <a:latin typeface="Calibri" pitchFamily="34" charset="0"/>
              </a:rPr>
              <a:t>(10680) decays (including neutral modes): </a:t>
            </a:r>
          </a:p>
          <a:p>
            <a:pPr algn="just"/>
            <a:r>
              <a:rPr lang="en-US">
                <a:latin typeface="Calibri" pitchFamily="34" charset="0"/>
              </a:rPr>
              <a:t> BB</a:t>
            </a:r>
            <a:r>
              <a:rPr lang="en-US">
                <a:latin typeface="Symbol" pitchFamily="18" charset="2"/>
              </a:rPr>
              <a:t>p     </a:t>
            </a:r>
            <a:r>
              <a:rPr lang="en-US">
                <a:latin typeface="Calibri" pitchFamily="34" charset="0"/>
              </a:rPr>
              <a:t>&lt; 0.60% (90%CL)</a:t>
            </a:r>
          </a:p>
          <a:p>
            <a:pPr algn="just"/>
            <a:r>
              <a:rPr lang="en-US">
                <a:latin typeface="Calibri" pitchFamily="34" charset="0"/>
              </a:rPr>
              <a:t> BB*</a:t>
            </a:r>
            <a:r>
              <a:rPr lang="en-US">
                <a:latin typeface="Symbol" pitchFamily="18" charset="2"/>
              </a:rPr>
              <a:t>p</a:t>
            </a:r>
            <a:r>
              <a:rPr lang="en-US">
                <a:latin typeface="Calibri" pitchFamily="34" charset="0"/>
              </a:rPr>
              <a:t>   = 4.25 </a:t>
            </a:r>
            <a:r>
              <a:rPr lang="en-US" b="1">
                <a:latin typeface="Calibri" pitchFamily="34" charset="0"/>
              </a:rPr>
              <a:t>±</a:t>
            </a:r>
            <a:r>
              <a:rPr lang="en-US">
                <a:latin typeface="Calibri" pitchFamily="34" charset="0"/>
              </a:rPr>
              <a:t> 0.44 </a:t>
            </a:r>
            <a:r>
              <a:rPr lang="en-US" b="1">
                <a:latin typeface="Calibri" pitchFamily="34" charset="0"/>
              </a:rPr>
              <a:t>±</a:t>
            </a:r>
            <a:r>
              <a:rPr lang="en-US">
                <a:latin typeface="Calibri" pitchFamily="34" charset="0"/>
              </a:rPr>
              <a:t> 0.69%</a:t>
            </a:r>
          </a:p>
          <a:p>
            <a:pPr algn="just"/>
            <a:r>
              <a:rPr lang="en-US">
                <a:latin typeface="Calibri" pitchFamily="34" charset="0"/>
              </a:rPr>
              <a:t> B*B*</a:t>
            </a:r>
            <a:r>
              <a:rPr lang="en-US">
                <a:latin typeface="Symbol" pitchFamily="18" charset="2"/>
              </a:rPr>
              <a:t>p </a:t>
            </a:r>
            <a:r>
              <a:rPr lang="en-US">
                <a:latin typeface="Calibri" pitchFamily="34" charset="0"/>
              </a:rPr>
              <a:t>= 2.12 </a:t>
            </a:r>
            <a:r>
              <a:rPr lang="en-US" b="1">
                <a:latin typeface="Calibri" pitchFamily="34" charset="0"/>
              </a:rPr>
              <a:t>± </a:t>
            </a:r>
            <a:r>
              <a:rPr lang="en-US">
                <a:latin typeface="Calibri" pitchFamily="34" charset="0"/>
              </a:rPr>
              <a:t>0.29 </a:t>
            </a:r>
            <a:r>
              <a:rPr lang="en-US" b="1">
                <a:latin typeface="Calibri" pitchFamily="34" charset="0"/>
              </a:rPr>
              <a:t>±</a:t>
            </a:r>
            <a:r>
              <a:rPr lang="en-US">
                <a:latin typeface="Calibri" pitchFamily="34" charset="0"/>
              </a:rPr>
              <a:t> 0.36%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84363" y="2124075"/>
            <a:ext cx="53752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44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Resonant structure of </a:t>
            </a:r>
          </a:p>
          <a:p>
            <a:pPr algn="ctr" defTabSz="914400"/>
            <a:r>
              <a:rPr lang="en-US" sz="44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(5S)(nS)</a:t>
            </a:r>
            <a:r>
              <a:rPr lang="en-US" sz="4400" b="1" baseline="3000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 sz="44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sz="4400" b="1" baseline="3000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0</a:t>
            </a:r>
            <a:endParaRPr lang="en-US" sz="4400" b="1">
              <a:solidFill>
                <a:srgbClr val="000066"/>
              </a:solidFill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0360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850" y="3175"/>
            <a:ext cx="748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(5S)(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nS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)</a:t>
            </a:r>
            <a:r>
              <a:rPr lang="en-US" sz="4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4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465388" y="736600"/>
            <a:ext cx="426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(1,2,3S)</a:t>
            </a:r>
            <a:r>
              <a:rPr lang="ru-RU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</a:t>
            </a:r>
            <a:r>
              <a:rPr lang="en-US" sz="2000" b="1" baseline="30000">
                <a:latin typeface="Calibri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000" b="1" baseline="30000">
                <a:latin typeface="Calibri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, e</a:t>
            </a:r>
            <a:r>
              <a:rPr lang="en-US" sz="2000" b="1" baseline="30000">
                <a:latin typeface="Calibri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b="1" baseline="30000">
                <a:latin typeface="Calibri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ru-RU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(2S)</a:t>
            </a:r>
            <a:r>
              <a:rPr lang="ru-RU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</a:t>
            </a:r>
            <a:r>
              <a:rPr lang="en-US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(1S)</a:t>
            </a:r>
            <a:r>
              <a:rPr lang="ru-RU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latin typeface="Calibri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2000" b="1"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latin typeface="Calibri" pitchFamily="34" charset="0"/>
                <a:cs typeface="Times New Roman" pitchFamily="18" charset="0"/>
                <a:sym typeface="Symbol" pitchFamily="18" charset="2"/>
              </a:rPr>
              <a:t>-</a:t>
            </a:r>
            <a:endParaRPr lang="ru-RU" sz="2000" b="1" baseline="30000"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042988" y="1341438"/>
            <a:ext cx="105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2000" b="1" baseline="30000">
              <a:solidFill>
                <a:srgbClr val="CC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4211638" y="1341438"/>
            <a:ext cx="102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2000" b="1" baseline="30000">
              <a:solidFill>
                <a:srgbClr val="CC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6804025" y="1268413"/>
            <a:ext cx="208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Y(1S)[l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]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CC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2000" b="1" baseline="30000">
              <a:solidFill>
                <a:srgbClr val="CC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7885113" y="234950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292929"/>
                </a:solidFill>
                <a:cs typeface="Times New Roman" pitchFamily="18" charset="0"/>
              </a:rPr>
              <a:t>reflection</a:t>
            </a:r>
            <a:endParaRPr lang="ru-RU" sz="1600">
              <a:solidFill>
                <a:srgbClr val="292929"/>
              </a:solidFill>
              <a:cs typeface="Times New Roman" pitchFamily="18" charset="0"/>
            </a:endParaRPr>
          </a:p>
        </p:txBody>
      </p:sp>
      <p:sp>
        <p:nvSpPr>
          <p:cNvPr id="3083" name="Text Box 16"/>
          <p:cNvSpPr txBox="1">
            <a:spLocks noChangeArrowheads="1"/>
          </p:cNvSpPr>
          <p:nvPr/>
        </p:nvSpPr>
        <p:spPr bwMode="auto">
          <a:xfrm>
            <a:off x="4643438" y="2349500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(2S)</a:t>
            </a:r>
            <a:endParaRPr lang="ru-RU" sz="1600" b="1">
              <a:solidFill>
                <a:srgbClr val="8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1619250" y="1844675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(2S)</a:t>
            </a:r>
            <a:endParaRPr lang="ru-RU" sz="1600" b="1">
              <a:solidFill>
                <a:srgbClr val="8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5" name="Text Box 18"/>
          <p:cNvSpPr txBox="1">
            <a:spLocks noChangeArrowheads="1"/>
          </p:cNvSpPr>
          <p:nvPr/>
        </p:nvSpPr>
        <p:spPr bwMode="auto">
          <a:xfrm>
            <a:off x="2124075" y="2924175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(3S)</a:t>
            </a:r>
            <a:endParaRPr lang="ru-RU" sz="1600" b="1">
              <a:solidFill>
                <a:srgbClr val="8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6" name="Text Box 19"/>
          <p:cNvSpPr txBox="1">
            <a:spLocks noChangeArrowheads="1"/>
          </p:cNvSpPr>
          <p:nvPr/>
        </p:nvSpPr>
        <p:spPr bwMode="auto">
          <a:xfrm>
            <a:off x="827088" y="2349500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(1S)</a:t>
            </a:r>
            <a:endParaRPr lang="ru-RU" sz="1600" b="1">
              <a:solidFill>
                <a:srgbClr val="8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7" name="Text Box 22"/>
          <p:cNvSpPr txBox="1">
            <a:spLocks noChangeArrowheads="1"/>
          </p:cNvSpPr>
          <p:nvPr/>
        </p:nvSpPr>
        <p:spPr bwMode="auto">
          <a:xfrm>
            <a:off x="3779838" y="2781300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(1S)</a:t>
            </a:r>
            <a:endParaRPr lang="ru-RU" sz="1600" b="1">
              <a:solidFill>
                <a:srgbClr val="8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8" name="Text Box 23"/>
          <p:cNvSpPr txBox="1">
            <a:spLocks noChangeArrowheads="1"/>
          </p:cNvSpPr>
          <p:nvPr/>
        </p:nvSpPr>
        <p:spPr bwMode="auto">
          <a:xfrm>
            <a:off x="6516688" y="1773238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16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(2S)</a:t>
            </a:r>
            <a:endParaRPr lang="ru-RU" sz="1600" b="1">
              <a:solidFill>
                <a:srgbClr val="8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90" name="Text Box 91"/>
          <p:cNvSpPr txBox="1">
            <a:spLocks noChangeArrowheads="1"/>
          </p:cNvSpPr>
          <p:nvPr/>
        </p:nvSpPr>
        <p:spPr bwMode="auto">
          <a:xfrm>
            <a:off x="1619250" y="4797425"/>
            <a:ext cx="531971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rgbClr val="0000CC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[e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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(5S)(1S)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] = (1.160.060.10) pb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rgbClr val="0000CC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[e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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(5S)(2S)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] = (1.870.110.23) pb</a:t>
            </a:r>
            <a:endParaRPr lang="en-US" sz="2000" b="1" baseline="30000">
              <a:solidFill>
                <a:srgbClr val="0000CC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rgbClr val="0000CC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[e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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(5S)(3S)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30000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0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] = (0.980.240.19) pb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Consistent with</a:t>
            </a:r>
            <a:r>
              <a:rPr lang="ru-RU" sz="200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 ½</a:t>
            </a:r>
            <a:r>
              <a:rPr lang="en-US" sz="200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 of</a:t>
            </a:r>
            <a:r>
              <a:rPr lang="ru-RU" sz="200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Y(nS)</a:t>
            </a:r>
            <a:r>
              <a:rPr lang="en-US" sz="2000">
                <a:solidFill>
                  <a:srgbClr val="A50021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baseline="3000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en-US" sz="2000">
                <a:solidFill>
                  <a:srgbClr val="A50021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baseline="3000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-</a:t>
            </a:r>
            <a:endParaRPr lang="en-US" sz="2000" b="1" baseline="30000">
              <a:solidFill>
                <a:srgbClr val="0000CC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b="1" baseline="30000">
              <a:solidFill>
                <a:srgbClr val="0000CC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97" name="Slide Number Placeholder 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E3421BC-F494-4BB2-835C-675BEBEE89DD}" type="slidenum">
              <a:rPr lang="en-US" sz="1600" b="1">
                <a:cs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en-US" sz="1600" b="1" dirty="0">
              <a:cs typeface="Arial" pitchFamily="34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07950" y="6381750"/>
            <a:ext cx="6789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 arXiv:1308.2646, </a:t>
            </a:r>
            <a:r>
              <a:rPr lang="en-US" dirty="0" smtClean="0">
                <a:solidFill>
                  <a:srgbClr val="003300"/>
                </a:solidFill>
              </a:rPr>
              <a:t>accepted for publication in </a:t>
            </a:r>
            <a:r>
              <a:rPr lang="en-US" dirty="0">
                <a:solidFill>
                  <a:srgbClr val="003300"/>
                </a:solidFill>
              </a:rPr>
              <a:t>Phys. Rev. D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555875" y="1773238"/>
            <a:ext cx="2159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5580063" y="1773238"/>
            <a:ext cx="2159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8532813" y="1773238"/>
            <a:ext cx="2159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14" descr="Belle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12875"/>
            <a:ext cx="442595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ext Box 26"/>
          <p:cNvSpPr txBox="1">
            <a:spLocks noChangeArrowheads="1"/>
          </p:cNvSpPr>
          <p:nvPr/>
        </p:nvSpPr>
        <p:spPr bwMode="auto">
          <a:xfrm>
            <a:off x="971550" y="1700213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CC0000"/>
                </a:solidFill>
                <a:cs typeface="Times New Roman" pitchFamily="18" charset="0"/>
              </a:rPr>
              <a:t>with Z</a:t>
            </a:r>
            <a:r>
              <a:rPr lang="en-US" sz="2000" baseline="-25000">
                <a:solidFill>
                  <a:srgbClr val="CC0000"/>
                </a:solidFill>
                <a:cs typeface="Times New Roman" pitchFamily="18" charset="0"/>
              </a:rPr>
              <a:t>b</a:t>
            </a:r>
            <a:r>
              <a:rPr lang="ru-RU" sz="2000" baseline="30000">
                <a:solidFill>
                  <a:srgbClr val="CC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6148" name="Text Box 27"/>
          <p:cNvSpPr txBox="1">
            <a:spLocks noChangeArrowheads="1"/>
          </p:cNvSpPr>
          <p:nvPr/>
        </p:nvSpPr>
        <p:spPr bwMode="auto">
          <a:xfrm>
            <a:off x="3203575" y="1628775"/>
            <a:ext cx="989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CC"/>
                </a:solidFill>
                <a:cs typeface="Times New Roman" pitchFamily="18" charset="0"/>
              </a:rPr>
              <a:t>w/o Z</a:t>
            </a:r>
            <a:r>
              <a:rPr lang="en-US" sz="2000" baseline="-25000">
                <a:solidFill>
                  <a:srgbClr val="0000CC"/>
                </a:solidFill>
                <a:cs typeface="Times New Roman" pitchFamily="18" charset="0"/>
              </a:rPr>
              <a:t>b</a:t>
            </a:r>
            <a:r>
              <a:rPr lang="en-US" sz="2000" baseline="30000">
                <a:solidFill>
                  <a:srgbClr val="0000CC"/>
                </a:solidFill>
                <a:cs typeface="Times New Roman" pitchFamily="18" charset="0"/>
              </a:rPr>
              <a:t>0</a:t>
            </a:r>
            <a:endParaRPr lang="ru-RU" sz="2000" baseline="300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149" name="Line 28"/>
          <p:cNvSpPr>
            <a:spLocks noChangeShapeType="1"/>
          </p:cNvSpPr>
          <p:nvPr/>
        </p:nvSpPr>
        <p:spPr bwMode="auto">
          <a:xfrm>
            <a:off x="1979613" y="2060575"/>
            <a:ext cx="863600" cy="360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29"/>
          <p:cNvSpPr>
            <a:spLocks noChangeShapeType="1"/>
          </p:cNvSpPr>
          <p:nvPr/>
        </p:nvSpPr>
        <p:spPr bwMode="auto">
          <a:xfrm>
            <a:off x="3779838" y="1989138"/>
            <a:ext cx="71437" cy="93503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Slide Number Placeholder 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F8A9A40-D41A-4A79-9518-E82E7E14ABB2}" type="slidenum">
              <a:rPr lang="en-US" sz="1600" b="1">
                <a:cs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en-US" sz="1600" b="1" dirty="0">
              <a:cs typeface="Arial" pitchFamily="34" charset="0"/>
            </a:endParaRP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179388" y="4797425"/>
            <a:ext cx="84978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Z</a:t>
            </a:r>
            <a:r>
              <a:rPr lang="en-US" sz="2000" b="1" baseline="-25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ru-RU" sz="2000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0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resonant structure has been observed in </a:t>
            </a:r>
            <a:r>
              <a:rPr lang="en-US" sz="2000"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(2S)</a:t>
            </a:r>
            <a:r>
              <a:rPr lang="el-GR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π</a:t>
            </a:r>
            <a:r>
              <a:rPr lang="en-US" sz="2000" b="1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0</a:t>
            </a:r>
            <a:r>
              <a:rPr lang="el-GR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π</a:t>
            </a:r>
            <a:r>
              <a:rPr lang="en-US" sz="2000" b="1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0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and </a:t>
            </a:r>
            <a:r>
              <a:rPr lang="en-US" sz="2000">
                <a:latin typeface="Calibri" pitchFamily="34" charset="0"/>
                <a:cs typeface="Times New Roman" pitchFamily="18" charset="0"/>
                <a:sym typeface="Symbol" pitchFamily="18" charset="2"/>
              </a:rPr>
              <a:t>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(3S)</a:t>
            </a:r>
            <a:r>
              <a:rPr lang="el-GR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π</a:t>
            </a:r>
            <a:r>
              <a:rPr lang="en-US" sz="2000" b="1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0</a:t>
            </a:r>
            <a:r>
              <a:rPr lang="el-GR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π</a:t>
            </a:r>
            <a:r>
              <a:rPr lang="en-US" sz="2000" b="1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0 </a:t>
            </a:r>
            <a:endParaRPr lang="en-US" sz="20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00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Statistical significance of</a:t>
            </a:r>
            <a:r>
              <a:rPr lang="ru-RU" sz="200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Z</a:t>
            </a:r>
            <a:r>
              <a:rPr lang="en-US" sz="2000" b="1" baseline="-2500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ru-RU" sz="2000" b="1" baseline="3000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0</a:t>
            </a:r>
            <a:r>
              <a:rPr lang="en-US" sz="200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(10610) signal is 6.5</a:t>
            </a:r>
            <a:r>
              <a:rPr lang="el-GR" sz="200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σ</a:t>
            </a:r>
            <a:r>
              <a:rPr lang="en-US" sz="200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 including systematics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US" sz="200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Z</a:t>
            </a:r>
            <a:r>
              <a:rPr lang="en-US" sz="2000" b="1" baseline="-25000">
                <a:latin typeface="Calibri" pitchFamily="34" charset="0"/>
                <a:cs typeface="Times New Roman" pitchFamily="18" charset="0"/>
              </a:rPr>
              <a:t>b</a:t>
            </a:r>
            <a:r>
              <a:rPr lang="ru-RU" sz="2000" b="1" baseline="30000">
                <a:latin typeface="Calibri" pitchFamily="34" charset="0"/>
                <a:cs typeface="Times New Roman" pitchFamily="18" charset="0"/>
              </a:rPr>
              <a:t>0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(10650) signal is not significant (~2</a:t>
            </a:r>
            <a:r>
              <a:rPr lang="el-GR" sz="2000">
                <a:latin typeface="Calibri" pitchFamily="34" charset="0"/>
                <a:cs typeface="Times New Roman" pitchFamily="18" charset="0"/>
              </a:rPr>
              <a:t>σ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)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not contradicting with its existence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Z</a:t>
            </a:r>
            <a:r>
              <a:rPr lang="en-US" sz="2000" b="1" baseline="-25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ru-RU" sz="2000" b="1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0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(10610) mass from the fit M=10609 </a:t>
            </a:r>
            <a:r>
              <a:rPr lang="en-US" sz="2800" baseline="1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± 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 </a:t>
            </a:r>
            <a:r>
              <a:rPr lang="en-US" sz="2800" baseline="1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± 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 MeV/c</a:t>
            </a:r>
            <a:r>
              <a:rPr lang="en-US" sz="2000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6300788" y="6153150"/>
            <a:ext cx="284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M(Z</a:t>
            </a:r>
            <a:r>
              <a:rPr lang="en-US" sz="2000" b="1" baseline="-250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en-US" sz="2000" baseline="300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)=10607</a:t>
            </a:r>
            <a:r>
              <a:rPr lang="en-US" sz="2800" baseline="120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±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2 MeV/c</a:t>
            </a:r>
            <a:r>
              <a:rPr lang="en-US" sz="2000" baseline="300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156" name="Text Box 2"/>
          <p:cNvSpPr txBox="1">
            <a:spLocks noChangeArrowheads="1"/>
          </p:cNvSpPr>
          <p:nvPr/>
        </p:nvSpPr>
        <p:spPr bwMode="auto">
          <a:xfrm>
            <a:off x="250825" y="3175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(2S)</a:t>
            </a:r>
            <a:r>
              <a:rPr lang="en-US" sz="4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4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Dalitz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analysis</a:t>
            </a:r>
            <a:endParaRPr lang="en-US" sz="40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15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908050"/>
            <a:ext cx="4914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412875"/>
            <a:ext cx="44196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3" name="Text Box 26"/>
          <p:cNvSpPr txBox="1">
            <a:spLocks noChangeArrowheads="1"/>
          </p:cNvSpPr>
          <p:nvPr/>
        </p:nvSpPr>
        <p:spPr bwMode="auto">
          <a:xfrm>
            <a:off x="6300788" y="1700213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CC0000"/>
                </a:solidFill>
                <a:cs typeface="Times New Roman" pitchFamily="18" charset="0"/>
              </a:rPr>
              <a:t>with Z</a:t>
            </a:r>
            <a:r>
              <a:rPr lang="en-US" sz="2000" baseline="-25000">
                <a:solidFill>
                  <a:srgbClr val="CC0000"/>
                </a:solidFill>
                <a:cs typeface="Times New Roman" pitchFamily="18" charset="0"/>
              </a:rPr>
              <a:t>b</a:t>
            </a:r>
            <a:r>
              <a:rPr lang="ru-RU" sz="2000" baseline="30000">
                <a:solidFill>
                  <a:srgbClr val="CC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6164" name="Text Box 27"/>
          <p:cNvSpPr txBox="1">
            <a:spLocks noChangeArrowheads="1"/>
          </p:cNvSpPr>
          <p:nvPr/>
        </p:nvSpPr>
        <p:spPr bwMode="auto">
          <a:xfrm>
            <a:off x="7812088" y="1773238"/>
            <a:ext cx="9890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CC"/>
                </a:solidFill>
                <a:cs typeface="Times New Roman" pitchFamily="18" charset="0"/>
              </a:rPr>
              <a:t>w/o Z</a:t>
            </a:r>
            <a:r>
              <a:rPr lang="en-US" sz="2000" baseline="-25000">
                <a:solidFill>
                  <a:srgbClr val="0000CC"/>
                </a:solidFill>
                <a:cs typeface="Times New Roman" pitchFamily="18" charset="0"/>
              </a:rPr>
              <a:t>b</a:t>
            </a:r>
            <a:r>
              <a:rPr lang="en-US" sz="2000" baseline="30000">
                <a:solidFill>
                  <a:srgbClr val="0000CC"/>
                </a:solidFill>
                <a:cs typeface="Times New Roman" pitchFamily="18" charset="0"/>
              </a:rPr>
              <a:t>0</a:t>
            </a:r>
            <a:endParaRPr lang="ru-RU" sz="2000" baseline="300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165" name="Line 29"/>
          <p:cNvSpPr>
            <a:spLocks noChangeShapeType="1"/>
          </p:cNvSpPr>
          <p:nvPr/>
        </p:nvSpPr>
        <p:spPr bwMode="auto">
          <a:xfrm flipH="1">
            <a:off x="7380288" y="2133600"/>
            <a:ext cx="576262" cy="136683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 flipH="1">
            <a:off x="6300788" y="1989138"/>
            <a:ext cx="71437" cy="863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79388" y="90805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00"/>
                </a:solidFill>
              </a:rPr>
              <a:t> arXiv:1308.2646</a:t>
            </a:r>
          </a:p>
        </p:txBody>
      </p:sp>
      <p:pic>
        <p:nvPicPr>
          <p:cNvPr id="19" name="Picture 14" descr="Belle-logo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25253" y="2124075"/>
            <a:ext cx="40934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4400" b="1" dirty="0" smtClean="0">
                <a:solidFill>
                  <a:srgbClr val="002060"/>
                </a:solidFill>
                <a:sym typeface="Symbol" pitchFamily="18" charset="2"/>
              </a:rPr>
              <a:t></a:t>
            </a:r>
            <a:r>
              <a:rPr lang="en-US" sz="4400" b="1" baseline="-25000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sz="4400" b="1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(2S) versus </a:t>
            </a:r>
            <a:r>
              <a:rPr lang="en-US" sz="4400" b="1" dirty="0" err="1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X</a:t>
            </a:r>
            <a:r>
              <a:rPr lang="en-US" sz="4400" b="1" baseline="-25000" dirty="0" err="1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bb</a:t>
            </a:r>
            <a:endParaRPr lang="en-US" sz="4400" b="1" dirty="0">
              <a:solidFill>
                <a:srgbClr val="000066"/>
              </a:solidFill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1327150"/>
            <a:ext cx="29813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1267" name="Text Box 3"/>
          <p:cNvSpPr txBox="1">
            <a:spLocks noChangeArrowheads="1"/>
          </p:cNvSpPr>
          <p:nvPr/>
        </p:nvSpPr>
        <p:spPr bwMode="auto">
          <a:xfrm>
            <a:off x="1060346" y="3175"/>
            <a:ext cx="7047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Observation of  </a:t>
            </a:r>
            <a:r>
              <a:rPr lang="en-US" sz="3200" b="1" dirty="0" err="1">
                <a:solidFill>
                  <a:srgbClr val="002060"/>
                </a:solidFill>
                <a:sym typeface="Symbol" pitchFamily="18" charset="2"/>
              </a:rPr>
              <a:t>h</a:t>
            </a:r>
            <a:r>
              <a:rPr lang="en-US" sz="3200" b="1" baseline="-25000" dirty="0" err="1">
                <a:solidFill>
                  <a:srgbClr val="002060"/>
                </a:solidFill>
                <a:sym typeface="Symbol" pitchFamily="18" charset="2"/>
              </a:rPr>
              <a:t>b</a:t>
            </a:r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(1P,2P) </a:t>
            </a:r>
            <a:r>
              <a:rPr lang="en-US" sz="3200" b="1" baseline="-25000" dirty="0">
                <a:solidFill>
                  <a:srgbClr val="002060"/>
                </a:solidFill>
                <a:sym typeface="Symbol" pitchFamily="18" charset="2"/>
              </a:rPr>
              <a:t>b</a:t>
            </a:r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(1S) </a:t>
            </a:r>
          </a:p>
        </p:txBody>
      </p:sp>
      <p:pic>
        <p:nvPicPr>
          <p:cNvPr id="193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138" y="1944688"/>
            <a:ext cx="21288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1271" name="TextBox 17"/>
          <p:cNvSpPr txBox="1">
            <a:spLocks noChangeArrowheads="1"/>
          </p:cNvSpPr>
          <p:nvPr/>
        </p:nvSpPr>
        <p:spPr bwMode="auto">
          <a:xfrm>
            <a:off x="4813300" y="3786188"/>
            <a:ext cx="525463" cy="274637"/>
          </a:xfrm>
          <a:prstGeom prst="rect">
            <a:avLst/>
          </a:prstGeom>
          <a:solidFill>
            <a:srgbClr val="FFFF66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200">
                <a:solidFill>
                  <a:srgbClr val="FF6600"/>
                </a:solidFill>
              </a:rPr>
              <a:t>LQCD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1388" y="3786188"/>
            <a:ext cx="722312" cy="274637"/>
          </a:xfrm>
          <a:prstGeom prst="rect">
            <a:avLst/>
          </a:prstGeom>
          <a:solidFill>
            <a:srgbClr val="66FF66">
              <a:alpha val="43000"/>
            </a:srgbClr>
          </a:solidFill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200">
                <a:solidFill>
                  <a:srgbClr val="4F6228"/>
                </a:solidFill>
              </a:rPr>
              <a:t>pNRQCD</a:t>
            </a:r>
          </a:p>
        </p:txBody>
      </p:sp>
      <p:sp>
        <p:nvSpPr>
          <p:cNvPr id="1931273" name="Text Box 9"/>
          <p:cNvSpPr txBox="1">
            <a:spLocks noChangeArrowheads="1"/>
          </p:cNvSpPr>
          <p:nvPr/>
        </p:nvSpPr>
        <p:spPr bwMode="auto">
          <a:xfrm>
            <a:off x="3249613" y="4429125"/>
            <a:ext cx="2576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0066"/>
                </a:solidFill>
              </a:rPr>
              <a:t>Kniehl et al, PRL92,242001(2004)</a:t>
            </a:r>
            <a:endParaRPr lang="ru-RU" sz="1400">
              <a:solidFill>
                <a:srgbClr val="000066"/>
              </a:solidFill>
            </a:endParaRPr>
          </a:p>
        </p:txBody>
      </p:sp>
      <p:sp>
        <p:nvSpPr>
          <p:cNvPr id="1931274" name="Text Box 10"/>
          <p:cNvSpPr txBox="1">
            <a:spLocks noChangeArrowheads="1"/>
          </p:cNvSpPr>
          <p:nvPr/>
        </p:nvSpPr>
        <p:spPr bwMode="auto">
          <a:xfrm>
            <a:off x="3514725" y="4632325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0066"/>
                </a:solidFill>
              </a:rPr>
              <a:t>Meinel, PRD82,114502(2010)</a:t>
            </a:r>
            <a:endParaRPr lang="ru-RU" sz="1400">
              <a:solidFill>
                <a:srgbClr val="000066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65238" y="4727575"/>
            <a:ext cx="1431925" cy="396875"/>
            <a:chOff x="158" y="3302"/>
            <a:chExt cx="902" cy="250"/>
          </a:xfrm>
        </p:grpSpPr>
        <p:sp>
          <p:nvSpPr>
            <p:cNvPr id="1931276" name="Text Box 12"/>
            <p:cNvSpPr txBox="1">
              <a:spLocks noChangeArrowheads="1"/>
            </p:cNvSpPr>
            <p:nvPr/>
          </p:nvSpPr>
          <p:spPr bwMode="auto">
            <a:xfrm>
              <a:off x="158" y="3302"/>
              <a:ext cx="9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M</a:t>
              </a:r>
              <a:r>
                <a:rPr lang="en-US" baseline="-25000"/>
                <a:t>miss</a:t>
              </a:r>
              <a:r>
                <a:rPr lang="en-US"/>
                <a:t> (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+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-</a:t>
              </a:r>
              <a:r>
                <a:rPr lang="en-US">
                  <a:sym typeface="Symbol" pitchFamily="18" charset="2"/>
                </a:rPr>
                <a:t>)</a:t>
              </a:r>
              <a:endParaRPr lang="en-US" baseline="30000">
                <a:sym typeface="Symbol" pitchFamily="18" charset="2"/>
              </a:endParaRPr>
            </a:p>
          </p:txBody>
        </p:sp>
        <p:sp>
          <p:nvSpPr>
            <p:cNvPr id="1931277" name="Rectangle 13"/>
            <p:cNvSpPr>
              <a:spLocks noChangeArrowheads="1"/>
            </p:cNvSpPr>
            <p:nvPr/>
          </p:nvSpPr>
          <p:spPr bwMode="auto">
            <a:xfrm>
              <a:off x="297" y="3303"/>
              <a:ext cx="23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>
                  <a:sym typeface="Symbol" pitchFamily="18" charset="2"/>
                </a:rPr>
                <a:t>(n)</a:t>
              </a:r>
            </a:p>
          </p:txBody>
        </p:sp>
      </p:grpSp>
      <p:sp>
        <p:nvSpPr>
          <p:cNvPr id="1931283" name="Line 19"/>
          <p:cNvSpPr>
            <a:spLocks noChangeShapeType="1"/>
          </p:cNvSpPr>
          <p:nvPr/>
        </p:nvSpPr>
        <p:spPr bwMode="auto">
          <a:xfrm>
            <a:off x="3128963" y="3028950"/>
            <a:ext cx="1271587" cy="685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278" name="Text Box 14"/>
          <p:cNvSpPr txBox="1">
            <a:spLocks noChangeArrowheads="1"/>
          </p:cNvSpPr>
          <p:nvPr/>
        </p:nvSpPr>
        <p:spPr bwMode="auto">
          <a:xfrm>
            <a:off x="3368675" y="1041400"/>
            <a:ext cx="2731874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CC0000"/>
                </a:solidFill>
              </a:rPr>
              <a:t>Belle :</a:t>
            </a:r>
            <a:r>
              <a:rPr lang="en-US" dirty="0"/>
              <a:t> 57.9 </a:t>
            </a:r>
            <a:r>
              <a:rPr lang="en-US" dirty="0">
                <a:sym typeface="Symbol" pitchFamily="18" charset="2"/>
              </a:rPr>
              <a:t> 2.3 </a:t>
            </a:r>
            <a:r>
              <a:rPr lang="en-US" dirty="0" err="1">
                <a:sym typeface="Symbol" pitchFamily="18" charset="2"/>
              </a:rPr>
              <a:t>MeV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931279" name="Text Box 15"/>
          <p:cNvSpPr txBox="1">
            <a:spLocks noChangeArrowheads="1"/>
          </p:cNvSpPr>
          <p:nvPr/>
        </p:nvSpPr>
        <p:spPr bwMode="auto">
          <a:xfrm>
            <a:off x="3109913" y="1370013"/>
            <a:ext cx="303158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914400"/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PDG’12 :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69.3 </a:t>
            </a:r>
            <a:r>
              <a:rPr lang="en-US" dirty="0">
                <a:sym typeface="Symbol" pitchFamily="18" charset="2"/>
              </a:rPr>
              <a:t> 2.8 </a:t>
            </a:r>
            <a:r>
              <a:rPr lang="en-US" dirty="0" err="1">
                <a:sym typeface="Symbol" pitchFamily="18" charset="2"/>
              </a:rPr>
              <a:t>MeV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931291" name="Rectangle 27"/>
          <p:cNvSpPr>
            <a:spLocks noChangeArrowheads="1"/>
          </p:cNvSpPr>
          <p:nvPr/>
        </p:nvSpPr>
        <p:spPr bwMode="auto">
          <a:xfrm>
            <a:off x="4214813" y="657225"/>
            <a:ext cx="1141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ym typeface="Symbol" pitchFamily="18" charset="2"/>
              </a:rPr>
              <a:t>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-25000">
                <a:sym typeface="Symbol" pitchFamily="18" charset="2"/>
              </a:rPr>
              <a:t>HF</a:t>
            </a:r>
            <a:r>
              <a:rPr lang="en-US">
                <a:sym typeface="Symbol" pitchFamily="18" charset="2"/>
              </a:rPr>
              <a:t>(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1S</a:t>
            </a:r>
            <a:r>
              <a:rPr lang="en-US">
                <a:sym typeface="Symbol" pitchFamily="18" charset="2"/>
              </a:rPr>
              <a:t>)</a:t>
            </a:r>
            <a:endParaRPr lang="ru-RU">
              <a:sym typeface="Symbol" pitchFamily="18" charset="2"/>
            </a:endParaRPr>
          </a:p>
        </p:txBody>
      </p:sp>
      <p:sp>
        <p:nvSpPr>
          <p:cNvPr id="1931319" name="Text Box 55"/>
          <p:cNvSpPr txBox="1">
            <a:spLocks noChangeArrowheads="1"/>
          </p:cNvSpPr>
          <p:nvPr/>
        </p:nvSpPr>
        <p:spPr bwMode="auto">
          <a:xfrm>
            <a:off x="5981610" y="1198563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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9211" y="577850"/>
            <a:ext cx="2870201" cy="708025"/>
            <a:chOff x="-2138" y="1129"/>
            <a:chExt cx="1808" cy="446"/>
          </a:xfrm>
        </p:grpSpPr>
        <p:sp>
          <p:nvSpPr>
            <p:cNvPr id="1931316" name="Text Box 52"/>
            <p:cNvSpPr txBox="1">
              <a:spLocks noChangeArrowheads="1"/>
            </p:cNvSpPr>
            <p:nvPr/>
          </p:nvSpPr>
          <p:spPr bwMode="auto">
            <a:xfrm>
              <a:off x="-2138" y="1129"/>
              <a:ext cx="180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alibri" pitchFamily="34" charset="0"/>
                  <a:sym typeface="Symbol" pitchFamily="18" charset="2"/>
                </a:rPr>
                <a:t>e</a:t>
              </a:r>
              <a:r>
                <a:rPr lang="en-US" baseline="30000" dirty="0" err="1">
                  <a:latin typeface="Calibri" pitchFamily="34" charset="0"/>
                  <a:sym typeface="Symbol" pitchFamily="18" charset="2"/>
                </a:rPr>
                <a:t>+</a:t>
              </a:r>
              <a:r>
                <a:rPr lang="en-US" dirty="0" err="1">
                  <a:latin typeface="Calibri" pitchFamily="34" charset="0"/>
                  <a:sym typeface="Symbol" pitchFamily="18" charset="2"/>
                </a:rPr>
                <a:t>e</a:t>
              </a:r>
              <a:r>
                <a:rPr lang="en-US" baseline="30000" dirty="0">
                  <a:latin typeface="Calibri" pitchFamily="34" charset="0"/>
                  <a:sym typeface="Symbol" pitchFamily="18" charset="2"/>
                </a:rPr>
                <a:t>-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(5S)</a:t>
              </a:r>
              <a:r>
                <a:rPr lang="en-US" dirty="0" err="1">
                  <a:latin typeface="Calibri" pitchFamily="34" charset="0"/>
                </a:rPr>
                <a:t>h</a:t>
              </a:r>
              <a:r>
                <a:rPr lang="en-US" baseline="-25000" dirty="0" err="1">
                  <a:latin typeface="Calibri" pitchFamily="34" charset="0"/>
                </a:rPr>
                <a:t>b</a:t>
              </a:r>
              <a:r>
                <a:rPr lang="en-US" dirty="0">
                  <a:latin typeface="Calibri" pitchFamily="34" charset="0"/>
                </a:rPr>
                <a:t>(</a:t>
              </a:r>
              <a:r>
                <a:rPr lang="en-US" b="1" dirty="0" err="1">
                  <a:solidFill>
                    <a:srgbClr val="0000CC"/>
                  </a:solidFill>
                  <a:latin typeface="Calibri" pitchFamily="34" charset="0"/>
                </a:rPr>
                <a:t>nP</a:t>
              </a:r>
              <a:r>
                <a:rPr lang="en-US" dirty="0">
                  <a:latin typeface="Calibri" pitchFamily="34" charset="0"/>
                </a:rPr>
                <a:t>) </a:t>
              </a:r>
              <a:r>
                <a:rPr lang="ru-RU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</a:t>
              </a:r>
              <a:r>
                <a:rPr lang="en-US" b="1" baseline="30000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lang="ru-RU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</a:t>
              </a:r>
              <a:r>
                <a:rPr lang="en-US" b="1" baseline="30000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</a:p>
            <a:p>
              <a:r>
                <a:rPr lang="en-US" dirty="0" smtClean="0">
                  <a:latin typeface="Calibri" pitchFamily="34" charset="0"/>
                  <a:sym typeface="Symbol" pitchFamily="18" charset="2"/>
                </a:rPr>
                <a:t>                            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</a:t>
              </a:r>
              <a:r>
                <a:rPr lang="en-US" baseline="-25000" dirty="0">
                  <a:latin typeface="Calibri" pitchFamily="34" charset="0"/>
                  <a:sym typeface="Symbol" pitchFamily="18" charset="2"/>
                </a:rPr>
                <a:t>b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(</a:t>
              </a:r>
              <a:r>
                <a:rPr lang="en-US" b="1" dirty="0">
                  <a:solidFill>
                    <a:srgbClr val="0000CC"/>
                  </a:solidFill>
                  <a:latin typeface="Calibri" pitchFamily="34" charset="0"/>
                  <a:sym typeface="Symbol" pitchFamily="18" charset="2"/>
                </a:rPr>
                <a:t>1S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) </a:t>
              </a:r>
              <a:r>
                <a:rPr lang="en-US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1931320" name="Line 56"/>
            <p:cNvSpPr>
              <a:spLocks noChangeShapeType="1"/>
            </p:cNvSpPr>
            <p:nvPr/>
          </p:nvSpPr>
          <p:spPr bwMode="auto">
            <a:xfrm flipV="1">
              <a:off x="-1134" y="1368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1268" name="Text Box 4"/>
          <p:cNvSpPr txBox="1">
            <a:spLocks noChangeArrowheads="1"/>
          </p:cNvSpPr>
          <p:nvPr/>
        </p:nvSpPr>
        <p:spPr bwMode="auto">
          <a:xfrm>
            <a:off x="1166813" y="1344613"/>
            <a:ext cx="134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00FF"/>
                </a:solidFill>
              </a:rPr>
              <a:t>arxiv:1205.6351</a:t>
            </a:r>
            <a:endParaRPr lang="ru-RU" sz="1400">
              <a:solidFill>
                <a:srgbClr val="0000FF"/>
              </a:solidFill>
            </a:endParaRPr>
          </a:p>
        </p:txBody>
      </p:sp>
      <p:sp>
        <p:nvSpPr>
          <p:cNvPr id="1931323" name="Line 59"/>
          <p:cNvSpPr>
            <a:spLocks noChangeShapeType="1"/>
          </p:cNvSpPr>
          <p:nvPr/>
        </p:nvSpPr>
        <p:spPr bwMode="auto">
          <a:xfrm>
            <a:off x="7796213" y="1806575"/>
            <a:ext cx="352425" cy="1277938"/>
          </a:xfrm>
          <a:prstGeom prst="line">
            <a:avLst/>
          </a:prstGeom>
          <a:noFill/>
          <a:ln w="57150">
            <a:solidFill>
              <a:srgbClr val="0000FF">
                <a:alpha val="3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324" name="Line 60"/>
          <p:cNvSpPr>
            <a:spLocks noChangeShapeType="1"/>
          </p:cNvSpPr>
          <p:nvPr/>
        </p:nvSpPr>
        <p:spPr bwMode="auto">
          <a:xfrm>
            <a:off x="7753350" y="1811338"/>
            <a:ext cx="390525" cy="2093912"/>
          </a:xfrm>
          <a:prstGeom prst="line">
            <a:avLst/>
          </a:prstGeom>
          <a:noFill/>
          <a:ln w="57150">
            <a:solidFill>
              <a:srgbClr val="0000FF">
                <a:alpha val="3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6321425" y="1182688"/>
            <a:ext cx="2833688" cy="4403725"/>
            <a:chOff x="3842" y="1298"/>
            <a:chExt cx="1785" cy="2774"/>
          </a:xfrm>
        </p:grpSpPr>
        <p:sp>
          <p:nvSpPr>
            <p:cNvPr id="1931326" name="Rectangle 62"/>
            <p:cNvSpPr>
              <a:spLocks noChangeArrowheads="1"/>
            </p:cNvSpPr>
            <p:nvPr/>
          </p:nvSpPr>
          <p:spPr bwMode="auto">
            <a:xfrm>
              <a:off x="4156" y="1315"/>
              <a:ext cx="1409" cy="27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1327" name="Line 63"/>
            <p:cNvSpPr>
              <a:spLocks noChangeShapeType="1"/>
            </p:cNvSpPr>
            <p:nvPr/>
          </p:nvSpPr>
          <p:spPr bwMode="auto">
            <a:xfrm>
              <a:off x="4155" y="2143"/>
              <a:ext cx="14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28" name="Line 64"/>
            <p:cNvSpPr>
              <a:spLocks noChangeShapeType="1"/>
            </p:cNvSpPr>
            <p:nvPr/>
          </p:nvSpPr>
          <p:spPr bwMode="auto">
            <a:xfrm>
              <a:off x="4254" y="3836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29" name="Line 65"/>
            <p:cNvSpPr>
              <a:spLocks noChangeShapeType="1"/>
            </p:cNvSpPr>
            <p:nvPr/>
          </p:nvSpPr>
          <p:spPr bwMode="auto">
            <a:xfrm>
              <a:off x="4254" y="2971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30" name="Line 66"/>
            <p:cNvSpPr>
              <a:spLocks noChangeShapeType="1"/>
            </p:cNvSpPr>
            <p:nvPr/>
          </p:nvSpPr>
          <p:spPr bwMode="auto">
            <a:xfrm>
              <a:off x="4254" y="2470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31" name="Rectangle 67"/>
            <p:cNvSpPr>
              <a:spLocks noChangeArrowheads="1"/>
            </p:cNvSpPr>
            <p:nvPr/>
          </p:nvSpPr>
          <p:spPr bwMode="auto">
            <a:xfrm>
              <a:off x="4169" y="2273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(3S)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32" name="Rectangle 68"/>
            <p:cNvSpPr>
              <a:spLocks noChangeArrowheads="1"/>
            </p:cNvSpPr>
            <p:nvPr/>
          </p:nvSpPr>
          <p:spPr bwMode="auto">
            <a:xfrm>
              <a:off x="4170" y="2774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33" name="Rectangle 69"/>
            <p:cNvSpPr>
              <a:spLocks noChangeArrowheads="1"/>
            </p:cNvSpPr>
            <p:nvPr/>
          </p:nvSpPr>
          <p:spPr bwMode="auto">
            <a:xfrm>
              <a:off x="4170" y="3639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34" name="Line 70"/>
            <p:cNvSpPr>
              <a:spLocks noChangeShapeType="1"/>
            </p:cNvSpPr>
            <p:nvPr/>
          </p:nvSpPr>
          <p:spPr bwMode="auto">
            <a:xfrm>
              <a:off x="5293" y="3157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35" name="Line 71"/>
            <p:cNvSpPr>
              <a:spLocks noChangeShapeType="1"/>
            </p:cNvSpPr>
            <p:nvPr/>
          </p:nvSpPr>
          <p:spPr bwMode="auto">
            <a:xfrm>
              <a:off x="5293" y="3087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36" name="Line 72"/>
            <p:cNvSpPr>
              <a:spLocks noChangeShapeType="1"/>
            </p:cNvSpPr>
            <p:nvPr/>
          </p:nvSpPr>
          <p:spPr bwMode="auto">
            <a:xfrm>
              <a:off x="5293" y="2585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37" name="Line 73"/>
            <p:cNvSpPr>
              <a:spLocks noChangeShapeType="1"/>
            </p:cNvSpPr>
            <p:nvPr/>
          </p:nvSpPr>
          <p:spPr bwMode="auto">
            <a:xfrm>
              <a:off x="5293" y="3114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38" name="Line 74"/>
            <p:cNvSpPr>
              <a:spLocks noChangeShapeType="1"/>
            </p:cNvSpPr>
            <p:nvPr/>
          </p:nvSpPr>
          <p:spPr bwMode="auto">
            <a:xfrm>
              <a:off x="5293" y="2618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39" name="Line 75"/>
            <p:cNvSpPr>
              <a:spLocks noChangeShapeType="1"/>
            </p:cNvSpPr>
            <p:nvPr/>
          </p:nvSpPr>
          <p:spPr bwMode="auto">
            <a:xfrm>
              <a:off x="5293" y="2564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40" name="Rectangle 76"/>
            <p:cNvSpPr>
              <a:spLocks noChangeArrowheads="1"/>
            </p:cNvSpPr>
            <p:nvPr/>
          </p:nvSpPr>
          <p:spPr bwMode="auto">
            <a:xfrm>
              <a:off x="5212" y="2365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41" name="Rectangle 77"/>
            <p:cNvSpPr>
              <a:spLocks noChangeArrowheads="1"/>
            </p:cNvSpPr>
            <p:nvPr/>
          </p:nvSpPr>
          <p:spPr bwMode="auto">
            <a:xfrm>
              <a:off x="5212" y="2886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42" name="Text Box 78"/>
            <p:cNvSpPr txBox="1">
              <a:spLocks noChangeArrowheads="1"/>
            </p:cNvSpPr>
            <p:nvPr/>
          </p:nvSpPr>
          <p:spPr bwMode="auto">
            <a:xfrm>
              <a:off x="5117" y="3865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400"/>
                <a:t>(0,1,2)</a:t>
              </a:r>
              <a:r>
                <a:rPr lang="en-US" sz="1800" baseline="30000"/>
                <a:t>++</a:t>
              </a:r>
              <a:endParaRPr lang="ru-RU" sz="1800" baseline="30000"/>
            </a:p>
          </p:txBody>
        </p:sp>
        <p:grpSp>
          <p:nvGrpSpPr>
            <p:cNvPr id="5" name="Group 79"/>
            <p:cNvGrpSpPr>
              <a:grpSpLocks/>
            </p:cNvGrpSpPr>
            <p:nvPr/>
          </p:nvGrpSpPr>
          <p:grpSpPr bwMode="auto">
            <a:xfrm>
              <a:off x="4110" y="3799"/>
              <a:ext cx="524" cy="273"/>
              <a:chOff x="4110" y="3799"/>
              <a:chExt cx="524" cy="273"/>
            </a:xfrm>
          </p:grpSpPr>
          <p:sp>
            <p:nvSpPr>
              <p:cNvPr id="1931344" name="Text Box 80"/>
              <p:cNvSpPr txBox="1">
                <a:spLocks noChangeArrowheads="1"/>
              </p:cNvSpPr>
              <p:nvPr/>
            </p:nvSpPr>
            <p:spPr bwMode="auto">
              <a:xfrm>
                <a:off x="4110" y="3841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600" b="1"/>
                  <a:t>J</a:t>
                </a:r>
                <a:r>
                  <a:rPr lang="en-US" sz="1600" b="1" baseline="30000"/>
                  <a:t>PC</a:t>
                </a:r>
                <a:r>
                  <a:rPr lang="en-US" sz="1600"/>
                  <a:t> = 0</a:t>
                </a:r>
                <a:r>
                  <a:rPr lang="en-US" sz="1800"/>
                  <a:t> </a:t>
                </a:r>
                <a:r>
                  <a:rPr lang="en-US" baseline="30000"/>
                  <a:t>+</a:t>
                </a:r>
                <a:endParaRPr lang="ru-RU" baseline="30000"/>
              </a:p>
            </p:txBody>
          </p:sp>
          <p:sp>
            <p:nvSpPr>
              <p:cNvPr id="1931345" name="Rectangle 81"/>
              <p:cNvSpPr>
                <a:spLocks noChangeArrowheads="1"/>
              </p:cNvSpPr>
              <p:nvPr/>
            </p:nvSpPr>
            <p:spPr bwMode="auto">
              <a:xfrm>
                <a:off x="4421" y="3799"/>
                <a:ext cx="1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800"/>
                  <a:t>-</a:t>
                </a:r>
                <a:endParaRPr lang="ru-RU" sz="1800"/>
              </a:p>
            </p:txBody>
          </p:sp>
        </p:grpSp>
        <p:sp>
          <p:nvSpPr>
            <p:cNvPr id="1931346" name="Line 82"/>
            <p:cNvSpPr>
              <a:spLocks noChangeShapeType="1"/>
            </p:cNvSpPr>
            <p:nvPr/>
          </p:nvSpPr>
          <p:spPr bwMode="auto">
            <a:xfrm>
              <a:off x="4948" y="3099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47" name="Line 83"/>
            <p:cNvSpPr>
              <a:spLocks noChangeShapeType="1"/>
            </p:cNvSpPr>
            <p:nvPr/>
          </p:nvSpPr>
          <p:spPr bwMode="auto">
            <a:xfrm>
              <a:off x="4948" y="2577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48" name="Rectangle 84"/>
            <p:cNvSpPr>
              <a:spLocks noChangeArrowheads="1"/>
            </p:cNvSpPr>
            <p:nvPr/>
          </p:nvSpPr>
          <p:spPr bwMode="auto">
            <a:xfrm>
              <a:off x="4867" y="2382"/>
              <a:ext cx="4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49" name="Rectangle 85"/>
            <p:cNvSpPr>
              <a:spLocks noChangeArrowheads="1"/>
            </p:cNvSpPr>
            <p:nvPr/>
          </p:nvSpPr>
          <p:spPr bwMode="auto">
            <a:xfrm>
              <a:off x="4868" y="2905"/>
              <a:ext cx="4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grpSp>
          <p:nvGrpSpPr>
            <p:cNvPr id="6" name="Group 86"/>
            <p:cNvGrpSpPr>
              <a:grpSpLocks/>
            </p:cNvGrpSpPr>
            <p:nvPr/>
          </p:nvGrpSpPr>
          <p:grpSpPr bwMode="auto">
            <a:xfrm>
              <a:off x="4934" y="3803"/>
              <a:ext cx="250" cy="264"/>
              <a:chOff x="4965" y="3803"/>
              <a:chExt cx="250" cy="264"/>
            </a:xfrm>
          </p:grpSpPr>
          <p:sp>
            <p:nvSpPr>
              <p:cNvPr id="1931351" name="Text Box 87"/>
              <p:cNvSpPr txBox="1">
                <a:spLocks noChangeArrowheads="1"/>
              </p:cNvSpPr>
              <p:nvPr/>
            </p:nvSpPr>
            <p:spPr bwMode="auto">
              <a:xfrm>
                <a:off x="4965" y="3875"/>
                <a:ext cx="2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400"/>
                  <a:t>1 </a:t>
                </a:r>
                <a:r>
                  <a:rPr lang="en-US" baseline="30000"/>
                  <a:t>+</a:t>
                </a:r>
                <a:endParaRPr lang="ru-RU" sz="2800" baseline="30000"/>
              </a:p>
            </p:txBody>
          </p:sp>
          <p:sp>
            <p:nvSpPr>
              <p:cNvPr id="1931352" name="Rectangle 88"/>
              <p:cNvSpPr>
                <a:spLocks noChangeArrowheads="1"/>
              </p:cNvSpPr>
              <p:nvPr/>
            </p:nvSpPr>
            <p:spPr bwMode="auto">
              <a:xfrm>
                <a:off x="5003" y="3803"/>
                <a:ext cx="1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800"/>
                  <a:t>-</a:t>
                </a:r>
                <a:endParaRPr lang="ru-RU" sz="1800"/>
              </a:p>
            </p:txBody>
          </p:sp>
        </p:grpSp>
        <p:sp>
          <p:nvSpPr>
            <p:cNvPr id="1931353" name="Line 89"/>
            <p:cNvSpPr>
              <a:spLocks noChangeShapeType="1"/>
            </p:cNvSpPr>
            <p:nvPr/>
          </p:nvSpPr>
          <p:spPr bwMode="auto">
            <a:xfrm>
              <a:off x="4611" y="2923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54" name="Line 90"/>
            <p:cNvSpPr>
              <a:spLocks noChangeShapeType="1"/>
            </p:cNvSpPr>
            <p:nvPr/>
          </p:nvSpPr>
          <p:spPr bwMode="auto">
            <a:xfrm>
              <a:off x="4611" y="3740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55" name="Line 91"/>
            <p:cNvSpPr>
              <a:spLocks noChangeShapeType="1"/>
            </p:cNvSpPr>
            <p:nvPr/>
          </p:nvSpPr>
          <p:spPr bwMode="auto">
            <a:xfrm>
              <a:off x="4611" y="2442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56" name="Line 92"/>
            <p:cNvSpPr>
              <a:spLocks noChangeShapeType="1"/>
            </p:cNvSpPr>
            <p:nvPr/>
          </p:nvSpPr>
          <p:spPr bwMode="auto">
            <a:xfrm>
              <a:off x="4611" y="2109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57" name="Line 93"/>
            <p:cNvSpPr>
              <a:spLocks noChangeShapeType="1"/>
            </p:cNvSpPr>
            <p:nvPr/>
          </p:nvSpPr>
          <p:spPr bwMode="auto">
            <a:xfrm>
              <a:off x="4611" y="1692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58" name="Line 94"/>
            <p:cNvSpPr>
              <a:spLocks noChangeShapeType="1"/>
            </p:cNvSpPr>
            <p:nvPr/>
          </p:nvSpPr>
          <p:spPr bwMode="auto">
            <a:xfrm>
              <a:off x="4611" y="1480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59" name="Rectangle 95"/>
            <p:cNvSpPr>
              <a:spLocks noChangeArrowheads="1"/>
            </p:cNvSpPr>
            <p:nvPr/>
          </p:nvSpPr>
          <p:spPr bwMode="auto">
            <a:xfrm>
              <a:off x="4535" y="2258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(3S)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60" name="Rectangle 96"/>
            <p:cNvSpPr>
              <a:spLocks noChangeArrowheads="1"/>
            </p:cNvSpPr>
            <p:nvPr/>
          </p:nvSpPr>
          <p:spPr bwMode="auto">
            <a:xfrm>
              <a:off x="4535" y="2742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61" name="Rectangle 97"/>
            <p:cNvSpPr>
              <a:spLocks noChangeArrowheads="1"/>
            </p:cNvSpPr>
            <p:nvPr/>
          </p:nvSpPr>
          <p:spPr bwMode="auto">
            <a:xfrm>
              <a:off x="4535" y="3554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62" name="Rectangle 98"/>
            <p:cNvSpPr>
              <a:spLocks noChangeArrowheads="1"/>
            </p:cNvSpPr>
            <p:nvPr/>
          </p:nvSpPr>
          <p:spPr bwMode="auto">
            <a:xfrm>
              <a:off x="4535" y="1928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(4S)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63" name="Rectangle 99"/>
            <p:cNvSpPr>
              <a:spLocks noChangeArrowheads="1"/>
            </p:cNvSpPr>
            <p:nvPr/>
          </p:nvSpPr>
          <p:spPr bwMode="auto">
            <a:xfrm>
              <a:off x="4447" y="1514"/>
              <a:ext cx="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(10860)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931364" name="Rectangle 100"/>
            <p:cNvSpPr>
              <a:spLocks noChangeArrowheads="1"/>
            </p:cNvSpPr>
            <p:nvPr/>
          </p:nvSpPr>
          <p:spPr bwMode="auto">
            <a:xfrm>
              <a:off x="4446" y="1298"/>
              <a:ext cx="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(11020)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grpSp>
          <p:nvGrpSpPr>
            <p:cNvPr id="7" name="Group 101"/>
            <p:cNvGrpSpPr>
              <a:grpSpLocks/>
            </p:cNvGrpSpPr>
            <p:nvPr/>
          </p:nvGrpSpPr>
          <p:grpSpPr bwMode="auto">
            <a:xfrm>
              <a:off x="4658" y="3807"/>
              <a:ext cx="249" cy="258"/>
              <a:chOff x="4591" y="3807"/>
              <a:chExt cx="249" cy="258"/>
            </a:xfrm>
          </p:grpSpPr>
          <p:sp>
            <p:nvSpPr>
              <p:cNvPr id="1931366" name="Text Box 102"/>
              <p:cNvSpPr txBox="1">
                <a:spLocks noChangeArrowheads="1"/>
              </p:cNvSpPr>
              <p:nvPr/>
            </p:nvSpPr>
            <p:spPr bwMode="auto">
              <a:xfrm>
                <a:off x="4591" y="3873"/>
                <a:ext cx="1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/>
                  <a:t>1</a:t>
                </a:r>
                <a:endParaRPr lang="ru-RU" sz="1800" baseline="30000"/>
              </a:p>
            </p:txBody>
          </p:sp>
          <p:sp>
            <p:nvSpPr>
              <p:cNvPr id="1931367" name="Rectangle 103"/>
              <p:cNvSpPr>
                <a:spLocks noChangeArrowheads="1"/>
              </p:cNvSpPr>
              <p:nvPr/>
            </p:nvSpPr>
            <p:spPr bwMode="auto">
              <a:xfrm>
                <a:off x="4636" y="380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800"/>
                  <a:t>--</a:t>
                </a:r>
                <a:endParaRPr lang="ru-RU" sz="1800"/>
              </a:p>
            </p:txBody>
          </p:sp>
        </p:grpSp>
        <p:sp>
          <p:nvSpPr>
            <p:cNvPr id="1931368" name="Line 104"/>
            <p:cNvSpPr>
              <a:spLocks noChangeShapeType="1"/>
            </p:cNvSpPr>
            <p:nvPr/>
          </p:nvSpPr>
          <p:spPr bwMode="auto">
            <a:xfrm>
              <a:off x="4160" y="3682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69" name="Line 105"/>
            <p:cNvSpPr>
              <a:spLocks noChangeShapeType="1"/>
            </p:cNvSpPr>
            <p:nvPr/>
          </p:nvSpPr>
          <p:spPr bwMode="auto">
            <a:xfrm>
              <a:off x="4160" y="1503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0" name="Line 106"/>
            <p:cNvSpPr>
              <a:spLocks noChangeShapeType="1"/>
            </p:cNvSpPr>
            <p:nvPr/>
          </p:nvSpPr>
          <p:spPr bwMode="auto">
            <a:xfrm>
              <a:off x="4160" y="1866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1" name="Line 107"/>
            <p:cNvSpPr>
              <a:spLocks noChangeShapeType="1"/>
            </p:cNvSpPr>
            <p:nvPr/>
          </p:nvSpPr>
          <p:spPr bwMode="auto">
            <a:xfrm>
              <a:off x="4160" y="2229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2" name="Line 108"/>
            <p:cNvSpPr>
              <a:spLocks noChangeShapeType="1"/>
            </p:cNvSpPr>
            <p:nvPr/>
          </p:nvSpPr>
          <p:spPr bwMode="auto">
            <a:xfrm>
              <a:off x="4160" y="2592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3" name="Line 109"/>
            <p:cNvSpPr>
              <a:spLocks noChangeShapeType="1"/>
            </p:cNvSpPr>
            <p:nvPr/>
          </p:nvSpPr>
          <p:spPr bwMode="auto">
            <a:xfrm>
              <a:off x="4160" y="2955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4" name="Line 110"/>
            <p:cNvSpPr>
              <a:spLocks noChangeShapeType="1"/>
            </p:cNvSpPr>
            <p:nvPr/>
          </p:nvSpPr>
          <p:spPr bwMode="auto">
            <a:xfrm>
              <a:off x="4160" y="3318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5" name="Line 111"/>
            <p:cNvSpPr>
              <a:spLocks noChangeShapeType="1"/>
            </p:cNvSpPr>
            <p:nvPr/>
          </p:nvSpPr>
          <p:spPr bwMode="auto">
            <a:xfrm>
              <a:off x="4160" y="390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6" name="Line 112"/>
            <p:cNvSpPr>
              <a:spLocks noChangeShapeType="1"/>
            </p:cNvSpPr>
            <p:nvPr/>
          </p:nvSpPr>
          <p:spPr bwMode="auto">
            <a:xfrm>
              <a:off x="4160" y="3827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7" name="Line 113"/>
            <p:cNvSpPr>
              <a:spLocks noChangeShapeType="1"/>
            </p:cNvSpPr>
            <p:nvPr/>
          </p:nvSpPr>
          <p:spPr bwMode="auto">
            <a:xfrm>
              <a:off x="4160" y="375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8" name="Line 114"/>
            <p:cNvSpPr>
              <a:spLocks noChangeShapeType="1"/>
            </p:cNvSpPr>
            <p:nvPr/>
          </p:nvSpPr>
          <p:spPr bwMode="auto">
            <a:xfrm>
              <a:off x="4160" y="3609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79" name="Line 115"/>
            <p:cNvSpPr>
              <a:spLocks noChangeShapeType="1"/>
            </p:cNvSpPr>
            <p:nvPr/>
          </p:nvSpPr>
          <p:spPr bwMode="auto">
            <a:xfrm>
              <a:off x="4160" y="3536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0" name="Line 116"/>
            <p:cNvSpPr>
              <a:spLocks noChangeShapeType="1"/>
            </p:cNvSpPr>
            <p:nvPr/>
          </p:nvSpPr>
          <p:spPr bwMode="auto">
            <a:xfrm>
              <a:off x="4160" y="3464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1" name="Line 117"/>
            <p:cNvSpPr>
              <a:spLocks noChangeShapeType="1"/>
            </p:cNvSpPr>
            <p:nvPr/>
          </p:nvSpPr>
          <p:spPr bwMode="auto">
            <a:xfrm>
              <a:off x="4160" y="3392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2" name="Line 118"/>
            <p:cNvSpPr>
              <a:spLocks noChangeShapeType="1"/>
            </p:cNvSpPr>
            <p:nvPr/>
          </p:nvSpPr>
          <p:spPr bwMode="auto">
            <a:xfrm>
              <a:off x="4160" y="3246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3" name="Line 119"/>
            <p:cNvSpPr>
              <a:spLocks noChangeShapeType="1"/>
            </p:cNvSpPr>
            <p:nvPr/>
          </p:nvSpPr>
          <p:spPr bwMode="auto">
            <a:xfrm>
              <a:off x="4160" y="317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4" name="Line 120"/>
            <p:cNvSpPr>
              <a:spLocks noChangeShapeType="1"/>
            </p:cNvSpPr>
            <p:nvPr/>
          </p:nvSpPr>
          <p:spPr bwMode="auto">
            <a:xfrm>
              <a:off x="4160" y="3101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5" name="Line 121"/>
            <p:cNvSpPr>
              <a:spLocks noChangeShapeType="1"/>
            </p:cNvSpPr>
            <p:nvPr/>
          </p:nvSpPr>
          <p:spPr bwMode="auto">
            <a:xfrm>
              <a:off x="4160" y="302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6" name="Line 122"/>
            <p:cNvSpPr>
              <a:spLocks noChangeShapeType="1"/>
            </p:cNvSpPr>
            <p:nvPr/>
          </p:nvSpPr>
          <p:spPr bwMode="auto">
            <a:xfrm>
              <a:off x="4160" y="288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7" name="Line 123"/>
            <p:cNvSpPr>
              <a:spLocks noChangeShapeType="1"/>
            </p:cNvSpPr>
            <p:nvPr/>
          </p:nvSpPr>
          <p:spPr bwMode="auto">
            <a:xfrm>
              <a:off x="4160" y="281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8" name="Line 124"/>
            <p:cNvSpPr>
              <a:spLocks noChangeShapeType="1"/>
            </p:cNvSpPr>
            <p:nvPr/>
          </p:nvSpPr>
          <p:spPr bwMode="auto">
            <a:xfrm>
              <a:off x="4160" y="2737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89" name="Line 125"/>
            <p:cNvSpPr>
              <a:spLocks noChangeShapeType="1"/>
            </p:cNvSpPr>
            <p:nvPr/>
          </p:nvSpPr>
          <p:spPr bwMode="auto">
            <a:xfrm>
              <a:off x="4160" y="266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0" name="Line 126"/>
            <p:cNvSpPr>
              <a:spLocks noChangeShapeType="1"/>
            </p:cNvSpPr>
            <p:nvPr/>
          </p:nvSpPr>
          <p:spPr bwMode="auto">
            <a:xfrm>
              <a:off x="4160" y="2519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1" name="Line 127"/>
            <p:cNvSpPr>
              <a:spLocks noChangeShapeType="1"/>
            </p:cNvSpPr>
            <p:nvPr/>
          </p:nvSpPr>
          <p:spPr bwMode="auto">
            <a:xfrm>
              <a:off x="4160" y="2447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2" name="Line 128"/>
            <p:cNvSpPr>
              <a:spLocks noChangeShapeType="1"/>
            </p:cNvSpPr>
            <p:nvPr/>
          </p:nvSpPr>
          <p:spPr bwMode="auto">
            <a:xfrm>
              <a:off x="4160" y="2374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3" name="Line 129"/>
            <p:cNvSpPr>
              <a:spLocks noChangeShapeType="1"/>
            </p:cNvSpPr>
            <p:nvPr/>
          </p:nvSpPr>
          <p:spPr bwMode="auto">
            <a:xfrm>
              <a:off x="4160" y="2302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4" name="Line 130"/>
            <p:cNvSpPr>
              <a:spLocks noChangeShapeType="1"/>
            </p:cNvSpPr>
            <p:nvPr/>
          </p:nvSpPr>
          <p:spPr bwMode="auto">
            <a:xfrm>
              <a:off x="4160" y="2156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5" name="Line 131"/>
            <p:cNvSpPr>
              <a:spLocks noChangeShapeType="1"/>
            </p:cNvSpPr>
            <p:nvPr/>
          </p:nvSpPr>
          <p:spPr bwMode="auto">
            <a:xfrm>
              <a:off x="4160" y="2084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6" name="Line 132"/>
            <p:cNvSpPr>
              <a:spLocks noChangeShapeType="1"/>
            </p:cNvSpPr>
            <p:nvPr/>
          </p:nvSpPr>
          <p:spPr bwMode="auto">
            <a:xfrm>
              <a:off x="4160" y="2011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7" name="Line 133"/>
            <p:cNvSpPr>
              <a:spLocks noChangeShapeType="1"/>
            </p:cNvSpPr>
            <p:nvPr/>
          </p:nvSpPr>
          <p:spPr bwMode="auto">
            <a:xfrm>
              <a:off x="4160" y="193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8" name="Line 134"/>
            <p:cNvSpPr>
              <a:spLocks noChangeShapeType="1"/>
            </p:cNvSpPr>
            <p:nvPr/>
          </p:nvSpPr>
          <p:spPr bwMode="auto">
            <a:xfrm>
              <a:off x="4160" y="179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399" name="Line 135"/>
            <p:cNvSpPr>
              <a:spLocks noChangeShapeType="1"/>
            </p:cNvSpPr>
            <p:nvPr/>
          </p:nvSpPr>
          <p:spPr bwMode="auto">
            <a:xfrm>
              <a:off x="4160" y="172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400" name="Line 136"/>
            <p:cNvSpPr>
              <a:spLocks noChangeShapeType="1"/>
            </p:cNvSpPr>
            <p:nvPr/>
          </p:nvSpPr>
          <p:spPr bwMode="auto">
            <a:xfrm>
              <a:off x="4160" y="164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401" name="Line 137"/>
            <p:cNvSpPr>
              <a:spLocks noChangeShapeType="1"/>
            </p:cNvSpPr>
            <p:nvPr/>
          </p:nvSpPr>
          <p:spPr bwMode="auto">
            <a:xfrm>
              <a:off x="4160" y="157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402" name="Text Box 138"/>
            <p:cNvSpPr txBox="1">
              <a:spLocks noChangeArrowheads="1"/>
            </p:cNvSpPr>
            <p:nvPr/>
          </p:nvSpPr>
          <p:spPr bwMode="auto">
            <a:xfrm>
              <a:off x="3941" y="3614"/>
              <a:ext cx="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9.50</a:t>
              </a:r>
              <a:endParaRPr lang="ru-RU" sz="1000" b="1"/>
            </a:p>
          </p:txBody>
        </p:sp>
        <p:sp>
          <p:nvSpPr>
            <p:cNvPr id="1931403" name="Text Box 139"/>
            <p:cNvSpPr txBox="1">
              <a:spLocks noChangeArrowheads="1"/>
            </p:cNvSpPr>
            <p:nvPr/>
          </p:nvSpPr>
          <p:spPr bwMode="auto">
            <a:xfrm>
              <a:off x="3941" y="3253"/>
              <a:ext cx="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9.75</a:t>
              </a:r>
              <a:endParaRPr lang="ru-RU" sz="1000" b="1"/>
            </a:p>
          </p:txBody>
        </p:sp>
        <p:sp>
          <p:nvSpPr>
            <p:cNvPr id="1931404" name="Text Box 140"/>
            <p:cNvSpPr txBox="1">
              <a:spLocks noChangeArrowheads="1"/>
            </p:cNvSpPr>
            <p:nvPr/>
          </p:nvSpPr>
          <p:spPr bwMode="auto">
            <a:xfrm>
              <a:off x="3906" y="2891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10.00</a:t>
              </a:r>
              <a:endParaRPr lang="ru-RU" sz="1000" b="1"/>
            </a:p>
          </p:txBody>
        </p:sp>
        <p:sp>
          <p:nvSpPr>
            <p:cNvPr id="1931405" name="Text Box 141"/>
            <p:cNvSpPr txBox="1">
              <a:spLocks noChangeArrowheads="1"/>
            </p:cNvSpPr>
            <p:nvPr/>
          </p:nvSpPr>
          <p:spPr bwMode="auto">
            <a:xfrm>
              <a:off x="3906" y="2533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10.25</a:t>
              </a:r>
              <a:endParaRPr lang="ru-RU" sz="1000" b="1"/>
            </a:p>
          </p:txBody>
        </p:sp>
        <p:sp>
          <p:nvSpPr>
            <p:cNvPr id="1931406" name="Text Box 142"/>
            <p:cNvSpPr txBox="1">
              <a:spLocks noChangeArrowheads="1"/>
            </p:cNvSpPr>
            <p:nvPr/>
          </p:nvSpPr>
          <p:spPr bwMode="auto">
            <a:xfrm>
              <a:off x="3906" y="2172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10.50</a:t>
              </a:r>
              <a:endParaRPr lang="ru-RU" sz="1000" b="1"/>
            </a:p>
          </p:txBody>
        </p:sp>
        <p:sp>
          <p:nvSpPr>
            <p:cNvPr id="1931407" name="Text Box 143"/>
            <p:cNvSpPr txBox="1">
              <a:spLocks noChangeArrowheads="1"/>
            </p:cNvSpPr>
            <p:nvPr/>
          </p:nvSpPr>
          <p:spPr bwMode="auto">
            <a:xfrm>
              <a:off x="3906" y="1810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10.75</a:t>
              </a:r>
              <a:endParaRPr lang="ru-RU" sz="1000" b="1"/>
            </a:p>
          </p:txBody>
        </p:sp>
        <p:sp>
          <p:nvSpPr>
            <p:cNvPr id="1931408" name="Text Box 144"/>
            <p:cNvSpPr txBox="1">
              <a:spLocks noChangeArrowheads="1"/>
            </p:cNvSpPr>
            <p:nvPr/>
          </p:nvSpPr>
          <p:spPr bwMode="auto">
            <a:xfrm>
              <a:off x="3897" y="1441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11.00</a:t>
              </a:r>
              <a:endParaRPr lang="ru-RU" sz="1000" b="1"/>
            </a:p>
          </p:txBody>
        </p:sp>
        <p:sp>
          <p:nvSpPr>
            <p:cNvPr id="1931409" name="Text Box 145"/>
            <p:cNvSpPr txBox="1">
              <a:spLocks noChangeArrowheads="1"/>
            </p:cNvSpPr>
            <p:nvPr/>
          </p:nvSpPr>
          <p:spPr bwMode="auto">
            <a:xfrm rot="-5400000">
              <a:off x="3856" y="2909"/>
              <a:ext cx="1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endParaRPr lang="ru-RU" sz="1400" b="1" baseline="30000"/>
            </a:p>
          </p:txBody>
        </p:sp>
        <p:sp>
          <p:nvSpPr>
            <p:cNvPr id="1931410" name="Line 146"/>
            <p:cNvSpPr>
              <a:spLocks noChangeShapeType="1"/>
            </p:cNvSpPr>
            <p:nvPr/>
          </p:nvSpPr>
          <p:spPr bwMode="auto">
            <a:xfrm>
              <a:off x="4160" y="143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411" name="Line 147"/>
            <p:cNvSpPr>
              <a:spLocks noChangeShapeType="1"/>
            </p:cNvSpPr>
            <p:nvPr/>
          </p:nvSpPr>
          <p:spPr bwMode="auto">
            <a:xfrm>
              <a:off x="4160" y="135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412" name="Line 148"/>
            <p:cNvSpPr>
              <a:spLocks noChangeShapeType="1"/>
            </p:cNvSpPr>
            <p:nvPr/>
          </p:nvSpPr>
          <p:spPr bwMode="auto">
            <a:xfrm>
              <a:off x="4260" y="383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1413" name="Text Box 149"/>
            <p:cNvSpPr txBox="1">
              <a:spLocks noChangeArrowheads="1"/>
            </p:cNvSpPr>
            <p:nvPr/>
          </p:nvSpPr>
          <p:spPr bwMode="auto">
            <a:xfrm>
              <a:off x="5268" y="2006"/>
              <a:ext cx="3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200"/>
                <a:t>2M(B)</a:t>
              </a:r>
              <a:endParaRPr lang="ru-RU" sz="1200" baseline="-25000"/>
            </a:p>
          </p:txBody>
        </p:sp>
        <p:sp>
          <p:nvSpPr>
            <p:cNvPr id="1931414" name="Rectangle 150"/>
            <p:cNvSpPr>
              <a:spLocks noChangeArrowheads="1"/>
            </p:cNvSpPr>
            <p:nvPr/>
          </p:nvSpPr>
          <p:spPr bwMode="auto">
            <a:xfrm>
              <a:off x="5291" y="2163"/>
              <a:ext cx="239" cy="47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1415" name="Text Box 151"/>
            <p:cNvSpPr txBox="1">
              <a:spLocks noChangeArrowheads="1"/>
            </p:cNvSpPr>
            <p:nvPr/>
          </p:nvSpPr>
          <p:spPr bwMode="auto">
            <a:xfrm>
              <a:off x="4851" y="1727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ru-RU">
                  <a:solidFill>
                    <a:srgbClr val="3333FF"/>
                  </a:solidFill>
                  <a:sym typeface="Symbol" pitchFamily="18" charset="2"/>
                </a:rPr>
                <a:t></a:t>
              </a:r>
              <a:r>
                <a:rPr lang="en-US" baseline="30000">
                  <a:solidFill>
                    <a:srgbClr val="3333FF"/>
                  </a:solidFill>
                  <a:sym typeface="Symbol" pitchFamily="18" charset="2"/>
                </a:rPr>
                <a:t>+</a:t>
              </a:r>
              <a:r>
                <a:rPr lang="ru-RU">
                  <a:solidFill>
                    <a:srgbClr val="3333FF"/>
                  </a:solidFill>
                  <a:sym typeface="Symbol" pitchFamily="18" charset="2"/>
                </a:rPr>
                <a:t></a:t>
              </a:r>
              <a:r>
                <a:rPr lang="en-US" baseline="30000">
                  <a:solidFill>
                    <a:srgbClr val="3333FF"/>
                  </a:solidFill>
                  <a:sym typeface="Symbol" pitchFamily="18" charset="2"/>
                </a:rPr>
                <a:t>-</a:t>
              </a:r>
              <a:endParaRPr lang="ru-RU" baseline="30000">
                <a:solidFill>
                  <a:srgbClr val="3333FF"/>
                </a:solidFill>
                <a:sym typeface="Symbol" pitchFamily="18" charset="2"/>
              </a:endParaRPr>
            </a:p>
          </p:txBody>
        </p:sp>
      </p:grpSp>
      <p:sp>
        <p:nvSpPr>
          <p:cNvPr id="1931416" name="Line 152"/>
          <p:cNvSpPr>
            <a:spLocks noChangeShapeType="1"/>
          </p:cNvSpPr>
          <p:nvPr/>
        </p:nvSpPr>
        <p:spPr bwMode="auto">
          <a:xfrm flipH="1">
            <a:off x="7318375" y="3228975"/>
            <a:ext cx="931863" cy="560388"/>
          </a:xfrm>
          <a:prstGeom prst="line">
            <a:avLst/>
          </a:prstGeom>
          <a:noFill/>
          <a:ln w="57150">
            <a:solidFill>
              <a:srgbClr val="CC0000">
                <a:alpha val="3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17" name="Line 153"/>
          <p:cNvSpPr>
            <a:spLocks noChangeShapeType="1"/>
          </p:cNvSpPr>
          <p:nvPr/>
        </p:nvSpPr>
        <p:spPr bwMode="auto">
          <a:xfrm flipH="1">
            <a:off x="7491413" y="3198813"/>
            <a:ext cx="788987" cy="1738312"/>
          </a:xfrm>
          <a:prstGeom prst="line">
            <a:avLst/>
          </a:prstGeom>
          <a:noFill/>
          <a:ln w="57150">
            <a:solidFill>
              <a:srgbClr val="CC0000">
                <a:alpha val="3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18" name="Line 154"/>
          <p:cNvSpPr>
            <a:spLocks noChangeShapeType="1"/>
          </p:cNvSpPr>
          <p:nvPr/>
        </p:nvSpPr>
        <p:spPr bwMode="auto">
          <a:xfrm flipH="1">
            <a:off x="7400925" y="4046538"/>
            <a:ext cx="865188" cy="1127125"/>
          </a:xfrm>
          <a:prstGeom prst="line">
            <a:avLst/>
          </a:prstGeom>
          <a:noFill/>
          <a:ln w="57150">
            <a:solidFill>
              <a:srgbClr val="CC0000">
                <a:alpha val="3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19" name="Text Box 155"/>
          <p:cNvSpPr txBox="1">
            <a:spLocks noChangeArrowheads="1"/>
          </p:cNvSpPr>
          <p:nvPr/>
        </p:nvSpPr>
        <p:spPr bwMode="auto">
          <a:xfrm>
            <a:off x="7859713" y="435927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ru-RU" b="1">
                <a:solidFill>
                  <a:srgbClr val="CC00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1931420" name="Line 156"/>
          <p:cNvSpPr>
            <a:spLocks noChangeShapeType="1"/>
          </p:cNvSpPr>
          <p:nvPr/>
        </p:nvSpPr>
        <p:spPr bwMode="auto">
          <a:xfrm flipH="1">
            <a:off x="7258050" y="3775075"/>
            <a:ext cx="450850" cy="1212850"/>
          </a:xfrm>
          <a:prstGeom prst="line">
            <a:avLst/>
          </a:prstGeom>
          <a:noFill/>
          <a:ln w="57150">
            <a:solidFill>
              <a:srgbClr val="006600">
                <a:alpha val="3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21" name="Line 157"/>
          <p:cNvSpPr>
            <a:spLocks noChangeShapeType="1"/>
          </p:cNvSpPr>
          <p:nvPr/>
        </p:nvSpPr>
        <p:spPr bwMode="auto">
          <a:xfrm flipH="1">
            <a:off x="7158038" y="3017838"/>
            <a:ext cx="465137" cy="2027237"/>
          </a:xfrm>
          <a:prstGeom prst="line">
            <a:avLst/>
          </a:prstGeom>
          <a:noFill/>
          <a:ln w="57150">
            <a:solidFill>
              <a:srgbClr val="006600">
                <a:alpha val="3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22" name="Text Box 158"/>
          <p:cNvSpPr txBox="1">
            <a:spLocks noChangeArrowheads="1"/>
          </p:cNvSpPr>
          <p:nvPr/>
        </p:nvSpPr>
        <p:spPr bwMode="auto">
          <a:xfrm>
            <a:off x="7045325" y="404495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ru-RU" b="1">
                <a:solidFill>
                  <a:srgbClr val="0066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1931424" name="Text Box 160"/>
          <p:cNvSpPr txBox="1">
            <a:spLocks noChangeArrowheads="1"/>
          </p:cNvSpPr>
          <p:nvPr/>
        </p:nvSpPr>
        <p:spPr bwMode="auto">
          <a:xfrm>
            <a:off x="5386388" y="2044700"/>
            <a:ext cx="103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6600"/>
                </a:solidFill>
              </a:rPr>
              <a:t>BaBar </a:t>
            </a:r>
            <a:r>
              <a:rPr lang="en-US" sz="1400">
                <a:solidFill>
                  <a:srgbClr val="006600"/>
                </a:solidFill>
                <a:sym typeface="Symbol" pitchFamily="18" charset="2"/>
              </a:rPr>
              <a:t>(3S)</a:t>
            </a:r>
          </a:p>
        </p:txBody>
      </p:sp>
      <p:sp>
        <p:nvSpPr>
          <p:cNvPr id="1931425" name="Text Box 161"/>
          <p:cNvSpPr txBox="1">
            <a:spLocks noChangeArrowheads="1"/>
          </p:cNvSpPr>
          <p:nvPr/>
        </p:nvSpPr>
        <p:spPr bwMode="auto">
          <a:xfrm>
            <a:off x="5386388" y="2587625"/>
            <a:ext cx="103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6600"/>
                </a:solidFill>
              </a:rPr>
              <a:t>BaBar </a:t>
            </a:r>
            <a:r>
              <a:rPr lang="en-US" sz="1400">
                <a:solidFill>
                  <a:srgbClr val="006600"/>
                </a:solidFill>
                <a:sym typeface="Symbol" pitchFamily="18" charset="2"/>
              </a:rPr>
              <a:t>(2S)</a:t>
            </a:r>
          </a:p>
        </p:txBody>
      </p:sp>
      <p:sp>
        <p:nvSpPr>
          <p:cNvPr id="1931426" name="Text Box 162"/>
          <p:cNvSpPr txBox="1">
            <a:spLocks noChangeArrowheads="1"/>
          </p:cNvSpPr>
          <p:nvPr/>
        </p:nvSpPr>
        <p:spPr bwMode="auto">
          <a:xfrm>
            <a:off x="5386388" y="3130550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6600"/>
                </a:solidFill>
              </a:rPr>
              <a:t>CLEO </a:t>
            </a:r>
            <a:r>
              <a:rPr lang="en-US" sz="1400">
                <a:solidFill>
                  <a:srgbClr val="006600"/>
                </a:solidFill>
                <a:sym typeface="Symbol" pitchFamily="18" charset="2"/>
              </a:rPr>
              <a:t>(3S)</a:t>
            </a:r>
          </a:p>
        </p:txBody>
      </p:sp>
      <p:sp>
        <p:nvSpPr>
          <p:cNvPr id="1931290" name="AutoShape 26"/>
          <p:cNvSpPr>
            <a:spLocks/>
          </p:cNvSpPr>
          <p:nvPr/>
        </p:nvSpPr>
        <p:spPr bwMode="auto">
          <a:xfrm>
            <a:off x="3000375" y="1328738"/>
            <a:ext cx="152400" cy="3414712"/>
          </a:xfrm>
          <a:prstGeom prst="rightBrace">
            <a:avLst>
              <a:gd name="adj1" fmla="val 186719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30" name="Rectangle 166"/>
          <p:cNvSpPr>
            <a:spLocks noChangeArrowheads="1"/>
          </p:cNvSpPr>
          <p:nvPr/>
        </p:nvSpPr>
        <p:spPr bwMode="auto">
          <a:xfrm>
            <a:off x="1643063" y="1711325"/>
            <a:ext cx="77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</a:t>
            </a:r>
            <a:r>
              <a:rPr lang="en-US" sz="1800" b="1" baseline="-2500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(1S)</a:t>
            </a:r>
            <a:endParaRPr lang="ru-RU" sz="18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931431" name="Rectangle 167"/>
          <p:cNvSpPr>
            <a:spLocks noChangeArrowheads="1"/>
          </p:cNvSpPr>
          <p:nvPr/>
        </p:nvSpPr>
        <p:spPr bwMode="auto">
          <a:xfrm>
            <a:off x="1611313" y="3197225"/>
            <a:ext cx="77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</a:t>
            </a:r>
            <a:r>
              <a:rPr lang="en-US" sz="1800" b="1" baseline="-2500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(1S)</a:t>
            </a:r>
            <a:endParaRPr lang="ru-RU" sz="18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931432" name="Line 168"/>
          <p:cNvSpPr>
            <a:spLocks noChangeShapeType="1"/>
          </p:cNvSpPr>
          <p:nvPr/>
        </p:nvSpPr>
        <p:spPr bwMode="auto">
          <a:xfrm>
            <a:off x="1243013" y="1900238"/>
            <a:ext cx="3429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35" name="Line 171"/>
          <p:cNvSpPr>
            <a:spLocks noChangeShapeType="1"/>
          </p:cNvSpPr>
          <p:nvPr/>
        </p:nvSpPr>
        <p:spPr bwMode="auto">
          <a:xfrm>
            <a:off x="1243013" y="3328988"/>
            <a:ext cx="3429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36" name="Rectangle 172"/>
          <p:cNvSpPr>
            <a:spLocks noChangeArrowheads="1"/>
          </p:cNvSpPr>
          <p:nvPr/>
        </p:nvSpPr>
        <p:spPr bwMode="auto">
          <a:xfrm>
            <a:off x="614363" y="3128963"/>
            <a:ext cx="3143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33" name="Text Box 169"/>
          <p:cNvSpPr txBox="1">
            <a:spLocks noChangeArrowheads="1"/>
          </p:cNvSpPr>
          <p:nvPr/>
        </p:nvSpPr>
        <p:spPr bwMode="auto">
          <a:xfrm>
            <a:off x="495300" y="3105150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h</a:t>
            </a:r>
            <a:r>
              <a:rPr lang="en-US" sz="1800" baseline="-25000"/>
              <a:t>b</a:t>
            </a:r>
            <a:r>
              <a:rPr lang="en-US" sz="1800"/>
              <a:t>(2P)</a:t>
            </a:r>
            <a:endParaRPr lang="en-US" sz="1800">
              <a:sym typeface="Symbol" pitchFamily="18" charset="2"/>
            </a:endParaRPr>
          </a:p>
        </p:txBody>
      </p:sp>
      <p:sp>
        <p:nvSpPr>
          <p:cNvPr id="1931437" name="Rectangle 173"/>
          <p:cNvSpPr>
            <a:spLocks noChangeArrowheads="1"/>
          </p:cNvSpPr>
          <p:nvPr/>
        </p:nvSpPr>
        <p:spPr bwMode="auto">
          <a:xfrm>
            <a:off x="614363" y="1414463"/>
            <a:ext cx="3143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38" name="Text Box 174"/>
          <p:cNvSpPr txBox="1">
            <a:spLocks noChangeArrowheads="1"/>
          </p:cNvSpPr>
          <p:nvPr/>
        </p:nvSpPr>
        <p:spPr bwMode="auto">
          <a:xfrm>
            <a:off x="495300" y="1676400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h</a:t>
            </a:r>
            <a:r>
              <a:rPr lang="en-US" sz="1800" baseline="-25000"/>
              <a:t>b</a:t>
            </a:r>
            <a:r>
              <a:rPr lang="en-US" sz="1800"/>
              <a:t>(1P)</a:t>
            </a:r>
            <a:endParaRPr lang="en-US" sz="1800">
              <a:sym typeface="Symbol" pitchFamily="18" charset="2"/>
            </a:endParaRPr>
          </a:p>
        </p:txBody>
      </p:sp>
      <p:sp>
        <p:nvSpPr>
          <p:cNvPr id="1931440" name="Oval 176"/>
          <p:cNvSpPr>
            <a:spLocks noChangeArrowheads="1"/>
          </p:cNvSpPr>
          <p:nvPr/>
        </p:nvSpPr>
        <p:spPr bwMode="auto">
          <a:xfrm rot="-1845504">
            <a:off x="2352675" y="469900"/>
            <a:ext cx="477838" cy="87312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41" name="Rectangle 177"/>
          <p:cNvSpPr>
            <a:spLocks noChangeArrowheads="1"/>
          </p:cNvSpPr>
          <p:nvPr/>
        </p:nvSpPr>
        <p:spPr bwMode="auto">
          <a:xfrm>
            <a:off x="2912356" y="552450"/>
            <a:ext cx="1254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</a:rPr>
              <a:t>reconstruct</a:t>
            </a:r>
            <a:endParaRPr lang="ru-RU" sz="1800" dirty="0">
              <a:solidFill>
                <a:srgbClr val="CC0000"/>
              </a:solidFill>
            </a:endParaRPr>
          </a:p>
        </p:txBody>
      </p:sp>
      <p:sp>
        <p:nvSpPr>
          <p:cNvPr id="1931442" name="Line 178"/>
          <p:cNvSpPr>
            <a:spLocks noChangeShapeType="1"/>
          </p:cNvSpPr>
          <p:nvPr/>
        </p:nvSpPr>
        <p:spPr bwMode="auto">
          <a:xfrm>
            <a:off x="7740650" y="5059363"/>
            <a:ext cx="4762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43" name="Text Box 179"/>
          <p:cNvSpPr txBox="1">
            <a:spLocks noChangeArrowheads="1"/>
          </p:cNvSpPr>
          <p:nvPr/>
        </p:nvSpPr>
        <p:spPr bwMode="auto">
          <a:xfrm>
            <a:off x="8162925" y="4948238"/>
            <a:ext cx="95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ru-RU" sz="1600">
                <a:solidFill>
                  <a:srgbClr val="CC0000"/>
                </a:solidFill>
                <a:sym typeface="Symbol" pitchFamily="18" charset="2"/>
              </a:rPr>
              <a:t></a:t>
            </a:r>
            <a:r>
              <a:rPr lang="en-US" sz="1600">
                <a:solidFill>
                  <a:srgbClr val="CC0000"/>
                </a:solidFill>
                <a:sym typeface="Symbol" pitchFamily="18" charset="2"/>
              </a:rPr>
              <a:t>M</a:t>
            </a:r>
            <a:r>
              <a:rPr lang="en-US" sz="1600" baseline="-25000">
                <a:solidFill>
                  <a:srgbClr val="CC0000"/>
                </a:solidFill>
                <a:sym typeface="Symbol" pitchFamily="18" charset="2"/>
              </a:rPr>
              <a:t>HF</a:t>
            </a:r>
            <a:r>
              <a:rPr lang="en-US" sz="1600">
                <a:solidFill>
                  <a:srgbClr val="CC0000"/>
                </a:solidFill>
                <a:sym typeface="Symbol" pitchFamily="18" charset="2"/>
              </a:rPr>
              <a:t>(1</a:t>
            </a:r>
            <a:r>
              <a:rPr lang="en-US" sz="1600" b="1">
                <a:solidFill>
                  <a:srgbClr val="CC0000"/>
                </a:solidFill>
                <a:sym typeface="Symbol" pitchFamily="18" charset="2"/>
              </a:rPr>
              <a:t>S</a:t>
            </a:r>
            <a:r>
              <a:rPr lang="en-US" sz="1600">
                <a:solidFill>
                  <a:srgbClr val="CC0000"/>
                </a:solidFill>
                <a:sym typeface="Symbol" pitchFamily="18" charset="2"/>
              </a:rPr>
              <a:t>)</a:t>
            </a:r>
            <a:endParaRPr lang="ru-RU" sz="160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931444" name="Line 180"/>
          <p:cNvSpPr>
            <a:spLocks noChangeShapeType="1"/>
          </p:cNvSpPr>
          <p:nvPr/>
        </p:nvSpPr>
        <p:spPr bwMode="auto">
          <a:xfrm>
            <a:off x="8137525" y="5053013"/>
            <a:ext cx="0" cy="1587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45" name="Line 181"/>
          <p:cNvSpPr>
            <a:spLocks noChangeShapeType="1"/>
          </p:cNvSpPr>
          <p:nvPr/>
        </p:nvSpPr>
        <p:spPr bwMode="auto">
          <a:xfrm>
            <a:off x="7151688" y="5218113"/>
            <a:ext cx="1065212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82" name="Rectangle 218"/>
          <p:cNvSpPr>
            <a:spLocks noChangeArrowheads="1"/>
          </p:cNvSpPr>
          <p:nvPr/>
        </p:nvSpPr>
        <p:spPr bwMode="auto">
          <a:xfrm>
            <a:off x="279400" y="5486400"/>
            <a:ext cx="451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>
                <a:solidFill>
                  <a:srgbClr val="0000CC"/>
                </a:solidFill>
                <a:sym typeface="Symbol" pitchFamily="18" charset="2"/>
              </a:rPr>
              <a:t>Belle result decreases tension with theory</a:t>
            </a:r>
          </a:p>
        </p:txBody>
      </p:sp>
      <p:grpSp>
        <p:nvGrpSpPr>
          <p:cNvPr id="8" name="Group 219"/>
          <p:cNvGrpSpPr>
            <a:grpSpLocks/>
          </p:cNvGrpSpPr>
          <p:nvPr/>
        </p:nvGrpSpPr>
        <p:grpSpPr bwMode="auto">
          <a:xfrm>
            <a:off x="765175" y="6042025"/>
            <a:ext cx="4344988" cy="396875"/>
            <a:chOff x="482" y="3806"/>
            <a:chExt cx="2737" cy="250"/>
          </a:xfrm>
        </p:grpSpPr>
        <p:sp>
          <p:nvSpPr>
            <p:cNvPr id="1931484" name="Text Box 220"/>
            <p:cNvSpPr txBox="1">
              <a:spLocks noChangeArrowheads="1"/>
            </p:cNvSpPr>
            <p:nvPr/>
          </p:nvSpPr>
          <p:spPr bwMode="auto">
            <a:xfrm>
              <a:off x="482" y="3806"/>
              <a:ext cx="27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/>
                <a:t>First measurement  </a:t>
              </a:r>
              <a:r>
                <a:rPr lang="en-US">
                  <a:sym typeface="Symbol" pitchFamily="18" charset="2"/>
                </a:rPr>
                <a:t> = </a:t>
              </a:r>
              <a:r>
                <a:rPr lang="en-US">
                  <a:solidFill>
                    <a:srgbClr val="000066"/>
                  </a:solidFill>
                  <a:sym typeface="Symbol" pitchFamily="18" charset="2"/>
                </a:rPr>
                <a:t>10.8 </a:t>
              </a:r>
              <a:r>
                <a:rPr lang="en-US" baseline="30000">
                  <a:solidFill>
                    <a:srgbClr val="000066"/>
                  </a:solidFill>
                  <a:sym typeface="Symbol" pitchFamily="18" charset="2"/>
                </a:rPr>
                <a:t>+4.0</a:t>
              </a:r>
              <a:r>
                <a:rPr lang="en-US">
                  <a:solidFill>
                    <a:srgbClr val="000066"/>
                  </a:solidFill>
                  <a:sym typeface="Symbol" pitchFamily="18" charset="2"/>
                </a:rPr>
                <a:t> </a:t>
              </a:r>
              <a:r>
                <a:rPr lang="en-US" baseline="30000">
                  <a:solidFill>
                    <a:srgbClr val="000066"/>
                  </a:solidFill>
                  <a:sym typeface="Symbol" pitchFamily="18" charset="2"/>
                </a:rPr>
                <a:t>+4.5</a:t>
              </a:r>
              <a:r>
                <a:rPr lang="en-US">
                  <a:solidFill>
                    <a:srgbClr val="000066"/>
                  </a:solidFill>
                  <a:sym typeface="Symbol" pitchFamily="18" charset="2"/>
                </a:rPr>
                <a:t> MeV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931485" name="Rectangle 221"/>
            <p:cNvSpPr>
              <a:spLocks noChangeArrowheads="1"/>
            </p:cNvSpPr>
            <p:nvPr/>
          </p:nvSpPr>
          <p:spPr bwMode="auto">
            <a:xfrm>
              <a:off x="2527" y="3863"/>
              <a:ext cx="30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baseline="-25000" dirty="0">
                  <a:solidFill>
                    <a:srgbClr val="000066"/>
                  </a:solidFill>
                  <a:sym typeface="Symbol" pitchFamily="18" charset="2"/>
                </a:rPr>
                <a:t>–3.7</a:t>
              </a:r>
              <a:endParaRPr lang="ru-RU" baseline="-25000" dirty="0">
                <a:solidFill>
                  <a:srgbClr val="000066"/>
                </a:solidFill>
                <a:sym typeface="Symbol" pitchFamily="18" charset="2"/>
              </a:endParaRPr>
            </a:p>
          </p:txBody>
        </p:sp>
        <p:sp>
          <p:nvSpPr>
            <p:cNvPr id="1931486" name="Rectangle 222"/>
            <p:cNvSpPr>
              <a:spLocks noChangeArrowheads="1"/>
            </p:cNvSpPr>
            <p:nvPr/>
          </p:nvSpPr>
          <p:spPr bwMode="auto">
            <a:xfrm>
              <a:off x="2778" y="3863"/>
              <a:ext cx="30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baseline="-25000" dirty="0">
                  <a:solidFill>
                    <a:srgbClr val="000066"/>
                  </a:solidFill>
                  <a:sym typeface="Symbol" pitchFamily="18" charset="2"/>
                </a:rPr>
                <a:t>–2.0</a:t>
              </a:r>
              <a:endParaRPr lang="ru-RU" baseline="-25000" dirty="0">
                <a:solidFill>
                  <a:srgbClr val="000066"/>
                </a:solidFill>
                <a:sym typeface="Symbol" pitchFamily="18" charset="2"/>
              </a:endParaRPr>
            </a:p>
          </p:txBody>
        </p:sp>
      </p:grpSp>
      <p:sp>
        <p:nvSpPr>
          <p:cNvPr id="1931487" name="Text Box 223"/>
          <p:cNvSpPr txBox="1">
            <a:spLocks noChangeArrowheads="1"/>
          </p:cNvSpPr>
          <p:nvPr/>
        </p:nvSpPr>
        <p:spPr bwMode="auto">
          <a:xfrm>
            <a:off x="3951288" y="6389688"/>
            <a:ext cx="141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>
                <a:solidFill>
                  <a:srgbClr val="0000CC"/>
                </a:solidFill>
              </a:rPr>
              <a:t>as expected</a:t>
            </a:r>
            <a:endParaRPr lang="ru-RU">
              <a:solidFill>
                <a:srgbClr val="0000CC"/>
              </a:solidFill>
            </a:endParaRPr>
          </a:p>
        </p:txBody>
      </p:sp>
      <p:pic>
        <p:nvPicPr>
          <p:cNvPr id="147" name="Picture 14" descr="Belle-logo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17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48" name="Text Box 99"/>
          <p:cNvSpPr txBox="1">
            <a:spLocks noChangeArrowheads="1"/>
          </p:cNvSpPr>
          <p:nvPr/>
        </p:nvSpPr>
        <p:spPr bwMode="auto">
          <a:xfrm>
            <a:off x="340442" y="5152967"/>
            <a:ext cx="4510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800" dirty="0" smtClean="0">
                <a:solidFill>
                  <a:srgbClr val="000066"/>
                </a:solidFill>
              </a:rPr>
              <a:t> </a:t>
            </a:r>
            <a:r>
              <a:rPr lang="en-US" sz="1800" dirty="0" err="1" smtClean="0">
                <a:solidFill>
                  <a:srgbClr val="000066"/>
                </a:solidFill>
              </a:rPr>
              <a:t>Mizuk</a:t>
            </a:r>
            <a:r>
              <a:rPr lang="en-US" sz="1800" dirty="0" smtClean="0">
                <a:solidFill>
                  <a:srgbClr val="000066"/>
                </a:solidFill>
              </a:rPr>
              <a:t> et al. Belle PRL 109 (2012) 232002</a:t>
            </a:r>
            <a:endParaRPr lang="ru-RU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18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93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1327150"/>
            <a:ext cx="29813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1267" name="Text Box 3"/>
          <p:cNvSpPr txBox="1">
            <a:spLocks noChangeArrowheads="1"/>
          </p:cNvSpPr>
          <p:nvPr/>
        </p:nvSpPr>
        <p:spPr bwMode="auto">
          <a:xfrm>
            <a:off x="1060346" y="3175"/>
            <a:ext cx="7047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Observation of  </a:t>
            </a:r>
            <a:r>
              <a:rPr lang="en-US" sz="3200" b="1" dirty="0" err="1">
                <a:solidFill>
                  <a:srgbClr val="002060"/>
                </a:solidFill>
                <a:sym typeface="Symbol" pitchFamily="18" charset="2"/>
              </a:rPr>
              <a:t>h</a:t>
            </a:r>
            <a:r>
              <a:rPr lang="en-US" sz="3200" b="1" baseline="-25000" dirty="0" err="1">
                <a:solidFill>
                  <a:srgbClr val="002060"/>
                </a:solidFill>
                <a:sym typeface="Symbol" pitchFamily="18" charset="2"/>
              </a:rPr>
              <a:t>b</a:t>
            </a:r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(1P,2P) </a:t>
            </a:r>
            <a:r>
              <a:rPr lang="en-US" sz="3200" b="1" baseline="-25000" dirty="0">
                <a:solidFill>
                  <a:srgbClr val="002060"/>
                </a:solidFill>
                <a:sym typeface="Symbol" pitchFamily="18" charset="2"/>
              </a:rPr>
              <a:t>b</a:t>
            </a:r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(1S) </a:t>
            </a:r>
          </a:p>
        </p:txBody>
      </p:sp>
      <p:pic>
        <p:nvPicPr>
          <p:cNvPr id="193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138" y="1944688"/>
            <a:ext cx="21288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1271" name="TextBox 17"/>
          <p:cNvSpPr txBox="1">
            <a:spLocks noChangeArrowheads="1"/>
          </p:cNvSpPr>
          <p:nvPr/>
        </p:nvSpPr>
        <p:spPr bwMode="auto">
          <a:xfrm>
            <a:off x="4813300" y="3786188"/>
            <a:ext cx="525463" cy="274637"/>
          </a:xfrm>
          <a:prstGeom prst="rect">
            <a:avLst/>
          </a:prstGeom>
          <a:solidFill>
            <a:srgbClr val="FFFF66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200">
                <a:solidFill>
                  <a:srgbClr val="FF6600"/>
                </a:solidFill>
              </a:rPr>
              <a:t>LQCD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1388" y="3786188"/>
            <a:ext cx="722312" cy="274637"/>
          </a:xfrm>
          <a:prstGeom prst="rect">
            <a:avLst/>
          </a:prstGeom>
          <a:solidFill>
            <a:srgbClr val="66FF66">
              <a:alpha val="43000"/>
            </a:srgbClr>
          </a:solidFill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200">
                <a:solidFill>
                  <a:srgbClr val="4F6228"/>
                </a:solidFill>
              </a:rPr>
              <a:t>pNRQCD</a:t>
            </a:r>
          </a:p>
        </p:txBody>
      </p:sp>
      <p:sp>
        <p:nvSpPr>
          <p:cNvPr id="1931273" name="Text Box 9"/>
          <p:cNvSpPr txBox="1">
            <a:spLocks noChangeArrowheads="1"/>
          </p:cNvSpPr>
          <p:nvPr/>
        </p:nvSpPr>
        <p:spPr bwMode="auto">
          <a:xfrm>
            <a:off x="3249613" y="4429125"/>
            <a:ext cx="2576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0066"/>
                </a:solidFill>
              </a:rPr>
              <a:t>Kniehl et al, PRL92,242001(2004)</a:t>
            </a:r>
            <a:endParaRPr lang="ru-RU" sz="1400">
              <a:solidFill>
                <a:srgbClr val="000066"/>
              </a:solidFill>
            </a:endParaRPr>
          </a:p>
        </p:txBody>
      </p:sp>
      <p:sp>
        <p:nvSpPr>
          <p:cNvPr id="1931274" name="Text Box 10"/>
          <p:cNvSpPr txBox="1">
            <a:spLocks noChangeArrowheads="1"/>
          </p:cNvSpPr>
          <p:nvPr/>
        </p:nvSpPr>
        <p:spPr bwMode="auto">
          <a:xfrm>
            <a:off x="3514725" y="4632325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0066"/>
                </a:solidFill>
              </a:rPr>
              <a:t>Meinel, PRD82,114502(2010)</a:t>
            </a:r>
            <a:endParaRPr lang="ru-RU" sz="1400">
              <a:solidFill>
                <a:srgbClr val="000066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65238" y="4727575"/>
            <a:ext cx="1431925" cy="396875"/>
            <a:chOff x="158" y="3302"/>
            <a:chExt cx="902" cy="250"/>
          </a:xfrm>
        </p:grpSpPr>
        <p:sp>
          <p:nvSpPr>
            <p:cNvPr id="1931276" name="Text Box 12"/>
            <p:cNvSpPr txBox="1">
              <a:spLocks noChangeArrowheads="1"/>
            </p:cNvSpPr>
            <p:nvPr/>
          </p:nvSpPr>
          <p:spPr bwMode="auto">
            <a:xfrm>
              <a:off x="158" y="3302"/>
              <a:ext cx="9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M</a:t>
              </a:r>
              <a:r>
                <a:rPr lang="en-US" baseline="-25000"/>
                <a:t>miss</a:t>
              </a:r>
              <a:r>
                <a:rPr lang="en-US"/>
                <a:t> (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+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-</a:t>
              </a:r>
              <a:r>
                <a:rPr lang="en-US">
                  <a:sym typeface="Symbol" pitchFamily="18" charset="2"/>
                </a:rPr>
                <a:t>)</a:t>
              </a:r>
              <a:endParaRPr lang="en-US" baseline="30000">
                <a:sym typeface="Symbol" pitchFamily="18" charset="2"/>
              </a:endParaRPr>
            </a:p>
          </p:txBody>
        </p:sp>
        <p:sp>
          <p:nvSpPr>
            <p:cNvPr id="1931277" name="Rectangle 13"/>
            <p:cNvSpPr>
              <a:spLocks noChangeArrowheads="1"/>
            </p:cNvSpPr>
            <p:nvPr/>
          </p:nvSpPr>
          <p:spPr bwMode="auto">
            <a:xfrm>
              <a:off x="297" y="3303"/>
              <a:ext cx="23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>
                  <a:sym typeface="Symbol" pitchFamily="18" charset="2"/>
                </a:rPr>
                <a:t>(n)</a:t>
              </a:r>
            </a:p>
          </p:txBody>
        </p:sp>
      </p:grpSp>
      <p:sp>
        <p:nvSpPr>
          <p:cNvPr id="1931283" name="Line 19"/>
          <p:cNvSpPr>
            <a:spLocks noChangeShapeType="1"/>
          </p:cNvSpPr>
          <p:nvPr/>
        </p:nvSpPr>
        <p:spPr bwMode="auto">
          <a:xfrm>
            <a:off x="3128963" y="3028950"/>
            <a:ext cx="1271587" cy="685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278" name="Text Box 14"/>
          <p:cNvSpPr txBox="1">
            <a:spLocks noChangeArrowheads="1"/>
          </p:cNvSpPr>
          <p:nvPr/>
        </p:nvSpPr>
        <p:spPr bwMode="auto">
          <a:xfrm>
            <a:off x="3368675" y="1041400"/>
            <a:ext cx="2731874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CC0000"/>
                </a:solidFill>
              </a:rPr>
              <a:t>Belle :</a:t>
            </a:r>
            <a:r>
              <a:rPr lang="en-US" dirty="0"/>
              <a:t> 57.9 </a:t>
            </a:r>
            <a:r>
              <a:rPr lang="en-US" dirty="0">
                <a:sym typeface="Symbol" pitchFamily="18" charset="2"/>
              </a:rPr>
              <a:t> 2.3 </a:t>
            </a:r>
            <a:r>
              <a:rPr lang="en-US" dirty="0" err="1">
                <a:sym typeface="Symbol" pitchFamily="18" charset="2"/>
              </a:rPr>
              <a:t>MeV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931279" name="Text Box 15"/>
          <p:cNvSpPr txBox="1">
            <a:spLocks noChangeArrowheads="1"/>
          </p:cNvSpPr>
          <p:nvPr/>
        </p:nvSpPr>
        <p:spPr bwMode="auto">
          <a:xfrm>
            <a:off x="3109913" y="1370013"/>
            <a:ext cx="303158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914400"/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PDG’12 :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69.3 </a:t>
            </a:r>
            <a:r>
              <a:rPr lang="en-US" dirty="0">
                <a:sym typeface="Symbol" pitchFamily="18" charset="2"/>
              </a:rPr>
              <a:t> 2.8 </a:t>
            </a:r>
            <a:r>
              <a:rPr lang="en-US" dirty="0" err="1">
                <a:sym typeface="Symbol" pitchFamily="18" charset="2"/>
              </a:rPr>
              <a:t>MeV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931291" name="Rectangle 27"/>
          <p:cNvSpPr>
            <a:spLocks noChangeArrowheads="1"/>
          </p:cNvSpPr>
          <p:nvPr/>
        </p:nvSpPr>
        <p:spPr bwMode="auto">
          <a:xfrm>
            <a:off x="4214813" y="657225"/>
            <a:ext cx="1141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ym typeface="Symbol" pitchFamily="18" charset="2"/>
              </a:rPr>
              <a:t>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-25000">
                <a:sym typeface="Symbol" pitchFamily="18" charset="2"/>
              </a:rPr>
              <a:t>HF</a:t>
            </a:r>
            <a:r>
              <a:rPr lang="en-US">
                <a:sym typeface="Symbol" pitchFamily="18" charset="2"/>
              </a:rPr>
              <a:t>(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1S</a:t>
            </a:r>
            <a:r>
              <a:rPr lang="en-US">
                <a:sym typeface="Symbol" pitchFamily="18" charset="2"/>
              </a:rPr>
              <a:t>)</a:t>
            </a:r>
            <a:endParaRPr lang="ru-RU">
              <a:sym typeface="Symbol" pitchFamily="18" charset="2"/>
            </a:endParaRPr>
          </a:p>
        </p:txBody>
      </p:sp>
      <p:sp>
        <p:nvSpPr>
          <p:cNvPr id="1931319" name="Text Box 55"/>
          <p:cNvSpPr txBox="1">
            <a:spLocks noChangeArrowheads="1"/>
          </p:cNvSpPr>
          <p:nvPr/>
        </p:nvSpPr>
        <p:spPr bwMode="auto">
          <a:xfrm>
            <a:off x="5981610" y="1198563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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9211" y="577850"/>
            <a:ext cx="2870201" cy="708025"/>
            <a:chOff x="-2138" y="1129"/>
            <a:chExt cx="1808" cy="446"/>
          </a:xfrm>
        </p:grpSpPr>
        <p:sp>
          <p:nvSpPr>
            <p:cNvPr id="1931316" name="Text Box 52"/>
            <p:cNvSpPr txBox="1">
              <a:spLocks noChangeArrowheads="1"/>
            </p:cNvSpPr>
            <p:nvPr/>
          </p:nvSpPr>
          <p:spPr bwMode="auto">
            <a:xfrm>
              <a:off x="-2138" y="1129"/>
              <a:ext cx="180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alibri" pitchFamily="34" charset="0"/>
                  <a:sym typeface="Symbol" pitchFamily="18" charset="2"/>
                </a:rPr>
                <a:t>e</a:t>
              </a:r>
              <a:r>
                <a:rPr lang="en-US" baseline="30000" dirty="0" err="1">
                  <a:latin typeface="Calibri" pitchFamily="34" charset="0"/>
                  <a:sym typeface="Symbol" pitchFamily="18" charset="2"/>
                </a:rPr>
                <a:t>+</a:t>
              </a:r>
              <a:r>
                <a:rPr lang="en-US" dirty="0" err="1">
                  <a:latin typeface="Calibri" pitchFamily="34" charset="0"/>
                  <a:sym typeface="Symbol" pitchFamily="18" charset="2"/>
                </a:rPr>
                <a:t>e</a:t>
              </a:r>
              <a:r>
                <a:rPr lang="en-US" baseline="30000" dirty="0">
                  <a:latin typeface="Calibri" pitchFamily="34" charset="0"/>
                  <a:sym typeface="Symbol" pitchFamily="18" charset="2"/>
                </a:rPr>
                <a:t>-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(5S)</a:t>
              </a:r>
              <a:r>
                <a:rPr lang="en-US" dirty="0" err="1">
                  <a:latin typeface="Calibri" pitchFamily="34" charset="0"/>
                </a:rPr>
                <a:t>h</a:t>
              </a:r>
              <a:r>
                <a:rPr lang="en-US" baseline="-25000" dirty="0" err="1">
                  <a:latin typeface="Calibri" pitchFamily="34" charset="0"/>
                </a:rPr>
                <a:t>b</a:t>
              </a:r>
              <a:r>
                <a:rPr lang="en-US" dirty="0">
                  <a:latin typeface="Calibri" pitchFamily="34" charset="0"/>
                </a:rPr>
                <a:t>(</a:t>
              </a:r>
              <a:r>
                <a:rPr lang="en-US" b="1" dirty="0" err="1">
                  <a:solidFill>
                    <a:srgbClr val="0000CC"/>
                  </a:solidFill>
                  <a:latin typeface="Calibri" pitchFamily="34" charset="0"/>
                </a:rPr>
                <a:t>nP</a:t>
              </a:r>
              <a:r>
                <a:rPr lang="en-US" dirty="0">
                  <a:latin typeface="Calibri" pitchFamily="34" charset="0"/>
                </a:rPr>
                <a:t>) </a:t>
              </a:r>
              <a:r>
                <a:rPr lang="ru-RU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</a:t>
              </a:r>
              <a:r>
                <a:rPr lang="en-US" b="1" baseline="30000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lang="ru-RU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</a:t>
              </a:r>
              <a:r>
                <a:rPr lang="en-US" b="1" baseline="30000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</a:p>
            <a:p>
              <a:r>
                <a:rPr lang="en-US" dirty="0" smtClean="0">
                  <a:latin typeface="Calibri" pitchFamily="34" charset="0"/>
                  <a:sym typeface="Symbol" pitchFamily="18" charset="2"/>
                </a:rPr>
                <a:t>                            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</a:t>
              </a:r>
              <a:r>
                <a:rPr lang="en-US" baseline="-25000" dirty="0">
                  <a:latin typeface="Calibri" pitchFamily="34" charset="0"/>
                  <a:sym typeface="Symbol" pitchFamily="18" charset="2"/>
                </a:rPr>
                <a:t>b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(</a:t>
              </a:r>
              <a:r>
                <a:rPr lang="en-US" b="1" dirty="0">
                  <a:solidFill>
                    <a:srgbClr val="0000CC"/>
                  </a:solidFill>
                  <a:latin typeface="Calibri" pitchFamily="34" charset="0"/>
                  <a:sym typeface="Symbol" pitchFamily="18" charset="2"/>
                </a:rPr>
                <a:t>1S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) </a:t>
              </a:r>
              <a:r>
                <a:rPr lang="en-US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1931320" name="Line 56"/>
            <p:cNvSpPr>
              <a:spLocks noChangeShapeType="1"/>
            </p:cNvSpPr>
            <p:nvPr/>
          </p:nvSpPr>
          <p:spPr bwMode="auto">
            <a:xfrm flipV="1">
              <a:off x="-1134" y="1368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1268" name="Text Box 4"/>
          <p:cNvSpPr txBox="1">
            <a:spLocks noChangeArrowheads="1"/>
          </p:cNvSpPr>
          <p:nvPr/>
        </p:nvSpPr>
        <p:spPr bwMode="auto">
          <a:xfrm>
            <a:off x="1166813" y="1344613"/>
            <a:ext cx="134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00FF"/>
                </a:solidFill>
              </a:rPr>
              <a:t>arxiv:1205.6351</a:t>
            </a:r>
            <a:endParaRPr lang="ru-RU" sz="1400">
              <a:solidFill>
                <a:srgbClr val="0000FF"/>
              </a:solidFill>
            </a:endParaRPr>
          </a:p>
        </p:txBody>
      </p:sp>
      <p:sp>
        <p:nvSpPr>
          <p:cNvPr id="1931424" name="Text Box 160"/>
          <p:cNvSpPr txBox="1">
            <a:spLocks noChangeArrowheads="1"/>
          </p:cNvSpPr>
          <p:nvPr/>
        </p:nvSpPr>
        <p:spPr bwMode="auto">
          <a:xfrm>
            <a:off x="5386388" y="2044700"/>
            <a:ext cx="103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6600"/>
                </a:solidFill>
              </a:rPr>
              <a:t>BaBar </a:t>
            </a:r>
            <a:r>
              <a:rPr lang="en-US" sz="1400">
                <a:solidFill>
                  <a:srgbClr val="006600"/>
                </a:solidFill>
                <a:sym typeface="Symbol" pitchFamily="18" charset="2"/>
              </a:rPr>
              <a:t>(3S)</a:t>
            </a:r>
          </a:p>
        </p:txBody>
      </p:sp>
      <p:sp>
        <p:nvSpPr>
          <p:cNvPr id="1931425" name="Text Box 161"/>
          <p:cNvSpPr txBox="1">
            <a:spLocks noChangeArrowheads="1"/>
          </p:cNvSpPr>
          <p:nvPr/>
        </p:nvSpPr>
        <p:spPr bwMode="auto">
          <a:xfrm>
            <a:off x="5386388" y="2587625"/>
            <a:ext cx="103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6600"/>
                </a:solidFill>
              </a:rPr>
              <a:t>BaBar </a:t>
            </a:r>
            <a:r>
              <a:rPr lang="en-US" sz="1400">
                <a:solidFill>
                  <a:srgbClr val="006600"/>
                </a:solidFill>
                <a:sym typeface="Symbol" pitchFamily="18" charset="2"/>
              </a:rPr>
              <a:t>(2S)</a:t>
            </a:r>
          </a:p>
        </p:txBody>
      </p:sp>
      <p:sp>
        <p:nvSpPr>
          <p:cNvPr id="1931426" name="Text Box 162"/>
          <p:cNvSpPr txBox="1">
            <a:spLocks noChangeArrowheads="1"/>
          </p:cNvSpPr>
          <p:nvPr/>
        </p:nvSpPr>
        <p:spPr bwMode="auto">
          <a:xfrm>
            <a:off x="5386388" y="3130550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6600"/>
                </a:solidFill>
              </a:rPr>
              <a:t>CLEO </a:t>
            </a:r>
            <a:r>
              <a:rPr lang="en-US" sz="1400">
                <a:solidFill>
                  <a:srgbClr val="006600"/>
                </a:solidFill>
                <a:sym typeface="Symbol" pitchFamily="18" charset="2"/>
              </a:rPr>
              <a:t>(3S)</a:t>
            </a:r>
          </a:p>
        </p:txBody>
      </p:sp>
      <p:sp>
        <p:nvSpPr>
          <p:cNvPr id="1931290" name="AutoShape 26"/>
          <p:cNvSpPr>
            <a:spLocks/>
          </p:cNvSpPr>
          <p:nvPr/>
        </p:nvSpPr>
        <p:spPr bwMode="auto">
          <a:xfrm>
            <a:off x="3000375" y="1328738"/>
            <a:ext cx="152400" cy="3414712"/>
          </a:xfrm>
          <a:prstGeom prst="rightBrace">
            <a:avLst>
              <a:gd name="adj1" fmla="val 186719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30" name="Rectangle 166"/>
          <p:cNvSpPr>
            <a:spLocks noChangeArrowheads="1"/>
          </p:cNvSpPr>
          <p:nvPr/>
        </p:nvSpPr>
        <p:spPr bwMode="auto">
          <a:xfrm>
            <a:off x="1643063" y="1711325"/>
            <a:ext cx="77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</a:t>
            </a:r>
            <a:r>
              <a:rPr lang="en-US" sz="1800" b="1" baseline="-2500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(1S)</a:t>
            </a:r>
            <a:endParaRPr lang="ru-RU" sz="18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931431" name="Rectangle 167"/>
          <p:cNvSpPr>
            <a:spLocks noChangeArrowheads="1"/>
          </p:cNvSpPr>
          <p:nvPr/>
        </p:nvSpPr>
        <p:spPr bwMode="auto">
          <a:xfrm>
            <a:off x="1611313" y="3197225"/>
            <a:ext cx="77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</a:t>
            </a:r>
            <a:r>
              <a:rPr lang="en-US" sz="1800" b="1" baseline="-2500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(1S)</a:t>
            </a:r>
            <a:endParaRPr lang="ru-RU" sz="18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931432" name="Line 168"/>
          <p:cNvSpPr>
            <a:spLocks noChangeShapeType="1"/>
          </p:cNvSpPr>
          <p:nvPr/>
        </p:nvSpPr>
        <p:spPr bwMode="auto">
          <a:xfrm>
            <a:off x="1243013" y="1900238"/>
            <a:ext cx="3429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35" name="Line 171"/>
          <p:cNvSpPr>
            <a:spLocks noChangeShapeType="1"/>
          </p:cNvSpPr>
          <p:nvPr/>
        </p:nvSpPr>
        <p:spPr bwMode="auto">
          <a:xfrm>
            <a:off x="1243013" y="3328988"/>
            <a:ext cx="3429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1436" name="Rectangle 172"/>
          <p:cNvSpPr>
            <a:spLocks noChangeArrowheads="1"/>
          </p:cNvSpPr>
          <p:nvPr/>
        </p:nvSpPr>
        <p:spPr bwMode="auto">
          <a:xfrm>
            <a:off x="614363" y="3128963"/>
            <a:ext cx="3143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33" name="Text Box 169"/>
          <p:cNvSpPr txBox="1">
            <a:spLocks noChangeArrowheads="1"/>
          </p:cNvSpPr>
          <p:nvPr/>
        </p:nvSpPr>
        <p:spPr bwMode="auto">
          <a:xfrm>
            <a:off x="495300" y="3105150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h</a:t>
            </a:r>
            <a:r>
              <a:rPr lang="en-US" sz="1800" baseline="-25000"/>
              <a:t>b</a:t>
            </a:r>
            <a:r>
              <a:rPr lang="en-US" sz="1800"/>
              <a:t>(2P)</a:t>
            </a:r>
            <a:endParaRPr lang="en-US" sz="1800">
              <a:sym typeface="Symbol" pitchFamily="18" charset="2"/>
            </a:endParaRPr>
          </a:p>
        </p:txBody>
      </p:sp>
      <p:sp>
        <p:nvSpPr>
          <p:cNvPr id="1931437" name="Rectangle 173"/>
          <p:cNvSpPr>
            <a:spLocks noChangeArrowheads="1"/>
          </p:cNvSpPr>
          <p:nvPr/>
        </p:nvSpPr>
        <p:spPr bwMode="auto">
          <a:xfrm>
            <a:off x="614363" y="1414463"/>
            <a:ext cx="3143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38" name="Text Box 174"/>
          <p:cNvSpPr txBox="1">
            <a:spLocks noChangeArrowheads="1"/>
          </p:cNvSpPr>
          <p:nvPr/>
        </p:nvSpPr>
        <p:spPr bwMode="auto">
          <a:xfrm>
            <a:off x="495300" y="1676400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h</a:t>
            </a:r>
            <a:r>
              <a:rPr lang="en-US" sz="1800" baseline="-25000"/>
              <a:t>b</a:t>
            </a:r>
            <a:r>
              <a:rPr lang="en-US" sz="1800"/>
              <a:t>(1P)</a:t>
            </a:r>
            <a:endParaRPr lang="en-US" sz="1800">
              <a:sym typeface="Symbol" pitchFamily="18" charset="2"/>
            </a:endParaRPr>
          </a:p>
        </p:txBody>
      </p:sp>
      <p:sp>
        <p:nvSpPr>
          <p:cNvPr id="1931440" name="Oval 176"/>
          <p:cNvSpPr>
            <a:spLocks noChangeArrowheads="1"/>
          </p:cNvSpPr>
          <p:nvPr/>
        </p:nvSpPr>
        <p:spPr bwMode="auto">
          <a:xfrm rot="-1845504">
            <a:off x="2352675" y="469900"/>
            <a:ext cx="477838" cy="87312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41" name="Rectangle 177"/>
          <p:cNvSpPr>
            <a:spLocks noChangeArrowheads="1"/>
          </p:cNvSpPr>
          <p:nvPr/>
        </p:nvSpPr>
        <p:spPr bwMode="auto">
          <a:xfrm>
            <a:off x="2912356" y="552450"/>
            <a:ext cx="1254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</a:rPr>
              <a:t>reconstruct</a:t>
            </a:r>
            <a:endParaRPr lang="ru-RU" sz="1800" dirty="0">
              <a:solidFill>
                <a:srgbClr val="CC0000"/>
              </a:solidFill>
            </a:endParaRPr>
          </a:p>
        </p:txBody>
      </p:sp>
      <p:sp>
        <p:nvSpPr>
          <p:cNvPr id="1931482" name="Rectangle 218"/>
          <p:cNvSpPr>
            <a:spLocks noChangeArrowheads="1"/>
          </p:cNvSpPr>
          <p:nvPr/>
        </p:nvSpPr>
        <p:spPr bwMode="auto">
          <a:xfrm>
            <a:off x="279400" y="5486400"/>
            <a:ext cx="451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>
                <a:solidFill>
                  <a:srgbClr val="0000CC"/>
                </a:solidFill>
                <a:sym typeface="Symbol" pitchFamily="18" charset="2"/>
              </a:rPr>
              <a:t>Belle result decreases tension with theory</a:t>
            </a:r>
          </a:p>
        </p:txBody>
      </p:sp>
      <p:grpSp>
        <p:nvGrpSpPr>
          <p:cNvPr id="8" name="Group 219"/>
          <p:cNvGrpSpPr>
            <a:grpSpLocks/>
          </p:cNvGrpSpPr>
          <p:nvPr/>
        </p:nvGrpSpPr>
        <p:grpSpPr bwMode="auto">
          <a:xfrm>
            <a:off x="765175" y="6042025"/>
            <a:ext cx="4344988" cy="396875"/>
            <a:chOff x="482" y="3806"/>
            <a:chExt cx="2737" cy="250"/>
          </a:xfrm>
        </p:grpSpPr>
        <p:sp>
          <p:nvSpPr>
            <p:cNvPr id="1931484" name="Text Box 220"/>
            <p:cNvSpPr txBox="1">
              <a:spLocks noChangeArrowheads="1"/>
            </p:cNvSpPr>
            <p:nvPr/>
          </p:nvSpPr>
          <p:spPr bwMode="auto">
            <a:xfrm>
              <a:off x="482" y="3806"/>
              <a:ext cx="27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/>
                <a:t>First measurement  </a:t>
              </a:r>
              <a:r>
                <a:rPr lang="en-US">
                  <a:sym typeface="Symbol" pitchFamily="18" charset="2"/>
                </a:rPr>
                <a:t> = </a:t>
              </a:r>
              <a:r>
                <a:rPr lang="en-US">
                  <a:solidFill>
                    <a:srgbClr val="000066"/>
                  </a:solidFill>
                  <a:sym typeface="Symbol" pitchFamily="18" charset="2"/>
                </a:rPr>
                <a:t>10.8 </a:t>
              </a:r>
              <a:r>
                <a:rPr lang="en-US" baseline="30000">
                  <a:solidFill>
                    <a:srgbClr val="000066"/>
                  </a:solidFill>
                  <a:sym typeface="Symbol" pitchFamily="18" charset="2"/>
                </a:rPr>
                <a:t>+4.0</a:t>
              </a:r>
              <a:r>
                <a:rPr lang="en-US">
                  <a:solidFill>
                    <a:srgbClr val="000066"/>
                  </a:solidFill>
                  <a:sym typeface="Symbol" pitchFamily="18" charset="2"/>
                </a:rPr>
                <a:t> </a:t>
              </a:r>
              <a:r>
                <a:rPr lang="en-US" baseline="30000">
                  <a:solidFill>
                    <a:srgbClr val="000066"/>
                  </a:solidFill>
                  <a:sym typeface="Symbol" pitchFamily="18" charset="2"/>
                </a:rPr>
                <a:t>+4.5</a:t>
              </a:r>
              <a:r>
                <a:rPr lang="en-US">
                  <a:solidFill>
                    <a:srgbClr val="000066"/>
                  </a:solidFill>
                  <a:sym typeface="Symbol" pitchFamily="18" charset="2"/>
                </a:rPr>
                <a:t> MeV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931485" name="Rectangle 221"/>
            <p:cNvSpPr>
              <a:spLocks noChangeArrowheads="1"/>
            </p:cNvSpPr>
            <p:nvPr/>
          </p:nvSpPr>
          <p:spPr bwMode="auto">
            <a:xfrm>
              <a:off x="2527" y="3863"/>
              <a:ext cx="30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baseline="-25000" dirty="0">
                  <a:solidFill>
                    <a:srgbClr val="000066"/>
                  </a:solidFill>
                  <a:sym typeface="Symbol" pitchFamily="18" charset="2"/>
                </a:rPr>
                <a:t>–3.7</a:t>
              </a:r>
              <a:endParaRPr lang="ru-RU" baseline="-25000" dirty="0">
                <a:solidFill>
                  <a:srgbClr val="000066"/>
                </a:solidFill>
                <a:sym typeface="Symbol" pitchFamily="18" charset="2"/>
              </a:endParaRPr>
            </a:p>
          </p:txBody>
        </p:sp>
        <p:sp>
          <p:nvSpPr>
            <p:cNvPr id="1931486" name="Rectangle 222"/>
            <p:cNvSpPr>
              <a:spLocks noChangeArrowheads="1"/>
            </p:cNvSpPr>
            <p:nvPr/>
          </p:nvSpPr>
          <p:spPr bwMode="auto">
            <a:xfrm>
              <a:off x="2778" y="3863"/>
              <a:ext cx="30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baseline="-25000" dirty="0">
                  <a:solidFill>
                    <a:srgbClr val="000066"/>
                  </a:solidFill>
                  <a:sym typeface="Symbol" pitchFamily="18" charset="2"/>
                </a:rPr>
                <a:t>–2.0</a:t>
              </a:r>
              <a:endParaRPr lang="ru-RU" baseline="-25000" dirty="0">
                <a:solidFill>
                  <a:srgbClr val="000066"/>
                </a:solidFill>
                <a:sym typeface="Symbol" pitchFamily="18" charset="2"/>
              </a:endParaRPr>
            </a:p>
          </p:txBody>
        </p:sp>
      </p:grpSp>
      <p:sp>
        <p:nvSpPr>
          <p:cNvPr id="1931487" name="Text Box 223"/>
          <p:cNvSpPr txBox="1">
            <a:spLocks noChangeArrowheads="1"/>
          </p:cNvSpPr>
          <p:nvPr/>
        </p:nvSpPr>
        <p:spPr bwMode="auto">
          <a:xfrm>
            <a:off x="3951288" y="6389688"/>
            <a:ext cx="141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>
                <a:solidFill>
                  <a:srgbClr val="0000CC"/>
                </a:solidFill>
              </a:rPr>
              <a:t>as expected</a:t>
            </a:r>
            <a:endParaRPr lang="ru-RU">
              <a:solidFill>
                <a:srgbClr val="0000CC"/>
              </a:solidFill>
            </a:endParaRPr>
          </a:p>
        </p:txBody>
      </p:sp>
      <p:pic>
        <p:nvPicPr>
          <p:cNvPr id="172" name="Picture 1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975" y="712788"/>
            <a:ext cx="31019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" name="Text Box 142"/>
          <p:cNvSpPr txBox="1">
            <a:spLocks noChangeArrowheads="1"/>
          </p:cNvSpPr>
          <p:nvPr/>
        </p:nvSpPr>
        <p:spPr bwMode="auto">
          <a:xfrm>
            <a:off x="7815263" y="1327150"/>
            <a:ext cx="439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600">
                <a:solidFill>
                  <a:srgbClr val="0000FF"/>
                </a:solidFill>
              </a:rPr>
              <a:t>ISR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174" name="Line 143"/>
          <p:cNvSpPr>
            <a:spLocks noChangeShapeType="1"/>
          </p:cNvSpPr>
          <p:nvPr/>
        </p:nvSpPr>
        <p:spPr bwMode="auto">
          <a:xfrm>
            <a:off x="7989888" y="1608138"/>
            <a:ext cx="0" cy="188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" name="Text Box 144"/>
          <p:cNvSpPr txBox="1">
            <a:spLocks noChangeArrowheads="1"/>
          </p:cNvSpPr>
          <p:nvPr/>
        </p:nvSpPr>
        <p:spPr bwMode="auto">
          <a:xfrm>
            <a:off x="8185150" y="1416050"/>
            <a:ext cx="70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600">
                <a:solidFill>
                  <a:srgbClr val="0000FF"/>
                </a:solidFill>
                <a:sym typeface="Symbol" pitchFamily="18" charset="2"/>
              </a:rPr>
              <a:t></a:t>
            </a:r>
            <a:r>
              <a:rPr lang="en-US" sz="1600" baseline="-2500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sz="1600">
                <a:solidFill>
                  <a:srgbClr val="0000FF"/>
                </a:solidFill>
                <a:sym typeface="Symbol" pitchFamily="18" charset="2"/>
              </a:rPr>
              <a:t>(1S)</a:t>
            </a:r>
          </a:p>
        </p:txBody>
      </p:sp>
      <p:sp>
        <p:nvSpPr>
          <p:cNvPr id="176" name="Line 145"/>
          <p:cNvSpPr>
            <a:spLocks noChangeShapeType="1"/>
          </p:cNvSpPr>
          <p:nvPr/>
        </p:nvSpPr>
        <p:spPr bwMode="auto">
          <a:xfrm flipH="1">
            <a:off x="8343900" y="1736725"/>
            <a:ext cx="30163" cy="1666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Text Box 146"/>
          <p:cNvSpPr txBox="1">
            <a:spLocks noChangeArrowheads="1"/>
          </p:cNvSpPr>
          <p:nvPr/>
        </p:nvSpPr>
        <p:spPr bwMode="auto">
          <a:xfrm>
            <a:off x="7045325" y="2119313"/>
            <a:ext cx="70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600">
                <a:solidFill>
                  <a:srgbClr val="0000FF"/>
                </a:solidFill>
                <a:sym typeface="Symbol" pitchFamily="18" charset="2"/>
              </a:rPr>
              <a:t></a:t>
            </a:r>
            <a:r>
              <a:rPr lang="en-US" sz="1600" baseline="-2500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sz="1600">
                <a:solidFill>
                  <a:srgbClr val="0000FF"/>
                </a:solidFill>
                <a:sym typeface="Symbol" pitchFamily="18" charset="2"/>
              </a:rPr>
              <a:t>(1P)</a:t>
            </a:r>
          </a:p>
        </p:txBody>
      </p:sp>
      <p:sp>
        <p:nvSpPr>
          <p:cNvPr id="178" name="Line 147"/>
          <p:cNvSpPr>
            <a:spLocks noChangeShapeType="1"/>
          </p:cNvSpPr>
          <p:nvPr/>
        </p:nvSpPr>
        <p:spPr bwMode="auto">
          <a:xfrm flipV="1">
            <a:off x="7437438" y="1963738"/>
            <a:ext cx="38100" cy="203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Text Box 148"/>
          <p:cNvSpPr txBox="1">
            <a:spLocks noChangeArrowheads="1"/>
          </p:cNvSpPr>
          <p:nvPr/>
        </p:nvSpPr>
        <p:spPr bwMode="auto">
          <a:xfrm>
            <a:off x="6854825" y="515938"/>
            <a:ext cx="185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400">
                <a:solidFill>
                  <a:srgbClr val="0000FF"/>
                </a:solidFill>
              </a:rPr>
              <a:t>PRL101, 071801 (2008)</a:t>
            </a:r>
            <a:endParaRPr lang="ru-RU" sz="1400">
              <a:solidFill>
                <a:srgbClr val="0000FF"/>
              </a:solidFill>
            </a:endParaRPr>
          </a:p>
        </p:txBody>
      </p:sp>
      <p:sp>
        <p:nvSpPr>
          <p:cNvPr id="180" name="Text Box 149"/>
          <p:cNvSpPr txBox="1">
            <a:spLocks noChangeArrowheads="1"/>
          </p:cNvSpPr>
          <p:nvPr/>
        </p:nvSpPr>
        <p:spPr bwMode="auto">
          <a:xfrm>
            <a:off x="6518275" y="777875"/>
            <a:ext cx="240665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/>
              <a:t>BaBar </a:t>
            </a:r>
            <a:r>
              <a:rPr lang="en-US">
                <a:sym typeface="Symbol" pitchFamily="18" charset="2"/>
              </a:rPr>
              <a:t>(3S)</a:t>
            </a:r>
            <a:r>
              <a:rPr lang="en-US" baseline="-25000">
                <a:sym typeface="Symbol" pitchFamily="18" charset="2"/>
              </a:rPr>
              <a:t>b</a:t>
            </a:r>
            <a:r>
              <a:rPr lang="en-US">
                <a:sym typeface="Symbol" pitchFamily="18" charset="2"/>
              </a:rPr>
              <a:t>(1S)</a:t>
            </a:r>
          </a:p>
        </p:txBody>
      </p:sp>
      <p:pic>
        <p:nvPicPr>
          <p:cNvPr id="181" name="Picture 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3763" y="2892425"/>
            <a:ext cx="31607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" name="Text Box 151"/>
          <p:cNvSpPr txBox="1">
            <a:spLocks noChangeArrowheads="1"/>
          </p:cNvSpPr>
          <p:nvPr/>
        </p:nvSpPr>
        <p:spPr bwMode="auto">
          <a:xfrm>
            <a:off x="7648575" y="3406775"/>
            <a:ext cx="439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600">
                <a:solidFill>
                  <a:srgbClr val="0000FF"/>
                </a:solidFill>
              </a:rPr>
              <a:t>ISR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183" name="Line 152"/>
          <p:cNvSpPr>
            <a:spLocks noChangeShapeType="1"/>
          </p:cNvSpPr>
          <p:nvPr/>
        </p:nvSpPr>
        <p:spPr bwMode="auto">
          <a:xfrm>
            <a:off x="7823200" y="3687763"/>
            <a:ext cx="0" cy="188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Text Box 153"/>
          <p:cNvSpPr txBox="1">
            <a:spLocks noChangeArrowheads="1"/>
          </p:cNvSpPr>
          <p:nvPr/>
        </p:nvSpPr>
        <p:spPr bwMode="auto">
          <a:xfrm>
            <a:off x="8018463" y="3495675"/>
            <a:ext cx="70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600">
                <a:solidFill>
                  <a:srgbClr val="0000FF"/>
                </a:solidFill>
                <a:sym typeface="Symbol" pitchFamily="18" charset="2"/>
              </a:rPr>
              <a:t></a:t>
            </a:r>
            <a:r>
              <a:rPr lang="en-US" sz="1600" baseline="-2500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sz="1600">
                <a:solidFill>
                  <a:srgbClr val="0000FF"/>
                </a:solidFill>
                <a:sym typeface="Symbol" pitchFamily="18" charset="2"/>
              </a:rPr>
              <a:t>(1S)</a:t>
            </a:r>
          </a:p>
        </p:txBody>
      </p:sp>
      <p:sp>
        <p:nvSpPr>
          <p:cNvPr id="185" name="Line 154"/>
          <p:cNvSpPr>
            <a:spLocks noChangeShapeType="1"/>
          </p:cNvSpPr>
          <p:nvPr/>
        </p:nvSpPr>
        <p:spPr bwMode="auto">
          <a:xfrm flipH="1">
            <a:off x="8177213" y="3816350"/>
            <a:ext cx="30162" cy="1666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Text Box 155"/>
          <p:cNvSpPr txBox="1">
            <a:spLocks noChangeArrowheads="1"/>
          </p:cNvSpPr>
          <p:nvPr/>
        </p:nvSpPr>
        <p:spPr bwMode="auto">
          <a:xfrm>
            <a:off x="6465888" y="2962275"/>
            <a:ext cx="240665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/>
              <a:t>BaBar </a:t>
            </a:r>
            <a:r>
              <a:rPr lang="en-US">
                <a:sym typeface="Symbol" pitchFamily="18" charset="2"/>
              </a:rPr>
              <a:t>(2S)</a:t>
            </a:r>
            <a:r>
              <a:rPr lang="en-US" baseline="-25000">
                <a:sym typeface="Symbol" pitchFamily="18" charset="2"/>
              </a:rPr>
              <a:t>b</a:t>
            </a:r>
            <a:r>
              <a:rPr lang="en-US">
                <a:sym typeface="Symbol" pitchFamily="18" charset="2"/>
              </a:rPr>
              <a:t>(1S)</a:t>
            </a:r>
          </a:p>
        </p:txBody>
      </p:sp>
      <p:sp>
        <p:nvSpPr>
          <p:cNvPr id="187" name="Text Box 156"/>
          <p:cNvSpPr txBox="1">
            <a:spLocks noChangeArrowheads="1"/>
          </p:cNvSpPr>
          <p:nvPr/>
        </p:nvSpPr>
        <p:spPr bwMode="auto">
          <a:xfrm>
            <a:off x="6657975" y="2708275"/>
            <a:ext cx="185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400">
                <a:solidFill>
                  <a:srgbClr val="0000FF"/>
                </a:solidFill>
              </a:rPr>
              <a:t>PRL103, 161801 (2009)</a:t>
            </a:r>
            <a:endParaRPr lang="ru-RU" sz="1400">
              <a:solidFill>
                <a:srgbClr val="0000FF"/>
              </a:solidFill>
            </a:endParaRPr>
          </a:p>
        </p:txBody>
      </p:sp>
      <p:pic>
        <p:nvPicPr>
          <p:cNvPr id="18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6663" y="4932363"/>
            <a:ext cx="2657475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Text Box 158"/>
          <p:cNvSpPr txBox="1">
            <a:spLocks noChangeArrowheads="1"/>
          </p:cNvSpPr>
          <p:nvPr/>
        </p:nvSpPr>
        <p:spPr bwMode="auto">
          <a:xfrm>
            <a:off x="6973888" y="6243638"/>
            <a:ext cx="133350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/>
              <a:t>CLEO </a:t>
            </a:r>
            <a:r>
              <a:rPr lang="en-US">
                <a:sym typeface="Symbol" pitchFamily="18" charset="2"/>
              </a:rPr>
              <a:t>(3S)</a:t>
            </a:r>
          </a:p>
        </p:txBody>
      </p:sp>
      <p:sp>
        <p:nvSpPr>
          <p:cNvPr id="190" name="Rectangle 159"/>
          <p:cNvSpPr>
            <a:spLocks noChangeArrowheads="1"/>
          </p:cNvSpPr>
          <p:nvPr/>
        </p:nvSpPr>
        <p:spPr bwMode="auto">
          <a:xfrm>
            <a:off x="6561138" y="4957763"/>
            <a:ext cx="2417762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60"/>
          <p:cNvSpPr txBox="1">
            <a:spLocks noChangeArrowheads="1"/>
          </p:cNvSpPr>
          <p:nvPr/>
        </p:nvSpPr>
        <p:spPr bwMode="auto">
          <a:xfrm>
            <a:off x="6757988" y="481012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400">
                <a:solidFill>
                  <a:srgbClr val="0000FF"/>
                </a:solidFill>
              </a:rPr>
              <a:t>PRD81, 031104 (2010)</a:t>
            </a:r>
            <a:endParaRPr lang="ru-RU" sz="1400">
              <a:solidFill>
                <a:srgbClr val="0000FF"/>
              </a:solidFill>
            </a:endParaRPr>
          </a:p>
        </p:txBody>
      </p:sp>
      <p:sp>
        <p:nvSpPr>
          <p:cNvPr id="192" name="Line 161"/>
          <p:cNvSpPr>
            <a:spLocks noChangeShapeType="1"/>
          </p:cNvSpPr>
          <p:nvPr/>
        </p:nvSpPr>
        <p:spPr bwMode="auto">
          <a:xfrm flipV="1">
            <a:off x="5400675" y="1828800"/>
            <a:ext cx="642938" cy="27146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" name="Line 162"/>
          <p:cNvSpPr>
            <a:spLocks noChangeShapeType="1"/>
          </p:cNvSpPr>
          <p:nvPr/>
        </p:nvSpPr>
        <p:spPr bwMode="auto">
          <a:xfrm>
            <a:off x="5214938" y="2771775"/>
            <a:ext cx="800100" cy="1285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5172075" y="3414713"/>
            <a:ext cx="1485900" cy="157162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8" name="Picture 14" descr="Belle-logo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99"/>
          <p:cNvSpPr txBox="1">
            <a:spLocks noChangeArrowheads="1"/>
          </p:cNvSpPr>
          <p:nvPr/>
        </p:nvSpPr>
        <p:spPr bwMode="auto">
          <a:xfrm>
            <a:off x="340442" y="5152967"/>
            <a:ext cx="4510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800" dirty="0" smtClean="0">
                <a:solidFill>
                  <a:srgbClr val="000066"/>
                </a:solidFill>
              </a:rPr>
              <a:t> </a:t>
            </a:r>
            <a:r>
              <a:rPr lang="en-US" sz="1800" dirty="0" err="1" smtClean="0">
                <a:solidFill>
                  <a:srgbClr val="000066"/>
                </a:solidFill>
              </a:rPr>
              <a:t>Mizuk</a:t>
            </a:r>
            <a:r>
              <a:rPr lang="en-US" sz="1800" dirty="0" smtClean="0">
                <a:solidFill>
                  <a:srgbClr val="000066"/>
                </a:solidFill>
              </a:rPr>
              <a:t> et al. Belle PRL 109 (2012) 232002</a:t>
            </a:r>
            <a:endParaRPr lang="ru-RU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32" name="Text Box 16"/>
          <p:cNvSpPr txBox="1">
            <a:spLocks noChangeArrowheads="1"/>
          </p:cNvSpPr>
          <p:nvPr/>
        </p:nvSpPr>
        <p:spPr bwMode="auto">
          <a:xfrm>
            <a:off x="4676775" y="884238"/>
            <a:ext cx="2727325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ru-RU">
                <a:sym typeface="Symbol" pitchFamily="18" charset="2"/>
              </a:rPr>
              <a:t>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-25000">
                <a:sym typeface="Symbol" pitchFamily="18" charset="2"/>
              </a:rPr>
              <a:t>HF</a:t>
            </a:r>
            <a:r>
              <a:rPr lang="en-US">
                <a:sym typeface="Symbol" pitchFamily="18" charset="2"/>
              </a:rPr>
              <a:t>(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2S</a:t>
            </a:r>
            <a:r>
              <a:rPr lang="en-US">
                <a:sym typeface="Symbol" pitchFamily="18" charset="2"/>
              </a:rPr>
              <a:t>) = 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24.3 </a:t>
            </a:r>
            <a:r>
              <a:rPr lang="en-US" baseline="30000">
                <a:solidFill>
                  <a:srgbClr val="000066"/>
                </a:solidFill>
                <a:sym typeface="Symbol" pitchFamily="18" charset="2"/>
              </a:rPr>
              <a:t>+4.0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MeV</a:t>
            </a:r>
          </a:p>
        </p:txBody>
      </p:sp>
      <p:sp>
        <p:nvSpPr>
          <p:cNvPr id="1826882" name="Rectangle 66"/>
          <p:cNvSpPr>
            <a:spLocks noChangeArrowheads="1"/>
          </p:cNvSpPr>
          <p:nvPr/>
        </p:nvSpPr>
        <p:spPr bwMode="auto">
          <a:xfrm>
            <a:off x="6580760" y="973138"/>
            <a:ext cx="4762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baseline="-25000" dirty="0">
                <a:solidFill>
                  <a:srgbClr val="000066"/>
                </a:solidFill>
                <a:sym typeface="Symbol" pitchFamily="18" charset="2"/>
              </a:rPr>
              <a:t>–4.5</a:t>
            </a:r>
            <a:endParaRPr lang="ru-RU" baseline="-25000" dirty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1826865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1265238"/>
            <a:ext cx="405606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6819" name="Text Box 3"/>
          <p:cNvSpPr txBox="1">
            <a:spLocks noChangeArrowheads="1"/>
          </p:cNvSpPr>
          <p:nvPr/>
        </p:nvSpPr>
        <p:spPr bwMode="auto">
          <a:xfrm>
            <a:off x="2131961" y="3175"/>
            <a:ext cx="4902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First evidence for </a:t>
            </a:r>
            <a:r>
              <a:rPr lang="en-US" sz="3200" b="1" baseline="-25000" dirty="0">
                <a:solidFill>
                  <a:srgbClr val="002060"/>
                </a:solidFill>
                <a:sym typeface="Symbol" pitchFamily="18" charset="2"/>
              </a:rPr>
              <a:t>b</a:t>
            </a:r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(2S)</a:t>
            </a:r>
          </a:p>
        </p:txBody>
      </p:sp>
      <p:sp>
        <p:nvSpPr>
          <p:cNvPr id="1826820" name="Text Box 4"/>
          <p:cNvSpPr txBox="1">
            <a:spLocks noChangeArrowheads="1"/>
          </p:cNvSpPr>
          <p:nvPr/>
        </p:nvSpPr>
        <p:spPr bwMode="auto">
          <a:xfrm>
            <a:off x="1555750" y="1300163"/>
            <a:ext cx="186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400">
                <a:solidFill>
                  <a:srgbClr val="0000FF"/>
                </a:solidFill>
              </a:rPr>
              <a:t>arxiv:1205.6351  </a:t>
            </a:r>
            <a:r>
              <a:rPr lang="en-US" sz="140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sz="1400">
                <a:solidFill>
                  <a:srgbClr val="0000FF"/>
                </a:solidFill>
              </a:rPr>
              <a:t>PRL</a:t>
            </a:r>
            <a:endParaRPr lang="ru-RU" sz="1400">
              <a:solidFill>
                <a:srgbClr val="0000FF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46263" y="3919538"/>
            <a:ext cx="1431925" cy="396875"/>
            <a:chOff x="158" y="3302"/>
            <a:chExt cx="902" cy="250"/>
          </a:xfrm>
        </p:grpSpPr>
        <p:sp>
          <p:nvSpPr>
            <p:cNvPr id="1826830" name="Text Box 14"/>
            <p:cNvSpPr txBox="1">
              <a:spLocks noChangeArrowheads="1"/>
            </p:cNvSpPr>
            <p:nvPr/>
          </p:nvSpPr>
          <p:spPr bwMode="auto">
            <a:xfrm>
              <a:off x="158" y="3302"/>
              <a:ext cx="9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M</a:t>
              </a:r>
              <a:r>
                <a:rPr lang="en-US" baseline="-25000"/>
                <a:t>miss</a:t>
              </a:r>
              <a:r>
                <a:rPr lang="en-US"/>
                <a:t> (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+</a:t>
              </a:r>
              <a:r>
                <a:rPr lang="en-US">
                  <a:sym typeface="Symbol" pitchFamily="18" charset="2"/>
                </a:rPr>
                <a:t></a:t>
              </a:r>
              <a:r>
                <a:rPr lang="en-US" baseline="30000">
                  <a:sym typeface="Symbol" pitchFamily="18" charset="2"/>
                </a:rPr>
                <a:t>-</a:t>
              </a:r>
              <a:r>
                <a:rPr lang="en-US">
                  <a:sym typeface="Symbol" pitchFamily="18" charset="2"/>
                </a:rPr>
                <a:t>)</a:t>
              </a:r>
              <a:endParaRPr lang="en-US" baseline="30000">
                <a:sym typeface="Symbol" pitchFamily="18" charset="2"/>
              </a:endParaRPr>
            </a:p>
          </p:txBody>
        </p:sp>
        <p:sp>
          <p:nvSpPr>
            <p:cNvPr id="1826831" name="Rectangle 15"/>
            <p:cNvSpPr>
              <a:spLocks noChangeArrowheads="1"/>
            </p:cNvSpPr>
            <p:nvPr/>
          </p:nvSpPr>
          <p:spPr bwMode="auto">
            <a:xfrm>
              <a:off x="297" y="3303"/>
              <a:ext cx="23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>
                  <a:sym typeface="Symbol" pitchFamily="18" charset="2"/>
                </a:rPr>
                <a:t>(2)</a:t>
              </a:r>
            </a:p>
          </p:txBody>
        </p:sp>
      </p:grpSp>
      <p:sp>
        <p:nvSpPr>
          <p:cNvPr id="1826835" name="Text Box 19"/>
          <p:cNvSpPr txBox="1">
            <a:spLocks noChangeArrowheads="1"/>
          </p:cNvSpPr>
          <p:nvPr/>
        </p:nvSpPr>
        <p:spPr bwMode="auto">
          <a:xfrm rot="21600000">
            <a:off x="6161088" y="1201738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</a:rPr>
              <a:t>First measurement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1826860" name="Text Box 44"/>
          <p:cNvSpPr txBox="1">
            <a:spLocks noChangeArrowheads="1"/>
          </p:cNvSpPr>
          <p:nvPr/>
        </p:nvSpPr>
        <p:spPr bwMode="auto">
          <a:xfrm>
            <a:off x="6180138" y="3373438"/>
            <a:ext cx="2827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CC0000"/>
                </a:solidFill>
              </a:rPr>
              <a:t>In agreement with theory</a:t>
            </a:r>
            <a:endParaRPr lang="en-US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826861" name="Text Box 45"/>
          <p:cNvSpPr txBox="1">
            <a:spLocks noChangeArrowheads="1"/>
          </p:cNvSpPr>
          <p:nvPr/>
        </p:nvSpPr>
        <p:spPr bwMode="auto">
          <a:xfrm>
            <a:off x="3751263" y="4056063"/>
            <a:ext cx="434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66"/>
                </a:solidFill>
                <a:sym typeface="Symbol" pitchFamily="18" charset="2"/>
              </a:rPr>
              <a:t>(2S) = 4  8 MeV,  &lt; 24MeV @ 90% C.L.</a:t>
            </a:r>
          </a:p>
        </p:txBody>
      </p:sp>
      <p:pic>
        <p:nvPicPr>
          <p:cNvPr id="1826866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088" y="2133600"/>
            <a:ext cx="31289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6825" name="TextBox 17"/>
          <p:cNvSpPr txBox="1">
            <a:spLocks noChangeArrowheads="1"/>
          </p:cNvSpPr>
          <p:nvPr/>
        </p:nvSpPr>
        <p:spPr bwMode="auto">
          <a:xfrm>
            <a:off x="6570663" y="1852613"/>
            <a:ext cx="527050" cy="276225"/>
          </a:xfrm>
          <a:prstGeom prst="rect">
            <a:avLst/>
          </a:prstGeom>
          <a:solidFill>
            <a:srgbClr val="FFFF66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200">
                <a:solidFill>
                  <a:srgbClr val="FF6600"/>
                </a:solidFill>
              </a:rPr>
              <a:t>LQCD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0188" y="1854200"/>
            <a:ext cx="722312" cy="274638"/>
          </a:xfrm>
          <a:prstGeom prst="rect">
            <a:avLst/>
          </a:prstGeom>
          <a:solidFill>
            <a:srgbClr val="66FF66">
              <a:alpha val="43000"/>
            </a:srgbClr>
          </a:solidFill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200">
                <a:solidFill>
                  <a:srgbClr val="4F6228"/>
                </a:solidFill>
              </a:rPr>
              <a:t>pNRQCD</a:t>
            </a:r>
          </a:p>
        </p:txBody>
      </p:sp>
      <p:sp>
        <p:nvSpPr>
          <p:cNvPr id="1826875" name="Rectangle 59"/>
          <p:cNvSpPr>
            <a:spLocks noChangeArrowheads="1"/>
          </p:cNvSpPr>
          <p:nvPr/>
        </p:nvSpPr>
        <p:spPr bwMode="auto">
          <a:xfrm>
            <a:off x="4484289" y="5184775"/>
            <a:ext cx="4762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baseline="-25000" dirty="0">
                <a:solidFill>
                  <a:srgbClr val="000066"/>
                </a:solidFill>
                <a:sym typeface="Symbol" pitchFamily="18" charset="2"/>
              </a:rPr>
              <a:t>–3.3</a:t>
            </a:r>
            <a:endParaRPr lang="ru-RU" baseline="-25000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1826876" name="Rectangle 60"/>
          <p:cNvSpPr>
            <a:spLocks noChangeArrowheads="1"/>
          </p:cNvSpPr>
          <p:nvPr/>
        </p:nvSpPr>
        <p:spPr bwMode="auto">
          <a:xfrm>
            <a:off x="4497937" y="5497513"/>
            <a:ext cx="4762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baseline="-25000" dirty="0">
                <a:solidFill>
                  <a:srgbClr val="000066"/>
                </a:solidFill>
                <a:sym typeface="Symbol" pitchFamily="18" charset="2"/>
              </a:rPr>
              <a:t>–3.3</a:t>
            </a:r>
            <a:endParaRPr lang="ru-RU" baseline="-25000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1826877" name="Text Box 61"/>
          <p:cNvSpPr txBox="1">
            <a:spLocks noChangeArrowheads="1"/>
          </p:cNvSpPr>
          <p:nvPr/>
        </p:nvSpPr>
        <p:spPr bwMode="auto">
          <a:xfrm>
            <a:off x="579227" y="5071771"/>
            <a:ext cx="47420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BF[</a:t>
            </a:r>
            <a:r>
              <a:rPr lang="en-US" dirty="0" err="1">
                <a:solidFill>
                  <a:srgbClr val="000066"/>
                </a:solidFill>
                <a:sym typeface="Symbol" pitchFamily="18" charset="2"/>
              </a:rPr>
              <a:t>h</a:t>
            </a:r>
            <a:r>
              <a:rPr lang="en-US" baseline="-25000" dirty="0" err="1">
                <a:solidFill>
                  <a:srgbClr val="000066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(1P)  </a:t>
            </a:r>
            <a:r>
              <a:rPr lang="en-US" baseline="-25000" dirty="0">
                <a:solidFill>
                  <a:srgbClr val="000066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(1S) ] = 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  49.2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5.7</a:t>
            </a:r>
            <a:r>
              <a:rPr lang="en-US" baseline="30000" dirty="0">
                <a:solidFill>
                  <a:srgbClr val="000066"/>
                </a:solidFill>
                <a:sym typeface="Symbol" pitchFamily="18" charset="2"/>
              </a:rPr>
              <a:t>+5.6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 %</a:t>
            </a:r>
          </a:p>
          <a:p>
            <a:pPr algn="l" defTabSz="914400"/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BF[</a:t>
            </a:r>
            <a:r>
              <a:rPr lang="en-US" dirty="0" err="1">
                <a:solidFill>
                  <a:srgbClr val="000066"/>
                </a:solidFill>
                <a:sym typeface="Symbol" pitchFamily="18" charset="2"/>
              </a:rPr>
              <a:t>h</a:t>
            </a:r>
            <a:r>
              <a:rPr lang="en-US" baseline="-25000" dirty="0" err="1">
                <a:solidFill>
                  <a:srgbClr val="000066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(2P)  </a:t>
            </a:r>
            <a:r>
              <a:rPr lang="en-US" baseline="-25000" dirty="0">
                <a:solidFill>
                  <a:srgbClr val="000066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(1S) ] = 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  22.3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3.8</a:t>
            </a:r>
            <a:r>
              <a:rPr lang="en-US" baseline="30000" dirty="0">
                <a:solidFill>
                  <a:srgbClr val="000066"/>
                </a:solidFill>
                <a:sym typeface="Symbol" pitchFamily="18" charset="2"/>
              </a:rPr>
              <a:t>+3.1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 %</a:t>
            </a:r>
          </a:p>
          <a:p>
            <a:pPr algn="l" defTabSz="914400"/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BF[</a:t>
            </a:r>
            <a:r>
              <a:rPr lang="en-US" dirty="0" err="1">
                <a:solidFill>
                  <a:srgbClr val="000066"/>
                </a:solidFill>
                <a:sym typeface="Symbol" pitchFamily="18" charset="2"/>
              </a:rPr>
              <a:t>h</a:t>
            </a:r>
            <a:r>
              <a:rPr lang="en-US" baseline="-25000" dirty="0" err="1">
                <a:solidFill>
                  <a:srgbClr val="000066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(2P)  </a:t>
            </a:r>
            <a:r>
              <a:rPr lang="en-US" baseline="-25000" dirty="0">
                <a:solidFill>
                  <a:srgbClr val="000066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(2S) ] = 47.510.5</a:t>
            </a:r>
            <a:r>
              <a:rPr lang="en-US" baseline="30000" dirty="0">
                <a:solidFill>
                  <a:srgbClr val="000066"/>
                </a:solidFill>
                <a:sym typeface="Symbol" pitchFamily="18" charset="2"/>
              </a:rPr>
              <a:t>+6.8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 %</a:t>
            </a:r>
            <a:endParaRPr lang="ru-RU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1826824" name="Text Box 8"/>
          <p:cNvSpPr txBox="1">
            <a:spLocks noChangeArrowheads="1"/>
          </p:cNvSpPr>
          <p:nvPr/>
        </p:nvSpPr>
        <p:spPr bwMode="auto">
          <a:xfrm>
            <a:off x="6956425" y="2133600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rgbClr val="FF0000"/>
                </a:solidFill>
              </a:rPr>
              <a:t>Belle</a:t>
            </a:r>
            <a:endParaRPr lang="en-US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826885" name="Rectangle 69"/>
          <p:cNvSpPr>
            <a:spLocks noChangeArrowheads="1"/>
          </p:cNvSpPr>
          <p:nvPr/>
        </p:nvSpPr>
        <p:spPr bwMode="auto">
          <a:xfrm>
            <a:off x="4503693" y="5797550"/>
            <a:ext cx="4762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baseline="-25000" dirty="0">
                <a:solidFill>
                  <a:srgbClr val="000066"/>
                </a:solidFill>
                <a:sym typeface="Symbol" pitchFamily="18" charset="2"/>
              </a:rPr>
              <a:t>–7.7</a:t>
            </a:r>
            <a:endParaRPr lang="ru-RU" baseline="-25000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1826886" name="Text Box 70"/>
          <p:cNvSpPr txBox="1">
            <a:spLocks noChangeArrowheads="1"/>
          </p:cNvSpPr>
          <p:nvPr/>
        </p:nvSpPr>
        <p:spPr bwMode="auto">
          <a:xfrm>
            <a:off x="4779963" y="4298950"/>
            <a:ext cx="168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expect </a:t>
            </a:r>
            <a:r>
              <a:rPr lang="en-US">
                <a:sym typeface="Symbol" pitchFamily="18" charset="2"/>
              </a:rPr>
              <a:t></a:t>
            </a:r>
            <a:r>
              <a:rPr lang="en-US"/>
              <a:t>4MeV</a:t>
            </a:r>
            <a:endParaRPr lang="ru-RU"/>
          </a:p>
        </p:txBody>
      </p:sp>
      <p:sp>
        <p:nvSpPr>
          <p:cNvPr id="1826887" name="Text Box 71"/>
          <p:cNvSpPr txBox="1">
            <a:spLocks noChangeArrowheads="1"/>
          </p:cNvSpPr>
          <p:nvPr/>
        </p:nvSpPr>
        <p:spPr bwMode="auto">
          <a:xfrm>
            <a:off x="5439964" y="5128882"/>
            <a:ext cx="62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41%</a:t>
            </a:r>
          </a:p>
          <a:p>
            <a:pPr algn="l"/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13%</a:t>
            </a:r>
          </a:p>
          <a:p>
            <a:pPr algn="l"/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19%</a:t>
            </a:r>
            <a:endParaRPr lang="ru-RU" dirty="0">
              <a:solidFill>
                <a:srgbClr val="0000CC"/>
              </a:solidFill>
              <a:sym typeface="Symbol" pitchFamily="18" charset="2"/>
            </a:endParaRPr>
          </a:p>
        </p:txBody>
      </p:sp>
      <p:sp>
        <p:nvSpPr>
          <p:cNvPr id="1826888" name="Text Box 72"/>
          <p:cNvSpPr txBox="1">
            <a:spLocks noChangeArrowheads="1"/>
          </p:cNvSpPr>
          <p:nvPr/>
        </p:nvSpPr>
        <p:spPr bwMode="auto">
          <a:xfrm>
            <a:off x="5122863" y="4859338"/>
            <a:ext cx="150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CC"/>
                </a:solidFill>
              </a:rPr>
              <a:t>Expectations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1826889" name="Text Box 73"/>
          <p:cNvSpPr txBox="1">
            <a:spLocks noChangeArrowheads="1"/>
          </p:cNvSpPr>
          <p:nvPr/>
        </p:nvSpPr>
        <p:spPr bwMode="auto">
          <a:xfrm>
            <a:off x="6183930" y="5252556"/>
            <a:ext cx="2890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FF"/>
                </a:solidFill>
              </a:rPr>
              <a:t>Godfrey </a:t>
            </a:r>
            <a:r>
              <a:rPr lang="en-US" sz="1400" dirty="0" err="1">
                <a:solidFill>
                  <a:srgbClr val="0000FF"/>
                </a:solidFill>
              </a:rPr>
              <a:t>Rosner</a:t>
            </a:r>
            <a:r>
              <a:rPr lang="en-US" sz="1400" dirty="0">
                <a:solidFill>
                  <a:srgbClr val="0000FF"/>
                </a:solidFill>
              </a:rPr>
              <a:t> PRD66,014012(2002)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826891" name="Text Box 75"/>
          <p:cNvSpPr txBox="1">
            <a:spLocks noChangeArrowheads="1"/>
          </p:cNvSpPr>
          <p:nvPr/>
        </p:nvSpPr>
        <p:spPr bwMode="auto">
          <a:xfrm>
            <a:off x="1943100" y="2317750"/>
            <a:ext cx="773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600">
                <a:solidFill>
                  <a:srgbClr val="FF0000"/>
                </a:solidFill>
              </a:rPr>
              <a:t>4.2</a:t>
            </a:r>
            <a:r>
              <a:rPr lang="en-US" sz="1600">
                <a:solidFill>
                  <a:srgbClr val="FF0000"/>
                </a:solidFill>
                <a:sym typeface="Symbol" pitchFamily="18" charset="2"/>
              </a:rPr>
              <a:t></a:t>
            </a:r>
            <a:br>
              <a:rPr lang="en-US" sz="160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1600">
                <a:solidFill>
                  <a:srgbClr val="FF0000"/>
                </a:solidFill>
                <a:sym typeface="Symbol" pitchFamily="18" charset="2"/>
              </a:rPr>
              <a:t>w/ syst</a:t>
            </a:r>
          </a:p>
        </p:txBody>
      </p:sp>
      <p:sp>
        <p:nvSpPr>
          <p:cNvPr id="1826892" name="Rectangle 76"/>
          <p:cNvSpPr>
            <a:spLocks noChangeArrowheads="1"/>
          </p:cNvSpPr>
          <p:nvPr/>
        </p:nvSpPr>
        <p:spPr bwMode="auto">
          <a:xfrm>
            <a:off x="160338" y="6229350"/>
            <a:ext cx="4808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66"/>
                </a:solidFill>
                <a:sym typeface="Symbol" pitchFamily="18" charset="2"/>
              </a:rPr>
              <a:t>c.f. BESIII  BF[h</a:t>
            </a:r>
            <a:r>
              <a:rPr lang="en-US" baseline="-25000">
                <a:solidFill>
                  <a:srgbClr val="000066"/>
                </a:solidFill>
                <a:sym typeface="Symbol" pitchFamily="18" charset="2"/>
              </a:rPr>
              <a:t>c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(1P)  </a:t>
            </a:r>
            <a:r>
              <a:rPr lang="en-US" baseline="-25000">
                <a:solidFill>
                  <a:srgbClr val="000066"/>
                </a:solidFill>
                <a:sym typeface="Symbol" pitchFamily="18" charset="2"/>
              </a:rPr>
              <a:t>c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(1S) ] = 54.38.5 %</a:t>
            </a:r>
            <a:endParaRPr lang="ru-RU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1826893" name="Rectangle 77"/>
          <p:cNvSpPr>
            <a:spLocks noChangeArrowheads="1"/>
          </p:cNvSpPr>
          <p:nvPr/>
        </p:nvSpPr>
        <p:spPr bwMode="auto">
          <a:xfrm>
            <a:off x="5576444" y="6232525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39%</a:t>
            </a:r>
            <a:endParaRPr lang="ru-RU" dirty="0">
              <a:solidFill>
                <a:srgbClr val="0000CC"/>
              </a:solidFill>
              <a:sym typeface="Symbol" pitchFamily="18" charset="2"/>
            </a:endParaRPr>
          </a:p>
        </p:txBody>
      </p:sp>
      <p:sp>
        <p:nvSpPr>
          <p:cNvPr id="1826894" name="Text Box 78"/>
          <p:cNvSpPr txBox="1">
            <a:spLocks noChangeArrowheads="1"/>
          </p:cNvSpPr>
          <p:nvPr/>
        </p:nvSpPr>
        <p:spPr bwMode="auto">
          <a:xfrm>
            <a:off x="350838" y="4859338"/>
            <a:ext cx="218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CC"/>
                </a:solidFill>
              </a:rPr>
              <a:t>Branching fractions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1826895" name="Line 79"/>
          <p:cNvSpPr>
            <a:spLocks noChangeShapeType="1"/>
          </p:cNvSpPr>
          <p:nvPr/>
        </p:nvSpPr>
        <p:spPr bwMode="auto">
          <a:xfrm>
            <a:off x="0" y="4814888"/>
            <a:ext cx="9144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6896" name="Rectangle 80"/>
          <p:cNvSpPr>
            <a:spLocks noChangeArrowheads="1"/>
          </p:cNvSpPr>
          <p:nvPr/>
        </p:nvSpPr>
        <p:spPr bwMode="auto">
          <a:xfrm>
            <a:off x="2497138" y="1939925"/>
            <a:ext cx="77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</a:t>
            </a:r>
            <a:r>
              <a:rPr lang="en-US" sz="1800" b="1" baseline="-2500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(2S)</a:t>
            </a:r>
            <a:endParaRPr lang="ru-RU" sz="1800" b="1">
              <a:solidFill>
                <a:srgbClr val="CC0000"/>
              </a:solidFill>
              <a:sym typeface="Symbol" pitchFamily="18" charset="2"/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387349" y="565150"/>
            <a:ext cx="2806701" cy="708025"/>
            <a:chOff x="-2133" y="1129"/>
            <a:chExt cx="1768" cy="446"/>
          </a:xfrm>
        </p:grpSpPr>
        <p:sp>
          <p:nvSpPr>
            <p:cNvPr id="1826901" name="Text Box 85"/>
            <p:cNvSpPr txBox="1">
              <a:spLocks noChangeArrowheads="1"/>
            </p:cNvSpPr>
            <p:nvPr/>
          </p:nvSpPr>
          <p:spPr bwMode="auto">
            <a:xfrm>
              <a:off x="-2133" y="1129"/>
              <a:ext cx="176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alibri" pitchFamily="34" charset="0"/>
                  <a:sym typeface="Symbol" pitchFamily="18" charset="2"/>
                </a:rPr>
                <a:t>e</a:t>
              </a:r>
              <a:r>
                <a:rPr lang="en-US" baseline="30000" dirty="0" err="1">
                  <a:latin typeface="Calibri" pitchFamily="34" charset="0"/>
                  <a:sym typeface="Symbol" pitchFamily="18" charset="2"/>
                </a:rPr>
                <a:t>+</a:t>
              </a:r>
              <a:r>
                <a:rPr lang="en-US" dirty="0" err="1">
                  <a:latin typeface="Calibri" pitchFamily="34" charset="0"/>
                  <a:sym typeface="Symbol" pitchFamily="18" charset="2"/>
                </a:rPr>
                <a:t>e</a:t>
              </a:r>
              <a:r>
                <a:rPr lang="en-US" baseline="30000" dirty="0">
                  <a:latin typeface="Calibri" pitchFamily="34" charset="0"/>
                  <a:sym typeface="Symbol" pitchFamily="18" charset="2"/>
                </a:rPr>
                <a:t>-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(5S)</a:t>
              </a:r>
              <a:r>
                <a:rPr lang="en-US" dirty="0" err="1">
                  <a:latin typeface="Calibri" pitchFamily="34" charset="0"/>
                </a:rPr>
                <a:t>h</a:t>
              </a:r>
              <a:r>
                <a:rPr lang="en-US" baseline="-25000" dirty="0" err="1">
                  <a:latin typeface="Calibri" pitchFamily="34" charset="0"/>
                </a:rPr>
                <a:t>b</a:t>
              </a:r>
              <a:r>
                <a:rPr lang="en-US" dirty="0">
                  <a:latin typeface="Calibri" pitchFamily="34" charset="0"/>
                </a:rPr>
                <a:t>(</a:t>
              </a:r>
              <a:r>
                <a:rPr lang="en-US" b="1" dirty="0">
                  <a:solidFill>
                    <a:srgbClr val="0000CC"/>
                  </a:solidFill>
                  <a:latin typeface="Calibri" pitchFamily="34" charset="0"/>
                </a:rPr>
                <a:t>2P</a:t>
              </a:r>
              <a:r>
                <a:rPr lang="en-US" dirty="0">
                  <a:latin typeface="Calibri" pitchFamily="34" charset="0"/>
                </a:rPr>
                <a:t>) </a:t>
              </a:r>
              <a:r>
                <a:rPr lang="ru-RU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</a:t>
              </a:r>
              <a:r>
                <a:rPr lang="en-US" b="1" baseline="30000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lang="ru-RU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</a:t>
              </a:r>
              <a:r>
                <a:rPr lang="en-US" b="1" baseline="30000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</a:p>
            <a:p>
              <a:r>
                <a:rPr lang="en-US" dirty="0" smtClean="0">
                  <a:latin typeface="Calibri" pitchFamily="34" charset="0"/>
                  <a:sym typeface="Symbol" pitchFamily="18" charset="2"/>
                </a:rPr>
                <a:t>                       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</a:t>
              </a:r>
              <a:r>
                <a:rPr lang="en-US" baseline="-25000" dirty="0">
                  <a:latin typeface="Calibri" pitchFamily="34" charset="0"/>
                  <a:sym typeface="Symbol" pitchFamily="18" charset="2"/>
                </a:rPr>
                <a:t>b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(</a:t>
              </a:r>
              <a:r>
                <a:rPr lang="en-US" b="1" dirty="0">
                  <a:solidFill>
                    <a:srgbClr val="0000CC"/>
                  </a:solidFill>
                  <a:latin typeface="Calibri" pitchFamily="34" charset="0"/>
                  <a:sym typeface="Symbol" pitchFamily="18" charset="2"/>
                </a:rPr>
                <a:t>2S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) </a:t>
              </a:r>
              <a:r>
                <a:rPr lang="en-US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1826902" name="Line 86"/>
            <p:cNvSpPr>
              <a:spLocks noChangeShapeType="1"/>
            </p:cNvSpPr>
            <p:nvPr/>
          </p:nvSpPr>
          <p:spPr bwMode="auto">
            <a:xfrm flipV="1">
              <a:off x="-1134" y="1368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14" descr="Belle-logo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19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3914925" y="557213"/>
            <a:ext cx="4510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800" dirty="0" smtClean="0">
                <a:solidFill>
                  <a:srgbClr val="000066"/>
                </a:solidFill>
              </a:rPr>
              <a:t> </a:t>
            </a:r>
            <a:r>
              <a:rPr lang="en-US" sz="1800" dirty="0" err="1" smtClean="0">
                <a:solidFill>
                  <a:srgbClr val="000066"/>
                </a:solidFill>
              </a:rPr>
              <a:t>Mizuk</a:t>
            </a:r>
            <a:r>
              <a:rPr lang="en-US" sz="1800" dirty="0" smtClean="0">
                <a:solidFill>
                  <a:srgbClr val="000066"/>
                </a:solidFill>
              </a:rPr>
              <a:t> et al. Belle PRL 109 (2012) 232002</a:t>
            </a:r>
            <a:endParaRPr lang="ru-RU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3"/>
          <p:cNvSpPr>
            <a:spLocks noChangeArrowheads="1"/>
          </p:cNvSpPr>
          <p:nvPr/>
        </p:nvSpPr>
        <p:spPr bwMode="auto">
          <a:xfrm>
            <a:off x="3638550" y="5010150"/>
            <a:ext cx="5334000" cy="609600"/>
          </a:xfrm>
          <a:prstGeom prst="rect">
            <a:avLst/>
          </a:prstGeom>
          <a:solidFill>
            <a:srgbClr val="FFFFD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119"/>
          <p:cNvSpPr txBox="1">
            <a:spLocks noChangeArrowheads="1"/>
          </p:cNvSpPr>
          <p:nvPr/>
        </p:nvSpPr>
        <p:spPr bwMode="auto">
          <a:xfrm>
            <a:off x="862013" y="3175"/>
            <a:ext cx="808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Anomalies in (5S)(bb)</a:t>
            </a:r>
            <a:r>
              <a:rPr lang="en-US" sz="3600" b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sz="3600" b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– 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 transitions</a:t>
            </a:r>
            <a:endParaRPr lang="en-US" sz="3600" b="1" baseline="30000" dirty="0">
              <a:solidFill>
                <a:srgbClr val="00206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5364" name="Rectangle 121"/>
          <p:cNvSpPr>
            <a:spLocks noChangeArrowheads="1"/>
          </p:cNvSpPr>
          <p:nvPr/>
        </p:nvSpPr>
        <p:spPr bwMode="auto">
          <a:xfrm>
            <a:off x="5324475" y="-395288"/>
            <a:ext cx="390525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_</a:t>
            </a:r>
            <a:endParaRPr lang="ru-RU" sz="3200" b="1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5365" name="Text Box 134"/>
          <p:cNvSpPr txBox="1">
            <a:spLocks noChangeArrowheads="1"/>
          </p:cNvSpPr>
          <p:nvPr/>
        </p:nvSpPr>
        <p:spPr bwMode="auto">
          <a:xfrm>
            <a:off x="3654425" y="1138238"/>
            <a:ext cx="52974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1800">
                <a:latin typeface="Calibri" pitchFamily="34" charset="0"/>
                <a:sym typeface="Symbol" pitchFamily="18" charset="2"/>
              </a:rPr>
              <a:t></a:t>
            </a:r>
            <a:r>
              <a:rPr lang="en-US" sz="1800">
                <a:latin typeface="Calibri" pitchFamily="34" charset="0"/>
                <a:sym typeface="Symbol" pitchFamily="18" charset="2"/>
              </a:rPr>
              <a:t>[(</a:t>
            </a:r>
            <a:r>
              <a:rPr lang="en-US" sz="1800" b="1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5S</a:t>
            </a:r>
            <a:r>
              <a:rPr lang="en-US" sz="1800">
                <a:latin typeface="Calibri" pitchFamily="34" charset="0"/>
                <a:sym typeface="Symbol" pitchFamily="18" charset="2"/>
              </a:rPr>
              <a:t>) (1,2,3S) </a:t>
            </a:r>
            <a:r>
              <a:rPr lang="en-US" sz="1800" baseline="30000">
                <a:latin typeface="Calibri" pitchFamily="34" charset="0"/>
                <a:sym typeface="Symbol" pitchFamily="18" charset="2"/>
              </a:rPr>
              <a:t>+</a:t>
            </a:r>
            <a:r>
              <a:rPr lang="en-US" sz="1800">
                <a:latin typeface="Calibri" pitchFamily="34" charset="0"/>
                <a:sym typeface="Symbol" pitchFamily="18" charset="2"/>
              </a:rPr>
              <a:t></a:t>
            </a:r>
            <a:r>
              <a:rPr lang="en-US" sz="1800" baseline="30000">
                <a:latin typeface="Calibri" pitchFamily="34" charset="0"/>
                <a:sym typeface="Symbol" pitchFamily="18" charset="2"/>
              </a:rPr>
              <a:t>–</a:t>
            </a:r>
            <a:r>
              <a:rPr lang="en-US" sz="1800">
                <a:latin typeface="Calibri" pitchFamily="34" charset="0"/>
                <a:sym typeface="Symbol" pitchFamily="18" charset="2"/>
              </a:rPr>
              <a:t>]</a:t>
            </a:r>
            <a:r>
              <a:rPr lang="en-US" sz="180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1800">
                <a:latin typeface="Calibri" pitchFamily="34" charset="0"/>
                <a:sym typeface="Symbol" pitchFamily="18" charset="2"/>
              </a:rPr>
              <a:t>&gt;&gt; [(</a:t>
            </a:r>
            <a:r>
              <a:rPr lang="en-US" sz="1800" b="1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4,3,2S</a:t>
            </a:r>
            <a:r>
              <a:rPr lang="en-US" sz="1800">
                <a:latin typeface="Calibri" pitchFamily="34" charset="0"/>
                <a:sym typeface="Symbol" pitchFamily="18" charset="2"/>
              </a:rPr>
              <a:t>) (1S) </a:t>
            </a:r>
            <a:r>
              <a:rPr lang="en-US" sz="1800" baseline="30000">
                <a:latin typeface="Calibri" pitchFamily="34" charset="0"/>
                <a:sym typeface="Symbol" pitchFamily="18" charset="2"/>
              </a:rPr>
              <a:t>+</a:t>
            </a:r>
            <a:r>
              <a:rPr lang="en-US" sz="1800">
                <a:latin typeface="Calibri" pitchFamily="34" charset="0"/>
                <a:sym typeface="Symbol" pitchFamily="18" charset="2"/>
              </a:rPr>
              <a:t></a:t>
            </a:r>
            <a:r>
              <a:rPr lang="en-US" sz="1800" baseline="30000">
                <a:latin typeface="Calibri" pitchFamily="34" charset="0"/>
                <a:sym typeface="Symbol" pitchFamily="18" charset="2"/>
              </a:rPr>
              <a:t>–</a:t>
            </a:r>
            <a:r>
              <a:rPr lang="en-US" sz="1800">
                <a:latin typeface="Calibri" pitchFamily="34" charset="0"/>
                <a:sym typeface="Symbol" pitchFamily="18" charset="2"/>
              </a:rPr>
              <a:t>]</a:t>
            </a:r>
          </a:p>
        </p:txBody>
      </p:sp>
      <p:sp>
        <p:nvSpPr>
          <p:cNvPr id="15366" name="Text Box 136"/>
          <p:cNvSpPr txBox="1">
            <a:spLocks noChangeArrowheads="1"/>
          </p:cNvSpPr>
          <p:nvPr/>
        </p:nvSpPr>
        <p:spPr bwMode="auto">
          <a:xfrm>
            <a:off x="3765550" y="1641475"/>
            <a:ext cx="461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srgbClr val="CC0000"/>
                </a:solidFill>
                <a:sym typeface="Symbol" pitchFamily="18" charset="2"/>
              </a:rPr>
              <a:t>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rgbClr val="0000CC"/>
                </a:solidFill>
              </a:rPr>
              <a:t>Rescattering of on-shell B</a:t>
            </a:r>
            <a:r>
              <a:rPr lang="en-US" baseline="30000">
                <a:solidFill>
                  <a:srgbClr val="0000CC"/>
                </a:solidFill>
              </a:rPr>
              <a:t>(</a:t>
            </a:r>
            <a:r>
              <a:rPr lang="en-US">
                <a:solidFill>
                  <a:srgbClr val="0000CC"/>
                </a:solidFill>
              </a:rPr>
              <a:t>*</a:t>
            </a:r>
            <a:r>
              <a:rPr lang="en-US" baseline="30000">
                <a:solidFill>
                  <a:srgbClr val="0000CC"/>
                </a:solidFill>
              </a:rPr>
              <a:t>)</a:t>
            </a:r>
            <a:r>
              <a:rPr lang="en-US">
                <a:solidFill>
                  <a:srgbClr val="0000CC"/>
                </a:solidFill>
              </a:rPr>
              <a:t>B</a:t>
            </a:r>
            <a:r>
              <a:rPr lang="en-US" baseline="30000">
                <a:solidFill>
                  <a:srgbClr val="0000CC"/>
                </a:solidFill>
              </a:rPr>
              <a:t>(</a:t>
            </a:r>
            <a:r>
              <a:rPr lang="en-US">
                <a:solidFill>
                  <a:srgbClr val="0000CC"/>
                </a:solidFill>
              </a:rPr>
              <a:t>*</a:t>
            </a:r>
            <a:r>
              <a:rPr lang="en-US" baseline="30000">
                <a:solidFill>
                  <a:srgbClr val="0000CC"/>
                </a:solidFill>
              </a:rPr>
              <a:t>)</a:t>
            </a:r>
            <a:r>
              <a:rPr lang="en-US">
                <a:solidFill>
                  <a:srgbClr val="0000CC"/>
                </a:solidFill>
              </a:rPr>
              <a:t> ?</a:t>
            </a:r>
            <a:endParaRPr lang="ru-RU">
              <a:solidFill>
                <a:srgbClr val="0000CC"/>
              </a:solidFill>
            </a:endParaRPr>
          </a:p>
          <a:p>
            <a:pPr defTabSz="914400"/>
            <a:endParaRPr lang="ru-RU">
              <a:solidFill>
                <a:srgbClr val="0000CC"/>
              </a:solidFill>
            </a:endParaRPr>
          </a:p>
        </p:txBody>
      </p:sp>
      <p:sp>
        <p:nvSpPr>
          <p:cNvPr id="15367" name="Rectangle 137"/>
          <p:cNvSpPr>
            <a:spLocks noChangeArrowheads="1"/>
          </p:cNvSpPr>
          <p:nvPr/>
        </p:nvSpPr>
        <p:spPr bwMode="auto">
          <a:xfrm>
            <a:off x="7229475" y="13731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CC"/>
                </a:solidFill>
              </a:rPr>
              <a:t>_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15368" name="Text Box 140"/>
          <p:cNvSpPr txBox="1">
            <a:spLocks noChangeArrowheads="1"/>
          </p:cNvSpPr>
          <p:nvPr/>
        </p:nvSpPr>
        <p:spPr bwMode="auto">
          <a:xfrm>
            <a:off x="3676650" y="5118100"/>
            <a:ext cx="5305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b="1">
                <a:solidFill>
                  <a:srgbClr val="CC0000"/>
                </a:solidFill>
                <a:sym typeface="Symbol" pitchFamily="18" charset="2"/>
              </a:rPr>
              <a:t></a:t>
            </a:r>
            <a:r>
              <a:rPr lang="en-US" b="1">
                <a:sym typeface="Symbol" pitchFamily="18" charset="2"/>
              </a:rPr>
              <a:t>(5S) </a:t>
            </a:r>
            <a:r>
              <a:rPr lang="ru-RU" b="1">
                <a:sym typeface="Symbol" pitchFamily="18" charset="2"/>
              </a:rPr>
              <a:t>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 h</a:t>
            </a:r>
            <a:r>
              <a:rPr lang="en-US" b="1" baseline="-2500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b="1">
                <a:sym typeface="Symbol" pitchFamily="18" charset="2"/>
              </a:rPr>
              <a:t>(1,2P) </a:t>
            </a:r>
            <a:r>
              <a:rPr lang="ru-RU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+</a:t>
            </a:r>
            <a:r>
              <a:rPr lang="ru-RU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–</a:t>
            </a:r>
            <a:r>
              <a:rPr lang="en-US" b="1">
                <a:sym typeface="Symbol" pitchFamily="18" charset="2"/>
              </a:rPr>
              <a:t>  are 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not suppressed</a:t>
            </a:r>
            <a:r>
              <a:rPr lang="en-US" b="1">
                <a:sym typeface="Symbol" pitchFamily="18" charset="2"/>
              </a:rPr>
              <a:t> </a:t>
            </a:r>
            <a:endParaRPr lang="ru-RU" b="1">
              <a:sym typeface="Symbol" pitchFamily="18" charset="2"/>
            </a:endParaRPr>
          </a:p>
        </p:txBody>
      </p:sp>
      <p:sp>
        <p:nvSpPr>
          <p:cNvPr id="15369" name="Text Box 34"/>
          <p:cNvSpPr txBox="1">
            <a:spLocks noChangeArrowheads="1"/>
          </p:cNvSpPr>
          <p:nvPr/>
        </p:nvSpPr>
        <p:spPr bwMode="auto">
          <a:xfrm>
            <a:off x="3727450" y="812800"/>
            <a:ext cx="2630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00CC"/>
                </a:solidFill>
                <a:ea typeface="SimSun" pitchFamily="2" charset="-122"/>
              </a:rPr>
              <a:t>Belle: PRL100, 112001 (2008)</a:t>
            </a:r>
            <a:endParaRPr lang="ru-RU" sz="1400" b="1">
              <a:solidFill>
                <a:srgbClr val="0000CC"/>
              </a:solidFill>
            </a:endParaRPr>
          </a:p>
        </p:txBody>
      </p:sp>
      <p:sp>
        <p:nvSpPr>
          <p:cNvPr id="15370" name="Text Box 146"/>
          <p:cNvSpPr txBox="1">
            <a:spLocks noChangeArrowheads="1"/>
          </p:cNvSpPr>
          <p:nvPr/>
        </p:nvSpPr>
        <p:spPr bwMode="auto">
          <a:xfrm>
            <a:off x="6194425" y="874713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>
                <a:sym typeface="Symbol" pitchFamily="18" charset="2"/>
              </a:rPr>
              <a:t>100</a:t>
            </a:r>
          </a:p>
        </p:txBody>
      </p:sp>
      <p:grpSp>
        <p:nvGrpSpPr>
          <p:cNvPr id="15371" name="Group 132"/>
          <p:cNvGrpSpPr>
            <a:grpSpLocks/>
          </p:cNvGrpSpPr>
          <p:nvPr/>
        </p:nvGrpSpPr>
        <p:grpSpPr bwMode="auto">
          <a:xfrm>
            <a:off x="4117975" y="3846513"/>
            <a:ext cx="4430713" cy="787400"/>
            <a:chOff x="4098925" y="4999038"/>
            <a:chExt cx="4430713" cy="787400"/>
          </a:xfrm>
        </p:grpSpPr>
        <p:pic>
          <p:nvPicPr>
            <p:cNvPr id="15477" name="Picture 1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8925" y="5124450"/>
              <a:ext cx="407988" cy="579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478" name="Picture 1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5525" y="5116513"/>
              <a:ext cx="420688" cy="5969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479" name="Rectangle 144"/>
            <p:cNvSpPr>
              <a:spLocks noChangeArrowheads="1"/>
            </p:cNvSpPr>
            <p:nvPr/>
          </p:nvSpPr>
          <p:spPr bwMode="auto">
            <a:xfrm rot="-2700000">
              <a:off x="4259263" y="5235575"/>
              <a:ext cx="8826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>
                  <a:sym typeface="Symbol" pitchFamily="18" charset="2"/>
                </a:rPr>
                <a:t>spin-flip</a:t>
              </a:r>
              <a:endParaRPr lang="ru-RU" sz="1600">
                <a:sym typeface="Symbol" pitchFamily="18" charset="2"/>
              </a:endParaRPr>
            </a:p>
          </p:txBody>
        </p:sp>
        <p:sp>
          <p:nvSpPr>
            <p:cNvPr id="15480" name="Text Box 145"/>
            <p:cNvSpPr txBox="1">
              <a:spLocks noChangeArrowheads="1"/>
            </p:cNvSpPr>
            <p:nvPr/>
          </p:nvSpPr>
          <p:spPr bwMode="auto">
            <a:xfrm>
              <a:off x="5295900" y="4999038"/>
              <a:ext cx="3233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srgbClr val="333399"/>
                  </a:solidFill>
                </a:rPr>
                <a:t>expect suppression </a:t>
              </a:r>
              <a:r>
                <a:rPr lang="en-US">
                  <a:solidFill>
                    <a:srgbClr val="333399"/>
                  </a:solidFill>
                  <a:sym typeface="Symbol" pitchFamily="18" charset="2"/>
                </a:rPr>
                <a:t></a:t>
              </a:r>
              <a:r>
                <a:rPr lang="en-US" baseline="-25000">
                  <a:solidFill>
                    <a:srgbClr val="333399"/>
                  </a:solidFill>
                  <a:sym typeface="Symbol" pitchFamily="18" charset="2"/>
                </a:rPr>
                <a:t>QCD</a:t>
              </a:r>
              <a:r>
                <a:rPr lang="en-US">
                  <a:solidFill>
                    <a:srgbClr val="333399"/>
                  </a:solidFill>
                  <a:sym typeface="Symbol" pitchFamily="18" charset="2"/>
                </a:rPr>
                <a:t>/m</a:t>
              </a:r>
              <a:r>
                <a:rPr lang="en-US" baseline="-25000">
                  <a:solidFill>
                    <a:srgbClr val="333399"/>
                  </a:solidFill>
                  <a:sym typeface="Symbol" pitchFamily="18" charset="2"/>
                </a:rPr>
                <a:t>b</a:t>
              </a:r>
            </a:p>
          </p:txBody>
        </p:sp>
        <p:sp>
          <p:nvSpPr>
            <p:cNvPr id="15481" name="Rectangle 147"/>
            <p:cNvSpPr>
              <a:spLocks noChangeArrowheads="1"/>
            </p:cNvSpPr>
            <p:nvPr/>
          </p:nvSpPr>
          <p:spPr bwMode="auto">
            <a:xfrm>
              <a:off x="5343525" y="5386388"/>
              <a:ext cx="26209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</a:rPr>
                <a:t>Heavy Quark Symmetry</a:t>
              </a:r>
              <a:endParaRPr lang="ru-RU">
                <a:solidFill>
                  <a:srgbClr val="333399"/>
                </a:solidFill>
              </a:endParaRPr>
            </a:p>
          </p:txBody>
        </p:sp>
        <p:sp>
          <p:nvSpPr>
            <p:cNvPr id="15482" name="Line 148"/>
            <p:cNvSpPr>
              <a:spLocks noChangeShapeType="1"/>
            </p:cNvSpPr>
            <p:nvPr/>
          </p:nvSpPr>
          <p:spPr bwMode="auto">
            <a:xfrm flipV="1">
              <a:off x="5557838" y="5414963"/>
              <a:ext cx="2200275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72" name="Picture 14" descr="Belle-logo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3" name="Group 134"/>
          <p:cNvGrpSpPr>
            <a:grpSpLocks/>
          </p:cNvGrpSpPr>
          <p:nvPr/>
        </p:nvGrpSpPr>
        <p:grpSpPr bwMode="auto">
          <a:xfrm>
            <a:off x="4514850" y="2149475"/>
            <a:ext cx="2516188" cy="1274763"/>
            <a:chOff x="4057650" y="2073275"/>
            <a:chExt cx="2516188" cy="1274763"/>
          </a:xfrm>
        </p:grpSpPr>
        <p:pic>
          <p:nvPicPr>
            <p:cNvPr id="15475" name="Picture 1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7650" y="2073275"/>
              <a:ext cx="2516188" cy="127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76" name="Rectangle 131"/>
            <p:cNvSpPr>
              <a:spLocks noChangeArrowheads="1"/>
            </p:cNvSpPr>
            <p:nvPr/>
          </p:nvSpPr>
          <p:spPr bwMode="auto">
            <a:xfrm>
              <a:off x="4876800" y="3019425"/>
              <a:ext cx="333375" cy="4571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4" name="Group 132"/>
          <p:cNvGrpSpPr>
            <a:grpSpLocks/>
          </p:cNvGrpSpPr>
          <p:nvPr/>
        </p:nvGrpSpPr>
        <p:grpSpPr bwMode="auto">
          <a:xfrm>
            <a:off x="79375" y="766763"/>
            <a:ext cx="3316288" cy="5464176"/>
            <a:chOff x="184150" y="766763"/>
            <a:chExt cx="3316288" cy="5464240"/>
          </a:xfrm>
        </p:grpSpPr>
        <p:sp>
          <p:nvSpPr>
            <p:cNvPr id="15377" name="Rectangle 4"/>
            <p:cNvSpPr>
              <a:spLocks noChangeArrowheads="1"/>
            </p:cNvSpPr>
            <p:nvPr/>
          </p:nvSpPr>
          <p:spPr bwMode="auto">
            <a:xfrm>
              <a:off x="917575" y="776288"/>
              <a:ext cx="2582863" cy="5116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Rectangle 5"/>
            <p:cNvSpPr>
              <a:spLocks noChangeArrowheads="1"/>
            </p:cNvSpPr>
            <p:nvPr/>
          </p:nvSpPr>
          <p:spPr bwMode="auto">
            <a:xfrm>
              <a:off x="2513013" y="2384425"/>
              <a:ext cx="292100" cy="212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6"/>
            <p:cNvSpPr>
              <a:spLocks noChangeShapeType="1"/>
            </p:cNvSpPr>
            <p:nvPr/>
          </p:nvSpPr>
          <p:spPr bwMode="auto">
            <a:xfrm>
              <a:off x="1978025" y="3806825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7"/>
            <p:cNvSpPr>
              <a:spLocks noChangeShapeType="1"/>
            </p:cNvSpPr>
            <p:nvPr/>
          </p:nvSpPr>
          <p:spPr bwMode="auto">
            <a:xfrm>
              <a:off x="1978025" y="5348288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8"/>
            <p:cNvSpPr>
              <a:spLocks noChangeShapeType="1"/>
            </p:cNvSpPr>
            <p:nvPr/>
          </p:nvSpPr>
          <p:spPr bwMode="auto">
            <a:xfrm>
              <a:off x="1978025" y="2900363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9"/>
            <p:cNvSpPr>
              <a:spLocks noChangeShapeType="1"/>
            </p:cNvSpPr>
            <p:nvPr/>
          </p:nvSpPr>
          <p:spPr bwMode="auto">
            <a:xfrm>
              <a:off x="1978025" y="2273300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0"/>
            <p:cNvSpPr>
              <a:spLocks noChangeShapeType="1"/>
            </p:cNvSpPr>
            <p:nvPr/>
          </p:nvSpPr>
          <p:spPr bwMode="auto">
            <a:xfrm>
              <a:off x="1978025" y="1485900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1"/>
            <p:cNvSpPr>
              <a:spLocks noChangeShapeType="1"/>
            </p:cNvSpPr>
            <p:nvPr/>
          </p:nvSpPr>
          <p:spPr bwMode="auto">
            <a:xfrm>
              <a:off x="1978025" y="1087438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12"/>
            <p:cNvSpPr>
              <a:spLocks noChangeShapeType="1"/>
            </p:cNvSpPr>
            <p:nvPr/>
          </p:nvSpPr>
          <p:spPr bwMode="auto">
            <a:xfrm>
              <a:off x="1189038" y="5529263"/>
              <a:ext cx="550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13"/>
            <p:cNvSpPr>
              <a:spLocks noChangeShapeType="1"/>
            </p:cNvSpPr>
            <p:nvPr/>
          </p:nvSpPr>
          <p:spPr bwMode="auto">
            <a:xfrm>
              <a:off x="1189038" y="3897313"/>
              <a:ext cx="55086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5"/>
            <p:cNvSpPr>
              <a:spLocks noChangeShapeType="1"/>
            </p:cNvSpPr>
            <p:nvPr/>
          </p:nvSpPr>
          <p:spPr bwMode="auto">
            <a:xfrm>
              <a:off x="2806700" y="4140200"/>
              <a:ext cx="55086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0"/>
            <p:cNvSpPr>
              <a:spLocks noChangeShapeType="1"/>
            </p:cNvSpPr>
            <p:nvPr/>
          </p:nvSpPr>
          <p:spPr bwMode="auto">
            <a:xfrm>
              <a:off x="2806700" y="3155950"/>
              <a:ext cx="55086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8"/>
            <p:cNvSpPr>
              <a:spLocks noChangeShapeType="1"/>
            </p:cNvSpPr>
            <p:nvPr/>
          </p:nvSpPr>
          <p:spPr bwMode="auto">
            <a:xfrm>
              <a:off x="914400" y="2336800"/>
              <a:ext cx="2574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Rectangle 29"/>
            <p:cNvSpPr>
              <a:spLocks noChangeArrowheads="1"/>
            </p:cNvSpPr>
            <p:nvPr/>
          </p:nvSpPr>
          <p:spPr bwMode="auto">
            <a:xfrm>
              <a:off x="1898650" y="2566988"/>
              <a:ext cx="6461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(3S)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2681288" y="2801938"/>
              <a:ext cx="7159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8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(2P)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2682875" y="3790950"/>
              <a:ext cx="7159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8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(1P)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1898650" y="3490913"/>
              <a:ext cx="6461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1898650" y="5030788"/>
              <a:ext cx="6461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395" name="Rectangle 35"/>
            <p:cNvSpPr>
              <a:spLocks noChangeArrowheads="1"/>
            </p:cNvSpPr>
            <p:nvPr/>
          </p:nvSpPr>
          <p:spPr bwMode="auto">
            <a:xfrm>
              <a:off x="1060450" y="3551238"/>
              <a:ext cx="7223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8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396" name="Rectangle 36"/>
            <p:cNvSpPr>
              <a:spLocks noChangeArrowheads="1"/>
            </p:cNvSpPr>
            <p:nvPr/>
          </p:nvSpPr>
          <p:spPr bwMode="auto">
            <a:xfrm>
              <a:off x="1058863" y="5181600"/>
              <a:ext cx="7223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8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397" name="Rectangle 37"/>
            <p:cNvSpPr>
              <a:spLocks noChangeArrowheads="1"/>
            </p:cNvSpPr>
            <p:nvPr/>
          </p:nvSpPr>
          <p:spPr bwMode="auto">
            <a:xfrm>
              <a:off x="1898650" y="1971675"/>
              <a:ext cx="646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(4S)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398" name="Rectangle 38"/>
            <p:cNvSpPr>
              <a:spLocks noChangeArrowheads="1"/>
            </p:cNvSpPr>
            <p:nvPr/>
          </p:nvSpPr>
          <p:spPr bwMode="auto">
            <a:xfrm>
              <a:off x="1739900" y="1169988"/>
              <a:ext cx="965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(10860)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1747838" y="766763"/>
              <a:ext cx="965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(11020)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5400" name="Text Box 45"/>
            <p:cNvSpPr txBox="1">
              <a:spLocks noChangeArrowheads="1"/>
            </p:cNvSpPr>
            <p:nvPr/>
          </p:nvSpPr>
          <p:spPr bwMode="auto">
            <a:xfrm>
              <a:off x="434988" y="5830888"/>
              <a:ext cx="3005951" cy="40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dirty="0">
                  <a:latin typeface="Courier"/>
                </a:rPr>
                <a:t>J</a:t>
              </a:r>
              <a:r>
                <a:rPr lang="en-US" b="1" baseline="30000" dirty="0">
                  <a:latin typeface="Courier"/>
                </a:rPr>
                <a:t>PC</a:t>
              </a:r>
              <a:r>
                <a:rPr lang="en-US" b="1" dirty="0">
                  <a:latin typeface="Courier"/>
                </a:rPr>
                <a:t> = 0</a:t>
              </a:r>
              <a:r>
                <a:rPr lang="en-US" b="1" baseline="30000" dirty="0">
                  <a:latin typeface="Courier"/>
                </a:rPr>
                <a:t>-+</a:t>
              </a:r>
              <a:r>
                <a:rPr lang="en-US" b="1" dirty="0">
                  <a:latin typeface="Courier"/>
                </a:rPr>
                <a:t> </a:t>
              </a:r>
              <a:r>
                <a:rPr lang="en-US" b="1" dirty="0" smtClean="0">
                  <a:latin typeface="Courier"/>
                </a:rPr>
                <a:t>  </a:t>
              </a:r>
              <a:r>
                <a:rPr lang="en-US" b="1" dirty="0">
                  <a:latin typeface="Courier"/>
                </a:rPr>
                <a:t>1</a:t>
              </a:r>
              <a:r>
                <a:rPr lang="en-US" b="1" baseline="30000" dirty="0">
                  <a:latin typeface="Courier"/>
                </a:rPr>
                <a:t>--</a:t>
              </a:r>
              <a:r>
                <a:rPr lang="en-US" b="1" dirty="0">
                  <a:latin typeface="Courier"/>
                </a:rPr>
                <a:t> </a:t>
              </a:r>
              <a:r>
                <a:rPr lang="en-US" b="1" dirty="0" smtClean="0">
                  <a:latin typeface="Courier"/>
                </a:rPr>
                <a:t>  </a:t>
              </a:r>
              <a:r>
                <a:rPr lang="en-US" b="1" dirty="0">
                  <a:latin typeface="Courier"/>
                </a:rPr>
                <a:t>1</a:t>
              </a:r>
              <a:r>
                <a:rPr lang="en-US" b="1" baseline="30000" dirty="0">
                  <a:latin typeface="Courier"/>
                </a:rPr>
                <a:t>-+</a:t>
              </a:r>
              <a:endParaRPr lang="ru-RU" b="1" baseline="30000" dirty="0"/>
            </a:p>
          </p:txBody>
        </p:sp>
        <p:sp>
          <p:nvSpPr>
            <p:cNvPr id="15401" name="Line 54"/>
            <p:cNvSpPr>
              <a:spLocks noChangeShapeType="1"/>
            </p:cNvSpPr>
            <p:nvPr/>
          </p:nvSpPr>
          <p:spPr bwMode="auto">
            <a:xfrm>
              <a:off x="915988" y="5238750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55"/>
            <p:cNvSpPr>
              <a:spLocks noChangeShapeType="1"/>
            </p:cNvSpPr>
            <p:nvPr/>
          </p:nvSpPr>
          <p:spPr bwMode="auto">
            <a:xfrm>
              <a:off x="915988" y="1130300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56"/>
            <p:cNvSpPr>
              <a:spLocks noChangeShapeType="1"/>
            </p:cNvSpPr>
            <p:nvPr/>
          </p:nvSpPr>
          <p:spPr bwMode="auto">
            <a:xfrm>
              <a:off x="915988" y="1814513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57"/>
            <p:cNvSpPr>
              <a:spLocks noChangeShapeType="1"/>
            </p:cNvSpPr>
            <p:nvPr/>
          </p:nvSpPr>
          <p:spPr bwMode="auto">
            <a:xfrm>
              <a:off x="915988" y="2498725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58"/>
            <p:cNvSpPr>
              <a:spLocks noChangeShapeType="1"/>
            </p:cNvSpPr>
            <p:nvPr/>
          </p:nvSpPr>
          <p:spPr bwMode="auto">
            <a:xfrm>
              <a:off x="915988" y="3184525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59"/>
            <p:cNvSpPr>
              <a:spLocks noChangeShapeType="1"/>
            </p:cNvSpPr>
            <p:nvPr/>
          </p:nvSpPr>
          <p:spPr bwMode="auto">
            <a:xfrm>
              <a:off x="915988" y="3868738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60"/>
            <p:cNvSpPr>
              <a:spLocks noChangeShapeType="1"/>
            </p:cNvSpPr>
            <p:nvPr/>
          </p:nvSpPr>
          <p:spPr bwMode="auto">
            <a:xfrm>
              <a:off x="915988" y="4552950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61"/>
            <p:cNvSpPr>
              <a:spLocks noChangeShapeType="1"/>
            </p:cNvSpPr>
            <p:nvPr/>
          </p:nvSpPr>
          <p:spPr bwMode="auto">
            <a:xfrm>
              <a:off x="915988" y="564991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62"/>
            <p:cNvSpPr>
              <a:spLocks noChangeShapeType="1"/>
            </p:cNvSpPr>
            <p:nvPr/>
          </p:nvSpPr>
          <p:spPr bwMode="auto">
            <a:xfrm>
              <a:off x="915988" y="551180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63"/>
            <p:cNvSpPr>
              <a:spLocks noChangeShapeType="1"/>
            </p:cNvSpPr>
            <p:nvPr/>
          </p:nvSpPr>
          <p:spPr bwMode="auto">
            <a:xfrm>
              <a:off x="915988" y="53752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64"/>
            <p:cNvSpPr>
              <a:spLocks noChangeShapeType="1"/>
            </p:cNvSpPr>
            <p:nvPr/>
          </p:nvSpPr>
          <p:spPr bwMode="auto">
            <a:xfrm>
              <a:off x="915988" y="510063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65"/>
            <p:cNvSpPr>
              <a:spLocks noChangeShapeType="1"/>
            </p:cNvSpPr>
            <p:nvPr/>
          </p:nvSpPr>
          <p:spPr bwMode="auto">
            <a:xfrm>
              <a:off x="915988" y="496411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66"/>
            <p:cNvSpPr>
              <a:spLocks noChangeShapeType="1"/>
            </p:cNvSpPr>
            <p:nvPr/>
          </p:nvSpPr>
          <p:spPr bwMode="auto">
            <a:xfrm>
              <a:off x="915988" y="482758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67"/>
            <p:cNvSpPr>
              <a:spLocks noChangeShapeType="1"/>
            </p:cNvSpPr>
            <p:nvPr/>
          </p:nvSpPr>
          <p:spPr bwMode="auto">
            <a:xfrm>
              <a:off x="915988" y="469106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68"/>
            <p:cNvSpPr>
              <a:spLocks noChangeShapeType="1"/>
            </p:cNvSpPr>
            <p:nvPr/>
          </p:nvSpPr>
          <p:spPr bwMode="auto">
            <a:xfrm>
              <a:off x="915988" y="441642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69"/>
            <p:cNvSpPr>
              <a:spLocks noChangeShapeType="1"/>
            </p:cNvSpPr>
            <p:nvPr/>
          </p:nvSpPr>
          <p:spPr bwMode="auto">
            <a:xfrm>
              <a:off x="915988" y="427990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70"/>
            <p:cNvSpPr>
              <a:spLocks noChangeShapeType="1"/>
            </p:cNvSpPr>
            <p:nvPr/>
          </p:nvSpPr>
          <p:spPr bwMode="auto">
            <a:xfrm>
              <a:off x="915988" y="41433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71"/>
            <p:cNvSpPr>
              <a:spLocks noChangeShapeType="1"/>
            </p:cNvSpPr>
            <p:nvPr/>
          </p:nvSpPr>
          <p:spPr bwMode="auto">
            <a:xfrm>
              <a:off x="915988" y="400526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72"/>
            <p:cNvSpPr>
              <a:spLocks noChangeShapeType="1"/>
            </p:cNvSpPr>
            <p:nvPr/>
          </p:nvSpPr>
          <p:spPr bwMode="auto">
            <a:xfrm>
              <a:off x="915988" y="373221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73"/>
            <p:cNvSpPr>
              <a:spLocks noChangeShapeType="1"/>
            </p:cNvSpPr>
            <p:nvPr/>
          </p:nvSpPr>
          <p:spPr bwMode="auto">
            <a:xfrm>
              <a:off x="915988" y="359410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74"/>
            <p:cNvSpPr>
              <a:spLocks noChangeShapeType="1"/>
            </p:cNvSpPr>
            <p:nvPr/>
          </p:nvSpPr>
          <p:spPr bwMode="auto">
            <a:xfrm>
              <a:off x="915988" y="34575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75"/>
            <p:cNvSpPr>
              <a:spLocks noChangeShapeType="1"/>
            </p:cNvSpPr>
            <p:nvPr/>
          </p:nvSpPr>
          <p:spPr bwMode="auto">
            <a:xfrm>
              <a:off x="915988" y="332105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76"/>
            <p:cNvSpPr>
              <a:spLocks noChangeShapeType="1"/>
            </p:cNvSpPr>
            <p:nvPr/>
          </p:nvSpPr>
          <p:spPr bwMode="auto">
            <a:xfrm>
              <a:off x="915988" y="304641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77"/>
            <p:cNvSpPr>
              <a:spLocks noChangeShapeType="1"/>
            </p:cNvSpPr>
            <p:nvPr/>
          </p:nvSpPr>
          <p:spPr bwMode="auto">
            <a:xfrm>
              <a:off x="915988" y="290988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78"/>
            <p:cNvSpPr>
              <a:spLocks noChangeShapeType="1"/>
            </p:cNvSpPr>
            <p:nvPr/>
          </p:nvSpPr>
          <p:spPr bwMode="auto">
            <a:xfrm>
              <a:off x="915988" y="277336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79"/>
            <p:cNvSpPr>
              <a:spLocks noChangeShapeType="1"/>
            </p:cNvSpPr>
            <p:nvPr/>
          </p:nvSpPr>
          <p:spPr bwMode="auto">
            <a:xfrm>
              <a:off x="915988" y="263683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80"/>
            <p:cNvSpPr>
              <a:spLocks noChangeShapeType="1"/>
            </p:cNvSpPr>
            <p:nvPr/>
          </p:nvSpPr>
          <p:spPr bwMode="auto">
            <a:xfrm>
              <a:off x="915988" y="236220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81"/>
            <p:cNvSpPr>
              <a:spLocks noChangeShapeType="1"/>
            </p:cNvSpPr>
            <p:nvPr/>
          </p:nvSpPr>
          <p:spPr bwMode="auto">
            <a:xfrm>
              <a:off x="915988" y="22256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82"/>
            <p:cNvSpPr>
              <a:spLocks noChangeShapeType="1"/>
            </p:cNvSpPr>
            <p:nvPr/>
          </p:nvSpPr>
          <p:spPr bwMode="auto">
            <a:xfrm>
              <a:off x="915988" y="208756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83"/>
            <p:cNvSpPr>
              <a:spLocks noChangeShapeType="1"/>
            </p:cNvSpPr>
            <p:nvPr/>
          </p:nvSpPr>
          <p:spPr bwMode="auto">
            <a:xfrm>
              <a:off x="915988" y="195103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84"/>
            <p:cNvSpPr>
              <a:spLocks noChangeShapeType="1"/>
            </p:cNvSpPr>
            <p:nvPr/>
          </p:nvSpPr>
          <p:spPr bwMode="auto">
            <a:xfrm>
              <a:off x="915988" y="167798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85"/>
            <p:cNvSpPr>
              <a:spLocks noChangeShapeType="1"/>
            </p:cNvSpPr>
            <p:nvPr/>
          </p:nvSpPr>
          <p:spPr bwMode="auto">
            <a:xfrm>
              <a:off x="915988" y="15398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86"/>
            <p:cNvSpPr>
              <a:spLocks noChangeShapeType="1"/>
            </p:cNvSpPr>
            <p:nvPr/>
          </p:nvSpPr>
          <p:spPr bwMode="auto">
            <a:xfrm>
              <a:off x="915988" y="140335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87"/>
            <p:cNvSpPr>
              <a:spLocks noChangeShapeType="1"/>
            </p:cNvSpPr>
            <p:nvPr/>
          </p:nvSpPr>
          <p:spPr bwMode="auto">
            <a:xfrm>
              <a:off x="915988" y="126682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Text Box 89"/>
            <p:cNvSpPr txBox="1">
              <a:spLocks noChangeArrowheads="1"/>
            </p:cNvSpPr>
            <p:nvPr/>
          </p:nvSpPr>
          <p:spPr bwMode="auto">
            <a:xfrm>
              <a:off x="493713" y="5086350"/>
              <a:ext cx="4587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9.50</a:t>
              </a:r>
              <a:endParaRPr lang="ru-RU" sz="1200" b="1"/>
            </a:p>
          </p:txBody>
        </p:sp>
        <p:sp>
          <p:nvSpPr>
            <p:cNvPr id="15436" name="Text Box 90"/>
            <p:cNvSpPr txBox="1">
              <a:spLocks noChangeArrowheads="1"/>
            </p:cNvSpPr>
            <p:nvPr/>
          </p:nvSpPr>
          <p:spPr bwMode="auto">
            <a:xfrm>
              <a:off x="493713" y="4406900"/>
              <a:ext cx="4587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9.75</a:t>
              </a:r>
              <a:endParaRPr lang="ru-RU" sz="1200" b="1"/>
            </a:p>
          </p:txBody>
        </p:sp>
        <p:sp>
          <p:nvSpPr>
            <p:cNvPr id="15437" name="Text Box 91"/>
            <p:cNvSpPr txBox="1">
              <a:spLocks noChangeArrowheads="1"/>
            </p:cNvSpPr>
            <p:nvPr/>
          </p:nvSpPr>
          <p:spPr bwMode="auto">
            <a:xfrm>
              <a:off x="415925" y="3727450"/>
              <a:ext cx="536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10.00</a:t>
              </a:r>
              <a:endParaRPr lang="ru-RU" sz="1200" b="1"/>
            </a:p>
          </p:txBody>
        </p:sp>
        <p:sp>
          <p:nvSpPr>
            <p:cNvPr id="15438" name="Text Box 92"/>
            <p:cNvSpPr txBox="1">
              <a:spLocks noChangeArrowheads="1"/>
            </p:cNvSpPr>
            <p:nvPr/>
          </p:nvSpPr>
          <p:spPr bwMode="auto">
            <a:xfrm>
              <a:off x="415925" y="3048000"/>
              <a:ext cx="536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10.25</a:t>
              </a:r>
              <a:endParaRPr lang="ru-RU" sz="1200" b="1"/>
            </a:p>
          </p:txBody>
        </p:sp>
        <p:sp>
          <p:nvSpPr>
            <p:cNvPr id="15439" name="Text Box 93"/>
            <p:cNvSpPr txBox="1">
              <a:spLocks noChangeArrowheads="1"/>
            </p:cNvSpPr>
            <p:nvPr/>
          </p:nvSpPr>
          <p:spPr bwMode="auto">
            <a:xfrm>
              <a:off x="415925" y="2368550"/>
              <a:ext cx="536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10.50</a:t>
              </a:r>
              <a:endParaRPr lang="ru-RU" sz="1200" b="1"/>
            </a:p>
          </p:txBody>
        </p:sp>
        <p:sp>
          <p:nvSpPr>
            <p:cNvPr id="15440" name="Text Box 94"/>
            <p:cNvSpPr txBox="1">
              <a:spLocks noChangeArrowheads="1"/>
            </p:cNvSpPr>
            <p:nvPr/>
          </p:nvSpPr>
          <p:spPr bwMode="auto">
            <a:xfrm>
              <a:off x="415925" y="1690688"/>
              <a:ext cx="5365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10.75</a:t>
              </a:r>
              <a:endParaRPr lang="ru-RU" sz="1200" b="1"/>
            </a:p>
          </p:txBody>
        </p:sp>
        <p:sp>
          <p:nvSpPr>
            <p:cNvPr id="15441" name="Text Box 95"/>
            <p:cNvSpPr txBox="1">
              <a:spLocks noChangeArrowheads="1"/>
            </p:cNvSpPr>
            <p:nvPr/>
          </p:nvSpPr>
          <p:spPr bwMode="auto">
            <a:xfrm>
              <a:off x="393700" y="993775"/>
              <a:ext cx="536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11.00</a:t>
              </a:r>
              <a:endParaRPr lang="ru-RU" sz="1200" b="1"/>
            </a:p>
          </p:txBody>
        </p:sp>
        <p:sp>
          <p:nvSpPr>
            <p:cNvPr id="15442" name="Text Box 96"/>
            <p:cNvSpPr txBox="1">
              <a:spLocks noChangeArrowheads="1"/>
            </p:cNvSpPr>
            <p:nvPr/>
          </p:nvSpPr>
          <p:spPr bwMode="auto">
            <a:xfrm rot="-5400000">
              <a:off x="-307182" y="2736057"/>
              <a:ext cx="1319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/>
                <a:t>Mass, GeV/c</a:t>
              </a:r>
              <a:r>
                <a:rPr lang="en-US" sz="1600" b="1" baseline="30000"/>
                <a:t>2</a:t>
              </a:r>
              <a:endParaRPr lang="ru-RU" sz="1600" b="1" baseline="30000"/>
            </a:p>
          </p:txBody>
        </p:sp>
        <p:sp>
          <p:nvSpPr>
            <p:cNvPr id="15443" name="Line 97"/>
            <p:cNvSpPr>
              <a:spLocks noChangeShapeType="1"/>
            </p:cNvSpPr>
            <p:nvPr/>
          </p:nvSpPr>
          <p:spPr bwMode="auto">
            <a:xfrm>
              <a:off x="915988" y="9937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98"/>
            <p:cNvSpPr>
              <a:spLocks noChangeShapeType="1"/>
            </p:cNvSpPr>
            <p:nvPr/>
          </p:nvSpPr>
          <p:spPr bwMode="auto">
            <a:xfrm>
              <a:off x="915988" y="85725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Text Box 99"/>
            <p:cNvSpPr txBox="1">
              <a:spLocks noChangeArrowheads="1"/>
            </p:cNvSpPr>
            <p:nvPr/>
          </p:nvSpPr>
          <p:spPr bwMode="auto">
            <a:xfrm>
              <a:off x="971550" y="2062163"/>
              <a:ext cx="631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/>
                <a:t>2M(B)</a:t>
              </a:r>
              <a:endParaRPr lang="ru-RU" sz="1400" baseline="-25000"/>
            </a:p>
          </p:txBody>
        </p:sp>
        <p:sp>
          <p:nvSpPr>
            <p:cNvPr id="15446" name="Line 107"/>
            <p:cNvSpPr>
              <a:spLocks noChangeShapeType="1"/>
            </p:cNvSpPr>
            <p:nvPr/>
          </p:nvSpPr>
          <p:spPr bwMode="auto">
            <a:xfrm>
              <a:off x="2157413" y="1500188"/>
              <a:ext cx="0" cy="3629025"/>
            </a:xfrm>
            <a:prstGeom prst="line">
              <a:avLst/>
            </a:prstGeom>
            <a:noFill/>
            <a:ln w="38100">
              <a:solidFill>
                <a:srgbClr val="0000FF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08"/>
            <p:cNvSpPr>
              <a:spLocks noChangeShapeType="1"/>
            </p:cNvSpPr>
            <p:nvPr/>
          </p:nvSpPr>
          <p:spPr bwMode="auto">
            <a:xfrm>
              <a:off x="2043113" y="1485900"/>
              <a:ext cx="0" cy="2085975"/>
            </a:xfrm>
            <a:prstGeom prst="line">
              <a:avLst/>
            </a:prstGeom>
            <a:noFill/>
            <a:ln w="38100">
              <a:solidFill>
                <a:srgbClr val="0000FF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109"/>
            <p:cNvSpPr>
              <a:spLocks noChangeShapeType="1"/>
            </p:cNvSpPr>
            <p:nvPr/>
          </p:nvSpPr>
          <p:spPr bwMode="auto">
            <a:xfrm>
              <a:off x="1928813" y="1485900"/>
              <a:ext cx="0" cy="1300163"/>
            </a:xfrm>
            <a:prstGeom prst="line">
              <a:avLst/>
            </a:prstGeom>
            <a:noFill/>
            <a:ln w="38100">
              <a:solidFill>
                <a:srgbClr val="0000FF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110"/>
            <p:cNvSpPr>
              <a:spLocks noChangeShapeType="1"/>
            </p:cNvSpPr>
            <p:nvPr/>
          </p:nvSpPr>
          <p:spPr bwMode="auto">
            <a:xfrm>
              <a:off x="2271713" y="2271713"/>
              <a:ext cx="0" cy="2828925"/>
            </a:xfrm>
            <a:prstGeom prst="line">
              <a:avLst/>
            </a:prstGeom>
            <a:noFill/>
            <a:ln w="38100">
              <a:solidFill>
                <a:srgbClr val="008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112"/>
            <p:cNvSpPr>
              <a:spLocks noChangeShapeType="1"/>
            </p:cNvSpPr>
            <p:nvPr/>
          </p:nvSpPr>
          <p:spPr bwMode="auto">
            <a:xfrm>
              <a:off x="2371725" y="1485900"/>
              <a:ext cx="500063" cy="1443038"/>
            </a:xfrm>
            <a:prstGeom prst="line">
              <a:avLst/>
            </a:prstGeom>
            <a:noFill/>
            <a:ln w="38100">
              <a:solidFill>
                <a:srgbClr val="0000FF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113"/>
            <p:cNvSpPr>
              <a:spLocks noChangeShapeType="1"/>
            </p:cNvSpPr>
            <p:nvPr/>
          </p:nvSpPr>
          <p:spPr bwMode="auto">
            <a:xfrm>
              <a:off x="2259013" y="1487488"/>
              <a:ext cx="614362" cy="2400300"/>
            </a:xfrm>
            <a:prstGeom prst="line">
              <a:avLst/>
            </a:prstGeom>
            <a:noFill/>
            <a:ln w="38100">
              <a:solidFill>
                <a:srgbClr val="0000FF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114"/>
            <p:cNvSpPr>
              <a:spLocks noChangeShapeType="1"/>
            </p:cNvSpPr>
            <p:nvPr/>
          </p:nvSpPr>
          <p:spPr bwMode="auto">
            <a:xfrm>
              <a:off x="2386013" y="2914650"/>
              <a:ext cx="0" cy="2228850"/>
            </a:xfrm>
            <a:prstGeom prst="line">
              <a:avLst/>
            </a:prstGeom>
            <a:noFill/>
            <a:ln w="38100">
              <a:solidFill>
                <a:srgbClr val="008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15"/>
            <p:cNvSpPr>
              <a:spLocks noChangeShapeType="1"/>
            </p:cNvSpPr>
            <p:nvPr/>
          </p:nvSpPr>
          <p:spPr bwMode="auto">
            <a:xfrm>
              <a:off x="2500313" y="3800475"/>
              <a:ext cx="0" cy="1314450"/>
            </a:xfrm>
            <a:prstGeom prst="line">
              <a:avLst/>
            </a:prstGeom>
            <a:noFill/>
            <a:ln w="38100">
              <a:solidFill>
                <a:srgbClr val="008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Text Box 138"/>
            <p:cNvSpPr txBox="1">
              <a:spLocks noChangeArrowheads="1"/>
            </p:cNvSpPr>
            <p:nvPr/>
          </p:nvSpPr>
          <p:spPr bwMode="auto">
            <a:xfrm>
              <a:off x="2497138" y="1595438"/>
              <a:ext cx="72072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>
                  <a:solidFill>
                    <a:srgbClr val="0000CC"/>
                  </a:solidFill>
                  <a:sym typeface="Symbol" pitchFamily="18" charset="2"/>
                </a:rPr>
                <a:t></a:t>
              </a:r>
              <a:r>
                <a:rPr lang="en-US" sz="2400" baseline="30000">
                  <a:solidFill>
                    <a:srgbClr val="0000CC"/>
                  </a:solidFill>
                  <a:sym typeface="Symbol" pitchFamily="18" charset="2"/>
                </a:rPr>
                <a:t>+</a:t>
              </a:r>
              <a:r>
                <a:rPr lang="en-US" sz="2400">
                  <a:solidFill>
                    <a:srgbClr val="0000CC"/>
                  </a:solidFill>
                  <a:sym typeface="Symbol" pitchFamily="18" charset="2"/>
                </a:rPr>
                <a:t></a:t>
              </a:r>
              <a:r>
                <a:rPr lang="en-US" sz="2400" baseline="30000">
                  <a:solidFill>
                    <a:srgbClr val="0000CC"/>
                  </a:solidFill>
                  <a:sym typeface="Symbol" pitchFamily="18" charset="2"/>
                </a:rPr>
                <a:t>–</a:t>
              </a:r>
              <a:endParaRPr lang="en-US" sz="2400">
                <a:solidFill>
                  <a:srgbClr val="0000CC"/>
                </a:solidFill>
                <a:sym typeface="Symbol" pitchFamily="18" charset="2"/>
              </a:endParaRPr>
            </a:p>
          </p:txBody>
        </p:sp>
        <p:sp>
          <p:nvSpPr>
            <p:cNvPr id="15455" name="Text Box 140"/>
            <p:cNvSpPr txBox="1">
              <a:spLocks noChangeArrowheads="1"/>
            </p:cNvSpPr>
            <p:nvPr/>
          </p:nvSpPr>
          <p:spPr bwMode="auto">
            <a:xfrm>
              <a:off x="1422400" y="1687513"/>
              <a:ext cx="569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260</a:t>
              </a:r>
              <a:endParaRPr lang="ru-RU">
                <a:solidFill>
                  <a:srgbClr val="0000CC"/>
                </a:solidFill>
              </a:endParaRPr>
            </a:p>
          </p:txBody>
        </p:sp>
        <p:sp>
          <p:nvSpPr>
            <p:cNvPr id="15456" name="Text Box 141"/>
            <p:cNvSpPr txBox="1">
              <a:spLocks noChangeArrowheads="1"/>
            </p:cNvSpPr>
            <p:nvPr/>
          </p:nvSpPr>
          <p:spPr bwMode="auto">
            <a:xfrm>
              <a:off x="1536700" y="3016250"/>
              <a:ext cx="569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430</a:t>
              </a:r>
              <a:endParaRPr lang="ru-RU">
                <a:solidFill>
                  <a:srgbClr val="0000CC"/>
                </a:solidFill>
              </a:endParaRPr>
            </a:p>
          </p:txBody>
        </p:sp>
        <p:sp>
          <p:nvSpPr>
            <p:cNvPr id="15457" name="Text Box 142"/>
            <p:cNvSpPr txBox="1">
              <a:spLocks noChangeArrowheads="1"/>
            </p:cNvSpPr>
            <p:nvPr/>
          </p:nvSpPr>
          <p:spPr bwMode="auto">
            <a:xfrm>
              <a:off x="1651000" y="4202113"/>
              <a:ext cx="569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290</a:t>
              </a:r>
              <a:endParaRPr lang="ru-RU">
                <a:solidFill>
                  <a:srgbClr val="0000CC"/>
                </a:solidFill>
              </a:endParaRPr>
            </a:p>
          </p:txBody>
        </p:sp>
        <p:sp>
          <p:nvSpPr>
            <p:cNvPr id="15458" name="Text Box 143"/>
            <p:cNvSpPr txBox="1">
              <a:spLocks noChangeArrowheads="1"/>
            </p:cNvSpPr>
            <p:nvPr/>
          </p:nvSpPr>
          <p:spPr bwMode="auto">
            <a:xfrm>
              <a:off x="2722563" y="3316288"/>
              <a:ext cx="5699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190</a:t>
              </a:r>
              <a:endParaRPr lang="ru-RU">
                <a:solidFill>
                  <a:srgbClr val="0000CC"/>
                </a:solidFill>
              </a:endParaRPr>
            </a:p>
          </p:txBody>
        </p:sp>
        <p:sp>
          <p:nvSpPr>
            <p:cNvPr id="15459" name="Text Box 144"/>
            <p:cNvSpPr txBox="1">
              <a:spLocks noChangeArrowheads="1"/>
            </p:cNvSpPr>
            <p:nvPr/>
          </p:nvSpPr>
          <p:spPr bwMode="auto">
            <a:xfrm>
              <a:off x="2708275" y="2359025"/>
              <a:ext cx="569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330</a:t>
              </a:r>
              <a:endParaRPr lang="ru-RU">
                <a:solidFill>
                  <a:srgbClr val="0000CC"/>
                </a:solidFill>
              </a:endParaRPr>
            </a:p>
          </p:txBody>
        </p:sp>
        <p:sp>
          <p:nvSpPr>
            <p:cNvPr id="15460" name="Text Box 145"/>
            <p:cNvSpPr txBox="1">
              <a:spLocks noChangeArrowheads="1"/>
            </p:cNvSpPr>
            <p:nvPr/>
          </p:nvSpPr>
          <p:spPr bwMode="auto">
            <a:xfrm>
              <a:off x="2436813" y="4287838"/>
              <a:ext cx="3127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6</a:t>
              </a:r>
              <a:endParaRPr lang="ru-RU">
                <a:solidFill>
                  <a:srgbClr val="008000"/>
                </a:solidFill>
              </a:endParaRPr>
            </a:p>
          </p:txBody>
        </p:sp>
        <p:sp>
          <p:nvSpPr>
            <p:cNvPr id="15461" name="Text Box 146"/>
            <p:cNvSpPr txBox="1">
              <a:spLocks noChangeArrowheads="1"/>
            </p:cNvSpPr>
            <p:nvPr/>
          </p:nvSpPr>
          <p:spPr bwMode="auto">
            <a:xfrm>
              <a:off x="2336800" y="3230563"/>
              <a:ext cx="312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1</a:t>
              </a:r>
              <a:endParaRPr lang="ru-RU">
                <a:solidFill>
                  <a:srgbClr val="008000"/>
                </a:solidFill>
              </a:endParaRPr>
            </a:p>
          </p:txBody>
        </p:sp>
        <p:sp>
          <p:nvSpPr>
            <p:cNvPr id="15462" name="Text Box 147"/>
            <p:cNvSpPr txBox="1">
              <a:spLocks noChangeArrowheads="1"/>
            </p:cNvSpPr>
            <p:nvPr/>
          </p:nvSpPr>
          <p:spPr bwMode="auto">
            <a:xfrm>
              <a:off x="2208213" y="2316163"/>
              <a:ext cx="3127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2</a:t>
              </a:r>
              <a:endParaRPr lang="ru-RU">
                <a:solidFill>
                  <a:srgbClr val="008000"/>
                </a:solidFill>
              </a:endParaRPr>
            </a:p>
          </p:txBody>
        </p:sp>
        <p:sp>
          <p:nvSpPr>
            <p:cNvPr id="15463" name="Oval 148"/>
            <p:cNvSpPr>
              <a:spLocks noChangeArrowheads="1"/>
            </p:cNvSpPr>
            <p:nvPr/>
          </p:nvSpPr>
          <p:spPr bwMode="auto">
            <a:xfrm>
              <a:off x="2457450" y="4343400"/>
              <a:ext cx="300038" cy="300038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" name="Oval 151"/>
            <p:cNvSpPr>
              <a:spLocks noChangeArrowheads="1"/>
            </p:cNvSpPr>
            <p:nvPr/>
          </p:nvSpPr>
          <p:spPr bwMode="auto">
            <a:xfrm>
              <a:off x="2343150" y="3271838"/>
              <a:ext cx="300038" cy="300037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" name="Oval 152"/>
            <p:cNvSpPr>
              <a:spLocks noChangeArrowheads="1"/>
            </p:cNvSpPr>
            <p:nvPr/>
          </p:nvSpPr>
          <p:spPr bwMode="auto">
            <a:xfrm>
              <a:off x="2228850" y="2386013"/>
              <a:ext cx="300038" cy="300037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" name="Oval 154"/>
            <p:cNvSpPr>
              <a:spLocks noChangeArrowheads="1"/>
            </p:cNvSpPr>
            <p:nvPr/>
          </p:nvSpPr>
          <p:spPr bwMode="auto">
            <a:xfrm>
              <a:off x="1657350" y="4243388"/>
              <a:ext cx="542925" cy="32861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" name="Oval 155"/>
            <p:cNvSpPr>
              <a:spLocks noChangeArrowheads="1"/>
            </p:cNvSpPr>
            <p:nvPr/>
          </p:nvSpPr>
          <p:spPr bwMode="auto">
            <a:xfrm>
              <a:off x="1528763" y="3043238"/>
              <a:ext cx="542925" cy="32861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" name="Oval 156"/>
            <p:cNvSpPr>
              <a:spLocks noChangeArrowheads="1"/>
            </p:cNvSpPr>
            <p:nvPr/>
          </p:nvSpPr>
          <p:spPr bwMode="auto">
            <a:xfrm>
              <a:off x="1428750" y="1714500"/>
              <a:ext cx="542925" cy="328613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9" name="Text Box 157"/>
            <p:cNvSpPr txBox="1">
              <a:spLocks noChangeArrowheads="1"/>
            </p:cNvSpPr>
            <p:nvPr/>
          </p:nvSpPr>
          <p:spPr bwMode="auto">
            <a:xfrm>
              <a:off x="222250" y="4656138"/>
              <a:ext cx="1606550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partial (keV)</a:t>
              </a:r>
              <a:endParaRPr lang="ru-RU">
                <a:sym typeface="Symbol" pitchFamily="18" charset="2"/>
              </a:endParaRPr>
            </a:p>
          </p:txBody>
        </p:sp>
        <p:sp>
          <p:nvSpPr>
            <p:cNvPr id="15470" name="Line 158"/>
            <p:cNvSpPr>
              <a:spLocks noChangeShapeType="1"/>
            </p:cNvSpPr>
            <p:nvPr/>
          </p:nvSpPr>
          <p:spPr bwMode="auto">
            <a:xfrm flipV="1">
              <a:off x="1414463" y="4486275"/>
              <a:ext cx="214312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59"/>
            <p:cNvSpPr>
              <a:spLocks noChangeShapeType="1"/>
            </p:cNvSpPr>
            <p:nvPr/>
          </p:nvSpPr>
          <p:spPr bwMode="auto">
            <a:xfrm flipV="1">
              <a:off x="1743075" y="4557713"/>
              <a:ext cx="671513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Oval 160"/>
            <p:cNvSpPr>
              <a:spLocks noChangeArrowheads="1"/>
            </p:cNvSpPr>
            <p:nvPr/>
          </p:nvSpPr>
          <p:spPr bwMode="auto">
            <a:xfrm>
              <a:off x="2714625" y="2400300"/>
              <a:ext cx="542925" cy="328613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3" name="Oval 161"/>
            <p:cNvSpPr>
              <a:spLocks noChangeArrowheads="1"/>
            </p:cNvSpPr>
            <p:nvPr/>
          </p:nvSpPr>
          <p:spPr bwMode="auto">
            <a:xfrm>
              <a:off x="2728913" y="3343275"/>
              <a:ext cx="542925" cy="328613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4" name="Line 165"/>
            <p:cNvSpPr>
              <a:spLocks noChangeShapeType="1"/>
            </p:cNvSpPr>
            <p:nvPr/>
          </p:nvSpPr>
          <p:spPr bwMode="auto">
            <a:xfrm>
              <a:off x="915988" y="85725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A7ACAD51-5C47-4F36-86BF-35EA44BFD261}" type="slidenum">
              <a:rPr lang="en-US" sz="1600" smtClean="0">
                <a:solidFill>
                  <a:schemeClr val="tx1"/>
                </a:solidFill>
              </a:rPr>
              <a:pPr/>
              <a:t>2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376" name="Text Box 34"/>
          <p:cNvSpPr txBox="1">
            <a:spLocks noChangeArrowheads="1"/>
          </p:cNvSpPr>
          <p:nvPr/>
        </p:nvSpPr>
        <p:spPr bwMode="auto">
          <a:xfrm>
            <a:off x="3727450" y="3546475"/>
            <a:ext cx="2640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00CC"/>
                </a:solidFill>
                <a:ea typeface="SimSun" pitchFamily="2" charset="-122"/>
              </a:rPr>
              <a:t>Belle: PRL108, 032001 (2012)</a:t>
            </a:r>
            <a:endParaRPr lang="ru-RU" sz="1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Text Box 2"/>
          <p:cNvSpPr txBox="1">
            <a:spLocks noChangeArrowheads="1"/>
          </p:cNvSpPr>
          <p:nvPr/>
        </p:nvSpPr>
        <p:spPr bwMode="auto">
          <a:xfrm>
            <a:off x="199518" y="3175"/>
            <a:ext cx="8771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“Signal” of exclusively reconstructed </a:t>
            </a:r>
            <a:r>
              <a:rPr lang="en-US" sz="3200" b="1" baseline="-25000" dirty="0">
                <a:solidFill>
                  <a:srgbClr val="002060"/>
                </a:solidFill>
                <a:sym typeface="Symbol" pitchFamily="18" charset="2"/>
              </a:rPr>
              <a:t>b</a:t>
            </a:r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(2S)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32525" y="898525"/>
            <a:ext cx="2895600" cy="4403725"/>
            <a:chOff x="3853" y="1123"/>
            <a:chExt cx="1824" cy="2774"/>
          </a:xfrm>
        </p:grpSpPr>
        <p:sp>
          <p:nvSpPr>
            <p:cNvPr id="1832964" name="Rectangle 4"/>
            <p:cNvSpPr>
              <a:spLocks noChangeArrowheads="1"/>
            </p:cNvSpPr>
            <p:nvPr/>
          </p:nvSpPr>
          <p:spPr bwMode="auto">
            <a:xfrm>
              <a:off x="4206" y="1140"/>
              <a:ext cx="1409" cy="27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2965" name="Line 5"/>
            <p:cNvSpPr>
              <a:spLocks noChangeShapeType="1"/>
            </p:cNvSpPr>
            <p:nvPr/>
          </p:nvSpPr>
          <p:spPr bwMode="auto">
            <a:xfrm>
              <a:off x="4205" y="1968"/>
              <a:ext cx="14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66" name="Line 6"/>
            <p:cNvSpPr>
              <a:spLocks noChangeShapeType="1"/>
            </p:cNvSpPr>
            <p:nvPr/>
          </p:nvSpPr>
          <p:spPr bwMode="auto">
            <a:xfrm>
              <a:off x="4304" y="3661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67" name="Line 7"/>
            <p:cNvSpPr>
              <a:spLocks noChangeShapeType="1"/>
            </p:cNvSpPr>
            <p:nvPr/>
          </p:nvSpPr>
          <p:spPr bwMode="auto">
            <a:xfrm>
              <a:off x="4304" y="2796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68" name="Line 8"/>
            <p:cNvSpPr>
              <a:spLocks noChangeShapeType="1"/>
            </p:cNvSpPr>
            <p:nvPr/>
          </p:nvSpPr>
          <p:spPr bwMode="auto">
            <a:xfrm>
              <a:off x="4304" y="2295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69" name="Rectangle 9"/>
            <p:cNvSpPr>
              <a:spLocks noChangeArrowheads="1"/>
            </p:cNvSpPr>
            <p:nvPr/>
          </p:nvSpPr>
          <p:spPr bwMode="auto">
            <a:xfrm>
              <a:off x="4219" y="2098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(3S)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70" name="Rectangle 10"/>
            <p:cNvSpPr>
              <a:spLocks noChangeArrowheads="1"/>
            </p:cNvSpPr>
            <p:nvPr/>
          </p:nvSpPr>
          <p:spPr bwMode="auto">
            <a:xfrm>
              <a:off x="4220" y="2599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71" name="Rectangle 11"/>
            <p:cNvSpPr>
              <a:spLocks noChangeArrowheads="1"/>
            </p:cNvSpPr>
            <p:nvPr/>
          </p:nvSpPr>
          <p:spPr bwMode="auto">
            <a:xfrm>
              <a:off x="4220" y="3464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72" name="Line 12"/>
            <p:cNvSpPr>
              <a:spLocks noChangeShapeType="1"/>
            </p:cNvSpPr>
            <p:nvPr/>
          </p:nvSpPr>
          <p:spPr bwMode="auto">
            <a:xfrm>
              <a:off x="5343" y="2982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3" name="Line 13"/>
            <p:cNvSpPr>
              <a:spLocks noChangeShapeType="1"/>
            </p:cNvSpPr>
            <p:nvPr/>
          </p:nvSpPr>
          <p:spPr bwMode="auto">
            <a:xfrm>
              <a:off x="5343" y="2912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4" name="Line 14"/>
            <p:cNvSpPr>
              <a:spLocks noChangeShapeType="1"/>
            </p:cNvSpPr>
            <p:nvPr/>
          </p:nvSpPr>
          <p:spPr bwMode="auto">
            <a:xfrm>
              <a:off x="5343" y="2410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5" name="Line 15"/>
            <p:cNvSpPr>
              <a:spLocks noChangeShapeType="1"/>
            </p:cNvSpPr>
            <p:nvPr/>
          </p:nvSpPr>
          <p:spPr bwMode="auto">
            <a:xfrm>
              <a:off x="5343" y="2939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6" name="Line 16"/>
            <p:cNvSpPr>
              <a:spLocks noChangeShapeType="1"/>
            </p:cNvSpPr>
            <p:nvPr/>
          </p:nvSpPr>
          <p:spPr bwMode="auto">
            <a:xfrm>
              <a:off x="5343" y="2443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7" name="Line 17"/>
            <p:cNvSpPr>
              <a:spLocks noChangeShapeType="1"/>
            </p:cNvSpPr>
            <p:nvPr/>
          </p:nvSpPr>
          <p:spPr bwMode="auto">
            <a:xfrm>
              <a:off x="5343" y="2389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8" name="Rectangle 18"/>
            <p:cNvSpPr>
              <a:spLocks noChangeArrowheads="1"/>
            </p:cNvSpPr>
            <p:nvPr/>
          </p:nvSpPr>
          <p:spPr bwMode="auto">
            <a:xfrm>
              <a:off x="5262" y="2190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79" name="Rectangle 19"/>
            <p:cNvSpPr>
              <a:spLocks noChangeArrowheads="1"/>
            </p:cNvSpPr>
            <p:nvPr/>
          </p:nvSpPr>
          <p:spPr bwMode="auto">
            <a:xfrm>
              <a:off x="5262" y="2711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80" name="Text Box 20"/>
            <p:cNvSpPr txBox="1">
              <a:spLocks noChangeArrowheads="1"/>
            </p:cNvSpPr>
            <p:nvPr/>
          </p:nvSpPr>
          <p:spPr bwMode="auto">
            <a:xfrm>
              <a:off x="5167" y="3690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400"/>
                <a:t>(0,1,2)</a:t>
              </a:r>
              <a:r>
                <a:rPr lang="en-US" sz="1800" baseline="30000"/>
                <a:t>++</a:t>
              </a:r>
              <a:endParaRPr lang="ru-RU" sz="1800" baseline="30000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4160" y="3624"/>
              <a:ext cx="524" cy="273"/>
              <a:chOff x="4110" y="3799"/>
              <a:chExt cx="524" cy="273"/>
            </a:xfrm>
          </p:grpSpPr>
          <p:sp>
            <p:nvSpPr>
              <p:cNvPr id="1832982" name="Text Box 22"/>
              <p:cNvSpPr txBox="1">
                <a:spLocks noChangeArrowheads="1"/>
              </p:cNvSpPr>
              <p:nvPr/>
            </p:nvSpPr>
            <p:spPr bwMode="auto">
              <a:xfrm>
                <a:off x="4110" y="3841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600" b="1"/>
                  <a:t>J</a:t>
                </a:r>
                <a:r>
                  <a:rPr lang="en-US" sz="1600" b="1" baseline="30000"/>
                  <a:t>PC</a:t>
                </a:r>
                <a:r>
                  <a:rPr lang="en-US" sz="1600"/>
                  <a:t> = 0</a:t>
                </a:r>
                <a:r>
                  <a:rPr lang="en-US" sz="1800"/>
                  <a:t> </a:t>
                </a:r>
                <a:r>
                  <a:rPr lang="en-US" baseline="30000"/>
                  <a:t>+</a:t>
                </a:r>
                <a:endParaRPr lang="ru-RU" baseline="30000"/>
              </a:p>
            </p:txBody>
          </p:sp>
          <p:sp>
            <p:nvSpPr>
              <p:cNvPr id="1832983" name="Rectangle 23"/>
              <p:cNvSpPr>
                <a:spLocks noChangeArrowheads="1"/>
              </p:cNvSpPr>
              <p:nvPr/>
            </p:nvSpPr>
            <p:spPr bwMode="auto">
              <a:xfrm>
                <a:off x="4421" y="3799"/>
                <a:ext cx="1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800"/>
                  <a:t>-</a:t>
                </a:r>
                <a:endParaRPr lang="ru-RU" sz="1800"/>
              </a:p>
            </p:txBody>
          </p:sp>
        </p:grpSp>
        <p:sp>
          <p:nvSpPr>
            <p:cNvPr id="1832984" name="Line 24"/>
            <p:cNvSpPr>
              <a:spLocks noChangeShapeType="1"/>
            </p:cNvSpPr>
            <p:nvPr/>
          </p:nvSpPr>
          <p:spPr bwMode="auto">
            <a:xfrm>
              <a:off x="4998" y="2924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85" name="Line 25"/>
            <p:cNvSpPr>
              <a:spLocks noChangeShapeType="1"/>
            </p:cNvSpPr>
            <p:nvPr/>
          </p:nvSpPr>
          <p:spPr bwMode="auto">
            <a:xfrm>
              <a:off x="4998" y="2402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86" name="Rectangle 26"/>
            <p:cNvSpPr>
              <a:spLocks noChangeArrowheads="1"/>
            </p:cNvSpPr>
            <p:nvPr/>
          </p:nvSpPr>
          <p:spPr bwMode="auto">
            <a:xfrm>
              <a:off x="4917" y="2207"/>
              <a:ext cx="4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87" name="Rectangle 27"/>
            <p:cNvSpPr>
              <a:spLocks noChangeArrowheads="1"/>
            </p:cNvSpPr>
            <p:nvPr/>
          </p:nvSpPr>
          <p:spPr bwMode="auto">
            <a:xfrm>
              <a:off x="4918" y="2730"/>
              <a:ext cx="4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984" y="3628"/>
              <a:ext cx="250" cy="264"/>
              <a:chOff x="4965" y="3803"/>
              <a:chExt cx="250" cy="264"/>
            </a:xfrm>
          </p:grpSpPr>
          <p:sp>
            <p:nvSpPr>
              <p:cNvPr id="1832989" name="Text Box 29"/>
              <p:cNvSpPr txBox="1">
                <a:spLocks noChangeArrowheads="1"/>
              </p:cNvSpPr>
              <p:nvPr/>
            </p:nvSpPr>
            <p:spPr bwMode="auto">
              <a:xfrm>
                <a:off x="4965" y="3875"/>
                <a:ext cx="2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400"/>
                  <a:t>1 </a:t>
                </a:r>
                <a:r>
                  <a:rPr lang="en-US" baseline="30000"/>
                  <a:t>+</a:t>
                </a:r>
                <a:endParaRPr lang="ru-RU" sz="2800" baseline="30000"/>
              </a:p>
            </p:txBody>
          </p:sp>
          <p:sp>
            <p:nvSpPr>
              <p:cNvPr id="1832990" name="Rectangle 30"/>
              <p:cNvSpPr>
                <a:spLocks noChangeArrowheads="1"/>
              </p:cNvSpPr>
              <p:nvPr/>
            </p:nvSpPr>
            <p:spPr bwMode="auto">
              <a:xfrm>
                <a:off x="5003" y="3803"/>
                <a:ext cx="1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800"/>
                  <a:t>-</a:t>
                </a:r>
                <a:endParaRPr lang="ru-RU" sz="1800"/>
              </a:p>
            </p:txBody>
          </p:sp>
        </p:grpSp>
        <p:sp>
          <p:nvSpPr>
            <p:cNvPr id="1832991" name="Line 31"/>
            <p:cNvSpPr>
              <a:spLocks noChangeShapeType="1"/>
            </p:cNvSpPr>
            <p:nvPr/>
          </p:nvSpPr>
          <p:spPr bwMode="auto">
            <a:xfrm>
              <a:off x="4661" y="2748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2" name="Line 32"/>
            <p:cNvSpPr>
              <a:spLocks noChangeShapeType="1"/>
            </p:cNvSpPr>
            <p:nvPr/>
          </p:nvSpPr>
          <p:spPr bwMode="auto">
            <a:xfrm>
              <a:off x="4661" y="3565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3" name="Line 33"/>
            <p:cNvSpPr>
              <a:spLocks noChangeShapeType="1"/>
            </p:cNvSpPr>
            <p:nvPr/>
          </p:nvSpPr>
          <p:spPr bwMode="auto">
            <a:xfrm>
              <a:off x="4661" y="2267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4" name="Line 34"/>
            <p:cNvSpPr>
              <a:spLocks noChangeShapeType="1"/>
            </p:cNvSpPr>
            <p:nvPr/>
          </p:nvSpPr>
          <p:spPr bwMode="auto">
            <a:xfrm>
              <a:off x="4661" y="1934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5" name="Line 35"/>
            <p:cNvSpPr>
              <a:spLocks noChangeShapeType="1"/>
            </p:cNvSpPr>
            <p:nvPr/>
          </p:nvSpPr>
          <p:spPr bwMode="auto">
            <a:xfrm>
              <a:off x="4661" y="1517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6" name="Line 36"/>
            <p:cNvSpPr>
              <a:spLocks noChangeShapeType="1"/>
            </p:cNvSpPr>
            <p:nvPr/>
          </p:nvSpPr>
          <p:spPr bwMode="auto">
            <a:xfrm>
              <a:off x="4661" y="1305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7" name="Rectangle 37"/>
            <p:cNvSpPr>
              <a:spLocks noChangeArrowheads="1"/>
            </p:cNvSpPr>
            <p:nvPr/>
          </p:nvSpPr>
          <p:spPr bwMode="auto">
            <a:xfrm>
              <a:off x="4585" y="2083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(3S)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98" name="Rectangle 38"/>
            <p:cNvSpPr>
              <a:spLocks noChangeArrowheads="1"/>
            </p:cNvSpPr>
            <p:nvPr/>
          </p:nvSpPr>
          <p:spPr bwMode="auto">
            <a:xfrm>
              <a:off x="4585" y="2567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99" name="Rectangle 39"/>
            <p:cNvSpPr>
              <a:spLocks noChangeArrowheads="1"/>
            </p:cNvSpPr>
            <p:nvPr/>
          </p:nvSpPr>
          <p:spPr bwMode="auto">
            <a:xfrm>
              <a:off x="4585" y="3379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3000" name="Rectangle 40"/>
            <p:cNvSpPr>
              <a:spLocks noChangeArrowheads="1"/>
            </p:cNvSpPr>
            <p:nvPr/>
          </p:nvSpPr>
          <p:spPr bwMode="auto">
            <a:xfrm>
              <a:off x="4585" y="1753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(4S)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3001" name="Rectangle 41"/>
            <p:cNvSpPr>
              <a:spLocks noChangeArrowheads="1"/>
            </p:cNvSpPr>
            <p:nvPr/>
          </p:nvSpPr>
          <p:spPr bwMode="auto">
            <a:xfrm>
              <a:off x="4497" y="1339"/>
              <a:ext cx="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(10860)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3002" name="Rectangle 42"/>
            <p:cNvSpPr>
              <a:spLocks noChangeArrowheads="1"/>
            </p:cNvSpPr>
            <p:nvPr/>
          </p:nvSpPr>
          <p:spPr bwMode="auto">
            <a:xfrm>
              <a:off x="4496" y="1123"/>
              <a:ext cx="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(11020)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4708" y="3632"/>
              <a:ext cx="249" cy="258"/>
              <a:chOff x="4591" y="3807"/>
              <a:chExt cx="249" cy="258"/>
            </a:xfrm>
          </p:grpSpPr>
          <p:sp>
            <p:nvSpPr>
              <p:cNvPr id="1833004" name="Text Box 44"/>
              <p:cNvSpPr txBox="1">
                <a:spLocks noChangeArrowheads="1"/>
              </p:cNvSpPr>
              <p:nvPr/>
            </p:nvSpPr>
            <p:spPr bwMode="auto">
              <a:xfrm>
                <a:off x="4591" y="3873"/>
                <a:ext cx="1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/>
                  <a:t>1</a:t>
                </a:r>
                <a:endParaRPr lang="ru-RU" sz="1800" baseline="30000"/>
              </a:p>
            </p:txBody>
          </p:sp>
          <p:sp>
            <p:nvSpPr>
              <p:cNvPr id="1833005" name="Rectangle 45"/>
              <p:cNvSpPr>
                <a:spLocks noChangeArrowheads="1"/>
              </p:cNvSpPr>
              <p:nvPr/>
            </p:nvSpPr>
            <p:spPr bwMode="auto">
              <a:xfrm>
                <a:off x="4636" y="380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800"/>
                  <a:t>--</a:t>
                </a:r>
                <a:endParaRPr lang="ru-RU" sz="1800"/>
              </a:p>
            </p:txBody>
          </p:sp>
        </p:grpSp>
        <p:sp>
          <p:nvSpPr>
            <p:cNvPr id="1833006" name="Line 46"/>
            <p:cNvSpPr>
              <a:spLocks noChangeShapeType="1"/>
            </p:cNvSpPr>
            <p:nvPr/>
          </p:nvSpPr>
          <p:spPr bwMode="auto">
            <a:xfrm>
              <a:off x="4210" y="3507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07" name="Line 47"/>
            <p:cNvSpPr>
              <a:spLocks noChangeShapeType="1"/>
            </p:cNvSpPr>
            <p:nvPr/>
          </p:nvSpPr>
          <p:spPr bwMode="auto">
            <a:xfrm>
              <a:off x="4210" y="1328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08" name="Line 48"/>
            <p:cNvSpPr>
              <a:spLocks noChangeShapeType="1"/>
            </p:cNvSpPr>
            <p:nvPr/>
          </p:nvSpPr>
          <p:spPr bwMode="auto">
            <a:xfrm>
              <a:off x="4210" y="1691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09" name="Line 49"/>
            <p:cNvSpPr>
              <a:spLocks noChangeShapeType="1"/>
            </p:cNvSpPr>
            <p:nvPr/>
          </p:nvSpPr>
          <p:spPr bwMode="auto">
            <a:xfrm>
              <a:off x="4210" y="2054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0" name="Line 50"/>
            <p:cNvSpPr>
              <a:spLocks noChangeShapeType="1"/>
            </p:cNvSpPr>
            <p:nvPr/>
          </p:nvSpPr>
          <p:spPr bwMode="auto">
            <a:xfrm>
              <a:off x="4210" y="2417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1" name="Line 51"/>
            <p:cNvSpPr>
              <a:spLocks noChangeShapeType="1"/>
            </p:cNvSpPr>
            <p:nvPr/>
          </p:nvSpPr>
          <p:spPr bwMode="auto">
            <a:xfrm>
              <a:off x="4210" y="2780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2" name="Line 52"/>
            <p:cNvSpPr>
              <a:spLocks noChangeShapeType="1"/>
            </p:cNvSpPr>
            <p:nvPr/>
          </p:nvSpPr>
          <p:spPr bwMode="auto">
            <a:xfrm>
              <a:off x="4210" y="3143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3" name="Line 53"/>
            <p:cNvSpPr>
              <a:spLocks noChangeShapeType="1"/>
            </p:cNvSpPr>
            <p:nvPr/>
          </p:nvSpPr>
          <p:spPr bwMode="auto">
            <a:xfrm>
              <a:off x="4210" y="372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4" name="Line 54"/>
            <p:cNvSpPr>
              <a:spLocks noChangeShapeType="1"/>
            </p:cNvSpPr>
            <p:nvPr/>
          </p:nvSpPr>
          <p:spPr bwMode="auto">
            <a:xfrm>
              <a:off x="4210" y="3652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5" name="Line 55"/>
            <p:cNvSpPr>
              <a:spLocks noChangeShapeType="1"/>
            </p:cNvSpPr>
            <p:nvPr/>
          </p:nvSpPr>
          <p:spPr bwMode="auto">
            <a:xfrm>
              <a:off x="4210" y="358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6" name="Line 56"/>
            <p:cNvSpPr>
              <a:spLocks noChangeShapeType="1"/>
            </p:cNvSpPr>
            <p:nvPr/>
          </p:nvSpPr>
          <p:spPr bwMode="auto">
            <a:xfrm>
              <a:off x="4210" y="3434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7" name="Line 57"/>
            <p:cNvSpPr>
              <a:spLocks noChangeShapeType="1"/>
            </p:cNvSpPr>
            <p:nvPr/>
          </p:nvSpPr>
          <p:spPr bwMode="auto">
            <a:xfrm>
              <a:off x="4210" y="3361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8" name="Line 58"/>
            <p:cNvSpPr>
              <a:spLocks noChangeShapeType="1"/>
            </p:cNvSpPr>
            <p:nvPr/>
          </p:nvSpPr>
          <p:spPr bwMode="auto">
            <a:xfrm>
              <a:off x="4210" y="3289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9" name="Line 59"/>
            <p:cNvSpPr>
              <a:spLocks noChangeShapeType="1"/>
            </p:cNvSpPr>
            <p:nvPr/>
          </p:nvSpPr>
          <p:spPr bwMode="auto">
            <a:xfrm>
              <a:off x="4210" y="3217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0" name="Line 60"/>
            <p:cNvSpPr>
              <a:spLocks noChangeShapeType="1"/>
            </p:cNvSpPr>
            <p:nvPr/>
          </p:nvSpPr>
          <p:spPr bwMode="auto">
            <a:xfrm>
              <a:off x="4210" y="3071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1" name="Line 61"/>
            <p:cNvSpPr>
              <a:spLocks noChangeShapeType="1"/>
            </p:cNvSpPr>
            <p:nvPr/>
          </p:nvSpPr>
          <p:spPr bwMode="auto">
            <a:xfrm>
              <a:off x="4210" y="299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2" name="Line 62"/>
            <p:cNvSpPr>
              <a:spLocks noChangeShapeType="1"/>
            </p:cNvSpPr>
            <p:nvPr/>
          </p:nvSpPr>
          <p:spPr bwMode="auto">
            <a:xfrm>
              <a:off x="4210" y="2926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3" name="Line 63"/>
            <p:cNvSpPr>
              <a:spLocks noChangeShapeType="1"/>
            </p:cNvSpPr>
            <p:nvPr/>
          </p:nvSpPr>
          <p:spPr bwMode="auto">
            <a:xfrm>
              <a:off x="4210" y="285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4" name="Line 64"/>
            <p:cNvSpPr>
              <a:spLocks noChangeShapeType="1"/>
            </p:cNvSpPr>
            <p:nvPr/>
          </p:nvSpPr>
          <p:spPr bwMode="auto">
            <a:xfrm>
              <a:off x="4210" y="270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5" name="Line 65"/>
            <p:cNvSpPr>
              <a:spLocks noChangeShapeType="1"/>
            </p:cNvSpPr>
            <p:nvPr/>
          </p:nvSpPr>
          <p:spPr bwMode="auto">
            <a:xfrm>
              <a:off x="4210" y="263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6" name="Line 66"/>
            <p:cNvSpPr>
              <a:spLocks noChangeShapeType="1"/>
            </p:cNvSpPr>
            <p:nvPr/>
          </p:nvSpPr>
          <p:spPr bwMode="auto">
            <a:xfrm>
              <a:off x="4210" y="2562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7" name="Line 67"/>
            <p:cNvSpPr>
              <a:spLocks noChangeShapeType="1"/>
            </p:cNvSpPr>
            <p:nvPr/>
          </p:nvSpPr>
          <p:spPr bwMode="auto">
            <a:xfrm>
              <a:off x="4210" y="249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8" name="Line 68"/>
            <p:cNvSpPr>
              <a:spLocks noChangeShapeType="1"/>
            </p:cNvSpPr>
            <p:nvPr/>
          </p:nvSpPr>
          <p:spPr bwMode="auto">
            <a:xfrm>
              <a:off x="4210" y="2344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9" name="Line 69"/>
            <p:cNvSpPr>
              <a:spLocks noChangeShapeType="1"/>
            </p:cNvSpPr>
            <p:nvPr/>
          </p:nvSpPr>
          <p:spPr bwMode="auto">
            <a:xfrm>
              <a:off x="4210" y="2272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0" name="Line 70"/>
            <p:cNvSpPr>
              <a:spLocks noChangeShapeType="1"/>
            </p:cNvSpPr>
            <p:nvPr/>
          </p:nvSpPr>
          <p:spPr bwMode="auto">
            <a:xfrm>
              <a:off x="4210" y="2199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1" name="Line 71"/>
            <p:cNvSpPr>
              <a:spLocks noChangeShapeType="1"/>
            </p:cNvSpPr>
            <p:nvPr/>
          </p:nvSpPr>
          <p:spPr bwMode="auto">
            <a:xfrm>
              <a:off x="4210" y="2127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2" name="Line 72"/>
            <p:cNvSpPr>
              <a:spLocks noChangeShapeType="1"/>
            </p:cNvSpPr>
            <p:nvPr/>
          </p:nvSpPr>
          <p:spPr bwMode="auto">
            <a:xfrm>
              <a:off x="4210" y="1981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3" name="Line 73"/>
            <p:cNvSpPr>
              <a:spLocks noChangeShapeType="1"/>
            </p:cNvSpPr>
            <p:nvPr/>
          </p:nvSpPr>
          <p:spPr bwMode="auto">
            <a:xfrm>
              <a:off x="4210" y="1909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4" name="Line 74"/>
            <p:cNvSpPr>
              <a:spLocks noChangeShapeType="1"/>
            </p:cNvSpPr>
            <p:nvPr/>
          </p:nvSpPr>
          <p:spPr bwMode="auto">
            <a:xfrm>
              <a:off x="4210" y="1836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5" name="Line 75"/>
            <p:cNvSpPr>
              <a:spLocks noChangeShapeType="1"/>
            </p:cNvSpPr>
            <p:nvPr/>
          </p:nvSpPr>
          <p:spPr bwMode="auto">
            <a:xfrm>
              <a:off x="4210" y="176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6" name="Line 76"/>
            <p:cNvSpPr>
              <a:spLocks noChangeShapeType="1"/>
            </p:cNvSpPr>
            <p:nvPr/>
          </p:nvSpPr>
          <p:spPr bwMode="auto">
            <a:xfrm>
              <a:off x="4210" y="161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7" name="Line 77"/>
            <p:cNvSpPr>
              <a:spLocks noChangeShapeType="1"/>
            </p:cNvSpPr>
            <p:nvPr/>
          </p:nvSpPr>
          <p:spPr bwMode="auto">
            <a:xfrm>
              <a:off x="4210" y="154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8" name="Line 78"/>
            <p:cNvSpPr>
              <a:spLocks noChangeShapeType="1"/>
            </p:cNvSpPr>
            <p:nvPr/>
          </p:nvSpPr>
          <p:spPr bwMode="auto">
            <a:xfrm>
              <a:off x="4210" y="147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9" name="Line 79"/>
            <p:cNvSpPr>
              <a:spLocks noChangeShapeType="1"/>
            </p:cNvSpPr>
            <p:nvPr/>
          </p:nvSpPr>
          <p:spPr bwMode="auto">
            <a:xfrm>
              <a:off x="4210" y="140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40" name="Text Box 80"/>
            <p:cNvSpPr txBox="1">
              <a:spLocks noChangeArrowheads="1"/>
            </p:cNvSpPr>
            <p:nvPr/>
          </p:nvSpPr>
          <p:spPr bwMode="auto">
            <a:xfrm>
              <a:off x="3991" y="3439"/>
              <a:ext cx="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9.50</a:t>
              </a:r>
              <a:endParaRPr lang="ru-RU" sz="1000" b="1"/>
            </a:p>
          </p:txBody>
        </p:sp>
        <p:sp>
          <p:nvSpPr>
            <p:cNvPr id="1833041" name="Text Box 81"/>
            <p:cNvSpPr txBox="1">
              <a:spLocks noChangeArrowheads="1"/>
            </p:cNvSpPr>
            <p:nvPr/>
          </p:nvSpPr>
          <p:spPr bwMode="auto">
            <a:xfrm>
              <a:off x="3991" y="3078"/>
              <a:ext cx="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9.75</a:t>
              </a:r>
              <a:endParaRPr lang="ru-RU" sz="1000" b="1"/>
            </a:p>
          </p:txBody>
        </p:sp>
        <p:sp>
          <p:nvSpPr>
            <p:cNvPr id="1833042" name="Text Box 82"/>
            <p:cNvSpPr txBox="1">
              <a:spLocks noChangeArrowheads="1"/>
            </p:cNvSpPr>
            <p:nvPr/>
          </p:nvSpPr>
          <p:spPr bwMode="auto">
            <a:xfrm>
              <a:off x="3956" y="2716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10.00</a:t>
              </a:r>
              <a:endParaRPr lang="ru-RU" sz="1000" b="1"/>
            </a:p>
          </p:txBody>
        </p:sp>
        <p:sp>
          <p:nvSpPr>
            <p:cNvPr id="1833043" name="Text Box 83"/>
            <p:cNvSpPr txBox="1">
              <a:spLocks noChangeArrowheads="1"/>
            </p:cNvSpPr>
            <p:nvPr/>
          </p:nvSpPr>
          <p:spPr bwMode="auto">
            <a:xfrm>
              <a:off x="3956" y="2358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10.25</a:t>
              </a:r>
              <a:endParaRPr lang="ru-RU" sz="1000" b="1"/>
            </a:p>
          </p:txBody>
        </p:sp>
        <p:sp>
          <p:nvSpPr>
            <p:cNvPr id="1833044" name="Text Box 84"/>
            <p:cNvSpPr txBox="1">
              <a:spLocks noChangeArrowheads="1"/>
            </p:cNvSpPr>
            <p:nvPr/>
          </p:nvSpPr>
          <p:spPr bwMode="auto">
            <a:xfrm>
              <a:off x="3956" y="1997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10.50</a:t>
              </a:r>
              <a:endParaRPr lang="ru-RU" sz="1000" b="1"/>
            </a:p>
          </p:txBody>
        </p:sp>
        <p:sp>
          <p:nvSpPr>
            <p:cNvPr id="1833045" name="Text Box 85"/>
            <p:cNvSpPr txBox="1">
              <a:spLocks noChangeArrowheads="1"/>
            </p:cNvSpPr>
            <p:nvPr/>
          </p:nvSpPr>
          <p:spPr bwMode="auto">
            <a:xfrm>
              <a:off x="3956" y="1635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10.75</a:t>
              </a:r>
              <a:endParaRPr lang="ru-RU" sz="1000" b="1"/>
            </a:p>
          </p:txBody>
        </p:sp>
        <p:sp>
          <p:nvSpPr>
            <p:cNvPr id="1833046" name="Text Box 86"/>
            <p:cNvSpPr txBox="1">
              <a:spLocks noChangeArrowheads="1"/>
            </p:cNvSpPr>
            <p:nvPr/>
          </p:nvSpPr>
          <p:spPr bwMode="auto">
            <a:xfrm>
              <a:off x="3947" y="1266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11.00</a:t>
              </a:r>
              <a:endParaRPr lang="ru-RU" sz="1000" b="1"/>
            </a:p>
          </p:txBody>
        </p:sp>
        <p:sp>
          <p:nvSpPr>
            <p:cNvPr id="1833047" name="Text Box 87"/>
            <p:cNvSpPr txBox="1">
              <a:spLocks noChangeArrowheads="1"/>
            </p:cNvSpPr>
            <p:nvPr/>
          </p:nvSpPr>
          <p:spPr bwMode="auto">
            <a:xfrm rot="-5400000">
              <a:off x="3581" y="2400"/>
              <a:ext cx="73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400" b="1"/>
                <a:t>Mass, GeV/c</a:t>
              </a:r>
              <a:r>
                <a:rPr lang="en-US" sz="1400" b="1" baseline="30000"/>
                <a:t>2</a:t>
              </a:r>
              <a:endParaRPr lang="ru-RU" sz="1400" b="1" baseline="30000"/>
            </a:p>
          </p:txBody>
        </p:sp>
        <p:sp>
          <p:nvSpPr>
            <p:cNvPr id="1833048" name="Line 88"/>
            <p:cNvSpPr>
              <a:spLocks noChangeShapeType="1"/>
            </p:cNvSpPr>
            <p:nvPr/>
          </p:nvSpPr>
          <p:spPr bwMode="auto">
            <a:xfrm>
              <a:off x="4210" y="125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49" name="Line 89"/>
            <p:cNvSpPr>
              <a:spLocks noChangeShapeType="1"/>
            </p:cNvSpPr>
            <p:nvPr/>
          </p:nvSpPr>
          <p:spPr bwMode="auto">
            <a:xfrm>
              <a:off x="4210" y="118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50" name="Line 90"/>
            <p:cNvSpPr>
              <a:spLocks noChangeShapeType="1"/>
            </p:cNvSpPr>
            <p:nvPr/>
          </p:nvSpPr>
          <p:spPr bwMode="auto">
            <a:xfrm>
              <a:off x="4310" y="365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51" name="Text Box 91"/>
            <p:cNvSpPr txBox="1">
              <a:spLocks noChangeArrowheads="1"/>
            </p:cNvSpPr>
            <p:nvPr/>
          </p:nvSpPr>
          <p:spPr bwMode="auto">
            <a:xfrm>
              <a:off x="5318" y="1831"/>
              <a:ext cx="3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200"/>
                <a:t>2M(B)</a:t>
              </a:r>
              <a:endParaRPr lang="ru-RU" sz="1200" baseline="-25000"/>
            </a:p>
          </p:txBody>
        </p:sp>
        <p:sp>
          <p:nvSpPr>
            <p:cNvPr id="1833052" name="Rectangle 92"/>
            <p:cNvSpPr>
              <a:spLocks noChangeArrowheads="1"/>
            </p:cNvSpPr>
            <p:nvPr/>
          </p:nvSpPr>
          <p:spPr bwMode="auto">
            <a:xfrm>
              <a:off x="5341" y="1988"/>
              <a:ext cx="239" cy="47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3054" name="Line 94"/>
          <p:cNvSpPr>
            <a:spLocks noChangeShapeType="1"/>
          </p:cNvSpPr>
          <p:nvPr/>
        </p:nvSpPr>
        <p:spPr bwMode="auto">
          <a:xfrm flipH="1">
            <a:off x="7350125" y="3486150"/>
            <a:ext cx="288925" cy="80963"/>
          </a:xfrm>
          <a:prstGeom prst="line">
            <a:avLst/>
          </a:prstGeom>
          <a:noFill/>
          <a:ln w="57150">
            <a:solidFill>
              <a:srgbClr val="CC0000">
                <a:alpha val="3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55" name="Text Box 95"/>
          <p:cNvSpPr txBox="1">
            <a:spLocks noChangeArrowheads="1"/>
          </p:cNvSpPr>
          <p:nvPr/>
        </p:nvSpPr>
        <p:spPr bwMode="auto">
          <a:xfrm>
            <a:off x="7475538" y="3417888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ru-RU" b="1">
                <a:solidFill>
                  <a:srgbClr val="CC00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1833057" name="Line 97"/>
          <p:cNvSpPr>
            <a:spLocks noChangeShapeType="1"/>
          </p:cNvSpPr>
          <p:nvPr/>
        </p:nvSpPr>
        <p:spPr bwMode="auto">
          <a:xfrm>
            <a:off x="7143750" y="3557588"/>
            <a:ext cx="0" cy="4857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58" name="Text Box 98"/>
          <p:cNvSpPr txBox="1">
            <a:spLocks noChangeArrowheads="1"/>
          </p:cNvSpPr>
          <p:nvPr/>
        </p:nvSpPr>
        <p:spPr bwMode="auto">
          <a:xfrm>
            <a:off x="6780213" y="3944938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CC0000"/>
                </a:solidFill>
              </a:rPr>
              <a:t>hadrons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1833059" name="Text Box 99"/>
          <p:cNvSpPr txBox="1">
            <a:spLocks noChangeArrowheads="1"/>
          </p:cNvSpPr>
          <p:nvPr/>
        </p:nvSpPr>
        <p:spPr bwMode="auto">
          <a:xfrm>
            <a:off x="-39450" y="557213"/>
            <a:ext cx="6955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800" dirty="0">
                <a:solidFill>
                  <a:srgbClr val="000066"/>
                </a:solidFill>
              </a:rPr>
              <a:t>Dobbs, </a:t>
            </a:r>
            <a:r>
              <a:rPr lang="en-US" sz="1800" dirty="0" err="1">
                <a:solidFill>
                  <a:srgbClr val="000066"/>
                </a:solidFill>
              </a:rPr>
              <a:t>Metreveli</a:t>
            </a:r>
            <a:r>
              <a:rPr lang="en-US" sz="1800" dirty="0">
                <a:solidFill>
                  <a:srgbClr val="000066"/>
                </a:solidFill>
              </a:rPr>
              <a:t>, Seth, </a:t>
            </a:r>
            <a:r>
              <a:rPr lang="en-US" sz="1800" dirty="0" err="1">
                <a:solidFill>
                  <a:srgbClr val="000066"/>
                </a:solidFill>
              </a:rPr>
              <a:t>Tomaradze</a:t>
            </a:r>
            <a:r>
              <a:rPr lang="en-US" sz="1800" dirty="0">
                <a:solidFill>
                  <a:srgbClr val="000066"/>
                </a:solidFill>
              </a:rPr>
              <a:t>, Xiao, </a:t>
            </a:r>
            <a:r>
              <a:rPr lang="en-US" sz="1800" dirty="0" smtClean="0">
                <a:solidFill>
                  <a:srgbClr val="000066"/>
                </a:solidFill>
              </a:rPr>
              <a:t>PRL 109 (2012) 082001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1833060" name="Text Box 100"/>
          <p:cNvSpPr txBox="1">
            <a:spLocks noChangeArrowheads="1"/>
          </p:cNvSpPr>
          <p:nvPr/>
        </p:nvSpPr>
        <p:spPr bwMode="auto">
          <a:xfrm>
            <a:off x="336550" y="955675"/>
            <a:ext cx="5865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0000CC"/>
                </a:solidFill>
                <a:latin typeface="Calibri" pitchFamily="34" charset="0"/>
              </a:rPr>
              <a:t>e</a:t>
            </a:r>
            <a:r>
              <a:rPr lang="en-US" baseline="30000" dirty="0" err="1">
                <a:solidFill>
                  <a:srgbClr val="0000CC"/>
                </a:solidFill>
                <a:latin typeface="Calibri" pitchFamily="34" charset="0"/>
              </a:rPr>
              <a:t>+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</a:rPr>
              <a:t>e</a:t>
            </a:r>
            <a:r>
              <a:rPr lang="en-US" baseline="30000" dirty="0">
                <a:solidFill>
                  <a:srgbClr val="0000CC"/>
                </a:solidFill>
                <a:latin typeface="Calibri" pitchFamily="34" charset="0"/>
              </a:rPr>
              <a:t>-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 (2S)  </a:t>
            </a:r>
            <a:r>
              <a:rPr lang="en-US" baseline="-25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(2S) ,  </a:t>
            </a:r>
            <a:r>
              <a:rPr lang="en-US" baseline="-25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(2S)  4,6,8,10 </a:t>
            </a:r>
            <a:r>
              <a:rPr lang="en-US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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, K</a:t>
            </a:r>
            <a:r>
              <a:rPr lang="en-US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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, p/p</a:t>
            </a:r>
          </a:p>
        </p:txBody>
      </p:sp>
      <p:pic>
        <p:nvPicPr>
          <p:cNvPr id="1833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322388"/>
            <a:ext cx="4008438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63" name="Line 103"/>
          <p:cNvSpPr>
            <a:spLocks noChangeShapeType="1"/>
          </p:cNvSpPr>
          <p:nvPr/>
        </p:nvSpPr>
        <p:spPr bwMode="auto">
          <a:xfrm flipH="1">
            <a:off x="1781175" y="1584325"/>
            <a:ext cx="38100" cy="6127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84" name="Text Box 124"/>
          <p:cNvSpPr txBox="1">
            <a:spLocks noChangeArrowheads="1"/>
          </p:cNvSpPr>
          <p:nvPr/>
        </p:nvSpPr>
        <p:spPr bwMode="auto">
          <a:xfrm>
            <a:off x="1639888" y="6300788"/>
            <a:ext cx="630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Reported excess is unlikely to be the </a:t>
            </a:r>
            <a:r>
              <a:rPr lang="en-US" sz="2400">
                <a:solidFill>
                  <a:srgbClr val="CC0000"/>
                </a:solidFill>
                <a:sym typeface="Symbol" pitchFamily="18" charset="2"/>
              </a:rPr>
              <a:t></a:t>
            </a:r>
            <a:r>
              <a:rPr lang="en-US" sz="2400" baseline="-2500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sz="2400">
                <a:solidFill>
                  <a:srgbClr val="CC0000"/>
                </a:solidFill>
                <a:sym typeface="Symbol" pitchFamily="18" charset="2"/>
              </a:rPr>
              <a:t>(2S) signal</a:t>
            </a:r>
          </a:p>
        </p:txBody>
      </p:sp>
      <p:sp>
        <p:nvSpPr>
          <p:cNvPr id="1833085" name="Rectangle 125"/>
          <p:cNvSpPr>
            <a:spLocks noChangeArrowheads="1"/>
          </p:cNvSpPr>
          <p:nvPr/>
        </p:nvSpPr>
        <p:spPr bwMode="auto">
          <a:xfrm>
            <a:off x="6682511" y="542925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CLEO data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833088" name="Text Box 128"/>
          <p:cNvSpPr txBox="1">
            <a:spLocks noChangeArrowheads="1"/>
          </p:cNvSpPr>
          <p:nvPr/>
        </p:nvSpPr>
        <p:spPr bwMode="auto">
          <a:xfrm>
            <a:off x="307975" y="3451225"/>
            <a:ext cx="4840288" cy="8683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>
                <a:solidFill>
                  <a:srgbClr val="0000CC"/>
                </a:solidFill>
              </a:rPr>
              <a:t>Bg from final state radiation 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can mimic signal</a:t>
            </a:r>
            <a:r>
              <a:rPr lang="en-US">
                <a:solidFill>
                  <a:srgbClr val="0000CC"/>
                </a:solidFill>
              </a:rPr>
              <a:t/>
            </a:r>
            <a:br>
              <a:rPr lang="en-US">
                <a:solidFill>
                  <a:srgbClr val="0000CC"/>
                </a:solidFill>
              </a:rPr>
            </a:br>
            <a:r>
              <a:rPr lang="en-US">
                <a:solidFill>
                  <a:srgbClr val="0000CC"/>
                </a:solidFill>
                <a:sym typeface="Symbol" pitchFamily="18" charset="2"/>
              </a:rPr>
              <a:t>e.g. (2S)  K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+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K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-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 n(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+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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-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) </a:t>
            </a:r>
            <a:r>
              <a:rPr lang="en-US" baseline="-25000">
                <a:solidFill>
                  <a:srgbClr val="0000CC"/>
                </a:solidFill>
                <a:sym typeface="Symbol" pitchFamily="18" charset="2"/>
              </a:rPr>
              <a:t>FSR</a:t>
            </a:r>
            <a:endParaRPr lang="en-US">
              <a:solidFill>
                <a:srgbClr val="0000CC"/>
              </a:solidFill>
              <a:sym typeface="Symbol" pitchFamily="18" charset="2"/>
            </a:endParaRPr>
          </a:p>
          <a:p>
            <a:pPr algn="l">
              <a:lnSpc>
                <a:spcPct val="85000"/>
              </a:lnSpc>
            </a:pPr>
            <a:r>
              <a:rPr lang="en-US">
                <a:solidFill>
                  <a:srgbClr val="0000CC"/>
                </a:solidFill>
                <a:sym typeface="Symbol" pitchFamily="18" charset="2"/>
              </a:rPr>
              <a:t>power law tail instead of exponential</a:t>
            </a:r>
          </a:p>
        </p:txBody>
      </p:sp>
      <p:sp>
        <p:nvSpPr>
          <p:cNvPr id="1833093" name="Rectangle 133"/>
          <p:cNvSpPr>
            <a:spLocks noChangeArrowheads="1"/>
          </p:cNvSpPr>
          <p:nvPr/>
        </p:nvSpPr>
        <p:spPr bwMode="auto">
          <a:xfrm>
            <a:off x="5841669" y="744869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_</a:t>
            </a:r>
            <a:endParaRPr lang="ru-RU" dirty="0">
              <a:solidFill>
                <a:srgbClr val="0000CC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833094" name="Text Box 134"/>
          <p:cNvSpPr txBox="1">
            <a:spLocks noChangeArrowheads="1"/>
          </p:cNvSpPr>
          <p:nvPr/>
        </p:nvSpPr>
        <p:spPr bwMode="auto">
          <a:xfrm>
            <a:off x="4746625" y="1273175"/>
            <a:ext cx="183159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  <a:latin typeface="Calibri" pitchFamily="34" charset="0"/>
              </a:rPr>
              <a:t>(26 channels)</a:t>
            </a:r>
            <a:endParaRPr lang="ru-RU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833102" name="Text Box 142"/>
          <p:cNvSpPr txBox="1">
            <a:spLocks noChangeArrowheads="1"/>
          </p:cNvSpPr>
          <p:nvPr/>
        </p:nvSpPr>
        <p:spPr bwMode="auto">
          <a:xfrm>
            <a:off x="36513" y="299878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C0000"/>
                </a:solidFill>
              </a:rPr>
              <a:t>Issues</a:t>
            </a:r>
            <a:endParaRPr lang="ru-RU" sz="2400">
              <a:solidFill>
                <a:srgbClr val="CC0000"/>
              </a:solidFill>
            </a:endParaRPr>
          </a:p>
        </p:txBody>
      </p:sp>
      <p:sp>
        <p:nvSpPr>
          <p:cNvPr id="1833079" name="TextBox 21"/>
          <p:cNvSpPr txBox="1">
            <a:spLocks noChangeArrowheads="1"/>
          </p:cNvSpPr>
          <p:nvPr/>
        </p:nvSpPr>
        <p:spPr bwMode="auto">
          <a:xfrm>
            <a:off x="4581082" y="5538788"/>
            <a:ext cx="351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 strong disagreement with theory</a:t>
            </a: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1833080" name="TextBox 22"/>
          <p:cNvSpPr txBox="1">
            <a:spLocks noChangeArrowheads="1"/>
          </p:cNvSpPr>
          <p:nvPr/>
        </p:nvSpPr>
        <p:spPr bwMode="auto">
          <a:xfrm>
            <a:off x="4602622" y="5813426"/>
            <a:ext cx="220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 agrees with theory</a:t>
            </a: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1833096" name="Rectangle 136"/>
          <p:cNvSpPr>
            <a:spLocks noChangeArrowheads="1"/>
          </p:cNvSpPr>
          <p:nvPr/>
        </p:nvSpPr>
        <p:spPr bwMode="auto">
          <a:xfrm>
            <a:off x="2670175" y="5773738"/>
            <a:ext cx="1547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CC"/>
                </a:solidFill>
                <a:sym typeface="Symbol" pitchFamily="18" charset="2"/>
              </a:rPr>
              <a:t>24.3 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+4.0  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MeV</a:t>
            </a:r>
          </a:p>
        </p:txBody>
      </p:sp>
      <p:sp>
        <p:nvSpPr>
          <p:cNvPr id="1833097" name="Rectangle 137"/>
          <p:cNvSpPr>
            <a:spLocks noChangeArrowheads="1"/>
          </p:cNvSpPr>
          <p:nvPr/>
        </p:nvSpPr>
        <p:spPr bwMode="auto">
          <a:xfrm>
            <a:off x="3186113" y="5872163"/>
            <a:ext cx="4762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aseline="-25000">
                <a:solidFill>
                  <a:srgbClr val="0000CC"/>
                </a:solidFill>
                <a:sym typeface="Symbol" pitchFamily="18" charset="2"/>
              </a:rPr>
              <a:t>–4.5</a:t>
            </a:r>
          </a:p>
        </p:txBody>
      </p:sp>
      <p:sp>
        <p:nvSpPr>
          <p:cNvPr id="1833101" name="Text Box 141"/>
          <p:cNvSpPr txBox="1">
            <a:spLocks noChangeArrowheads="1"/>
          </p:cNvSpPr>
          <p:nvPr/>
        </p:nvSpPr>
        <p:spPr bwMode="auto">
          <a:xfrm>
            <a:off x="1990417" y="5484813"/>
            <a:ext cx="261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CLEO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48.72.7 </a:t>
            </a:r>
            <a:r>
              <a:rPr lang="en-US" dirty="0" err="1">
                <a:solidFill>
                  <a:srgbClr val="0000CC"/>
                </a:solidFill>
                <a:sym typeface="Symbol" pitchFamily="18" charset="2"/>
              </a:rPr>
              <a:t>MeV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  <a:p>
            <a:pPr algn="l"/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Belle</a:t>
            </a:r>
            <a:endParaRPr lang="en-US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833103" name="Rectangle 143"/>
          <p:cNvSpPr>
            <a:spLocks noChangeArrowheads="1"/>
          </p:cNvSpPr>
          <p:nvPr/>
        </p:nvSpPr>
        <p:spPr bwMode="auto">
          <a:xfrm>
            <a:off x="157847" y="5472113"/>
            <a:ext cx="175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990000"/>
                </a:solidFill>
                <a:sym typeface="Symbol" pitchFamily="18" charset="2"/>
              </a:rPr>
              <a:t>Large </a:t>
            </a:r>
            <a:r>
              <a:rPr lang="ru-RU" dirty="0">
                <a:sym typeface="Symbol" pitchFamily="18" charset="2"/>
              </a:rPr>
              <a:t></a:t>
            </a:r>
            <a:r>
              <a:rPr lang="en-US" dirty="0">
                <a:sym typeface="Symbol" pitchFamily="18" charset="2"/>
              </a:rPr>
              <a:t>M</a:t>
            </a:r>
            <a:r>
              <a:rPr lang="en-US" baseline="-25000" dirty="0">
                <a:sym typeface="Symbol" pitchFamily="18" charset="2"/>
              </a:rPr>
              <a:t>HF</a:t>
            </a:r>
            <a:r>
              <a:rPr lang="en-US" dirty="0">
                <a:sym typeface="Symbol" pitchFamily="18" charset="2"/>
              </a:rPr>
              <a:t>(2S)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1833106" name="TextBox 29"/>
          <p:cNvSpPr txBox="1">
            <a:spLocks noChangeArrowheads="1"/>
          </p:cNvSpPr>
          <p:nvPr/>
        </p:nvSpPr>
        <p:spPr bwMode="auto">
          <a:xfrm>
            <a:off x="8374831" y="5610226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dirty="0">
                <a:solidFill>
                  <a:srgbClr val="CC0000"/>
                </a:solidFill>
              </a:rPr>
              <a:t>5σ</a:t>
            </a:r>
          </a:p>
        </p:txBody>
      </p:sp>
      <p:sp>
        <p:nvSpPr>
          <p:cNvPr id="1833108" name="Rectangle 148"/>
          <p:cNvSpPr>
            <a:spLocks noChangeArrowheads="1"/>
          </p:cNvSpPr>
          <p:nvPr/>
        </p:nvSpPr>
        <p:spPr bwMode="auto">
          <a:xfrm>
            <a:off x="3186113" y="5872163"/>
            <a:ext cx="4762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aseline="-25000" dirty="0">
                <a:solidFill>
                  <a:srgbClr val="0000CC"/>
                </a:solidFill>
                <a:sym typeface="Symbol" pitchFamily="18" charset="2"/>
              </a:rPr>
              <a:t>–4.5</a:t>
            </a:r>
          </a:p>
        </p:txBody>
      </p:sp>
      <p:sp>
        <p:nvSpPr>
          <p:cNvPr id="1833111" name="Freeform 151"/>
          <p:cNvSpPr>
            <a:spLocks/>
          </p:cNvSpPr>
          <p:nvPr/>
        </p:nvSpPr>
        <p:spPr bwMode="auto">
          <a:xfrm>
            <a:off x="7435053" y="5757863"/>
            <a:ext cx="995363" cy="257175"/>
          </a:xfrm>
          <a:custGeom>
            <a:avLst/>
            <a:gdLst/>
            <a:ahLst/>
            <a:cxnLst>
              <a:cxn ang="0">
                <a:pos x="468" y="0"/>
              </a:cxn>
              <a:cxn ang="0">
                <a:pos x="549" y="54"/>
              </a:cxn>
              <a:cxn ang="0">
                <a:pos x="0" y="162"/>
              </a:cxn>
            </a:cxnLst>
            <a:rect l="0" t="0" r="r" b="b"/>
            <a:pathLst>
              <a:path w="627" h="162">
                <a:moveTo>
                  <a:pt x="468" y="0"/>
                </a:moveTo>
                <a:cubicBezTo>
                  <a:pt x="547" y="13"/>
                  <a:pt x="627" y="27"/>
                  <a:pt x="549" y="54"/>
                </a:cubicBezTo>
                <a:cubicBezTo>
                  <a:pt x="471" y="81"/>
                  <a:pt x="235" y="121"/>
                  <a:pt x="0" y="162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12" name="Text Box 152"/>
          <p:cNvSpPr txBox="1">
            <a:spLocks noChangeArrowheads="1"/>
          </p:cNvSpPr>
          <p:nvPr/>
        </p:nvSpPr>
        <p:spPr bwMode="auto">
          <a:xfrm>
            <a:off x="1831975" y="1674813"/>
            <a:ext cx="563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600">
                <a:solidFill>
                  <a:srgbClr val="FF0000"/>
                </a:solidFill>
              </a:rPr>
              <a:t>4.6</a:t>
            </a:r>
            <a:r>
              <a:rPr lang="en-US" sz="1600">
                <a:solidFill>
                  <a:srgbClr val="FF0000"/>
                </a:solidFill>
                <a:sym typeface="Symbol" pitchFamily="18" charset="2"/>
              </a:rPr>
              <a:t></a:t>
            </a:r>
          </a:p>
        </p:txBody>
      </p:sp>
      <p:sp>
        <p:nvSpPr>
          <p:cNvPr id="1833113" name="Line 153"/>
          <p:cNvSpPr>
            <a:spLocks noChangeShapeType="1"/>
          </p:cNvSpPr>
          <p:nvPr/>
        </p:nvSpPr>
        <p:spPr bwMode="auto">
          <a:xfrm flipH="1">
            <a:off x="7058025" y="3543300"/>
            <a:ext cx="71438" cy="5000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14" name="Line 154"/>
          <p:cNvSpPr>
            <a:spLocks noChangeShapeType="1"/>
          </p:cNvSpPr>
          <p:nvPr/>
        </p:nvSpPr>
        <p:spPr bwMode="auto">
          <a:xfrm>
            <a:off x="7172325" y="3543300"/>
            <a:ext cx="71438" cy="3714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15" name="Line 155"/>
          <p:cNvSpPr>
            <a:spLocks noChangeShapeType="1"/>
          </p:cNvSpPr>
          <p:nvPr/>
        </p:nvSpPr>
        <p:spPr bwMode="auto">
          <a:xfrm flipH="1">
            <a:off x="7000875" y="3571875"/>
            <a:ext cx="85725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157"/>
          <p:cNvGrpSpPr>
            <a:grpSpLocks/>
          </p:cNvGrpSpPr>
          <p:nvPr/>
        </p:nvGrpSpPr>
        <p:grpSpPr bwMode="auto">
          <a:xfrm>
            <a:off x="307975" y="4576763"/>
            <a:ext cx="6157919" cy="900112"/>
            <a:chOff x="365" y="2883"/>
            <a:chExt cx="3879" cy="567"/>
          </a:xfrm>
        </p:grpSpPr>
        <p:sp>
          <p:nvSpPr>
            <p:cNvPr id="1833086" name="Text Box 126"/>
            <p:cNvSpPr txBox="1">
              <a:spLocks noChangeArrowheads="1"/>
            </p:cNvSpPr>
            <p:nvPr/>
          </p:nvSpPr>
          <p:spPr bwMode="auto">
            <a:xfrm>
              <a:off x="546" y="3111"/>
              <a:ext cx="26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>
                  <a:solidFill>
                    <a:srgbClr val="990000"/>
                  </a:solidFill>
                  <a:sym typeface="Symbol" pitchFamily="18" charset="2"/>
                </a:rPr>
                <a:t>c.f.</a:t>
              </a:r>
              <a:r>
                <a:rPr lang="en-US">
                  <a:solidFill>
                    <a:srgbClr val="000066"/>
                  </a:solidFill>
                  <a:sym typeface="Symbol" pitchFamily="18" charset="2"/>
                </a:rPr>
                <a:t> 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(’</a:t>
              </a:r>
              <a:r>
                <a:rPr lang="en-US" baseline="-25000">
                  <a:solidFill>
                    <a:srgbClr val="0000CC"/>
                  </a:solidFill>
                  <a:sym typeface="Symbol" pitchFamily="18" charset="2"/>
                </a:rPr>
                <a:t>c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(2S)) = 0.007 (’</a:t>
              </a:r>
              <a:r>
                <a:rPr lang="en-US" baseline="-25000">
                  <a:solidFill>
                    <a:srgbClr val="0000CC"/>
                  </a:solidFill>
                  <a:sym typeface="Symbol" pitchFamily="18" charset="2"/>
                </a:rPr>
                <a:t>c1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)</a:t>
              </a:r>
            </a:p>
          </p:txBody>
        </p:sp>
        <p:sp>
          <p:nvSpPr>
            <p:cNvPr id="1833091" name="Text Box 131"/>
            <p:cNvSpPr txBox="1">
              <a:spLocks noChangeArrowheads="1"/>
            </p:cNvSpPr>
            <p:nvPr/>
          </p:nvSpPr>
          <p:spPr bwMode="auto">
            <a:xfrm>
              <a:off x="3542" y="2989"/>
              <a:ext cx="7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0000"/>
                  </a:solidFill>
                </a:rPr>
                <a:t>factor 30</a:t>
              </a:r>
              <a:endParaRPr lang="ru-RU" dirty="0">
                <a:solidFill>
                  <a:srgbClr val="CC0000"/>
                </a:solidFill>
              </a:endParaRPr>
            </a:p>
          </p:txBody>
        </p:sp>
        <p:sp>
          <p:nvSpPr>
            <p:cNvPr id="1833100" name="Text Box 140"/>
            <p:cNvSpPr txBox="1">
              <a:spLocks noChangeArrowheads="1"/>
            </p:cNvSpPr>
            <p:nvPr/>
          </p:nvSpPr>
          <p:spPr bwMode="auto">
            <a:xfrm>
              <a:off x="365" y="2883"/>
              <a:ext cx="28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990000"/>
                  </a:solidFill>
                  <a:sym typeface="Symbol" pitchFamily="18" charset="2"/>
                </a:rPr>
                <a:t>Large production rate: 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N </a:t>
              </a:r>
              <a:r>
                <a:rPr lang="en-US" baseline="-25000">
                  <a:solidFill>
                    <a:srgbClr val="0000CC"/>
                  </a:solidFill>
                  <a:sym typeface="Symbol" pitchFamily="18" charset="2"/>
                </a:rPr>
                <a:t>b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(2S)  </a:t>
              </a:r>
              <a:r>
                <a:rPr lang="en-US">
                  <a:solidFill>
                    <a:srgbClr val="0000CC"/>
                  </a:solidFill>
                  <a:sym typeface="Wingdings" pitchFamily="2" charset="2"/>
                </a:rPr>
                <a:t>0.2 N 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</a:t>
              </a:r>
              <a:r>
                <a:rPr lang="en-US" baseline="-25000">
                  <a:solidFill>
                    <a:srgbClr val="0000CC"/>
                  </a:solidFill>
                  <a:sym typeface="Wingdings" pitchFamily="2" charset="2"/>
                </a:rPr>
                <a:t>b1</a:t>
              </a:r>
              <a:endParaRPr lang="ru-RU">
                <a:solidFill>
                  <a:srgbClr val="0000CC"/>
                </a:solidFill>
                <a:sym typeface="Wingdings" pitchFamily="2" charset="2"/>
              </a:endParaRPr>
            </a:p>
          </p:txBody>
        </p:sp>
        <p:sp>
          <p:nvSpPr>
            <p:cNvPr id="1833110" name="Freeform 150"/>
            <p:cNvSpPr>
              <a:spLocks/>
            </p:cNvSpPr>
            <p:nvPr/>
          </p:nvSpPr>
          <p:spPr bwMode="auto">
            <a:xfrm>
              <a:off x="3366" y="3033"/>
              <a:ext cx="217" cy="20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207" y="90"/>
                </a:cxn>
                <a:cxn ang="0">
                  <a:pos x="0" y="207"/>
                </a:cxn>
              </a:cxnLst>
              <a:rect l="0" t="0" r="r" b="b"/>
              <a:pathLst>
                <a:path w="217" h="207">
                  <a:moveTo>
                    <a:pt x="63" y="0"/>
                  </a:moveTo>
                  <a:cubicBezTo>
                    <a:pt x="140" y="28"/>
                    <a:pt x="217" y="56"/>
                    <a:pt x="207" y="90"/>
                  </a:cubicBezTo>
                  <a:cubicBezTo>
                    <a:pt x="197" y="124"/>
                    <a:pt x="98" y="165"/>
                    <a:pt x="0" y="207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116" name="Text Box 156"/>
            <p:cNvSpPr txBox="1">
              <a:spLocks noChangeArrowheads="1"/>
            </p:cNvSpPr>
            <p:nvPr/>
          </p:nvSpPr>
          <p:spPr bwMode="auto">
            <a:xfrm>
              <a:off x="666" y="3258"/>
              <a:ext cx="1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/>
                <a:t>BESIII arxiv:1205.5103  </a:t>
              </a:r>
              <a:r>
                <a:rPr lang="en-US" sz="1400">
                  <a:sym typeface="Symbol" pitchFamily="18" charset="2"/>
                </a:rPr>
                <a:t></a:t>
              </a:r>
              <a:r>
                <a:rPr lang="en-US" sz="1400"/>
                <a:t>PRL</a:t>
              </a:r>
              <a:endParaRPr lang="ru-RU" sz="1400"/>
            </a:p>
          </p:txBody>
        </p:sp>
      </p:grpSp>
      <p:sp>
        <p:nvSpPr>
          <p:cNvPr id="1833119" name="Rectangle 159"/>
          <p:cNvSpPr>
            <a:spLocks noChangeArrowheads="1"/>
          </p:cNvSpPr>
          <p:nvPr/>
        </p:nvSpPr>
        <p:spPr bwMode="auto">
          <a:xfrm>
            <a:off x="4514850" y="3743325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ym typeface="Symbol" pitchFamily="18" charset="2"/>
              </a:rPr>
              <a:t>not discussed</a:t>
            </a:r>
            <a:endParaRPr lang="ru-RU">
              <a:sym typeface="Symbol" pitchFamily="18" charset="2"/>
            </a:endParaRPr>
          </a:p>
        </p:txBody>
      </p:sp>
      <p:sp>
        <p:nvSpPr>
          <p:cNvPr id="132" name="TextBox 131"/>
          <p:cNvSpPr txBox="1"/>
          <p:nvPr/>
        </p:nvSpPr>
        <p:spPr>
          <a:xfrm rot="-1080000">
            <a:off x="2784139" y="1214619"/>
            <a:ext cx="6248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Slide from </a:t>
            </a:r>
            <a:r>
              <a:rPr lang="en-US" b="1" dirty="0" err="1" smtClean="0">
                <a:solidFill>
                  <a:srgbClr val="C00000"/>
                </a:solidFill>
              </a:rPr>
              <a:t>R.Mizuk</a:t>
            </a:r>
            <a:r>
              <a:rPr lang="en-US" b="1" dirty="0" smtClean="0">
                <a:solidFill>
                  <a:srgbClr val="C00000"/>
                </a:solidFill>
              </a:rPr>
              <a:t> talk at ICHEP2012 (Melbourne)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81888" y="3043451"/>
            <a:ext cx="6196084" cy="159678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20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Text Box 2"/>
          <p:cNvSpPr txBox="1">
            <a:spLocks noChangeArrowheads="1"/>
          </p:cNvSpPr>
          <p:nvPr/>
        </p:nvSpPr>
        <p:spPr bwMode="auto">
          <a:xfrm>
            <a:off x="199518" y="3175"/>
            <a:ext cx="8771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“Signal” of exclusively reconstructed </a:t>
            </a:r>
            <a:r>
              <a:rPr lang="en-US" sz="3200" b="1" baseline="-25000" dirty="0">
                <a:solidFill>
                  <a:srgbClr val="002060"/>
                </a:solidFill>
                <a:sym typeface="Symbol" pitchFamily="18" charset="2"/>
              </a:rPr>
              <a:t>b</a:t>
            </a:r>
            <a:r>
              <a:rPr lang="en-US" sz="3200" b="1" dirty="0">
                <a:solidFill>
                  <a:srgbClr val="002060"/>
                </a:solidFill>
                <a:sym typeface="Symbol" pitchFamily="18" charset="2"/>
              </a:rPr>
              <a:t>(2S)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32525" y="898525"/>
            <a:ext cx="2895600" cy="4403725"/>
            <a:chOff x="3853" y="1123"/>
            <a:chExt cx="1824" cy="2774"/>
          </a:xfrm>
        </p:grpSpPr>
        <p:sp>
          <p:nvSpPr>
            <p:cNvPr id="1832964" name="Rectangle 4"/>
            <p:cNvSpPr>
              <a:spLocks noChangeArrowheads="1"/>
            </p:cNvSpPr>
            <p:nvPr/>
          </p:nvSpPr>
          <p:spPr bwMode="auto">
            <a:xfrm>
              <a:off x="4206" y="1140"/>
              <a:ext cx="1409" cy="27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2965" name="Line 5"/>
            <p:cNvSpPr>
              <a:spLocks noChangeShapeType="1"/>
            </p:cNvSpPr>
            <p:nvPr/>
          </p:nvSpPr>
          <p:spPr bwMode="auto">
            <a:xfrm>
              <a:off x="4205" y="1968"/>
              <a:ext cx="14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66" name="Line 6"/>
            <p:cNvSpPr>
              <a:spLocks noChangeShapeType="1"/>
            </p:cNvSpPr>
            <p:nvPr/>
          </p:nvSpPr>
          <p:spPr bwMode="auto">
            <a:xfrm>
              <a:off x="4304" y="3661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67" name="Line 7"/>
            <p:cNvSpPr>
              <a:spLocks noChangeShapeType="1"/>
            </p:cNvSpPr>
            <p:nvPr/>
          </p:nvSpPr>
          <p:spPr bwMode="auto">
            <a:xfrm>
              <a:off x="4304" y="2796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68" name="Line 8"/>
            <p:cNvSpPr>
              <a:spLocks noChangeShapeType="1"/>
            </p:cNvSpPr>
            <p:nvPr/>
          </p:nvSpPr>
          <p:spPr bwMode="auto">
            <a:xfrm>
              <a:off x="4304" y="2295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69" name="Rectangle 9"/>
            <p:cNvSpPr>
              <a:spLocks noChangeArrowheads="1"/>
            </p:cNvSpPr>
            <p:nvPr/>
          </p:nvSpPr>
          <p:spPr bwMode="auto">
            <a:xfrm>
              <a:off x="4219" y="2098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(3S)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70" name="Rectangle 10"/>
            <p:cNvSpPr>
              <a:spLocks noChangeArrowheads="1"/>
            </p:cNvSpPr>
            <p:nvPr/>
          </p:nvSpPr>
          <p:spPr bwMode="auto">
            <a:xfrm>
              <a:off x="4220" y="2599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71" name="Rectangle 11"/>
            <p:cNvSpPr>
              <a:spLocks noChangeArrowheads="1"/>
            </p:cNvSpPr>
            <p:nvPr/>
          </p:nvSpPr>
          <p:spPr bwMode="auto">
            <a:xfrm>
              <a:off x="4220" y="3464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72" name="Line 12"/>
            <p:cNvSpPr>
              <a:spLocks noChangeShapeType="1"/>
            </p:cNvSpPr>
            <p:nvPr/>
          </p:nvSpPr>
          <p:spPr bwMode="auto">
            <a:xfrm>
              <a:off x="5343" y="2982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3" name="Line 13"/>
            <p:cNvSpPr>
              <a:spLocks noChangeShapeType="1"/>
            </p:cNvSpPr>
            <p:nvPr/>
          </p:nvSpPr>
          <p:spPr bwMode="auto">
            <a:xfrm>
              <a:off x="5343" y="2912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4" name="Line 14"/>
            <p:cNvSpPr>
              <a:spLocks noChangeShapeType="1"/>
            </p:cNvSpPr>
            <p:nvPr/>
          </p:nvSpPr>
          <p:spPr bwMode="auto">
            <a:xfrm>
              <a:off x="5343" y="2410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5" name="Line 15"/>
            <p:cNvSpPr>
              <a:spLocks noChangeShapeType="1"/>
            </p:cNvSpPr>
            <p:nvPr/>
          </p:nvSpPr>
          <p:spPr bwMode="auto">
            <a:xfrm>
              <a:off x="5343" y="2939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6" name="Line 16"/>
            <p:cNvSpPr>
              <a:spLocks noChangeShapeType="1"/>
            </p:cNvSpPr>
            <p:nvPr/>
          </p:nvSpPr>
          <p:spPr bwMode="auto">
            <a:xfrm>
              <a:off x="5343" y="2443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7" name="Line 17"/>
            <p:cNvSpPr>
              <a:spLocks noChangeShapeType="1"/>
            </p:cNvSpPr>
            <p:nvPr/>
          </p:nvSpPr>
          <p:spPr bwMode="auto">
            <a:xfrm>
              <a:off x="5343" y="2389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78" name="Rectangle 18"/>
            <p:cNvSpPr>
              <a:spLocks noChangeArrowheads="1"/>
            </p:cNvSpPr>
            <p:nvPr/>
          </p:nvSpPr>
          <p:spPr bwMode="auto">
            <a:xfrm>
              <a:off x="5262" y="2190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79" name="Rectangle 19"/>
            <p:cNvSpPr>
              <a:spLocks noChangeArrowheads="1"/>
            </p:cNvSpPr>
            <p:nvPr/>
          </p:nvSpPr>
          <p:spPr bwMode="auto">
            <a:xfrm>
              <a:off x="5262" y="2711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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80" name="Text Box 20"/>
            <p:cNvSpPr txBox="1">
              <a:spLocks noChangeArrowheads="1"/>
            </p:cNvSpPr>
            <p:nvPr/>
          </p:nvSpPr>
          <p:spPr bwMode="auto">
            <a:xfrm>
              <a:off x="5167" y="3690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400"/>
                <a:t>(0,1,2)</a:t>
              </a:r>
              <a:r>
                <a:rPr lang="en-US" sz="1800" baseline="30000"/>
                <a:t>++</a:t>
              </a:r>
              <a:endParaRPr lang="ru-RU" sz="1800" baseline="30000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4160" y="3624"/>
              <a:ext cx="524" cy="273"/>
              <a:chOff x="4110" y="3799"/>
              <a:chExt cx="524" cy="273"/>
            </a:xfrm>
          </p:grpSpPr>
          <p:sp>
            <p:nvSpPr>
              <p:cNvPr id="1832982" name="Text Box 22"/>
              <p:cNvSpPr txBox="1">
                <a:spLocks noChangeArrowheads="1"/>
              </p:cNvSpPr>
              <p:nvPr/>
            </p:nvSpPr>
            <p:spPr bwMode="auto">
              <a:xfrm>
                <a:off x="4110" y="3841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600" b="1"/>
                  <a:t>J</a:t>
                </a:r>
                <a:r>
                  <a:rPr lang="en-US" sz="1600" b="1" baseline="30000"/>
                  <a:t>PC</a:t>
                </a:r>
                <a:r>
                  <a:rPr lang="en-US" sz="1600"/>
                  <a:t> = 0</a:t>
                </a:r>
                <a:r>
                  <a:rPr lang="en-US" sz="1800"/>
                  <a:t> </a:t>
                </a:r>
                <a:r>
                  <a:rPr lang="en-US" baseline="30000"/>
                  <a:t>+</a:t>
                </a:r>
                <a:endParaRPr lang="ru-RU" baseline="30000"/>
              </a:p>
            </p:txBody>
          </p:sp>
          <p:sp>
            <p:nvSpPr>
              <p:cNvPr id="1832983" name="Rectangle 23"/>
              <p:cNvSpPr>
                <a:spLocks noChangeArrowheads="1"/>
              </p:cNvSpPr>
              <p:nvPr/>
            </p:nvSpPr>
            <p:spPr bwMode="auto">
              <a:xfrm>
                <a:off x="4421" y="3799"/>
                <a:ext cx="1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800"/>
                  <a:t>-</a:t>
                </a:r>
                <a:endParaRPr lang="ru-RU" sz="1800"/>
              </a:p>
            </p:txBody>
          </p:sp>
        </p:grpSp>
        <p:sp>
          <p:nvSpPr>
            <p:cNvPr id="1832984" name="Line 24"/>
            <p:cNvSpPr>
              <a:spLocks noChangeShapeType="1"/>
            </p:cNvSpPr>
            <p:nvPr/>
          </p:nvSpPr>
          <p:spPr bwMode="auto">
            <a:xfrm>
              <a:off x="4998" y="2924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85" name="Line 25"/>
            <p:cNvSpPr>
              <a:spLocks noChangeShapeType="1"/>
            </p:cNvSpPr>
            <p:nvPr/>
          </p:nvSpPr>
          <p:spPr bwMode="auto">
            <a:xfrm>
              <a:off x="4998" y="2402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86" name="Rectangle 26"/>
            <p:cNvSpPr>
              <a:spLocks noChangeArrowheads="1"/>
            </p:cNvSpPr>
            <p:nvPr/>
          </p:nvSpPr>
          <p:spPr bwMode="auto">
            <a:xfrm>
              <a:off x="4917" y="2207"/>
              <a:ext cx="4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87" name="Rectangle 27"/>
            <p:cNvSpPr>
              <a:spLocks noChangeArrowheads="1"/>
            </p:cNvSpPr>
            <p:nvPr/>
          </p:nvSpPr>
          <p:spPr bwMode="auto">
            <a:xfrm>
              <a:off x="4918" y="2730"/>
              <a:ext cx="4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6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(1P)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984" y="3628"/>
              <a:ext cx="250" cy="264"/>
              <a:chOff x="4965" y="3803"/>
              <a:chExt cx="250" cy="264"/>
            </a:xfrm>
          </p:grpSpPr>
          <p:sp>
            <p:nvSpPr>
              <p:cNvPr id="1832989" name="Text Box 29"/>
              <p:cNvSpPr txBox="1">
                <a:spLocks noChangeArrowheads="1"/>
              </p:cNvSpPr>
              <p:nvPr/>
            </p:nvSpPr>
            <p:spPr bwMode="auto">
              <a:xfrm>
                <a:off x="4965" y="3875"/>
                <a:ext cx="2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400"/>
                  <a:t>1 </a:t>
                </a:r>
                <a:r>
                  <a:rPr lang="en-US" baseline="30000"/>
                  <a:t>+</a:t>
                </a:r>
                <a:endParaRPr lang="ru-RU" sz="2800" baseline="30000"/>
              </a:p>
            </p:txBody>
          </p:sp>
          <p:sp>
            <p:nvSpPr>
              <p:cNvPr id="1832990" name="Rectangle 30"/>
              <p:cNvSpPr>
                <a:spLocks noChangeArrowheads="1"/>
              </p:cNvSpPr>
              <p:nvPr/>
            </p:nvSpPr>
            <p:spPr bwMode="auto">
              <a:xfrm>
                <a:off x="5003" y="3803"/>
                <a:ext cx="1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800"/>
                  <a:t>-</a:t>
                </a:r>
                <a:endParaRPr lang="ru-RU" sz="1800"/>
              </a:p>
            </p:txBody>
          </p:sp>
        </p:grpSp>
        <p:sp>
          <p:nvSpPr>
            <p:cNvPr id="1832991" name="Line 31"/>
            <p:cNvSpPr>
              <a:spLocks noChangeShapeType="1"/>
            </p:cNvSpPr>
            <p:nvPr/>
          </p:nvSpPr>
          <p:spPr bwMode="auto">
            <a:xfrm>
              <a:off x="4661" y="2748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2" name="Line 32"/>
            <p:cNvSpPr>
              <a:spLocks noChangeShapeType="1"/>
            </p:cNvSpPr>
            <p:nvPr/>
          </p:nvSpPr>
          <p:spPr bwMode="auto">
            <a:xfrm>
              <a:off x="4661" y="3565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3" name="Line 33"/>
            <p:cNvSpPr>
              <a:spLocks noChangeShapeType="1"/>
            </p:cNvSpPr>
            <p:nvPr/>
          </p:nvSpPr>
          <p:spPr bwMode="auto">
            <a:xfrm>
              <a:off x="4661" y="2267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4" name="Line 34"/>
            <p:cNvSpPr>
              <a:spLocks noChangeShapeType="1"/>
            </p:cNvSpPr>
            <p:nvPr/>
          </p:nvSpPr>
          <p:spPr bwMode="auto">
            <a:xfrm>
              <a:off x="4661" y="1934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5" name="Line 35"/>
            <p:cNvSpPr>
              <a:spLocks noChangeShapeType="1"/>
            </p:cNvSpPr>
            <p:nvPr/>
          </p:nvSpPr>
          <p:spPr bwMode="auto">
            <a:xfrm>
              <a:off x="4661" y="1517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6" name="Line 36"/>
            <p:cNvSpPr>
              <a:spLocks noChangeShapeType="1"/>
            </p:cNvSpPr>
            <p:nvPr/>
          </p:nvSpPr>
          <p:spPr bwMode="auto">
            <a:xfrm>
              <a:off x="4661" y="1305"/>
              <a:ext cx="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2997" name="Rectangle 37"/>
            <p:cNvSpPr>
              <a:spLocks noChangeArrowheads="1"/>
            </p:cNvSpPr>
            <p:nvPr/>
          </p:nvSpPr>
          <p:spPr bwMode="auto">
            <a:xfrm>
              <a:off x="4585" y="2083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(3S)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98" name="Rectangle 38"/>
            <p:cNvSpPr>
              <a:spLocks noChangeArrowheads="1"/>
            </p:cNvSpPr>
            <p:nvPr/>
          </p:nvSpPr>
          <p:spPr bwMode="auto">
            <a:xfrm>
              <a:off x="4585" y="2567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2999" name="Rectangle 39"/>
            <p:cNvSpPr>
              <a:spLocks noChangeArrowheads="1"/>
            </p:cNvSpPr>
            <p:nvPr/>
          </p:nvSpPr>
          <p:spPr bwMode="auto">
            <a:xfrm>
              <a:off x="4585" y="3379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3000" name="Rectangle 40"/>
            <p:cNvSpPr>
              <a:spLocks noChangeArrowheads="1"/>
            </p:cNvSpPr>
            <p:nvPr/>
          </p:nvSpPr>
          <p:spPr bwMode="auto">
            <a:xfrm>
              <a:off x="4585" y="1753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(4S)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3001" name="Rectangle 41"/>
            <p:cNvSpPr>
              <a:spLocks noChangeArrowheads="1"/>
            </p:cNvSpPr>
            <p:nvPr/>
          </p:nvSpPr>
          <p:spPr bwMode="auto">
            <a:xfrm>
              <a:off x="4497" y="1339"/>
              <a:ext cx="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(10860)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833002" name="Rectangle 42"/>
            <p:cNvSpPr>
              <a:spLocks noChangeArrowheads="1"/>
            </p:cNvSpPr>
            <p:nvPr/>
          </p:nvSpPr>
          <p:spPr bwMode="auto">
            <a:xfrm>
              <a:off x="4496" y="1123"/>
              <a:ext cx="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400">
                  <a:solidFill>
                    <a:srgbClr val="0000FF"/>
                  </a:solidFill>
                  <a:sym typeface="Symbol" pitchFamily="18" charset="2"/>
                </a:rPr>
                <a:t>(11020)</a:t>
              </a:r>
              <a:endParaRPr lang="ru-RU" sz="14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4708" y="3632"/>
              <a:ext cx="249" cy="258"/>
              <a:chOff x="4591" y="3807"/>
              <a:chExt cx="249" cy="258"/>
            </a:xfrm>
          </p:grpSpPr>
          <p:sp>
            <p:nvSpPr>
              <p:cNvPr id="1833004" name="Text Box 44"/>
              <p:cNvSpPr txBox="1">
                <a:spLocks noChangeArrowheads="1"/>
              </p:cNvSpPr>
              <p:nvPr/>
            </p:nvSpPr>
            <p:spPr bwMode="auto">
              <a:xfrm>
                <a:off x="4591" y="3873"/>
                <a:ext cx="1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/>
                  <a:t>1</a:t>
                </a:r>
                <a:endParaRPr lang="ru-RU" sz="1800" baseline="30000"/>
              </a:p>
            </p:txBody>
          </p:sp>
          <p:sp>
            <p:nvSpPr>
              <p:cNvPr id="1833005" name="Rectangle 45"/>
              <p:cNvSpPr>
                <a:spLocks noChangeArrowheads="1"/>
              </p:cNvSpPr>
              <p:nvPr/>
            </p:nvSpPr>
            <p:spPr bwMode="auto">
              <a:xfrm>
                <a:off x="4636" y="380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/>
                <a:r>
                  <a:rPr lang="en-US" sz="1800"/>
                  <a:t>--</a:t>
                </a:r>
                <a:endParaRPr lang="ru-RU" sz="1800"/>
              </a:p>
            </p:txBody>
          </p:sp>
        </p:grpSp>
        <p:sp>
          <p:nvSpPr>
            <p:cNvPr id="1833006" name="Line 46"/>
            <p:cNvSpPr>
              <a:spLocks noChangeShapeType="1"/>
            </p:cNvSpPr>
            <p:nvPr/>
          </p:nvSpPr>
          <p:spPr bwMode="auto">
            <a:xfrm>
              <a:off x="4210" y="3507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07" name="Line 47"/>
            <p:cNvSpPr>
              <a:spLocks noChangeShapeType="1"/>
            </p:cNvSpPr>
            <p:nvPr/>
          </p:nvSpPr>
          <p:spPr bwMode="auto">
            <a:xfrm>
              <a:off x="4210" y="1328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08" name="Line 48"/>
            <p:cNvSpPr>
              <a:spLocks noChangeShapeType="1"/>
            </p:cNvSpPr>
            <p:nvPr/>
          </p:nvSpPr>
          <p:spPr bwMode="auto">
            <a:xfrm>
              <a:off x="4210" y="1691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09" name="Line 49"/>
            <p:cNvSpPr>
              <a:spLocks noChangeShapeType="1"/>
            </p:cNvSpPr>
            <p:nvPr/>
          </p:nvSpPr>
          <p:spPr bwMode="auto">
            <a:xfrm>
              <a:off x="4210" y="2054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0" name="Line 50"/>
            <p:cNvSpPr>
              <a:spLocks noChangeShapeType="1"/>
            </p:cNvSpPr>
            <p:nvPr/>
          </p:nvSpPr>
          <p:spPr bwMode="auto">
            <a:xfrm>
              <a:off x="4210" y="2417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1" name="Line 51"/>
            <p:cNvSpPr>
              <a:spLocks noChangeShapeType="1"/>
            </p:cNvSpPr>
            <p:nvPr/>
          </p:nvSpPr>
          <p:spPr bwMode="auto">
            <a:xfrm>
              <a:off x="4210" y="2780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2" name="Line 52"/>
            <p:cNvSpPr>
              <a:spLocks noChangeShapeType="1"/>
            </p:cNvSpPr>
            <p:nvPr/>
          </p:nvSpPr>
          <p:spPr bwMode="auto">
            <a:xfrm>
              <a:off x="4210" y="3143"/>
              <a:ext cx="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3" name="Line 53"/>
            <p:cNvSpPr>
              <a:spLocks noChangeShapeType="1"/>
            </p:cNvSpPr>
            <p:nvPr/>
          </p:nvSpPr>
          <p:spPr bwMode="auto">
            <a:xfrm>
              <a:off x="4210" y="372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4" name="Line 54"/>
            <p:cNvSpPr>
              <a:spLocks noChangeShapeType="1"/>
            </p:cNvSpPr>
            <p:nvPr/>
          </p:nvSpPr>
          <p:spPr bwMode="auto">
            <a:xfrm>
              <a:off x="4210" y="3652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5" name="Line 55"/>
            <p:cNvSpPr>
              <a:spLocks noChangeShapeType="1"/>
            </p:cNvSpPr>
            <p:nvPr/>
          </p:nvSpPr>
          <p:spPr bwMode="auto">
            <a:xfrm>
              <a:off x="4210" y="358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6" name="Line 56"/>
            <p:cNvSpPr>
              <a:spLocks noChangeShapeType="1"/>
            </p:cNvSpPr>
            <p:nvPr/>
          </p:nvSpPr>
          <p:spPr bwMode="auto">
            <a:xfrm>
              <a:off x="4210" y="3434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7" name="Line 57"/>
            <p:cNvSpPr>
              <a:spLocks noChangeShapeType="1"/>
            </p:cNvSpPr>
            <p:nvPr/>
          </p:nvSpPr>
          <p:spPr bwMode="auto">
            <a:xfrm>
              <a:off x="4210" y="3361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8" name="Line 58"/>
            <p:cNvSpPr>
              <a:spLocks noChangeShapeType="1"/>
            </p:cNvSpPr>
            <p:nvPr/>
          </p:nvSpPr>
          <p:spPr bwMode="auto">
            <a:xfrm>
              <a:off x="4210" y="3289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19" name="Line 59"/>
            <p:cNvSpPr>
              <a:spLocks noChangeShapeType="1"/>
            </p:cNvSpPr>
            <p:nvPr/>
          </p:nvSpPr>
          <p:spPr bwMode="auto">
            <a:xfrm>
              <a:off x="4210" y="3217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0" name="Line 60"/>
            <p:cNvSpPr>
              <a:spLocks noChangeShapeType="1"/>
            </p:cNvSpPr>
            <p:nvPr/>
          </p:nvSpPr>
          <p:spPr bwMode="auto">
            <a:xfrm>
              <a:off x="4210" y="3071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1" name="Line 61"/>
            <p:cNvSpPr>
              <a:spLocks noChangeShapeType="1"/>
            </p:cNvSpPr>
            <p:nvPr/>
          </p:nvSpPr>
          <p:spPr bwMode="auto">
            <a:xfrm>
              <a:off x="4210" y="299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2" name="Line 62"/>
            <p:cNvSpPr>
              <a:spLocks noChangeShapeType="1"/>
            </p:cNvSpPr>
            <p:nvPr/>
          </p:nvSpPr>
          <p:spPr bwMode="auto">
            <a:xfrm>
              <a:off x="4210" y="2926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3" name="Line 63"/>
            <p:cNvSpPr>
              <a:spLocks noChangeShapeType="1"/>
            </p:cNvSpPr>
            <p:nvPr/>
          </p:nvSpPr>
          <p:spPr bwMode="auto">
            <a:xfrm>
              <a:off x="4210" y="285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4" name="Line 64"/>
            <p:cNvSpPr>
              <a:spLocks noChangeShapeType="1"/>
            </p:cNvSpPr>
            <p:nvPr/>
          </p:nvSpPr>
          <p:spPr bwMode="auto">
            <a:xfrm>
              <a:off x="4210" y="270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5" name="Line 65"/>
            <p:cNvSpPr>
              <a:spLocks noChangeShapeType="1"/>
            </p:cNvSpPr>
            <p:nvPr/>
          </p:nvSpPr>
          <p:spPr bwMode="auto">
            <a:xfrm>
              <a:off x="4210" y="263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6" name="Line 66"/>
            <p:cNvSpPr>
              <a:spLocks noChangeShapeType="1"/>
            </p:cNvSpPr>
            <p:nvPr/>
          </p:nvSpPr>
          <p:spPr bwMode="auto">
            <a:xfrm>
              <a:off x="4210" y="2562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7" name="Line 67"/>
            <p:cNvSpPr>
              <a:spLocks noChangeShapeType="1"/>
            </p:cNvSpPr>
            <p:nvPr/>
          </p:nvSpPr>
          <p:spPr bwMode="auto">
            <a:xfrm>
              <a:off x="4210" y="249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8" name="Line 68"/>
            <p:cNvSpPr>
              <a:spLocks noChangeShapeType="1"/>
            </p:cNvSpPr>
            <p:nvPr/>
          </p:nvSpPr>
          <p:spPr bwMode="auto">
            <a:xfrm>
              <a:off x="4210" y="2344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29" name="Line 69"/>
            <p:cNvSpPr>
              <a:spLocks noChangeShapeType="1"/>
            </p:cNvSpPr>
            <p:nvPr/>
          </p:nvSpPr>
          <p:spPr bwMode="auto">
            <a:xfrm>
              <a:off x="4210" y="2272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0" name="Line 70"/>
            <p:cNvSpPr>
              <a:spLocks noChangeShapeType="1"/>
            </p:cNvSpPr>
            <p:nvPr/>
          </p:nvSpPr>
          <p:spPr bwMode="auto">
            <a:xfrm>
              <a:off x="4210" y="2199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1" name="Line 71"/>
            <p:cNvSpPr>
              <a:spLocks noChangeShapeType="1"/>
            </p:cNvSpPr>
            <p:nvPr/>
          </p:nvSpPr>
          <p:spPr bwMode="auto">
            <a:xfrm>
              <a:off x="4210" y="2127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2" name="Line 72"/>
            <p:cNvSpPr>
              <a:spLocks noChangeShapeType="1"/>
            </p:cNvSpPr>
            <p:nvPr/>
          </p:nvSpPr>
          <p:spPr bwMode="auto">
            <a:xfrm>
              <a:off x="4210" y="1981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3" name="Line 73"/>
            <p:cNvSpPr>
              <a:spLocks noChangeShapeType="1"/>
            </p:cNvSpPr>
            <p:nvPr/>
          </p:nvSpPr>
          <p:spPr bwMode="auto">
            <a:xfrm>
              <a:off x="4210" y="1909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4" name="Line 74"/>
            <p:cNvSpPr>
              <a:spLocks noChangeShapeType="1"/>
            </p:cNvSpPr>
            <p:nvPr/>
          </p:nvSpPr>
          <p:spPr bwMode="auto">
            <a:xfrm>
              <a:off x="4210" y="1836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5" name="Line 75"/>
            <p:cNvSpPr>
              <a:spLocks noChangeShapeType="1"/>
            </p:cNvSpPr>
            <p:nvPr/>
          </p:nvSpPr>
          <p:spPr bwMode="auto">
            <a:xfrm>
              <a:off x="4210" y="176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6" name="Line 76"/>
            <p:cNvSpPr>
              <a:spLocks noChangeShapeType="1"/>
            </p:cNvSpPr>
            <p:nvPr/>
          </p:nvSpPr>
          <p:spPr bwMode="auto">
            <a:xfrm>
              <a:off x="4210" y="1618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7" name="Line 77"/>
            <p:cNvSpPr>
              <a:spLocks noChangeShapeType="1"/>
            </p:cNvSpPr>
            <p:nvPr/>
          </p:nvSpPr>
          <p:spPr bwMode="auto">
            <a:xfrm>
              <a:off x="4210" y="154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8" name="Line 78"/>
            <p:cNvSpPr>
              <a:spLocks noChangeShapeType="1"/>
            </p:cNvSpPr>
            <p:nvPr/>
          </p:nvSpPr>
          <p:spPr bwMode="auto">
            <a:xfrm>
              <a:off x="4210" y="147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39" name="Line 79"/>
            <p:cNvSpPr>
              <a:spLocks noChangeShapeType="1"/>
            </p:cNvSpPr>
            <p:nvPr/>
          </p:nvSpPr>
          <p:spPr bwMode="auto">
            <a:xfrm>
              <a:off x="4210" y="1400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40" name="Text Box 80"/>
            <p:cNvSpPr txBox="1">
              <a:spLocks noChangeArrowheads="1"/>
            </p:cNvSpPr>
            <p:nvPr/>
          </p:nvSpPr>
          <p:spPr bwMode="auto">
            <a:xfrm>
              <a:off x="3991" y="3439"/>
              <a:ext cx="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9.50</a:t>
              </a:r>
              <a:endParaRPr lang="ru-RU" sz="1000" b="1"/>
            </a:p>
          </p:txBody>
        </p:sp>
        <p:sp>
          <p:nvSpPr>
            <p:cNvPr id="1833041" name="Text Box 81"/>
            <p:cNvSpPr txBox="1">
              <a:spLocks noChangeArrowheads="1"/>
            </p:cNvSpPr>
            <p:nvPr/>
          </p:nvSpPr>
          <p:spPr bwMode="auto">
            <a:xfrm>
              <a:off x="3991" y="3078"/>
              <a:ext cx="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9.75</a:t>
              </a:r>
              <a:endParaRPr lang="ru-RU" sz="1000" b="1"/>
            </a:p>
          </p:txBody>
        </p:sp>
        <p:sp>
          <p:nvSpPr>
            <p:cNvPr id="1833042" name="Text Box 82"/>
            <p:cNvSpPr txBox="1">
              <a:spLocks noChangeArrowheads="1"/>
            </p:cNvSpPr>
            <p:nvPr/>
          </p:nvSpPr>
          <p:spPr bwMode="auto">
            <a:xfrm>
              <a:off x="3956" y="2716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10.00</a:t>
              </a:r>
              <a:endParaRPr lang="ru-RU" sz="1000" b="1"/>
            </a:p>
          </p:txBody>
        </p:sp>
        <p:sp>
          <p:nvSpPr>
            <p:cNvPr id="1833043" name="Text Box 83"/>
            <p:cNvSpPr txBox="1">
              <a:spLocks noChangeArrowheads="1"/>
            </p:cNvSpPr>
            <p:nvPr/>
          </p:nvSpPr>
          <p:spPr bwMode="auto">
            <a:xfrm>
              <a:off x="3956" y="2358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10.25</a:t>
              </a:r>
              <a:endParaRPr lang="ru-RU" sz="1000" b="1"/>
            </a:p>
          </p:txBody>
        </p:sp>
        <p:sp>
          <p:nvSpPr>
            <p:cNvPr id="1833044" name="Text Box 84"/>
            <p:cNvSpPr txBox="1">
              <a:spLocks noChangeArrowheads="1"/>
            </p:cNvSpPr>
            <p:nvPr/>
          </p:nvSpPr>
          <p:spPr bwMode="auto">
            <a:xfrm>
              <a:off x="3956" y="1997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10.50</a:t>
              </a:r>
              <a:endParaRPr lang="ru-RU" sz="1000" b="1"/>
            </a:p>
          </p:txBody>
        </p:sp>
        <p:sp>
          <p:nvSpPr>
            <p:cNvPr id="1833045" name="Text Box 85"/>
            <p:cNvSpPr txBox="1">
              <a:spLocks noChangeArrowheads="1"/>
            </p:cNvSpPr>
            <p:nvPr/>
          </p:nvSpPr>
          <p:spPr bwMode="auto">
            <a:xfrm>
              <a:off x="3956" y="1635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10.75</a:t>
              </a:r>
              <a:endParaRPr lang="ru-RU" sz="1000" b="1"/>
            </a:p>
          </p:txBody>
        </p:sp>
        <p:sp>
          <p:nvSpPr>
            <p:cNvPr id="1833046" name="Text Box 86"/>
            <p:cNvSpPr txBox="1">
              <a:spLocks noChangeArrowheads="1"/>
            </p:cNvSpPr>
            <p:nvPr/>
          </p:nvSpPr>
          <p:spPr bwMode="auto">
            <a:xfrm>
              <a:off x="3947" y="1266"/>
              <a:ext cx="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000" b="1"/>
                <a:t>11.00</a:t>
              </a:r>
              <a:endParaRPr lang="ru-RU" sz="1000" b="1"/>
            </a:p>
          </p:txBody>
        </p:sp>
        <p:sp>
          <p:nvSpPr>
            <p:cNvPr id="1833047" name="Text Box 87"/>
            <p:cNvSpPr txBox="1">
              <a:spLocks noChangeArrowheads="1"/>
            </p:cNvSpPr>
            <p:nvPr/>
          </p:nvSpPr>
          <p:spPr bwMode="auto">
            <a:xfrm rot="-5400000">
              <a:off x="3581" y="2400"/>
              <a:ext cx="73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400" b="1"/>
                <a:t>Mass, GeV/c</a:t>
              </a:r>
              <a:r>
                <a:rPr lang="en-US" sz="1400" b="1" baseline="30000"/>
                <a:t>2</a:t>
              </a:r>
              <a:endParaRPr lang="ru-RU" sz="1400" b="1" baseline="30000"/>
            </a:p>
          </p:txBody>
        </p:sp>
        <p:sp>
          <p:nvSpPr>
            <p:cNvPr id="1833048" name="Line 88"/>
            <p:cNvSpPr>
              <a:spLocks noChangeShapeType="1"/>
            </p:cNvSpPr>
            <p:nvPr/>
          </p:nvSpPr>
          <p:spPr bwMode="auto">
            <a:xfrm>
              <a:off x="4210" y="125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49" name="Line 89"/>
            <p:cNvSpPr>
              <a:spLocks noChangeShapeType="1"/>
            </p:cNvSpPr>
            <p:nvPr/>
          </p:nvSpPr>
          <p:spPr bwMode="auto">
            <a:xfrm>
              <a:off x="4210" y="1183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50" name="Line 90"/>
            <p:cNvSpPr>
              <a:spLocks noChangeShapeType="1"/>
            </p:cNvSpPr>
            <p:nvPr/>
          </p:nvSpPr>
          <p:spPr bwMode="auto">
            <a:xfrm>
              <a:off x="4310" y="365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051" name="Text Box 91"/>
            <p:cNvSpPr txBox="1">
              <a:spLocks noChangeArrowheads="1"/>
            </p:cNvSpPr>
            <p:nvPr/>
          </p:nvSpPr>
          <p:spPr bwMode="auto">
            <a:xfrm>
              <a:off x="5318" y="1831"/>
              <a:ext cx="3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/>
              <a:r>
                <a:rPr lang="en-US" sz="1200"/>
                <a:t>2M(B)</a:t>
              </a:r>
              <a:endParaRPr lang="ru-RU" sz="1200" baseline="-25000"/>
            </a:p>
          </p:txBody>
        </p:sp>
        <p:sp>
          <p:nvSpPr>
            <p:cNvPr id="1833052" name="Rectangle 92"/>
            <p:cNvSpPr>
              <a:spLocks noChangeArrowheads="1"/>
            </p:cNvSpPr>
            <p:nvPr/>
          </p:nvSpPr>
          <p:spPr bwMode="auto">
            <a:xfrm>
              <a:off x="5341" y="1988"/>
              <a:ext cx="239" cy="47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3054" name="Line 94"/>
          <p:cNvSpPr>
            <a:spLocks noChangeShapeType="1"/>
          </p:cNvSpPr>
          <p:nvPr/>
        </p:nvSpPr>
        <p:spPr bwMode="auto">
          <a:xfrm flipH="1">
            <a:off x="7350125" y="3486150"/>
            <a:ext cx="288925" cy="80963"/>
          </a:xfrm>
          <a:prstGeom prst="line">
            <a:avLst/>
          </a:prstGeom>
          <a:noFill/>
          <a:ln w="57150">
            <a:solidFill>
              <a:srgbClr val="CC0000">
                <a:alpha val="3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55" name="Text Box 95"/>
          <p:cNvSpPr txBox="1">
            <a:spLocks noChangeArrowheads="1"/>
          </p:cNvSpPr>
          <p:nvPr/>
        </p:nvSpPr>
        <p:spPr bwMode="auto">
          <a:xfrm>
            <a:off x="7475538" y="3417888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ru-RU" b="1">
                <a:solidFill>
                  <a:srgbClr val="CC00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1833057" name="Line 97"/>
          <p:cNvSpPr>
            <a:spLocks noChangeShapeType="1"/>
          </p:cNvSpPr>
          <p:nvPr/>
        </p:nvSpPr>
        <p:spPr bwMode="auto">
          <a:xfrm>
            <a:off x="7143750" y="3557588"/>
            <a:ext cx="0" cy="4857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58" name="Text Box 98"/>
          <p:cNvSpPr txBox="1">
            <a:spLocks noChangeArrowheads="1"/>
          </p:cNvSpPr>
          <p:nvPr/>
        </p:nvSpPr>
        <p:spPr bwMode="auto">
          <a:xfrm>
            <a:off x="6780213" y="3944938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CC0000"/>
                </a:solidFill>
              </a:rPr>
              <a:t>hadrons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1833060" name="Text Box 100"/>
          <p:cNvSpPr txBox="1">
            <a:spLocks noChangeArrowheads="1"/>
          </p:cNvSpPr>
          <p:nvPr/>
        </p:nvSpPr>
        <p:spPr bwMode="auto">
          <a:xfrm>
            <a:off x="336550" y="955675"/>
            <a:ext cx="5865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0000CC"/>
                </a:solidFill>
                <a:latin typeface="Calibri" pitchFamily="34" charset="0"/>
              </a:rPr>
              <a:t>e</a:t>
            </a:r>
            <a:r>
              <a:rPr lang="en-US" baseline="30000" dirty="0" err="1">
                <a:solidFill>
                  <a:srgbClr val="0000CC"/>
                </a:solidFill>
                <a:latin typeface="Calibri" pitchFamily="34" charset="0"/>
              </a:rPr>
              <a:t>+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</a:rPr>
              <a:t>e</a:t>
            </a:r>
            <a:r>
              <a:rPr lang="en-US" baseline="30000" dirty="0">
                <a:solidFill>
                  <a:srgbClr val="0000CC"/>
                </a:solidFill>
                <a:latin typeface="Calibri" pitchFamily="34" charset="0"/>
              </a:rPr>
              <a:t>-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 (2S)  </a:t>
            </a:r>
            <a:r>
              <a:rPr lang="en-US" baseline="-25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(2S) ,  </a:t>
            </a:r>
            <a:r>
              <a:rPr lang="en-US" baseline="-25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(2S)  4,6,8,10 </a:t>
            </a:r>
            <a:r>
              <a:rPr lang="en-US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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, K</a:t>
            </a:r>
            <a:r>
              <a:rPr lang="en-US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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, p/p</a:t>
            </a:r>
          </a:p>
        </p:txBody>
      </p:sp>
      <p:pic>
        <p:nvPicPr>
          <p:cNvPr id="1833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322388"/>
            <a:ext cx="4008438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63" name="Line 103"/>
          <p:cNvSpPr>
            <a:spLocks noChangeShapeType="1"/>
          </p:cNvSpPr>
          <p:nvPr/>
        </p:nvSpPr>
        <p:spPr bwMode="auto">
          <a:xfrm flipH="1">
            <a:off x="1781175" y="1584325"/>
            <a:ext cx="38100" cy="6127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84" name="Text Box 124"/>
          <p:cNvSpPr txBox="1">
            <a:spLocks noChangeArrowheads="1"/>
          </p:cNvSpPr>
          <p:nvPr/>
        </p:nvSpPr>
        <p:spPr bwMode="auto">
          <a:xfrm>
            <a:off x="1639888" y="6300788"/>
            <a:ext cx="630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Reported excess is unlikely to be the </a:t>
            </a:r>
            <a:r>
              <a:rPr lang="en-US" sz="2400">
                <a:solidFill>
                  <a:srgbClr val="CC0000"/>
                </a:solidFill>
                <a:sym typeface="Symbol" pitchFamily="18" charset="2"/>
              </a:rPr>
              <a:t></a:t>
            </a:r>
            <a:r>
              <a:rPr lang="en-US" sz="2400" baseline="-2500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sz="2400">
                <a:solidFill>
                  <a:srgbClr val="CC0000"/>
                </a:solidFill>
                <a:sym typeface="Symbol" pitchFamily="18" charset="2"/>
              </a:rPr>
              <a:t>(2S) signal</a:t>
            </a:r>
          </a:p>
        </p:txBody>
      </p:sp>
      <p:sp>
        <p:nvSpPr>
          <p:cNvPr id="1833085" name="Rectangle 125"/>
          <p:cNvSpPr>
            <a:spLocks noChangeArrowheads="1"/>
          </p:cNvSpPr>
          <p:nvPr/>
        </p:nvSpPr>
        <p:spPr bwMode="auto">
          <a:xfrm>
            <a:off x="6682511" y="542925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CLEO data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833088" name="Text Box 128"/>
          <p:cNvSpPr txBox="1">
            <a:spLocks noChangeArrowheads="1"/>
          </p:cNvSpPr>
          <p:nvPr/>
        </p:nvSpPr>
        <p:spPr bwMode="auto">
          <a:xfrm>
            <a:off x="307975" y="3451225"/>
            <a:ext cx="4840288" cy="8683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>
                <a:solidFill>
                  <a:srgbClr val="0000CC"/>
                </a:solidFill>
              </a:rPr>
              <a:t>Bg from final state radiation 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can mimic signal</a:t>
            </a:r>
            <a:r>
              <a:rPr lang="en-US">
                <a:solidFill>
                  <a:srgbClr val="0000CC"/>
                </a:solidFill>
              </a:rPr>
              <a:t/>
            </a:r>
            <a:br>
              <a:rPr lang="en-US">
                <a:solidFill>
                  <a:srgbClr val="0000CC"/>
                </a:solidFill>
              </a:rPr>
            </a:br>
            <a:r>
              <a:rPr lang="en-US">
                <a:solidFill>
                  <a:srgbClr val="0000CC"/>
                </a:solidFill>
                <a:sym typeface="Symbol" pitchFamily="18" charset="2"/>
              </a:rPr>
              <a:t>e.g. (2S)  K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+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K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-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 n(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+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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-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) </a:t>
            </a:r>
            <a:r>
              <a:rPr lang="en-US" baseline="-25000">
                <a:solidFill>
                  <a:srgbClr val="0000CC"/>
                </a:solidFill>
                <a:sym typeface="Symbol" pitchFamily="18" charset="2"/>
              </a:rPr>
              <a:t>FSR</a:t>
            </a:r>
            <a:endParaRPr lang="en-US">
              <a:solidFill>
                <a:srgbClr val="0000CC"/>
              </a:solidFill>
              <a:sym typeface="Symbol" pitchFamily="18" charset="2"/>
            </a:endParaRPr>
          </a:p>
          <a:p>
            <a:pPr algn="l">
              <a:lnSpc>
                <a:spcPct val="85000"/>
              </a:lnSpc>
            </a:pPr>
            <a:r>
              <a:rPr lang="en-US">
                <a:solidFill>
                  <a:srgbClr val="0000CC"/>
                </a:solidFill>
                <a:sym typeface="Symbol" pitchFamily="18" charset="2"/>
              </a:rPr>
              <a:t>power law tail instead of exponential</a:t>
            </a:r>
          </a:p>
        </p:txBody>
      </p:sp>
      <p:sp>
        <p:nvSpPr>
          <p:cNvPr id="1833093" name="Rectangle 133"/>
          <p:cNvSpPr>
            <a:spLocks noChangeArrowheads="1"/>
          </p:cNvSpPr>
          <p:nvPr/>
        </p:nvSpPr>
        <p:spPr bwMode="auto">
          <a:xfrm>
            <a:off x="5841669" y="744869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_</a:t>
            </a:r>
            <a:endParaRPr lang="ru-RU" dirty="0">
              <a:solidFill>
                <a:srgbClr val="0000CC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833094" name="Text Box 134"/>
          <p:cNvSpPr txBox="1">
            <a:spLocks noChangeArrowheads="1"/>
          </p:cNvSpPr>
          <p:nvPr/>
        </p:nvSpPr>
        <p:spPr bwMode="auto">
          <a:xfrm>
            <a:off x="4746625" y="1273175"/>
            <a:ext cx="183159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  <a:latin typeface="Calibri" pitchFamily="34" charset="0"/>
              </a:rPr>
              <a:t>(26 channels)</a:t>
            </a:r>
            <a:endParaRPr lang="ru-RU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833102" name="Text Box 142"/>
          <p:cNvSpPr txBox="1">
            <a:spLocks noChangeArrowheads="1"/>
          </p:cNvSpPr>
          <p:nvPr/>
        </p:nvSpPr>
        <p:spPr bwMode="auto">
          <a:xfrm>
            <a:off x="36513" y="299878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C0000"/>
                </a:solidFill>
              </a:rPr>
              <a:t>Issues</a:t>
            </a:r>
            <a:endParaRPr lang="ru-RU" sz="2400">
              <a:solidFill>
                <a:srgbClr val="CC0000"/>
              </a:solidFill>
            </a:endParaRPr>
          </a:p>
        </p:txBody>
      </p:sp>
      <p:sp>
        <p:nvSpPr>
          <p:cNvPr id="1833079" name="TextBox 21"/>
          <p:cNvSpPr txBox="1">
            <a:spLocks noChangeArrowheads="1"/>
          </p:cNvSpPr>
          <p:nvPr/>
        </p:nvSpPr>
        <p:spPr bwMode="auto">
          <a:xfrm>
            <a:off x="4581082" y="5538788"/>
            <a:ext cx="351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 strong disagreement with theory</a:t>
            </a: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1833080" name="TextBox 22"/>
          <p:cNvSpPr txBox="1">
            <a:spLocks noChangeArrowheads="1"/>
          </p:cNvSpPr>
          <p:nvPr/>
        </p:nvSpPr>
        <p:spPr bwMode="auto">
          <a:xfrm>
            <a:off x="4602622" y="5813426"/>
            <a:ext cx="220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 agrees with theory</a:t>
            </a: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1833096" name="Rectangle 136"/>
          <p:cNvSpPr>
            <a:spLocks noChangeArrowheads="1"/>
          </p:cNvSpPr>
          <p:nvPr/>
        </p:nvSpPr>
        <p:spPr bwMode="auto">
          <a:xfrm>
            <a:off x="2670175" y="5773738"/>
            <a:ext cx="1547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CC"/>
                </a:solidFill>
                <a:sym typeface="Symbol" pitchFamily="18" charset="2"/>
              </a:rPr>
              <a:t>24.3 </a:t>
            </a:r>
            <a:r>
              <a:rPr lang="en-US" baseline="30000">
                <a:solidFill>
                  <a:srgbClr val="0000CC"/>
                </a:solidFill>
                <a:sym typeface="Symbol" pitchFamily="18" charset="2"/>
              </a:rPr>
              <a:t>+4.0  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MeV</a:t>
            </a:r>
          </a:p>
        </p:txBody>
      </p:sp>
      <p:sp>
        <p:nvSpPr>
          <p:cNvPr id="1833097" name="Rectangle 137"/>
          <p:cNvSpPr>
            <a:spLocks noChangeArrowheads="1"/>
          </p:cNvSpPr>
          <p:nvPr/>
        </p:nvSpPr>
        <p:spPr bwMode="auto">
          <a:xfrm>
            <a:off x="3186113" y="5872163"/>
            <a:ext cx="4762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aseline="-25000">
                <a:solidFill>
                  <a:srgbClr val="0000CC"/>
                </a:solidFill>
                <a:sym typeface="Symbol" pitchFamily="18" charset="2"/>
              </a:rPr>
              <a:t>–4.5</a:t>
            </a:r>
          </a:p>
        </p:txBody>
      </p:sp>
      <p:sp>
        <p:nvSpPr>
          <p:cNvPr id="1833101" name="Text Box 141"/>
          <p:cNvSpPr txBox="1">
            <a:spLocks noChangeArrowheads="1"/>
          </p:cNvSpPr>
          <p:nvPr/>
        </p:nvSpPr>
        <p:spPr bwMode="auto">
          <a:xfrm>
            <a:off x="1990417" y="5484813"/>
            <a:ext cx="261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CLEO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48.72.7 </a:t>
            </a:r>
            <a:r>
              <a:rPr lang="en-US" dirty="0" err="1">
                <a:solidFill>
                  <a:srgbClr val="0000CC"/>
                </a:solidFill>
                <a:sym typeface="Symbol" pitchFamily="18" charset="2"/>
              </a:rPr>
              <a:t>MeV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  <a:p>
            <a:pPr algn="l"/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Belle</a:t>
            </a:r>
            <a:endParaRPr lang="en-US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833103" name="Rectangle 143"/>
          <p:cNvSpPr>
            <a:spLocks noChangeArrowheads="1"/>
          </p:cNvSpPr>
          <p:nvPr/>
        </p:nvSpPr>
        <p:spPr bwMode="auto">
          <a:xfrm>
            <a:off x="157847" y="5472113"/>
            <a:ext cx="175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990000"/>
                </a:solidFill>
                <a:sym typeface="Symbol" pitchFamily="18" charset="2"/>
              </a:rPr>
              <a:t>Large </a:t>
            </a:r>
            <a:r>
              <a:rPr lang="ru-RU" dirty="0">
                <a:sym typeface="Symbol" pitchFamily="18" charset="2"/>
              </a:rPr>
              <a:t></a:t>
            </a:r>
            <a:r>
              <a:rPr lang="en-US" dirty="0">
                <a:sym typeface="Symbol" pitchFamily="18" charset="2"/>
              </a:rPr>
              <a:t>M</a:t>
            </a:r>
            <a:r>
              <a:rPr lang="en-US" baseline="-25000" dirty="0">
                <a:sym typeface="Symbol" pitchFamily="18" charset="2"/>
              </a:rPr>
              <a:t>HF</a:t>
            </a:r>
            <a:r>
              <a:rPr lang="en-US" dirty="0">
                <a:sym typeface="Symbol" pitchFamily="18" charset="2"/>
              </a:rPr>
              <a:t>(2S)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1833106" name="TextBox 29"/>
          <p:cNvSpPr txBox="1">
            <a:spLocks noChangeArrowheads="1"/>
          </p:cNvSpPr>
          <p:nvPr/>
        </p:nvSpPr>
        <p:spPr bwMode="auto">
          <a:xfrm>
            <a:off x="8374831" y="5610226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buClrTx/>
              <a:buSzTx/>
              <a:buFontTx/>
              <a:buNone/>
            </a:pPr>
            <a:r>
              <a:rPr lang="en-US" dirty="0">
                <a:solidFill>
                  <a:srgbClr val="CC0000"/>
                </a:solidFill>
              </a:rPr>
              <a:t>5σ</a:t>
            </a:r>
          </a:p>
        </p:txBody>
      </p:sp>
      <p:sp>
        <p:nvSpPr>
          <p:cNvPr id="1833108" name="Rectangle 148"/>
          <p:cNvSpPr>
            <a:spLocks noChangeArrowheads="1"/>
          </p:cNvSpPr>
          <p:nvPr/>
        </p:nvSpPr>
        <p:spPr bwMode="auto">
          <a:xfrm>
            <a:off x="3186113" y="5872163"/>
            <a:ext cx="4762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aseline="-25000" dirty="0">
                <a:solidFill>
                  <a:srgbClr val="0000CC"/>
                </a:solidFill>
                <a:sym typeface="Symbol" pitchFamily="18" charset="2"/>
              </a:rPr>
              <a:t>–4.5</a:t>
            </a:r>
          </a:p>
        </p:txBody>
      </p:sp>
      <p:sp>
        <p:nvSpPr>
          <p:cNvPr id="1833111" name="Freeform 151"/>
          <p:cNvSpPr>
            <a:spLocks/>
          </p:cNvSpPr>
          <p:nvPr/>
        </p:nvSpPr>
        <p:spPr bwMode="auto">
          <a:xfrm>
            <a:off x="7435053" y="5757863"/>
            <a:ext cx="995363" cy="257175"/>
          </a:xfrm>
          <a:custGeom>
            <a:avLst/>
            <a:gdLst/>
            <a:ahLst/>
            <a:cxnLst>
              <a:cxn ang="0">
                <a:pos x="468" y="0"/>
              </a:cxn>
              <a:cxn ang="0">
                <a:pos x="549" y="54"/>
              </a:cxn>
              <a:cxn ang="0">
                <a:pos x="0" y="162"/>
              </a:cxn>
            </a:cxnLst>
            <a:rect l="0" t="0" r="r" b="b"/>
            <a:pathLst>
              <a:path w="627" h="162">
                <a:moveTo>
                  <a:pt x="468" y="0"/>
                </a:moveTo>
                <a:cubicBezTo>
                  <a:pt x="547" y="13"/>
                  <a:pt x="627" y="27"/>
                  <a:pt x="549" y="54"/>
                </a:cubicBezTo>
                <a:cubicBezTo>
                  <a:pt x="471" y="81"/>
                  <a:pt x="235" y="121"/>
                  <a:pt x="0" y="162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12" name="Text Box 152"/>
          <p:cNvSpPr txBox="1">
            <a:spLocks noChangeArrowheads="1"/>
          </p:cNvSpPr>
          <p:nvPr/>
        </p:nvSpPr>
        <p:spPr bwMode="auto">
          <a:xfrm>
            <a:off x="1831975" y="1674813"/>
            <a:ext cx="563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600">
                <a:solidFill>
                  <a:srgbClr val="FF0000"/>
                </a:solidFill>
              </a:rPr>
              <a:t>4.6</a:t>
            </a:r>
            <a:r>
              <a:rPr lang="en-US" sz="1600">
                <a:solidFill>
                  <a:srgbClr val="FF0000"/>
                </a:solidFill>
                <a:sym typeface="Symbol" pitchFamily="18" charset="2"/>
              </a:rPr>
              <a:t></a:t>
            </a:r>
          </a:p>
        </p:txBody>
      </p:sp>
      <p:sp>
        <p:nvSpPr>
          <p:cNvPr id="1833113" name="Line 153"/>
          <p:cNvSpPr>
            <a:spLocks noChangeShapeType="1"/>
          </p:cNvSpPr>
          <p:nvPr/>
        </p:nvSpPr>
        <p:spPr bwMode="auto">
          <a:xfrm flipH="1">
            <a:off x="7058025" y="3543300"/>
            <a:ext cx="71438" cy="5000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14" name="Line 154"/>
          <p:cNvSpPr>
            <a:spLocks noChangeShapeType="1"/>
          </p:cNvSpPr>
          <p:nvPr/>
        </p:nvSpPr>
        <p:spPr bwMode="auto">
          <a:xfrm>
            <a:off x="7172325" y="3543300"/>
            <a:ext cx="71438" cy="3714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15" name="Line 155"/>
          <p:cNvSpPr>
            <a:spLocks noChangeShapeType="1"/>
          </p:cNvSpPr>
          <p:nvPr/>
        </p:nvSpPr>
        <p:spPr bwMode="auto">
          <a:xfrm flipH="1">
            <a:off x="7000875" y="3571875"/>
            <a:ext cx="85725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307975" y="4576763"/>
            <a:ext cx="6157919" cy="900112"/>
            <a:chOff x="365" y="2883"/>
            <a:chExt cx="3879" cy="567"/>
          </a:xfrm>
        </p:grpSpPr>
        <p:sp>
          <p:nvSpPr>
            <p:cNvPr id="1833086" name="Text Box 126"/>
            <p:cNvSpPr txBox="1">
              <a:spLocks noChangeArrowheads="1"/>
            </p:cNvSpPr>
            <p:nvPr/>
          </p:nvSpPr>
          <p:spPr bwMode="auto">
            <a:xfrm>
              <a:off x="546" y="3111"/>
              <a:ext cx="26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>
                  <a:solidFill>
                    <a:srgbClr val="990000"/>
                  </a:solidFill>
                  <a:sym typeface="Symbol" pitchFamily="18" charset="2"/>
                </a:rPr>
                <a:t>c.f.</a:t>
              </a:r>
              <a:r>
                <a:rPr lang="en-US">
                  <a:solidFill>
                    <a:srgbClr val="000066"/>
                  </a:solidFill>
                  <a:sym typeface="Symbol" pitchFamily="18" charset="2"/>
                </a:rPr>
                <a:t> 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(’</a:t>
              </a:r>
              <a:r>
                <a:rPr lang="en-US" baseline="-25000">
                  <a:solidFill>
                    <a:srgbClr val="0000CC"/>
                  </a:solidFill>
                  <a:sym typeface="Symbol" pitchFamily="18" charset="2"/>
                </a:rPr>
                <a:t>c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(2S)) = 0.007 (’</a:t>
              </a:r>
              <a:r>
                <a:rPr lang="en-US" baseline="-25000">
                  <a:solidFill>
                    <a:srgbClr val="0000CC"/>
                  </a:solidFill>
                  <a:sym typeface="Symbol" pitchFamily="18" charset="2"/>
                </a:rPr>
                <a:t>c1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)</a:t>
              </a:r>
            </a:p>
          </p:txBody>
        </p:sp>
        <p:sp>
          <p:nvSpPr>
            <p:cNvPr id="1833091" name="Text Box 131"/>
            <p:cNvSpPr txBox="1">
              <a:spLocks noChangeArrowheads="1"/>
            </p:cNvSpPr>
            <p:nvPr/>
          </p:nvSpPr>
          <p:spPr bwMode="auto">
            <a:xfrm>
              <a:off x="3542" y="2989"/>
              <a:ext cx="7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0000"/>
                  </a:solidFill>
                </a:rPr>
                <a:t>factor 30</a:t>
              </a:r>
              <a:endParaRPr lang="ru-RU" dirty="0">
                <a:solidFill>
                  <a:srgbClr val="CC0000"/>
                </a:solidFill>
              </a:endParaRPr>
            </a:p>
          </p:txBody>
        </p:sp>
        <p:sp>
          <p:nvSpPr>
            <p:cNvPr id="1833100" name="Text Box 140"/>
            <p:cNvSpPr txBox="1">
              <a:spLocks noChangeArrowheads="1"/>
            </p:cNvSpPr>
            <p:nvPr/>
          </p:nvSpPr>
          <p:spPr bwMode="auto">
            <a:xfrm>
              <a:off x="365" y="2883"/>
              <a:ext cx="28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990000"/>
                  </a:solidFill>
                  <a:sym typeface="Symbol" pitchFamily="18" charset="2"/>
                </a:rPr>
                <a:t>Large production rate: 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N </a:t>
              </a:r>
              <a:r>
                <a:rPr lang="en-US" baseline="-25000">
                  <a:solidFill>
                    <a:srgbClr val="0000CC"/>
                  </a:solidFill>
                  <a:sym typeface="Symbol" pitchFamily="18" charset="2"/>
                </a:rPr>
                <a:t>b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(2S)  </a:t>
              </a:r>
              <a:r>
                <a:rPr lang="en-US">
                  <a:solidFill>
                    <a:srgbClr val="0000CC"/>
                  </a:solidFill>
                  <a:sym typeface="Wingdings" pitchFamily="2" charset="2"/>
                </a:rPr>
                <a:t>0.2 N 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</a:t>
              </a:r>
              <a:r>
                <a:rPr lang="en-US" baseline="-25000">
                  <a:solidFill>
                    <a:srgbClr val="0000CC"/>
                  </a:solidFill>
                  <a:sym typeface="Wingdings" pitchFamily="2" charset="2"/>
                </a:rPr>
                <a:t>b1</a:t>
              </a:r>
              <a:endParaRPr lang="ru-RU">
                <a:solidFill>
                  <a:srgbClr val="0000CC"/>
                </a:solidFill>
                <a:sym typeface="Wingdings" pitchFamily="2" charset="2"/>
              </a:endParaRPr>
            </a:p>
          </p:txBody>
        </p:sp>
        <p:sp>
          <p:nvSpPr>
            <p:cNvPr id="1833110" name="Freeform 150"/>
            <p:cNvSpPr>
              <a:spLocks/>
            </p:cNvSpPr>
            <p:nvPr/>
          </p:nvSpPr>
          <p:spPr bwMode="auto">
            <a:xfrm>
              <a:off x="3366" y="3033"/>
              <a:ext cx="217" cy="20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207" y="90"/>
                </a:cxn>
                <a:cxn ang="0">
                  <a:pos x="0" y="207"/>
                </a:cxn>
              </a:cxnLst>
              <a:rect l="0" t="0" r="r" b="b"/>
              <a:pathLst>
                <a:path w="217" h="207">
                  <a:moveTo>
                    <a:pt x="63" y="0"/>
                  </a:moveTo>
                  <a:cubicBezTo>
                    <a:pt x="140" y="28"/>
                    <a:pt x="217" y="56"/>
                    <a:pt x="207" y="90"/>
                  </a:cubicBezTo>
                  <a:cubicBezTo>
                    <a:pt x="197" y="124"/>
                    <a:pt x="98" y="165"/>
                    <a:pt x="0" y="207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3116" name="Text Box 156"/>
            <p:cNvSpPr txBox="1">
              <a:spLocks noChangeArrowheads="1"/>
            </p:cNvSpPr>
            <p:nvPr/>
          </p:nvSpPr>
          <p:spPr bwMode="auto">
            <a:xfrm>
              <a:off x="666" y="3258"/>
              <a:ext cx="1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/>
                <a:t>BESIII arxiv:1205.5103  </a:t>
              </a:r>
              <a:r>
                <a:rPr lang="en-US" sz="1400">
                  <a:sym typeface="Symbol" pitchFamily="18" charset="2"/>
                </a:rPr>
                <a:t></a:t>
              </a:r>
              <a:r>
                <a:rPr lang="en-US" sz="1400"/>
                <a:t>PRL</a:t>
              </a:r>
              <a:endParaRPr lang="ru-RU" sz="1400"/>
            </a:p>
          </p:txBody>
        </p:sp>
      </p:grpSp>
      <p:sp>
        <p:nvSpPr>
          <p:cNvPr id="1833119" name="Rectangle 159"/>
          <p:cNvSpPr>
            <a:spLocks noChangeArrowheads="1"/>
          </p:cNvSpPr>
          <p:nvPr/>
        </p:nvSpPr>
        <p:spPr bwMode="auto">
          <a:xfrm>
            <a:off x="4514850" y="3743325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ym typeface="Symbol" pitchFamily="18" charset="2"/>
              </a:rPr>
              <a:t>not discussed</a:t>
            </a:r>
            <a:endParaRPr lang="ru-RU">
              <a:sym typeface="Symbol" pitchFamily="18" charset="2"/>
            </a:endParaRP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934" y="1134386"/>
            <a:ext cx="3905220" cy="200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0089" y="801806"/>
            <a:ext cx="3952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Line 103"/>
          <p:cNvSpPr>
            <a:spLocks noChangeShapeType="1"/>
          </p:cNvSpPr>
          <p:nvPr/>
        </p:nvSpPr>
        <p:spPr bwMode="auto">
          <a:xfrm flipH="1">
            <a:off x="1865335" y="1736725"/>
            <a:ext cx="38100" cy="6127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21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31" name="Text Box 99"/>
          <p:cNvSpPr txBox="1">
            <a:spLocks noChangeArrowheads="1"/>
          </p:cNvSpPr>
          <p:nvPr/>
        </p:nvSpPr>
        <p:spPr bwMode="auto">
          <a:xfrm>
            <a:off x="-39450" y="557213"/>
            <a:ext cx="6955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400"/>
            <a:r>
              <a:rPr lang="en-US" sz="1800" dirty="0">
                <a:solidFill>
                  <a:srgbClr val="000066"/>
                </a:solidFill>
              </a:rPr>
              <a:t>Dobbs, </a:t>
            </a:r>
            <a:r>
              <a:rPr lang="en-US" sz="1800" dirty="0" err="1">
                <a:solidFill>
                  <a:srgbClr val="000066"/>
                </a:solidFill>
              </a:rPr>
              <a:t>Metreveli</a:t>
            </a:r>
            <a:r>
              <a:rPr lang="en-US" sz="1800" dirty="0">
                <a:solidFill>
                  <a:srgbClr val="000066"/>
                </a:solidFill>
              </a:rPr>
              <a:t>, Seth, </a:t>
            </a:r>
            <a:r>
              <a:rPr lang="en-US" sz="1800" dirty="0" err="1">
                <a:solidFill>
                  <a:srgbClr val="000066"/>
                </a:solidFill>
              </a:rPr>
              <a:t>Tomaradze</a:t>
            </a:r>
            <a:r>
              <a:rPr lang="en-US" sz="1800" dirty="0">
                <a:solidFill>
                  <a:srgbClr val="000066"/>
                </a:solidFill>
              </a:rPr>
              <a:t>, Xiao, </a:t>
            </a:r>
            <a:r>
              <a:rPr lang="en-US" sz="1800" dirty="0" smtClean="0">
                <a:solidFill>
                  <a:srgbClr val="000066"/>
                </a:solidFill>
              </a:rPr>
              <a:t>PRL 109 (2012) 082001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81888" y="3043451"/>
            <a:ext cx="6196084" cy="159678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4763"/>
            <a:ext cx="9144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Summary</a:t>
            </a: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2771" name="Text Box 17"/>
          <p:cNvSpPr txBox="1">
            <a:spLocks noChangeArrowheads="1"/>
          </p:cNvSpPr>
          <p:nvPr/>
        </p:nvSpPr>
        <p:spPr bwMode="auto">
          <a:xfrm>
            <a:off x="724153" y="5094288"/>
            <a:ext cx="73314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0000"/>
                </a:solidFill>
                <a:latin typeface="Calibri" pitchFamily="34" charset="0"/>
              </a:rPr>
              <a:t>Studies of  </a:t>
            </a:r>
            <a:r>
              <a:rPr lang="en-US" sz="3200" b="1" dirty="0" err="1" smtClean="0">
                <a:solidFill>
                  <a:srgbClr val="CC0000"/>
                </a:solidFill>
                <a:latin typeface="Calibri" pitchFamily="34" charset="0"/>
              </a:rPr>
              <a:t>Z</a:t>
            </a:r>
            <a:r>
              <a:rPr lang="en-US" sz="3200" b="1" baseline="-25000" dirty="0" err="1" smtClean="0">
                <a:solidFill>
                  <a:srgbClr val="CC0000"/>
                </a:solidFill>
                <a:latin typeface="Calibri" pitchFamily="34" charset="0"/>
              </a:rPr>
              <a:t>b</a:t>
            </a:r>
            <a:r>
              <a:rPr lang="en-US" sz="3200" b="1" dirty="0" err="1" smtClean="0">
                <a:solidFill>
                  <a:srgbClr val="CC0000"/>
                </a:solidFill>
                <a:latin typeface="Calibri" pitchFamily="34" charset="0"/>
              </a:rPr>
              <a:t>’s</a:t>
            </a:r>
            <a:r>
              <a:rPr lang="en-US" sz="3200" b="1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CC0000"/>
                </a:solidFill>
                <a:latin typeface="Calibri" pitchFamily="34" charset="0"/>
              </a:rPr>
              <a:t>properties </a:t>
            </a:r>
            <a:r>
              <a:rPr lang="en-US" sz="3200" b="1" dirty="0" smtClean="0">
                <a:solidFill>
                  <a:srgbClr val="CC0000"/>
                </a:solidFill>
                <a:latin typeface="Calibri" pitchFamily="34" charset="0"/>
              </a:rPr>
              <a:t>may help us to </a:t>
            </a:r>
          </a:p>
          <a:p>
            <a:pPr algn="ctr"/>
            <a:r>
              <a:rPr lang="en-US" sz="3200" b="1" dirty="0" smtClean="0">
                <a:solidFill>
                  <a:srgbClr val="CC0000"/>
                </a:solidFill>
                <a:latin typeface="Calibri" pitchFamily="34" charset="0"/>
              </a:rPr>
              <a:t>understand exotic states in charm sector  </a:t>
            </a:r>
            <a:endParaRPr lang="en-US" sz="3200" b="1" dirty="0">
              <a:solidFill>
                <a:srgbClr val="CC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32772" name="Picture 14" descr="Belle-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617D3D59-CB94-4FDD-9E82-7A6ED883ED4F}" type="slidenum">
              <a:rPr lang="en-US" sz="1600" smtClean="0">
                <a:solidFill>
                  <a:schemeClr val="tx1"/>
                </a:solidFill>
              </a:rPr>
              <a:pPr/>
              <a:t>22</a:t>
            </a:fld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66726" y="909638"/>
            <a:ext cx="8223005" cy="4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Times New Roman" pitchFamily="18" charset="0"/>
              <a:buBlip>
                <a:blip r:embed="rId4"/>
              </a:buBlip>
            </a:pP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en-US" b="1" dirty="0">
                <a:solidFill>
                  <a:srgbClr val="0000CC"/>
                </a:solidFill>
                <a:latin typeface="Calibri" pitchFamily="34" charset="0"/>
              </a:rPr>
              <a:t>Branching fractions of the two charged </a:t>
            </a:r>
            <a:r>
              <a:rPr lang="en-US" b="1" dirty="0" err="1">
                <a:solidFill>
                  <a:srgbClr val="0000CC"/>
                </a:solidFill>
                <a:latin typeface="Calibri" pitchFamily="34" charset="0"/>
              </a:rPr>
              <a:t>bottomonium</a:t>
            </a:r>
            <a:r>
              <a:rPr lang="en-US" b="1" dirty="0">
                <a:solidFill>
                  <a:srgbClr val="0000CC"/>
                </a:solidFill>
                <a:latin typeface="Calibri" pitchFamily="34" charset="0"/>
              </a:rPr>
              <a:t>-like </a:t>
            </a:r>
            <a:r>
              <a:rPr lang="en-US" b="1" dirty="0" err="1">
                <a:solidFill>
                  <a:srgbClr val="0000CC"/>
                </a:solidFill>
                <a:latin typeface="Calibri" pitchFamily="34" charset="0"/>
              </a:rPr>
              <a:t>Z</a:t>
            </a:r>
            <a:r>
              <a:rPr lang="en-US" b="1" baseline="-25000" dirty="0" err="1">
                <a:solidFill>
                  <a:srgbClr val="0000CC"/>
                </a:solidFill>
                <a:latin typeface="Calibri" pitchFamily="34" charset="0"/>
              </a:rPr>
              <a:t>b</a:t>
            </a:r>
            <a:r>
              <a:rPr lang="en-US" b="1" baseline="30000" dirty="0">
                <a:solidFill>
                  <a:srgbClr val="0000CC"/>
                </a:solidFill>
                <a:latin typeface="Calibri" pitchFamily="34" charset="0"/>
              </a:rPr>
              <a:t>+</a:t>
            </a:r>
            <a:r>
              <a:rPr lang="en-US" b="1" dirty="0">
                <a:solidFill>
                  <a:srgbClr val="0000CC"/>
                </a:solidFill>
                <a:latin typeface="Calibri" pitchFamily="34" charset="0"/>
              </a:rPr>
              <a:t> resonances</a:t>
            </a:r>
            <a:endParaRPr lang="ru-RU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820727" y="1293802"/>
            <a:ext cx="5781503" cy="4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dirty="0">
                <a:solidFill>
                  <a:srgbClr val="0000CC"/>
                </a:solidFill>
                <a:latin typeface="Calibri" pitchFamily="34" charset="0"/>
              </a:rPr>
              <a:t>decays  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</a:rPr>
              <a:t>(1S)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GB" sz="2400" b="1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</a:rPr>
              <a:t>(2S)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GB" sz="2400" b="1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</a:rPr>
              <a:t>(3S)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GB" sz="2400" b="1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,</a:t>
            </a:r>
            <a:r>
              <a:rPr lang="en-GB" sz="2400" b="1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GB" b="1" dirty="0" err="1">
                <a:solidFill>
                  <a:srgbClr val="0000CC"/>
                </a:solidFill>
                <a:latin typeface="Calibri" pitchFamily="34" charset="0"/>
              </a:rPr>
              <a:t>h</a:t>
            </a:r>
            <a:r>
              <a:rPr lang="en-GB" sz="2400" b="1" baseline="-25000" dirty="0" err="1">
                <a:solidFill>
                  <a:srgbClr val="0000CC"/>
                </a:solidFill>
                <a:latin typeface="Calibri" pitchFamily="34" charset="0"/>
              </a:rPr>
              <a:t>b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</a:rPr>
              <a:t>(1P)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GB" sz="2400" b="1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,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00CC"/>
                </a:solidFill>
                <a:latin typeface="Calibri" pitchFamily="34" charset="0"/>
              </a:rPr>
              <a:t>h</a:t>
            </a:r>
            <a:r>
              <a:rPr lang="en-GB" sz="2400" b="1" baseline="-25000" dirty="0" err="1">
                <a:solidFill>
                  <a:srgbClr val="0000CC"/>
                </a:solidFill>
                <a:latin typeface="Calibri" pitchFamily="34" charset="0"/>
              </a:rPr>
              <a:t>b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</a:rPr>
              <a:t>(2P)</a:t>
            </a:r>
            <a:r>
              <a:rPr lang="en-GB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GB" sz="2400" b="1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+</a:t>
            </a:r>
            <a:endParaRPr lang="ru-RU" sz="2400" b="1" baseline="30000" dirty="0">
              <a:solidFill>
                <a:srgbClr val="0000CC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868351" y="2457785"/>
            <a:ext cx="7851787" cy="10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Z</a:t>
            </a:r>
            <a:r>
              <a:rPr lang="en-US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(10610)  dominantly decays to BB*, but Z</a:t>
            </a:r>
            <a:r>
              <a:rPr lang="en-US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(10650) to B*B*</a:t>
            </a:r>
          </a:p>
          <a:p>
            <a:r>
              <a:rPr lang="en-US">
                <a:latin typeface="Calibri" pitchFamily="34" charset="0"/>
              </a:rPr>
              <a:t>Decay fraction of Z</a:t>
            </a:r>
            <a:r>
              <a:rPr lang="en-US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(10650) to BB* is currently not statistically significant, </a:t>
            </a:r>
          </a:p>
          <a:p>
            <a:r>
              <a:rPr lang="en-US">
                <a:latin typeface="Calibri" pitchFamily="34" charset="0"/>
              </a:rPr>
              <a:t>but at least less than to B*B*</a:t>
            </a:r>
            <a:endParaRPr lang="ru-RU">
              <a:latin typeface="Calibri" pitchFamily="34" charset="0"/>
            </a:endParaRPr>
          </a:p>
        </p:txBody>
      </p:sp>
      <p:sp>
        <p:nvSpPr>
          <p:cNvPr id="32778" name="Text Box 7"/>
          <p:cNvSpPr txBox="1">
            <a:spLocks noChangeArrowheads="1"/>
          </p:cNvSpPr>
          <p:nvPr/>
        </p:nvSpPr>
        <p:spPr bwMode="auto">
          <a:xfrm>
            <a:off x="468313" y="3457597"/>
            <a:ext cx="4595676" cy="4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Times New Roman" pitchFamily="18" charset="0"/>
              <a:buBlip>
                <a:blip r:embed="rId4"/>
              </a:buBlip>
            </a:pPr>
            <a:r>
              <a:rPr lang="en-US">
                <a:solidFill>
                  <a:srgbClr val="0000CC"/>
                </a:solidFill>
              </a:rPr>
              <a:t>  </a:t>
            </a:r>
            <a:r>
              <a:rPr lang="en-US" b="1">
                <a:solidFill>
                  <a:srgbClr val="0000CC"/>
                </a:solidFill>
                <a:latin typeface="Calibri" pitchFamily="34" charset="0"/>
              </a:rPr>
              <a:t>First observation  of  </a:t>
            </a:r>
            <a:r>
              <a:rPr lang="en-GB" b="1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GB" b="1">
                <a:solidFill>
                  <a:srgbClr val="0000CC"/>
                </a:solidFill>
                <a:latin typeface="Calibri" pitchFamily="34" charset="0"/>
              </a:rPr>
              <a:t>(5S)</a:t>
            </a:r>
            <a:r>
              <a:rPr lang="en-US" b="1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</a:t>
            </a:r>
            <a:r>
              <a:rPr lang="en-GB" b="1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GB" b="1">
                <a:solidFill>
                  <a:srgbClr val="0000CC"/>
                </a:solidFill>
                <a:latin typeface="Calibri" pitchFamily="34" charset="0"/>
              </a:rPr>
              <a:t>(nS)</a:t>
            </a:r>
            <a:r>
              <a:rPr lang="en-GB" b="1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b="1" baseline="3000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GB" b="1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b="1" baseline="3000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0</a:t>
            </a:r>
          </a:p>
        </p:txBody>
      </p:sp>
      <p:sp>
        <p:nvSpPr>
          <p:cNvPr id="32779" name="Text Box 7"/>
          <p:cNvSpPr txBox="1">
            <a:spLocks noChangeArrowheads="1"/>
          </p:cNvSpPr>
          <p:nvPr/>
        </p:nvSpPr>
        <p:spPr bwMode="auto">
          <a:xfrm>
            <a:off x="465138" y="2006311"/>
            <a:ext cx="6258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Times New Roman" pitchFamily="18" charset="0"/>
              <a:buBlip>
                <a:blip r:embed="rId4"/>
              </a:buBlip>
            </a:pP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en-US" b="1" dirty="0" smtClean="0">
                <a:solidFill>
                  <a:srgbClr val="0000CC"/>
                </a:solidFill>
                <a:latin typeface="Calibri" pitchFamily="34" charset="0"/>
              </a:rPr>
              <a:t>Observation </a:t>
            </a:r>
            <a:r>
              <a:rPr lang="en-US" b="1" dirty="0">
                <a:solidFill>
                  <a:srgbClr val="0000CC"/>
                </a:solidFill>
                <a:latin typeface="Calibri" pitchFamily="34" charset="0"/>
              </a:rPr>
              <a:t>of </a:t>
            </a:r>
            <a:r>
              <a:rPr lang="en-US" b="1" dirty="0" err="1">
                <a:solidFill>
                  <a:srgbClr val="0000CC"/>
                </a:solidFill>
                <a:latin typeface="Calibri" pitchFamily="34" charset="0"/>
              </a:rPr>
              <a:t>Zbs</a:t>
            </a:r>
            <a:r>
              <a:rPr lang="en-US" b="1" dirty="0">
                <a:solidFill>
                  <a:srgbClr val="0000CC"/>
                </a:solidFill>
                <a:latin typeface="Calibri" pitchFamily="34" charset="0"/>
              </a:rPr>
              <a:t> decays to BB* and B*B*final states </a:t>
            </a:r>
            <a:endParaRPr lang="ru-RU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2780" name="Text Box 7"/>
          <p:cNvSpPr txBox="1">
            <a:spLocks noChangeArrowheads="1"/>
          </p:cNvSpPr>
          <p:nvPr/>
        </p:nvSpPr>
        <p:spPr bwMode="auto">
          <a:xfrm>
            <a:off x="469901" y="4058469"/>
            <a:ext cx="7434040" cy="4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Times New Roman" pitchFamily="18" charset="0"/>
              <a:buBlip>
                <a:blip r:embed="rId4"/>
              </a:buBlip>
            </a:pPr>
            <a:r>
              <a:rPr lang="en-US">
                <a:solidFill>
                  <a:srgbClr val="0000CC"/>
                </a:solidFill>
              </a:rPr>
              <a:t>  </a:t>
            </a:r>
            <a:r>
              <a:rPr lang="en-US" b="1">
                <a:solidFill>
                  <a:srgbClr val="0000CC"/>
                </a:solidFill>
                <a:latin typeface="Calibri" pitchFamily="34" charset="0"/>
              </a:rPr>
              <a:t>First evidence  for  the  neutral  partners  of  Z</a:t>
            </a:r>
            <a:r>
              <a:rPr lang="en-US" b="1" baseline="-25000">
                <a:solidFill>
                  <a:srgbClr val="0000CC"/>
                </a:solidFill>
                <a:latin typeface="Calibri" pitchFamily="34" charset="0"/>
              </a:rPr>
              <a:t>b</a:t>
            </a:r>
            <a:r>
              <a:rPr lang="en-US" b="1">
                <a:solidFill>
                  <a:srgbClr val="0000CC"/>
                </a:solidFill>
                <a:latin typeface="Calibri" pitchFamily="34" charset="0"/>
              </a:rPr>
              <a:t>(10610)/Z</a:t>
            </a:r>
            <a:r>
              <a:rPr lang="en-US" b="1" baseline="-25000">
                <a:solidFill>
                  <a:srgbClr val="0000CC"/>
                </a:solidFill>
                <a:latin typeface="Calibri" pitchFamily="34" charset="0"/>
              </a:rPr>
              <a:t>b</a:t>
            </a:r>
            <a:r>
              <a:rPr lang="en-US" b="1">
                <a:solidFill>
                  <a:srgbClr val="0000CC"/>
                </a:solidFill>
                <a:latin typeface="Calibri" pitchFamily="34" charset="0"/>
              </a:rPr>
              <a:t>(10650) </a:t>
            </a:r>
            <a:endParaRPr lang="en-US" b="1" baseline="30000">
              <a:solidFill>
                <a:srgbClr val="0000CC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2781" name="Rectangle 22"/>
          <p:cNvSpPr>
            <a:spLocks noChangeArrowheads="1"/>
          </p:cNvSpPr>
          <p:nvPr/>
        </p:nvSpPr>
        <p:spPr bwMode="auto">
          <a:xfrm>
            <a:off x="869939" y="4472184"/>
            <a:ext cx="7089564" cy="4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Fit to the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Z</a:t>
            </a:r>
            <a:r>
              <a:rPr lang="en-US" baseline="-25000" dirty="0" err="1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(10610) mass gives M = 10609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±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8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±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6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MeV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966997" y="4454000"/>
            <a:ext cx="244556" cy="41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baseline="300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1058" y="1667383"/>
            <a:ext cx="3001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Times New Roman" pitchFamily="18" charset="0"/>
              <a:buBlip>
                <a:blip r:embed="rId4"/>
              </a:buBlip>
            </a:pP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en-US" b="1" dirty="0" smtClean="0">
                <a:solidFill>
                  <a:srgbClr val="0000CC"/>
                </a:solidFill>
                <a:latin typeface="Calibri" pitchFamily="34" charset="0"/>
              </a:rPr>
              <a:t>Spin parity of  </a:t>
            </a:r>
            <a:r>
              <a:rPr lang="en-US" b="1" dirty="0" err="1">
                <a:solidFill>
                  <a:srgbClr val="0000CC"/>
                </a:solidFill>
                <a:latin typeface="Calibri" pitchFamily="34" charset="0"/>
              </a:rPr>
              <a:t>Zbs</a:t>
            </a:r>
            <a:r>
              <a:rPr lang="en-US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Calibri" pitchFamily="34" charset="0"/>
              </a:rPr>
              <a:t>is 1</a:t>
            </a:r>
            <a:r>
              <a:rPr lang="en-US" sz="2400" b="1" baseline="30000" dirty="0" smtClean="0">
                <a:solidFill>
                  <a:srgbClr val="0000CC"/>
                </a:solidFill>
                <a:latin typeface="Calibri" pitchFamily="34" charset="0"/>
              </a:rPr>
              <a:t>+</a:t>
            </a:r>
            <a:r>
              <a:rPr lang="en-US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rgbClr val="00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23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207"/>
          <a:stretch>
            <a:fillRect/>
          </a:stretch>
        </p:blipFill>
        <p:spPr bwMode="auto">
          <a:xfrm>
            <a:off x="17278" y="993833"/>
            <a:ext cx="4444167" cy="308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04"/>
            <a:ext cx="948546" cy="10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"/>
          <a:stretch/>
        </p:blipFill>
        <p:spPr bwMode="auto">
          <a:xfrm>
            <a:off x="163216" y="4037191"/>
            <a:ext cx="3826894" cy="282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60" y="873096"/>
            <a:ext cx="4303653" cy="30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007" y="4094325"/>
            <a:ext cx="3701717" cy="263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4488867" y="293999"/>
            <a:ext cx="4761377" cy="40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kumimoji="0" lang="en-US" altLang="zh-CN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kumimoji="0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 </a:t>
            </a: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Z</a:t>
            </a:r>
            <a:r>
              <a:rPr kumimoji="0" lang="en-US" altLang="zh-CN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(4020)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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kumimoji="0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kumimoji="0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h</a:t>
            </a:r>
            <a:r>
              <a:rPr kumimoji="0" lang="en-US" altLang="zh-CN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(1P)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37517" y="303899"/>
            <a:ext cx="4761377" cy="40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kumimoji="0" lang="en-US" altLang="zh-CN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kumimoji="0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 </a:t>
            </a: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Z</a:t>
            </a:r>
            <a:r>
              <a:rPr kumimoji="0" lang="en-US" altLang="zh-CN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(3900)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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kumimoji="0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kumimoji="0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J/</a:t>
            </a:r>
            <a:r>
              <a:rPr lang="en-US" altLang="zh-CN" sz="2400" b="1" kern="0" noProof="0" dirty="0" smtClean="0">
                <a:solidFill>
                  <a:srgbClr val="000066"/>
                </a:solidFill>
                <a:latin typeface="Symbol" pitchFamily="18" charset="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Y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itchFamily="18" charset="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" name="直接箭头连接符 13"/>
          <p:cNvCxnSpPr/>
          <p:nvPr/>
        </p:nvCxnSpPr>
        <p:spPr bwMode="auto">
          <a:xfrm flipH="1" flipV="1">
            <a:off x="7235318" y="2517246"/>
            <a:ext cx="1243664" cy="2407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</p:cxnSp>
      <p:cxnSp>
        <p:nvCxnSpPr>
          <p:cNvPr id="11" name="直接箭头连接符 13"/>
          <p:cNvCxnSpPr/>
          <p:nvPr/>
        </p:nvCxnSpPr>
        <p:spPr bwMode="auto">
          <a:xfrm flipH="1" flipV="1">
            <a:off x="7114560" y="2052178"/>
            <a:ext cx="1221918" cy="1412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</p:cxnSp>
      <p:cxnSp>
        <p:nvCxnSpPr>
          <p:cNvPr id="14" name="直接箭头连接符 13"/>
          <p:cNvCxnSpPr/>
          <p:nvPr/>
        </p:nvCxnSpPr>
        <p:spPr bwMode="auto">
          <a:xfrm>
            <a:off x="2790701" y="866899"/>
            <a:ext cx="11137" cy="100517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</p:cxnSp>
      <p:cxnSp>
        <p:nvCxnSpPr>
          <p:cNvPr id="16" name="直接箭头连接符 13"/>
          <p:cNvCxnSpPr/>
          <p:nvPr/>
        </p:nvCxnSpPr>
        <p:spPr bwMode="auto">
          <a:xfrm>
            <a:off x="3097476" y="1138049"/>
            <a:ext cx="11137" cy="100517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365250" y="2389188"/>
            <a:ext cx="6140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8000" b="1">
                <a:solidFill>
                  <a:srgbClr val="800000"/>
                </a:solidFill>
                <a:latin typeface="Calibri" pitchFamily="34" charset="0"/>
              </a:rPr>
              <a:t>Back up slides</a:t>
            </a:r>
            <a:endParaRPr lang="ru-RU" sz="8000" b="1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208213" y="-4763"/>
            <a:ext cx="4821237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7E0021"/>
                </a:solidFill>
              </a:rPr>
              <a:t>Heavy quark structure in Z</a:t>
            </a:r>
            <a:r>
              <a:rPr lang="en-GB" sz="2800" b="1" baseline="-25000">
                <a:solidFill>
                  <a:srgbClr val="7E0021"/>
                </a:solidFill>
              </a:rPr>
              <a:t>b</a:t>
            </a:r>
            <a:endParaRPr lang="en-GB" sz="2800" b="1" baseline="-250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25413" y="720725"/>
            <a:ext cx="599440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449263" y="900113"/>
            <a:ext cx="4367212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CC"/>
                </a:solidFill>
              </a:rPr>
              <a:t>Wave func. at large distance – B(*)B*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79388" y="1079500"/>
            <a:ext cx="6480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100" y="909638"/>
            <a:ext cx="962025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4538" y="909638"/>
            <a:ext cx="900112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219075" y="511175"/>
            <a:ext cx="876141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/>
              <a:t>A.B.,A.Garmash,A.Milstein,R.Mizuk,M.Voloshin  PRD84 054010 (arXiv:1105.4473)</a:t>
            </a: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639763" y="2838450"/>
            <a:ext cx="78486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 defTabSz="914400">
              <a:spcBef>
                <a:spcPts val="500"/>
              </a:spcBef>
              <a:buClr>
                <a:srgbClr val="009900"/>
              </a:buClr>
              <a:buFont typeface="Times New Roman" pitchFamily="18" charset="0"/>
              <a:buChar char="•"/>
            </a:pPr>
            <a:r>
              <a:rPr lang="en-GB">
                <a:solidFill>
                  <a:srgbClr val="0000CC"/>
                </a:solidFill>
              </a:rPr>
              <a:t>Why h</a:t>
            </a:r>
            <a:r>
              <a:rPr lang="en-GB" sz="2400" baseline="-25000">
                <a:solidFill>
                  <a:srgbClr val="0000CC"/>
                </a:solidFill>
              </a:rPr>
              <a:t>b</a:t>
            </a:r>
            <a:r>
              <a:rPr lang="en-GB" sz="2400">
                <a:solidFill>
                  <a:srgbClr val="0000CC"/>
                </a:solidFill>
                <a:sym typeface="Symbol" pitchFamily="18" charset="2"/>
              </a:rPr>
              <a:t></a:t>
            </a:r>
            <a:r>
              <a:rPr lang="en-GB">
                <a:solidFill>
                  <a:srgbClr val="0000CC"/>
                </a:solidFill>
              </a:rPr>
              <a:t> is unsuppressed relative to </a:t>
            </a:r>
            <a:r>
              <a:rPr lang="en-GB" sz="2400">
                <a:solidFill>
                  <a:srgbClr val="0000CC"/>
                </a:solidFill>
                <a:sym typeface="Symbol" pitchFamily="18" charset="2"/>
              </a:rPr>
              <a:t></a:t>
            </a:r>
            <a:endParaRPr lang="en-GB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9900"/>
              </a:buClr>
              <a:buFont typeface="Times New Roman" pitchFamily="18" charset="0"/>
              <a:buChar char="•"/>
            </a:pPr>
            <a:r>
              <a:rPr lang="en-GB">
                <a:solidFill>
                  <a:srgbClr val="0000CC"/>
                </a:solidFill>
              </a:rPr>
              <a:t>Relative phase ~0 for </a:t>
            </a:r>
            <a:r>
              <a:rPr lang="en-GB">
                <a:solidFill>
                  <a:srgbClr val="0000CC"/>
                </a:solidFill>
                <a:sym typeface="Symbol" pitchFamily="18" charset="2"/>
              </a:rPr>
              <a:t></a:t>
            </a:r>
            <a:r>
              <a:rPr lang="en-GB">
                <a:solidFill>
                  <a:srgbClr val="0000CC"/>
                </a:solidFill>
              </a:rPr>
              <a:t> and ~180</a:t>
            </a:r>
            <a:r>
              <a:rPr lang="en-GB" sz="2400" baseline="30000">
                <a:solidFill>
                  <a:srgbClr val="0000CC"/>
                </a:solidFill>
              </a:rPr>
              <a:t>0</a:t>
            </a:r>
            <a:r>
              <a:rPr lang="en-GB">
                <a:solidFill>
                  <a:srgbClr val="0000CC"/>
                </a:solidFill>
              </a:rPr>
              <a:t> for h</a:t>
            </a:r>
            <a:r>
              <a:rPr lang="en-GB" sz="2400" baseline="-25000">
                <a:solidFill>
                  <a:srgbClr val="0000CC"/>
                </a:solidFill>
              </a:rPr>
              <a:t>b</a:t>
            </a:r>
            <a:endParaRPr lang="en-GB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33CC"/>
              </a:buClr>
              <a:buFont typeface="Times New Roman" pitchFamily="18" charset="0"/>
              <a:buChar char="•"/>
            </a:pPr>
            <a:r>
              <a:rPr lang="en-GB">
                <a:solidFill>
                  <a:srgbClr val="0000CC"/>
                </a:solidFill>
              </a:rPr>
              <a:t>Production rates of Z</a:t>
            </a:r>
            <a:r>
              <a:rPr lang="en-GB" sz="2400" baseline="-25000">
                <a:solidFill>
                  <a:srgbClr val="0000CC"/>
                </a:solidFill>
              </a:rPr>
              <a:t>b</a:t>
            </a:r>
            <a:r>
              <a:rPr lang="en-GB">
                <a:solidFill>
                  <a:srgbClr val="0000CC"/>
                </a:solidFill>
              </a:rPr>
              <a:t>(10610) and Z</a:t>
            </a:r>
            <a:r>
              <a:rPr lang="en-GB" sz="2400" baseline="-25000">
                <a:solidFill>
                  <a:srgbClr val="0000CC"/>
                </a:solidFill>
              </a:rPr>
              <a:t>b</a:t>
            </a:r>
            <a:r>
              <a:rPr lang="en-GB">
                <a:solidFill>
                  <a:srgbClr val="0000CC"/>
                </a:solidFill>
              </a:rPr>
              <a:t>(10650)</a:t>
            </a:r>
            <a:r>
              <a:rPr lang="en-GB" sz="2400" baseline="-25000">
                <a:solidFill>
                  <a:srgbClr val="0000CC"/>
                </a:solidFill>
              </a:rPr>
              <a:t> </a:t>
            </a:r>
            <a:r>
              <a:rPr lang="en-GB">
                <a:solidFill>
                  <a:srgbClr val="0000CC"/>
                </a:solidFill>
              </a:rPr>
              <a:t>are similar</a:t>
            </a:r>
            <a:endParaRPr lang="en-GB" sz="1800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33CC"/>
              </a:buClr>
              <a:buFont typeface="Times New Roman" pitchFamily="18" charset="0"/>
              <a:buChar char="•"/>
            </a:pPr>
            <a:r>
              <a:rPr lang="en-GB">
                <a:solidFill>
                  <a:srgbClr val="0000CC"/>
                </a:solidFill>
              </a:rPr>
              <a:t>Widths       –”–</a:t>
            </a:r>
          </a:p>
          <a:p>
            <a:pPr marL="168275" indent="-168275" defTabSz="914400">
              <a:spcBef>
                <a:spcPts val="500"/>
              </a:spcBef>
              <a:buClr>
                <a:srgbClr val="0033CC"/>
              </a:buClr>
              <a:buFont typeface="Times New Roman" pitchFamily="18" charset="0"/>
              <a:buChar char="•"/>
            </a:pPr>
            <a:endParaRPr lang="en-GB">
              <a:solidFill>
                <a:srgbClr val="008000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9900"/>
              </a:buClr>
              <a:buFont typeface="Times New Roman" pitchFamily="18" charset="0"/>
              <a:buChar char="•"/>
            </a:pPr>
            <a:r>
              <a:rPr lang="en-GB">
                <a:solidFill>
                  <a:srgbClr val="008000"/>
                </a:solidFill>
              </a:rPr>
              <a:t>Existence of other similar states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519113" y="2552700"/>
            <a:ext cx="114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>
                <a:solidFill>
                  <a:srgbClr val="0000CC"/>
                </a:solidFill>
              </a:rPr>
              <a:t>Explains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560388" y="4437063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>
                <a:solidFill>
                  <a:srgbClr val="008000"/>
                </a:solidFill>
              </a:rPr>
              <a:t>Predicts</a:t>
            </a:r>
            <a:endParaRPr lang="ru-RU">
              <a:solidFill>
                <a:srgbClr val="008000"/>
              </a:solidFill>
            </a:endParaRPr>
          </a:p>
        </p:txBody>
      </p:sp>
      <p:grpSp>
        <p:nvGrpSpPr>
          <p:cNvPr id="1038" name="Group 13"/>
          <p:cNvGrpSpPr>
            <a:grpSpLocks/>
          </p:cNvGrpSpPr>
          <p:nvPr/>
        </p:nvGrpSpPr>
        <p:grpSpPr bwMode="auto">
          <a:xfrm>
            <a:off x="946150" y="1320800"/>
            <a:ext cx="2990850" cy="1333500"/>
            <a:chOff x="596" y="892"/>
            <a:chExt cx="1884" cy="840"/>
          </a:xfrm>
        </p:grpSpPr>
        <p:graphicFrame>
          <p:nvGraphicFramePr>
            <p:cNvPr id="1026" name="Object 14"/>
            <p:cNvGraphicFramePr>
              <a:graphicFrameLocks noChangeAspect="1"/>
            </p:cNvGraphicFramePr>
            <p:nvPr/>
          </p:nvGraphicFramePr>
          <p:xfrm>
            <a:off x="596" y="892"/>
            <a:ext cx="1884" cy="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6" imgW="51511320" imgH="20116800" progId="Equation.3">
                    <p:embed/>
                  </p:oleObj>
                </mc:Choice>
                <mc:Fallback>
                  <p:oleObj name="Формула" r:id="rId6" imgW="51511320" imgH="201168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" y="892"/>
                          <a:ext cx="1884" cy="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" name="Rectangle 15"/>
            <p:cNvSpPr>
              <a:spLocks noChangeArrowheads="1"/>
            </p:cNvSpPr>
            <p:nvPr/>
          </p:nvSpPr>
          <p:spPr bwMode="auto">
            <a:xfrm>
              <a:off x="741" y="981"/>
              <a:ext cx="56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9" name="Line 16"/>
          <p:cNvSpPr>
            <a:spLocks noChangeShapeType="1"/>
          </p:cNvSpPr>
          <p:nvPr/>
        </p:nvSpPr>
        <p:spPr bwMode="auto">
          <a:xfrm flipV="1">
            <a:off x="1211263" y="1592263"/>
            <a:ext cx="20637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Rectangle 10"/>
          <p:cNvSpPr>
            <a:spLocks noChangeArrowheads="1"/>
          </p:cNvSpPr>
          <p:nvPr/>
        </p:nvSpPr>
        <p:spPr bwMode="auto">
          <a:xfrm>
            <a:off x="549275" y="5135563"/>
            <a:ext cx="361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>
                <a:solidFill>
                  <a:srgbClr val="800000"/>
                </a:solidFill>
              </a:rPr>
              <a:t>Other Possible Explanations</a:t>
            </a:r>
            <a:endParaRPr lang="ru-RU">
              <a:solidFill>
                <a:srgbClr val="800000"/>
              </a:solidFill>
            </a:endParaRPr>
          </a:p>
        </p:txBody>
      </p:sp>
      <p:sp>
        <p:nvSpPr>
          <p:cNvPr id="1041" name="Rectangle 9"/>
          <p:cNvSpPr>
            <a:spLocks noChangeArrowheads="1"/>
          </p:cNvSpPr>
          <p:nvPr/>
        </p:nvSpPr>
        <p:spPr bwMode="auto">
          <a:xfrm>
            <a:off x="655638" y="5535613"/>
            <a:ext cx="7848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 defTabSz="914400">
              <a:spcBef>
                <a:spcPts val="500"/>
              </a:spcBef>
              <a:buClr>
                <a:srgbClr val="009900"/>
              </a:buClr>
              <a:buFont typeface="Times New Roman" pitchFamily="18" charset="0"/>
              <a:buChar char="•"/>
            </a:pPr>
            <a:r>
              <a:rPr lang="en-GB">
                <a:solidFill>
                  <a:srgbClr val="7E0021"/>
                </a:solidFill>
              </a:rPr>
              <a:t>Coupled channel resonances  (</a:t>
            </a:r>
            <a:r>
              <a:rPr lang="en-GB"/>
              <a:t>I.V.Danilkin et al, arXiv:1106.1552)</a:t>
            </a:r>
            <a:endParaRPr lang="en-GB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9900"/>
              </a:buClr>
              <a:buFont typeface="Times New Roman" pitchFamily="18" charset="0"/>
              <a:buChar char="•"/>
            </a:pPr>
            <a:r>
              <a:rPr lang="en-GB">
                <a:solidFill>
                  <a:srgbClr val="7E0021"/>
                </a:solidFill>
              </a:rPr>
              <a:t>Cusp               (</a:t>
            </a:r>
            <a:r>
              <a:rPr lang="en-GB"/>
              <a:t>D.Bugg  Europhys.Lett.96 (2011),arXiv:1105.5492)</a:t>
            </a:r>
            <a:endParaRPr lang="en-GB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33CC"/>
              </a:buClr>
              <a:buFont typeface="Times New Roman" pitchFamily="18" charset="0"/>
              <a:buChar char="•"/>
            </a:pPr>
            <a:r>
              <a:rPr lang="en-GB">
                <a:solidFill>
                  <a:srgbClr val="7E0021"/>
                </a:solidFill>
              </a:rPr>
              <a:t>Tetraquark                          (</a:t>
            </a:r>
            <a:r>
              <a:rPr lang="en-US"/>
              <a:t>M.Karliner, H.Lipkin, arXiv:0802.0649)</a:t>
            </a:r>
            <a:endParaRPr lang="ru-RU"/>
          </a:p>
        </p:txBody>
      </p:sp>
      <p:cxnSp>
        <p:nvCxnSpPr>
          <p:cNvPr id="1042" name="Straight Connector 19"/>
          <p:cNvCxnSpPr>
            <a:cxnSpLocks noChangeShapeType="1"/>
          </p:cNvCxnSpPr>
          <p:nvPr/>
        </p:nvCxnSpPr>
        <p:spPr bwMode="auto">
          <a:xfrm flipV="1">
            <a:off x="436563" y="5130800"/>
            <a:ext cx="8243887" cy="41275"/>
          </a:xfrm>
          <a:prstGeom prst="lin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</p:cxnSp>
      <p:cxnSp>
        <p:nvCxnSpPr>
          <p:cNvPr id="1043" name="Straight Connector 21"/>
          <p:cNvCxnSpPr>
            <a:cxnSpLocks noChangeShapeType="1"/>
          </p:cNvCxnSpPr>
          <p:nvPr/>
        </p:nvCxnSpPr>
        <p:spPr bwMode="auto">
          <a:xfrm flipV="1">
            <a:off x="398463" y="820738"/>
            <a:ext cx="8242300" cy="41275"/>
          </a:xfrm>
          <a:prstGeom prst="line">
            <a:avLst/>
          </a:prstGeom>
          <a:noFill/>
          <a:ln w="25400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2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25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Belle-logo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91" y="1049850"/>
            <a:ext cx="8993875" cy="545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26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138"/>
            <a:ext cx="91535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Belle-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27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7058025" y="2328863"/>
            <a:ext cx="731838" cy="0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052513" y="4167188"/>
            <a:ext cx="731837" cy="0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076325" y="5276850"/>
            <a:ext cx="731838" cy="0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871788" y="4157663"/>
            <a:ext cx="7318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895600" y="5967413"/>
            <a:ext cx="73183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59" name="Straight Connector 12"/>
          <p:cNvCxnSpPr>
            <a:cxnSpLocks noChangeShapeType="1"/>
          </p:cNvCxnSpPr>
          <p:nvPr/>
        </p:nvCxnSpPr>
        <p:spPr bwMode="auto">
          <a:xfrm>
            <a:off x="6224588" y="4138613"/>
            <a:ext cx="731837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sysDot"/>
            <a:round/>
            <a:headEnd/>
            <a:tailEnd/>
          </a:ln>
        </p:spPr>
      </p:cxnSp>
      <p:cxnSp>
        <p:nvCxnSpPr>
          <p:cNvPr id="2060" name="Straight Connector 13"/>
          <p:cNvCxnSpPr>
            <a:cxnSpLocks noChangeShapeType="1"/>
          </p:cNvCxnSpPr>
          <p:nvPr/>
        </p:nvCxnSpPr>
        <p:spPr bwMode="auto">
          <a:xfrm>
            <a:off x="4605338" y="5248275"/>
            <a:ext cx="731837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sysDot"/>
            <a:round/>
            <a:headEnd/>
            <a:tailEnd/>
          </a:ln>
        </p:spPr>
      </p:cxnSp>
      <p:cxnSp>
        <p:nvCxnSpPr>
          <p:cNvPr id="15" name="Straight Connector 14"/>
          <p:cNvCxnSpPr/>
          <p:nvPr/>
        </p:nvCxnSpPr>
        <p:spPr bwMode="auto">
          <a:xfrm>
            <a:off x="7024688" y="581025"/>
            <a:ext cx="7318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024688" y="1438275"/>
            <a:ext cx="731837" cy="0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3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1771650" y="2357438"/>
            <a:ext cx="5300663" cy="1771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64" name="Straight Arrow Connector 25"/>
          <p:cNvCxnSpPr>
            <a:cxnSpLocks noChangeShapeType="1"/>
          </p:cNvCxnSpPr>
          <p:nvPr/>
        </p:nvCxnSpPr>
        <p:spPr bwMode="auto">
          <a:xfrm rot="10800000" flipV="1">
            <a:off x="3243263" y="2371725"/>
            <a:ext cx="3814762" cy="17287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065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3328988" y="2386013"/>
            <a:ext cx="3886200" cy="3514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066" name="Straight Arrow Connector 31"/>
          <p:cNvCxnSpPr>
            <a:cxnSpLocks noChangeShapeType="1"/>
          </p:cNvCxnSpPr>
          <p:nvPr/>
        </p:nvCxnSpPr>
        <p:spPr bwMode="auto">
          <a:xfrm rot="5400000">
            <a:off x="4722019" y="2593181"/>
            <a:ext cx="2871788" cy="2371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067" name="Straight Arrow Connector 34"/>
          <p:cNvCxnSpPr>
            <a:cxnSpLocks noChangeShapeType="1"/>
          </p:cNvCxnSpPr>
          <p:nvPr/>
        </p:nvCxnSpPr>
        <p:spPr bwMode="auto">
          <a:xfrm rot="5400000">
            <a:off x="6186488" y="2928938"/>
            <a:ext cx="1785937" cy="642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068" name="Straight Connector 41"/>
          <p:cNvCxnSpPr>
            <a:cxnSpLocks noChangeShapeType="1"/>
          </p:cNvCxnSpPr>
          <p:nvPr/>
        </p:nvCxnSpPr>
        <p:spPr bwMode="auto">
          <a:xfrm>
            <a:off x="190500" y="4448175"/>
            <a:ext cx="731838" cy="0"/>
          </a:xfrm>
          <a:prstGeom prst="line">
            <a:avLst/>
          </a:prstGeom>
          <a:noFill/>
          <a:ln w="95250" algn="ctr">
            <a:solidFill>
              <a:srgbClr val="990000"/>
            </a:solidFill>
            <a:prstDash val="sysDot"/>
            <a:round/>
            <a:headEnd/>
            <a:tailEnd/>
          </a:ln>
        </p:spPr>
      </p:cxnSp>
      <p:cxnSp>
        <p:nvCxnSpPr>
          <p:cNvPr id="2069" name="Straight Connector 43"/>
          <p:cNvCxnSpPr>
            <a:cxnSpLocks noChangeShapeType="1"/>
          </p:cNvCxnSpPr>
          <p:nvPr/>
        </p:nvCxnSpPr>
        <p:spPr bwMode="auto">
          <a:xfrm>
            <a:off x="200025" y="5572125"/>
            <a:ext cx="731838" cy="0"/>
          </a:xfrm>
          <a:prstGeom prst="line">
            <a:avLst/>
          </a:prstGeom>
          <a:noFill/>
          <a:ln w="95250" algn="ctr">
            <a:solidFill>
              <a:srgbClr val="990000"/>
            </a:solidFill>
            <a:prstDash val="sysDot"/>
            <a:round/>
            <a:headEnd/>
            <a:tailEnd/>
          </a:ln>
        </p:spPr>
      </p:cxnSp>
      <p:cxnSp>
        <p:nvCxnSpPr>
          <p:cNvPr id="2070" name="Straight Connector 44"/>
          <p:cNvCxnSpPr>
            <a:cxnSpLocks noChangeShapeType="1"/>
          </p:cNvCxnSpPr>
          <p:nvPr/>
        </p:nvCxnSpPr>
        <p:spPr bwMode="auto">
          <a:xfrm>
            <a:off x="2038350" y="4438650"/>
            <a:ext cx="731838" cy="0"/>
          </a:xfrm>
          <a:prstGeom prst="line">
            <a:avLst/>
          </a:prstGeom>
          <a:noFill/>
          <a:ln w="95250" algn="ctr">
            <a:solidFill>
              <a:srgbClr val="00B0F0"/>
            </a:solidFill>
            <a:prstDash val="sysDot"/>
            <a:round/>
            <a:headEnd/>
            <a:tailEnd/>
          </a:ln>
        </p:spPr>
      </p:cxnSp>
      <p:cxnSp>
        <p:nvCxnSpPr>
          <p:cNvPr id="2071" name="Straight Connector 45"/>
          <p:cNvCxnSpPr>
            <a:cxnSpLocks noChangeShapeType="1"/>
          </p:cNvCxnSpPr>
          <p:nvPr/>
        </p:nvCxnSpPr>
        <p:spPr bwMode="auto">
          <a:xfrm>
            <a:off x="2095500" y="6424613"/>
            <a:ext cx="731838" cy="0"/>
          </a:xfrm>
          <a:prstGeom prst="line">
            <a:avLst/>
          </a:prstGeom>
          <a:noFill/>
          <a:ln w="95250" algn="ctr">
            <a:solidFill>
              <a:srgbClr val="00B0F0"/>
            </a:solidFill>
            <a:prstDash val="sysDot"/>
            <a:round/>
            <a:headEnd/>
            <a:tailEnd/>
          </a:ln>
        </p:spPr>
      </p:cxnSp>
      <p:cxnSp>
        <p:nvCxnSpPr>
          <p:cNvPr id="2072" name="Straight Connector 46"/>
          <p:cNvCxnSpPr>
            <a:cxnSpLocks noChangeShapeType="1"/>
          </p:cNvCxnSpPr>
          <p:nvPr/>
        </p:nvCxnSpPr>
        <p:spPr bwMode="auto">
          <a:xfrm>
            <a:off x="3867150" y="5481638"/>
            <a:ext cx="731838" cy="0"/>
          </a:xfrm>
          <a:prstGeom prst="line">
            <a:avLst/>
          </a:prstGeom>
          <a:noFill/>
          <a:ln w="95250" algn="ctr">
            <a:solidFill>
              <a:srgbClr val="00B050"/>
            </a:solidFill>
            <a:prstDash val="sysDot"/>
            <a:round/>
            <a:headEnd/>
            <a:tailEnd/>
          </a:ln>
        </p:spPr>
      </p:cxnSp>
      <p:cxnSp>
        <p:nvCxnSpPr>
          <p:cNvPr id="2073" name="Straight Connector 47"/>
          <p:cNvCxnSpPr>
            <a:cxnSpLocks noChangeShapeType="1"/>
          </p:cNvCxnSpPr>
          <p:nvPr/>
        </p:nvCxnSpPr>
        <p:spPr bwMode="auto">
          <a:xfrm>
            <a:off x="5567363" y="4481513"/>
            <a:ext cx="731837" cy="0"/>
          </a:xfrm>
          <a:prstGeom prst="line">
            <a:avLst/>
          </a:prstGeom>
          <a:noFill/>
          <a:ln w="95250" algn="ctr">
            <a:solidFill>
              <a:srgbClr val="00B050"/>
            </a:solidFill>
            <a:prstDash val="sysDot"/>
            <a:round/>
            <a:headEnd/>
            <a:tailEnd/>
          </a:ln>
        </p:spPr>
      </p:cxnSp>
      <p:sp>
        <p:nvSpPr>
          <p:cNvPr id="49" name="TextBox 48"/>
          <p:cNvSpPr txBox="1"/>
          <p:nvPr/>
        </p:nvSpPr>
        <p:spPr>
          <a:xfrm>
            <a:off x="8015288" y="2114550"/>
            <a:ext cx="8540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Symbol" pitchFamily="18" charset="2"/>
              </a:rPr>
              <a:t>U</a:t>
            </a:r>
            <a:r>
              <a:rPr lang="en-US" dirty="0">
                <a:solidFill>
                  <a:schemeClr val="accent6"/>
                </a:solidFill>
              </a:rPr>
              <a:t>(5S)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39100" y="1109663"/>
            <a:ext cx="8445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Symbol" pitchFamily="18" charset="2"/>
              </a:rPr>
              <a:t>U</a:t>
            </a:r>
            <a:r>
              <a:rPr lang="en-US" dirty="0">
                <a:solidFill>
                  <a:schemeClr val="accent6"/>
                </a:solidFill>
              </a:rPr>
              <a:t>(6S)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34338" y="290513"/>
            <a:ext cx="8445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Symbol" pitchFamily="18" charset="2"/>
              </a:rPr>
              <a:t>U</a:t>
            </a:r>
            <a:r>
              <a:rPr lang="en-US" dirty="0">
                <a:solidFill>
                  <a:schemeClr val="accent6"/>
                </a:solidFill>
              </a:rPr>
              <a:t>(?S)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10538" y="6438900"/>
            <a:ext cx="800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I</a:t>
            </a:r>
            <a:r>
              <a:rPr lang="en-US" baseline="30000" dirty="0">
                <a:solidFill>
                  <a:schemeClr val="accent6"/>
                </a:solidFill>
              </a:rPr>
              <a:t>G</a:t>
            </a:r>
            <a:r>
              <a:rPr lang="en-US" dirty="0">
                <a:solidFill>
                  <a:schemeClr val="accent6"/>
                </a:solidFill>
              </a:rPr>
              <a:t>(J</a:t>
            </a:r>
            <a:r>
              <a:rPr lang="en-US" baseline="30000" dirty="0">
                <a:solidFill>
                  <a:schemeClr val="accent6"/>
                </a:solidFill>
              </a:rPr>
              <a:t>P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24813" y="3952875"/>
            <a:ext cx="7270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B*B*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1963" y="5153025"/>
            <a:ext cx="627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BB*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34350" y="5791200"/>
            <a:ext cx="527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BB</a:t>
            </a:r>
          </a:p>
        </p:txBody>
      </p:sp>
      <p:sp>
        <p:nvSpPr>
          <p:cNvPr id="2081" name="TextBox 56"/>
          <p:cNvSpPr txBox="1">
            <a:spLocks noChangeArrowheads="1"/>
          </p:cNvSpPr>
          <p:nvPr/>
        </p:nvSpPr>
        <p:spPr bwMode="auto">
          <a:xfrm>
            <a:off x="190500" y="6434138"/>
            <a:ext cx="79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-</a:t>
            </a:r>
            <a:r>
              <a:rPr lang="en-US"/>
              <a:t>(1</a:t>
            </a:r>
            <a:r>
              <a:rPr lang="en-US" baseline="30000"/>
              <a:t>+</a:t>
            </a:r>
            <a:r>
              <a:rPr lang="en-US"/>
              <a:t>)</a:t>
            </a:r>
          </a:p>
        </p:txBody>
      </p:sp>
      <p:sp>
        <p:nvSpPr>
          <p:cNvPr id="2082" name="TextBox 57"/>
          <p:cNvSpPr txBox="1">
            <a:spLocks noChangeArrowheads="1"/>
          </p:cNvSpPr>
          <p:nvPr/>
        </p:nvSpPr>
        <p:spPr bwMode="auto">
          <a:xfrm>
            <a:off x="1057275" y="6443663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+</a:t>
            </a:r>
            <a:r>
              <a:rPr lang="en-US"/>
              <a:t>(1</a:t>
            </a:r>
            <a:r>
              <a:rPr lang="en-US" baseline="30000"/>
              <a:t>+</a:t>
            </a:r>
            <a:r>
              <a:rPr lang="en-US"/>
              <a:t>)</a:t>
            </a:r>
          </a:p>
        </p:txBody>
      </p:sp>
      <p:sp>
        <p:nvSpPr>
          <p:cNvPr id="2083" name="TextBox 58"/>
          <p:cNvSpPr txBox="1">
            <a:spLocks noChangeArrowheads="1"/>
          </p:cNvSpPr>
          <p:nvPr/>
        </p:nvSpPr>
        <p:spPr bwMode="auto">
          <a:xfrm>
            <a:off x="2071688" y="645795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+</a:t>
            </a:r>
            <a:r>
              <a:rPr lang="en-US"/>
              <a:t>(0</a:t>
            </a:r>
            <a:r>
              <a:rPr lang="en-US" baseline="30000"/>
              <a:t>+</a:t>
            </a:r>
            <a:r>
              <a:rPr lang="en-US"/>
              <a:t>)</a:t>
            </a:r>
          </a:p>
        </p:txBody>
      </p:sp>
      <p:sp>
        <p:nvSpPr>
          <p:cNvPr id="2084" name="TextBox 59"/>
          <p:cNvSpPr txBox="1">
            <a:spLocks noChangeArrowheads="1"/>
          </p:cNvSpPr>
          <p:nvPr/>
        </p:nvSpPr>
        <p:spPr bwMode="auto">
          <a:xfrm>
            <a:off x="2871788" y="6457950"/>
            <a:ext cx="79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-</a:t>
            </a:r>
            <a:r>
              <a:rPr lang="en-US"/>
              <a:t>(0</a:t>
            </a:r>
            <a:r>
              <a:rPr lang="en-US" baseline="30000"/>
              <a:t>+</a:t>
            </a:r>
            <a:r>
              <a:rPr lang="en-US"/>
              <a:t>)</a:t>
            </a:r>
          </a:p>
        </p:txBody>
      </p:sp>
      <p:sp>
        <p:nvSpPr>
          <p:cNvPr id="2085" name="TextBox 60"/>
          <p:cNvSpPr txBox="1">
            <a:spLocks noChangeArrowheads="1"/>
          </p:cNvSpPr>
          <p:nvPr/>
        </p:nvSpPr>
        <p:spPr bwMode="auto">
          <a:xfrm>
            <a:off x="3814763" y="645795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+</a:t>
            </a:r>
            <a:r>
              <a:rPr lang="en-US"/>
              <a:t>(1</a:t>
            </a:r>
            <a:r>
              <a:rPr lang="en-US" baseline="30000"/>
              <a:t>+</a:t>
            </a:r>
            <a:r>
              <a:rPr lang="en-US"/>
              <a:t>)</a:t>
            </a:r>
          </a:p>
        </p:txBody>
      </p:sp>
      <p:sp>
        <p:nvSpPr>
          <p:cNvPr id="2086" name="TextBox 61"/>
          <p:cNvSpPr txBox="1">
            <a:spLocks noChangeArrowheads="1"/>
          </p:cNvSpPr>
          <p:nvPr/>
        </p:nvSpPr>
        <p:spPr bwMode="auto">
          <a:xfrm>
            <a:off x="4614863" y="6457950"/>
            <a:ext cx="79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-</a:t>
            </a:r>
            <a:r>
              <a:rPr lang="en-US"/>
              <a:t>(1</a:t>
            </a:r>
            <a:r>
              <a:rPr lang="en-US" baseline="30000"/>
              <a:t>+</a:t>
            </a:r>
            <a:r>
              <a:rPr lang="en-US"/>
              <a:t>)</a:t>
            </a:r>
          </a:p>
        </p:txBody>
      </p:sp>
      <p:sp>
        <p:nvSpPr>
          <p:cNvPr id="2087" name="TextBox 62"/>
          <p:cNvSpPr txBox="1">
            <a:spLocks noChangeArrowheads="1"/>
          </p:cNvSpPr>
          <p:nvPr/>
        </p:nvSpPr>
        <p:spPr bwMode="auto">
          <a:xfrm>
            <a:off x="5572125" y="645795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+</a:t>
            </a:r>
            <a:r>
              <a:rPr lang="en-US"/>
              <a:t>(2</a:t>
            </a:r>
            <a:r>
              <a:rPr lang="en-US" baseline="30000"/>
              <a:t>+</a:t>
            </a:r>
            <a:r>
              <a:rPr lang="en-US"/>
              <a:t>)</a:t>
            </a:r>
          </a:p>
        </p:txBody>
      </p:sp>
      <p:sp>
        <p:nvSpPr>
          <p:cNvPr id="2088" name="TextBox 63"/>
          <p:cNvSpPr txBox="1">
            <a:spLocks noChangeArrowheads="1"/>
          </p:cNvSpPr>
          <p:nvPr/>
        </p:nvSpPr>
        <p:spPr bwMode="auto">
          <a:xfrm>
            <a:off x="6372225" y="6457950"/>
            <a:ext cx="79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-</a:t>
            </a:r>
            <a:r>
              <a:rPr lang="en-US"/>
              <a:t>(2</a:t>
            </a:r>
            <a:r>
              <a:rPr lang="en-US" baseline="30000"/>
              <a:t>+</a:t>
            </a:r>
            <a:r>
              <a:rPr lang="en-US"/>
              <a:t>)</a:t>
            </a:r>
          </a:p>
        </p:txBody>
      </p:sp>
      <p:cxnSp>
        <p:nvCxnSpPr>
          <p:cNvPr id="2089" name="Straight Arrow Connector 64"/>
          <p:cNvCxnSpPr>
            <a:cxnSpLocks noChangeShapeType="1"/>
          </p:cNvCxnSpPr>
          <p:nvPr/>
        </p:nvCxnSpPr>
        <p:spPr bwMode="auto">
          <a:xfrm rot="10800000" flipV="1">
            <a:off x="257175" y="614363"/>
            <a:ext cx="6786563" cy="3814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90" name="Straight Arrow Connector 69"/>
          <p:cNvCxnSpPr>
            <a:cxnSpLocks noChangeShapeType="1"/>
          </p:cNvCxnSpPr>
          <p:nvPr/>
        </p:nvCxnSpPr>
        <p:spPr bwMode="auto">
          <a:xfrm rot="10800000" flipV="1">
            <a:off x="2114550" y="585788"/>
            <a:ext cx="4986338" cy="3800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91" name="Straight Arrow Connector 76"/>
          <p:cNvCxnSpPr>
            <a:cxnSpLocks noChangeShapeType="1"/>
          </p:cNvCxnSpPr>
          <p:nvPr/>
        </p:nvCxnSpPr>
        <p:spPr bwMode="auto">
          <a:xfrm rot="10800000" flipV="1">
            <a:off x="3557588" y="595313"/>
            <a:ext cx="3567112" cy="35194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92" name="Straight Arrow Connector 79"/>
          <p:cNvCxnSpPr>
            <a:cxnSpLocks noChangeShapeType="1"/>
          </p:cNvCxnSpPr>
          <p:nvPr/>
        </p:nvCxnSpPr>
        <p:spPr bwMode="auto">
          <a:xfrm rot="5400000">
            <a:off x="3281363" y="1557338"/>
            <a:ext cx="4805362" cy="2881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93" name="Straight Arrow Connector 81"/>
          <p:cNvCxnSpPr>
            <a:cxnSpLocks noChangeShapeType="1"/>
          </p:cNvCxnSpPr>
          <p:nvPr/>
        </p:nvCxnSpPr>
        <p:spPr bwMode="auto">
          <a:xfrm rot="5400000">
            <a:off x="3810001" y="1914525"/>
            <a:ext cx="4633912" cy="19954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94" name="Straight Arrow Connector 83"/>
          <p:cNvCxnSpPr>
            <a:cxnSpLocks noChangeShapeType="1"/>
          </p:cNvCxnSpPr>
          <p:nvPr/>
        </p:nvCxnSpPr>
        <p:spPr bwMode="auto">
          <a:xfrm rot="5400000">
            <a:off x="4695826" y="2000250"/>
            <a:ext cx="3833812" cy="1023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95" name="Straight Arrow Connector 85"/>
          <p:cNvCxnSpPr>
            <a:cxnSpLocks noChangeShapeType="1"/>
          </p:cNvCxnSpPr>
          <p:nvPr/>
        </p:nvCxnSpPr>
        <p:spPr bwMode="auto">
          <a:xfrm rot="5400000">
            <a:off x="5181601" y="2143125"/>
            <a:ext cx="3490912" cy="395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96" name="TextBox 87"/>
          <p:cNvSpPr txBox="1">
            <a:spLocks noChangeArrowheads="1"/>
          </p:cNvSpPr>
          <p:nvPr/>
        </p:nvSpPr>
        <p:spPr bwMode="auto">
          <a:xfrm>
            <a:off x="2171700" y="35433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p</a:t>
            </a:r>
          </a:p>
        </p:txBody>
      </p:sp>
      <p:sp>
        <p:nvSpPr>
          <p:cNvPr id="2097" name="TextBox 89"/>
          <p:cNvSpPr txBox="1">
            <a:spLocks noChangeArrowheads="1"/>
          </p:cNvSpPr>
          <p:nvPr/>
        </p:nvSpPr>
        <p:spPr bwMode="auto">
          <a:xfrm>
            <a:off x="4681538" y="2452688"/>
            <a:ext cx="325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r</a:t>
            </a:r>
          </a:p>
        </p:txBody>
      </p:sp>
      <p:sp>
        <p:nvSpPr>
          <p:cNvPr id="2098" name="TextBox 90"/>
          <p:cNvSpPr txBox="1">
            <a:spLocks noChangeArrowheads="1"/>
          </p:cNvSpPr>
          <p:nvPr/>
        </p:nvSpPr>
        <p:spPr bwMode="auto">
          <a:xfrm>
            <a:off x="3348038" y="2790825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</a:p>
        </p:txBody>
      </p:sp>
      <p:sp>
        <p:nvSpPr>
          <p:cNvPr id="2099" name="TextBox 91"/>
          <p:cNvSpPr txBox="1">
            <a:spLocks noChangeArrowheads="1"/>
          </p:cNvSpPr>
          <p:nvPr/>
        </p:nvSpPr>
        <p:spPr bwMode="auto">
          <a:xfrm>
            <a:off x="3476625" y="2105025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h</a:t>
            </a:r>
          </a:p>
        </p:txBody>
      </p:sp>
      <p:sp>
        <p:nvSpPr>
          <p:cNvPr id="2100" name="TextBox 92"/>
          <p:cNvSpPr txBox="1">
            <a:spLocks noChangeArrowheads="1"/>
          </p:cNvSpPr>
          <p:nvPr/>
        </p:nvSpPr>
        <p:spPr bwMode="auto">
          <a:xfrm>
            <a:off x="5591175" y="3319463"/>
            <a:ext cx="325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r</a:t>
            </a:r>
          </a:p>
        </p:txBody>
      </p:sp>
      <p:sp>
        <p:nvSpPr>
          <p:cNvPr id="2101" name="TextBox 93"/>
          <p:cNvSpPr txBox="1">
            <a:spLocks noChangeArrowheads="1"/>
          </p:cNvSpPr>
          <p:nvPr/>
        </p:nvSpPr>
        <p:spPr bwMode="auto">
          <a:xfrm>
            <a:off x="6491288" y="3433763"/>
            <a:ext cx="325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r</a:t>
            </a:r>
          </a:p>
        </p:txBody>
      </p:sp>
      <p:sp>
        <p:nvSpPr>
          <p:cNvPr id="2102" name="TextBox 94"/>
          <p:cNvSpPr txBox="1">
            <a:spLocks noChangeArrowheads="1"/>
          </p:cNvSpPr>
          <p:nvPr/>
        </p:nvSpPr>
        <p:spPr bwMode="auto">
          <a:xfrm>
            <a:off x="4800600" y="3629025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</a:p>
        </p:txBody>
      </p:sp>
      <p:sp>
        <p:nvSpPr>
          <p:cNvPr id="2103" name="TextBox 95"/>
          <p:cNvSpPr txBox="1">
            <a:spLocks noChangeArrowheads="1"/>
          </p:cNvSpPr>
          <p:nvPr/>
        </p:nvSpPr>
        <p:spPr bwMode="auto">
          <a:xfrm>
            <a:off x="5857875" y="4029075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86163" y="28575"/>
            <a:ext cx="9826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12GeV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95688" y="652463"/>
            <a:ext cx="11763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11.5GeV</a:t>
            </a:r>
          </a:p>
        </p:txBody>
      </p:sp>
      <p:sp>
        <p:nvSpPr>
          <p:cNvPr id="2106" name="Right Arrow 100"/>
          <p:cNvSpPr>
            <a:spLocks noChangeArrowheads="1"/>
          </p:cNvSpPr>
          <p:nvPr/>
        </p:nvSpPr>
        <p:spPr bwMode="auto">
          <a:xfrm>
            <a:off x="5029200" y="142875"/>
            <a:ext cx="714375" cy="155575"/>
          </a:xfrm>
          <a:prstGeom prst="rightArrow">
            <a:avLst>
              <a:gd name="adj1" fmla="val 50000"/>
              <a:gd name="adj2" fmla="val 5014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Right Arrow 101"/>
          <p:cNvSpPr>
            <a:spLocks noChangeArrowheads="1"/>
          </p:cNvSpPr>
          <p:nvPr/>
        </p:nvSpPr>
        <p:spPr bwMode="auto">
          <a:xfrm>
            <a:off x="5024438" y="766763"/>
            <a:ext cx="714375" cy="155575"/>
          </a:xfrm>
          <a:prstGeom prst="rightArrow">
            <a:avLst>
              <a:gd name="adj1" fmla="val 50000"/>
              <a:gd name="adj2" fmla="val 5014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TextBox 102"/>
          <p:cNvSpPr txBox="1">
            <a:spLocks noChangeArrowheads="1"/>
          </p:cNvSpPr>
          <p:nvPr/>
        </p:nvSpPr>
        <p:spPr bwMode="auto">
          <a:xfrm>
            <a:off x="3471863" y="5200650"/>
            <a:ext cx="290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g</a:t>
            </a:r>
          </a:p>
        </p:txBody>
      </p:sp>
      <p:sp>
        <p:nvSpPr>
          <p:cNvPr id="2109" name="Right Arrow 103"/>
          <p:cNvSpPr>
            <a:spLocks noChangeArrowheads="1"/>
          </p:cNvSpPr>
          <p:nvPr/>
        </p:nvSpPr>
        <p:spPr bwMode="auto">
          <a:xfrm rot="10800000">
            <a:off x="7291388" y="4062413"/>
            <a:ext cx="714375" cy="155575"/>
          </a:xfrm>
          <a:prstGeom prst="rightArrow">
            <a:avLst>
              <a:gd name="adj1" fmla="val 50000"/>
              <a:gd name="adj2" fmla="val 5014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0" name="Right Arrow 104"/>
          <p:cNvSpPr>
            <a:spLocks noChangeArrowheads="1"/>
          </p:cNvSpPr>
          <p:nvPr/>
        </p:nvSpPr>
        <p:spPr bwMode="auto">
          <a:xfrm rot="10800000">
            <a:off x="7315200" y="5257800"/>
            <a:ext cx="714375" cy="155575"/>
          </a:xfrm>
          <a:prstGeom prst="rightArrow">
            <a:avLst>
              <a:gd name="adj1" fmla="val 50000"/>
              <a:gd name="adj2" fmla="val 5014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Right Arrow 105"/>
          <p:cNvSpPr>
            <a:spLocks noChangeArrowheads="1"/>
          </p:cNvSpPr>
          <p:nvPr/>
        </p:nvSpPr>
        <p:spPr bwMode="auto">
          <a:xfrm rot="10800000">
            <a:off x="7329488" y="5915025"/>
            <a:ext cx="714375" cy="155575"/>
          </a:xfrm>
          <a:prstGeom prst="rightArrow">
            <a:avLst>
              <a:gd name="adj1" fmla="val 50000"/>
              <a:gd name="adj2" fmla="val 5014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1243013" y="6015038"/>
            <a:ext cx="5508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Z</a:t>
            </a:r>
            <a:r>
              <a:rPr lang="en-US" sz="2800" b="1" baseline="-250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852738" y="5995988"/>
            <a:ext cx="801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W</a:t>
            </a:r>
            <a:r>
              <a:rPr lang="en-US" sz="2800" b="1" baseline="-25000" dirty="0">
                <a:solidFill>
                  <a:schemeClr val="accent6"/>
                </a:solidFill>
              </a:rPr>
              <a:t>b0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662488" y="5962650"/>
            <a:ext cx="801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W</a:t>
            </a:r>
            <a:r>
              <a:rPr lang="en-US" sz="2800" b="1" baseline="-25000" dirty="0">
                <a:solidFill>
                  <a:schemeClr val="accent6"/>
                </a:solidFill>
              </a:rPr>
              <a:t>b1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248400" y="5976938"/>
            <a:ext cx="801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W</a:t>
            </a:r>
            <a:r>
              <a:rPr lang="en-US" sz="2800" b="1" baseline="-25000" dirty="0">
                <a:solidFill>
                  <a:schemeClr val="accent6"/>
                </a:solidFill>
              </a:rPr>
              <a:t>b2</a:t>
            </a:r>
          </a:p>
        </p:txBody>
      </p:sp>
      <p:sp>
        <p:nvSpPr>
          <p:cNvPr id="2116" name="TextBox 111"/>
          <p:cNvSpPr txBox="1">
            <a:spLocks noChangeArrowheads="1"/>
          </p:cNvSpPr>
          <p:nvPr/>
        </p:nvSpPr>
        <p:spPr bwMode="auto">
          <a:xfrm>
            <a:off x="3281363" y="3652838"/>
            <a:ext cx="290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g</a:t>
            </a:r>
          </a:p>
        </p:txBody>
      </p:sp>
      <p:sp>
        <p:nvSpPr>
          <p:cNvPr id="2117" name="TextBox 112"/>
          <p:cNvSpPr txBox="1">
            <a:spLocks noChangeArrowheads="1"/>
          </p:cNvSpPr>
          <p:nvPr/>
        </p:nvSpPr>
        <p:spPr bwMode="auto">
          <a:xfrm>
            <a:off x="4895850" y="4681538"/>
            <a:ext cx="290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g</a:t>
            </a:r>
          </a:p>
        </p:txBody>
      </p:sp>
      <p:sp>
        <p:nvSpPr>
          <p:cNvPr id="2118" name="TextBox 113"/>
          <p:cNvSpPr txBox="1">
            <a:spLocks noChangeArrowheads="1"/>
          </p:cNvSpPr>
          <p:nvPr/>
        </p:nvSpPr>
        <p:spPr bwMode="auto">
          <a:xfrm>
            <a:off x="7096125" y="3052763"/>
            <a:ext cx="290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g</a:t>
            </a:r>
          </a:p>
        </p:txBody>
      </p:sp>
      <p:sp>
        <p:nvSpPr>
          <p:cNvPr id="2119" name="TextBox 114"/>
          <p:cNvSpPr txBox="1">
            <a:spLocks noChangeArrowheads="1"/>
          </p:cNvSpPr>
          <p:nvPr/>
        </p:nvSpPr>
        <p:spPr bwMode="auto">
          <a:xfrm>
            <a:off x="1071563" y="4200525"/>
            <a:ext cx="657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Up </a:t>
            </a:r>
            <a:r>
              <a:rPr lang="en-US"/>
              <a:t>h</a:t>
            </a:r>
            <a:r>
              <a:rPr lang="en-US" baseline="-25000"/>
              <a:t>b</a:t>
            </a:r>
            <a:r>
              <a:rPr lang="en-US">
                <a:latin typeface="Symbol" pitchFamily="18" charset="2"/>
              </a:rPr>
              <a:t>ph</a:t>
            </a:r>
            <a:r>
              <a:rPr lang="en-US" baseline="-25000"/>
              <a:t>b</a:t>
            </a:r>
            <a:r>
              <a:rPr lang="en-US">
                <a:latin typeface="Symbol" pitchFamily="18" charset="2"/>
              </a:rPr>
              <a:t>r</a:t>
            </a:r>
          </a:p>
        </p:txBody>
      </p:sp>
      <p:cxnSp>
        <p:nvCxnSpPr>
          <p:cNvPr id="2120" name="Straight Arrow Connector 116"/>
          <p:cNvCxnSpPr>
            <a:cxnSpLocks noChangeShapeType="1"/>
          </p:cNvCxnSpPr>
          <p:nvPr/>
        </p:nvCxnSpPr>
        <p:spPr bwMode="auto">
          <a:xfrm rot="16200000" flipH="1">
            <a:off x="771525" y="4471988"/>
            <a:ext cx="571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21" name="TextBox 122"/>
          <p:cNvSpPr txBox="1">
            <a:spLocks noChangeArrowheads="1"/>
          </p:cNvSpPr>
          <p:nvPr/>
        </p:nvSpPr>
        <p:spPr bwMode="auto">
          <a:xfrm>
            <a:off x="252413" y="4495800"/>
            <a:ext cx="657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Uh h</a:t>
            </a:r>
            <a:r>
              <a:rPr lang="en-US" baseline="-25000"/>
              <a:t>b</a:t>
            </a:r>
            <a:r>
              <a:rPr lang="en-US">
                <a:latin typeface="Symbol" pitchFamily="18" charset="2"/>
              </a:rPr>
              <a:t>w</a:t>
            </a:r>
          </a:p>
        </p:txBody>
      </p:sp>
      <p:sp>
        <p:nvSpPr>
          <p:cNvPr id="2122" name="TextBox 124"/>
          <p:cNvSpPr txBox="1">
            <a:spLocks noChangeArrowheads="1"/>
          </p:cNvSpPr>
          <p:nvPr/>
        </p:nvSpPr>
        <p:spPr bwMode="auto">
          <a:xfrm>
            <a:off x="2095500" y="4538663"/>
            <a:ext cx="657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Uw h</a:t>
            </a:r>
            <a:r>
              <a:rPr lang="en-US" baseline="-25000"/>
              <a:t>b</a:t>
            </a:r>
            <a:r>
              <a:rPr lang="en-US">
                <a:latin typeface="Symbol" pitchFamily="18" charset="2"/>
              </a:rPr>
              <a:t>h</a:t>
            </a:r>
          </a:p>
        </p:txBody>
      </p:sp>
      <p:sp>
        <p:nvSpPr>
          <p:cNvPr id="2123" name="TextBox 125"/>
          <p:cNvSpPr txBox="1">
            <a:spLocks noChangeArrowheads="1"/>
          </p:cNvSpPr>
          <p:nvPr/>
        </p:nvSpPr>
        <p:spPr bwMode="auto">
          <a:xfrm>
            <a:off x="2976563" y="4276725"/>
            <a:ext cx="657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Ur h</a:t>
            </a:r>
            <a:r>
              <a:rPr lang="en-US" baseline="-25000"/>
              <a:t>b</a:t>
            </a:r>
            <a:r>
              <a:rPr lang="en-US">
                <a:latin typeface="Symbol" pitchFamily="18" charset="2"/>
              </a:rPr>
              <a:t>p</a:t>
            </a:r>
          </a:p>
        </p:txBody>
      </p:sp>
      <p:sp>
        <p:nvSpPr>
          <p:cNvPr id="2124" name="TextBox 126"/>
          <p:cNvSpPr txBox="1">
            <a:spLocks noChangeArrowheads="1"/>
          </p:cNvSpPr>
          <p:nvPr/>
        </p:nvSpPr>
        <p:spPr bwMode="auto">
          <a:xfrm>
            <a:off x="3919538" y="55054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Uw </a:t>
            </a:r>
          </a:p>
        </p:txBody>
      </p:sp>
      <p:sp>
        <p:nvSpPr>
          <p:cNvPr id="2125" name="TextBox 127"/>
          <p:cNvSpPr txBox="1">
            <a:spLocks noChangeArrowheads="1"/>
          </p:cNvSpPr>
          <p:nvPr/>
        </p:nvSpPr>
        <p:spPr bwMode="auto">
          <a:xfrm>
            <a:off x="4919663" y="5248275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Ur </a:t>
            </a:r>
          </a:p>
        </p:txBody>
      </p:sp>
      <p:sp>
        <p:nvSpPr>
          <p:cNvPr id="2126" name="TextBox 128"/>
          <p:cNvSpPr txBox="1">
            <a:spLocks noChangeArrowheads="1"/>
          </p:cNvSpPr>
          <p:nvPr/>
        </p:nvSpPr>
        <p:spPr bwMode="auto">
          <a:xfrm>
            <a:off x="5619750" y="4662488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Uw</a:t>
            </a:r>
          </a:p>
        </p:txBody>
      </p:sp>
      <p:sp>
        <p:nvSpPr>
          <p:cNvPr id="2127" name="TextBox 129"/>
          <p:cNvSpPr txBox="1">
            <a:spLocks noChangeArrowheads="1"/>
          </p:cNvSpPr>
          <p:nvPr/>
        </p:nvSpPr>
        <p:spPr bwMode="auto">
          <a:xfrm>
            <a:off x="6348413" y="4219575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Ur </a:t>
            </a:r>
          </a:p>
        </p:txBody>
      </p:sp>
      <p:cxnSp>
        <p:nvCxnSpPr>
          <p:cNvPr id="2128" name="Straight Arrow Connector 130"/>
          <p:cNvCxnSpPr>
            <a:cxnSpLocks noChangeShapeType="1"/>
          </p:cNvCxnSpPr>
          <p:nvPr/>
        </p:nvCxnSpPr>
        <p:spPr bwMode="auto">
          <a:xfrm rot="16200000" flipH="1">
            <a:off x="-90487" y="4738688"/>
            <a:ext cx="571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9" name="Straight Arrow Connector 131"/>
          <p:cNvCxnSpPr>
            <a:cxnSpLocks noChangeShapeType="1"/>
          </p:cNvCxnSpPr>
          <p:nvPr/>
        </p:nvCxnSpPr>
        <p:spPr bwMode="auto">
          <a:xfrm rot="16200000" flipH="1">
            <a:off x="1752600" y="4738688"/>
            <a:ext cx="571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" name="Straight Arrow Connector 132"/>
          <p:cNvCxnSpPr>
            <a:cxnSpLocks noChangeShapeType="1"/>
          </p:cNvCxnSpPr>
          <p:nvPr/>
        </p:nvCxnSpPr>
        <p:spPr bwMode="auto">
          <a:xfrm rot="16200000" flipH="1">
            <a:off x="2609850" y="4467225"/>
            <a:ext cx="571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1" name="Straight Arrow Connector 133"/>
          <p:cNvCxnSpPr>
            <a:cxnSpLocks noChangeShapeType="1"/>
          </p:cNvCxnSpPr>
          <p:nvPr/>
        </p:nvCxnSpPr>
        <p:spPr bwMode="auto">
          <a:xfrm rot="16200000" flipH="1">
            <a:off x="3581400" y="5767388"/>
            <a:ext cx="571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2" name="Straight Arrow Connector 134"/>
          <p:cNvCxnSpPr>
            <a:cxnSpLocks noChangeShapeType="1"/>
          </p:cNvCxnSpPr>
          <p:nvPr/>
        </p:nvCxnSpPr>
        <p:spPr bwMode="auto">
          <a:xfrm rot="16200000" flipH="1">
            <a:off x="4324350" y="5538788"/>
            <a:ext cx="571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3" name="Straight Arrow Connector 135"/>
          <p:cNvCxnSpPr>
            <a:cxnSpLocks noChangeShapeType="1"/>
          </p:cNvCxnSpPr>
          <p:nvPr/>
        </p:nvCxnSpPr>
        <p:spPr bwMode="auto">
          <a:xfrm rot="16200000" flipH="1">
            <a:off x="5281613" y="4781550"/>
            <a:ext cx="571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4" name="Straight Arrow Connector 136"/>
          <p:cNvCxnSpPr>
            <a:cxnSpLocks noChangeShapeType="1"/>
          </p:cNvCxnSpPr>
          <p:nvPr/>
        </p:nvCxnSpPr>
        <p:spPr bwMode="auto">
          <a:xfrm rot="16200000" flipH="1">
            <a:off x="5967413" y="4438650"/>
            <a:ext cx="571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135" name="Group 141"/>
          <p:cNvGrpSpPr>
            <a:grpSpLocks/>
          </p:cNvGrpSpPr>
          <p:nvPr/>
        </p:nvGrpSpPr>
        <p:grpSpPr bwMode="auto">
          <a:xfrm>
            <a:off x="14288" y="557213"/>
            <a:ext cx="2500312" cy="3113087"/>
            <a:chOff x="228601" y="157161"/>
            <a:chExt cx="2500312" cy="3113089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228601" y="157161"/>
            <a:ext cx="2500312" cy="11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3" imgW="51511320" imgH="20116800" progId="Equation.3">
                    <p:embed/>
                  </p:oleObj>
                </mc:Choice>
                <mc:Fallback>
                  <p:oleObj name="Equation" r:id="rId3" imgW="51511320" imgH="20116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1" y="157161"/>
                          <a:ext cx="2500312" cy="11143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234950" y="1258888"/>
            <a:ext cx="2486602" cy="1184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5" imgW="2070000" imgH="863280" progId="Equation.3">
                    <p:embed/>
                  </p:oleObj>
                </mc:Choice>
                <mc:Fallback>
                  <p:oleObj name="Equation" r:id="rId5" imgW="2070000" imgH="8632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" y="1258888"/>
                          <a:ext cx="2486602" cy="11842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238125" y="2435225"/>
            <a:ext cx="1539875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7" imgW="1282680" imgH="609480" progId="Equation.3">
                    <p:embed/>
                  </p:oleObj>
                </mc:Choice>
                <mc:Fallback>
                  <p:oleObj name="Equation" r:id="rId7" imgW="1282680" imgH="609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25" y="2435225"/>
                          <a:ext cx="1539875" cy="8350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36" name="TextBox 6"/>
          <p:cNvSpPr txBox="1">
            <a:spLocks noChangeArrowheads="1"/>
          </p:cNvSpPr>
          <p:nvPr/>
        </p:nvSpPr>
        <p:spPr bwMode="auto">
          <a:xfrm>
            <a:off x="485775" y="0"/>
            <a:ext cx="2481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arXiv:1105.5829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943350" y="5972175"/>
            <a:ext cx="5699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</a:rPr>
              <a:t>X</a:t>
            </a:r>
            <a:r>
              <a:rPr lang="en-US" sz="2800" b="1" baseline="-25000" dirty="0" err="1">
                <a:solidFill>
                  <a:schemeClr val="accent6"/>
                </a:solidFill>
              </a:rPr>
              <a:t>b</a:t>
            </a:r>
            <a:endParaRPr lang="en-US" sz="2800" b="1" baseline="-25000" dirty="0">
              <a:solidFill>
                <a:schemeClr val="accent6"/>
              </a:solidFill>
            </a:endParaRPr>
          </a:p>
        </p:txBody>
      </p:sp>
      <p:sp>
        <p:nvSpPr>
          <p:cNvPr id="2138" name="TextBox 144"/>
          <p:cNvSpPr txBox="1">
            <a:spLocks noChangeArrowheads="1"/>
          </p:cNvSpPr>
          <p:nvPr/>
        </p:nvSpPr>
        <p:spPr bwMode="auto">
          <a:xfrm>
            <a:off x="7224713" y="6467475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-</a:t>
            </a:r>
            <a:r>
              <a:rPr lang="en-US"/>
              <a:t>(1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9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28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044700" y="-4763"/>
            <a:ext cx="514826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7E0021"/>
                </a:solidFill>
              </a:rPr>
              <a:t>Coupled channel resonance?</a:t>
            </a:r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79388" y="1079500"/>
            <a:ext cx="6480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638300" y="484188"/>
            <a:ext cx="650875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/>
              <a:t>I.V.Danilkin, V.D.Orlovsky, Yu.Simonov   arXiv:1106.1552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28675"/>
            <a:ext cx="70564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54050" y="2681288"/>
            <a:ext cx="750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interaction between B(*)B* or </a:t>
            </a:r>
            <a:r>
              <a:rPr lang="en-US">
                <a:sym typeface="Symbol" pitchFamily="18" charset="2"/>
              </a:rPr>
              <a:t> is needed to form resonance</a:t>
            </a: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3725863"/>
            <a:ext cx="475456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654050" y="3138488"/>
            <a:ext cx="365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No other resonances predicted</a:t>
            </a:r>
            <a:endParaRPr lang="en-US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 flipH="1">
            <a:off x="1624013" y="3665538"/>
            <a:ext cx="73025" cy="3000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 flipH="1">
            <a:off x="3576638" y="3665538"/>
            <a:ext cx="50800" cy="3000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5221288" y="3930650"/>
            <a:ext cx="3983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B(*)B* interaction switched on </a:t>
            </a:r>
            <a:r>
              <a:rPr lang="en-US">
                <a:sym typeface="Symbol" pitchFamily="18" charset="2"/>
              </a:rPr>
              <a:t>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individual mass in every channel?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29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3"/>
          <p:cNvSpPr>
            <a:spLocks noChangeArrowheads="1"/>
          </p:cNvSpPr>
          <p:nvPr/>
        </p:nvSpPr>
        <p:spPr bwMode="auto">
          <a:xfrm>
            <a:off x="3638550" y="5010150"/>
            <a:ext cx="5334000" cy="609600"/>
          </a:xfrm>
          <a:prstGeom prst="rect">
            <a:avLst/>
          </a:prstGeom>
          <a:solidFill>
            <a:srgbClr val="FFFFD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95"/>
          <p:cNvSpPr txBox="1">
            <a:spLocks noChangeArrowheads="1"/>
          </p:cNvSpPr>
          <p:nvPr/>
        </p:nvSpPr>
        <p:spPr bwMode="auto">
          <a:xfrm>
            <a:off x="55563" y="6200775"/>
            <a:ext cx="9088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h</a:t>
            </a:r>
            <a:r>
              <a:rPr lang="en-US" sz="2400" b="1" baseline="-2500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sz="2400" b="1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 production mechanism?</a:t>
            </a:r>
            <a:r>
              <a:rPr lang="en-US" sz="2400" b="1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 </a:t>
            </a:r>
            <a:r>
              <a:rPr lang="en-US" sz="2400" b="1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b="1">
                <a:latin typeface="Calibri" pitchFamily="34" charset="0"/>
              </a:rPr>
              <a:t>Study resonant structure in </a:t>
            </a:r>
            <a:r>
              <a:rPr lang="en-US" sz="2400" b="1">
                <a:latin typeface="Calibri" pitchFamily="34" charset="0"/>
                <a:sym typeface="Symbol" pitchFamily="18" charset="2"/>
              </a:rPr>
              <a:t>h</a:t>
            </a:r>
            <a:r>
              <a:rPr lang="en-US" sz="2400" b="1" baseline="-25000">
                <a:latin typeface="Calibri" pitchFamily="34" charset="0"/>
                <a:sym typeface="Symbol" pitchFamily="18" charset="2"/>
              </a:rPr>
              <a:t>b</a:t>
            </a:r>
            <a:r>
              <a:rPr lang="en-US" sz="2400" b="1">
                <a:latin typeface="Calibri" pitchFamily="34" charset="0"/>
                <a:sym typeface="Symbol" pitchFamily="18" charset="2"/>
              </a:rPr>
              <a:t>(mP)</a:t>
            </a:r>
            <a:r>
              <a:rPr lang="en-US" sz="2400" b="1" baseline="30000">
                <a:latin typeface="Calibri" pitchFamily="34" charset="0"/>
                <a:sym typeface="Symbol" pitchFamily="18" charset="2"/>
              </a:rPr>
              <a:t>+</a:t>
            </a:r>
            <a:r>
              <a:rPr lang="en-US" sz="2400" b="1">
                <a:latin typeface="Calibri" pitchFamily="34" charset="0"/>
                <a:sym typeface="Symbol" pitchFamily="18" charset="2"/>
              </a:rPr>
              <a:t></a:t>
            </a:r>
            <a:r>
              <a:rPr lang="en-US" sz="2400" b="1" baseline="30000">
                <a:latin typeface="Calibri" pitchFamily="34" charset="0"/>
                <a:sym typeface="Symbol" pitchFamily="18" charset="2"/>
              </a:rPr>
              <a:t>–</a:t>
            </a:r>
          </a:p>
        </p:txBody>
      </p:sp>
      <p:sp>
        <p:nvSpPr>
          <p:cNvPr id="16388" name="Text Box 119"/>
          <p:cNvSpPr txBox="1">
            <a:spLocks noChangeArrowheads="1"/>
          </p:cNvSpPr>
          <p:nvPr/>
        </p:nvSpPr>
        <p:spPr bwMode="auto">
          <a:xfrm>
            <a:off x="862731" y="3175"/>
            <a:ext cx="8078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Anomalies in (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5S)(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bb)</a:t>
            </a:r>
            <a:r>
              <a:rPr lang="en-US" sz="3600" b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sz="3600" b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– 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 transitions</a:t>
            </a:r>
            <a:endParaRPr lang="en-US" sz="3600" b="1" baseline="30000" dirty="0">
              <a:solidFill>
                <a:srgbClr val="00206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6389" name="Rectangle 121"/>
          <p:cNvSpPr>
            <a:spLocks noChangeArrowheads="1"/>
          </p:cNvSpPr>
          <p:nvPr/>
        </p:nvSpPr>
        <p:spPr bwMode="auto">
          <a:xfrm>
            <a:off x="5324475" y="-395288"/>
            <a:ext cx="390525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_</a:t>
            </a:r>
            <a:endParaRPr lang="ru-RU" sz="3200" b="1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6390" name="Text Box 134"/>
          <p:cNvSpPr txBox="1">
            <a:spLocks noChangeArrowheads="1"/>
          </p:cNvSpPr>
          <p:nvPr/>
        </p:nvSpPr>
        <p:spPr bwMode="auto">
          <a:xfrm>
            <a:off x="3654425" y="1138238"/>
            <a:ext cx="52974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1800">
                <a:latin typeface="Calibri" pitchFamily="34" charset="0"/>
                <a:sym typeface="Symbol" pitchFamily="18" charset="2"/>
              </a:rPr>
              <a:t></a:t>
            </a:r>
            <a:r>
              <a:rPr lang="en-US" sz="1800">
                <a:latin typeface="Calibri" pitchFamily="34" charset="0"/>
                <a:sym typeface="Symbol" pitchFamily="18" charset="2"/>
              </a:rPr>
              <a:t>[(</a:t>
            </a:r>
            <a:r>
              <a:rPr lang="en-US" sz="1800" b="1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5S</a:t>
            </a:r>
            <a:r>
              <a:rPr lang="en-US" sz="1800">
                <a:latin typeface="Calibri" pitchFamily="34" charset="0"/>
                <a:sym typeface="Symbol" pitchFamily="18" charset="2"/>
              </a:rPr>
              <a:t>) (1,2,3S) </a:t>
            </a:r>
            <a:r>
              <a:rPr lang="en-US" sz="1800" baseline="30000">
                <a:latin typeface="Calibri" pitchFamily="34" charset="0"/>
                <a:sym typeface="Symbol" pitchFamily="18" charset="2"/>
              </a:rPr>
              <a:t>+</a:t>
            </a:r>
            <a:r>
              <a:rPr lang="en-US" sz="1800">
                <a:latin typeface="Calibri" pitchFamily="34" charset="0"/>
                <a:sym typeface="Symbol" pitchFamily="18" charset="2"/>
              </a:rPr>
              <a:t></a:t>
            </a:r>
            <a:r>
              <a:rPr lang="en-US" sz="1800" baseline="30000">
                <a:latin typeface="Calibri" pitchFamily="34" charset="0"/>
                <a:sym typeface="Symbol" pitchFamily="18" charset="2"/>
              </a:rPr>
              <a:t>–</a:t>
            </a:r>
            <a:r>
              <a:rPr lang="en-US" sz="1800">
                <a:latin typeface="Calibri" pitchFamily="34" charset="0"/>
                <a:sym typeface="Symbol" pitchFamily="18" charset="2"/>
              </a:rPr>
              <a:t>]</a:t>
            </a:r>
            <a:r>
              <a:rPr lang="en-US" sz="180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1800">
                <a:latin typeface="Calibri" pitchFamily="34" charset="0"/>
                <a:sym typeface="Symbol" pitchFamily="18" charset="2"/>
              </a:rPr>
              <a:t>&gt;&gt; [(</a:t>
            </a:r>
            <a:r>
              <a:rPr lang="en-US" sz="1800" b="1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4,3,2S</a:t>
            </a:r>
            <a:r>
              <a:rPr lang="en-US" sz="1800">
                <a:latin typeface="Calibri" pitchFamily="34" charset="0"/>
                <a:sym typeface="Symbol" pitchFamily="18" charset="2"/>
              </a:rPr>
              <a:t>) (1S) </a:t>
            </a:r>
            <a:r>
              <a:rPr lang="en-US" sz="1800" baseline="30000">
                <a:latin typeface="Calibri" pitchFamily="34" charset="0"/>
                <a:sym typeface="Symbol" pitchFamily="18" charset="2"/>
              </a:rPr>
              <a:t>+</a:t>
            </a:r>
            <a:r>
              <a:rPr lang="en-US" sz="1800">
                <a:latin typeface="Calibri" pitchFamily="34" charset="0"/>
                <a:sym typeface="Symbol" pitchFamily="18" charset="2"/>
              </a:rPr>
              <a:t></a:t>
            </a:r>
            <a:r>
              <a:rPr lang="en-US" sz="1800" baseline="30000">
                <a:latin typeface="Calibri" pitchFamily="34" charset="0"/>
                <a:sym typeface="Symbol" pitchFamily="18" charset="2"/>
              </a:rPr>
              <a:t>–</a:t>
            </a:r>
            <a:r>
              <a:rPr lang="en-US" sz="1800">
                <a:latin typeface="Calibri" pitchFamily="34" charset="0"/>
                <a:sym typeface="Symbol" pitchFamily="18" charset="2"/>
              </a:rPr>
              <a:t>]</a:t>
            </a:r>
          </a:p>
        </p:txBody>
      </p:sp>
      <p:sp>
        <p:nvSpPr>
          <p:cNvPr id="16391" name="Text Box 136"/>
          <p:cNvSpPr txBox="1">
            <a:spLocks noChangeArrowheads="1"/>
          </p:cNvSpPr>
          <p:nvPr/>
        </p:nvSpPr>
        <p:spPr bwMode="auto">
          <a:xfrm>
            <a:off x="3765550" y="1641475"/>
            <a:ext cx="461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srgbClr val="CC0000"/>
                </a:solidFill>
                <a:sym typeface="Symbol" pitchFamily="18" charset="2"/>
              </a:rPr>
              <a:t>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rgbClr val="0000CC"/>
                </a:solidFill>
              </a:rPr>
              <a:t>Rescattering of on-shell B</a:t>
            </a:r>
            <a:r>
              <a:rPr lang="en-US" baseline="30000">
                <a:solidFill>
                  <a:srgbClr val="0000CC"/>
                </a:solidFill>
              </a:rPr>
              <a:t>(</a:t>
            </a:r>
            <a:r>
              <a:rPr lang="en-US">
                <a:solidFill>
                  <a:srgbClr val="0000CC"/>
                </a:solidFill>
              </a:rPr>
              <a:t>*</a:t>
            </a:r>
            <a:r>
              <a:rPr lang="en-US" baseline="30000">
                <a:solidFill>
                  <a:srgbClr val="0000CC"/>
                </a:solidFill>
              </a:rPr>
              <a:t>)</a:t>
            </a:r>
            <a:r>
              <a:rPr lang="en-US">
                <a:solidFill>
                  <a:srgbClr val="0000CC"/>
                </a:solidFill>
              </a:rPr>
              <a:t>B</a:t>
            </a:r>
            <a:r>
              <a:rPr lang="en-US" baseline="30000">
                <a:solidFill>
                  <a:srgbClr val="0000CC"/>
                </a:solidFill>
              </a:rPr>
              <a:t>(</a:t>
            </a:r>
            <a:r>
              <a:rPr lang="en-US">
                <a:solidFill>
                  <a:srgbClr val="0000CC"/>
                </a:solidFill>
              </a:rPr>
              <a:t>*</a:t>
            </a:r>
            <a:r>
              <a:rPr lang="en-US" baseline="30000">
                <a:solidFill>
                  <a:srgbClr val="0000CC"/>
                </a:solidFill>
              </a:rPr>
              <a:t>)</a:t>
            </a:r>
            <a:r>
              <a:rPr lang="en-US">
                <a:solidFill>
                  <a:srgbClr val="0000CC"/>
                </a:solidFill>
              </a:rPr>
              <a:t> ?</a:t>
            </a:r>
            <a:endParaRPr lang="ru-RU">
              <a:solidFill>
                <a:srgbClr val="0000CC"/>
              </a:solidFill>
            </a:endParaRPr>
          </a:p>
          <a:p>
            <a:pPr defTabSz="914400"/>
            <a:endParaRPr lang="ru-RU">
              <a:solidFill>
                <a:srgbClr val="0000CC"/>
              </a:solidFill>
            </a:endParaRPr>
          </a:p>
        </p:txBody>
      </p:sp>
      <p:sp>
        <p:nvSpPr>
          <p:cNvPr id="16392" name="Rectangle 137"/>
          <p:cNvSpPr>
            <a:spLocks noChangeArrowheads="1"/>
          </p:cNvSpPr>
          <p:nvPr/>
        </p:nvSpPr>
        <p:spPr bwMode="auto">
          <a:xfrm>
            <a:off x="7229475" y="13731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CC"/>
                </a:solidFill>
              </a:rPr>
              <a:t>_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16393" name="Text Box 140"/>
          <p:cNvSpPr txBox="1">
            <a:spLocks noChangeArrowheads="1"/>
          </p:cNvSpPr>
          <p:nvPr/>
        </p:nvSpPr>
        <p:spPr bwMode="auto">
          <a:xfrm>
            <a:off x="3676650" y="5118100"/>
            <a:ext cx="5305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b="1">
                <a:solidFill>
                  <a:srgbClr val="CC0000"/>
                </a:solidFill>
                <a:sym typeface="Symbol" pitchFamily="18" charset="2"/>
              </a:rPr>
              <a:t></a:t>
            </a:r>
            <a:r>
              <a:rPr lang="en-US" b="1">
                <a:sym typeface="Symbol" pitchFamily="18" charset="2"/>
              </a:rPr>
              <a:t>(5S) </a:t>
            </a:r>
            <a:r>
              <a:rPr lang="ru-RU" b="1">
                <a:sym typeface="Symbol" pitchFamily="18" charset="2"/>
              </a:rPr>
              <a:t>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 h</a:t>
            </a:r>
            <a:r>
              <a:rPr lang="en-US" b="1" baseline="-2500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b="1">
                <a:sym typeface="Symbol" pitchFamily="18" charset="2"/>
              </a:rPr>
              <a:t>(1,2P) </a:t>
            </a:r>
            <a:r>
              <a:rPr lang="ru-RU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+</a:t>
            </a:r>
            <a:r>
              <a:rPr lang="ru-RU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–</a:t>
            </a:r>
            <a:r>
              <a:rPr lang="en-US" b="1">
                <a:sym typeface="Symbol" pitchFamily="18" charset="2"/>
              </a:rPr>
              <a:t>  are 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not suppressed</a:t>
            </a:r>
            <a:r>
              <a:rPr lang="en-US" b="1">
                <a:sym typeface="Symbol" pitchFamily="18" charset="2"/>
              </a:rPr>
              <a:t> </a:t>
            </a:r>
            <a:endParaRPr lang="ru-RU" b="1">
              <a:sym typeface="Symbol" pitchFamily="18" charset="2"/>
            </a:endParaRPr>
          </a:p>
        </p:txBody>
      </p:sp>
      <p:sp>
        <p:nvSpPr>
          <p:cNvPr id="16394" name="Text Box 34"/>
          <p:cNvSpPr txBox="1">
            <a:spLocks noChangeArrowheads="1"/>
          </p:cNvSpPr>
          <p:nvPr/>
        </p:nvSpPr>
        <p:spPr bwMode="auto">
          <a:xfrm>
            <a:off x="3727450" y="812800"/>
            <a:ext cx="2630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00CC"/>
                </a:solidFill>
                <a:ea typeface="SimSun" pitchFamily="2" charset="-122"/>
              </a:rPr>
              <a:t>Belle: PRL100, 112001 (2008)</a:t>
            </a:r>
            <a:endParaRPr lang="ru-RU" sz="1400" b="1">
              <a:solidFill>
                <a:srgbClr val="0000CC"/>
              </a:solidFill>
            </a:endParaRPr>
          </a:p>
        </p:txBody>
      </p:sp>
      <p:sp>
        <p:nvSpPr>
          <p:cNvPr id="16395" name="Text Box 146"/>
          <p:cNvSpPr txBox="1">
            <a:spLocks noChangeArrowheads="1"/>
          </p:cNvSpPr>
          <p:nvPr/>
        </p:nvSpPr>
        <p:spPr bwMode="auto">
          <a:xfrm>
            <a:off x="6194425" y="874713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>
                <a:sym typeface="Symbol" pitchFamily="18" charset="2"/>
              </a:rPr>
              <a:t>100</a:t>
            </a:r>
          </a:p>
        </p:txBody>
      </p:sp>
      <p:grpSp>
        <p:nvGrpSpPr>
          <p:cNvPr id="16396" name="Group 132"/>
          <p:cNvGrpSpPr>
            <a:grpSpLocks/>
          </p:cNvGrpSpPr>
          <p:nvPr/>
        </p:nvGrpSpPr>
        <p:grpSpPr bwMode="auto">
          <a:xfrm>
            <a:off x="4117975" y="3846513"/>
            <a:ext cx="4430713" cy="787400"/>
            <a:chOff x="4098925" y="4999038"/>
            <a:chExt cx="4430713" cy="787400"/>
          </a:xfrm>
        </p:grpSpPr>
        <p:pic>
          <p:nvPicPr>
            <p:cNvPr id="16507" name="Picture 1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8925" y="5124450"/>
              <a:ext cx="407988" cy="579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508" name="Picture 1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5525" y="5116513"/>
              <a:ext cx="420688" cy="5969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509" name="Rectangle 144"/>
            <p:cNvSpPr>
              <a:spLocks noChangeArrowheads="1"/>
            </p:cNvSpPr>
            <p:nvPr/>
          </p:nvSpPr>
          <p:spPr bwMode="auto">
            <a:xfrm rot="-2700000">
              <a:off x="4259263" y="5235575"/>
              <a:ext cx="8826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>
                  <a:sym typeface="Symbol" pitchFamily="18" charset="2"/>
                </a:rPr>
                <a:t>spin-flip</a:t>
              </a:r>
              <a:endParaRPr lang="ru-RU" sz="1600">
                <a:sym typeface="Symbol" pitchFamily="18" charset="2"/>
              </a:endParaRPr>
            </a:p>
          </p:txBody>
        </p:sp>
        <p:sp>
          <p:nvSpPr>
            <p:cNvPr id="16510" name="Text Box 145"/>
            <p:cNvSpPr txBox="1">
              <a:spLocks noChangeArrowheads="1"/>
            </p:cNvSpPr>
            <p:nvPr/>
          </p:nvSpPr>
          <p:spPr bwMode="auto">
            <a:xfrm>
              <a:off x="5295900" y="4999038"/>
              <a:ext cx="3233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srgbClr val="333399"/>
                  </a:solidFill>
                </a:rPr>
                <a:t>expect suppression </a:t>
              </a:r>
              <a:r>
                <a:rPr lang="en-US">
                  <a:solidFill>
                    <a:srgbClr val="333399"/>
                  </a:solidFill>
                  <a:sym typeface="Symbol" pitchFamily="18" charset="2"/>
                </a:rPr>
                <a:t></a:t>
              </a:r>
              <a:r>
                <a:rPr lang="en-US" baseline="-25000">
                  <a:solidFill>
                    <a:srgbClr val="333399"/>
                  </a:solidFill>
                  <a:sym typeface="Symbol" pitchFamily="18" charset="2"/>
                </a:rPr>
                <a:t>QCD</a:t>
              </a:r>
              <a:r>
                <a:rPr lang="en-US">
                  <a:solidFill>
                    <a:srgbClr val="333399"/>
                  </a:solidFill>
                  <a:sym typeface="Symbol" pitchFamily="18" charset="2"/>
                </a:rPr>
                <a:t>/m</a:t>
              </a:r>
              <a:r>
                <a:rPr lang="en-US" baseline="-25000">
                  <a:solidFill>
                    <a:srgbClr val="333399"/>
                  </a:solidFill>
                  <a:sym typeface="Symbol" pitchFamily="18" charset="2"/>
                </a:rPr>
                <a:t>b</a:t>
              </a:r>
            </a:p>
          </p:txBody>
        </p:sp>
        <p:sp>
          <p:nvSpPr>
            <p:cNvPr id="16511" name="Rectangle 147"/>
            <p:cNvSpPr>
              <a:spLocks noChangeArrowheads="1"/>
            </p:cNvSpPr>
            <p:nvPr/>
          </p:nvSpPr>
          <p:spPr bwMode="auto">
            <a:xfrm>
              <a:off x="5343525" y="5386388"/>
              <a:ext cx="26209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</a:rPr>
                <a:t>Heavy Quark Symmetry</a:t>
              </a:r>
              <a:endParaRPr lang="ru-RU">
                <a:solidFill>
                  <a:srgbClr val="333399"/>
                </a:solidFill>
              </a:endParaRPr>
            </a:p>
          </p:txBody>
        </p:sp>
        <p:sp>
          <p:nvSpPr>
            <p:cNvPr id="16512" name="Line 148"/>
            <p:cNvSpPr>
              <a:spLocks noChangeShapeType="1"/>
            </p:cNvSpPr>
            <p:nvPr/>
          </p:nvSpPr>
          <p:spPr bwMode="auto">
            <a:xfrm flipV="1">
              <a:off x="5557838" y="5414963"/>
              <a:ext cx="2200275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7" name="Group 129"/>
          <p:cNvGrpSpPr>
            <a:grpSpLocks/>
          </p:cNvGrpSpPr>
          <p:nvPr/>
        </p:nvGrpSpPr>
        <p:grpSpPr bwMode="auto">
          <a:xfrm>
            <a:off x="77788" y="766763"/>
            <a:ext cx="3430587" cy="5126037"/>
            <a:chOff x="184150" y="766763"/>
            <a:chExt cx="3430588" cy="5126037"/>
          </a:xfrm>
        </p:grpSpPr>
        <p:sp>
          <p:nvSpPr>
            <p:cNvPr id="16405" name="Rectangle 3"/>
            <p:cNvSpPr>
              <a:spLocks noChangeArrowheads="1"/>
            </p:cNvSpPr>
            <p:nvPr/>
          </p:nvSpPr>
          <p:spPr bwMode="auto">
            <a:xfrm>
              <a:off x="917575" y="776288"/>
              <a:ext cx="2582863" cy="5116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Rectangle 4"/>
            <p:cNvSpPr>
              <a:spLocks noChangeArrowheads="1"/>
            </p:cNvSpPr>
            <p:nvPr/>
          </p:nvSpPr>
          <p:spPr bwMode="auto">
            <a:xfrm>
              <a:off x="2513013" y="2384425"/>
              <a:ext cx="292100" cy="212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5"/>
            <p:cNvSpPr>
              <a:spLocks noChangeShapeType="1"/>
            </p:cNvSpPr>
            <p:nvPr/>
          </p:nvSpPr>
          <p:spPr bwMode="auto">
            <a:xfrm>
              <a:off x="1978025" y="3806825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6"/>
            <p:cNvSpPr>
              <a:spLocks noChangeShapeType="1"/>
            </p:cNvSpPr>
            <p:nvPr/>
          </p:nvSpPr>
          <p:spPr bwMode="auto">
            <a:xfrm>
              <a:off x="1978025" y="5348288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7"/>
            <p:cNvSpPr>
              <a:spLocks noChangeShapeType="1"/>
            </p:cNvSpPr>
            <p:nvPr/>
          </p:nvSpPr>
          <p:spPr bwMode="auto">
            <a:xfrm>
              <a:off x="1978025" y="2900363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8"/>
            <p:cNvSpPr>
              <a:spLocks noChangeShapeType="1"/>
            </p:cNvSpPr>
            <p:nvPr/>
          </p:nvSpPr>
          <p:spPr bwMode="auto">
            <a:xfrm>
              <a:off x="1978025" y="2273300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9"/>
            <p:cNvSpPr>
              <a:spLocks noChangeShapeType="1"/>
            </p:cNvSpPr>
            <p:nvPr/>
          </p:nvSpPr>
          <p:spPr bwMode="auto">
            <a:xfrm>
              <a:off x="1978025" y="1485900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0"/>
            <p:cNvSpPr>
              <a:spLocks noChangeShapeType="1"/>
            </p:cNvSpPr>
            <p:nvPr/>
          </p:nvSpPr>
          <p:spPr bwMode="auto">
            <a:xfrm>
              <a:off x="1978025" y="1087438"/>
              <a:ext cx="550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1"/>
            <p:cNvSpPr>
              <a:spLocks noChangeShapeType="1"/>
            </p:cNvSpPr>
            <p:nvPr/>
          </p:nvSpPr>
          <p:spPr bwMode="auto">
            <a:xfrm>
              <a:off x="1189038" y="5529263"/>
              <a:ext cx="550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12"/>
            <p:cNvSpPr>
              <a:spLocks noChangeShapeType="1"/>
            </p:cNvSpPr>
            <p:nvPr/>
          </p:nvSpPr>
          <p:spPr bwMode="auto">
            <a:xfrm>
              <a:off x="1189038" y="3897313"/>
              <a:ext cx="55086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13"/>
            <p:cNvSpPr>
              <a:spLocks noChangeShapeType="1"/>
            </p:cNvSpPr>
            <p:nvPr/>
          </p:nvSpPr>
          <p:spPr bwMode="auto">
            <a:xfrm>
              <a:off x="2806700" y="4140200"/>
              <a:ext cx="55086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4"/>
            <p:cNvSpPr>
              <a:spLocks noChangeShapeType="1"/>
            </p:cNvSpPr>
            <p:nvPr/>
          </p:nvSpPr>
          <p:spPr bwMode="auto">
            <a:xfrm>
              <a:off x="2806700" y="3155950"/>
              <a:ext cx="55086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15"/>
            <p:cNvSpPr>
              <a:spLocks noChangeShapeType="1"/>
            </p:cNvSpPr>
            <p:nvPr/>
          </p:nvSpPr>
          <p:spPr bwMode="auto">
            <a:xfrm>
              <a:off x="914400" y="2336800"/>
              <a:ext cx="2574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Rectangle 16"/>
            <p:cNvSpPr>
              <a:spLocks noChangeArrowheads="1"/>
            </p:cNvSpPr>
            <p:nvPr/>
          </p:nvSpPr>
          <p:spPr bwMode="auto">
            <a:xfrm>
              <a:off x="1898650" y="2566988"/>
              <a:ext cx="6461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(3S)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19" name="Rectangle 17"/>
            <p:cNvSpPr>
              <a:spLocks noChangeArrowheads="1"/>
            </p:cNvSpPr>
            <p:nvPr/>
          </p:nvSpPr>
          <p:spPr bwMode="auto">
            <a:xfrm>
              <a:off x="2681288" y="2801938"/>
              <a:ext cx="7159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8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(2P)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20" name="Rectangle 18"/>
            <p:cNvSpPr>
              <a:spLocks noChangeArrowheads="1"/>
            </p:cNvSpPr>
            <p:nvPr/>
          </p:nvSpPr>
          <p:spPr bwMode="auto">
            <a:xfrm>
              <a:off x="2682875" y="3790950"/>
              <a:ext cx="7159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h</a:t>
              </a:r>
              <a:r>
                <a:rPr lang="en-US" sz="18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(1P)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21" name="Rectangle 19"/>
            <p:cNvSpPr>
              <a:spLocks noChangeArrowheads="1"/>
            </p:cNvSpPr>
            <p:nvPr/>
          </p:nvSpPr>
          <p:spPr bwMode="auto">
            <a:xfrm>
              <a:off x="1898650" y="3490913"/>
              <a:ext cx="6461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22" name="Rectangle 20"/>
            <p:cNvSpPr>
              <a:spLocks noChangeArrowheads="1"/>
            </p:cNvSpPr>
            <p:nvPr/>
          </p:nvSpPr>
          <p:spPr bwMode="auto">
            <a:xfrm>
              <a:off x="1898650" y="5030788"/>
              <a:ext cx="6461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23" name="Rectangle 21"/>
            <p:cNvSpPr>
              <a:spLocks noChangeArrowheads="1"/>
            </p:cNvSpPr>
            <p:nvPr/>
          </p:nvSpPr>
          <p:spPr bwMode="auto">
            <a:xfrm>
              <a:off x="1060450" y="3551238"/>
              <a:ext cx="7223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8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(2S)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24" name="Rectangle 22"/>
            <p:cNvSpPr>
              <a:spLocks noChangeArrowheads="1"/>
            </p:cNvSpPr>
            <p:nvPr/>
          </p:nvSpPr>
          <p:spPr bwMode="auto">
            <a:xfrm>
              <a:off x="1058863" y="5181600"/>
              <a:ext cx="7223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</a:t>
              </a:r>
              <a:r>
                <a:rPr lang="en-US" sz="1800" baseline="-25000">
                  <a:solidFill>
                    <a:srgbClr val="0000FF"/>
                  </a:solidFill>
                  <a:sym typeface="Symbol" pitchFamily="18" charset="2"/>
                </a:rPr>
                <a:t>b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25" name="Rectangle 23"/>
            <p:cNvSpPr>
              <a:spLocks noChangeArrowheads="1"/>
            </p:cNvSpPr>
            <p:nvPr/>
          </p:nvSpPr>
          <p:spPr bwMode="auto">
            <a:xfrm>
              <a:off x="1898650" y="1971675"/>
              <a:ext cx="646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(4S)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26" name="Rectangle 24"/>
            <p:cNvSpPr>
              <a:spLocks noChangeArrowheads="1"/>
            </p:cNvSpPr>
            <p:nvPr/>
          </p:nvSpPr>
          <p:spPr bwMode="auto">
            <a:xfrm>
              <a:off x="1739900" y="1169988"/>
              <a:ext cx="965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(10860)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27" name="Rectangle 25"/>
            <p:cNvSpPr>
              <a:spLocks noChangeArrowheads="1"/>
            </p:cNvSpPr>
            <p:nvPr/>
          </p:nvSpPr>
          <p:spPr bwMode="auto">
            <a:xfrm>
              <a:off x="1747838" y="766763"/>
              <a:ext cx="965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800">
                  <a:solidFill>
                    <a:srgbClr val="0000FF"/>
                  </a:solidFill>
                  <a:sym typeface="Symbol" pitchFamily="18" charset="2"/>
                </a:rPr>
                <a:t></a:t>
              </a:r>
              <a:r>
                <a:rPr lang="en-US" sz="1600">
                  <a:solidFill>
                    <a:srgbClr val="0000FF"/>
                  </a:solidFill>
                  <a:sym typeface="Symbol" pitchFamily="18" charset="2"/>
                </a:rPr>
                <a:t>(11020)</a:t>
              </a:r>
              <a:endParaRPr lang="ru-RU" sz="1600">
                <a:solidFill>
                  <a:srgbClr val="0000FF"/>
                </a:solidFill>
                <a:sym typeface="Symbol" pitchFamily="18" charset="2"/>
              </a:endParaRPr>
            </a:p>
          </p:txBody>
        </p:sp>
        <p:sp>
          <p:nvSpPr>
            <p:cNvPr id="16428" name="Line 33"/>
            <p:cNvSpPr>
              <a:spLocks noChangeShapeType="1"/>
            </p:cNvSpPr>
            <p:nvPr/>
          </p:nvSpPr>
          <p:spPr bwMode="auto">
            <a:xfrm>
              <a:off x="915988" y="5238750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34"/>
            <p:cNvSpPr>
              <a:spLocks noChangeShapeType="1"/>
            </p:cNvSpPr>
            <p:nvPr/>
          </p:nvSpPr>
          <p:spPr bwMode="auto">
            <a:xfrm>
              <a:off x="915988" y="1130300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35"/>
            <p:cNvSpPr>
              <a:spLocks noChangeShapeType="1"/>
            </p:cNvSpPr>
            <p:nvPr/>
          </p:nvSpPr>
          <p:spPr bwMode="auto">
            <a:xfrm>
              <a:off x="915988" y="1814513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36"/>
            <p:cNvSpPr>
              <a:spLocks noChangeShapeType="1"/>
            </p:cNvSpPr>
            <p:nvPr/>
          </p:nvSpPr>
          <p:spPr bwMode="auto">
            <a:xfrm>
              <a:off x="915988" y="2498725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37"/>
            <p:cNvSpPr>
              <a:spLocks noChangeShapeType="1"/>
            </p:cNvSpPr>
            <p:nvPr/>
          </p:nvSpPr>
          <p:spPr bwMode="auto">
            <a:xfrm>
              <a:off x="915988" y="3184525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38"/>
            <p:cNvSpPr>
              <a:spLocks noChangeShapeType="1"/>
            </p:cNvSpPr>
            <p:nvPr/>
          </p:nvSpPr>
          <p:spPr bwMode="auto">
            <a:xfrm>
              <a:off x="915988" y="3868738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39"/>
            <p:cNvSpPr>
              <a:spLocks noChangeShapeType="1"/>
            </p:cNvSpPr>
            <p:nvPr/>
          </p:nvSpPr>
          <p:spPr bwMode="auto">
            <a:xfrm>
              <a:off x="915988" y="4552950"/>
              <a:ext cx="12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40"/>
            <p:cNvSpPr>
              <a:spLocks noChangeShapeType="1"/>
            </p:cNvSpPr>
            <p:nvPr/>
          </p:nvSpPr>
          <p:spPr bwMode="auto">
            <a:xfrm>
              <a:off x="915988" y="564991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41"/>
            <p:cNvSpPr>
              <a:spLocks noChangeShapeType="1"/>
            </p:cNvSpPr>
            <p:nvPr/>
          </p:nvSpPr>
          <p:spPr bwMode="auto">
            <a:xfrm>
              <a:off x="915988" y="551180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42"/>
            <p:cNvSpPr>
              <a:spLocks noChangeShapeType="1"/>
            </p:cNvSpPr>
            <p:nvPr/>
          </p:nvSpPr>
          <p:spPr bwMode="auto">
            <a:xfrm>
              <a:off x="915988" y="53752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43"/>
            <p:cNvSpPr>
              <a:spLocks noChangeShapeType="1"/>
            </p:cNvSpPr>
            <p:nvPr/>
          </p:nvSpPr>
          <p:spPr bwMode="auto">
            <a:xfrm>
              <a:off x="915988" y="510063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44"/>
            <p:cNvSpPr>
              <a:spLocks noChangeShapeType="1"/>
            </p:cNvSpPr>
            <p:nvPr/>
          </p:nvSpPr>
          <p:spPr bwMode="auto">
            <a:xfrm>
              <a:off x="915988" y="496411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45"/>
            <p:cNvSpPr>
              <a:spLocks noChangeShapeType="1"/>
            </p:cNvSpPr>
            <p:nvPr/>
          </p:nvSpPr>
          <p:spPr bwMode="auto">
            <a:xfrm>
              <a:off x="915988" y="482758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46"/>
            <p:cNvSpPr>
              <a:spLocks noChangeShapeType="1"/>
            </p:cNvSpPr>
            <p:nvPr/>
          </p:nvSpPr>
          <p:spPr bwMode="auto">
            <a:xfrm>
              <a:off x="915988" y="469106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47"/>
            <p:cNvSpPr>
              <a:spLocks noChangeShapeType="1"/>
            </p:cNvSpPr>
            <p:nvPr/>
          </p:nvSpPr>
          <p:spPr bwMode="auto">
            <a:xfrm>
              <a:off x="915988" y="441642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48"/>
            <p:cNvSpPr>
              <a:spLocks noChangeShapeType="1"/>
            </p:cNvSpPr>
            <p:nvPr/>
          </p:nvSpPr>
          <p:spPr bwMode="auto">
            <a:xfrm>
              <a:off x="915988" y="427990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49"/>
            <p:cNvSpPr>
              <a:spLocks noChangeShapeType="1"/>
            </p:cNvSpPr>
            <p:nvPr/>
          </p:nvSpPr>
          <p:spPr bwMode="auto">
            <a:xfrm>
              <a:off x="915988" y="41433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50"/>
            <p:cNvSpPr>
              <a:spLocks noChangeShapeType="1"/>
            </p:cNvSpPr>
            <p:nvPr/>
          </p:nvSpPr>
          <p:spPr bwMode="auto">
            <a:xfrm>
              <a:off x="915988" y="400526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51"/>
            <p:cNvSpPr>
              <a:spLocks noChangeShapeType="1"/>
            </p:cNvSpPr>
            <p:nvPr/>
          </p:nvSpPr>
          <p:spPr bwMode="auto">
            <a:xfrm>
              <a:off x="915988" y="373221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52"/>
            <p:cNvSpPr>
              <a:spLocks noChangeShapeType="1"/>
            </p:cNvSpPr>
            <p:nvPr/>
          </p:nvSpPr>
          <p:spPr bwMode="auto">
            <a:xfrm>
              <a:off x="915988" y="359410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53"/>
            <p:cNvSpPr>
              <a:spLocks noChangeShapeType="1"/>
            </p:cNvSpPr>
            <p:nvPr/>
          </p:nvSpPr>
          <p:spPr bwMode="auto">
            <a:xfrm>
              <a:off x="915988" y="34575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54"/>
            <p:cNvSpPr>
              <a:spLocks noChangeShapeType="1"/>
            </p:cNvSpPr>
            <p:nvPr/>
          </p:nvSpPr>
          <p:spPr bwMode="auto">
            <a:xfrm>
              <a:off x="915988" y="332105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55"/>
            <p:cNvSpPr>
              <a:spLocks noChangeShapeType="1"/>
            </p:cNvSpPr>
            <p:nvPr/>
          </p:nvSpPr>
          <p:spPr bwMode="auto">
            <a:xfrm>
              <a:off x="915988" y="304641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56"/>
            <p:cNvSpPr>
              <a:spLocks noChangeShapeType="1"/>
            </p:cNvSpPr>
            <p:nvPr/>
          </p:nvSpPr>
          <p:spPr bwMode="auto">
            <a:xfrm>
              <a:off x="915988" y="290988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57"/>
            <p:cNvSpPr>
              <a:spLocks noChangeShapeType="1"/>
            </p:cNvSpPr>
            <p:nvPr/>
          </p:nvSpPr>
          <p:spPr bwMode="auto">
            <a:xfrm>
              <a:off x="915988" y="277336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58"/>
            <p:cNvSpPr>
              <a:spLocks noChangeShapeType="1"/>
            </p:cNvSpPr>
            <p:nvPr/>
          </p:nvSpPr>
          <p:spPr bwMode="auto">
            <a:xfrm>
              <a:off x="915988" y="263683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59"/>
            <p:cNvSpPr>
              <a:spLocks noChangeShapeType="1"/>
            </p:cNvSpPr>
            <p:nvPr/>
          </p:nvSpPr>
          <p:spPr bwMode="auto">
            <a:xfrm>
              <a:off x="915988" y="236220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60"/>
            <p:cNvSpPr>
              <a:spLocks noChangeShapeType="1"/>
            </p:cNvSpPr>
            <p:nvPr/>
          </p:nvSpPr>
          <p:spPr bwMode="auto">
            <a:xfrm>
              <a:off x="915988" y="22256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61"/>
            <p:cNvSpPr>
              <a:spLocks noChangeShapeType="1"/>
            </p:cNvSpPr>
            <p:nvPr/>
          </p:nvSpPr>
          <p:spPr bwMode="auto">
            <a:xfrm>
              <a:off x="915988" y="2087563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62"/>
            <p:cNvSpPr>
              <a:spLocks noChangeShapeType="1"/>
            </p:cNvSpPr>
            <p:nvPr/>
          </p:nvSpPr>
          <p:spPr bwMode="auto">
            <a:xfrm>
              <a:off x="915988" y="195103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63"/>
            <p:cNvSpPr>
              <a:spLocks noChangeShapeType="1"/>
            </p:cNvSpPr>
            <p:nvPr/>
          </p:nvSpPr>
          <p:spPr bwMode="auto">
            <a:xfrm>
              <a:off x="915988" y="1677988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64"/>
            <p:cNvSpPr>
              <a:spLocks noChangeShapeType="1"/>
            </p:cNvSpPr>
            <p:nvPr/>
          </p:nvSpPr>
          <p:spPr bwMode="auto">
            <a:xfrm>
              <a:off x="915988" y="15398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65"/>
            <p:cNvSpPr>
              <a:spLocks noChangeShapeType="1"/>
            </p:cNvSpPr>
            <p:nvPr/>
          </p:nvSpPr>
          <p:spPr bwMode="auto">
            <a:xfrm>
              <a:off x="915988" y="140335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66"/>
            <p:cNvSpPr>
              <a:spLocks noChangeShapeType="1"/>
            </p:cNvSpPr>
            <p:nvPr/>
          </p:nvSpPr>
          <p:spPr bwMode="auto">
            <a:xfrm>
              <a:off x="915988" y="126682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Text Box 67"/>
            <p:cNvSpPr txBox="1">
              <a:spLocks noChangeArrowheads="1"/>
            </p:cNvSpPr>
            <p:nvPr/>
          </p:nvSpPr>
          <p:spPr bwMode="auto">
            <a:xfrm>
              <a:off x="493713" y="5086350"/>
              <a:ext cx="4587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9.50</a:t>
              </a:r>
              <a:endParaRPr lang="ru-RU" sz="1200" b="1"/>
            </a:p>
          </p:txBody>
        </p:sp>
        <p:sp>
          <p:nvSpPr>
            <p:cNvPr id="16463" name="Text Box 68"/>
            <p:cNvSpPr txBox="1">
              <a:spLocks noChangeArrowheads="1"/>
            </p:cNvSpPr>
            <p:nvPr/>
          </p:nvSpPr>
          <p:spPr bwMode="auto">
            <a:xfrm>
              <a:off x="493713" y="4406900"/>
              <a:ext cx="4587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9.75</a:t>
              </a:r>
              <a:endParaRPr lang="ru-RU" sz="1200" b="1"/>
            </a:p>
          </p:txBody>
        </p:sp>
        <p:sp>
          <p:nvSpPr>
            <p:cNvPr id="16464" name="Text Box 69"/>
            <p:cNvSpPr txBox="1">
              <a:spLocks noChangeArrowheads="1"/>
            </p:cNvSpPr>
            <p:nvPr/>
          </p:nvSpPr>
          <p:spPr bwMode="auto">
            <a:xfrm>
              <a:off x="415925" y="3727450"/>
              <a:ext cx="536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10.00</a:t>
              </a:r>
              <a:endParaRPr lang="ru-RU" sz="1200" b="1"/>
            </a:p>
          </p:txBody>
        </p:sp>
        <p:sp>
          <p:nvSpPr>
            <p:cNvPr id="16465" name="Text Box 70"/>
            <p:cNvSpPr txBox="1">
              <a:spLocks noChangeArrowheads="1"/>
            </p:cNvSpPr>
            <p:nvPr/>
          </p:nvSpPr>
          <p:spPr bwMode="auto">
            <a:xfrm>
              <a:off x="415925" y="3048000"/>
              <a:ext cx="536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10.25</a:t>
              </a:r>
              <a:endParaRPr lang="ru-RU" sz="1200" b="1"/>
            </a:p>
          </p:txBody>
        </p:sp>
        <p:sp>
          <p:nvSpPr>
            <p:cNvPr id="16466" name="Text Box 71"/>
            <p:cNvSpPr txBox="1">
              <a:spLocks noChangeArrowheads="1"/>
            </p:cNvSpPr>
            <p:nvPr/>
          </p:nvSpPr>
          <p:spPr bwMode="auto">
            <a:xfrm>
              <a:off x="415925" y="2368550"/>
              <a:ext cx="536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10.50</a:t>
              </a:r>
              <a:endParaRPr lang="ru-RU" sz="1200" b="1"/>
            </a:p>
          </p:txBody>
        </p:sp>
        <p:sp>
          <p:nvSpPr>
            <p:cNvPr id="16467" name="Text Box 72"/>
            <p:cNvSpPr txBox="1">
              <a:spLocks noChangeArrowheads="1"/>
            </p:cNvSpPr>
            <p:nvPr/>
          </p:nvSpPr>
          <p:spPr bwMode="auto">
            <a:xfrm>
              <a:off x="415925" y="1690688"/>
              <a:ext cx="5365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10.75</a:t>
              </a:r>
              <a:endParaRPr lang="ru-RU" sz="1200" b="1"/>
            </a:p>
          </p:txBody>
        </p:sp>
        <p:sp>
          <p:nvSpPr>
            <p:cNvPr id="16468" name="Text Box 73"/>
            <p:cNvSpPr txBox="1">
              <a:spLocks noChangeArrowheads="1"/>
            </p:cNvSpPr>
            <p:nvPr/>
          </p:nvSpPr>
          <p:spPr bwMode="auto">
            <a:xfrm>
              <a:off x="393700" y="993775"/>
              <a:ext cx="536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11.00</a:t>
              </a:r>
              <a:endParaRPr lang="ru-RU" sz="1200" b="1"/>
            </a:p>
          </p:txBody>
        </p:sp>
        <p:sp>
          <p:nvSpPr>
            <p:cNvPr id="16469" name="Text Box 74"/>
            <p:cNvSpPr txBox="1">
              <a:spLocks noChangeArrowheads="1"/>
            </p:cNvSpPr>
            <p:nvPr/>
          </p:nvSpPr>
          <p:spPr bwMode="auto">
            <a:xfrm rot="-5400000">
              <a:off x="-307182" y="2736057"/>
              <a:ext cx="1319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/>
                <a:t>Mass, GeV/c</a:t>
              </a:r>
              <a:r>
                <a:rPr lang="en-US" sz="1600" b="1" baseline="30000"/>
                <a:t>2</a:t>
              </a:r>
              <a:endParaRPr lang="ru-RU" sz="1600" b="1" baseline="30000"/>
            </a:p>
          </p:txBody>
        </p:sp>
        <p:sp>
          <p:nvSpPr>
            <p:cNvPr id="16470" name="Line 75"/>
            <p:cNvSpPr>
              <a:spLocks noChangeShapeType="1"/>
            </p:cNvSpPr>
            <p:nvPr/>
          </p:nvSpPr>
          <p:spPr bwMode="auto">
            <a:xfrm>
              <a:off x="915988" y="993775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76"/>
            <p:cNvSpPr>
              <a:spLocks noChangeShapeType="1"/>
            </p:cNvSpPr>
            <p:nvPr/>
          </p:nvSpPr>
          <p:spPr bwMode="auto">
            <a:xfrm>
              <a:off x="915988" y="85725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Text Box 77"/>
            <p:cNvSpPr txBox="1">
              <a:spLocks noChangeArrowheads="1"/>
            </p:cNvSpPr>
            <p:nvPr/>
          </p:nvSpPr>
          <p:spPr bwMode="auto">
            <a:xfrm>
              <a:off x="971550" y="2062163"/>
              <a:ext cx="631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/>
                <a:t>2M(B)</a:t>
              </a:r>
              <a:endParaRPr lang="ru-RU" sz="1400" baseline="-25000"/>
            </a:p>
          </p:txBody>
        </p:sp>
        <p:sp>
          <p:nvSpPr>
            <p:cNvPr id="16473" name="Line 78"/>
            <p:cNvSpPr>
              <a:spLocks noChangeShapeType="1"/>
            </p:cNvSpPr>
            <p:nvPr/>
          </p:nvSpPr>
          <p:spPr bwMode="auto">
            <a:xfrm>
              <a:off x="2157413" y="1500188"/>
              <a:ext cx="0" cy="3629025"/>
            </a:xfrm>
            <a:prstGeom prst="line">
              <a:avLst/>
            </a:prstGeom>
            <a:noFill/>
            <a:ln w="38100">
              <a:solidFill>
                <a:srgbClr val="0000FF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79"/>
            <p:cNvSpPr>
              <a:spLocks noChangeShapeType="1"/>
            </p:cNvSpPr>
            <p:nvPr/>
          </p:nvSpPr>
          <p:spPr bwMode="auto">
            <a:xfrm>
              <a:off x="2043113" y="1485900"/>
              <a:ext cx="0" cy="2085975"/>
            </a:xfrm>
            <a:prstGeom prst="line">
              <a:avLst/>
            </a:prstGeom>
            <a:noFill/>
            <a:ln w="38100">
              <a:solidFill>
                <a:srgbClr val="0000FF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80"/>
            <p:cNvSpPr>
              <a:spLocks noChangeShapeType="1"/>
            </p:cNvSpPr>
            <p:nvPr/>
          </p:nvSpPr>
          <p:spPr bwMode="auto">
            <a:xfrm>
              <a:off x="1928813" y="1485900"/>
              <a:ext cx="0" cy="1300163"/>
            </a:xfrm>
            <a:prstGeom prst="line">
              <a:avLst/>
            </a:prstGeom>
            <a:noFill/>
            <a:ln w="38100">
              <a:solidFill>
                <a:srgbClr val="0000FF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81"/>
            <p:cNvSpPr>
              <a:spLocks noChangeShapeType="1"/>
            </p:cNvSpPr>
            <p:nvPr/>
          </p:nvSpPr>
          <p:spPr bwMode="auto">
            <a:xfrm>
              <a:off x="2271713" y="2271713"/>
              <a:ext cx="0" cy="2828925"/>
            </a:xfrm>
            <a:prstGeom prst="line">
              <a:avLst/>
            </a:prstGeom>
            <a:noFill/>
            <a:ln w="38100">
              <a:solidFill>
                <a:srgbClr val="008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84"/>
            <p:cNvSpPr>
              <a:spLocks noChangeShapeType="1"/>
            </p:cNvSpPr>
            <p:nvPr/>
          </p:nvSpPr>
          <p:spPr bwMode="auto">
            <a:xfrm>
              <a:off x="2386013" y="2914650"/>
              <a:ext cx="0" cy="2228850"/>
            </a:xfrm>
            <a:prstGeom prst="line">
              <a:avLst/>
            </a:prstGeom>
            <a:noFill/>
            <a:ln w="38100">
              <a:solidFill>
                <a:srgbClr val="008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85"/>
            <p:cNvSpPr>
              <a:spLocks noChangeShapeType="1"/>
            </p:cNvSpPr>
            <p:nvPr/>
          </p:nvSpPr>
          <p:spPr bwMode="auto">
            <a:xfrm>
              <a:off x="2500313" y="3800475"/>
              <a:ext cx="0" cy="1314450"/>
            </a:xfrm>
            <a:prstGeom prst="line">
              <a:avLst/>
            </a:prstGeom>
            <a:noFill/>
            <a:ln w="38100">
              <a:solidFill>
                <a:srgbClr val="008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Text Box 99"/>
            <p:cNvSpPr txBox="1">
              <a:spLocks noChangeArrowheads="1"/>
            </p:cNvSpPr>
            <p:nvPr/>
          </p:nvSpPr>
          <p:spPr bwMode="auto">
            <a:xfrm>
              <a:off x="1422400" y="1687513"/>
              <a:ext cx="569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260</a:t>
              </a:r>
              <a:endParaRPr lang="ru-RU">
                <a:solidFill>
                  <a:srgbClr val="0000CC"/>
                </a:solidFill>
              </a:endParaRPr>
            </a:p>
          </p:txBody>
        </p:sp>
        <p:sp>
          <p:nvSpPr>
            <p:cNvPr id="16480" name="Text Box 100"/>
            <p:cNvSpPr txBox="1">
              <a:spLocks noChangeArrowheads="1"/>
            </p:cNvSpPr>
            <p:nvPr/>
          </p:nvSpPr>
          <p:spPr bwMode="auto">
            <a:xfrm>
              <a:off x="1536700" y="3016250"/>
              <a:ext cx="569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430</a:t>
              </a:r>
              <a:endParaRPr lang="ru-RU">
                <a:solidFill>
                  <a:srgbClr val="0000CC"/>
                </a:solidFill>
              </a:endParaRPr>
            </a:p>
          </p:txBody>
        </p:sp>
        <p:sp>
          <p:nvSpPr>
            <p:cNvPr id="16481" name="Text Box 101"/>
            <p:cNvSpPr txBox="1">
              <a:spLocks noChangeArrowheads="1"/>
            </p:cNvSpPr>
            <p:nvPr/>
          </p:nvSpPr>
          <p:spPr bwMode="auto">
            <a:xfrm>
              <a:off x="1651000" y="4202113"/>
              <a:ext cx="569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290</a:t>
              </a:r>
              <a:endParaRPr lang="ru-RU">
                <a:solidFill>
                  <a:srgbClr val="0000CC"/>
                </a:solidFill>
              </a:endParaRPr>
            </a:p>
          </p:txBody>
        </p:sp>
        <p:sp>
          <p:nvSpPr>
            <p:cNvPr id="16482" name="Text Box 104"/>
            <p:cNvSpPr txBox="1">
              <a:spLocks noChangeArrowheads="1"/>
            </p:cNvSpPr>
            <p:nvPr/>
          </p:nvSpPr>
          <p:spPr bwMode="auto">
            <a:xfrm>
              <a:off x="2436813" y="4287838"/>
              <a:ext cx="3127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6</a:t>
              </a:r>
              <a:endParaRPr lang="ru-RU">
                <a:solidFill>
                  <a:srgbClr val="008000"/>
                </a:solidFill>
              </a:endParaRPr>
            </a:p>
          </p:txBody>
        </p:sp>
        <p:sp>
          <p:nvSpPr>
            <p:cNvPr id="16483" name="Text Box 105"/>
            <p:cNvSpPr txBox="1">
              <a:spLocks noChangeArrowheads="1"/>
            </p:cNvSpPr>
            <p:nvPr/>
          </p:nvSpPr>
          <p:spPr bwMode="auto">
            <a:xfrm>
              <a:off x="2336800" y="3230563"/>
              <a:ext cx="312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1</a:t>
              </a:r>
              <a:endParaRPr lang="ru-RU">
                <a:solidFill>
                  <a:srgbClr val="008000"/>
                </a:solidFill>
              </a:endParaRPr>
            </a:p>
          </p:txBody>
        </p:sp>
        <p:sp>
          <p:nvSpPr>
            <p:cNvPr id="16484" name="Text Box 106"/>
            <p:cNvSpPr txBox="1">
              <a:spLocks noChangeArrowheads="1"/>
            </p:cNvSpPr>
            <p:nvPr/>
          </p:nvSpPr>
          <p:spPr bwMode="auto">
            <a:xfrm>
              <a:off x="2208213" y="2316163"/>
              <a:ext cx="3127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2</a:t>
              </a:r>
              <a:endParaRPr lang="ru-RU">
                <a:solidFill>
                  <a:srgbClr val="008000"/>
                </a:solidFill>
              </a:endParaRPr>
            </a:p>
          </p:txBody>
        </p:sp>
        <p:sp>
          <p:nvSpPr>
            <p:cNvPr id="16485" name="Oval 107"/>
            <p:cNvSpPr>
              <a:spLocks noChangeArrowheads="1"/>
            </p:cNvSpPr>
            <p:nvPr/>
          </p:nvSpPr>
          <p:spPr bwMode="auto">
            <a:xfrm>
              <a:off x="2457450" y="4343400"/>
              <a:ext cx="300038" cy="300038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" name="Oval 108"/>
            <p:cNvSpPr>
              <a:spLocks noChangeArrowheads="1"/>
            </p:cNvSpPr>
            <p:nvPr/>
          </p:nvSpPr>
          <p:spPr bwMode="auto">
            <a:xfrm>
              <a:off x="2343150" y="3271838"/>
              <a:ext cx="300038" cy="300037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" name="Oval 109"/>
            <p:cNvSpPr>
              <a:spLocks noChangeArrowheads="1"/>
            </p:cNvSpPr>
            <p:nvPr/>
          </p:nvSpPr>
          <p:spPr bwMode="auto">
            <a:xfrm>
              <a:off x="2228850" y="2386013"/>
              <a:ext cx="300038" cy="300037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" name="Oval 110"/>
            <p:cNvSpPr>
              <a:spLocks noChangeArrowheads="1"/>
            </p:cNvSpPr>
            <p:nvPr/>
          </p:nvSpPr>
          <p:spPr bwMode="auto">
            <a:xfrm>
              <a:off x="1657350" y="4243388"/>
              <a:ext cx="542925" cy="32861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" name="Oval 111"/>
            <p:cNvSpPr>
              <a:spLocks noChangeArrowheads="1"/>
            </p:cNvSpPr>
            <p:nvPr/>
          </p:nvSpPr>
          <p:spPr bwMode="auto">
            <a:xfrm>
              <a:off x="1528763" y="3043238"/>
              <a:ext cx="542925" cy="32861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" name="Oval 112"/>
            <p:cNvSpPr>
              <a:spLocks noChangeArrowheads="1"/>
            </p:cNvSpPr>
            <p:nvPr/>
          </p:nvSpPr>
          <p:spPr bwMode="auto">
            <a:xfrm>
              <a:off x="1428750" y="1714500"/>
              <a:ext cx="542925" cy="328613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1" name="Text Box 113"/>
            <p:cNvSpPr txBox="1">
              <a:spLocks noChangeArrowheads="1"/>
            </p:cNvSpPr>
            <p:nvPr/>
          </p:nvSpPr>
          <p:spPr bwMode="auto">
            <a:xfrm>
              <a:off x="222250" y="4656138"/>
              <a:ext cx="1606550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partial (keV)</a:t>
              </a:r>
              <a:endParaRPr lang="ru-RU">
                <a:sym typeface="Symbol" pitchFamily="18" charset="2"/>
              </a:endParaRPr>
            </a:p>
          </p:txBody>
        </p:sp>
        <p:sp>
          <p:nvSpPr>
            <p:cNvPr id="16492" name="Line 114"/>
            <p:cNvSpPr>
              <a:spLocks noChangeShapeType="1"/>
            </p:cNvSpPr>
            <p:nvPr/>
          </p:nvSpPr>
          <p:spPr bwMode="auto">
            <a:xfrm flipV="1">
              <a:off x="1414463" y="4486275"/>
              <a:ext cx="214312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15"/>
            <p:cNvSpPr>
              <a:spLocks noChangeShapeType="1"/>
            </p:cNvSpPr>
            <p:nvPr/>
          </p:nvSpPr>
          <p:spPr bwMode="auto">
            <a:xfrm flipV="1">
              <a:off x="1743075" y="4557713"/>
              <a:ext cx="671513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20"/>
            <p:cNvSpPr>
              <a:spLocks noChangeShapeType="1"/>
            </p:cNvSpPr>
            <p:nvPr/>
          </p:nvSpPr>
          <p:spPr bwMode="auto">
            <a:xfrm>
              <a:off x="915988" y="857250"/>
              <a:ext cx="4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23"/>
            <p:cNvSpPr>
              <a:spLocks noChangeShapeType="1"/>
            </p:cNvSpPr>
            <p:nvPr/>
          </p:nvSpPr>
          <p:spPr bwMode="auto">
            <a:xfrm>
              <a:off x="3063875" y="2205038"/>
              <a:ext cx="55086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24"/>
            <p:cNvSpPr>
              <a:spLocks noChangeShapeType="1"/>
            </p:cNvSpPr>
            <p:nvPr/>
          </p:nvSpPr>
          <p:spPr bwMode="auto">
            <a:xfrm>
              <a:off x="3063875" y="2101850"/>
              <a:ext cx="55086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25"/>
            <p:cNvSpPr>
              <a:spLocks noChangeShapeType="1"/>
            </p:cNvSpPr>
            <p:nvPr/>
          </p:nvSpPr>
          <p:spPr bwMode="auto">
            <a:xfrm>
              <a:off x="2343150" y="1485901"/>
              <a:ext cx="677863" cy="666750"/>
            </a:xfrm>
            <a:prstGeom prst="line">
              <a:avLst/>
            </a:prstGeom>
            <a:noFill/>
            <a:ln w="38100">
              <a:solidFill>
                <a:srgbClr val="CC0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26"/>
            <p:cNvSpPr>
              <a:spLocks noChangeShapeType="1"/>
            </p:cNvSpPr>
            <p:nvPr/>
          </p:nvSpPr>
          <p:spPr bwMode="auto">
            <a:xfrm flipH="1">
              <a:off x="3157538" y="2224088"/>
              <a:ext cx="280987" cy="1647825"/>
            </a:xfrm>
            <a:prstGeom prst="line">
              <a:avLst/>
            </a:prstGeom>
            <a:noFill/>
            <a:ln w="38100">
              <a:solidFill>
                <a:srgbClr val="CC0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27"/>
            <p:cNvSpPr>
              <a:spLocks noChangeShapeType="1"/>
            </p:cNvSpPr>
            <p:nvPr/>
          </p:nvSpPr>
          <p:spPr bwMode="auto">
            <a:xfrm flipH="1">
              <a:off x="3167063" y="2224088"/>
              <a:ext cx="163512" cy="696912"/>
            </a:xfrm>
            <a:prstGeom prst="line">
              <a:avLst/>
            </a:prstGeom>
            <a:noFill/>
            <a:ln w="38100">
              <a:solidFill>
                <a:srgbClr val="CC0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Rectangle 128"/>
            <p:cNvSpPr>
              <a:spLocks noChangeArrowheads="1"/>
            </p:cNvSpPr>
            <p:nvPr/>
          </p:nvSpPr>
          <p:spPr bwMode="auto">
            <a:xfrm>
              <a:off x="2386013" y="1671638"/>
              <a:ext cx="4524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CC0000"/>
                  </a:solidFill>
                  <a:sym typeface="Symbol" pitchFamily="18" charset="2"/>
                </a:rPr>
                <a:t></a:t>
              </a:r>
              <a:r>
                <a:rPr lang="en-US" sz="2400" baseline="30000">
                  <a:solidFill>
                    <a:srgbClr val="CC0000"/>
                  </a:solidFill>
                  <a:sym typeface="Symbol" pitchFamily="18" charset="2"/>
                </a:rPr>
                <a:t>–</a:t>
              </a:r>
              <a:endParaRPr lang="ru-RU" sz="2400" baseline="30000">
                <a:solidFill>
                  <a:srgbClr val="CC0000"/>
                </a:solidFill>
                <a:sym typeface="Symbol" pitchFamily="18" charset="2"/>
              </a:endParaRPr>
            </a:p>
          </p:txBody>
        </p:sp>
        <p:sp>
          <p:nvSpPr>
            <p:cNvPr id="16501" name="Rectangle 129"/>
            <p:cNvSpPr>
              <a:spLocks noChangeArrowheads="1"/>
            </p:cNvSpPr>
            <p:nvPr/>
          </p:nvSpPr>
          <p:spPr bwMode="auto">
            <a:xfrm>
              <a:off x="3143250" y="2486025"/>
              <a:ext cx="4524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CC0000"/>
                  </a:solidFill>
                  <a:sym typeface="Symbol" pitchFamily="18" charset="2"/>
                </a:rPr>
                <a:t></a:t>
              </a:r>
              <a:r>
                <a:rPr lang="en-US" sz="2400" baseline="30000">
                  <a:solidFill>
                    <a:srgbClr val="CC0000"/>
                  </a:solidFill>
                  <a:sym typeface="Symbol" pitchFamily="18" charset="2"/>
                </a:rPr>
                <a:t>+</a:t>
              </a:r>
              <a:endParaRPr lang="ru-RU" sz="2400" baseline="30000">
                <a:solidFill>
                  <a:srgbClr val="CC0000"/>
                </a:solidFill>
                <a:sym typeface="Symbol" pitchFamily="18" charset="2"/>
              </a:endParaRPr>
            </a:p>
          </p:txBody>
        </p:sp>
        <p:sp>
          <p:nvSpPr>
            <p:cNvPr id="16502" name="Rectangle 130"/>
            <p:cNvSpPr>
              <a:spLocks noChangeArrowheads="1"/>
            </p:cNvSpPr>
            <p:nvPr/>
          </p:nvSpPr>
          <p:spPr bwMode="auto">
            <a:xfrm>
              <a:off x="3157538" y="1658938"/>
              <a:ext cx="4333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CC0000"/>
                  </a:solidFill>
                  <a:sym typeface="Symbol" pitchFamily="18" charset="2"/>
                </a:rPr>
                <a:t>Z</a:t>
              </a:r>
              <a:r>
                <a:rPr lang="en-US" sz="2400" baseline="-25000">
                  <a:solidFill>
                    <a:srgbClr val="CC0000"/>
                  </a:solidFill>
                  <a:sym typeface="Symbol" pitchFamily="18" charset="2"/>
                </a:rPr>
                <a:t>b</a:t>
              </a:r>
              <a:endParaRPr lang="ru-RU" sz="2400" baseline="30000">
                <a:solidFill>
                  <a:srgbClr val="CC0000"/>
                </a:solidFill>
                <a:sym typeface="Symbol" pitchFamily="18" charset="2"/>
              </a:endParaRPr>
            </a:p>
          </p:txBody>
        </p:sp>
        <p:sp>
          <p:nvSpPr>
            <p:cNvPr id="16503" name="Rectangle 131"/>
            <p:cNvSpPr>
              <a:spLocks noChangeArrowheads="1"/>
            </p:cNvSpPr>
            <p:nvPr/>
          </p:nvSpPr>
          <p:spPr bwMode="auto">
            <a:xfrm>
              <a:off x="3300413" y="16002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sym typeface="Symbol" pitchFamily="18" charset="2"/>
                </a:rPr>
                <a:t>+</a:t>
              </a:r>
              <a:endParaRPr lang="ru-RU">
                <a:solidFill>
                  <a:srgbClr val="CC0000"/>
                </a:solidFill>
                <a:sym typeface="Symbol" pitchFamily="18" charset="2"/>
              </a:endParaRPr>
            </a:p>
          </p:txBody>
        </p:sp>
        <p:sp>
          <p:nvSpPr>
            <p:cNvPr id="16504" name="Line 126"/>
            <p:cNvSpPr>
              <a:spLocks noChangeShapeType="1"/>
            </p:cNvSpPr>
            <p:nvPr/>
          </p:nvSpPr>
          <p:spPr bwMode="auto">
            <a:xfrm flipH="1">
              <a:off x="2470150" y="2211388"/>
              <a:ext cx="600075" cy="695325"/>
            </a:xfrm>
            <a:prstGeom prst="line">
              <a:avLst/>
            </a:prstGeom>
            <a:noFill/>
            <a:ln w="38100">
              <a:solidFill>
                <a:srgbClr val="CC0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26"/>
            <p:cNvSpPr>
              <a:spLocks noChangeShapeType="1"/>
            </p:cNvSpPr>
            <p:nvPr/>
          </p:nvSpPr>
          <p:spPr bwMode="auto">
            <a:xfrm flipH="1">
              <a:off x="2428875" y="2224088"/>
              <a:ext cx="723900" cy="1474787"/>
            </a:xfrm>
            <a:prstGeom prst="line">
              <a:avLst/>
            </a:prstGeom>
            <a:noFill/>
            <a:ln w="38100">
              <a:solidFill>
                <a:srgbClr val="CC0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26"/>
            <p:cNvSpPr>
              <a:spLocks noChangeShapeType="1"/>
            </p:cNvSpPr>
            <p:nvPr/>
          </p:nvSpPr>
          <p:spPr bwMode="auto">
            <a:xfrm flipH="1">
              <a:off x="2374900" y="2214563"/>
              <a:ext cx="839788" cy="3121025"/>
            </a:xfrm>
            <a:prstGeom prst="line">
              <a:avLst/>
            </a:prstGeom>
            <a:noFill/>
            <a:ln w="38100">
              <a:solidFill>
                <a:srgbClr val="CC0000">
                  <a:alpha val="30196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8" name="Picture 14" descr="Belle-logo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9" name="Group 134"/>
          <p:cNvGrpSpPr>
            <a:grpSpLocks/>
          </p:cNvGrpSpPr>
          <p:nvPr/>
        </p:nvGrpSpPr>
        <p:grpSpPr bwMode="auto">
          <a:xfrm>
            <a:off x="4514850" y="2149475"/>
            <a:ext cx="2516188" cy="1274763"/>
            <a:chOff x="4057650" y="2073275"/>
            <a:chExt cx="2516188" cy="1274763"/>
          </a:xfrm>
        </p:grpSpPr>
        <p:pic>
          <p:nvPicPr>
            <p:cNvPr id="16403" name="Picture 1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7650" y="2073275"/>
              <a:ext cx="2516188" cy="127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4" name="Rectangle 131"/>
            <p:cNvSpPr>
              <a:spLocks noChangeArrowheads="1"/>
            </p:cNvSpPr>
            <p:nvPr/>
          </p:nvSpPr>
          <p:spPr bwMode="auto">
            <a:xfrm>
              <a:off x="4876800" y="3019425"/>
              <a:ext cx="333375" cy="4571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9B46A66E-D1BA-415B-854D-8603761D420F}" type="slidenum">
              <a:rPr lang="en-US" sz="1600" smtClean="0">
                <a:solidFill>
                  <a:schemeClr val="tx1"/>
                </a:solidFill>
              </a:rPr>
              <a:pPr/>
              <a:t>3</a:t>
            </a:fld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16401" name="Text Box 34"/>
          <p:cNvSpPr txBox="1">
            <a:spLocks noChangeArrowheads="1"/>
          </p:cNvSpPr>
          <p:nvPr/>
        </p:nvSpPr>
        <p:spPr bwMode="auto">
          <a:xfrm>
            <a:off x="3727450" y="3546475"/>
            <a:ext cx="2640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00CC"/>
                </a:solidFill>
                <a:ea typeface="SimSun" pitchFamily="2" charset="-122"/>
              </a:rPr>
              <a:t>Belle: PRL108, 032001 (2012)</a:t>
            </a:r>
            <a:endParaRPr lang="ru-RU" sz="1400" b="1">
              <a:solidFill>
                <a:srgbClr val="0000CC"/>
              </a:solidFill>
            </a:endParaRPr>
          </a:p>
        </p:txBody>
      </p:sp>
      <p:sp>
        <p:nvSpPr>
          <p:cNvPr id="16402" name="Text Box 45"/>
          <p:cNvSpPr txBox="1">
            <a:spLocks noChangeArrowheads="1"/>
          </p:cNvSpPr>
          <p:nvPr/>
        </p:nvSpPr>
        <p:spPr bwMode="auto">
          <a:xfrm>
            <a:off x="329972" y="5830888"/>
            <a:ext cx="3005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dirty="0">
                <a:latin typeface="Courier"/>
              </a:rPr>
              <a:t>J</a:t>
            </a:r>
            <a:r>
              <a:rPr lang="en-US" b="1" baseline="30000" dirty="0">
                <a:latin typeface="Courier"/>
              </a:rPr>
              <a:t>PC</a:t>
            </a:r>
            <a:r>
              <a:rPr lang="en-US" b="1" dirty="0">
                <a:latin typeface="Courier"/>
              </a:rPr>
              <a:t> = 0</a:t>
            </a:r>
            <a:r>
              <a:rPr lang="en-US" b="1" baseline="30000" dirty="0">
                <a:latin typeface="Courier"/>
              </a:rPr>
              <a:t>-+</a:t>
            </a:r>
            <a:r>
              <a:rPr lang="en-US" b="1" dirty="0">
                <a:latin typeface="Courier"/>
              </a:rPr>
              <a:t> </a:t>
            </a:r>
            <a:r>
              <a:rPr lang="en-US" b="1" dirty="0" smtClean="0">
                <a:latin typeface="Courier"/>
              </a:rPr>
              <a:t>  </a:t>
            </a:r>
            <a:r>
              <a:rPr lang="en-US" b="1" dirty="0">
                <a:latin typeface="Courier"/>
              </a:rPr>
              <a:t>1</a:t>
            </a:r>
            <a:r>
              <a:rPr lang="en-US" b="1" baseline="30000" dirty="0">
                <a:latin typeface="Courier"/>
              </a:rPr>
              <a:t>--</a:t>
            </a:r>
            <a:r>
              <a:rPr lang="en-US" b="1" dirty="0">
                <a:latin typeface="Courier"/>
              </a:rPr>
              <a:t> </a:t>
            </a:r>
            <a:r>
              <a:rPr lang="en-US" b="1" dirty="0" smtClean="0">
                <a:latin typeface="Courier"/>
              </a:rPr>
              <a:t>  </a:t>
            </a:r>
            <a:r>
              <a:rPr lang="en-US" b="1" dirty="0">
                <a:latin typeface="Courier"/>
              </a:rPr>
              <a:t>1</a:t>
            </a:r>
            <a:r>
              <a:rPr lang="en-US" b="1" baseline="30000" dirty="0">
                <a:latin typeface="Courier"/>
              </a:rPr>
              <a:t>-+</a:t>
            </a:r>
            <a:endParaRPr lang="ru-RU" b="1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960813" y="-4763"/>
            <a:ext cx="1289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7E0021"/>
                </a:solidFill>
              </a:rPr>
              <a:t>Cusp?</a:t>
            </a:r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79388" y="1079500"/>
            <a:ext cx="6480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570038" y="428625"/>
            <a:ext cx="577215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/>
              <a:t>D.Bugg Europhys.Lett.96 (2011) (arXiv:1105.5492)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206500"/>
            <a:ext cx="3397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049338"/>
            <a:ext cx="448468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813" y="3581400"/>
            <a:ext cx="441166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149225" y="854075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Amplitude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4179888" y="71596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Line-shape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528638" y="3195638"/>
            <a:ext cx="204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Not a resonance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30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490913" y="-4763"/>
            <a:ext cx="2239962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7E0021"/>
                </a:solidFill>
              </a:rPr>
              <a:t>Tetraquark?</a:t>
            </a:r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508000" y="2063750"/>
            <a:ext cx="2528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M ~ 10.5 – 10.8 GeV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416300" y="2079625"/>
            <a:ext cx="5713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Tao Guo, Lu Cao, Ming-Zhen Zhou, Hong Chen, (1106.2284)</a:t>
            </a:r>
            <a:endParaRPr lang="ru-RU" sz="1600"/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52438" y="1025525"/>
            <a:ext cx="2528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M ~ 10.2 – 10.3 GeV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416300" y="839788"/>
            <a:ext cx="5348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Ying Cui, Xiao-lin Chen, Wei-Zhen Deng, </a:t>
            </a:r>
          </a:p>
          <a:p>
            <a:r>
              <a:rPr lang="en-US" sz="1600"/>
              <a:t>Shi-Lin Zhu, High Energy Phys.Nucl.Phys.31:7-13, 2007</a:t>
            </a:r>
          </a:p>
          <a:p>
            <a:r>
              <a:rPr lang="en-US" sz="1600"/>
              <a:t>(hep-ph/0607226)</a:t>
            </a:r>
          </a:p>
        </p:txBody>
      </p:sp>
      <p:sp>
        <p:nvSpPr>
          <p:cNvPr id="31752" name="Text Box 0"/>
          <p:cNvSpPr txBox="1">
            <a:spLocks noChangeArrowheads="1"/>
          </p:cNvSpPr>
          <p:nvPr/>
        </p:nvSpPr>
        <p:spPr bwMode="auto">
          <a:xfrm>
            <a:off x="561975" y="2868613"/>
            <a:ext cx="203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CC"/>
                </a:solidFill>
              </a:rPr>
              <a:t>M ~ 9.4, 11 GeV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31753" name="Text Box 1"/>
          <p:cNvSpPr txBox="1">
            <a:spLocks noChangeArrowheads="1"/>
          </p:cNvSpPr>
          <p:nvPr/>
        </p:nvSpPr>
        <p:spPr bwMode="auto">
          <a:xfrm>
            <a:off x="3648075" y="2925763"/>
            <a:ext cx="3184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/>
              <a:t>M.Karliner, H.Lipkin, (0802.0649)</a:t>
            </a:r>
            <a:endParaRPr lang="ru-RU" sz="160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31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smtClean="0">
                <a:latin typeface="Calibri" pitchFamily="34" charset="0"/>
              </a:rPr>
              <a:t>     </a:t>
            </a:r>
            <a:r>
              <a:rPr lang="en-US" sz="4000" b="1" smtClean="0">
                <a:latin typeface="Calibri" pitchFamily="34" charset="0"/>
                <a:sym typeface="Symbol" pitchFamily="18" charset="2"/>
              </a:rPr>
              <a:t></a:t>
            </a:r>
            <a:r>
              <a:rPr lang="en-US" sz="4000" b="1" smtClean="0">
                <a:latin typeface="Calibri" pitchFamily="34" charset="0"/>
              </a:rPr>
              <a:t>(5S)</a:t>
            </a:r>
            <a:r>
              <a:rPr lang="en-US" sz="4000" b="1" smtClean="0">
                <a:latin typeface="Calibri" pitchFamily="34" charset="0"/>
                <a:cs typeface="Arial" pitchFamily="34" charset="0"/>
              </a:rPr>
              <a:t>→</a:t>
            </a:r>
            <a:r>
              <a:rPr lang="en-US" sz="4000" b="1" smtClean="0">
                <a:latin typeface="Calibri" pitchFamily="34" charset="0"/>
              </a:rPr>
              <a:t>B</a:t>
            </a:r>
            <a:r>
              <a:rPr lang="en-US" sz="4000" b="1" baseline="30000" smtClean="0">
                <a:latin typeface="Calibri" pitchFamily="34" charset="0"/>
              </a:rPr>
              <a:t>*</a:t>
            </a:r>
            <a:r>
              <a:rPr lang="en-US" sz="4000" b="1" smtClean="0">
                <a:latin typeface="Calibri" pitchFamily="34" charset="0"/>
              </a:rPr>
              <a:t>B</a:t>
            </a:r>
            <a:r>
              <a:rPr lang="en-US" sz="4000" b="1" baseline="30000" smtClean="0">
                <a:latin typeface="Calibri" pitchFamily="34" charset="0"/>
              </a:rPr>
              <a:t>(*)</a:t>
            </a:r>
            <a:r>
              <a:rPr lang="el-GR" sz="4000" b="1" smtClean="0">
                <a:latin typeface="Calibri" pitchFamily="34" charset="0"/>
              </a:rPr>
              <a:t>π</a:t>
            </a:r>
            <a:r>
              <a:rPr lang="en-US" sz="4000" b="1" smtClean="0">
                <a:latin typeface="Calibri" pitchFamily="34" charset="0"/>
              </a:rPr>
              <a:t>:  B Reconstruction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CFA11435-A550-4DCD-871B-4FF364244FCC}" type="slidenum">
              <a:rPr lang="en-US" sz="1600" smtClean="0">
                <a:solidFill>
                  <a:schemeClr val="tx1"/>
                </a:solidFill>
              </a:rPr>
              <a:pPr/>
              <a:t>32</a:t>
            </a:fld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4820" name="TextBox 10"/>
          <p:cNvSpPr txBox="1">
            <a:spLocks noChangeArrowheads="1"/>
          </p:cNvSpPr>
          <p:nvPr/>
        </p:nvSpPr>
        <p:spPr bwMode="auto">
          <a:xfrm>
            <a:off x="76200" y="5716588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B candidate invariant mass distribution. All modes combined. Select B signal within 30-40 MeV (depending on B decay mode) around B nominal mass.</a:t>
            </a:r>
            <a:endParaRPr lang="en-US">
              <a:cs typeface="Arial" pitchFamily="34" charset="0"/>
            </a:endParaRPr>
          </a:p>
        </p:txBody>
      </p:sp>
      <p:pic>
        <p:nvPicPr>
          <p:cNvPr id="34821" name="Picture 2" descr="C:\Documents and Settings\garmash\Desktop\y5s-mbc.jpg"/>
          <p:cNvPicPr>
            <a:picLocks noChangeAspect="1" noChangeArrowheads="1"/>
          </p:cNvPicPr>
          <p:nvPr/>
        </p:nvPicPr>
        <p:blipFill>
          <a:blip r:embed="rId2" cstate="print"/>
          <a:srcRect t="44698" r="7843" b="3030"/>
          <a:stretch>
            <a:fillRect/>
          </a:stretch>
        </p:blipFill>
        <p:spPr bwMode="auto">
          <a:xfrm>
            <a:off x="0" y="990600"/>
            <a:ext cx="60960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1648619" y="3237706"/>
            <a:ext cx="3429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285207" y="3237706"/>
            <a:ext cx="34290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17"/>
          <p:cNvSpPr txBox="1">
            <a:spLocks noChangeArrowheads="1"/>
          </p:cNvSpPr>
          <p:nvPr/>
        </p:nvSpPr>
        <p:spPr bwMode="auto">
          <a:xfrm>
            <a:off x="6172200" y="1143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Charged B: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25" name="TextBox 18"/>
          <p:cNvSpPr txBox="1">
            <a:spLocks noChangeArrowheads="1"/>
          </p:cNvSpPr>
          <p:nvPr/>
        </p:nvSpPr>
        <p:spPr bwMode="auto">
          <a:xfrm>
            <a:off x="6553200" y="1524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– D</a:t>
            </a:r>
            <a:r>
              <a:rPr lang="en-US" b="1" baseline="30000">
                <a:latin typeface="Calibri" pitchFamily="34" charset="0"/>
              </a:rPr>
              <a:t>0</a:t>
            </a:r>
            <a:r>
              <a:rPr lang="en-US" b="1">
                <a:latin typeface="Calibri" pitchFamily="34" charset="0"/>
              </a:rPr>
              <a:t>[K</a:t>
            </a:r>
            <a:r>
              <a:rPr lang="el-GR" b="1">
                <a:latin typeface="Calibri" pitchFamily="34" charset="0"/>
              </a:rPr>
              <a:t>π</a:t>
            </a:r>
            <a:r>
              <a:rPr lang="en-US" b="1">
                <a:latin typeface="Calibri" pitchFamily="34" charset="0"/>
              </a:rPr>
              <a:t>,K</a:t>
            </a:r>
            <a:r>
              <a:rPr lang="el-GR" b="1">
                <a:latin typeface="Calibri" pitchFamily="34" charset="0"/>
              </a:rPr>
              <a:t>πππ</a:t>
            </a:r>
            <a:r>
              <a:rPr lang="en-US" b="1">
                <a:latin typeface="Calibri" pitchFamily="34" charset="0"/>
              </a:rPr>
              <a:t>]</a:t>
            </a:r>
            <a:r>
              <a:rPr lang="el-GR" b="1">
                <a:latin typeface="Calibri" pitchFamily="34" charset="0"/>
              </a:rPr>
              <a:t>π</a:t>
            </a:r>
            <a:r>
              <a:rPr lang="en-US" b="1" baseline="30000">
                <a:latin typeface="Calibri" pitchFamily="34" charset="0"/>
              </a:rPr>
              <a:t>-</a:t>
            </a:r>
            <a:r>
              <a:rPr lang="en-US" b="1">
                <a:latin typeface="Calibri" pitchFamily="34" charset="0"/>
              </a:rPr>
              <a:t> 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26" name="TextBox 20"/>
          <p:cNvSpPr txBox="1">
            <a:spLocks noChangeArrowheads="1"/>
          </p:cNvSpPr>
          <p:nvPr/>
        </p:nvSpPr>
        <p:spPr bwMode="auto">
          <a:xfrm>
            <a:off x="6553200" y="184785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– J/</a:t>
            </a:r>
            <a:r>
              <a:rPr lang="el-GR" b="1">
                <a:latin typeface="Calibri" pitchFamily="34" charset="0"/>
                <a:cs typeface="Arial" pitchFamily="34" charset="0"/>
              </a:rPr>
              <a:t>ψ</a:t>
            </a:r>
            <a:r>
              <a:rPr lang="en-US" b="1">
                <a:latin typeface="Calibri" pitchFamily="34" charset="0"/>
                <a:cs typeface="Arial" pitchFamily="34" charset="0"/>
              </a:rPr>
              <a:t>[</a:t>
            </a:r>
            <a:r>
              <a:rPr lang="el-GR" b="1">
                <a:latin typeface="Calibri" pitchFamily="34" charset="0"/>
                <a:cs typeface="Arial" pitchFamily="34" charset="0"/>
              </a:rPr>
              <a:t>μμ</a:t>
            </a:r>
            <a:r>
              <a:rPr lang="en-US" b="1">
                <a:latin typeface="Calibri" pitchFamily="34" charset="0"/>
                <a:cs typeface="Arial" pitchFamily="34" charset="0"/>
              </a:rPr>
              <a:t>] K</a:t>
            </a:r>
            <a:r>
              <a:rPr lang="en-US" b="1" baseline="30000">
                <a:latin typeface="Calibri" pitchFamily="34" charset="0"/>
                <a:cs typeface="Arial" pitchFamily="34" charset="0"/>
              </a:rPr>
              <a:t>-</a:t>
            </a:r>
            <a:r>
              <a:rPr lang="en-US" b="1">
                <a:latin typeface="Calibri" pitchFamily="34" charset="0"/>
              </a:rPr>
              <a:t> 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27" name="TextBox 21"/>
          <p:cNvSpPr txBox="1">
            <a:spLocks noChangeArrowheads="1"/>
          </p:cNvSpPr>
          <p:nvPr/>
        </p:nvSpPr>
        <p:spPr bwMode="auto">
          <a:xfrm>
            <a:off x="6172200" y="25146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Neutral B: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28" name="TextBox 22"/>
          <p:cNvSpPr txBox="1">
            <a:spLocks noChangeArrowheads="1"/>
          </p:cNvSpPr>
          <p:nvPr/>
        </p:nvSpPr>
        <p:spPr bwMode="auto">
          <a:xfrm>
            <a:off x="6467475" y="291465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– D</a:t>
            </a:r>
            <a:r>
              <a:rPr lang="en-US" b="1" baseline="30000">
                <a:latin typeface="Calibri" pitchFamily="34" charset="0"/>
              </a:rPr>
              <a:t>+</a:t>
            </a:r>
            <a:r>
              <a:rPr lang="en-US" b="1">
                <a:latin typeface="Calibri" pitchFamily="34" charset="0"/>
              </a:rPr>
              <a:t>[K</a:t>
            </a:r>
            <a:r>
              <a:rPr lang="el-GR" b="1">
                <a:latin typeface="Calibri" pitchFamily="34" charset="0"/>
              </a:rPr>
              <a:t>ππ</a:t>
            </a:r>
            <a:r>
              <a:rPr lang="en-US" b="1">
                <a:latin typeface="Calibri" pitchFamily="34" charset="0"/>
              </a:rPr>
              <a:t>]</a:t>
            </a:r>
            <a:r>
              <a:rPr lang="el-GR" b="1">
                <a:latin typeface="Calibri" pitchFamily="34" charset="0"/>
              </a:rPr>
              <a:t>π</a:t>
            </a:r>
            <a:r>
              <a:rPr lang="en-US" b="1" baseline="30000">
                <a:latin typeface="Calibri" pitchFamily="34" charset="0"/>
              </a:rPr>
              <a:t>-</a:t>
            </a:r>
            <a:r>
              <a:rPr lang="en-US" b="1">
                <a:latin typeface="Calibri" pitchFamily="34" charset="0"/>
              </a:rPr>
              <a:t> 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29" name="TextBox 23"/>
          <p:cNvSpPr txBox="1">
            <a:spLocks noChangeArrowheads="1"/>
          </p:cNvSpPr>
          <p:nvPr/>
        </p:nvSpPr>
        <p:spPr bwMode="auto">
          <a:xfrm>
            <a:off x="6467475" y="3657600"/>
            <a:ext cx="2676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– D*</a:t>
            </a:r>
            <a:r>
              <a:rPr lang="en-US" b="1" baseline="30000">
                <a:latin typeface="Calibri" pitchFamily="34" charset="0"/>
              </a:rPr>
              <a:t>+</a:t>
            </a:r>
            <a:r>
              <a:rPr lang="en-US" b="1">
                <a:latin typeface="Calibri" pitchFamily="34" charset="0"/>
              </a:rPr>
              <a:t>[K</a:t>
            </a:r>
            <a:r>
              <a:rPr lang="el-GR" b="1">
                <a:latin typeface="Calibri" pitchFamily="34" charset="0"/>
              </a:rPr>
              <a:t>π</a:t>
            </a:r>
            <a:r>
              <a:rPr lang="en-US" b="1">
                <a:latin typeface="Calibri" pitchFamily="34" charset="0"/>
              </a:rPr>
              <a:t>,K</a:t>
            </a:r>
            <a:r>
              <a:rPr lang="el-GR" b="1">
                <a:latin typeface="Calibri" pitchFamily="34" charset="0"/>
              </a:rPr>
              <a:t>ππ</a:t>
            </a:r>
            <a:r>
              <a:rPr lang="en-US" b="1">
                <a:latin typeface="Calibri" pitchFamily="34" charset="0"/>
              </a:rPr>
              <a:t>,K</a:t>
            </a:r>
            <a:r>
              <a:rPr lang="el-GR" b="1">
                <a:latin typeface="Calibri" pitchFamily="34" charset="0"/>
              </a:rPr>
              <a:t>πππ</a:t>
            </a:r>
            <a:r>
              <a:rPr lang="en-US" b="1">
                <a:latin typeface="Calibri" pitchFamily="34" charset="0"/>
              </a:rPr>
              <a:t>]</a:t>
            </a:r>
            <a:r>
              <a:rPr lang="el-GR" b="1">
                <a:latin typeface="Calibri" pitchFamily="34" charset="0"/>
              </a:rPr>
              <a:t>π</a:t>
            </a:r>
            <a:r>
              <a:rPr lang="en-US" b="1" baseline="30000">
                <a:latin typeface="Calibri" pitchFamily="34" charset="0"/>
              </a:rPr>
              <a:t>-</a:t>
            </a:r>
            <a:r>
              <a:rPr lang="en-US" b="1">
                <a:latin typeface="Calibri" pitchFamily="34" charset="0"/>
              </a:rPr>
              <a:t> 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830" name="TextBox 24"/>
          <p:cNvSpPr txBox="1">
            <a:spLocks noChangeArrowheads="1"/>
          </p:cNvSpPr>
          <p:nvPr/>
        </p:nvSpPr>
        <p:spPr bwMode="auto">
          <a:xfrm>
            <a:off x="6467475" y="3271838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– J/</a:t>
            </a:r>
            <a:r>
              <a:rPr lang="el-GR" b="1">
                <a:latin typeface="Calibri" pitchFamily="34" charset="0"/>
                <a:cs typeface="Arial" pitchFamily="34" charset="0"/>
              </a:rPr>
              <a:t>ψ</a:t>
            </a:r>
            <a:r>
              <a:rPr lang="en-US" b="1">
                <a:latin typeface="Calibri" pitchFamily="34" charset="0"/>
                <a:cs typeface="Arial" pitchFamily="34" charset="0"/>
              </a:rPr>
              <a:t>[</a:t>
            </a:r>
            <a:r>
              <a:rPr lang="el-GR" b="1">
                <a:latin typeface="Calibri" pitchFamily="34" charset="0"/>
                <a:cs typeface="Arial" pitchFamily="34" charset="0"/>
              </a:rPr>
              <a:t>μμ</a:t>
            </a:r>
            <a:r>
              <a:rPr lang="en-US" b="1">
                <a:latin typeface="Calibri" pitchFamily="34" charset="0"/>
                <a:cs typeface="Arial" pitchFamily="34" charset="0"/>
              </a:rPr>
              <a:t>] K*</a:t>
            </a:r>
            <a:r>
              <a:rPr lang="en-US" b="1" baseline="30000">
                <a:latin typeface="Calibri" pitchFamily="34" charset="0"/>
                <a:cs typeface="Arial" pitchFamily="34" charset="0"/>
              </a:rPr>
              <a:t>0</a:t>
            </a:r>
            <a:r>
              <a:rPr lang="en-US" b="1">
                <a:latin typeface="Calibri" pitchFamily="34" charset="0"/>
              </a:rPr>
              <a:t> 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266032" y="3237706"/>
            <a:ext cx="34290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77319" y="3237706"/>
            <a:ext cx="3429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371850" y="1219200"/>
            <a:ext cx="619125" cy="3733800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81325" y="1219200"/>
            <a:ext cx="381000" cy="37338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00500" y="1219200"/>
            <a:ext cx="381000" cy="37338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6000" y="4306888"/>
            <a:ext cx="2971800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en-US" dirty="0">
                <a:latin typeface="Calibri" pitchFamily="34" charset="0"/>
              </a:rPr>
              <a:t>Effective B </a:t>
            </a:r>
            <a:r>
              <a:rPr lang="en-US" dirty="0">
                <a:latin typeface="Calibri" pitchFamily="34" charset="0"/>
                <a:cs typeface="Arial"/>
              </a:rPr>
              <a:t>fraction:</a:t>
            </a:r>
          </a:p>
          <a:p>
            <a:pPr marL="342900" indent="-342900" algn="just">
              <a:defRPr/>
            </a:pPr>
            <a:r>
              <a:rPr lang="en-US" dirty="0">
                <a:latin typeface="Calibri" pitchFamily="34" charset="0"/>
                <a:cs typeface="Arial"/>
              </a:rPr>
              <a:t>Br[</a:t>
            </a:r>
            <a:r>
              <a:rPr lang="en-US" dirty="0" err="1">
                <a:latin typeface="Calibri" pitchFamily="34" charset="0"/>
                <a:cs typeface="Arial"/>
              </a:rPr>
              <a:t>B→f</a:t>
            </a:r>
            <a:r>
              <a:rPr lang="en-US" dirty="0">
                <a:latin typeface="Calibri" pitchFamily="34" charset="0"/>
                <a:cs typeface="Arial"/>
              </a:rPr>
              <a:t>] = (143±15) x 10</a:t>
            </a:r>
            <a:r>
              <a:rPr lang="en-US" b="1" baseline="30000" dirty="0">
                <a:latin typeface="Calibri" pitchFamily="34" charset="0"/>
                <a:cs typeface="Arial"/>
              </a:rPr>
              <a:t>-5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837" name="TextBox 29"/>
          <p:cNvSpPr txBox="1">
            <a:spLocks noChangeArrowheads="1"/>
          </p:cNvSpPr>
          <p:nvPr/>
        </p:nvSpPr>
        <p:spPr bwMode="auto">
          <a:xfrm>
            <a:off x="1143000" y="1219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C00000"/>
                </a:solidFill>
              </a:rPr>
              <a:t>Data</a:t>
            </a:r>
            <a:endParaRPr lang="en-US" sz="2400" b="1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4838" name="Picture 14" descr="Belle-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1258888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14" descr="Belle-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7548563" y="3133725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–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790950" y="11113"/>
            <a:ext cx="1766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</a:rPr>
              <a:t>Selection</a:t>
            </a:r>
            <a:endParaRPr lang="ru-RU" sz="2800" b="1">
              <a:solidFill>
                <a:srgbClr val="000099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79388" y="2852738"/>
            <a:ext cx="635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Require intermediate Z</a:t>
            </a:r>
            <a:r>
              <a:rPr lang="en-US" sz="2400" baseline="-25000"/>
              <a:t>b </a:t>
            </a:r>
            <a:r>
              <a:rPr lang="en-US"/>
              <a:t>:</a:t>
            </a:r>
            <a:r>
              <a:rPr lang="en-US" sz="2400" baseline="-25000"/>
              <a:t> 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  </a:t>
            </a:r>
            <a:r>
              <a:rPr lang="en-US" b="1">
                <a:solidFill>
                  <a:srgbClr val="990033"/>
                </a:solidFill>
                <a:sym typeface="Symbol" pitchFamily="18" charset="2"/>
              </a:rPr>
              <a:t>10.59 &lt; MM() &lt; 10.67 GeV</a:t>
            </a:r>
            <a:endParaRPr lang="ru-RU" b="1">
              <a:solidFill>
                <a:srgbClr val="990033"/>
              </a:solidFill>
              <a:sym typeface="Symbol" pitchFamily="18" charset="2"/>
            </a:endParaRPr>
          </a:p>
        </p:txBody>
      </p:sp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950" y="3365500"/>
            <a:ext cx="35337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5"/>
          <p:cNvSpPr>
            <a:spLocks noChangeShapeType="1"/>
          </p:cNvSpPr>
          <p:nvPr/>
        </p:nvSpPr>
        <p:spPr bwMode="auto">
          <a:xfrm flipV="1">
            <a:off x="4106863" y="3384550"/>
            <a:ext cx="0" cy="28082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 flipV="1">
            <a:off x="4826000" y="3384550"/>
            <a:ext cx="0" cy="28082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>
            <a:off x="4144963" y="6029325"/>
            <a:ext cx="6477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4237038" y="5597525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rgbClr val="009900"/>
                </a:solidFill>
                <a:sym typeface="Symbol" pitchFamily="18" charset="2"/>
              </a:rPr>
              <a:t>Z</a:t>
            </a:r>
            <a:r>
              <a:rPr lang="en-US" sz="2400" b="1" baseline="-25000">
                <a:solidFill>
                  <a:srgbClr val="009900"/>
                </a:solidFill>
                <a:sym typeface="Symbol" pitchFamily="18" charset="2"/>
              </a:rPr>
              <a:t>b</a:t>
            </a:r>
            <a:endParaRPr lang="ru-RU" sz="2400" b="1" baseline="-2500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179388" y="2095500"/>
            <a:ext cx="8837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Hadronic event selection; continuum suppression using event shape; </a:t>
            </a:r>
            <a:r>
              <a:rPr lang="en-US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veto.</a:t>
            </a:r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6853238" y="1874838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en-US" sz="1600" i="1"/>
              <a:t>R</a:t>
            </a:r>
            <a:r>
              <a:rPr lang="en-US" sz="1800" i="1" baseline="-25000"/>
              <a:t>2</a:t>
            </a:r>
            <a:r>
              <a:rPr lang="en-US" sz="1600" i="1"/>
              <a:t>&lt;0.3</a:t>
            </a:r>
            <a:endParaRPr lang="ru-RU" sz="1600" i="1"/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5870575" y="782638"/>
            <a:ext cx="143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rgbClr val="CC0000"/>
                </a:solidFill>
              </a:rPr>
              <a:t>reconstruct</a:t>
            </a:r>
            <a:endParaRPr lang="en-US" sz="24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3278188" y="1376363"/>
            <a:ext cx="1493837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CC"/>
                </a:solidFill>
                <a:sym typeface="Symbol" pitchFamily="18" charset="2"/>
              </a:rPr>
              <a:t> </a:t>
            </a:r>
            <a:r>
              <a:rPr lang="en-US" sz="2400" baseline="-25000">
                <a:solidFill>
                  <a:srgbClr val="0000CC"/>
                </a:solidFill>
                <a:sym typeface="Symbol" pitchFamily="18" charset="2"/>
              </a:rPr>
              <a:t>b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(mS) 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</a:t>
            </a:r>
          </a:p>
        </p:txBody>
      </p:sp>
      <p:grpSp>
        <p:nvGrpSpPr>
          <p:cNvPr id="35854" name="Group 13"/>
          <p:cNvGrpSpPr>
            <a:grpSpLocks/>
          </p:cNvGrpSpPr>
          <p:nvPr/>
        </p:nvGrpSpPr>
        <p:grpSpPr bwMode="auto">
          <a:xfrm>
            <a:off x="1693863" y="584200"/>
            <a:ext cx="1757362" cy="400050"/>
            <a:chOff x="1111" y="418"/>
            <a:chExt cx="1107" cy="252"/>
          </a:xfrm>
        </p:grpSpPr>
        <p:sp>
          <p:nvSpPr>
            <p:cNvPr id="35863" name="Text Box 14"/>
            <p:cNvSpPr txBox="1">
              <a:spLocks noChangeArrowheads="1"/>
            </p:cNvSpPr>
            <p:nvPr/>
          </p:nvSpPr>
          <p:spPr bwMode="auto">
            <a:xfrm>
              <a:off x="1111" y="420"/>
              <a:ext cx="1107" cy="25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</a:t>
              </a:r>
              <a:r>
                <a:rPr lang="en-US">
                  <a:solidFill>
                    <a:srgbClr val="0000CC"/>
                  </a:solidFill>
                </a:rPr>
                <a:t>(5S) 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 Z</a:t>
              </a:r>
              <a:r>
                <a:rPr lang="en-US" sz="2400" baseline="-25000">
                  <a:solidFill>
                    <a:srgbClr val="0000CC"/>
                  </a:solidFill>
                  <a:sym typeface="Symbol" pitchFamily="18" charset="2"/>
                </a:rPr>
                <a:t>b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 </a:t>
              </a:r>
              <a:r>
                <a:rPr lang="en-US" b="1">
                  <a:solidFill>
                    <a:srgbClr val="CC0000"/>
                  </a:solidFill>
                  <a:sym typeface="Symbol" pitchFamily="18" charset="2"/>
                </a:rPr>
                <a:t></a:t>
              </a:r>
              <a:r>
                <a:rPr lang="en-US" sz="2400" b="1" baseline="30000">
                  <a:solidFill>
                    <a:srgbClr val="CC0000"/>
                  </a:solidFill>
                  <a:sym typeface="Symbol" pitchFamily="18" charset="2"/>
                </a:rPr>
                <a:t>-</a:t>
              </a:r>
            </a:p>
          </p:txBody>
        </p:sp>
        <p:sp>
          <p:nvSpPr>
            <p:cNvPr id="35864" name="Rectangle 15"/>
            <p:cNvSpPr>
              <a:spLocks noChangeArrowheads="1"/>
            </p:cNvSpPr>
            <p:nvPr/>
          </p:nvSpPr>
          <p:spPr bwMode="auto">
            <a:xfrm>
              <a:off x="1873" y="41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400" baseline="30000">
                  <a:solidFill>
                    <a:srgbClr val="0000CC"/>
                  </a:solidFill>
                  <a:sym typeface="Symbol" pitchFamily="18" charset="2"/>
                </a:rPr>
                <a:t>+</a:t>
              </a:r>
              <a:endParaRPr lang="ru-RU" sz="2400" baseline="30000">
                <a:solidFill>
                  <a:srgbClr val="0000CC"/>
                </a:solidFill>
                <a:sym typeface="Symbol" pitchFamily="18" charset="2"/>
              </a:endParaRPr>
            </a:p>
          </p:txBody>
        </p:sp>
      </p:grp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2889250" y="982663"/>
            <a:ext cx="163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CC"/>
                </a:solidFill>
                <a:sym typeface="Symbol" pitchFamily="18" charset="2"/>
              </a:rPr>
              <a:t> h</a:t>
            </a:r>
            <a:r>
              <a:rPr lang="en-US" sz="2400" baseline="-25000">
                <a:solidFill>
                  <a:srgbClr val="0000CC"/>
                </a:solidFill>
                <a:sym typeface="Symbol" pitchFamily="18" charset="2"/>
              </a:rPr>
              <a:t>b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 (nP) </a:t>
            </a: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CC0000"/>
                </a:solidFill>
                <a:sym typeface="Symbol" pitchFamily="18" charset="2"/>
              </a:rPr>
              <a:t>+</a:t>
            </a:r>
          </a:p>
        </p:txBody>
      </p:sp>
      <p:sp>
        <p:nvSpPr>
          <p:cNvPr id="35856" name="Line 17"/>
          <p:cNvSpPr>
            <a:spLocks noChangeShapeType="1"/>
          </p:cNvSpPr>
          <p:nvPr/>
        </p:nvSpPr>
        <p:spPr bwMode="auto">
          <a:xfrm flipV="1">
            <a:off x="3378200" y="1468438"/>
            <a:ext cx="0" cy="14287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8"/>
          <p:cNvSpPr>
            <a:spLocks noChangeShapeType="1"/>
          </p:cNvSpPr>
          <p:nvPr/>
        </p:nvSpPr>
        <p:spPr bwMode="auto">
          <a:xfrm flipV="1">
            <a:off x="2984500" y="1071563"/>
            <a:ext cx="0" cy="14287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9"/>
          <p:cNvSpPr>
            <a:spLocks noChangeShapeType="1"/>
          </p:cNvSpPr>
          <p:nvPr/>
        </p:nvSpPr>
        <p:spPr bwMode="auto">
          <a:xfrm flipH="1">
            <a:off x="4789488" y="1089025"/>
            <a:ext cx="1081087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 flipH="1">
            <a:off x="4502150" y="1016000"/>
            <a:ext cx="1368425" cy="2174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 flipH="1" flipV="1">
            <a:off x="3494088" y="800100"/>
            <a:ext cx="2376487" cy="1444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107950" y="5349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/>
              <a:t>Decay chain</a:t>
            </a:r>
            <a:endParaRPr lang="ru-RU" sz="1800"/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5705475" y="4111625"/>
            <a:ext cx="253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rgbClr val="0000CC"/>
                </a:solidFill>
              </a:rPr>
              <a:t>bg. suppression </a:t>
            </a:r>
            <a:r>
              <a:rPr lang="en-US">
                <a:solidFill>
                  <a:srgbClr val="0000CC"/>
                </a:solidFill>
                <a:sym typeface="Symbol" pitchFamily="18" charset="2"/>
              </a:rPr>
              <a:t>5.2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33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3276B-190A-4E45-8834-FA9EA8F15181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860675" y="6350"/>
            <a:ext cx="366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</a:rPr>
              <a:t>M</a:t>
            </a:r>
            <a:r>
              <a:rPr lang="en-US" sz="3200" b="1" baseline="-25000">
                <a:solidFill>
                  <a:srgbClr val="000099"/>
                </a:solidFill>
              </a:rPr>
              <a:t>miss</a:t>
            </a:r>
            <a:r>
              <a:rPr lang="en-US" sz="2800" b="1">
                <a:solidFill>
                  <a:srgbClr val="000099"/>
                </a:solidFill>
              </a:rPr>
              <a:t>(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sz="3200" b="1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sz="3200" b="1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) spectrum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765175"/>
            <a:ext cx="3529012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463800" y="552450"/>
            <a:ext cx="333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99"/>
                </a:solidFill>
                <a:latin typeface="Times New Roman" pitchFamily="18" charset="0"/>
              </a:rPr>
              <a:t>requirement of intermediate Z</a:t>
            </a:r>
            <a:r>
              <a:rPr lang="en-US" sz="2400" baseline="-25000">
                <a:solidFill>
                  <a:srgbClr val="990099"/>
                </a:solidFill>
                <a:latin typeface="Times New Roman" pitchFamily="18" charset="0"/>
              </a:rPr>
              <a:t>b</a:t>
            </a:r>
            <a:endParaRPr lang="ru-RU" sz="2400" baseline="-2500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4859338" y="1844675"/>
            <a:ext cx="264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Update of M [h</a:t>
            </a:r>
            <a:r>
              <a:rPr lang="en-US" sz="2400" baseline="-25000">
                <a:solidFill>
                  <a:srgbClr val="0000CC"/>
                </a:solidFill>
              </a:rPr>
              <a:t>b</a:t>
            </a:r>
            <a:r>
              <a:rPr lang="en-US">
                <a:solidFill>
                  <a:srgbClr val="0000CC"/>
                </a:solidFill>
              </a:rPr>
              <a:t>(1P)] :</a:t>
            </a:r>
            <a:endParaRPr lang="ru-RU">
              <a:solidFill>
                <a:srgbClr val="0000CC"/>
              </a:solidFill>
            </a:endParaRP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352675"/>
            <a:ext cx="30892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859338" y="3421063"/>
            <a:ext cx="264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Previous Belle meas.: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1700213" y="36449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h</a:t>
            </a:r>
            <a:r>
              <a:rPr lang="en-US" sz="2400" b="1" baseline="-25000">
                <a:solidFill>
                  <a:srgbClr val="0000CC"/>
                </a:solidFill>
                <a:sym typeface="Symbol" pitchFamily="18" charset="2"/>
              </a:rPr>
              <a:t>b</a:t>
            </a:r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(1P)</a:t>
            </a:r>
            <a:endParaRPr lang="ru-RU">
              <a:sym typeface="Symbol" pitchFamily="18" charset="2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 rot="-5400000">
            <a:off x="2742406" y="4679157"/>
            <a:ext cx="9683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solidFill>
                  <a:srgbClr val="0000CC"/>
                </a:solidFill>
                <a:sym typeface="Symbol" pitchFamily="18" charset="2"/>
              </a:rPr>
              <a:t>3S</a:t>
            </a:r>
            <a:r>
              <a:rPr lang="ru-RU" sz="1800" b="1">
                <a:solidFill>
                  <a:srgbClr val="0000CC"/>
                </a:solidFill>
                <a:sym typeface="Symbol" pitchFamily="18" charset="2"/>
              </a:rPr>
              <a:t></a:t>
            </a:r>
            <a:r>
              <a:rPr lang="en-US" sz="1800">
                <a:solidFill>
                  <a:srgbClr val="0000CC"/>
                </a:solidFill>
                <a:sym typeface="Symbol" pitchFamily="18" charset="2"/>
              </a:rPr>
              <a:t>1S</a:t>
            </a:r>
            <a:endParaRPr lang="ru-RU" sz="1800" b="1" baseline="30000">
              <a:solidFill>
                <a:srgbClr val="0000CC"/>
              </a:solidFill>
              <a:sym typeface="Symbol" pitchFamily="18" charset="2"/>
            </a:endParaRP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3635375" y="3646488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(2S)</a:t>
            </a:r>
            <a:endParaRPr lang="ru-RU">
              <a:sym typeface="Symbol" pitchFamily="18" charset="2"/>
            </a:endParaRPr>
          </a:p>
        </p:txBody>
      </p:sp>
      <p:sp>
        <p:nvSpPr>
          <p:cNvPr id="36876" name="Rectangle 16"/>
          <p:cNvSpPr>
            <a:spLocks noChangeArrowheads="1"/>
          </p:cNvSpPr>
          <p:nvPr/>
        </p:nvSpPr>
        <p:spPr bwMode="auto">
          <a:xfrm>
            <a:off x="5168900" y="2636838"/>
            <a:ext cx="401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latin typeface="Times New Roman" pitchFamily="18" charset="0"/>
                <a:sym typeface="Symbol" pitchFamily="18" charset="2"/>
              </a:rPr>
              <a:t>M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HF</a:t>
            </a:r>
            <a:r>
              <a:rPr lang="en-US">
                <a:latin typeface="Times New Roman" pitchFamily="18" charset="0"/>
                <a:sym typeface="Symbol" pitchFamily="18" charset="2"/>
              </a:rPr>
              <a:t> [h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en-US">
                <a:latin typeface="Times New Roman" pitchFamily="18" charset="0"/>
                <a:sym typeface="Symbol" pitchFamily="18" charset="2"/>
              </a:rPr>
              <a:t>(1P)] = (+0.8  1.1)MeV/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c</a:t>
            </a:r>
            <a:r>
              <a:rPr lang="en-US" sz="2400" baseline="30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pic>
        <p:nvPicPr>
          <p:cNvPr id="3687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919538"/>
            <a:ext cx="29495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ectangle 18"/>
          <p:cNvSpPr>
            <a:spLocks noChangeArrowheads="1"/>
          </p:cNvSpPr>
          <p:nvPr/>
        </p:nvSpPr>
        <p:spPr bwMode="auto">
          <a:xfrm>
            <a:off x="5168900" y="4213225"/>
            <a:ext cx="401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latin typeface="Times New Roman" pitchFamily="18" charset="0"/>
                <a:sym typeface="Symbol" pitchFamily="18" charset="2"/>
              </a:rPr>
              <a:t>M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HF</a:t>
            </a:r>
            <a:r>
              <a:rPr lang="en-US">
                <a:latin typeface="Times New Roman" pitchFamily="18" charset="0"/>
                <a:sym typeface="Symbol" pitchFamily="18" charset="2"/>
              </a:rPr>
              <a:t> [h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en-US">
                <a:latin typeface="Times New Roman" pitchFamily="18" charset="0"/>
                <a:sym typeface="Symbol" pitchFamily="18" charset="2"/>
              </a:rPr>
              <a:t>(1P)] = (+1.6  1.5)MeV/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c</a:t>
            </a:r>
            <a:r>
              <a:rPr lang="en-US" sz="2400" baseline="30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36879" name="Text Box 19"/>
          <p:cNvSpPr txBox="1">
            <a:spLocks noChangeArrowheads="1"/>
          </p:cNvSpPr>
          <p:nvPr/>
        </p:nvSpPr>
        <p:spPr bwMode="auto">
          <a:xfrm>
            <a:off x="7504113" y="3451225"/>
            <a:ext cx="156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arXiv:1103.3411</a:t>
            </a: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39FA-F616-4AD2-B2CF-1A955C6A5EE5}" type="slidenum">
              <a:rPr lang="ru-RU"/>
              <a:pPr>
                <a:defRPr/>
              </a:pPr>
              <a:t>35</a:t>
            </a:fld>
            <a:endParaRPr lang="ru-RU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57213"/>
            <a:ext cx="36576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547813" y="6350"/>
            <a:ext cx="621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</a:rPr>
              <a:t>Results of fits to M</a:t>
            </a:r>
            <a:r>
              <a:rPr lang="en-US" sz="3200" b="1" baseline="-25000">
                <a:solidFill>
                  <a:srgbClr val="000099"/>
                </a:solidFill>
              </a:rPr>
              <a:t>miss</a:t>
            </a:r>
            <a:r>
              <a:rPr lang="en-US" sz="2800" b="1">
                <a:solidFill>
                  <a:srgbClr val="000099"/>
                </a:solidFill>
              </a:rPr>
              <a:t>(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sz="3200" b="1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sz="3200" b="1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en-US" sz="2800" b="1">
                <a:solidFill>
                  <a:srgbClr val="000099"/>
                </a:solidFill>
              </a:rPr>
              <a:t>) spectra</a:t>
            </a:r>
            <a:endParaRPr lang="ru-RU" sz="2800" b="1">
              <a:solidFill>
                <a:srgbClr val="000099"/>
              </a:solidFill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081588" y="3141663"/>
            <a:ext cx="173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rgbClr val="800000"/>
                </a:solidFill>
              </a:rPr>
              <a:t>no significant </a:t>
            </a:r>
          </a:p>
          <a:p>
            <a:pPr algn="ctr" defTabSz="914400"/>
            <a:r>
              <a:rPr lang="en-US">
                <a:solidFill>
                  <a:srgbClr val="800000"/>
                </a:solidFill>
              </a:rPr>
              <a:t>structures</a:t>
            </a:r>
            <a:endParaRPr lang="ru-RU">
              <a:solidFill>
                <a:srgbClr val="800000"/>
              </a:solidFill>
            </a:endParaRP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4849813" y="1001713"/>
            <a:ext cx="1122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800" b="1">
                <a:solidFill>
                  <a:srgbClr val="800000"/>
                </a:solidFill>
                <a:sym typeface="Symbol" pitchFamily="18" charset="2"/>
              </a:rPr>
              <a:t></a:t>
            </a:r>
            <a:r>
              <a:rPr lang="en-US" sz="2800" b="1" baseline="-25000">
                <a:solidFill>
                  <a:srgbClr val="800000"/>
                </a:solidFill>
                <a:sym typeface="Symbol" pitchFamily="18" charset="2"/>
              </a:rPr>
              <a:t>b</a:t>
            </a:r>
            <a:r>
              <a:rPr lang="en-US" sz="2400" b="1">
                <a:solidFill>
                  <a:srgbClr val="800000"/>
                </a:solidFill>
                <a:sym typeface="Symbol" pitchFamily="18" charset="2"/>
              </a:rPr>
              <a:t>(1S)</a:t>
            </a:r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 flipH="1">
            <a:off x="4835525" y="3532188"/>
            <a:ext cx="360363" cy="14446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 flipH="1">
            <a:off x="4835525" y="3605213"/>
            <a:ext cx="431800" cy="9350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1890713" y="639763"/>
            <a:ext cx="153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h</a:t>
            </a:r>
            <a:r>
              <a:rPr lang="en-US" sz="2400" b="1" baseline="-25000">
                <a:solidFill>
                  <a:srgbClr val="0000CC"/>
                </a:solidFill>
                <a:sym typeface="Symbol" pitchFamily="18" charset="2"/>
              </a:rPr>
              <a:t>b</a:t>
            </a:r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(1P)</a:t>
            </a:r>
            <a:r>
              <a:rPr lang="en-US">
                <a:sym typeface="Symbol" pitchFamily="18" charset="2"/>
              </a:rPr>
              <a:t> yield</a:t>
            </a:r>
            <a:endParaRPr lang="ru-RU">
              <a:sym typeface="Symbol" pitchFamily="18" charset="2"/>
            </a:endParaRP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1890713" y="4440238"/>
            <a:ext cx="200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Reflection</a:t>
            </a:r>
            <a:r>
              <a:rPr lang="en-US">
                <a:sym typeface="Symbol" pitchFamily="18" charset="2"/>
              </a:rPr>
              <a:t> yield</a:t>
            </a:r>
            <a:endParaRPr lang="ru-RU">
              <a:sym typeface="Symbol" pitchFamily="18" charset="2"/>
            </a:endParaRPr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1890713" y="2540000"/>
            <a:ext cx="141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rgbClr val="0000CC"/>
                </a:solidFill>
                <a:sym typeface="Symbol" pitchFamily="18" charset="2"/>
              </a:rPr>
              <a:t>(2S)</a:t>
            </a:r>
            <a:r>
              <a:rPr lang="en-US">
                <a:sym typeface="Symbol" pitchFamily="18" charset="2"/>
              </a:rPr>
              <a:t> yield</a:t>
            </a:r>
            <a:endParaRPr lang="ru-RU">
              <a:sym typeface="Symbol" pitchFamily="18" charset="2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289675" y="162877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6600CC"/>
                </a:solidFill>
              </a:rPr>
              <a:t>Peaking background?</a:t>
            </a:r>
          </a:p>
          <a:p>
            <a:pPr algn="ctr"/>
            <a:r>
              <a:rPr lang="en-US">
                <a:solidFill>
                  <a:srgbClr val="6600CC"/>
                </a:solidFill>
              </a:rPr>
              <a:t>MC simulation </a:t>
            </a:r>
            <a:r>
              <a:rPr lang="en-US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en-US">
                <a:solidFill>
                  <a:srgbClr val="6600CC"/>
                </a:solidFill>
                <a:sym typeface="Symbol" pitchFamily="18" charset="2"/>
              </a:rPr>
              <a:t> n</a:t>
            </a:r>
            <a:r>
              <a:rPr lang="en-US">
                <a:solidFill>
                  <a:srgbClr val="6600CC"/>
                </a:solidFill>
              </a:rPr>
              <a:t>one.</a:t>
            </a:r>
            <a:endParaRPr lang="ru-RU">
              <a:solidFill>
                <a:srgbClr val="6600CC"/>
              </a:solidFill>
            </a:endParaRPr>
          </a:p>
        </p:txBody>
      </p: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115888"/>
            <a:ext cx="7826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E7F75-D06F-479E-B714-FFD70A99AFD6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587750" y="11113"/>
            <a:ext cx="204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</a:rPr>
              <a:t>Calibration</a:t>
            </a:r>
            <a:endParaRPr lang="ru-RU" sz="2800" b="1">
              <a:solidFill>
                <a:srgbClr val="000099"/>
              </a:solidFill>
            </a:endParaRPr>
          </a:p>
        </p:txBody>
      </p:sp>
      <p:grpSp>
        <p:nvGrpSpPr>
          <p:cNvPr id="38916" name="Group 42"/>
          <p:cNvGrpSpPr>
            <a:grpSpLocks/>
          </p:cNvGrpSpPr>
          <p:nvPr/>
        </p:nvGrpSpPr>
        <p:grpSpPr bwMode="auto">
          <a:xfrm>
            <a:off x="1943100" y="668338"/>
            <a:ext cx="5184775" cy="457200"/>
            <a:chOff x="340" y="421"/>
            <a:chExt cx="3266" cy="288"/>
          </a:xfrm>
        </p:grpSpPr>
        <p:sp>
          <p:nvSpPr>
            <p:cNvPr id="38926" name="Text Box 4"/>
            <p:cNvSpPr txBox="1">
              <a:spLocks noChangeArrowheads="1"/>
            </p:cNvSpPr>
            <p:nvPr/>
          </p:nvSpPr>
          <p:spPr bwMode="auto">
            <a:xfrm>
              <a:off x="1272" y="421"/>
              <a:ext cx="23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400" b="1">
                  <a:solidFill>
                    <a:srgbClr val="800000"/>
                  </a:solidFill>
                </a:rPr>
                <a:t>B</a:t>
              </a:r>
              <a:r>
                <a:rPr lang="en-US" sz="3200" b="1" baseline="30000">
                  <a:solidFill>
                    <a:srgbClr val="800000"/>
                  </a:solidFill>
                </a:rPr>
                <a:t>+</a:t>
              </a:r>
              <a:r>
                <a:rPr lang="en-US" sz="2400" b="1">
                  <a:solidFill>
                    <a:srgbClr val="800000"/>
                  </a:solidFill>
                </a:rPr>
                <a:t> </a:t>
              </a:r>
              <a:r>
                <a:rPr lang="en-US" sz="2400" b="1">
                  <a:solidFill>
                    <a:srgbClr val="800000"/>
                  </a:solidFill>
                  <a:sym typeface="Symbol" pitchFamily="18" charset="2"/>
                </a:rPr>
                <a:t> </a:t>
              </a:r>
              <a:r>
                <a:rPr lang="en-US" sz="2800" b="1" baseline="-25000">
                  <a:solidFill>
                    <a:srgbClr val="800000"/>
                  </a:solidFill>
                  <a:sym typeface="Symbol" pitchFamily="18" charset="2"/>
                </a:rPr>
                <a:t>c1</a:t>
              </a:r>
              <a:r>
                <a:rPr lang="en-US" sz="2400" b="1">
                  <a:solidFill>
                    <a:srgbClr val="800000"/>
                  </a:solidFill>
                  <a:sym typeface="Symbol" pitchFamily="18" charset="2"/>
                </a:rPr>
                <a:t> K</a:t>
              </a:r>
              <a:r>
                <a:rPr lang="en-US" sz="2800" b="1" baseline="30000">
                  <a:solidFill>
                    <a:srgbClr val="800000"/>
                  </a:solidFill>
                  <a:sym typeface="Symbol" pitchFamily="18" charset="2"/>
                </a:rPr>
                <a:t>+</a:t>
              </a:r>
              <a:r>
                <a:rPr lang="en-US" sz="2400" b="1">
                  <a:solidFill>
                    <a:srgbClr val="800000"/>
                  </a:solidFill>
                  <a:sym typeface="Symbol" pitchFamily="18" charset="2"/>
                </a:rPr>
                <a:t>  (J/ ) K</a:t>
              </a:r>
              <a:r>
                <a:rPr lang="en-US" sz="2800" b="1" baseline="30000">
                  <a:solidFill>
                    <a:srgbClr val="800000"/>
                  </a:solidFill>
                  <a:sym typeface="Symbol" pitchFamily="18" charset="2"/>
                </a:rPr>
                <a:t>+</a:t>
              </a:r>
            </a:p>
          </p:txBody>
        </p:sp>
        <p:sp>
          <p:nvSpPr>
            <p:cNvPr id="38927" name="Text Box 9"/>
            <p:cNvSpPr txBox="1">
              <a:spLocks noChangeArrowheads="1"/>
            </p:cNvSpPr>
            <p:nvPr/>
          </p:nvSpPr>
          <p:spPr bwMode="auto">
            <a:xfrm>
              <a:off x="340" y="456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/>
                <a:t>Use decays</a:t>
              </a:r>
              <a:endParaRPr lang="ru-RU"/>
            </a:p>
          </p:txBody>
        </p:sp>
      </p:grpSp>
      <p:grpSp>
        <p:nvGrpSpPr>
          <p:cNvPr id="38917" name="Group 43"/>
          <p:cNvGrpSpPr>
            <a:grpSpLocks/>
          </p:cNvGrpSpPr>
          <p:nvPr/>
        </p:nvGrpSpPr>
        <p:grpSpPr bwMode="auto">
          <a:xfrm>
            <a:off x="323850" y="5408613"/>
            <a:ext cx="8423275" cy="396875"/>
            <a:chOff x="295" y="3407"/>
            <a:chExt cx="5306" cy="250"/>
          </a:xfrm>
        </p:grpSpPr>
        <p:sp>
          <p:nvSpPr>
            <p:cNvPr id="38924" name="Text Box 33"/>
            <p:cNvSpPr txBox="1">
              <a:spLocks noChangeArrowheads="1"/>
            </p:cNvSpPr>
            <p:nvPr/>
          </p:nvSpPr>
          <p:spPr bwMode="auto">
            <a:xfrm>
              <a:off x="1746" y="3407"/>
              <a:ext cx="38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sym typeface="Symbol" pitchFamily="18" charset="2"/>
                </a:rPr>
                <a:t></a:t>
              </a:r>
              <a:r>
                <a:rPr lang="en-US">
                  <a:sym typeface="Symbol" pitchFamily="18" charset="2"/>
                </a:rPr>
                <a:t>  </a:t>
              </a:r>
              <a:r>
                <a:rPr lang="en-US"/>
                <a:t>match </a:t>
              </a:r>
              <a:r>
                <a:rPr lang="en-US">
                  <a:sym typeface="Symbol" pitchFamily="18" charset="2"/>
                </a:rPr>
                <a:t> energy of </a:t>
              </a:r>
              <a:r>
                <a:rPr lang="en-US" b="1">
                  <a:solidFill>
                    <a:srgbClr val="0000CC"/>
                  </a:solidFill>
                  <a:sym typeface="Symbol" pitchFamily="18" charset="2"/>
                </a:rPr>
                <a:t>signal </a:t>
              </a:r>
              <a:r>
                <a:rPr lang="en-US">
                  <a:sym typeface="Symbol" pitchFamily="18" charset="2"/>
                </a:rPr>
                <a:t>&amp;</a:t>
              </a:r>
              <a:r>
                <a:rPr lang="en-US" b="1">
                  <a:solidFill>
                    <a:srgbClr val="0000CC"/>
                  </a:solidFill>
                  <a:sym typeface="Symbol" pitchFamily="18" charset="2"/>
                </a:rPr>
                <a:t> </a:t>
              </a:r>
              <a:r>
                <a:rPr lang="en-US" b="1">
                  <a:solidFill>
                    <a:srgbClr val="800000"/>
                  </a:solidFill>
                  <a:sym typeface="Symbol" pitchFamily="18" charset="2"/>
                </a:rPr>
                <a:t>callibration</a:t>
              </a:r>
              <a:r>
                <a:rPr lang="en-US" b="1">
                  <a:solidFill>
                    <a:srgbClr val="0000CC"/>
                  </a:solidFill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channels</a:t>
              </a:r>
            </a:p>
          </p:txBody>
        </p:sp>
        <p:sp>
          <p:nvSpPr>
            <p:cNvPr id="38925" name="Rectangle 35"/>
            <p:cNvSpPr>
              <a:spLocks noChangeArrowheads="1"/>
            </p:cNvSpPr>
            <p:nvPr/>
          </p:nvSpPr>
          <p:spPr bwMode="auto">
            <a:xfrm>
              <a:off x="295" y="3407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cos</a:t>
              </a:r>
              <a:r>
                <a:rPr lang="en-US" sz="2400" baseline="-25000">
                  <a:solidFill>
                    <a:srgbClr val="0000CC"/>
                  </a:solidFill>
                  <a:sym typeface="Symbol" pitchFamily="18" charset="2"/>
                </a:rPr>
                <a:t>Hel 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(</a:t>
              </a:r>
              <a:r>
                <a:rPr lang="en-US" sz="2400" baseline="-25000">
                  <a:solidFill>
                    <a:srgbClr val="0000CC"/>
                  </a:solidFill>
                  <a:sym typeface="Symbol" pitchFamily="18" charset="2"/>
                </a:rPr>
                <a:t>c1</a:t>
              </a:r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)&gt; – 0.2</a:t>
              </a:r>
              <a:endParaRPr lang="ru-RU">
                <a:solidFill>
                  <a:srgbClr val="0000CC"/>
                </a:solidFill>
                <a:sym typeface="Symbol" pitchFamily="18" charset="2"/>
              </a:endParaRPr>
            </a:p>
          </p:txBody>
        </p:sp>
      </p:grpSp>
      <p:pic>
        <p:nvPicPr>
          <p:cNvPr id="3891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2122488"/>
            <a:ext cx="309562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23"/>
          <p:cNvSpPr txBox="1">
            <a:spLocks noChangeArrowheads="1"/>
          </p:cNvSpPr>
          <p:nvPr/>
        </p:nvSpPr>
        <p:spPr bwMode="auto">
          <a:xfrm>
            <a:off x="4851400" y="2547938"/>
            <a:ext cx="1952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CC"/>
                </a:solidFill>
                <a:sym typeface="Symbol" pitchFamily="18" charset="2"/>
              </a:rPr>
              <a:t>h</a:t>
            </a:r>
            <a:r>
              <a:rPr lang="en-US" b="1" baseline="-25000">
                <a:solidFill>
                  <a:srgbClr val="0000CC"/>
                </a:solidFill>
                <a:sym typeface="Symbol" pitchFamily="18" charset="2"/>
              </a:rPr>
              <a:t>b</a:t>
            </a:r>
            <a:r>
              <a:rPr lang="en-US" sz="1800" b="1">
                <a:solidFill>
                  <a:srgbClr val="0000CC"/>
                </a:solidFill>
                <a:sym typeface="Symbol" pitchFamily="18" charset="2"/>
              </a:rPr>
              <a:t>(1P)</a:t>
            </a:r>
            <a:r>
              <a:rPr lang="en-US" sz="1000" b="1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ru-RU" sz="1800" b="1">
                <a:solidFill>
                  <a:srgbClr val="0000CC"/>
                </a:solidFill>
                <a:sym typeface="Symbol" pitchFamily="18" charset="2"/>
              </a:rPr>
              <a:t></a:t>
            </a:r>
            <a:r>
              <a:rPr lang="en-US" sz="1000" b="1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ru-RU" sz="1800" b="1">
                <a:solidFill>
                  <a:srgbClr val="0000CC"/>
                </a:solidFill>
                <a:sym typeface="Symbol" pitchFamily="18" charset="2"/>
              </a:rPr>
              <a:t></a:t>
            </a:r>
            <a:r>
              <a:rPr lang="en-US" b="1" baseline="-25000">
                <a:solidFill>
                  <a:srgbClr val="0000CC"/>
                </a:solidFill>
                <a:sym typeface="Symbol" pitchFamily="18" charset="2"/>
              </a:rPr>
              <a:t>b</a:t>
            </a:r>
            <a:r>
              <a:rPr lang="en-US" sz="1800" b="1">
                <a:solidFill>
                  <a:srgbClr val="0000CC"/>
                </a:solidFill>
                <a:sym typeface="Symbol" pitchFamily="18" charset="2"/>
              </a:rPr>
              <a:t>(1S)</a:t>
            </a:r>
            <a:r>
              <a:rPr lang="en-US" sz="1000" b="1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ru-RU" sz="1800" b="1">
                <a:solidFill>
                  <a:srgbClr val="0000CC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38920" name="Text Box 25"/>
          <p:cNvSpPr txBox="1">
            <a:spLocks noChangeArrowheads="1"/>
          </p:cNvSpPr>
          <p:nvPr/>
        </p:nvSpPr>
        <p:spPr bwMode="auto">
          <a:xfrm>
            <a:off x="5003800" y="3556000"/>
            <a:ext cx="16478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cos</a:t>
            </a:r>
            <a:r>
              <a:rPr lang="en-US" b="1" baseline="-25000">
                <a:solidFill>
                  <a:srgbClr val="CC0000"/>
                </a:solidFill>
                <a:sym typeface="Symbol" pitchFamily="18" charset="2"/>
              </a:rPr>
              <a:t>Hel </a:t>
            </a:r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&gt;</a:t>
            </a:r>
            <a:r>
              <a:rPr lang="en-US" sz="1000" b="1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–</a:t>
            </a:r>
            <a:r>
              <a:rPr lang="en-US" sz="1000" b="1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en-US" sz="1800" b="1">
                <a:solidFill>
                  <a:srgbClr val="CC0000"/>
                </a:solidFill>
                <a:sym typeface="Symbol" pitchFamily="18" charset="2"/>
              </a:rPr>
              <a:t>0.2</a:t>
            </a:r>
            <a:endParaRPr lang="ru-RU" sz="18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38921" name="Text Box 36"/>
          <p:cNvSpPr txBox="1">
            <a:spLocks noChangeArrowheads="1"/>
          </p:cNvSpPr>
          <p:nvPr/>
        </p:nvSpPr>
        <p:spPr bwMode="auto">
          <a:xfrm>
            <a:off x="2736850" y="2151063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latin typeface="Times New Roman" pitchFamily="18" charset="0"/>
              </a:rPr>
              <a:t>MC simulation</a:t>
            </a:r>
            <a:endParaRPr lang="ru-RU" sz="1800">
              <a:latin typeface="Times New Roman" pitchFamily="18" charset="0"/>
            </a:endParaRPr>
          </a:p>
        </p:txBody>
      </p:sp>
      <p:sp>
        <p:nvSpPr>
          <p:cNvPr id="38922" name="Text Box 24"/>
          <p:cNvSpPr txBox="1">
            <a:spLocks noChangeArrowheads="1"/>
          </p:cNvSpPr>
          <p:nvPr/>
        </p:nvSpPr>
        <p:spPr bwMode="auto">
          <a:xfrm>
            <a:off x="5097463" y="3228975"/>
            <a:ext cx="14605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ym typeface="Symbol" pitchFamily="18" charset="2"/>
              </a:rPr>
              <a:t></a:t>
            </a:r>
            <a:r>
              <a:rPr lang="en-US" sz="2400" b="1" baseline="-25000">
                <a:sym typeface="Symbol" pitchFamily="18" charset="2"/>
              </a:rPr>
              <a:t>c1 </a:t>
            </a:r>
            <a:r>
              <a:rPr lang="ru-RU" b="1">
                <a:sym typeface="Symbol" pitchFamily="18" charset="2"/>
              </a:rPr>
              <a:t></a:t>
            </a:r>
            <a:r>
              <a:rPr lang="en-US" b="1">
                <a:sym typeface="Symbol" pitchFamily="18" charset="2"/>
              </a:rPr>
              <a:t> J/</a:t>
            </a:r>
            <a:r>
              <a:rPr lang="ru-RU" b="1">
                <a:sym typeface="Symbol" pitchFamily="18" charset="2"/>
              </a:rPr>
              <a:t></a:t>
            </a:r>
            <a:r>
              <a:rPr lang="en-US" sz="1200" b="1">
                <a:sym typeface="Symbol" pitchFamily="18" charset="2"/>
              </a:rPr>
              <a:t> </a:t>
            </a:r>
            <a:r>
              <a:rPr lang="ru-RU" b="1">
                <a:sym typeface="Symbol" pitchFamily="18" charset="2"/>
              </a:rPr>
              <a:t></a:t>
            </a:r>
          </a:p>
        </p:txBody>
      </p:sp>
      <p:sp>
        <p:nvSpPr>
          <p:cNvPr id="38923" name="Text Box 41"/>
          <p:cNvSpPr txBox="1">
            <a:spLocks noChangeArrowheads="1"/>
          </p:cNvSpPr>
          <p:nvPr/>
        </p:nvSpPr>
        <p:spPr bwMode="auto">
          <a:xfrm>
            <a:off x="2520950" y="1711325"/>
            <a:ext cx="2947988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Photon energy spectrum</a:t>
            </a:r>
            <a:endParaRPr lang="ru-RU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9A6BE-2F5E-4EE8-B19C-7E926C95A228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322638" y="11113"/>
            <a:ext cx="257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</a:rPr>
              <a:t>Calibration (2)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399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293813"/>
            <a:ext cx="38877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3194050" y="131445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data</a:t>
            </a:r>
          </a:p>
        </p:txBody>
      </p:sp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1258888" y="4941888"/>
            <a:ext cx="256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en-US">
                <a:sym typeface="Symbol" pitchFamily="18" charset="2"/>
              </a:rPr>
              <a:t>   Correction of MC</a:t>
            </a:r>
          </a:p>
        </p:txBody>
      </p:sp>
      <p:sp>
        <p:nvSpPr>
          <p:cNvPr id="39943" name="Rectangle 16"/>
          <p:cNvSpPr>
            <a:spLocks noChangeArrowheads="1"/>
          </p:cNvSpPr>
          <p:nvPr/>
        </p:nvSpPr>
        <p:spPr bwMode="auto">
          <a:xfrm>
            <a:off x="3168650" y="1584325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  <a:sym typeface="Symbol" pitchFamily="18" charset="2"/>
              </a:rPr>
              <a:t>E s.b. subtracted</a:t>
            </a:r>
          </a:p>
        </p:txBody>
      </p:sp>
      <p:sp>
        <p:nvSpPr>
          <p:cNvPr id="39944" name="Rectangle 20"/>
          <p:cNvSpPr>
            <a:spLocks noChangeArrowheads="1"/>
          </p:cNvSpPr>
          <p:nvPr/>
        </p:nvSpPr>
        <p:spPr bwMode="auto">
          <a:xfrm>
            <a:off x="2484438" y="5749925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  <a:sym typeface="Symbol" pitchFamily="18" charset="2"/>
              </a:rPr>
              <a:t>fudge-factor</a:t>
            </a:r>
          </a:p>
          <a:p>
            <a:pPr algn="ctr"/>
            <a:r>
              <a:rPr lang="en-US">
                <a:solidFill>
                  <a:srgbClr val="0000CC"/>
                </a:solidFill>
                <a:sym typeface="Symbol" pitchFamily="18" charset="2"/>
              </a:rPr>
              <a:t>for resolution</a:t>
            </a:r>
            <a:endParaRPr lang="ru-RU">
              <a:solidFill>
                <a:srgbClr val="0000CC"/>
              </a:solidFill>
              <a:sym typeface="Symbol" pitchFamily="18" charset="2"/>
            </a:endParaRPr>
          </a:p>
        </p:txBody>
      </p:sp>
      <p:sp>
        <p:nvSpPr>
          <p:cNvPr id="39945" name="Text Box 21"/>
          <p:cNvSpPr txBox="1">
            <a:spLocks noChangeArrowheads="1"/>
          </p:cNvSpPr>
          <p:nvPr/>
        </p:nvSpPr>
        <p:spPr bwMode="auto">
          <a:xfrm>
            <a:off x="4237038" y="4457700"/>
            <a:ext cx="19970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M(J/</a:t>
            </a:r>
            <a:r>
              <a:rPr lang="en-US">
                <a:sym typeface="Symbol" pitchFamily="18" charset="2"/>
              </a:rPr>
              <a:t>), GeV/c</a:t>
            </a:r>
            <a:r>
              <a:rPr lang="en-US" sz="2400" baseline="30000">
                <a:sym typeface="Symbol" pitchFamily="18" charset="2"/>
              </a:rPr>
              <a:t>2</a:t>
            </a:r>
          </a:p>
        </p:txBody>
      </p:sp>
      <p:grpSp>
        <p:nvGrpSpPr>
          <p:cNvPr id="39946" name="Group 26"/>
          <p:cNvGrpSpPr>
            <a:grpSpLocks/>
          </p:cNvGrpSpPr>
          <p:nvPr/>
        </p:nvGrpSpPr>
        <p:grpSpPr bwMode="auto">
          <a:xfrm>
            <a:off x="2595563" y="5300663"/>
            <a:ext cx="4003675" cy="406400"/>
            <a:chOff x="1701" y="3430"/>
            <a:chExt cx="2522" cy="256"/>
          </a:xfrm>
        </p:grpSpPr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3497" y="3474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400" baseline="-25000">
                  <a:sym typeface="Symbol" pitchFamily="18" charset="2"/>
                </a:rPr>
                <a:t>–0.4</a:t>
              </a:r>
              <a:endParaRPr lang="ru-RU" sz="2400" baseline="-25000">
                <a:sym typeface="Symbol" pitchFamily="18" charset="2"/>
              </a:endParaRPr>
            </a:p>
          </p:txBody>
        </p:sp>
        <p:sp>
          <p:nvSpPr>
            <p:cNvPr id="39951" name="Text Box 22"/>
            <p:cNvSpPr txBox="1">
              <a:spLocks noChangeArrowheads="1"/>
            </p:cNvSpPr>
            <p:nvPr/>
          </p:nvSpPr>
          <p:spPr bwMode="auto">
            <a:xfrm>
              <a:off x="1701" y="3430"/>
              <a:ext cx="25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en-US">
                  <a:solidFill>
                    <a:srgbClr val="0000CC"/>
                  </a:solidFill>
                  <a:sym typeface="Symbol" pitchFamily="18" charset="2"/>
                </a:rPr>
                <a:t>mass shift</a:t>
              </a:r>
              <a:r>
                <a:rPr lang="en-US">
                  <a:sym typeface="Symbol" pitchFamily="18" charset="2"/>
                </a:rPr>
                <a:t>       –0.7  0.3 </a:t>
              </a:r>
              <a:r>
                <a:rPr lang="en-US" sz="2400" baseline="30000">
                  <a:sym typeface="Symbol" pitchFamily="18" charset="2"/>
                </a:rPr>
                <a:t>+0.2</a:t>
              </a:r>
              <a:r>
                <a:rPr lang="en-US">
                  <a:sym typeface="Symbol" pitchFamily="18" charset="2"/>
                </a:rPr>
                <a:t> MeV</a:t>
              </a:r>
            </a:p>
          </p:txBody>
        </p:sp>
      </p:grpSp>
      <p:sp>
        <p:nvSpPr>
          <p:cNvPr id="39947" name="Rectangle 23"/>
          <p:cNvSpPr>
            <a:spLocks noChangeArrowheads="1"/>
          </p:cNvSpPr>
          <p:nvPr/>
        </p:nvSpPr>
        <p:spPr bwMode="auto">
          <a:xfrm>
            <a:off x="4322763" y="5902325"/>
            <a:ext cx="222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1.15  0.06  0.06</a:t>
            </a:r>
          </a:p>
        </p:txBody>
      </p:sp>
      <p:sp>
        <p:nvSpPr>
          <p:cNvPr id="39948" name="Rectangle 27"/>
          <p:cNvSpPr>
            <a:spLocks noChangeArrowheads="1"/>
          </p:cNvSpPr>
          <p:nvPr/>
        </p:nvSpPr>
        <p:spPr bwMode="auto">
          <a:xfrm>
            <a:off x="595313" y="765175"/>
            <a:ext cx="1455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CC"/>
                </a:solidFill>
                <a:sym typeface="Symbol" pitchFamily="18" charset="2"/>
              </a:rPr>
              <a:t>Resolution:</a:t>
            </a:r>
          </a:p>
        </p:txBody>
      </p:sp>
      <p:sp>
        <p:nvSpPr>
          <p:cNvPr id="39949" name="Rectangle 28"/>
          <p:cNvSpPr>
            <a:spLocks noChangeArrowheads="1"/>
          </p:cNvSpPr>
          <p:nvPr/>
        </p:nvSpPr>
        <p:spPr bwMode="auto">
          <a:xfrm>
            <a:off x="2051050" y="765175"/>
            <a:ext cx="587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latin typeface="Times New Roman" pitchFamily="18" charset="0"/>
                <a:sym typeface="Symbol" pitchFamily="18" charset="2"/>
              </a:rPr>
              <a:t>double-sided CrystalBall function with asymmetric core</a:t>
            </a:r>
            <a:endParaRPr lang="ru-RU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5AC685-EEF3-4C6D-911C-C30979C7764F}" type="slidenum">
              <a:rPr lang="ru-RU" smtClean="0"/>
              <a:pPr/>
              <a:t>38</a:t>
            </a:fld>
            <a:endParaRPr lang="ru-RU" smtClean="0"/>
          </a:p>
        </p:txBody>
      </p:sp>
      <p:pic>
        <p:nvPicPr>
          <p:cNvPr id="40963" name="Picture 5" descr="lu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1106488"/>
            <a:ext cx="7410450" cy="491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0964" name="Text Box 0"/>
          <p:cNvSpPr txBox="1">
            <a:spLocks noChangeArrowheads="1"/>
          </p:cNvSpPr>
          <p:nvPr/>
        </p:nvSpPr>
        <p:spPr bwMode="auto">
          <a:xfrm>
            <a:off x="6788150" y="1776413"/>
            <a:ext cx="455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33"/>
                </a:solidFill>
              </a:rPr>
              <a:t>B</a:t>
            </a:r>
            <a:r>
              <a:rPr lang="en-US" sz="2400" baseline="-25000">
                <a:solidFill>
                  <a:srgbClr val="990033"/>
                </a:solidFill>
              </a:rPr>
              <a:t>s</a:t>
            </a:r>
            <a:endParaRPr lang="ru-RU" sz="2400" baseline="-25000">
              <a:solidFill>
                <a:srgbClr val="990033"/>
              </a:solidFill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720850" y="188913"/>
            <a:ext cx="5786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800">
                <a:solidFill>
                  <a:srgbClr val="000099"/>
                </a:solidFill>
                <a:sym typeface="Symbol" pitchFamily="18" charset="2"/>
              </a:rPr>
              <a:t>Integrated Luminosity at B-factories</a:t>
            </a:r>
            <a:endParaRPr lang="en-US" sz="2800" baseline="-25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7164388" y="1054100"/>
            <a:ext cx="17907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       &gt; 1 ab</a:t>
            </a:r>
            <a:r>
              <a:rPr lang="en-US" sz="1800" b="1" baseline="30000">
                <a:solidFill>
                  <a:srgbClr val="0000CC"/>
                </a:solidFill>
                <a:latin typeface="Times New Roman" pitchFamily="18" charset="0"/>
              </a:rPr>
              <a:t>-1</a:t>
            </a:r>
          </a:p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On resonance: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(5S): 121 fb</a:t>
            </a:r>
            <a:r>
              <a:rPr lang="en-US" sz="1800" baseline="300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-1</a:t>
            </a:r>
            <a:endParaRPr lang="en-US" sz="1800">
              <a:solidFill>
                <a:srgbClr val="0000CC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(4S): 711 fb</a:t>
            </a:r>
            <a:r>
              <a:rPr lang="en-US" sz="1800" baseline="300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-1</a:t>
            </a:r>
            <a:endParaRPr lang="en-US" sz="1800">
              <a:solidFill>
                <a:srgbClr val="0000CC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(3S): 3 fb</a:t>
            </a:r>
            <a:r>
              <a:rPr lang="en-US" sz="1800" baseline="300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-1</a:t>
            </a:r>
            <a:endParaRPr lang="en-US" sz="1800">
              <a:solidFill>
                <a:srgbClr val="0000CC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(2S): 24 fb</a:t>
            </a:r>
            <a:r>
              <a:rPr lang="en-US" sz="1800" baseline="300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-1</a:t>
            </a:r>
            <a:endParaRPr lang="en-US" sz="1800">
              <a:solidFill>
                <a:srgbClr val="0000CC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(1S): 6 fb</a:t>
            </a:r>
            <a:r>
              <a:rPr lang="en-US" sz="1800" baseline="300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-1</a:t>
            </a:r>
          </a:p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Off reson./scan :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        ~100 fb-1</a:t>
            </a:r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7164388" y="3789363"/>
            <a:ext cx="17907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</a:rPr>
              <a:t>       530 fb</a:t>
            </a:r>
            <a:r>
              <a:rPr lang="en-US" sz="1800" b="1" baseline="30000">
                <a:solidFill>
                  <a:srgbClr val="009900"/>
                </a:solidFill>
                <a:latin typeface="Times New Roman" pitchFamily="18" charset="0"/>
              </a:rPr>
              <a:t>-1</a:t>
            </a:r>
          </a:p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</a:rPr>
              <a:t>On resonance: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(4S): 433 fb</a:t>
            </a:r>
            <a:r>
              <a:rPr lang="en-US" sz="1800" baseline="300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-1</a:t>
            </a:r>
            <a:endParaRPr lang="en-US" sz="1800">
              <a:solidFill>
                <a:srgbClr val="0099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(3S): 30 fb</a:t>
            </a:r>
            <a:r>
              <a:rPr lang="en-US" sz="1800" baseline="300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-1</a:t>
            </a:r>
            <a:endParaRPr lang="en-US" sz="1800">
              <a:solidFill>
                <a:srgbClr val="0099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(2S): 14 fb</a:t>
            </a:r>
            <a:r>
              <a:rPr lang="en-US" sz="1800" baseline="300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-1</a:t>
            </a:r>
          </a:p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Off reson./scan :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         ~54 fb-1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231775" y="669925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(fb</a:t>
            </a:r>
            <a:r>
              <a:rPr lang="en-US" baseline="30000"/>
              <a:t>-1</a:t>
            </a:r>
            <a:r>
              <a:rPr lang="en-US"/>
              <a:t>)</a:t>
            </a:r>
            <a:endParaRPr lang="ru-RU"/>
          </a:p>
        </p:txBody>
      </p: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2914650" y="728663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asymmetric e</a:t>
            </a:r>
            <a:r>
              <a:rPr lang="en-US" sz="2400" baseline="30000"/>
              <a:t>+</a:t>
            </a:r>
            <a:r>
              <a:rPr lang="en-US"/>
              <a:t>e</a:t>
            </a:r>
            <a:r>
              <a:rPr lang="en-US" sz="2400" baseline="30000"/>
              <a:t>-</a:t>
            </a:r>
            <a:r>
              <a:rPr lang="en-US"/>
              <a:t> collisions</a:t>
            </a:r>
            <a:endParaRPr lang="ru-RU"/>
          </a:p>
        </p:txBody>
      </p:sp>
      <p:sp>
        <p:nvSpPr>
          <p:cNvPr id="40970" name="Oval 14"/>
          <p:cNvSpPr>
            <a:spLocks noChangeArrowheads="1"/>
          </p:cNvSpPr>
          <p:nvPr/>
        </p:nvSpPr>
        <p:spPr bwMode="auto">
          <a:xfrm>
            <a:off x="7007225" y="1630363"/>
            <a:ext cx="1990725" cy="322262"/>
          </a:xfrm>
          <a:prstGeom prst="ellips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3A831C-8824-448A-B865-5774F998163B}" type="slidenum">
              <a:rPr lang="ru-RU" smtClean="0"/>
              <a:pPr/>
              <a:t>39</a:t>
            </a:fld>
            <a:endParaRPr lang="ru-RU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68400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1" descr="xsec_f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54100"/>
            <a:ext cx="43434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4"/>
          <p:cNvSpPr txBox="1">
            <a:spLocks noChangeArrowheads="1"/>
          </p:cNvSpPr>
          <p:nvPr/>
        </p:nvSpPr>
        <p:spPr bwMode="auto">
          <a:xfrm>
            <a:off x="6505575" y="125095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5S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41990" name="Text Box 76"/>
          <p:cNvSpPr txBox="1">
            <a:spLocks noChangeArrowheads="1"/>
          </p:cNvSpPr>
          <p:nvPr/>
        </p:nvSpPr>
        <p:spPr bwMode="auto">
          <a:xfrm>
            <a:off x="6783388" y="2806700"/>
            <a:ext cx="1550987" cy="4762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b="1">
                <a:solidFill>
                  <a:srgbClr val="A50021"/>
                </a:solidFill>
                <a:latin typeface="Comic Sans MS" pitchFamily="66" charset="0"/>
              </a:rPr>
              <a:t>Belle took data at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200" b="1">
                <a:solidFill>
                  <a:srgbClr val="A50021"/>
                </a:solidFill>
                <a:latin typeface="Comic Sans MS" pitchFamily="66" charset="0"/>
              </a:rPr>
              <a:t>E=10867</a:t>
            </a:r>
            <a:r>
              <a:rPr lang="en-US" sz="1200" b="1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</a:t>
            </a:r>
            <a:r>
              <a:rPr lang="en-US" sz="800" b="1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200" b="1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800" b="1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200" b="1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ru-RU" sz="1200" b="1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эВ</a:t>
            </a:r>
            <a:r>
              <a:rPr lang="en-US" sz="1200" b="1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41991" name="Line 77"/>
          <p:cNvSpPr>
            <a:spLocks noChangeShapeType="1"/>
          </p:cNvSpPr>
          <p:nvPr/>
        </p:nvSpPr>
        <p:spPr bwMode="auto">
          <a:xfrm flipV="1">
            <a:off x="3302000" y="3236913"/>
            <a:ext cx="0" cy="42545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Text Box 78"/>
          <p:cNvSpPr txBox="1">
            <a:spLocks noChangeArrowheads="1"/>
          </p:cNvSpPr>
          <p:nvPr/>
        </p:nvSpPr>
        <p:spPr bwMode="auto">
          <a:xfrm>
            <a:off x="5788025" y="3657600"/>
            <a:ext cx="102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2M(B</a:t>
            </a:r>
            <a:r>
              <a:rPr lang="en-US" sz="2800" b="1" baseline="-25000">
                <a:solidFill>
                  <a:srgbClr val="0000CC"/>
                </a:solidFill>
              </a:rPr>
              <a:t>s</a:t>
            </a:r>
            <a:r>
              <a:rPr lang="en-US" b="1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41993" name="Text Box 79"/>
          <p:cNvSpPr txBox="1">
            <a:spLocks noChangeArrowheads="1"/>
          </p:cNvSpPr>
          <p:nvPr/>
        </p:nvSpPr>
        <p:spPr bwMode="auto">
          <a:xfrm>
            <a:off x="6199188" y="896938"/>
            <a:ext cx="2438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25"/>
              </a:spcBef>
              <a:buClr>
                <a:srgbClr val="40458C"/>
              </a:buClr>
              <a:buSzTx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99"/>
                </a:solidFill>
                <a:latin typeface="Tahoma" pitchFamily="34" charset="0"/>
              </a:rPr>
              <a:t>BaBar  </a:t>
            </a:r>
            <a:r>
              <a:rPr lang="en-GB" sz="1400" b="1">
                <a:solidFill>
                  <a:srgbClr val="000099"/>
                </a:solidFill>
                <a:latin typeface="Arial Narrow" pitchFamily="34" charset="0"/>
              </a:rPr>
              <a:t>PRL 102, 012001 (2009)</a:t>
            </a:r>
          </a:p>
        </p:txBody>
      </p:sp>
      <p:sp>
        <p:nvSpPr>
          <p:cNvPr id="41994" name="Text Box 81"/>
          <p:cNvSpPr txBox="1">
            <a:spLocks noChangeArrowheads="1"/>
          </p:cNvSpPr>
          <p:nvPr/>
        </p:nvSpPr>
        <p:spPr bwMode="auto">
          <a:xfrm>
            <a:off x="7239000" y="143510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6S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41995" name="Text Box 82"/>
          <p:cNvSpPr txBox="1">
            <a:spLocks noChangeArrowheads="1"/>
          </p:cNvSpPr>
          <p:nvPr/>
        </p:nvSpPr>
        <p:spPr bwMode="auto">
          <a:xfrm>
            <a:off x="5129213" y="170815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4S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41996" name="Line 86"/>
          <p:cNvSpPr>
            <a:spLocks noChangeShapeType="1"/>
          </p:cNvSpPr>
          <p:nvPr/>
        </p:nvSpPr>
        <p:spPr bwMode="auto">
          <a:xfrm flipV="1">
            <a:off x="6858000" y="1968500"/>
            <a:ext cx="0" cy="8382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93"/>
          <p:cNvSpPr>
            <a:spLocks noChangeShapeType="1"/>
          </p:cNvSpPr>
          <p:nvPr/>
        </p:nvSpPr>
        <p:spPr bwMode="auto">
          <a:xfrm flipV="1">
            <a:off x="5410200" y="2044700"/>
            <a:ext cx="0" cy="4572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216150" y="36513"/>
            <a:ext cx="4821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e</a:t>
            </a:r>
            <a:r>
              <a:rPr lang="en-US" sz="2800" b="1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e</a:t>
            </a:r>
            <a:r>
              <a:rPr lang="en-US" sz="2800" b="1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 hadronic cross-section</a:t>
            </a:r>
            <a:endParaRPr lang="en-US" sz="2800" b="1" baseline="-25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6278563" y="5900738"/>
            <a:ext cx="2778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rgbClr val="CC0000"/>
                </a:solidFill>
                <a:sym typeface="Symbol" pitchFamily="18" charset="2"/>
              </a:rPr>
              <a:t>main motivation</a:t>
            </a:r>
          </a:p>
          <a:p>
            <a:pPr algn="ctr" defTabSz="914400"/>
            <a:r>
              <a:rPr lang="en-US">
                <a:solidFill>
                  <a:srgbClr val="CC0000"/>
                </a:solidFill>
                <a:sym typeface="Symbol" pitchFamily="18" charset="2"/>
              </a:rPr>
              <a:t>for taking data at (5S)</a:t>
            </a:r>
          </a:p>
        </p:txBody>
      </p:sp>
      <p:sp>
        <p:nvSpPr>
          <p:cNvPr id="42000" name="Text Box 82"/>
          <p:cNvSpPr txBox="1">
            <a:spLocks noChangeArrowheads="1"/>
          </p:cNvSpPr>
          <p:nvPr/>
        </p:nvSpPr>
        <p:spPr bwMode="auto">
          <a:xfrm>
            <a:off x="933450" y="119380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1S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42001" name="Text Box 82"/>
          <p:cNvSpPr txBox="1">
            <a:spLocks noChangeArrowheads="1"/>
          </p:cNvSpPr>
          <p:nvPr/>
        </p:nvSpPr>
        <p:spPr bwMode="auto">
          <a:xfrm>
            <a:off x="1484313" y="223361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2S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42002" name="Text Box 82"/>
          <p:cNvSpPr txBox="1">
            <a:spLocks noChangeArrowheads="1"/>
          </p:cNvSpPr>
          <p:nvPr/>
        </p:nvSpPr>
        <p:spPr bwMode="auto">
          <a:xfrm>
            <a:off x="2022475" y="2524125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3S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42003" name="Text Box 82"/>
          <p:cNvSpPr txBox="1">
            <a:spLocks noChangeArrowheads="1"/>
          </p:cNvSpPr>
          <p:nvPr/>
        </p:nvSpPr>
        <p:spPr bwMode="auto">
          <a:xfrm>
            <a:off x="3217863" y="274320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4S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42004" name="Text Box 78"/>
          <p:cNvSpPr txBox="1">
            <a:spLocks noChangeArrowheads="1"/>
          </p:cNvSpPr>
          <p:nvPr/>
        </p:nvSpPr>
        <p:spPr bwMode="auto">
          <a:xfrm>
            <a:off x="2990850" y="36576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2M(B)</a:t>
            </a:r>
          </a:p>
        </p:txBody>
      </p:sp>
      <p:sp>
        <p:nvSpPr>
          <p:cNvPr id="42005" name="Line 77"/>
          <p:cNvSpPr>
            <a:spLocks noChangeShapeType="1"/>
          </p:cNvSpPr>
          <p:nvPr/>
        </p:nvSpPr>
        <p:spPr bwMode="auto">
          <a:xfrm flipV="1">
            <a:off x="6192838" y="2497138"/>
            <a:ext cx="0" cy="12192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Text Box 19"/>
          <p:cNvSpPr txBox="1">
            <a:spLocks noChangeArrowheads="1"/>
          </p:cNvSpPr>
          <p:nvPr/>
        </p:nvSpPr>
        <p:spPr bwMode="auto">
          <a:xfrm>
            <a:off x="609600" y="4319588"/>
            <a:ext cx="4502150" cy="422275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e</a:t>
            </a:r>
            <a:r>
              <a:rPr lang="en-US" sz="2400" b="1" baseline="30000"/>
              <a:t>+</a:t>
            </a:r>
            <a:r>
              <a:rPr lang="en-US" sz="1800" b="1"/>
              <a:t> e</a:t>
            </a:r>
            <a:r>
              <a:rPr lang="en-US" sz="2800" b="1" baseline="30000"/>
              <a:t>-</a:t>
            </a:r>
            <a:r>
              <a:rPr lang="en-US" sz="1800" b="1"/>
              <a:t> -&gt;</a:t>
            </a:r>
            <a:r>
              <a:rPr lang="en-GB" b="1">
                <a:solidFill>
                  <a:srgbClr val="FF3300"/>
                </a:solidFill>
                <a:latin typeface="Symbol" pitchFamily="18" charset="2"/>
              </a:rPr>
              <a:t></a:t>
            </a:r>
            <a:r>
              <a:rPr lang="en-US" sz="1800" b="1">
                <a:solidFill>
                  <a:srgbClr val="FF3300"/>
                </a:solidFill>
              </a:rPr>
              <a:t>(4S)</a:t>
            </a:r>
            <a:r>
              <a:rPr lang="en-US" sz="1800" b="1"/>
              <a:t> -&gt; </a:t>
            </a:r>
            <a:r>
              <a:rPr lang="en-US" sz="1800" b="1">
                <a:solidFill>
                  <a:schemeClr val="accent2"/>
                </a:solidFill>
              </a:rPr>
              <a:t>BB</a:t>
            </a:r>
            <a:r>
              <a:rPr lang="en-US" sz="1800" b="1"/>
              <a:t>,</a:t>
            </a:r>
            <a:r>
              <a:rPr lang="en-US" sz="1800" b="1">
                <a:latin typeface="Comic Sans MS" pitchFamily="66" charset="0"/>
              </a:rPr>
              <a:t> </a:t>
            </a:r>
            <a:r>
              <a:rPr lang="en-US" sz="1800" b="1">
                <a:latin typeface="Comic Sans MS" pitchFamily="66" charset="0"/>
                <a:cs typeface="Arial" pitchFamily="34" charset="0"/>
              </a:rPr>
              <a:t>where</a:t>
            </a:r>
            <a:r>
              <a:rPr lang="en-US" sz="1800" b="1"/>
              <a:t> </a:t>
            </a:r>
            <a:r>
              <a:rPr lang="en-US" sz="1800" b="1">
                <a:solidFill>
                  <a:schemeClr val="accent2"/>
                </a:solidFill>
              </a:rPr>
              <a:t>B</a:t>
            </a:r>
            <a:r>
              <a:rPr lang="en-US" sz="1800" b="1"/>
              <a:t> </a:t>
            </a:r>
            <a:r>
              <a:rPr lang="en-US" sz="1800" b="1">
                <a:latin typeface="Comic Sans MS" pitchFamily="66" charset="0"/>
              </a:rPr>
              <a:t>is</a:t>
            </a:r>
            <a:r>
              <a:rPr lang="en-US" sz="1800" b="1"/>
              <a:t> </a:t>
            </a:r>
            <a:r>
              <a:rPr lang="en-US" sz="1800" b="1">
                <a:solidFill>
                  <a:schemeClr val="accent2"/>
                </a:solidFill>
              </a:rPr>
              <a:t>B</a:t>
            </a:r>
            <a:r>
              <a:rPr lang="en-US" sz="2400" b="1" baseline="30000">
                <a:solidFill>
                  <a:schemeClr val="accent2"/>
                </a:solidFill>
              </a:rPr>
              <a:t>+</a:t>
            </a:r>
            <a:r>
              <a:rPr lang="en-US" sz="1800" b="1"/>
              <a:t> </a:t>
            </a:r>
            <a:r>
              <a:rPr lang="en-US" sz="1800" b="1">
                <a:latin typeface="Comic Sans MS" pitchFamily="66" charset="0"/>
              </a:rPr>
              <a:t>or</a:t>
            </a:r>
            <a:r>
              <a:rPr lang="en-US" sz="1800" b="1"/>
              <a:t> </a:t>
            </a:r>
            <a:r>
              <a:rPr lang="en-US" sz="1800" b="1">
                <a:solidFill>
                  <a:schemeClr val="accent2"/>
                </a:solidFill>
              </a:rPr>
              <a:t>B</a:t>
            </a:r>
            <a:r>
              <a:rPr lang="en-US" b="1" baseline="30000">
                <a:solidFill>
                  <a:schemeClr val="accent2"/>
                </a:solidFill>
              </a:rPr>
              <a:t>0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42007" name="Text Box 20"/>
          <p:cNvSpPr txBox="1">
            <a:spLocks noChangeArrowheads="1"/>
          </p:cNvSpPr>
          <p:nvPr/>
        </p:nvSpPr>
        <p:spPr bwMode="auto">
          <a:xfrm>
            <a:off x="609600" y="5038725"/>
            <a:ext cx="8012113" cy="422275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e</a:t>
            </a:r>
            <a:r>
              <a:rPr lang="en-US" sz="2400" b="1" baseline="30000"/>
              <a:t>+</a:t>
            </a:r>
            <a:r>
              <a:rPr lang="en-US" sz="1800" b="1"/>
              <a:t> e</a:t>
            </a:r>
            <a:r>
              <a:rPr lang="en-US" sz="2800" b="1" baseline="30000"/>
              <a:t>-</a:t>
            </a:r>
            <a:r>
              <a:rPr lang="en-US" sz="1800" b="1"/>
              <a:t> -&gt; </a:t>
            </a:r>
            <a:r>
              <a:rPr lang="en-US" sz="1800" b="1" i="1">
                <a:solidFill>
                  <a:srgbClr val="FF3300"/>
                </a:solidFill>
              </a:rPr>
              <a:t>bb</a:t>
            </a:r>
            <a:r>
              <a:rPr lang="en-US" sz="1800" b="1">
                <a:solidFill>
                  <a:srgbClr val="FF3300"/>
                </a:solidFill>
              </a:rPr>
              <a:t> (</a:t>
            </a:r>
            <a:r>
              <a:rPr lang="en-GB" b="1">
                <a:solidFill>
                  <a:srgbClr val="A50021"/>
                </a:solidFill>
                <a:latin typeface="Symbol" pitchFamily="18" charset="2"/>
              </a:rPr>
              <a:t></a:t>
            </a:r>
            <a:r>
              <a:rPr lang="en-US" sz="1800" b="1">
                <a:solidFill>
                  <a:srgbClr val="A50021"/>
                </a:solidFill>
              </a:rPr>
              <a:t>(5S)</a:t>
            </a:r>
            <a:r>
              <a:rPr lang="en-US" sz="1800" b="1">
                <a:solidFill>
                  <a:srgbClr val="FF3300"/>
                </a:solidFill>
              </a:rPr>
              <a:t>)</a:t>
            </a:r>
            <a:r>
              <a:rPr lang="en-US" sz="1800" b="1"/>
              <a:t> -&gt;</a:t>
            </a:r>
            <a:r>
              <a:rPr lang="en-US" sz="1400" b="1"/>
              <a:t>  </a:t>
            </a:r>
            <a:r>
              <a:rPr lang="en-US" sz="1800" b="1">
                <a:solidFill>
                  <a:schemeClr val="accent2"/>
                </a:solidFill>
              </a:rPr>
              <a:t>B</a:t>
            </a:r>
            <a:r>
              <a:rPr lang="en-US" sz="1800" b="1" baseline="30000">
                <a:solidFill>
                  <a:schemeClr val="accent2"/>
                </a:solidFill>
              </a:rPr>
              <a:t>(</a:t>
            </a:r>
            <a:r>
              <a:rPr lang="en-US" b="1">
                <a:solidFill>
                  <a:schemeClr val="accent2"/>
                </a:solidFill>
              </a:rPr>
              <a:t>*</a:t>
            </a:r>
            <a:r>
              <a:rPr lang="en-US" sz="1800" b="1" baseline="30000">
                <a:solidFill>
                  <a:schemeClr val="accent2"/>
                </a:solidFill>
              </a:rPr>
              <a:t>)</a:t>
            </a:r>
            <a:r>
              <a:rPr lang="en-US" sz="1800" b="1">
                <a:solidFill>
                  <a:schemeClr val="accent2"/>
                </a:solidFill>
              </a:rPr>
              <a:t>B</a:t>
            </a:r>
            <a:r>
              <a:rPr lang="en-US" sz="1800" b="1" baseline="30000">
                <a:solidFill>
                  <a:schemeClr val="accent2"/>
                </a:solidFill>
              </a:rPr>
              <a:t>(</a:t>
            </a:r>
            <a:r>
              <a:rPr lang="en-US" b="1">
                <a:solidFill>
                  <a:schemeClr val="accent2"/>
                </a:solidFill>
              </a:rPr>
              <a:t>*</a:t>
            </a:r>
            <a:r>
              <a:rPr lang="en-US" sz="1800" b="1" baseline="30000">
                <a:solidFill>
                  <a:schemeClr val="accent2"/>
                </a:solidFill>
              </a:rPr>
              <a:t>)</a:t>
            </a:r>
            <a:r>
              <a:rPr lang="en-US" sz="1800" b="1"/>
              <a:t>,  </a:t>
            </a:r>
            <a:r>
              <a:rPr lang="en-US" sz="1800" b="1">
                <a:solidFill>
                  <a:srgbClr val="000099"/>
                </a:solidFill>
              </a:rPr>
              <a:t>B</a:t>
            </a:r>
            <a:r>
              <a:rPr lang="en-US" sz="1800" b="1" baseline="30000">
                <a:solidFill>
                  <a:srgbClr val="000099"/>
                </a:solidFill>
              </a:rPr>
              <a:t>(</a:t>
            </a:r>
            <a:r>
              <a:rPr lang="en-US" sz="1800" b="1">
                <a:solidFill>
                  <a:srgbClr val="000099"/>
                </a:solidFill>
              </a:rPr>
              <a:t>*</a:t>
            </a:r>
            <a:r>
              <a:rPr lang="en-US" sz="1800" b="1" baseline="30000">
                <a:solidFill>
                  <a:srgbClr val="000099"/>
                </a:solidFill>
              </a:rPr>
              <a:t>)</a:t>
            </a:r>
            <a:r>
              <a:rPr lang="en-US" sz="1800" b="1">
                <a:solidFill>
                  <a:srgbClr val="000099"/>
                </a:solidFill>
              </a:rPr>
              <a:t>B</a:t>
            </a:r>
            <a:r>
              <a:rPr lang="en-US" sz="1800" b="1" baseline="30000">
                <a:solidFill>
                  <a:srgbClr val="000099"/>
                </a:solidFill>
              </a:rPr>
              <a:t>(</a:t>
            </a:r>
            <a:r>
              <a:rPr lang="en-US" sz="1800" b="1">
                <a:solidFill>
                  <a:srgbClr val="000099"/>
                </a:solidFill>
              </a:rPr>
              <a:t>*</a:t>
            </a:r>
            <a:r>
              <a:rPr lang="en-US" sz="1800" b="1" baseline="30000">
                <a:solidFill>
                  <a:srgbClr val="000099"/>
                </a:solidFill>
              </a:rPr>
              <a:t>)</a:t>
            </a:r>
            <a:r>
              <a:rPr lang="en-US" sz="1800" b="1">
                <a:solidFill>
                  <a:srgbClr val="000099"/>
                </a:solidFill>
                <a:latin typeface="Symbol" pitchFamily="18" charset="2"/>
              </a:rPr>
              <a:t>p</a:t>
            </a:r>
            <a:r>
              <a:rPr lang="en-US" sz="1800" b="1"/>
              <a:t>, </a:t>
            </a:r>
            <a:r>
              <a:rPr lang="en-US" sz="1800" b="1">
                <a:solidFill>
                  <a:srgbClr val="000099"/>
                </a:solidFill>
              </a:rPr>
              <a:t> BB</a:t>
            </a:r>
            <a:r>
              <a:rPr lang="en-US" sz="1800" b="1">
                <a:solidFill>
                  <a:srgbClr val="000099"/>
                </a:solidFill>
                <a:latin typeface="Symbol" pitchFamily="18" charset="2"/>
              </a:rPr>
              <a:t>pp</a:t>
            </a:r>
            <a:r>
              <a:rPr lang="en-US" sz="1800" b="1"/>
              <a:t>, </a:t>
            </a:r>
            <a:r>
              <a:rPr lang="en-US" sz="1800" b="1">
                <a:solidFill>
                  <a:srgbClr val="3333FF"/>
                </a:solidFill>
              </a:rPr>
              <a:t> B</a:t>
            </a:r>
            <a:r>
              <a:rPr lang="en-US" sz="1800" b="1" baseline="-25000">
                <a:solidFill>
                  <a:srgbClr val="3333FF"/>
                </a:solidFill>
              </a:rPr>
              <a:t>s</a:t>
            </a:r>
            <a:r>
              <a:rPr lang="en-US" sz="1800" b="1" baseline="30000">
                <a:solidFill>
                  <a:srgbClr val="3333FF"/>
                </a:solidFill>
              </a:rPr>
              <a:t>(</a:t>
            </a:r>
            <a:r>
              <a:rPr lang="en-US" b="1">
                <a:solidFill>
                  <a:srgbClr val="3333FF"/>
                </a:solidFill>
              </a:rPr>
              <a:t>*</a:t>
            </a:r>
            <a:r>
              <a:rPr lang="en-US" sz="1800" b="1" baseline="30000">
                <a:solidFill>
                  <a:srgbClr val="3333FF"/>
                </a:solidFill>
              </a:rPr>
              <a:t>)</a:t>
            </a:r>
            <a:r>
              <a:rPr lang="en-US" sz="1800" b="1">
                <a:solidFill>
                  <a:srgbClr val="3333FF"/>
                </a:solidFill>
              </a:rPr>
              <a:t>B</a:t>
            </a:r>
            <a:r>
              <a:rPr lang="en-US" sz="1800" b="1" baseline="-25000">
                <a:solidFill>
                  <a:srgbClr val="3333FF"/>
                </a:solidFill>
              </a:rPr>
              <a:t>s</a:t>
            </a:r>
            <a:r>
              <a:rPr lang="en-US" sz="1800" b="1" baseline="30000">
                <a:solidFill>
                  <a:srgbClr val="3333FF"/>
                </a:solidFill>
              </a:rPr>
              <a:t>(</a:t>
            </a:r>
            <a:r>
              <a:rPr lang="en-US" b="1">
                <a:solidFill>
                  <a:srgbClr val="3333FF"/>
                </a:solidFill>
              </a:rPr>
              <a:t>*</a:t>
            </a:r>
            <a:r>
              <a:rPr lang="en-US" sz="1800" b="1" baseline="30000">
                <a:solidFill>
                  <a:srgbClr val="3333FF"/>
                </a:solidFill>
              </a:rPr>
              <a:t>)</a:t>
            </a:r>
            <a:r>
              <a:rPr lang="en-US" sz="1800" b="1"/>
              <a:t>,  </a:t>
            </a:r>
            <a:r>
              <a:rPr lang="en-GB" sz="1800" b="1">
                <a:solidFill>
                  <a:srgbClr val="6600CC"/>
                </a:solidFill>
                <a:latin typeface="Symbol" pitchFamily="18" charset="2"/>
              </a:rPr>
              <a:t></a:t>
            </a:r>
            <a:r>
              <a:rPr lang="en-US" sz="1800" b="1">
                <a:solidFill>
                  <a:srgbClr val="6600CC"/>
                </a:solidFill>
              </a:rPr>
              <a:t>(1S)</a:t>
            </a:r>
            <a:r>
              <a:rPr lang="en-US" sz="1000" b="1">
                <a:solidFill>
                  <a:srgbClr val="6600CC"/>
                </a:solidFill>
              </a:rPr>
              <a:t> </a:t>
            </a:r>
            <a:r>
              <a:rPr lang="en-US" sz="1800" b="1">
                <a:solidFill>
                  <a:srgbClr val="6600CC"/>
                </a:solidFill>
                <a:latin typeface="Symbol" pitchFamily="18" charset="2"/>
              </a:rPr>
              <a:t>pp</a:t>
            </a:r>
            <a:r>
              <a:rPr lang="en-US" sz="1800" b="1">
                <a:latin typeface="Symbol" pitchFamily="18" charset="2"/>
              </a:rPr>
              <a:t> </a:t>
            </a:r>
            <a:r>
              <a:rPr lang="en-US" sz="1800" b="1"/>
              <a:t>, </a:t>
            </a:r>
            <a:r>
              <a:rPr lang="en-GB" sz="1800" b="1">
                <a:solidFill>
                  <a:srgbClr val="6600CC"/>
                </a:solidFill>
                <a:latin typeface="Symbol" pitchFamily="18" charset="2"/>
              </a:rPr>
              <a:t></a:t>
            </a:r>
            <a:r>
              <a:rPr lang="en-US" sz="1000" b="1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1800" b="1">
                <a:solidFill>
                  <a:srgbClr val="6600CC"/>
                </a:solidFill>
              </a:rPr>
              <a:t>X</a:t>
            </a:r>
            <a:r>
              <a:rPr lang="en-US" sz="1800" b="1"/>
              <a:t> …</a:t>
            </a:r>
          </a:p>
        </p:txBody>
      </p:sp>
      <p:sp>
        <p:nvSpPr>
          <p:cNvPr id="42008" name="Text Box 44"/>
          <p:cNvSpPr txBox="1">
            <a:spLocks noChangeArrowheads="1"/>
          </p:cNvSpPr>
          <p:nvPr/>
        </p:nvSpPr>
        <p:spPr bwMode="auto">
          <a:xfrm>
            <a:off x="2508250" y="40909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800" b="1">
                <a:solidFill>
                  <a:srgbClr val="000099"/>
                </a:solidFill>
              </a:rPr>
              <a:t>_</a:t>
            </a:r>
          </a:p>
        </p:txBody>
      </p:sp>
      <p:sp>
        <p:nvSpPr>
          <p:cNvPr id="42009" name="Text Box 45"/>
          <p:cNvSpPr txBox="1">
            <a:spLocks noChangeArrowheads="1"/>
          </p:cNvSpPr>
          <p:nvPr/>
        </p:nvSpPr>
        <p:spPr bwMode="auto">
          <a:xfrm>
            <a:off x="3276600" y="4824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800" b="1">
                <a:solidFill>
                  <a:srgbClr val="000099"/>
                </a:solidFill>
              </a:rPr>
              <a:t>_</a:t>
            </a:r>
          </a:p>
        </p:txBody>
      </p:sp>
      <p:sp>
        <p:nvSpPr>
          <p:cNvPr id="42010" name="Text Box 46"/>
          <p:cNvSpPr txBox="1">
            <a:spLocks noChangeArrowheads="1"/>
          </p:cNvSpPr>
          <p:nvPr/>
        </p:nvSpPr>
        <p:spPr bwMode="auto">
          <a:xfrm>
            <a:off x="4191000" y="4824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800" b="1">
                <a:solidFill>
                  <a:srgbClr val="000099"/>
                </a:solidFill>
              </a:rPr>
              <a:t>_</a:t>
            </a:r>
          </a:p>
        </p:txBody>
      </p:sp>
      <p:sp>
        <p:nvSpPr>
          <p:cNvPr id="42011" name="Text Box 47"/>
          <p:cNvSpPr txBox="1">
            <a:spLocks noChangeArrowheads="1"/>
          </p:cNvSpPr>
          <p:nvPr/>
        </p:nvSpPr>
        <p:spPr bwMode="auto">
          <a:xfrm>
            <a:off x="5029200" y="4824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800" b="1">
                <a:solidFill>
                  <a:srgbClr val="000099"/>
                </a:solidFill>
              </a:rPr>
              <a:t>_</a:t>
            </a:r>
          </a:p>
        </p:txBody>
      </p:sp>
      <p:sp>
        <p:nvSpPr>
          <p:cNvPr id="42012" name="Text Box 48"/>
          <p:cNvSpPr txBox="1">
            <a:spLocks noChangeArrowheads="1"/>
          </p:cNvSpPr>
          <p:nvPr/>
        </p:nvSpPr>
        <p:spPr bwMode="auto">
          <a:xfrm>
            <a:off x="6096000" y="4824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800" b="1">
                <a:solidFill>
                  <a:srgbClr val="3333FF"/>
                </a:solidFill>
              </a:rPr>
              <a:t>_</a:t>
            </a:r>
          </a:p>
        </p:txBody>
      </p:sp>
      <p:sp>
        <p:nvSpPr>
          <p:cNvPr id="42013" name="Text Box 51"/>
          <p:cNvSpPr txBox="1">
            <a:spLocks noChangeArrowheads="1"/>
          </p:cNvSpPr>
          <p:nvPr/>
        </p:nvSpPr>
        <p:spPr bwMode="auto">
          <a:xfrm>
            <a:off x="1600200" y="4824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800" b="1">
                <a:solidFill>
                  <a:srgbClr val="FF3300"/>
                </a:solidFill>
              </a:rPr>
              <a:t>_</a:t>
            </a:r>
          </a:p>
        </p:txBody>
      </p:sp>
      <p:sp>
        <p:nvSpPr>
          <p:cNvPr id="42014" name="Oval 29"/>
          <p:cNvSpPr>
            <a:spLocks noChangeArrowheads="1"/>
          </p:cNvSpPr>
          <p:nvPr/>
        </p:nvSpPr>
        <p:spPr bwMode="auto">
          <a:xfrm>
            <a:off x="5673725" y="4775200"/>
            <a:ext cx="1074738" cy="9667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30"/>
          <p:cNvSpPr>
            <a:spLocks noChangeShapeType="1"/>
          </p:cNvSpPr>
          <p:nvPr/>
        </p:nvSpPr>
        <p:spPr bwMode="auto">
          <a:xfrm flipH="1" flipV="1">
            <a:off x="6616700" y="5661025"/>
            <a:ext cx="254000" cy="2952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3"/>
          <p:cNvPicPr>
            <a:picLocks noChangeAspect="1" noChangeArrowheads="1"/>
          </p:cNvPicPr>
          <p:nvPr/>
        </p:nvPicPr>
        <p:blipFill>
          <a:blip r:embed="rId3" cstate="print"/>
          <a:srcRect l="14844" t="19531" r="19766" b="17773"/>
          <a:stretch>
            <a:fillRect/>
          </a:stretch>
        </p:blipFill>
        <p:spPr bwMode="auto">
          <a:xfrm>
            <a:off x="3025775" y="4229100"/>
            <a:ext cx="301783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4"/>
          <p:cNvPicPr>
            <a:picLocks noChangeAspect="1" noChangeArrowheads="1"/>
          </p:cNvPicPr>
          <p:nvPr/>
        </p:nvPicPr>
        <p:blipFill>
          <a:blip r:embed="rId4" cstate="print"/>
          <a:srcRect l="14844" t="19531" r="19766" b="17773"/>
          <a:stretch>
            <a:fillRect/>
          </a:stretch>
        </p:blipFill>
        <p:spPr bwMode="auto">
          <a:xfrm>
            <a:off x="9525" y="4241800"/>
            <a:ext cx="30003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5"/>
          <p:cNvPicPr>
            <a:picLocks noChangeAspect="1" noChangeArrowheads="1"/>
          </p:cNvPicPr>
          <p:nvPr/>
        </p:nvPicPr>
        <p:blipFill>
          <a:blip r:embed="rId5" cstate="print"/>
          <a:srcRect l="14844" t="19336" r="19688" b="17773"/>
          <a:stretch>
            <a:fillRect/>
          </a:stretch>
        </p:blipFill>
        <p:spPr bwMode="auto">
          <a:xfrm>
            <a:off x="6099175" y="4238625"/>
            <a:ext cx="3013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803275" y="3175"/>
            <a:ext cx="828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Resonant structure of (5S)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→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(bb)</a:t>
            </a:r>
            <a:r>
              <a:rPr lang="en-US" sz="4000" b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sz="4000" b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–</a:t>
            </a:r>
          </a:p>
        </p:txBody>
      </p:sp>
      <p:sp>
        <p:nvSpPr>
          <p:cNvPr id="17414" name="Rectangle 109"/>
          <p:cNvSpPr>
            <a:spLocks noChangeArrowheads="1"/>
          </p:cNvSpPr>
          <p:nvPr/>
        </p:nvSpPr>
        <p:spPr bwMode="auto">
          <a:xfrm>
            <a:off x="7554913" y="-365125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_</a:t>
            </a:r>
            <a:endParaRPr lang="ru-RU" sz="3200" b="1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654050" y="3927475"/>
            <a:ext cx="202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ru-RU">
                <a:sym typeface="Symbol" pitchFamily="18" charset="2"/>
              </a:rPr>
              <a:t></a:t>
            </a:r>
            <a:r>
              <a:rPr lang="en-US">
                <a:sym typeface="Symbol" pitchFamily="18" charset="2"/>
              </a:rPr>
              <a:t>(5S) </a:t>
            </a:r>
            <a:r>
              <a:rPr lang="ru-RU">
                <a:sym typeface="Symbol" pitchFamily="18" charset="2"/>
              </a:rPr>
              <a:t></a:t>
            </a:r>
            <a:r>
              <a:rPr lang="en-US" b="1">
                <a:solidFill>
                  <a:srgbClr val="800000"/>
                </a:solidFill>
                <a:sym typeface="Symbol" pitchFamily="18" charset="2"/>
              </a:rPr>
              <a:t>(1S)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-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3643313" y="3913188"/>
            <a:ext cx="202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ru-RU">
                <a:sym typeface="Symbol" pitchFamily="18" charset="2"/>
              </a:rPr>
              <a:t></a:t>
            </a:r>
            <a:r>
              <a:rPr lang="en-US">
                <a:sym typeface="Symbol" pitchFamily="18" charset="2"/>
              </a:rPr>
              <a:t>(5S) </a:t>
            </a:r>
            <a:r>
              <a:rPr lang="ru-RU">
                <a:sym typeface="Symbol" pitchFamily="18" charset="2"/>
              </a:rPr>
              <a:t></a:t>
            </a:r>
            <a:r>
              <a:rPr lang="en-US" b="1">
                <a:solidFill>
                  <a:srgbClr val="800000"/>
                </a:solidFill>
                <a:sym typeface="Symbol" pitchFamily="18" charset="2"/>
              </a:rPr>
              <a:t>(2S)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-</a:t>
            </a:r>
          </a:p>
        </p:txBody>
      </p:sp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6721475" y="3930650"/>
            <a:ext cx="202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ru-RU">
                <a:sym typeface="Symbol" pitchFamily="18" charset="2"/>
              </a:rPr>
              <a:t></a:t>
            </a:r>
            <a:r>
              <a:rPr lang="en-US">
                <a:sym typeface="Symbol" pitchFamily="18" charset="2"/>
              </a:rPr>
              <a:t>(5S) </a:t>
            </a:r>
            <a:r>
              <a:rPr lang="ru-RU">
                <a:sym typeface="Symbol" pitchFamily="18" charset="2"/>
              </a:rPr>
              <a:t></a:t>
            </a:r>
            <a:r>
              <a:rPr lang="en-US" b="1">
                <a:solidFill>
                  <a:srgbClr val="800000"/>
                </a:solidFill>
                <a:sym typeface="Symbol" pitchFamily="18" charset="2"/>
              </a:rPr>
              <a:t>(3S)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-</a:t>
            </a:r>
          </a:p>
        </p:txBody>
      </p:sp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487363" y="798513"/>
            <a:ext cx="2168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ru-RU">
                <a:sym typeface="Symbol" pitchFamily="18" charset="2"/>
              </a:rPr>
              <a:t></a:t>
            </a:r>
            <a:r>
              <a:rPr lang="en-US">
                <a:sym typeface="Symbol" pitchFamily="18" charset="2"/>
              </a:rPr>
              <a:t>(5S) </a:t>
            </a:r>
            <a:r>
              <a:rPr lang="ru-RU">
                <a:sym typeface="Symbol" pitchFamily="18" charset="2"/>
              </a:rPr>
              <a:t>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olidFill>
                  <a:srgbClr val="800000"/>
                </a:solidFill>
                <a:sym typeface="Symbol" pitchFamily="18" charset="2"/>
              </a:rPr>
              <a:t>h</a:t>
            </a:r>
            <a:r>
              <a:rPr lang="en-US" b="1" baseline="-25000">
                <a:solidFill>
                  <a:srgbClr val="800000"/>
                </a:solidFill>
                <a:sym typeface="Symbol" pitchFamily="18" charset="2"/>
              </a:rPr>
              <a:t>b</a:t>
            </a:r>
            <a:r>
              <a:rPr lang="en-US" b="1">
                <a:solidFill>
                  <a:srgbClr val="800000"/>
                </a:solidFill>
                <a:sym typeface="Symbol" pitchFamily="18" charset="2"/>
              </a:rPr>
              <a:t>(1P)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-</a:t>
            </a:r>
          </a:p>
        </p:txBody>
      </p:sp>
      <p:sp>
        <p:nvSpPr>
          <p:cNvPr id="17419" name="Text Box 4"/>
          <p:cNvSpPr txBox="1">
            <a:spLocks noChangeArrowheads="1"/>
          </p:cNvSpPr>
          <p:nvPr/>
        </p:nvSpPr>
        <p:spPr bwMode="auto">
          <a:xfrm>
            <a:off x="3267075" y="831850"/>
            <a:ext cx="2168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ru-RU">
                <a:sym typeface="Symbol" pitchFamily="18" charset="2"/>
              </a:rPr>
              <a:t></a:t>
            </a:r>
            <a:r>
              <a:rPr lang="en-US">
                <a:sym typeface="Symbol" pitchFamily="18" charset="2"/>
              </a:rPr>
              <a:t>(5S) </a:t>
            </a:r>
            <a:r>
              <a:rPr lang="ru-RU">
                <a:sym typeface="Symbol" pitchFamily="18" charset="2"/>
              </a:rPr>
              <a:t>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olidFill>
                  <a:srgbClr val="800000"/>
                </a:solidFill>
                <a:sym typeface="Symbol" pitchFamily="18" charset="2"/>
              </a:rPr>
              <a:t>h</a:t>
            </a:r>
            <a:r>
              <a:rPr lang="en-US" b="1" baseline="-25000">
                <a:solidFill>
                  <a:srgbClr val="800000"/>
                </a:solidFill>
                <a:sym typeface="Symbol" pitchFamily="18" charset="2"/>
              </a:rPr>
              <a:t>b</a:t>
            </a:r>
            <a:r>
              <a:rPr lang="en-US" b="1">
                <a:solidFill>
                  <a:srgbClr val="800000"/>
                </a:solidFill>
                <a:sym typeface="Symbol" pitchFamily="18" charset="2"/>
              </a:rPr>
              <a:t>(2P)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ru-RU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-</a:t>
            </a:r>
          </a:p>
        </p:txBody>
      </p:sp>
      <p:sp>
        <p:nvSpPr>
          <p:cNvPr id="17420" name="Text Box 176"/>
          <p:cNvSpPr txBox="1">
            <a:spLocks noChangeArrowheads="1"/>
          </p:cNvSpPr>
          <p:nvPr/>
        </p:nvSpPr>
        <p:spPr bwMode="auto">
          <a:xfrm>
            <a:off x="5953125" y="1127125"/>
            <a:ext cx="2752725" cy="708025"/>
          </a:xfrm>
          <a:prstGeom prst="rect">
            <a:avLst/>
          </a:prstGeom>
          <a:solidFill>
            <a:srgbClr val="FFFF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Two peaks are observed</a:t>
            </a:r>
          </a:p>
          <a:p>
            <a:pPr algn="ctr"/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in all modes!</a:t>
            </a:r>
            <a:endParaRPr lang="ru-RU" b="1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7421" name="Line 177"/>
          <p:cNvSpPr>
            <a:spLocks noChangeShapeType="1"/>
          </p:cNvSpPr>
          <p:nvPr/>
        </p:nvSpPr>
        <p:spPr bwMode="auto">
          <a:xfrm flipV="1">
            <a:off x="1481138" y="4500563"/>
            <a:ext cx="0" cy="1628775"/>
          </a:xfrm>
          <a:prstGeom prst="line">
            <a:avLst/>
          </a:prstGeom>
          <a:noFill/>
          <a:ln w="1587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78"/>
          <p:cNvSpPr>
            <a:spLocks noChangeShapeType="1"/>
          </p:cNvSpPr>
          <p:nvPr/>
        </p:nvSpPr>
        <p:spPr bwMode="auto">
          <a:xfrm>
            <a:off x="1490663" y="4510088"/>
            <a:ext cx="2171700" cy="0"/>
          </a:xfrm>
          <a:prstGeom prst="line">
            <a:avLst/>
          </a:prstGeom>
          <a:noFill/>
          <a:ln w="15875">
            <a:solidFill>
              <a:srgbClr val="3333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82"/>
          <p:cNvSpPr>
            <a:spLocks noChangeShapeType="1"/>
          </p:cNvSpPr>
          <p:nvPr/>
        </p:nvSpPr>
        <p:spPr bwMode="auto">
          <a:xfrm flipV="1">
            <a:off x="4738688" y="4486275"/>
            <a:ext cx="0" cy="1628775"/>
          </a:xfrm>
          <a:prstGeom prst="line">
            <a:avLst/>
          </a:prstGeom>
          <a:noFill/>
          <a:ln w="1587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24" name="Group 188"/>
          <p:cNvGrpSpPr>
            <a:grpSpLocks/>
          </p:cNvGrpSpPr>
          <p:nvPr/>
        </p:nvGrpSpPr>
        <p:grpSpPr bwMode="auto">
          <a:xfrm>
            <a:off x="73025" y="1189038"/>
            <a:ext cx="2679700" cy="2506662"/>
            <a:chOff x="4" y="689"/>
            <a:chExt cx="1688" cy="1579"/>
          </a:xfrm>
        </p:grpSpPr>
        <p:pic>
          <p:nvPicPr>
            <p:cNvPr id="17449" name="Picture 16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" y="689"/>
              <a:ext cx="1676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0" name="Rectangle 187"/>
            <p:cNvSpPr>
              <a:spLocks noChangeArrowheads="1"/>
            </p:cNvSpPr>
            <p:nvPr/>
          </p:nvSpPr>
          <p:spPr bwMode="auto">
            <a:xfrm>
              <a:off x="981" y="2097"/>
              <a:ext cx="711" cy="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5" name="Group 190"/>
          <p:cNvGrpSpPr>
            <a:grpSpLocks/>
          </p:cNvGrpSpPr>
          <p:nvPr/>
        </p:nvGrpSpPr>
        <p:grpSpPr bwMode="auto">
          <a:xfrm>
            <a:off x="2843213" y="1217613"/>
            <a:ext cx="2643187" cy="2463800"/>
            <a:chOff x="1791" y="707"/>
            <a:chExt cx="1665" cy="1552"/>
          </a:xfrm>
        </p:grpSpPr>
        <p:pic>
          <p:nvPicPr>
            <p:cNvPr id="17447" name="Picture 16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1" y="707"/>
              <a:ext cx="1652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8" name="Rectangle 189"/>
            <p:cNvSpPr>
              <a:spLocks noChangeArrowheads="1"/>
            </p:cNvSpPr>
            <p:nvPr/>
          </p:nvSpPr>
          <p:spPr bwMode="auto">
            <a:xfrm>
              <a:off x="2772" y="2097"/>
              <a:ext cx="684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6" name="Text Box 191"/>
          <p:cNvSpPr txBox="1">
            <a:spLocks noChangeArrowheads="1"/>
          </p:cNvSpPr>
          <p:nvPr/>
        </p:nvSpPr>
        <p:spPr bwMode="auto">
          <a:xfrm>
            <a:off x="655638" y="2182813"/>
            <a:ext cx="63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phsp</a:t>
            </a:r>
            <a:endParaRPr lang="ru-RU" sz="1800">
              <a:solidFill>
                <a:srgbClr val="CC0000"/>
              </a:solidFill>
            </a:endParaRPr>
          </a:p>
        </p:txBody>
      </p:sp>
      <p:sp>
        <p:nvSpPr>
          <p:cNvPr id="17427" name="Text Box 196"/>
          <p:cNvSpPr txBox="1">
            <a:spLocks noChangeArrowheads="1"/>
          </p:cNvSpPr>
          <p:nvPr/>
        </p:nvSpPr>
        <p:spPr bwMode="auto">
          <a:xfrm>
            <a:off x="1827213" y="4549775"/>
            <a:ext cx="18827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CC"/>
                </a:solidFill>
              </a:rPr>
              <a:t>note  different  scales</a:t>
            </a:r>
            <a:endParaRPr lang="ru-RU" sz="1400">
              <a:solidFill>
                <a:srgbClr val="0000CC"/>
              </a:solidFill>
            </a:endParaRPr>
          </a:p>
        </p:txBody>
      </p:sp>
      <p:sp>
        <p:nvSpPr>
          <p:cNvPr id="17428" name="Text Box 197"/>
          <p:cNvSpPr txBox="1">
            <a:spLocks noChangeArrowheads="1"/>
          </p:cNvSpPr>
          <p:nvPr/>
        </p:nvSpPr>
        <p:spPr bwMode="auto">
          <a:xfrm>
            <a:off x="3479800" y="1663700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phsp</a:t>
            </a:r>
            <a:endParaRPr lang="ru-RU" sz="1800">
              <a:solidFill>
                <a:srgbClr val="CC0000"/>
              </a:solidFill>
            </a:endParaRPr>
          </a:p>
        </p:txBody>
      </p:sp>
      <p:sp>
        <p:nvSpPr>
          <p:cNvPr id="17429" name="Text Box 198"/>
          <p:cNvSpPr txBox="1">
            <a:spLocks noChangeArrowheads="1"/>
          </p:cNvSpPr>
          <p:nvPr/>
        </p:nvSpPr>
        <p:spPr bwMode="auto">
          <a:xfrm>
            <a:off x="688975" y="1381125"/>
            <a:ext cx="12176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rgbClr val="0000CC"/>
                </a:solidFill>
                <a:latin typeface="Calibri" pitchFamily="34" charset="0"/>
              </a:rPr>
              <a:t>no non-res.</a:t>
            </a:r>
          </a:p>
          <a:p>
            <a:pPr>
              <a:lnSpc>
                <a:spcPct val="85000"/>
              </a:lnSpc>
            </a:pPr>
            <a:r>
              <a:rPr lang="en-US" sz="1600">
                <a:solidFill>
                  <a:srgbClr val="0000CC"/>
                </a:solidFill>
                <a:latin typeface="Calibri" pitchFamily="34" charset="0"/>
              </a:rPr>
              <a:t>contribution</a:t>
            </a:r>
            <a:endParaRPr lang="ru-RU" sz="16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430" name="Text Box 200"/>
          <p:cNvSpPr txBox="1">
            <a:spLocks noChangeArrowheads="1"/>
          </p:cNvSpPr>
          <p:nvPr/>
        </p:nvSpPr>
        <p:spPr bwMode="auto">
          <a:xfrm>
            <a:off x="5629275" y="3402013"/>
            <a:ext cx="210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Dalitz plot analysis</a:t>
            </a:r>
            <a:endParaRPr lang="ru-RU">
              <a:solidFill>
                <a:srgbClr val="333399"/>
              </a:solidFill>
            </a:endParaRPr>
          </a:p>
        </p:txBody>
      </p:sp>
      <p:sp>
        <p:nvSpPr>
          <p:cNvPr id="17431" name="Line 201"/>
          <p:cNvSpPr>
            <a:spLocks noChangeShapeType="1"/>
          </p:cNvSpPr>
          <p:nvPr/>
        </p:nvSpPr>
        <p:spPr bwMode="auto">
          <a:xfrm flipH="1">
            <a:off x="2847975" y="3733800"/>
            <a:ext cx="2838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202"/>
          <p:cNvSpPr>
            <a:spLocks noChangeShapeType="1"/>
          </p:cNvSpPr>
          <p:nvPr/>
        </p:nvSpPr>
        <p:spPr bwMode="auto">
          <a:xfrm flipH="1">
            <a:off x="5757863" y="3781425"/>
            <a:ext cx="614362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203"/>
          <p:cNvSpPr>
            <a:spLocks noChangeShapeType="1"/>
          </p:cNvSpPr>
          <p:nvPr/>
        </p:nvSpPr>
        <p:spPr bwMode="auto">
          <a:xfrm>
            <a:off x="7000875" y="3781425"/>
            <a:ext cx="3714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Text Box 11"/>
          <p:cNvSpPr txBox="1">
            <a:spLocks noChangeArrowheads="1"/>
          </p:cNvSpPr>
          <p:nvPr/>
        </p:nvSpPr>
        <p:spPr bwMode="auto">
          <a:xfrm>
            <a:off x="938213" y="3429000"/>
            <a:ext cx="1389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M[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  <a:ea typeface="Lucida Grande"/>
                <a:cs typeface="Lucida Grande"/>
              </a:rPr>
              <a:t>h</a:t>
            </a:r>
            <a:r>
              <a:rPr lang="en-US" sz="1600" b="1" baseline="-25000">
                <a:solidFill>
                  <a:srgbClr val="0000FF"/>
                </a:solidFill>
                <a:latin typeface="Times New Roman" pitchFamily="18" charset="0"/>
                <a:ea typeface="Lucida Grande"/>
                <a:cs typeface="Lucida Grande"/>
              </a:rPr>
              <a:t>b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(1P) </a:t>
            </a:r>
            <a:r>
              <a:rPr lang="el-GR" sz="1600" b="1">
                <a:solidFill>
                  <a:srgbClr val="0000FF"/>
                </a:solidFill>
                <a:latin typeface="Times New Roman" pitchFamily="18" charset="0"/>
              </a:rPr>
              <a:t>π</a:t>
            </a:r>
            <a:r>
              <a:rPr lang="el-GR" sz="1600" b="1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sz="1600" b="1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]</a:t>
            </a:r>
            <a:endParaRPr lang="en-US" sz="1600" b="1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35" name="Text Box 11"/>
          <p:cNvSpPr txBox="1">
            <a:spLocks noChangeArrowheads="1"/>
          </p:cNvSpPr>
          <p:nvPr/>
        </p:nvSpPr>
        <p:spPr bwMode="auto">
          <a:xfrm>
            <a:off x="3795713" y="3429000"/>
            <a:ext cx="1389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M[ h</a:t>
            </a:r>
            <a:r>
              <a:rPr lang="en-US" sz="1600" b="1" baseline="-2500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(2P) </a:t>
            </a:r>
            <a:r>
              <a:rPr lang="el-GR" sz="1600" b="1">
                <a:solidFill>
                  <a:srgbClr val="0000FF"/>
                </a:solidFill>
                <a:latin typeface="Times New Roman" pitchFamily="18" charset="0"/>
              </a:rPr>
              <a:t>π</a:t>
            </a:r>
            <a:r>
              <a:rPr lang="el-GR" sz="1600" b="1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sz="1600" b="1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]</a:t>
            </a:r>
            <a:endParaRPr lang="en-US" sz="1600" b="1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36" name="Text Box 210"/>
          <p:cNvSpPr txBox="1">
            <a:spLocks noChangeArrowheads="1"/>
          </p:cNvSpPr>
          <p:nvPr/>
        </p:nvSpPr>
        <p:spPr bwMode="auto">
          <a:xfrm>
            <a:off x="5702300" y="2449513"/>
            <a:ext cx="3303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3300"/>
                </a:solidFill>
              </a:rPr>
              <a:t>Z</a:t>
            </a:r>
            <a:r>
              <a:rPr lang="en-US" baseline="-25000">
                <a:solidFill>
                  <a:srgbClr val="993300"/>
                </a:solidFill>
              </a:rPr>
              <a:t>b</a:t>
            </a:r>
            <a:r>
              <a:rPr lang="en-US">
                <a:solidFill>
                  <a:srgbClr val="993300"/>
                </a:solidFill>
              </a:rPr>
              <a:t>(10610) and Z</a:t>
            </a:r>
            <a:r>
              <a:rPr lang="en-US" baseline="-25000">
                <a:solidFill>
                  <a:srgbClr val="993300"/>
                </a:solidFill>
              </a:rPr>
              <a:t>b</a:t>
            </a:r>
            <a:r>
              <a:rPr lang="en-US">
                <a:solidFill>
                  <a:srgbClr val="993300"/>
                </a:solidFill>
              </a:rPr>
              <a:t>(10650)</a:t>
            </a:r>
          </a:p>
          <a:p>
            <a:pPr algn="ctr"/>
            <a:r>
              <a:rPr lang="en-US">
                <a:solidFill>
                  <a:srgbClr val="993300"/>
                </a:solidFill>
              </a:rPr>
              <a:t>should be multiquark states</a:t>
            </a:r>
            <a:endParaRPr lang="ru-RU">
              <a:solidFill>
                <a:srgbClr val="993300"/>
              </a:solidFill>
            </a:endParaRPr>
          </a:p>
        </p:txBody>
      </p:sp>
      <p:sp>
        <p:nvSpPr>
          <p:cNvPr id="17437" name="Rectangle 45"/>
          <p:cNvSpPr>
            <a:spLocks noChangeArrowheads="1"/>
          </p:cNvSpPr>
          <p:nvPr/>
        </p:nvSpPr>
        <p:spPr bwMode="auto">
          <a:xfrm>
            <a:off x="600075" y="4362450"/>
            <a:ext cx="476250" cy="333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Rectangle 46"/>
          <p:cNvSpPr>
            <a:spLocks noChangeArrowheads="1"/>
          </p:cNvSpPr>
          <p:nvPr/>
        </p:nvSpPr>
        <p:spPr bwMode="auto">
          <a:xfrm>
            <a:off x="3676650" y="4410075"/>
            <a:ext cx="476250" cy="333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Rectangle 47"/>
          <p:cNvSpPr>
            <a:spLocks noChangeArrowheads="1"/>
          </p:cNvSpPr>
          <p:nvPr/>
        </p:nvSpPr>
        <p:spPr bwMode="auto">
          <a:xfrm>
            <a:off x="6686550" y="4362450"/>
            <a:ext cx="476250" cy="333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Line 183"/>
          <p:cNvSpPr>
            <a:spLocks noChangeShapeType="1"/>
          </p:cNvSpPr>
          <p:nvPr/>
        </p:nvSpPr>
        <p:spPr bwMode="auto">
          <a:xfrm>
            <a:off x="4762500" y="4491038"/>
            <a:ext cx="2128838" cy="0"/>
          </a:xfrm>
          <a:prstGeom prst="line">
            <a:avLst/>
          </a:prstGeom>
          <a:noFill/>
          <a:ln w="15875">
            <a:solidFill>
              <a:srgbClr val="3333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441" name="Picture 14" descr="Belle-logo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14" descr="Belle-logo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" y="4371975"/>
            <a:ext cx="295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14" descr="Belle-logo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4400550"/>
            <a:ext cx="295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14" descr="Belle-logo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5675" y="1314450"/>
            <a:ext cx="295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5" name="Text Box 34"/>
          <p:cNvSpPr txBox="1">
            <a:spLocks noChangeArrowheads="1"/>
          </p:cNvSpPr>
          <p:nvPr/>
        </p:nvSpPr>
        <p:spPr bwMode="auto">
          <a:xfrm>
            <a:off x="5870575" y="1889125"/>
            <a:ext cx="2690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00CC"/>
                </a:solidFill>
                <a:ea typeface="SimSun" pitchFamily="2" charset="-122"/>
              </a:rPr>
              <a:t>Belle:  PRL108, 232001 (2012)</a:t>
            </a:r>
            <a:endParaRPr lang="ru-RU" sz="1400" b="1">
              <a:solidFill>
                <a:srgbClr val="0000CC"/>
              </a:solidFill>
            </a:endParaRPr>
          </a:p>
        </p:txBody>
      </p:sp>
      <p:sp>
        <p:nvSpPr>
          <p:cNvPr id="1744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75FEDF01-F1F8-41F8-BCA8-57ED5B333099}" type="slidenum">
              <a:rPr lang="en-US" sz="1600" smtClean="0">
                <a:solidFill>
                  <a:schemeClr val="tx1"/>
                </a:solidFill>
              </a:rPr>
              <a:pPr/>
              <a:t>4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053497-C1B6-4C37-BAB7-E2E6B9D76065}" type="slidenum">
              <a:rPr lang="ru-RU" smtClean="0"/>
              <a:pPr/>
              <a:t>40</a:t>
            </a:fld>
            <a:endParaRPr lang="ru-RU" smtClean="0"/>
          </a:p>
        </p:txBody>
      </p:sp>
      <p:pic>
        <p:nvPicPr>
          <p:cNvPr id="43011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882650"/>
            <a:ext cx="2970212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1979613" y="3475038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CC"/>
                </a:solidFill>
              </a:rPr>
              <a:t>Residuals</a:t>
            </a:r>
            <a:endParaRPr lang="ru-RU" sz="1600">
              <a:solidFill>
                <a:srgbClr val="0000CC"/>
              </a:solidFill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819150" y="3460750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CC0000"/>
                </a:solidFill>
                <a:sym typeface="Symbol" pitchFamily="18" charset="2"/>
              </a:rPr>
              <a:t></a:t>
            </a:r>
            <a:r>
              <a:rPr lang="en-US" sz="1400">
                <a:solidFill>
                  <a:srgbClr val="CC0000"/>
                </a:solidFill>
                <a:sym typeface="Symbol" pitchFamily="18" charset="2"/>
              </a:rPr>
              <a:t>(1S)</a:t>
            </a:r>
            <a:endParaRPr lang="ru-RU" sz="140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485900" y="917575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Example of fit</a:t>
            </a:r>
            <a:endParaRPr lang="ru-RU" sz="1800">
              <a:solidFill>
                <a:srgbClr val="CC0000"/>
              </a:solidFill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112963" y="-47625"/>
            <a:ext cx="4991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Description of fit to MM(</a:t>
            </a:r>
            <a:r>
              <a:rPr lang="en-US" sz="2800" b="1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sz="2800" b="1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)</a:t>
            </a:r>
            <a:endParaRPr lang="ru-RU" sz="2800" b="1">
              <a:solidFill>
                <a:srgbClr val="660066"/>
              </a:solidFill>
            </a:endParaRPr>
          </a:p>
        </p:txBody>
      </p:sp>
      <p:grpSp>
        <p:nvGrpSpPr>
          <p:cNvPr id="43016" name="Group 9"/>
          <p:cNvGrpSpPr>
            <a:grpSpLocks/>
          </p:cNvGrpSpPr>
          <p:nvPr/>
        </p:nvGrpSpPr>
        <p:grpSpPr bwMode="auto">
          <a:xfrm>
            <a:off x="3348038" y="752475"/>
            <a:ext cx="2921000" cy="2351088"/>
            <a:chOff x="2311" y="215"/>
            <a:chExt cx="1840" cy="1481"/>
          </a:xfrm>
        </p:grpSpPr>
        <p:pic>
          <p:nvPicPr>
            <p:cNvPr id="43032" name="Picture 10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1" y="215"/>
              <a:ext cx="1840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3" name="Line 11"/>
            <p:cNvSpPr>
              <a:spLocks noChangeShapeType="1"/>
            </p:cNvSpPr>
            <p:nvPr/>
          </p:nvSpPr>
          <p:spPr bwMode="auto">
            <a:xfrm flipV="1">
              <a:off x="3189" y="373"/>
              <a:ext cx="0" cy="11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12"/>
            <p:cNvSpPr>
              <a:spLocks noChangeShapeType="1"/>
            </p:cNvSpPr>
            <p:nvPr/>
          </p:nvSpPr>
          <p:spPr bwMode="auto">
            <a:xfrm flipV="1">
              <a:off x="3533" y="381"/>
              <a:ext cx="0" cy="11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13"/>
            <p:cNvSpPr>
              <a:spLocks noChangeShapeType="1"/>
            </p:cNvSpPr>
            <p:nvPr/>
          </p:nvSpPr>
          <p:spPr bwMode="auto">
            <a:xfrm flipV="1">
              <a:off x="3909" y="381"/>
              <a:ext cx="0" cy="11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7" name="Text Box 14"/>
          <p:cNvSpPr txBox="1">
            <a:spLocks noChangeArrowheads="1"/>
          </p:cNvSpPr>
          <p:nvPr/>
        </p:nvSpPr>
        <p:spPr bwMode="auto">
          <a:xfrm>
            <a:off x="3348038" y="498475"/>
            <a:ext cx="201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99"/>
                </a:solidFill>
              </a:rPr>
              <a:t>Three fit regions</a:t>
            </a:r>
            <a:endParaRPr lang="ru-RU"/>
          </a:p>
        </p:txBody>
      </p:sp>
      <p:sp>
        <p:nvSpPr>
          <p:cNvPr id="43018" name="Text Box 15"/>
          <p:cNvSpPr txBox="1">
            <a:spLocks noChangeArrowheads="1"/>
          </p:cNvSpPr>
          <p:nvPr/>
        </p:nvSpPr>
        <p:spPr bwMode="auto">
          <a:xfrm>
            <a:off x="4114800" y="9271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1</a:t>
            </a:r>
            <a:endParaRPr lang="ru-RU" b="1">
              <a:solidFill>
                <a:srgbClr val="CC0000"/>
              </a:solidFill>
            </a:endParaRPr>
          </a:p>
        </p:txBody>
      </p:sp>
      <p:sp>
        <p:nvSpPr>
          <p:cNvPr id="43019" name="Text Box 16"/>
          <p:cNvSpPr txBox="1">
            <a:spLocks noChangeArrowheads="1"/>
          </p:cNvSpPr>
          <p:nvPr/>
        </p:nvSpPr>
        <p:spPr bwMode="auto">
          <a:xfrm>
            <a:off x="4854575" y="9271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2</a:t>
            </a:r>
            <a:endParaRPr lang="ru-RU" b="1">
              <a:solidFill>
                <a:srgbClr val="CC0000"/>
              </a:solidFill>
            </a:endParaRPr>
          </a:p>
        </p:txBody>
      </p:sp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5405438" y="9271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3</a:t>
            </a:r>
            <a:endParaRPr lang="ru-RU" b="1">
              <a:solidFill>
                <a:srgbClr val="CC0000"/>
              </a:solidFill>
            </a:endParaRPr>
          </a:p>
        </p:txBody>
      </p:sp>
      <p:sp>
        <p:nvSpPr>
          <p:cNvPr id="43021" name="Line 18"/>
          <p:cNvSpPr>
            <a:spLocks noChangeShapeType="1"/>
          </p:cNvSpPr>
          <p:nvPr/>
        </p:nvSpPr>
        <p:spPr bwMode="auto">
          <a:xfrm flipH="1">
            <a:off x="3025775" y="1249363"/>
            <a:ext cx="1116013" cy="3222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3022" name="Picture 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495800"/>
            <a:ext cx="22098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23" name="Text Box 1"/>
          <p:cNvSpPr txBox="1">
            <a:spLocks noChangeArrowheads="1"/>
          </p:cNvSpPr>
          <p:nvPr/>
        </p:nvSpPr>
        <p:spPr bwMode="auto">
          <a:xfrm>
            <a:off x="4038600" y="5257800"/>
            <a:ext cx="114300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CC"/>
                </a:solidFill>
              </a:rPr>
              <a:t>Ks generic</a:t>
            </a:r>
          </a:p>
        </p:txBody>
      </p:sp>
      <p:sp>
        <p:nvSpPr>
          <p:cNvPr id="43024" name="Text Box 2"/>
          <p:cNvSpPr txBox="1">
            <a:spLocks noChangeArrowheads="1"/>
          </p:cNvSpPr>
          <p:nvPr/>
        </p:nvSpPr>
        <p:spPr bwMode="auto">
          <a:xfrm>
            <a:off x="4789488" y="6019800"/>
            <a:ext cx="6889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</a:rPr>
              <a:t>(3S)</a:t>
            </a:r>
          </a:p>
        </p:txBody>
      </p:sp>
      <p:sp>
        <p:nvSpPr>
          <p:cNvPr id="43025" name="Line 3"/>
          <p:cNvSpPr>
            <a:spLocks noChangeShapeType="1"/>
          </p:cNvSpPr>
          <p:nvPr/>
        </p:nvSpPr>
        <p:spPr bwMode="auto">
          <a:xfrm flipH="1" flipV="1">
            <a:off x="4778375" y="4681538"/>
            <a:ext cx="958850" cy="126365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Text Box 4"/>
          <p:cNvSpPr txBox="1">
            <a:spLocks noChangeArrowheads="1"/>
          </p:cNvSpPr>
          <p:nvPr/>
        </p:nvSpPr>
        <p:spPr bwMode="auto">
          <a:xfrm>
            <a:off x="4875213" y="4587875"/>
            <a:ext cx="93027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</a:rPr>
              <a:t>kinematic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boundary</a:t>
            </a:r>
          </a:p>
        </p:txBody>
      </p:sp>
      <p:sp>
        <p:nvSpPr>
          <p:cNvPr id="43027" name="Text Box 5"/>
          <p:cNvSpPr txBox="1">
            <a:spLocks noChangeArrowheads="1"/>
          </p:cNvSpPr>
          <p:nvPr/>
        </p:nvSpPr>
        <p:spPr bwMode="auto">
          <a:xfrm>
            <a:off x="4865688" y="6553200"/>
            <a:ext cx="968375" cy="307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MM(</a:t>
            </a:r>
            <a:r>
              <a:rPr lang="en-GB" sz="1400">
                <a:solidFill>
                  <a:srgbClr val="000000"/>
                </a:solidFill>
                <a:latin typeface="Symbol" pitchFamily="18" charset="2"/>
              </a:rPr>
              <a:t></a:t>
            </a: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GB" sz="1400">
                <a:solidFill>
                  <a:srgbClr val="000000"/>
                </a:solidFill>
                <a:latin typeface="Symbol" pitchFamily="18" charset="2"/>
              </a:rPr>
              <a:t></a:t>
            </a: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-)</a:t>
            </a:r>
          </a:p>
        </p:txBody>
      </p:sp>
      <p:sp>
        <p:nvSpPr>
          <p:cNvPr id="43028" name="Text Box 6"/>
          <p:cNvSpPr txBox="1">
            <a:spLocks noChangeArrowheads="1"/>
          </p:cNvSpPr>
          <p:nvPr/>
        </p:nvSpPr>
        <p:spPr bwMode="auto">
          <a:xfrm rot="-5400000">
            <a:off x="3177382" y="4853781"/>
            <a:ext cx="811212" cy="307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M(</a:t>
            </a:r>
            <a:r>
              <a:rPr lang="en-GB" sz="1400">
                <a:solidFill>
                  <a:srgbClr val="000000"/>
                </a:solidFill>
                <a:latin typeface="Symbol" pitchFamily="18" charset="2"/>
              </a:rPr>
              <a:t></a:t>
            </a: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GB" sz="1400">
                <a:solidFill>
                  <a:srgbClr val="000000"/>
                </a:solidFill>
                <a:latin typeface="Symbol" pitchFamily="18" charset="2"/>
              </a:rPr>
              <a:t></a:t>
            </a: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-)</a:t>
            </a:r>
          </a:p>
        </p:txBody>
      </p:sp>
      <p:pic>
        <p:nvPicPr>
          <p:cNvPr id="4302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510088"/>
            <a:ext cx="21336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30" name="Text Box 8"/>
          <p:cNvSpPr txBox="1">
            <a:spLocks noChangeArrowheads="1"/>
          </p:cNvSpPr>
          <p:nvPr/>
        </p:nvSpPr>
        <p:spPr bwMode="auto">
          <a:xfrm>
            <a:off x="7380288" y="6553200"/>
            <a:ext cx="968375" cy="307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MM(</a:t>
            </a:r>
            <a:r>
              <a:rPr lang="en-GB" sz="1400">
                <a:solidFill>
                  <a:srgbClr val="000000"/>
                </a:solidFill>
                <a:latin typeface="Symbol" pitchFamily="18" charset="2"/>
              </a:rPr>
              <a:t></a:t>
            </a: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GB" sz="1400">
                <a:solidFill>
                  <a:srgbClr val="000000"/>
                </a:solidFill>
                <a:latin typeface="Symbol" pitchFamily="18" charset="2"/>
              </a:rPr>
              <a:t></a:t>
            </a: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-)</a:t>
            </a:r>
          </a:p>
        </p:txBody>
      </p:sp>
      <p:sp>
        <p:nvSpPr>
          <p:cNvPr id="43031" name="Text Box 6"/>
          <p:cNvSpPr txBox="1">
            <a:spLocks noChangeArrowheads="1"/>
          </p:cNvSpPr>
          <p:nvPr/>
        </p:nvSpPr>
        <p:spPr bwMode="auto">
          <a:xfrm>
            <a:off x="3317875" y="3116263"/>
            <a:ext cx="5826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rgbClr val="000099"/>
                </a:solidFill>
                <a:sym typeface="Symbol" pitchFamily="18" charset="2"/>
              </a:rPr>
              <a:t>BG: Chebyshev polynomial, 6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th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 or 7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th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 order  </a:t>
            </a:r>
          </a:p>
          <a:p>
            <a:pPr>
              <a:lnSpc>
                <a:spcPct val="115000"/>
              </a:lnSpc>
            </a:pPr>
            <a:r>
              <a:rPr lang="en-US">
                <a:solidFill>
                  <a:srgbClr val="000099"/>
                </a:solidFill>
              </a:rPr>
              <a:t>Signal: shape is fixed from 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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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 data</a:t>
            </a:r>
          </a:p>
          <a:p>
            <a:pPr>
              <a:lnSpc>
                <a:spcPct val="115000"/>
              </a:lnSpc>
            </a:pPr>
            <a:r>
              <a:rPr lang="en-US">
                <a:solidFill>
                  <a:srgbClr val="000099"/>
                </a:solidFill>
                <a:sym typeface="Symbol" pitchFamily="18" charset="2"/>
              </a:rPr>
              <a:t>“Residuals” – subtract polynomial from data points</a:t>
            </a:r>
          </a:p>
          <a:p>
            <a:pPr>
              <a:lnSpc>
                <a:spcPct val="115000"/>
              </a:lnSpc>
            </a:pPr>
            <a:r>
              <a:rPr lang="en-US">
                <a:solidFill>
                  <a:srgbClr val="000099"/>
                </a:solidFill>
                <a:sym typeface="Symbol" pitchFamily="18" charset="2"/>
              </a:rPr>
              <a:t>K</a:t>
            </a:r>
            <a:r>
              <a:rPr lang="en-US" baseline="-25000">
                <a:solidFill>
                  <a:srgbClr val="000099"/>
                </a:solidFill>
                <a:sym typeface="Symbol" pitchFamily="18" charset="2"/>
              </a:rPr>
              <a:t>S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 contribution: subtract bin-by-bin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Berlin Sans FB Demi" pitchFamily="34" charset="0"/>
              </a:rPr>
              <a:t>Results: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Y(5S)→Y(2S)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π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+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π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 pitchFamily="18" charset="2"/>
              </a:rPr>
              <a:t>-</a:t>
            </a: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2" cstate="print"/>
          <a:srcRect l="9450" t="22148" r="32079" b="7539"/>
          <a:stretch>
            <a:fillRect/>
          </a:stretch>
        </p:blipFill>
        <p:spPr bwMode="auto">
          <a:xfrm>
            <a:off x="2819400" y="1125538"/>
            <a:ext cx="3429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3" cstate="print"/>
          <a:srcRect l="9151" t="36176" r="31789" b="7716"/>
          <a:stretch>
            <a:fillRect/>
          </a:stretch>
        </p:blipFill>
        <p:spPr bwMode="auto">
          <a:xfrm>
            <a:off x="76200" y="4189413"/>
            <a:ext cx="26003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4" cstate="print"/>
          <a:srcRect l="9450" t="36914" r="32079" b="7716"/>
          <a:stretch>
            <a:fillRect/>
          </a:stretch>
        </p:blipFill>
        <p:spPr bwMode="auto">
          <a:xfrm>
            <a:off x="114300" y="1916113"/>
            <a:ext cx="25542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5" cstate="print"/>
          <a:srcRect l="9158" t="36914" r="32370" b="6978"/>
          <a:stretch>
            <a:fillRect/>
          </a:stretch>
        </p:blipFill>
        <p:spPr bwMode="auto">
          <a:xfrm>
            <a:off x="6400800" y="981075"/>
            <a:ext cx="261302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6" cstate="print"/>
          <a:srcRect l="9450" t="36914" r="32079" b="6978"/>
          <a:stretch>
            <a:fillRect/>
          </a:stretch>
        </p:blipFill>
        <p:spPr bwMode="auto">
          <a:xfrm>
            <a:off x="6421438" y="3371850"/>
            <a:ext cx="25923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 flipH="1">
            <a:off x="3923928" y="4509120"/>
            <a:ext cx="1944216" cy="936104"/>
          </a:xfrm>
          <a:prstGeom prst="roundRect">
            <a:avLst>
              <a:gd name="adj" fmla="val 5292"/>
            </a:avLst>
          </a:prstGeom>
          <a:noFill/>
          <a:ln w="25400">
            <a:solidFill>
              <a:srgbClr val="8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flipH="1">
            <a:off x="3923928" y="3429000"/>
            <a:ext cx="1944216" cy="1080120"/>
          </a:xfrm>
          <a:prstGeom prst="roundRect">
            <a:avLst>
              <a:gd name="adj" fmla="val 5292"/>
            </a:avLst>
          </a:prstGeom>
          <a:noFill/>
          <a:ln w="25400">
            <a:solidFill>
              <a:srgbClr val="8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843808" y="3356992"/>
            <a:ext cx="720080" cy="720080"/>
          </a:xfrm>
          <a:prstGeom prst="downArrow">
            <a:avLst>
              <a:gd name="adj1" fmla="val 50000"/>
              <a:gd name="adj2" fmla="val 61544"/>
            </a:avLst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flipH="1">
            <a:off x="3923928" y="2780928"/>
            <a:ext cx="1948235" cy="648072"/>
          </a:xfrm>
          <a:prstGeom prst="roundRect">
            <a:avLst>
              <a:gd name="adj" fmla="val 5292"/>
            </a:avLst>
          </a:prstGeom>
          <a:noFill/>
          <a:ln w="25400">
            <a:solidFill>
              <a:srgbClr val="8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819400" y="4690120"/>
            <a:ext cx="791592" cy="720080"/>
          </a:xfrm>
          <a:prstGeom prst="downArrow">
            <a:avLst>
              <a:gd name="adj1" fmla="val 50000"/>
              <a:gd name="adj2" fmla="val 61544"/>
            </a:avLst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flipH="1">
            <a:off x="3923927" y="1628800"/>
            <a:ext cx="1948235" cy="1152128"/>
          </a:xfrm>
          <a:prstGeom prst="roundRect">
            <a:avLst>
              <a:gd name="adj" fmla="val 5292"/>
            </a:avLst>
          </a:prstGeom>
          <a:noFill/>
          <a:ln w="25400">
            <a:solidFill>
              <a:srgbClr val="8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012160" y="3068960"/>
            <a:ext cx="720080" cy="720080"/>
          </a:xfrm>
          <a:prstGeom prst="downArrow">
            <a:avLst>
              <a:gd name="adj1" fmla="val 50000"/>
              <a:gd name="adj2" fmla="val 58246"/>
            </a:avLst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940152" y="1772816"/>
            <a:ext cx="720080" cy="720080"/>
          </a:xfrm>
          <a:prstGeom prst="downArrow">
            <a:avLst>
              <a:gd name="adj1" fmla="val 50000"/>
              <a:gd name="adj2" fmla="val 58246"/>
            </a:avLst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8" name="Slide Number Placeholder 1"/>
          <p:cNvSpPr txBox="1">
            <a:spLocks/>
          </p:cNvSpPr>
          <p:nvPr/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buClrTx/>
              <a:buSzTx/>
              <a:buFontTx/>
              <a:buNone/>
            </a:pPr>
            <a:fld id="{BFDC2C38-F3B6-4A88-88AD-B6DD308815AD}" type="slidenum">
              <a:rPr lang="ru-RU" sz="1200" b="1">
                <a:cs typeface="Arial" pitchFamily="34" charset="0"/>
              </a:rPr>
              <a:pPr algn="r" defTabSz="914400">
                <a:buClrTx/>
                <a:buSzTx/>
                <a:buFontTx/>
                <a:buNone/>
              </a:pPr>
              <a:t>41</a:t>
            </a:fld>
            <a:endParaRPr lang="ru-RU" sz="1200" b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 cstate="print"/>
          <a:srcRect l="9450" t="36914" r="32561" b="6978"/>
          <a:stretch>
            <a:fillRect/>
          </a:stretch>
        </p:blipFill>
        <p:spPr bwMode="auto">
          <a:xfrm>
            <a:off x="6524625" y="4652963"/>
            <a:ext cx="25114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Berlin Sans FB Demi" pitchFamily="34" charset="0"/>
              </a:rPr>
              <a:t>Results: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Y(5S)→Y(2S)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π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+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π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 pitchFamily="18" charset="2"/>
              </a:rPr>
              <a:t>-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 l="9450" t="36914" r="31003" b="6978"/>
          <a:stretch>
            <a:fillRect/>
          </a:stretch>
        </p:blipFill>
        <p:spPr bwMode="auto">
          <a:xfrm>
            <a:off x="4284663" y="4652963"/>
            <a:ext cx="2578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4" cstate="print"/>
          <a:srcRect l="9450" t="22148" r="32079" b="7539"/>
          <a:stretch>
            <a:fillRect/>
          </a:stretch>
        </p:blipFill>
        <p:spPr bwMode="auto">
          <a:xfrm>
            <a:off x="971550" y="765175"/>
            <a:ext cx="662463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5" cstate="print"/>
          <a:srcRect l="9450" t="36992" r="31003" b="6900"/>
          <a:stretch>
            <a:fillRect/>
          </a:stretch>
        </p:blipFill>
        <p:spPr bwMode="auto">
          <a:xfrm>
            <a:off x="2051050" y="4652963"/>
            <a:ext cx="25558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6" cstate="print"/>
          <a:srcRect l="16264" t="36633" r="30898" b="7259"/>
          <a:stretch>
            <a:fillRect/>
          </a:stretch>
        </p:blipFill>
        <p:spPr bwMode="auto">
          <a:xfrm>
            <a:off x="107950" y="4652963"/>
            <a:ext cx="223202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 flipH="1">
            <a:off x="2843808" y="765840"/>
            <a:ext cx="1080120" cy="2952328"/>
          </a:xfrm>
          <a:prstGeom prst="roundRect">
            <a:avLst>
              <a:gd name="adj" fmla="val 5292"/>
            </a:avLst>
          </a:prstGeom>
          <a:noFill/>
          <a:ln w="25400">
            <a:solidFill>
              <a:srgbClr val="8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flipH="1">
            <a:off x="3923928" y="780128"/>
            <a:ext cx="1440160" cy="2952328"/>
          </a:xfrm>
          <a:prstGeom prst="roundRect">
            <a:avLst>
              <a:gd name="adj" fmla="val 5292"/>
            </a:avLst>
          </a:prstGeom>
          <a:noFill/>
          <a:ln w="25400">
            <a:solidFill>
              <a:srgbClr val="8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flipH="1">
            <a:off x="5364088" y="780128"/>
            <a:ext cx="648072" cy="2952328"/>
          </a:xfrm>
          <a:prstGeom prst="roundRect">
            <a:avLst>
              <a:gd name="adj" fmla="val 5292"/>
            </a:avLst>
          </a:prstGeom>
          <a:noFill/>
          <a:ln w="25400">
            <a:solidFill>
              <a:srgbClr val="8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923928" y="4003928"/>
            <a:ext cx="720080" cy="720080"/>
          </a:xfrm>
          <a:prstGeom prst="downArrow">
            <a:avLst>
              <a:gd name="adj1" fmla="val 50000"/>
              <a:gd name="adj2" fmla="val 61544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905000" y="3716288"/>
            <a:ext cx="720080" cy="1008112"/>
          </a:xfrm>
          <a:prstGeom prst="downArrow">
            <a:avLst>
              <a:gd name="adj1" fmla="val 50000"/>
              <a:gd name="adj2" fmla="val 66492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flipH="1">
            <a:off x="6012160" y="780128"/>
            <a:ext cx="1008112" cy="2952328"/>
          </a:xfrm>
          <a:prstGeom prst="roundRect">
            <a:avLst>
              <a:gd name="adj" fmla="val 5292"/>
            </a:avLst>
          </a:prstGeom>
          <a:noFill/>
          <a:ln w="25400">
            <a:solidFill>
              <a:srgbClr val="8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292725" y="4005263"/>
            <a:ext cx="790575" cy="719137"/>
          </a:xfrm>
          <a:prstGeom prst="downArrow">
            <a:avLst>
              <a:gd name="adj1" fmla="val 50000"/>
              <a:gd name="adj2" fmla="val 61544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899920" y="3789040"/>
            <a:ext cx="720080" cy="720080"/>
          </a:xfrm>
          <a:prstGeom prst="downArrow">
            <a:avLst>
              <a:gd name="adj1" fmla="val 50000"/>
              <a:gd name="adj2" fmla="val 58246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72" name="Slide Number Placeholder 1"/>
          <p:cNvSpPr txBox="1">
            <a:spLocks/>
          </p:cNvSpPr>
          <p:nvPr/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buClrTx/>
              <a:buSzTx/>
              <a:buFontTx/>
              <a:buNone/>
            </a:pPr>
            <a:fld id="{22C245FC-787C-4EC8-AF1D-58255D72A68C}" type="slidenum">
              <a:rPr lang="ru-RU" sz="1200" b="1">
                <a:cs typeface="Arial" pitchFamily="34" charset="0"/>
              </a:rPr>
              <a:pPr algn="r" defTabSz="914400">
                <a:buClrTx/>
                <a:buSzTx/>
                <a:buFontTx/>
                <a:buNone/>
              </a:pPr>
              <a:t>42</a:t>
            </a:fld>
            <a:endParaRPr lang="ru-RU" sz="1200" b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14400"/>
            <a:fld id="{5F727158-38DE-4E49-8D35-DF9115B69598}" type="slidenum">
              <a:rPr lang="ru-RU" smtClean="0"/>
              <a:pPr defTabSz="914400"/>
              <a:t>43</a:t>
            </a:fld>
            <a:endParaRPr lang="ru-RU" smtClean="0"/>
          </a:p>
        </p:txBody>
      </p:sp>
      <p:grpSp>
        <p:nvGrpSpPr>
          <p:cNvPr id="46083" name="Group 11"/>
          <p:cNvGrpSpPr>
            <a:grpSpLocks/>
          </p:cNvGrpSpPr>
          <p:nvPr/>
        </p:nvGrpSpPr>
        <p:grpSpPr bwMode="auto">
          <a:xfrm>
            <a:off x="1058863" y="4017963"/>
            <a:ext cx="3336925" cy="2533650"/>
            <a:chOff x="3187" y="2516"/>
            <a:chExt cx="2102" cy="1596"/>
          </a:xfrm>
        </p:grpSpPr>
        <p:pic>
          <p:nvPicPr>
            <p:cNvPr id="4610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7" y="2516"/>
              <a:ext cx="2102" cy="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2" name="Rectangle 10"/>
            <p:cNvSpPr>
              <a:spLocks noChangeArrowheads="1"/>
            </p:cNvSpPr>
            <p:nvPr/>
          </p:nvSpPr>
          <p:spPr bwMode="auto">
            <a:xfrm>
              <a:off x="3613" y="2631"/>
              <a:ext cx="249" cy="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088" y="4022725"/>
            <a:ext cx="3267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1865313" y="4227513"/>
            <a:ext cx="307975" cy="24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6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6525" y="987425"/>
            <a:ext cx="36099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538" y="989013"/>
            <a:ext cx="40036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Slide Number Placeholder 1"/>
          <p:cNvSpPr txBox="1">
            <a:spLocks noGrp="1"/>
          </p:cNvSpPr>
          <p:nvPr/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723900" algn="l"/>
                <a:tab pos="1447800" algn="l"/>
              </a:tabLst>
            </a:pPr>
            <a:fld id="{B72D1477-905C-4AEF-B62A-79CF4D710A37}" type="slidenum">
              <a:rPr lang="ru-RU" sz="1400" b="1">
                <a:solidFill>
                  <a:srgbClr val="000000"/>
                </a:solidFill>
                <a:cs typeface="Arial" pitchFamily="34" charset="0"/>
              </a:rPr>
              <a:pPr algn="r">
                <a:tabLst>
                  <a:tab pos="723900" algn="l"/>
                  <a:tab pos="1447800" algn="l"/>
                </a:tabLst>
              </a:pPr>
              <a:t>43</a:t>
            </a:fld>
            <a:endParaRPr lang="ru-RU" sz="1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solidFill>
                  <a:schemeClr val="accent2"/>
                </a:solidFill>
                <a:latin typeface="Georgia" pitchFamily="18" charset="0"/>
              </a:rPr>
              <a:t>Results: </a:t>
            </a:r>
            <a:r>
              <a:rPr lang="ru-RU" sz="4000" b="1" dirty="0">
                <a:solidFill>
                  <a:schemeClr val="accent6"/>
                </a:solidFill>
                <a:sym typeface="Symbol" pitchFamily="18" charset="2"/>
              </a:rPr>
              <a:t></a:t>
            </a:r>
            <a:r>
              <a:rPr lang="en-US" sz="4000" b="1" dirty="0">
                <a:solidFill>
                  <a:schemeClr val="accent2"/>
                </a:solidFill>
                <a:latin typeface="Georgia" pitchFamily="18" charset="0"/>
              </a:rPr>
              <a:t>(1S)</a:t>
            </a:r>
            <a:r>
              <a:rPr lang="el-GR" sz="4000" b="1" dirty="0">
                <a:solidFill>
                  <a:schemeClr val="accent2"/>
                </a:solidFill>
                <a:latin typeface="Georgia" pitchFamily="18" charset="0"/>
              </a:rPr>
              <a:t>π</a:t>
            </a:r>
            <a:r>
              <a:rPr lang="en-US" sz="4000" b="1" baseline="30000" dirty="0">
                <a:solidFill>
                  <a:schemeClr val="accent2"/>
                </a:solidFill>
                <a:latin typeface="Georgia" pitchFamily="18" charset="0"/>
              </a:rPr>
              <a:t>+</a:t>
            </a:r>
            <a:r>
              <a:rPr lang="el-GR" sz="4000" b="1" dirty="0">
                <a:solidFill>
                  <a:schemeClr val="accent2"/>
                </a:solidFill>
                <a:latin typeface="Georgia" pitchFamily="18" charset="0"/>
              </a:rPr>
              <a:t>π</a:t>
            </a:r>
            <a:r>
              <a:rPr lang="en-US" sz="4000" b="1" baseline="30000" dirty="0">
                <a:solidFill>
                  <a:schemeClr val="accent2"/>
                </a:solidFill>
                <a:latin typeface="Georgia" pitchFamily="18" charset="0"/>
              </a:rPr>
              <a:t>-</a:t>
            </a:r>
            <a:endParaRPr lang="ru-RU" sz="4000" b="1" baseline="30000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1476375" y="3436938"/>
            <a:ext cx="191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latin typeface="Georgia" pitchFamily="18" charset="0"/>
              </a:rPr>
              <a:t>M(</a:t>
            </a:r>
            <a:r>
              <a:rPr lang="ru-RU" sz="1600" b="1">
                <a:sym typeface="Symbol" pitchFamily="18" charset="2"/>
              </a:rPr>
              <a:t></a:t>
            </a:r>
            <a:r>
              <a:rPr lang="en-US" sz="1600" b="1">
                <a:latin typeface="Georgia" pitchFamily="18" charset="0"/>
              </a:rPr>
              <a:t>(1</a:t>
            </a:r>
            <a:r>
              <a:rPr lang="ru-RU" sz="1600">
                <a:sym typeface="Symbol" pitchFamily="18" charset="2"/>
              </a:rPr>
              <a:t> </a:t>
            </a:r>
            <a:r>
              <a:rPr lang="en-US" sz="1600" b="1">
                <a:latin typeface="Georgia" pitchFamily="18" charset="0"/>
              </a:rPr>
              <a:t>S)</a:t>
            </a:r>
            <a:r>
              <a:rPr lang="el-GR" sz="1600" b="1">
                <a:latin typeface="Georgia" pitchFamily="18" charset="0"/>
              </a:rPr>
              <a:t>π</a:t>
            </a:r>
            <a:r>
              <a:rPr lang="en-US" sz="1600" b="1" baseline="3000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b="1">
                <a:latin typeface="Georgia" pitchFamily="18" charset="0"/>
              </a:rPr>
              <a:t>), GeV</a:t>
            </a:r>
            <a:endParaRPr lang="ru-RU" sz="1600" b="1" baseline="46000">
              <a:latin typeface="Georgia" pitchFamily="18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399213" y="3448050"/>
            <a:ext cx="186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latin typeface="Georgia" pitchFamily="18" charset="0"/>
              </a:rPr>
              <a:t>M(</a:t>
            </a:r>
            <a:r>
              <a:rPr lang="ru-RU" sz="1600" b="1">
                <a:sym typeface="Symbol" pitchFamily="18" charset="2"/>
              </a:rPr>
              <a:t></a:t>
            </a:r>
            <a:r>
              <a:rPr lang="en-US" sz="1600" b="1">
                <a:latin typeface="Georgia" pitchFamily="18" charset="0"/>
              </a:rPr>
              <a:t>(1S)</a:t>
            </a:r>
            <a:r>
              <a:rPr lang="el-GR" sz="1600" b="1">
                <a:latin typeface="Georgia" pitchFamily="18" charset="0"/>
              </a:rPr>
              <a:t>π</a:t>
            </a:r>
            <a:r>
              <a:rPr lang="en-US" sz="1600" b="1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600" b="1">
                <a:latin typeface="Georgia" pitchFamily="18" charset="0"/>
              </a:rPr>
              <a:t>), GeV</a:t>
            </a:r>
            <a:endParaRPr lang="ru-RU" sz="1600" b="1" baseline="46000">
              <a:latin typeface="Georgia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243888" y="989013"/>
            <a:ext cx="288925" cy="50323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492500" y="989013"/>
            <a:ext cx="287338" cy="50323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094" name="Text Box 11"/>
          <p:cNvSpPr txBox="1">
            <a:spLocks noChangeArrowheads="1"/>
          </p:cNvSpPr>
          <p:nvPr/>
        </p:nvSpPr>
        <p:spPr bwMode="auto">
          <a:xfrm>
            <a:off x="4135438" y="989013"/>
            <a:ext cx="10048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 b="1">
                <a:solidFill>
                  <a:srgbClr val="000000"/>
                </a:solidFill>
                <a:latin typeface="Georgia" pitchFamily="18" charset="0"/>
              </a:rPr>
              <a:t>signals</a:t>
            </a:r>
            <a:endParaRPr lang="en-US" b="1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flipV="1">
            <a:off x="3563938" y="976313"/>
            <a:ext cx="4824412" cy="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Down Arrow 20"/>
          <p:cNvSpPr>
            <a:spLocks noChangeArrowheads="1"/>
          </p:cNvSpPr>
          <p:nvPr/>
        </p:nvSpPr>
        <p:spPr bwMode="auto">
          <a:xfrm flipV="1">
            <a:off x="5724525" y="2932113"/>
            <a:ext cx="287338" cy="576262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097" name="Down Arrow 21"/>
          <p:cNvSpPr>
            <a:spLocks noChangeArrowheads="1"/>
          </p:cNvSpPr>
          <p:nvPr/>
        </p:nvSpPr>
        <p:spPr bwMode="auto">
          <a:xfrm flipV="1">
            <a:off x="971550" y="2932113"/>
            <a:ext cx="287338" cy="576262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098" name="Text Box 11"/>
          <p:cNvSpPr txBox="1">
            <a:spLocks noChangeArrowheads="1"/>
          </p:cNvSpPr>
          <p:nvPr/>
        </p:nvSpPr>
        <p:spPr bwMode="auto">
          <a:xfrm>
            <a:off x="3543300" y="3543300"/>
            <a:ext cx="1447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 b="1">
                <a:solidFill>
                  <a:srgbClr val="A50021"/>
                </a:solidFill>
                <a:latin typeface="Georgia" pitchFamily="18" charset="0"/>
              </a:rPr>
              <a:t>reflections</a:t>
            </a:r>
            <a:endParaRPr lang="en-US" b="1">
              <a:solidFill>
                <a:srgbClr val="A50021"/>
              </a:solidFill>
              <a:latin typeface="Georgia" pitchFamily="18" charset="0"/>
            </a:endParaRPr>
          </a:p>
        </p:txBody>
      </p:sp>
      <p:cxnSp>
        <p:nvCxnSpPr>
          <p:cNvPr id="24" name="Straight Arrow Connector 23"/>
          <p:cNvCxnSpPr>
            <a:stCxn id="46097" idx="0"/>
            <a:endCxn id="46096" idx="0"/>
          </p:cNvCxnSpPr>
          <p:nvPr/>
        </p:nvCxnSpPr>
        <p:spPr>
          <a:xfrm rot="16200000" flipH="1">
            <a:off x="3491707" y="1131094"/>
            <a:ext cx="1587" cy="4752975"/>
          </a:xfrm>
          <a:prstGeom prst="straightConnector1">
            <a:avLst/>
          </a:prstGeom>
          <a:ln w="349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00" name="Picture 1043" descr="C:\Documents and Settings\poluekt\My Documents\lhc2008\Bel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3888" y="188913"/>
            <a:ext cx="6731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14400"/>
            <a:fld id="{68D6B3D8-35F8-42DA-A8DA-8839D02AC9C8}" type="slidenum">
              <a:rPr lang="ru-RU" smtClean="0"/>
              <a:pPr defTabSz="914400"/>
              <a:t>44</a:t>
            </a:fld>
            <a:endParaRPr lang="ru-RU" smtClean="0"/>
          </a:p>
        </p:txBody>
      </p:sp>
      <p:grpSp>
        <p:nvGrpSpPr>
          <p:cNvPr id="47107" name="Group 12"/>
          <p:cNvGrpSpPr>
            <a:grpSpLocks/>
          </p:cNvGrpSpPr>
          <p:nvPr/>
        </p:nvGrpSpPr>
        <p:grpSpPr bwMode="auto">
          <a:xfrm>
            <a:off x="1192213" y="3943350"/>
            <a:ext cx="3354387" cy="2552700"/>
            <a:chOff x="3169" y="2484"/>
            <a:chExt cx="2113" cy="1608"/>
          </a:xfrm>
        </p:grpSpPr>
        <p:pic>
          <p:nvPicPr>
            <p:cNvPr id="4712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9" y="2484"/>
              <a:ext cx="2113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6" name="Rectangle 6"/>
            <p:cNvSpPr>
              <a:spLocks noChangeArrowheads="1"/>
            </p:cNvSpPr>
            <p:nvPr/>
          </p:nvSpPr>
          <p:spPr bwMode="auto">
            <a:xfrm>
              <a:off x="3539" y="2648"/>
              <a:ext cx="1152" cy="1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10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013" y="979488"/>
            <a:ext cx="372110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989013"/>
            <a:ext cx="396716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solidFill>
                  <a:schemeClr val="accent2"/>
                </a:solidFill>
                <a:latin typeface="Georgia" pitchFamily="18" charset="0"/>
              </a:rPr>
              <a:t>Results: </a:t>
            </a:r>
            <a:r>
              <a:rPr lang="ru-RU" sz="4000" b="1" dirty="0">
                <a:solidFill>
                  <a:schemeClr val="accent6"/>
                </a:solidFill>
                <a:sym typeface="Symbol" pitchFamily="18" charset="2"/>
              </a:rPr>
              <a:t></a:t>
            </a:r>
            <a:r>
              <a:rPr lang="en-US" sz="4000" b="1" dirty="0">
                <a:solidFill>
                  <a:schemeClr val="accent2"/>
                </a:solidFill>
                <a:latin typeface="Georgia" pitchFamily="18" charset="0"/>
              </a:rPr>
              <a:t>(2S)</a:t>
            </a:r>
            <a:r>
              <a:rPr lang="el-GR" sz="4000" b="1" dirty="0">
                <a:solidFill>
                  <a:schemeClr val="accent2"/>
                </a:solidFill>
                <a:latin typeface="Georgia" pitchFamily="18" charset="0"/>
              </a:rPr>
              <a:t>π</a:t>
            </a:r>
            <a:r>
              <a:rPr lang="en-US" sz="4000" b="1" baseline="30000" dirty="0">
                <a:solidFill>
                  <a:schemeClr val="accent2"/>
                </a:solidFill>
                <a:latin typeface="Georgia" pitchFamily="18" charset="0"/>
              </a:rPr>
              <a:t>+</a:t>
            </a:r>
            <a:r>
              <a:rPr lang="el-GR" sz="4000" b="1" dirty="0">
                <a:solidFill>
                  <a:schemeClr val="accent2"/>
                </a:solidFill>
                <a:latin typeface="Georgia" pitchFamily="18" charset="0"/>
              </a:rPr>
              <a:t>π</a:t>
            </a:r>
            <a:r>
              <a:rPr lang="en-US" sz="4000" b="1" baseline="30000" dirty="0">
                <a:solidFill>
                  <a:schemeClr val="accent2"/>
                </a:solidFill>
                <a:latin typeface="Georgia" pitchFamily="18" charset="0"/>
              </a:rPr>
              <a:t>-</a:t>
            </a:r>
            <a:endParaRPr lang="ru-RU" sz="4000" b="1" baseline="30000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788275" y="973138"/>
            <a:ext cx="287338" cy="50323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12" name="Down Arrow 17"/>
          <p:cNvSpPr>
            <a:spLocks noChangeArrowheads="1"/>
          </p:cNvSpPr>
          <p:nvPr/>
        </p:nvSpPr>
        <p:spPr bwMode="auto">
          <a:xfrm flipV="1">
            <a:off x="5772150" y="2644775"/>
            <a:ext cx="287338" cy="57626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035300" y="973138"/>
            <a:ext cx="288925" cy="50323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14" name="Down Arrow 19"/>
          <p:cNvSpPr>
            <a:spLocks noChangeArrowheads="1"/>
          </p:cNvSpPr>
          <p:nvPr/>
        </p:nvSpPr>
        <p:spPr bwMode="auto">
          <a:xfrm flipV="1">
            <a:off x="1090613" y="2644775"/>
            <a:ext cx="288925" cy="576263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686175" y="2851150"/>
            <a:ext cx="1447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 b="1">
                <a:solidFill>
                  <a:srgbClr val="A50021"/>
                </a:solidFill>
                <a:latin typeface="Georgia" pitchFamily="18" charset="0"/>
              </a:rPr>
              <a:t>reflections</a:t>
            </a:r>
            <a:endParaRPr lang="en-US" b="1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3963988" y="989013"/>
            <a:ext cx="10048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 b="1">
                <a:solidFill>
                  <a:srgbClr val="000000"/>
                </a:solidFill>
                <a:latin typeface="Georgia" pitchFamily="18" charset="0"/>
              </a:rPr>
              <a:t>signals</a:t>
            </a:r>
            <a:endParaRPr lang="en-US" b="1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23" name="Straight Arrow Connector 22"/>
          <p:cNvCxnSpPr>
            <a:stCxn id="47114" idx="0"/>
            <a:endCxn id="47112" idx="0"/>
          </p:cNvCxnSpPr>
          <p:nvPr/>
        </p:nvCxnSpPr>
        <p:spPr>
          <a:xfrm rot="16200000" flipH="1">
            <a:off x="3575844" y="880269"/>
            <a:ext cx="1588" cy="4679950"/>
          </a:xfrm>
          <a:prstGeom prst="straightConnector1">
            <a:avLst/>
          </a:prstGeom>
          <a:ln w="349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7" idx="0"/>
          </p:cNvCxnSpPr>
          <p:nvPr/>
        </p:nvCxnSpPr>
        <p:spPr>
          <a:xfrm flipV="1">
            <a:off x="3106738" y="984250"/>
            <a:ext cx="4826000" cy="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9" name="Rectangle 24"/>
          <p:cNvSpPr>
            <a:spLocks noChangeArrowheads="1"/>
          </p:cNvSpPr>
          <p:nvPr/>
        </p:nvSpPr>
        <p:spPr bwMode="auto">
          <a:xfrm>
            <a:off x="1076325" y="3390900"/>
            <a:ext cx="188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latin typeface="Georgia" pitchFamily="18" charset="0"/>
              </a:rPr>
              <a:t>M(</a:t>
            </a:r>
            <a:r>
              <a:rPr lang="ru-RU" sz="1600" b="1">
                <a:sym typeface="Symbol" pitchFamily="18" charset="2"/>
              </a:rPr>
              <a:t></a:t>
            </a:r>
            <a:r>
              <a:rPr lang="en-US" sz="1600" b="1">
                <a:latin typeface="Georgia" pitchFamily="18" charset="0"/>
              </a:rPr>
              <a:t>(2S)</a:t>
            </a:r>
            <a:r>
              <a:rPr lang="el-GR" sz="1600" b="1">
                <a:latin typeface="Georgia" pitchFamily="18" charset="0"/>
              </a:rPr>
              <a:t>π</a:t>
            </a:r>
            <a:r>
              <a:rPr lang="en-US" sz="1600" b="1" baseline="3000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b="1">
                <a:latin typeface="Georgia" pitchFamily="18" charset="0"/>
              </a:rPr>
              <a:t>), GeV</a:t>
            </a:r>
            <a:endParaRPr lang="ru-RU" sz="1600" b="1" baseline="46000">
              <a:latin typeface="Georgia" pitchFamily="18" charset="0"/>
            </a:endParaRPr>
          </a:p>
        </p:txBody>
      </p:sp>
      <p:sp>
        <p:nvSpPr>
          <p:cNvPr id="47120" name="Rectangle 25"/>
          <p:cNvSpPr>
            <a:spLocks noChangeArrowheads="1"/>
          </p:cNvSpPr>
          <p:nvPr/>
        </p:nvSpPr>
        <p:spPr bwMode="auto">
          <a:xfrm>
            <a:off x="5946775" y="3386138"/>
            <a:ext cx="188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latin typeface="Georgia" pitchFamily="18" charset="0"/>
              </a:rPr>
              <a:t>M(</a:t>
            </a:r>
            <a:r>
              <a:rPr lang="ru-RU" sz="1600" b="1">
                <a:sym typeface="Symbol" pitchFamily="18" charset="2"/>
              </a:rPr>
              <a:t></a:t>
            </a:r>
            <a:r>
              <a:rPr lang="en-US" sz="1600" b="1">
                <a:latin typeface="Georgia" pitchFamily="18" charset="0"/>
              </a:rPr>
              <a:t>(2S)</a:t>
            </a:r>
            <a:r>
              <a:rPr lang="el-GR" sz="1600" b="1">
                <a:latin typeface="Georgia" pitchFamily="18" charset="0"/>
              </a:rPr>
              <a:t>π</a:t>
            </a:r>
            <a:r>
              <a:rPr lang="en-US" sz="1600" b="1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600" b="1">
                <a:latin typeface="Georgia" pitchFamily="18" charset="0"/>
              </a:rPr>
              <a:t>), GeV</a:t>
            </a:r>
            <a:endParaRPr lang="ru-RU" sz="1600" b="1" baseline="46000">
              <a:latin typeface="Georgia" pitchFamily="18" charset="0"/>
            </a:endParaRPr>
          </a:p>
        </p:txBody>
      </p:sp>
      <p:pic>
        <p:nvPicPr>
          <p:cNvPr id="47121" name="Picture 1043" descr="C:\Documents and Settings\poluekt\My Documents\lhc2008\Bel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188913"/>
            <a:ext cx="6731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22" name="Group 11"/>
          <p:cNvGrpSpPr>
            <a:grpSpLocks/>
          </p:cNvGrpSpPr>
          <p:nvPr/>
        </p:nvGrpSpPr>
        <p:grpSpPr bwMode="auto">
          <a:xfrm>
            <a:off x="4884738" y="3954463"/>
            <a:ext cx="3263900" cy="2497137"/>
            <a:chOff x="767" y="2491"/>
            <a:chExt cx="2056" cy="1573"/>
          </a:xfrm>
        </p:grpSpPr>
        <p:pic>
          <p:nvPicPr>
            <p:cNvPr id="4712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" y="2491"/>
              <a:ext cx="2056" cy="1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4" name="Rectangle 5"/>
            <p:cNvSpPr>
              <a:spLocks noChangeArrowheads="1"/>
            </p:cNvSpPr>
            <p:nvPr/>
          </p:nvSpPr>
          <p:spPr bwMode="auto">
            <a:xfrm>
              <a:off x="1106" y="2640"/>
              <a:ext cx="511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14400"/>
            <a:fld id="{319EA2B1-2E4F-4475-A4C6-FE25FBF65984}" type="slidenum">
              <a:rPr lang="ru-RU" smtClean="0"/>
              <a:pPr defTabSz="914400"/>
              <a:t>45</a:t>
            </a:fld>
            <a:endParaRPr lang="ru-RU" smtClean="0"/>
          </a:p>
        </p:txBody>
      </p:sp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3" y="3876675"/>
            <a:ext cx="33639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3879850"/>
            <a:ext cx="33004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1425" y="968375"/>
            <a:ext cx="37115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" y="966788"/>
            <a:ext cx="40132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solidFill>
                  <a:schemeClr val="accent2"/>
                </a:solidFill>
                <a:latin typeface="Georgia" pitchFamily="18" charset="0"/>
              </a:rPr>
              <a:t>Results: </a:t>
            </a:r>
            <a:r>
              <a:rPr lang="ru-RU" sz="4000" b="1" dirty="0">
                <a:solidFill>
                  <a:schemeClr val="accent6"/>
                </a:solidFill>
                <a:sym typeface="Symbol" pitchFamily="18" charset="2"/>
              </a:rPr>
              <a:t></a:t>
            </a:r>
            <a:r>
              <a:rPr lang="en-US" sz="4000" b="1" dirty="0">
                <a:solidFill>
                  <a:schemeClr val="accent2"/>
                </a:solidFill>
                <a:latin typeface="Georgia" pitchFamily="18" charset="0"/>
              </a:rPr>
              <a:t>(3S)</a:t>
            </a:r>
            <a:r>
              <a:rPr lang="el-GR" sz="4000" b="1" dirty="0">
                <a:solidFill>
                  <a:schemeClr val="accent2"/>
                </a:solidFill>
                <a:latin typeface="Georgia" pitchFamily="18" charset="0"/>
              </a:rPr>
              <a:t>π</a:t>
            </a:r>
            <a:r>
              <a:rPr lang="en-US" sz="4000" b="1" baseline="30000" dirty="0">
                <a:solidFill>
                  <a:schemeClr val="accent2"/>
                </a:solidFill>
                <a:latin typeface="Georgia" pitchFamily="18" charset="0"/>
              </a:rPr>
              <a:t>+</a:t>
            </a:r>
            <a:r>
              <a:rPr lang="el-GR" sz="4000" b="1" dirty="0">
                <a:solidFill>
                  <a:schemeClr val="accent2"/>
                </a:solidFill>
                <a:latin typeface="Georgia" pitchFamily="18" charset="0"/>
              </a:rPr>
              <a:t>π</a:t>
            </a:r>
            <a:r>
              <a:rPr lang="en-US" sz="4000" b="1" baseline="30000" dirty="0">
                <a:solidFill>
                  <a:schemeClr val="accent2"/>
                </a:solidFill>
                <a:latin typeface="Georgia" pitchFamily="18" charset="0"/>
              </a:rPr>
              <a:t>-</a:t>
            </a:r>
            <a:endParaRPr lang="ru-RU" sz="4000" b="1" baseline="30000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078538" y="2016125"/>
            <a:ext cx="287337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685925" y="1944688"/>
            <a:ext cx="28733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229475" y="1584325"/>
            <a:ext cx="288925" cy="50482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726238" y="865188"/>
            <a:ext cx="287337" cy="50323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836863" y="1512888"/>
            <a:ext cx="288925" cy="50323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333625" y="865188"/>
            <a:ext cx="287338" cy="50323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189163" y="1009650"/>
            <a:ext cx="288925" cy="43021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581775" y="1009650"/>
            <a:ext cx="287338" cy="43021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4" name="Rectangle 22"/>
          <p:cNvSpPr>
            <a:spLocks noChangeArrowheads="1"/>
          </p:cNvSpPr>
          <p:nvPr/>
        </p:nvSpPr>
        <p:spPr bwMode="auto">
          <a:xfrm>
            <a:off x="1617663" y="3371850"/>
            <a:ext cx="1887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latin typeface="Georgia" pitchFamily="18" charset="0"/>
              </a:rPr>
              <a:t>M(</a:t>
            </a:r>
            <a:r>
              <a:rPr lang="ru-RU" sz="1600" b="1">
                <a:sym typeface="Symbol" pitchFamily="18" charset="2"/>
              </a:rPr>
              <a:t></a:t>
            </a:r>
            <a:r>
              <a:rPr lang="en-US" sz="1600" b="1">
                <a:latin typeface="Georgia" pitchFamily="18" charset="0"/>
              </a:rPr>
              <a:t>(3S)</a:t>
            </a:r>
            <a:r>
              <a:rPr lang="el-GR" sz="1600" b="1">
                <a:latin typeface="Georgia" pitchFamily="18" charset="0"/>
              </a:rPr>
              <a:t>π</a:t>
            </a:r>
            <a:r>
              <a:rPr lang="en-US" sz="1600" b="1" baseline="3000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600" b="1">
                <a:latin typeface="Georgia" pitchFamily="18" charset="0"/>
              </a:rPr>
              <a:t>), GeV</a:t>
            </a:r>
            <a:endParaRPr lang="ru-RU" sz="1600" b="1" baseline="46000">
              <a:latin typeface="Georgia" pitchFamily="18" charset="0"/>
            </a:endParaRPr>
          </a:p>
        </p:txBody>
      </p:sp>
      <p:sp>
        <p:nvSpPr>
          <p:cNvPr id="48145" name="Rectangle 23"/>
          <p:cNvSpPr>
            <a:spLocks noChangeArrowheads="1"/>
          </p:cNvSpPr>
          <p:nvPr/>
        </p:nvSpPr>
        <p:spPr bwMode="auto">
          <a:xfrm>
            <a:off x="5907088" y="3386138"/>
            <a:ext cx="1887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>
                <a:latin typeface="Georgia" pitchFamily="18" charset="0"/>
              </a:rPr>
              <a:t>M(</a:t>
            </a:r>
            <a:r>
              <a:rPr lang="ru-RU" sz="1600" b="1">
                <a:sym typeface="Symbol" pitchFamily="18" charset="2"/>
              </a:rPr>
              <a:t></a:t>
            </a:r>
            <a:r>
              <a:rPr lang="en-US" sz="1600" b="1">
                <a:latin typeface="Georgia" pitchFamily="18" charset="0"/>
              </a:rPr>
              <a:t>(3S)</a:t>
            </a:r>
            <a:r>
              <a:rPr lang="el-GR" sz="1600" b="1">
                <a:latin typeface="Georgia" pitchFamily="18" charset="0"/>
              </a:rPr>
              <a:t>π</a:t>
            </a:r>
            <a:r>
              <a:rPr lang="en-US" sz="1600" b="1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600" b="1">
                <a:latin typeface="Georgia" pitchFamily="18" charset="0"/>
              </a:rPr>
              <a:t>), GeV</a:t>
            </a:r>
            <a:endParaRPr lang="ru-RU" sz="1600" b="1" baseline="46000">
              <a:latin typeface="Georgia" pitchFamily="18" charset="0"/>
            </a:endParaRPr>
          </a:p>
        </p:txBody>
      </p:sp>
      <p:pic>
        <p:nvPicPr>
          <p:cNvPr id="48146" name="Picture 1043" descr="C:\Documents and Settings\poluekt\My Documents\lhc2008\Bel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3888" y="188913"/>
            <a:ext cx="6731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7" name="Rectangle 4"/>
          <p:cNvSpPr>
            <a:spLocks noChangeArrowheads="1"/>
          </p:cNvSpPr>
          <p:nvPr/>
        </p:nvSpPr>
        <p:spPr bwMode="auto">
          <a:xfrm>
            <a:off x="2055813" y="4081463"/>
            <a:ext cx="401637" cy="31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Rectangle 5"/>
          <p:cNvSpPr>
            <a:spLocks noChangeArrowheads="1"/>
          </p:cNvSpPr>
          <p:nvPr/>
        </p:nvSpPr>
        <p:spPr bwMode="auto">
          <a:xfrm>
            <a:off x="5502275" y="4059238"/>
            <a:ext cx="401638" cy="31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14400"/>
            <a:fld id="{12AD7A85-2702-414A-81D1-3C9F94825BAA}" type="slidenum">
              <a:rPr lang="ru-RU" smtClean="0"/>
              <a:pPr defTabSz="914400"/>
              <a:t>46</a:t>
            </a:fld>
            <a:endParaRPr lang="ru-RU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479425"/>
            <a:ext cx="59229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" y="4022725"/>
            <a:ext cx="895191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377825" y="1349375"/>
            <a:ext cx="268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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M</a:t>
            </a:r>
            <a:r>
              <a:rPr lang="en-US" b="1" baseline="-25000">
                <a:solidFill>
                  <a:srgbClr val="800000"/>
                </a:solidFill>
                <a:latin typeface="Times New Roman" pitchFamily="18" charset="0"/>
              </a:rPr>
              <a:t>1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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= 10607.2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2.0 MeV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588963" y="1727200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 </a:t>
            </a:r>
            <a:r>
              <a:rPr lang="en-US" b="1" baseline="-250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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= 18.4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2.4 MeV</a:t>
            </a: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379413" y="2339975"/>
            <a:ext cx="2684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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M</a:t>
            </a:r>
            <a:r>
              <a:rPr lang="en-US" b="1" baseline="-25000">
                <a:solidFill>
                  <a:srgbClr val="800000"/>
                </a:solidFill>
                <a:latin typeface="Times New Roman" pitchFamily="18" charset="0"/>
              </a:rPr>
              <a:t>2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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 = 10652.2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1.5 MeV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533400" y="2728913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 </a:t>
            </a:r>
            <a:r>
              <a:rPr lang="en-US" b="1" baseline="-250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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= 11.5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 2.2 MeV</a:t>
            </a:r>
          </a:p>
        </p:txBody>
      </p:sp>
      <p:sp>
        <p:nvSpPr>
          <p:cNvPr id="49161" name="Text Box 4"/>
          <p:cNvSpPr txBox="1">
            <a:spLocks noChangeArrowheads="1"/>
          </p:cNvSpPr>
          <p:nvPr/>
        </p:nvSpPr>
        <p:spPr bwMode="auto">
          <a:xfrm>
            <a:off x="1390650" y="5935663"/>
            <a:ext cx="586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66"/>
                </a:solidFill>
              </a:rPr>
              <a:t>Z</a:t>
            </a:r>
            <a:r>
              <a:rPr lang="en-US" sz="2400" baseline="-25000">
                <a:solidFill>
                  <a:srgbClr val="000066"/>
                </a:solidFill>
              </a:rPr>
              <a:t>b</a:t>
            </a:r>
            <a:r>
              <a:rPr lang="en-US">
                <a:solidFill>
                  <a:srgbClr val="000066"/>
                </a:solidFill>
              </a:rPr>
              <a:t>(10610) yield ~ Z</a:t>
            </a:r>
            <a:r>
              <a:rPr lang="en-US" sz="2400" baseline="-25000">
                <a:solidFill>
                  <a:srgbClr val="000066"/>
                </a:solidFill>
              </a:rPr>
              <a:t>b</a:t>
            </a:r>
            <a:r>
              <a:rPr lang="en-US">
                <a:solidFill>
                  <a:srgbClr val="000066"/>
                </a:solidFill>
              </a:rPr>
              <a:t>(10650) yield in every channel</a:t>
            </a:r>
          </a:p>
          <a:p>
            <a:pPr defTabSz="914400"/>
            <a:r>
              <a:rPr lang="en-US">
                <a:solidFill>
                  <a:srgbClr val="000066"/>
                </a:solidFill>
              </a:rPr>
              <a:t>Relative phases: 0</a:t>
            </a:r>
            <a:r>
              <a:rPr lang="en-US" sz="2400" baseline="30000">
                <a:solidFill>
                  <a:srgbClr val="000066"/>
                </a:solidFill>
              </a:rPr>
              <a:t>o</a:t>
            </a:r>
            <a:r>
              <a:rPr lang="en-US">
                <a:solidFill>
                  <a:srgbClr val="000066"/>
                </a:solidFill>
              </a:rPr>
              <a:t> for 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 and 18</a:t>
            </a:r>
            <a:r>
              <a:rPr lang="en-US">
                <a:solidFill>
                  <a:srgbClr val="000066"/>
                </a:solidFill>
              </a:rPr>
              <a:t>0</a:t>
            </a:r>
            <a:r>
              <a:rPr lang="en-US" sz="2400" baseline="30000">
                <a:solidFill>
                  <a:srgbClr val="000066"/>
                </a:solidFill>
              </a:rPr>
              <a:t>o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 for h</a:t>
            </a:r>
            <a:r>
              <a:rPr lang="en-US" sz="2400" baseline="-25000">
                <a:solidFill>
                  <a:srgbClr val="000066"/>
                </a:solidFill>
                <a:sym typeface="Symbol" pitchFamily="18" charset="2"/>
              </a:rPr>
              <a:t>b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</a:t>
            </a: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1881188" y="0"/>
            <a:ext cx="4738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Summary of Z</a:t>
            </a:r>
            <a:r>
              <a:rPr lang="en-US" sz="3200" b="1" baseline="-25000">
                <a:solidFill>
                  <a:srgbClr val="000099"/>
                </a:solidFill>
              </a:rPr>
              <a:t>b</a:t>
            </a:r>
            <a:r>
              <a:rPr lang="en-US" sz="2800" b="1">
                <a:solidFill>
                  <a:srgbClr val="000099"/>
                </a:solidFill>
              </a:rPr>
              <a:t> parameters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4916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3" y="38100"/>
            <a:ext cx="6731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26988" y="846138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Average over 5 channels</a:t>
            </a:r>
            <a:endParaRPr lang="ru-RU" sz="18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14400"/>
            <a:fld id="{469E15CE-2A9E-4425-A46C-51F033E75103}" type="slidenum">
              <a:rPr lang="ru-RU" smtClean="0"/>
              <a:pPr defTabSz="914400"/>
              <a:t>47</a:t>
            </a:fld>
            <a:endParaRPr lang="ru-RU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479425"/>
            <a:ext cx="59229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" y="4022725"/>
            <a:ext cx="895191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377825" y="1349375"/>
            <a:ext cx="268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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M</a:t>
            </a:r>
            <a:r>
              <a:rPr lang="en-US" b="1" baseline="-25000">
                <a:solidFill>
                  <a:srgbClr val="800000"/>
                </a:solidFill>
                <a:latin typeface="Times New Roman" pitchFamily="18" charset="0"/>
              </a:rPr>
              <a:t>1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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= 10607.2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2.0 MeV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588963" y="1727200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 </a:t>
            </a:r>
            <a:r>
              <a:rPr lang="en-US" b="1" baseline="-250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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= 18.4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2.4 MeV</a:t>
            </a: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379413" y="2339975"/>
            <a:ext cx="2684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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M</a:t>
            </a:r>
            <a:r>
              <a:rPr lang="en-US" b="1" baseline="-25000">
                <a:solidFill>
                  <a:srgbClr val="800000"/>
                </a:solidFill>
                <a:latin typeface="Times New Roman" pitchFamily="18" charset="0"/>
              </a:rPr>
              <a:t>2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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 = 10652.2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1.5 MeV</a:t>
            </a:r>
          </a:p>
        </p:txBody>
      </p:sp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533400" y="2728913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 </a:t>
            </a:r>
            <a:r>
              <a:rPr lang="en-US" b="1" baseline="-2500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 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= 11.5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 2.2 MeV</a:t>
            </a:r>
          </a:p>
        </p:txBody>
      </p:sp>
      <p:sp>
        <p:nvSpPr>
          <p:cNvPr id="50185" name="Text Box 4"/>
          <p:cNvSpPr txBox="1">
            <a:spLocks noChangeArrowheads="1"/>
          </p:cNvSpPr>
          <p:nvPr/>
        </p:nvSpPr>
        <p:spPr bwMode="auto">
          <a:xfrm>
            <a:off x="1390650" y="5935663"/>
            <a:ext cx="586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66"/>
                </a:solidFill>
              </a:rPr>
              <a:t>Z</a:t>
            </a:r>
            <a:r>
              <a:rPr lang="en-US" sz="2400" baseline="-25000">
                <a:solidFill>
                  <a:srgbClr val="000066"/>
                </a:solidFill>
              </a:rPr>
              <a:t>b</a:t>
            </a:r>
            <a:r>
              <a:rPr lang="en-US">
                <a:solidFill>
                  <a:srgbClr val="000066"/>
                </a:solidFill>
              </a:rPr>
              <a:t>(10610) yield ~ Z</a:t>
            </a:r>
            <a:r>
              <a:rPr lang="en-US" sz="2400" baseline="-25000">
                <a:solidFill>
                  <a:srgbClr val="000066"/>
                </a:solidFill>
              </a:rPr>
              <a:t>b</a:t>
            </a:r>
            <a:r>
              <a:rPr lang="en-US">
                <a:solidFill>
                  <a:srgbClr val="000066"/>
                </a:solidFill>
              </a:rPr>
              <a:t>(10650) yield in every channel</a:t>
            </a:r>
          </a:p>
          <a:p>
            <a:pPr defTabSz="914400"/>
            <a:r>
              <a:rPr lang="en-US">
                <a:solidFill>
                  <a:srgbClr val="000066"/>
                </a:solidFill>
              </a:rPr>
              <a:t>Relative phases: 0</a:t>
            </a:r>
            <a:r>
              <a:rPr lang="en-US" sz="2400" baseline="30000">
                <a:solidFill>
                  <a:srgbClr val="000066"/>
                </a:solidFill>
              </a:rPr>
              <a:t>o</a:t>
            </a:r>
            <a:r>
              <a:rPr lang="en-US">
                <a:solidFill>
                  <a:srgbClr val="000066"/>
                </a:solidFill>
              </a:rPr>
              <a:t> for 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 and 18</a:t>
            </a:r>
            <a:r>
              <a:rPr lang="en-US">
                <a:solidFill>
                  <a:srgbClr val="000066"/>
                </a:solidFill>
              </a:rPr>
              <a:t>0</a:t>
            </a:r>
            <a:r>
              <a:rPr lang="en-US" sz="2400" baseline="30000">
                <a:solidFill>
                  <a:srgbClr val="000066"/>
                </a:solidFill>
              </a:rPr>
              <a:t>o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 for h</a:t>
            </a:r>
            <a:r>
              <a:rPr lang="en-US" sz="2400" baseline="-25000">
                <a:solidFill>
                  <a:srgbClr val="000066"/>
                </a:solidFill>
                <a:sym typeface="Symbol" pitchFamily="18" charset="2"/>
              </a:rPr>
              <a:t>b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</a:t>
            </a:r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1881188" y="0"/>
            <a:ext cx="4738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Summary of Z</a:t>
            </a:r>
            <a:r>
              <a:rPr lang="en-US" sz="3200" b="1" baseline="-25000">
                <a:solidFill>
                  <a:srgbClr val="000099"/>
                </a:solidFill>
              </a:rPr>
              <a:t>b</a:t>
            </a:r>
            <a:r>
              <a:rPr lang="en-US" sz="2800" b="1">
                <a:solidFill>
                  <a:srgbClr val="000099"/>
                </a:solidFill>
              </a:rPr>
              <a:t> parameters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5018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3" y="38100"/>
            <a:ext cx="6731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88" name="Text Box 11"/>
          <p:cNvSpPr txBox="1">
            <a:spLocks noChangeArrowheads="1"/>
          </p:cNvSpPr>
          <p:nvPr/>
        </p:nvSpPr>
        <p:spPr bwMode="auto">
          <a:xfrm>
            <a:off x="26988" y="846138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Average over 5 channels</a:t>
            </a:r>
            <a:endParaRPr lang="ru-RU" sz="1800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530225" y="2047875"/>
            <a:ext cx="7988300" cy="3825875"/>
          </a:xfrm>
          <a:prstGeom prst="rect">
            <a:avLst/>
          </a:prstGeom>
          <a:solidFill>
            <a:srgbClr val="FFFFDF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ru-RU"/>
          </a:p>
        </p:txBody>
      </p:sp>
      <p:grpSp>
        <p:nvGrpSpPr>
          <p:cNvPr id="50190" name="Group 22"/>
          <p:cNvGrpSpPr>
            <a:grpSpLocks/>
          </p:cNvGrpSpPr>
          <p:nvPr/>
        </p:nvGrpSpPr>
        <p:grpSpPr bwMode="auto">
          <a:xfrm>
            <a:off x="989013" y="2838450"/>
            <a:ext cx="2728912" cy="2790825"/>
            <a:chOff x="3491" y="1228"/>
            <a:chExt cx="1719" cy="1758"/>
          </a:xfrm>
        </p:grpSpPr>
        <p:grpSp>
          <p:nvGrpSpPr>
            <p:cNvPr id="50196" name="Group 13"/>
            <p:cNvGrpSpPr>
              <a:grpSpLocks/>
            </p:cNvGrpSpPr>
            <p:nvPr/>
          </p:nvGrpSpPr>
          <p:grpSpPr bwMode="auto">
            <a:xfrm>
              <a:off x="3521" y="1276"/>
              <a:ext cx="1659" cy="1710"/>
              <a:chOff x="3198" y="442"/>
              <a:chExt cx="2332" cy="2115"/>
            </a:xfrm>
          </p:grpSpPr>
          <p:grpSp>
            <p:nvGrpSpPr>
              <p:cNvPr id="50199" name="Group 14"/>
              <p:cNvGrpSpPr>
                <a:grpSpLocks/>
              </p:cNvGrpSpPr>
              <p:nvPr/>
            </p:nvGrpSpPr>
            <p:grpSpPr bwMode="auto">
              <a:xfrm>
                <a:off x="3219" y="447"/>
                <a:ext cx="2311" cy="2110"/>
                <a:chOff x="3194" y="437"/>
                <a:chExt cx="2311" cy="2110"/>
              </a:xfrm>
            </p:grpSpPr>
            <p:grpSp>
              <p:nvGrpSpPr>
                <p:cNvPr id="50201" name="Group 15"/>
                <p:cNvGrpSpPr>
                  <a:grpSpLocks/>
                </p:cNvGrpSpPr>
                <p:nvPr/>
              </p:nvGrpSpPr>
              <p:grpSpPr bwMode="auto">
                <a:xfrm>
                  <a:off x="3194" y="437"/>
                  <a:ext cx="2286" cy="2083"/>
                  <a:chOff x="3094" y="791"/>
                  <a:chExt cx="2286" cy="2083"/>
                </a:xfrm>
              </p:grpSpPr>
              <p:pic>
                <p:nvPicPr>
                  <p:cNvPr id="50203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094" y="791"/>
                    <a:ext cx="2286" cy="20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20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894"/>
                    <a:ext cx="245" cy="18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202" name="Rectangle 18"/>
                <p:cNvSpPr>
                  <a:spLocks noChangeArrowheads="1"/>
                </p:cNvSpPr>
                <p:nvPr/>
              </p:nvSpPr>
              <p:spPr bwMode="auto">
                <a:xfrm>
                  <a:off x="4561" y="2354"/>
                  <a:ext cx="944" cy="1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200" name="Rectangle 19"/>
              <p:cNvSpPr>
                <a:spLocks noChangeArrowheads="1"/>
              </p:cNvSpPr>
              <p:nvPr/>
            </p:nvSpPr>
            <p:spPr bwMode="auto">
              <a:xfrm>
                <a:off x="3198" y="442"/>
                <a:ext cx="184" cy="10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97" name="Text Box 20"/>
            <p:cNvSpPr txBox="1">
              <a:spLocks noChangeArrowheads="1"/>
            </p:cNvSpPr>
            <p:nvPr/>
          </p:nvSpPr>
          <p:spPr bwMode="auto">
            <a:xfrm>
              <a:off x="4333" y="2781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en-US" sz="1400"/>
                <a:t>M(h</a:t>
              </a:r>
              <a:r>
                <a:rPr lang="en-US" sz="1600" baseline="-25000"/>
                <a:t>b</a:t>
              </a:r>
              <a:r>
                <a:rPr lang="en-US" sz="1400">
                  <a:sym typeface="Symbol" pitchFamily="18" charset="2"/>
                </a:rPr>
                <a:t>), GeV/c</a:t>
              </a:r>
              <a:r>
                <a:rPr lang="en-US" sz="1600" baseline="30000">
                  <a:sym typeface="Symbol" pitchFamily="18" charset="2"/>
                </a:rPr>
                <a:t>2</a:t>
              </a:r>
            </a:p>
          </p:txBody>
        </p:sp>
        <p:sp>
          <p:nvSpPr>
            <p:cNvPr id="50198" name="Text Box 21"/>
            <p:cNvSpPr txBox="1">
              <a:spLocks noChangeArrowheads="1"/>
            </p:cNvSpPr>
            <p:nvPr/>
          </p:nvSpPr>
          <p:spPr bwMode="auto">
            <a:xfrm rot="-5400000">
              <a:off x="3014" y="1705"/>
              <a:ext cx="11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/>
                <a:t>h</a:t>
              </a:r>
              <a:r>
                <a:rPr lang="en-US" sz="1600" baseline="-25000"/>
                <a:t>b</a:t>
              </a:r>
              <a:r>
                <a:rPr lang="en-US" sz="1400"/>
                <a:t>(1P) yield / 10MeV</a:t>
              </a:r>
              <a:endParaRPr lang="ru-RU" sz="1400"/>
            </a:p>
          </p:txBody>
        </p:sp>
      </p:grpSp>
      <p:sp>
        <p:nvSpPr>
          <p:cNvPr id="50191" name="Text Box 23"/>
          <p:cNvSpPr txBox="1">
            <a:spLocks noChangeArrowheads="1"/>
          </p:cNvSpPr>
          <p:nvPr/>
        </p:nvSpPr>
        <p:spPr bwMode="auto">
          <a:xfrm>
            <a:off x="1897063" y="2293938"/>
            <a:ext cx="11604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ym typeface="Symbol" pitchFamily="18" charset="2"/>
              </a:rPr>
              <a:t></a:t>
            </a:r>
            <a:r>
              <a:rPr lang="en-US">
                <a:sym typeface="Symbol" pitchFamily="18" charset="2"/>
              </a:rPr>
              <a:t> = 180</a:t>
            </a:r>
            <a:r>
              <a:rPr lang="en-US" sz="2400" baseline="30000">
                <a:sym typeface="Symbol" pitchFamily="18" charset="2"/>
              </a:rPr>
              <a:t>o</a:t>
            </a:r>
            <a:endParaRPr lang="ru-RU" sz="2400" baseline="30000">
              <a:sym typeface="Symbol" pitchFamily="18" charset="2"/>
            </a:endParaRPr>
          </a:p>
        </p:txBody>
      </p:sp>
      <p:sp>
        <p:nvSpPr>
          <p:cNvPr id="50192" name="Text Box 25"/>
          <p:cNvSpPr txBox="1">
            <a:spLocks noChangeArrowheads="1"/>
          </p:cNvSpPr>
          <p:nvPr/>
        </p:nvSpPr>
        <p:spPr bwMode="auto">
          <a:xfrm>
            <a:off x="5765800" y="2293938"/>
            <a:ext cx="8778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ym typeface="Symbol" pitchFamily="18" charset="2"/>
              </a:rPr>
              <a:t></a:t>
            </a:r>
            <a:r>
              <a:rPr lang="en-US">
                <a:sym typeface="Symbol" pitchFamily="18" charset="2"/>
              </a:rPr>
              <a:t> = 0</a:t>
            </a:r>
            <a:r>
              <a:rPr lang="en-US" sz="2400" baseline="30000">
                <a:sym typeface="Symbol" pitchFamily="18" charset="2"/>
              </a:rPr>
              <a:t>o</a:t>
            </a:r>
            <a:endParaRPr lang="ru-RU" sz="2400" baseline="30000">
              <a:sym typeface="Symbol" pitchFamily="18" charset="2"/>
            </a:endParaRPr>
          </a:p>
        </p:txBody>
      </p:sp>
      <p:grpSp>
        <p:nvGrpSpPr>
          <p:cNvPr id="50193" name="Group 26"/>
          <p:cNvGrpSpPr>
            <a:grpSpLocks/>
          </p:cNvGrpSpPr>
          <p:nvPr/>
        </p:nvGrpSpPr>
        <p:grpSpPr bwMode="auto">
          <a:xfrm>
            <a:off x="4627563" y="2927350"/>
            <a:ext cx="3354387" cy="2552700"/>
            <a:chOff x="3169" y="2484"/>
            <a:chExt cx="2113" cy="1608"/>
          </a:xfrm>
        </p:grpSpPr>
        <p:pic>
          <p:nvPicPr>
            <p:cNvPr id="50194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69" y="2484"/>
              <a:ext cx="2113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5" name="Rectangle 28"/>
            <p:cNvSpPr>
              <a:spLocks noChangeArrowheads="1"/>
            </p:cNvSpPr>
            <p:nvPr/>
          </p:nvSpPr>
          <p:spPr bwMode="auto">
            <a:xfrm>
              <a:off x="3539" y="2648"/>
              <a:ext cx="1152" cy="1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5693" r="9335" b="25378"/>
          <a:stretch>
            <a:fillRect/>
          </a:stretch>
        </p:blipFill>
        <p:spPr bwMode="auto">
          <a:xfrm>
            <a:off x="342900" y="819150"/>
            <a:ext cx="82962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79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4000" b="1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R</a:t>
            </a:r>
            <a:r>
              <a:rPr lang="en-US" sz="4000" b="1" baseline="-2500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sz="4000" b="1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  Measurements</a:t>
            </a:r>
            <a:endParaRPr lang="ru-RU" sz="4000" b="1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54276" name="Picture 14" descr="Belle-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18"/>
          <p:cNvSpPr txBox="1">
            <a:spLocks noChangeArrowheads="1"/>
          </p:cNvSpPr>
          <p:nvPr/>
        </p:nvSpPr>
        <p:spPr bwMode="auto">
          <a:xfrm rot="-1434975">
            <a:off x="1509713" y="2081213"/>
            <a:ext cx="90963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NEW!</a:t>
            </a:r>
            <a:endParaRPr lang="ru-RU" sz="2400" b="1">
              <a:solidFill>
                <a:srgbClr val="CC0000"/>
              </a:solidFill>
            </a:endParaRPr>
          </a:p>
        </p:txBody>
      </p:sp>
      <p:sp>
        <p:nvSpPr>
          <p:cNvPr id="54278" name="Slide Number Placeholder 4"/>
          <p:cNvSpPr txBox="1">
            <a:spLocks/>
          </p:cNvSpPr>
          <p:nvPr/>
        </p:nvSpPr>
        <p:spPr bwMode="auto">
          <a:xfrm>
            <a:off x="6934200" y="64166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723900" algn="l"/>
                <a:tab pos="1447800" algn="l"/>
              </a:tabLst>
            </a:pPr>
            <a:fld id="{918716BF-E489-41D3-AA03-AC0FC24B914D}" type="slidenum">
              <a:rPr lang="en-US" sz="1600" b="1">
                <a:cs typeface="Arial" pitchFamily="34" charset="0"/>
              </a:rPr>
              <a:pPr algn="r">
                <a:tabLst>
                  <a:tab pos="723900" algn="l"/>
                  <a:tab pos="1447800" algn="l"/>
                </a:tabLst>
              </a:pPr>
              <a:t>48</a:t>
            </a:fld>
            <a:endParaRPr lang="en-US" sz="1600" b="1">
              <a:cs typeface="Arial" pitchFamily="34" charset="0"/>
            </a:endParaRPr>
          </a:p>
        </p:txBody>
      </p:sp>
      <p:sp>
        <p:nvSpPr>
          <p:cNvPr id="54279" name="Down Arrow 6"/>
          <p:cNvSpPr>
            <a:spLocks noChangeArrowheads="1"/>
          </p:cNvSpPr>
          <p:nvPr/>
        </p:nvSpPr>
        <p:spPr bwMode="auto">
          <a:xfrm>
            <a:off x="4819650" y="1247775"/>
            <a:ext cx="304800" cy="371475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TextBox 19"/>
          <p:cNvSpPr txBox="1">
            <a:spLocks noChangeArrowheads="1"/>
          </p:cNvSpPr>
          <p:nvPr/>
        </p:nvSpPr>
        <p:spPr bwMode="auto">
          <a:xfrm>
            <a:off x="3495675" y="1200150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121.4  fb</a:t>
            </a:r>
            <a:r>
              <a:rPr lang="en-US" b="1" baseline="30000">
                <a:latin typeface="Calibri" pitchFamily="34" charset="0"/>
              </a:rPr>
              <a:t>-1</a:t>
            </a:r>
            <a:endParaRPr lang="en-US" b="1" baseline="300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819150" y="4913313"/>
            <a:ext cx="2443163" cy="2047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Rectangle 14"/>
          <p:cNvSpPr>
            <a:spLocks noChangeArrowheads="1"/>
          </p:cNvSpPr>
          <p:nvPr/>
        </p:nvSpPr>
        <p:spPr bwMode="auto">
          <a:xfrm>
            <a:off x="396875" y="5127625"/>
            <a:ext cx="8488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Blip>
                <a:blip r:embed="rId4"/>
              </a:buBlip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  Better statistic errors, but covers a smaller energy range compared to Babar</a:t>
            </a:r>
            <a:endParaRPr lang="en-US">
              <a:solidFill>
                <a:srgbClr val="80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Times New Roman" pitchFamily="18" charset="0"/>
              <a:buBlip>
                <a:blip r:embed="rId4"/>
              </a:buBlip>
            </a:pPr>
            <a:r>
              <a:rPr lang="en-US">
                <a:latin typeface="Calibri" pitchFamily="34" charset="0"/>
              </a:rPr>
              <a:t>  R</a:t>
            </a:r>
            <a:r>
              <a:rPr lang="en-US" b="1" baseline="-25000">
                <a:latin typeface="Calibri" pitchFamily="34" charset="0"/>
              </a:rPr>
              <a:t>b </a:t>
            </a:r>
            <a:r>
              <a:rPr lang="en-US">
                <a:latin typeface="Calibri" pitchFamily="34" charset="0"/>
              </a:rPr>
              <a:t>is slightly higher by 0.0185</a:t>
            </a:r>
          </a:p>
          <a:p>
            <a:pPr>
              <a:spcBef>
                <a:spcPct val="50000"/>
              </a:spcBef>
              <a:buFont typeface="Times New Roman" pitchFamily="18" charset="0"/>
              <a:buBlip>
                <a:blip r:embed="rId4"/>
              </a:buBlip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  No Ali’s  Y</a:t>
            </a:r>
            <a:r>
              <a:rPr lang="en-US" baseline="-2500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(10900)  (Phys.Lett. B 684, 28-39 2010)  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baseline="-25000">
                <a:solidFill>
                  <a:srgbClr val="000000"/>
                </a:solidFill>
                <a:latin typeface="Calibri" pitchFamily="34" charset="0"/>
              </a:rPr>
              <a:t>ee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&lt;36eV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04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Branching Fractions</a:t>
            </a:r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152400" y="80010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sym typeface="Symbol" pitchFamily="18" charset="2"/>
              </a:rPr>
              <a:t>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nS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dirty="0" smtClean="0">
                <a:latin typeface="Calibri" pitchFamily="34" charset="0"/>
              </a:rPr>
              <a:t>π</a:t>
            </a:r>
            <a:r>
              <a:rPr lang="en-US" b="1" baseline="30000" dirty="0" smtClean="0">
                <a:latin typeface="Calibri" pitchFamily="34" charset="0"/>
              </a:rPr>
              <a:t>+</a:t>
            </a:r>
            <a:r>
              <a:rPr lang="el-GR" dirty="0" smtClean="0">
                <a:latin typeface="Calibri" pitchFamily="34" charset="0"/>
              </a:rPr>
              <a:t>π</a:t>
            </a:r>
            <a:r>
              <a:rPr lang="en-US" b="1" baseline="30000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production </a:t>
            </a:r>
            <a:r>
              <a:rPr lang="en-US" dirty="0">
                <a:latin typeface="Calibri" pitchFamily="34" charset="0"/>
              </a:rPr>
              <a:t>cross </a:t>
            </a:r>
            <a:r>
              <a:rPr lang="en-US" dirty="0" smtClean="0">
                <a:latin typeface="Calibri" pitchFamily="34" charset="0"/>
              </a:rPr>
              <a:t>section (corrected for the ISR) at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sqrt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(s)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10.865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GeV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: 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923925" y="1270000"/>
            <a:ext cx="7058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</a:t>
            </a:r>
            <a:r>
              <a:rPr lang="en-US" dirty="0" smtClean="0">
                <a:latin typeface="Calibri" pitchFamily="34" charset="0"/>
              </a:rPr>
              <a:t>(e</a:t>
            </a:r>
            <a:r>
              <a:rPr lang="en-US" baseline="30000" dirty="0" smtClean="0">
                <a:latin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</a:rPr>
              <a:t>e</a:t>
            </a:r>
            <a:r>
              <a:rPr lang="en-US" baseline="30000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→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</a:t>
            </a:r>
            <a:r>
              <a:rPr lang="en-US" dirty="0">
                <a:latin typeface="Calibri" pitchFamily="34" charset="0"/>
              </a:rPr>
              <a:t>(1S)</a:t>
            </a:r>
            <a:r>
              <a:rPr lang="el-GR" dirty="0">
                <a:latin typeface="Calibri" pitchFamily="34" charset="0"/>
              </a:rPr>
              <a:t> π</a:t>
            </a:r>
            <a:r>
              <a:rPr lang="en-US" b="1" baseline="30000" dirty="0">
                <a:latin typeface="Calibri" pitchFamily="34" charset="0"/>
              </a:rPr>
              <a:t>+</a:t>
            </a:r>
            <a:r>
              <a:rPr lang="el-GR" dirty="0">
                <a:latin typeface="Calibri" pitchFamily="34" charset="0"/>
              </a:rPr>
              <a:t>π</a:t>
            </a:r>
            <a:r>
              <a:rPr lang="en-US" b="1" baseline="30000" dirty="0">
                <a:latin typeface="Calibri" pitchFamily="34" charset="0"/>
              </a:rPr>
              <a:t>-</a:t>
            </a:r>
            <a:r>
              <a:rPr lang="en-US" baseline="30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 =  </a:t>
            </a:r>
            <a:r>
              <a:rPr lang="en-US" dirty="0" smtClean="0">
                <a:latin typeface="Calibri" pitchFamily="34" charset="0"/>
              </a:rPr>
              <a:t>[2.27 </a:t>
            </a:r>
            <a:r>
              <a:rPr lang="en-US" b="1" dirty="0">
                <a:latin typeface="Calibri" pitchFamily="34" charset="0"/>
              </a:rPr>
              <a:t>±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0.12(</a:t>
            </a:r>
            <a:r>
              <a:rPr lang="en-US" i="1" dirty="0" smtClean="0">
                <a:latin typeface="Calibri" pitchFamily="34" charset="0"/>
              </a:rPr>
              <a:t>stat</a:t>
            </a:r>
            <a:r>
              <a:rPr lang="en-US" i="1" dirty="0">
                <a:latin typeface="Calibri" pitchFamily="34" charset="0"/>
              </a:rPr>
              <a:t>.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b="1" dirty="0">
                <a:latin typeface="Calibri" pitchFamily="34" charset="0"/>
              </a:rPr>
              <a:t>±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0.09(</a:t>
            </a:r>
            <a:r>
              <a:rPr lang="en-US" i="1" dirty="0" smtClean="0">
                <a:latin typeface="Calibri" pitchFamily="34" charset="0"/>
              </a:rPr>
              <a:t>syst</a:t>
            </a:r>
            <a:r>
              <a:rPr lang="en-US" i="1" dirty="0">
                <a:latin typeface="Calibri" pitchFamily="34" charset="0"/>
              </a:rPr>
              <a:t>.</a:t>
            </a:r>
            <a:r>
              <a:rPr lang="en-US" dirty="0">
                <a:latin typeface="Calibri" pitchFamily="34" charset="0"/>
              </a:rPr>
              <a:t>)] </a:t>
            </a:r>
            <a:r>
              <a:rPr lang="en-US" dirty="0" err="1" smtClean="0">
                <a:latin typeface="Calibri" pitchFamily="34" charset="0"/>
              </a:rPr>
              <a:t>pb</a:t>
            </a:r>
            <a:endParaRPr lang="en-US" b="1" baseline="300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</a:t>
            </a:r>
            <a:r>
              <a:rPr lang="en-US" dirty="0" smtClean="0">
                <a:latin typeface="Calibri" pitchFamily="34" charset="0"/>
              </a:rPr>
              <a:t>(e</a:t>
            </a:r>
            <a:r>
              <a:rPr lang="en-US" baseline="30000" dirty="0" smtClean="0">
                <a:latin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</a:rPr>
              <a:t>e</a:t>
            </a:r>
            <a:r>
              <a:rPr lang="en-US" baseline="30000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→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</a:t>
            </a:r>
            <a:r>
              <a:rPr lang="en-US" dirty="0">
                <a:latin typeface="Calibri" pitchFamily="34" charset="0"/>
              </a:rPr>
              <a:t>(2S)</a:t>
            </a:r>
            <a:r>
              <a:rPr lang="el-GR" dirty="0">
                <a:latin typeface="Calibri" pitchFamily="34" charset="0"/>
              </a:rPr>
              <a:t> π</a:t>
            </a:r>
            <a:r>
              <a:rPr lang="en-US" b="1" baseline="30000" dirty="0">
                <a:latin typeface="Calibri" pitchFamily="34" charset="0"/>
              </a:rPr>
              <a:t>+</a:t>
            </a:r>
            <a:r>
              <a:rPr lang="el-GR" dirty="0">
                <a:latin typeface="Calibri" pitchFamily="34" charset="0"/>
              </a:rPr>
              <a:t>π</a:t>
            </a:r>
            <a:r>
              <a:rPr lang="en-US" b="1" baseline="30000" dirty="0">
                <a:latin typeface="Calibri" pitchFamily="34" charset="0"/>
              </a:rPr>
              <a:t>-</a:t>
            </a:r>
            <a:r>
              <a:rPr lang="en-US" baseline="30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 =  </a:t>
            </a:r>
            <a:r>
              <a:rPr lang="en-US" dirty="0" smtClean="0">
                <a:latin typeface="Calibri" pitchFamily="34" charset="0"/>
              </a:rPr>
              <a:t>[4.07 </a:t>
            </a:r>
            <a:r>
              <a:rPr lang="en-US" b="1" dirty="0">
                <a:latin typeface="Calibri" pitchFamily="34" charset="0"/>
              </a:rPr>
              <a:t>±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0.16(</a:t>
            </a:r>
            <a:r>
              <a:rPr lang="en-US" i="1" dirty="0" smtClean="0">
                <a:latin typeface="Calibri" pitchFamily="34" charset="0"/>
              </a:rPr>
              <a:t>stat</a:t>
            </a:r>
            <a:r>
              <a:rPr lang="en-US" i="1" dirty="0">
                <a:latin typeface="Calibri" pitchFamily="34" charset="0"/>
              </a:rPr>
              <a:t>.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b="1" dirty="0">
                <a:latin typeface="Calibri" pitchFamily="34" charset="0"/>
              </a:rPr>
              <a:t>±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0.45(</a:t>
            </a:r>
            <a:r>
              <a:rPr lang="en-US" i="1" dirty="0" smtClean="0">
                <a:latin typeface="Calibri" pitchFamily="34" charset="0"/>
              </a:rPr>
              <a:t>syst</a:t>
            </a:r>
            <a:r>
              <a:rPr lang="en-US" i="1" dirty="0">
                <a:latin typeface="Calibri" pitchFamily="34" charset="0"/>
              </a:rPr>
              <a:t>.</a:t>
            </a:r>
            <a:r>
              <a:rPr lang="en-US" dirty="0">
                <a:latin typeface="Calibri" pitchFamily="34" charset="0"/>
              </a:rPr>
              <a:t>)] </a:t>
            </a:r>
            <a:r>
              <a:rPr lang="en-US" dirty="0" err="1" smtClean="0">
                <a:latin typeface="Calibri" pitchFamily="34" charset="0"/>
              </a:rPr>
              <a:t>pb</a:t>
            </a:r>
            <a:endParaRPr lang="en-US" b="1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</a:t>
            </a:r>
            <a:r>
              <a:rPr lang="en-US" dirty="0" smtClean="0">
                <a:latin typeface="Calibri" pitchFamily="34" charset="0"/>
              </a:rPr>
              <a:t>(e</a:t>
            </a:r>
            <a:r>
              <a:rPr lang="en-US" baseline="30000" dirty="0" smtClean="0">
                <a:latin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</a:rPr>
              <a:t>e</a:t>
            </a:r>
            <a:r>
              <a:rPr lang="en-US" baseline="30000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→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</a:t>
            </a:r>
            <a:r>
              <a:rPr lang="en-US" dirty="0">
                <a:latin typeface="Calibri" pitchFamily="34" charset="0"/>
              </a:rPr>
              <a:t>(3S)</a:t>
            </a:r>
            <a:r>
              <a:rPr lang="el-GR" dirty="0">
                <a:latin typeface="Calibri" pitchFamily="34" charset="0"/>
              </a:rPr>
              <a:t> π</a:t>
            </a:r>
            <a:r>
              <a:rPr lang="en-US" b="1" baseline="30000" dirty="0">
                <a:latin typeface="Calibri" pitchFamily="34" charset="0"/>
              </a:rPr>
              <a:t>+</a:t>
            </a:r>
            <a:r>
              <a:rPr lang="el-GR" dirty="0">
                <a:latin typeface="Calibri" pitchFamily="34" charset="0"/>
              </a:rPr>
              <a:t>π</a:t>
            </a:r>
            <a:r>
              <a:rPr lang="en-US" b="1" baseline="30000" dirty="0">
                <a:latin typeface="Calibri" pitchFamily="34" charset="0"/>
              </a:rPr>
              <a:t>-</a:t>
            </a:r>
            <a:r>
              <a:rPr lang="en-US" baseline="30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 =  </a:t>
            </a:r>
            <a:r>
              <a:rPr lang="en-US" dirty="0" smtClean="0">
                <a:latin typeface="Calibri" pitchFamily="34" charset="0"/>
              </a:rPr>
              <a:t>[1.46 </a:t>
            </a:r>
            <a:r>
              <a:rPr lang="en-US" b="1" dirty="0">
                <a:latin typeface="Calibri" pitchFamily="34" charset="0"/>
              </a:rPr>
              <a:t>±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0.09(</a:t>
            </a:r>
            <a:r>
              <a:rPr lang="en-US" i="1" dirty="0" smtClean="0">
                <a:latin typeface="Calibri" pitchFamily="34" charset="0"/>
              </a:rPr>
              <a:t>stat</a:t>
            </a:r>
            <a:r>
              <a:rPr lang="en-US" i="1" dirty="0">
                <a:latin typeface="Calibri" pitchFamily="34" charset="0"/>
              </a:rPr>
              <a:t>.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b="1" dirty="0">
                <a:latin typeface="Calibri" pitchFamily="34" charset="0"/>
              </a:rPr>
              <a:t>±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0.16(</a:t>
            </a:r>
            <a:r>
              <a:rPr lang="en-US" i="1" dirty="0" smtClean="0">
                <a:latin typeface="Calibri" pitchFamily="34" charset="0"/>
              </a:rPr>
              <a:t>syst</a:t>
            </a:r>
            <a:r>
              <a:rPr lang="en-US" i="1" dirty="0">
                <a:latin typeface="Calibri" pitchFamily="34" charset="0"/>
              </a:rPr>
              <a:t>.</a:t>
            </a:r>
            <a:r>
              <a:rPr lang="en-US" dirty="0">
                <a:latin typeface="Calibri" pitchFamily="34" charset="0"/>
              </a:rPr>
              <a:t>)] </a:t>
            </a:r>
            <a:r>
              <a:rPr lang="en-US" dirty="0" err="1" smtClean="0">
                <a:latin typeface="Calibri" pitchFamily="34" charset="0"/>
              </a:rPr>
              <a:t>pb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5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161925" y="2312988"/>
            <a:ext cx="798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Fractions of individual sub-modes:</a:t>
            </a:r>
            <a:endParaRPr lang="en-US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/>
          <a:srcRect l="16016" t="41602" r="9375" b="28125"/>
          <a:stretch>
            <a:fillRect/>
          </a:stretch>
        </p:blipFill>
        <p:spPr bwMode="auto">
          <a:xfrm>
            <a:off x="1009650" y="2682875"/>
            <a:ext cx="72009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 descr="Belle-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750" t="60938" r="75751" b="34688"/>
          <a:stretch>
            <a:fillRect/>
          </a:stretch>
        </p:blipFill>
        <p:spPr bwMode="auto">
          <a:xfrm>
            <a:off x="1082675" y="4165600"/>
            <a:ext cx="938213" cy="385763"/>
          </a:xfrm>
          <a:noFill/>
          <a:ln>
            <a:miter lim="800000"/>
            <a:headEnd/>
            <a:tailEnd/>
          </a:ln>
        </p:spPr>
      </p:pic>
      <p:grpSp>
        <p:nvGrpSpPr>
          <p:cNvPr id="18442" name="Group 27"/>
          <p:cNvGrpSpPr>
            <a:grpSpLocks/>
          </p:cNvGrpSpPr>
          <p:nvPr/>
        </p:nvGrpSpPr>
        <p:grpSpPr bwMode="auto">
          <a:xfrm>
            <a:off x="22225" y="4843463"/>
            <a:ext cx="7948613" cy="1914525"/>
            <a:chOff x="-59244" y="4843463"/>
            <a:chExt cx="7947630" cy="1914525"/>
          </a:xfrm>
        </p:grpSpPr>
        <p:pic>
          <p:nvPicPr>
            <p:cNvPr id="1844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11116" t="33546" r="77306" b="53532"/>
            <a:stretch>
              <a:fillRect/>
            </a:stretch>
          </p:blipFill>
          <p:spPr bwMode="auto">
            <a:xfrm>
              <a:off x="965200" y="4843463"/>
              <a:ext cx="1211263" cy="19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72758" t="33546" r="9094" b="53532"/>
            <a:stretch>
              <a:fillRect/>
            </a:stretch>
          </p:blipFill>
          <p:spPr bwMode="auto">
            <a:xfrm>
              <a:off x="5991225" y="4846638"/>
              <a:ext cx="1897063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31326" t="33546" r="32336" b="53532"/>
            <a:stretch>
              <a:fillRect/>
            </a:stretch>
          </p:blipFill>
          <p:spPr bwMode="auto">
            <a:xfrm>
              <a:off x="2179638" y="4846638"/>
              <a:ext cx="3797300" cy="19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24"/>
            <p:cNvSpPr txBox="1">
              <a:spLocks noChangeArrowheads="1"/>
            </p:cNvSpPr>
            <p:nvPr/>
          </p:nvSpPr>
          <p:spPr bwMode="auto">
            <a:xfrm rot="19800000">
              <a:off x="-59244" y="5245098"/>
              <a:ext cx="2324100" cy="385763"/>
            </a:xfrm>
            <a:prstGeom prst="rect">
              <a:avLst/>
            </a:prstGeom>
            <a:noFill/>
            <a:ln w="19050">
              <a:solidFill>
                <a:srgbClr val="CC99FF"/>
              </a:solidFill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folHlink"/>
                  </a:solidFill>
                </a:rPr>
                <a:t>Belle PRELIMINARY</a:t>
              </a:r>
            </a:p>
          </p:txBody>
        </p:sp>
        <p:pic>
          <p:nvPicPr>
            <p:cNvPr id="1844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l="27374" t="49689" r="68250" b="45938"/>
            <a:stretch>
              <a:fillRect/>
            </a:stretch>
          </p:blipFill>
          <p:spPr bwMode="auto">
            <a:xfrm>
              <a:off x="2187848" y="5395042"/>
              <a:ext cx="422258" cy="33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l="27374" t="49689" r="68250" b="45938"/>
            <a:stretch>
              <a:fillRect/>
            </a:stretch>
          </p:blipFill>
          <p:spPr bwMode="auto">
            <a:xfrm>
              <a:off x="1983128" y="5831778"/>
              <a:ext cx="422258" cy="33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l="27374" t="49689" r="68250" b="45938"/>
            <a:stretch>
              <a:fillRect/>
            </a:stretch>
          </p:blipFill>
          <p:spPr bwMode="auto">
            <a:xfrm>
              <a:off x="2010424" y="6227570"/>
              <a:ext cx="422258" cy="33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3207128" y="5445495"/>
              <a:ext cx="136478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Rectangle 18"/>
            <p:cNvSpPr>
              <a:spLocks noChangeArrowheads="1"/>
            </p:cNvSpPr>
            <p:nvPr/>
          </p:nvSpPr>
          <p:spPr bwMode="auto">
            <a:xfrm>
              <a:off x="3903176" y="5472791"/>
              <a:ext cx="136478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Rectangle 19"/>
            <p:cNvSpPr>
              <a:spLocks noChangeArrowheads="1"/>
            </p:cNvSpPr>
            <p:nvPr/>
          </p:nvSpPr>
          <p:spPr bwMode="auto">
            <a:xfrm>
              <a:off x="4558280" y="5895879"/>
              <a:ext cx="477672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Rectangle 20"/>
            <p:cNvSpPr>
              <a:spLocks noChangeArrowheads="1"/>
            </p:cNvSpPr>
            <p:nvPr/>
          </p:nvSpPr>
          <p:spPr bwMode="auto">
            <a:xfrm>
              <a:off x="3316312" y="5909527"/>
              <a:ext cx="136478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Rectangle 21"/>
            <p:cNvSpPr>
              <a:spLocks noChangeArrowheads="1"/>
            </p:cNvSpPr>
            <p:nvPr/>
          </p:nvSpPr>
          <p:spPr bwMode="auto">
            <a:xfrm>
              <a:off x="6277928" y="5909527"/>
              <a:ext cx="136478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Rectangle 22"/>
            <p:cNvSpPr>
              <a:spLocks noChangeArrowheads="1"/>
            </p:cNvSpPr>
            <p:nvPr/>
          </p:nvSpPr>
          <p:spPr bwMode="auto">
            <a:xfrm>
              <a:off x="3316312" y="6305319"/>
              <a:ext cx="136478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Rectangle 23"/>
            <p:cNvSpPr>
              <a:spLocks noChangeArrowheads="1"/>
            </p:cNvSpPr>
            <p:nvPr/>
          </p:nvSpPr>
          <p:spPr bwMode="auto">
            <a:xfrm>
              <a:off x="6277928" y="6305319"/>
              <a:ext cx="136478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Rectangle 24"/>
            <p:cNvSpPr>
              <a:spLocks noChangeArrowheads="1"/>
            </p:cNvSpPr>
            <p:nvPr/>
          </p:nvSpPr>
          <p:spPr bwMode="auto">
            <a:xfrm>
              <a:off x="7574487" y="5895879"/>
              <a:ext cx="313899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Rectangle 25"/>
            <p:cNvSpPr>
              <a:spLocks noChangeArrowheads="1"/>
            </p:cNvSpPr>
            <p:nvPr/>
          </p:nvSpPr>
          <p:spPr bwMode="auto">
            <a:xfrm>
              <a:off x="4544631" y="6305319"/>
              <a:ext cx="313899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Rectangle 26"/>
            <p:cNvSpPr>
              <a:spLocks noChangeArrowheads="1"/>
            </p:cNvSpPr>
            <p:nvPr/>
          </p:nvSpPr>
          <p:spPr bwMode="auto">
            <a:xfrm>
              <a:off x="7574487" y="6305319"/>
              <a:ext cx="313899" cy="218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3" name="Rectangle 28"/>
          <p:cNvSpPr>
            <a:spLocks noChangeArrowheads="1"/>
          </p:cNvSpPr>
          <p:nvPr/>
        </p:nvSpPr>
        <p:spPr bwMode="auto">
          <a:xfrm>
            <a:off x="7970838" y="4818063"/>
            <a:ext cx="312737" cy="2174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" name="Picture 30" descr="Screen Shot 2013-09-05 at 6.51.15 PM.png"/>
          <p:cNvPicPr>
            <a:picLocks noChangeAspect="1"/>
          </p:cNvPicPr>
          <p:nvPr/>
        </p:nvPicPr>
        <p:blipFill>
          <a:blip r:embed="rId5" cstate="print"/>
          <a:srcRect l="41866" t="30048" r="1627" b="60586"/>
          <a:stretch>
            <a:fillRect/>
          </a:stretch>
        </p:blipFill>
        <p:spPr>
          <a:xfrm>
            <a:off x="2717425" y="3329796"/>
            <a:ext cx="5583906" cy="301925"/>
          </a:xfrm>
          <a:prstGeom prst="rect">
            <a:avLst/>
          </a:prstGeom>
        </p:spPr>
      </p:pic>
      <p:pic>
        <p:nvPicPr>
          <p:cNvPr id="32" name="Picture 31" descr="Screen Shot 2013-09-05 at 6.51.15 PM.png"/>
          <p:cNvPicPr>
            <a:picLocks noChangeAspect="1"/>
          </p:cNvPicPr>
          <p:nvPr/>
        </p:nvPicPr>
        <p:blipFill>
          <a:blip r:embed="rId5" cstate="print"/>
          <a:srcRect l="41866" t="57612" r="1627" b="33022"/>
          <a:stretch>
            <a:fillRect/>
          </a:stretch>
        </p:blipFill>
        <p:spPr>
          <a:xfrm>
            <a:off x="2751930" y="3769743"/>
            <a:ext cx="5583906" cy="301925"/>
          </a:xfrm>
          <a:prstGeom prst="rect">
            <a:avLst/>
          </a:prstGeom>
        </p:spPr>
      </p:pic>
      <p:pic>
        <p:nvPicPr>
          <p:cNvPr id="33" name="Picture 32" descr="Screen Shot 2013-09-05 at 6.51.15 PM.png"/>
          <p:cNvPicPr>
            <a:picLocks noChangeAspect="1"/>
          </p:cNvPicPr>
          <p:nvPr/>
        </p:nvPicPr>
        <p:blipFill>
          <a:blip r:embed="rId5" cstate="print"/>
          <a:srcRect l="41866" t="67246" r="1627" b="23655"/>
          <a:stretch>
            <a:fillRect/>
          </a:stretch>
        </p:blipFill>
        <p:spPr>
          <a:xfrm>
            <a:off x="2708795" y="4140679"/>
            <a:ext cx="5583906" cy="293298"/>
          </a:xfrm>
          <a:prstGeom prst="rect">
            <a:avLst/>
          </a:prstGeom>
        </p:spPr>
      </p:pic>
      <p:pic>
        <p:nvPicPr>
          <p:cNvPr id="34" name="Picture 33" descr="Screen Shot 2013-09-05 at 6.51.15 PM.png"/>
          <p:cNvPicPr>
            <a:picLocks noChangeAspect="1"/>
          </p:cNvPicPr>
          <p:nvPr/>
        </p:nvPicPr>
        <p:blipFill>
          <a:blip r:embed="rId5" cstate="print"/>
          <a:srcRect l="41866" t="76344" r="1627" b="15092"/>
          <a:stretch>
            <a:fillRect/>
          </a:stretch>
        </p:blipFill>
        <p:spPr>
          <a:xfrm>
            <a:off x="2708795" y="4580627"/>
            <a:ext cx="5583906" cy="276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sym typeface="Symbol" pitchFamily="18" charset="2"/>
              </a:rPr>
              <a:t></a:t>
            </a:r>
            <a:r>
              <a:rPr lang="en-US" sz="4000" b="1" dirty="0" smtClean="0">
                <a:solidFill>
                  <a:srgbClr val="002060"/>
                </a:solidFill>
              </a:rPr>
              <a:t>(5S)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Arial"/>
              </a:rPr>
              <a:t>→</a:t>
            </a:r>
            <a:r>
              <a:rPr lang="en-US" sz="4000" b="1" dirty="0" smtClean="0">
                <a:solidFill>
                  <a:srgbClr val="002060"/>
                </a:solidFill>
                <a:sym typeface="Symbol" pitchFamily="18" charset="2"/>
              </a:rPr>
              <a:t></a:t>
            </a:r>
            <a:r>
              <a:rPr lang="en-US" sz="4000" b="1" dirty="0" smtClean="0">
                <a:solidFill>
                  <a:srgbClr val="002060"/>
                </a:solidFill>
              </a:rPr>
              <a:t>(2S)</a:t>
            </a:r>
            <a:r>
              <a:rPr lang="el-GR" sz="4000" b="1" dirty="0" smtClean="0">
                <a:solidFill>
                  <a:srgbClr val="002060"/>
                </a:solidFill>
              </a:rPr>
              <a:t>π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+</a:t>
            </a:r>
            <a:r>
              <a:rPr lang="el-GR" sz="4000" b="1" dirty="0" smtClean="0">
                <a:solidFill>
                  <a:srgbClr val="002060"/>
                </a:solidFill>
              </a:rPr>
              <a:t>π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–</a:t>
            </a:r>
            <a:r>
              <a:rPr lang="en-US" sz="4000" b="1" dirty="0" smtClean="0">
                <a:solidFill>
                  <a:srgbClr val="002060"/>
                </a:solidFill>
              </a:rPr>
              <a:t>: J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P</a:t>
            </a:r>
            <a:r>
              <a:rPr lang="en-US" sz="4000" b="1" dirty="0" smtClean="0">
                <a:solidFill>
                  <a:srgbClr val="002060"/>
                </a:solidFill>
              </a:rPr>
              <a:t> Results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tx1"/>
                </a:solidFill>
              </a:rPr>
              <a:pPr/>
              <a:t>6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3074" name="Picture 2" descr="I:\Screen Shot 2013-01-30 at 8.41.49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3657"/>
            <a:ext cx="9144000" cy="2253343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23895" t="22000" r="38333" b="21333"/>
          <a:stretch>
            <a:fillRect/>
          </a:stretch>
        </p:blipFill>
        <p:spPr bwMode="auto">
          <a:xfrm>
            <a:off x="152400" y="990600"/>
            <a:ext cx="3429000" cy="32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2743200" y="1219200"/>
            <a:ext cx="60960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4343399" y="3200400"/>
            <a:ext cx="3124200" cy="457200"/>
          </a:xfrm>
          <a:prstGeom prst="wedgeRectCallout">
            <a:avLst>
              <a:gd name="adj1" fmla="val -41154"/>
              <a:gd name="adj2" fmla="val 23020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57681" y="1066800"/>
            <a:ext cx="2165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ym typeface="Symbol" pitchFamily="18" charset="2"/>
              </a:rPr>
              <a:t></a:t>
            </a:r>
            <a:r>
              <a:rPr lang="en-US" sz="2000" b="1" dirty="0" smtClean="0"/>
              <a:t>(2S)</a:t>
            </a:r>
            <a:r>
              <a:rPr lang="el-GR" sz="2000" b="1" dirty="0" smtClean="0"/>
              <a:t>π</a:t>
            </a:r>
            <a:r>
              <a:rPr lang="en-US" sz="2000" b="1" baseline="30000" dirty="0" smtClean="0"/>
              <a:t>+</a:t>
            </a:r>
            <a:r>
              <a:rPr lang="el-GR" sz="2000" b="1" dirty="0" smtClean="0"/>
              <a:t>π</a:t>
            </a:r>
            <a:r>
              <a:rPr lang="en-US" b="1" baseline="30000" dirty="0" smtClean="0"/>
              <a:t> </a:t>
            </a:r>
            <a:r>
              <a:rPr lang="en-US" sz="2000" b="1" dirty="0" smtClean="0"/>
              <a:t>Data</a:t>
            </a:r>
            <a:endParaRPr lang="en-US" sz="20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4495799" y="3200400"/>
            <a:ext cx="388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/>
              <a:t>Toy MC with various J</a:t>
            </a:r>
            <a:r>
              <a:rPr lang="en-US" sz="2000" b="1" baseline="30000" smtClean="0"/>
              <a:t>P</a:t>
            </a:r>
            <a:endParaRPr lang="en-US" sz="2000" b="1" baseline="30000"/>
          </a:p>
        </p:txBody>
      </p:sp>
      <p:sp>
        <p:nvSpPr>
          <p:cNvPr id="19" name="Rectangular Callout 18"/>
          <p:cNvSpPr/>
          <p:nvPr/>
        </p:nvSpPr>
        <p:spPr>
          <a:xfrm>
            <a:off x="3733800" y="1066800"/>
            <a:ext cx="2080146" cy="457200"/>
          </a:xfrm>
          <a:prstGeom prst="wedgeRectCallout">
            <a:avLst>
              <a:gd name="adj1" fmla="val -89451"/>
              <a:gd name="adj2" fmla="val 835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17500" t="22000" r="37083" b="24000"/>
          <a:stretch>
            <a:fillRect/>
          </a:stretch>
        </p:blipFill>
        <p:spPr bwMode="auto">
          <a:xfrm>
            <a:off x="6096000" y="838200"/>
            <a:ext cx="297368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2000" y="6412468"/>
            <a:ext cx="10804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J</a:t>
            </a:r>
            <a:r>
              <a:rPr lang="en-US" b="1" baseline="30000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 = 1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399" y="6412468"/>
            <a:ext cx="11805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J</a:t>
            </a:r>
            <a:r>
              <a:rPr lang="en-US" b="1" baseline="30000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 = 1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399" y="6412468"/>
            <a:ext cx="11737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J</a:t>
            </a:r>
            <a:r>
              <a:rPr lang="en-US" b="1" baseline="30000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 = 2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399" y="6412468"/>
            <a:ext cx="1207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J</a:t>
            </a:r>
            <a:r>
              <a:rPr lang="en-US" b="1" baseline="30000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 = 2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6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230"/>
            <a:ext cx="9143999" cy="56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Belle-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715994" y="414068"/>
            <a:ext cx="422693" cy="2760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7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1592263"/>
            <a:ext cx="8362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4000" dirty="0">
                <a:solidFill>
                  <a:srgbClr val="000066"/>
                </a:solidFill>
                <a:sym typeface="Symbol" pitchFamily="18" charset="2"/>
              </a:rPr>
              <a:t> </a:t>
            </a:r>
          </a:p>
          <a:p>
            <a:pPr algn="ctr" defTabSz="914400"/>
            <a:r>
              <a:rPr lang="en-US" sz="44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(5S)</a:t>
            </a:r>
            <a:r>
              <a:rPr lang="en-US" sz="4400" b="1" dirty="0" err="1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Z</a:t>
            </a:r>
            <a:r>
              <a:rPr lang="en-US" sz="4400" b="1" baseline="-25000" dirty="0" err="1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sz="5400" b="1" baseline="30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 sz="4400" b="1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(10610</a:t>
            </a:r>
            <a:r>
              <a:rPr lang="en-US" sz="44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)</a:t>
            </a:r>
            <a:r>
              <a:rPr lang="en-US" sz="4400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+ </a:t>
            </a:r>
            <a:r>
              <a:rPr lang="en-US" sz="44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 BB* </a:t>
            </a:r>
            <a:r>
              <a:rPr lang="en-US" sz="4400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+ </a:t>
            </a:r>
          </a:p>
          <a:p>
            <a:pPr algn="ctr" defTabSz="914400"/>
            <a:r>
              <a:rPr lang="en-US" sz="4400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44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              </a:t>
            </a:r>
            <a:r>
              <a:rPr lang="en-US" sz="4400" b="1" dirty="0" err="1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Z</a:t>
            </a:r>
            <a:r>
              <a:rPr lang="en-US" sz="4400" b="1" baseline="-25000" dirty="0" err="1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sz="5400" b="1" baseline="30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 sz="4400" b="1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(10650</a:t>
            </a:r>
            <a:r>
              <a:rPr lang="en-US" sz="44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)</a:t>
            </a:r>
            <a:r>
              <a:rPr lang="en-US" sz="4400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+ </a:t>
            </a:r>
            <a:r>
              <a:rPr lang="en-US" sz="44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 B*B*</a:t>
            </a:r>
            <a:r>
              <a:rPr lang="en-US" sz="4400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+ </a:t>
            </a:r>
            <a:endParaRPr lang="en-US" sz="4400" b="1" dirty="0">
              <a:solidFill>
                <a:srgbClr val="000066"/>
              </a:solidFill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latin typeface="Calibri" pitchFamily="34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(5S)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→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4000" b="1" baseline="30000" dirty="0" smtClean="0">
                <a:solidFill>
                  <a:srgbClr val="002060"/>
                </a:solidFill>
                <a:latin typeface="Calibri" pitchFamily="34" charset="0"/>
              </a:rPr>
              <a:t>*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4000" b="1" baseline="30000" dirty="0" smtClean="0">
                <a:solidFill>
                  <a:srgbClr val="002060"/>
                </a:solidFill>
                <a:latin typeface="Calibri" pitchFamily="34" charset="0"/>
              </a:rPr>
              <a:t>(*)</a:t>
            </a:r>
            <a:r>
              <a:rPr lang="el-GR" sz="4000" b="1" dirty="0" smtClean="0">
                <a:solidFill>
                  <a:srgbClr val="002060"/>
                </a:solidFill>
                <a:latin typeface="Calibri" pitchFamily="34" charset="0"/>
              </a:rPr>
              <a:t>π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: B Selection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E479EF15-3BFB-4A3D-88B0-3E4F89D5F330}" type="slidenum">
              <a:rPr lang="en-US" sz="1600" smtClean="0">
                <a:solidFill>
                  <a:schemeClr val="tx1"/>
                </a:solidFill>
              </a:rPr>
              <a:pPr/>
              <a:t>9</a:t>
            </a:fld>
            <a:endParaRPr lang="en-US" sz="1600" smtClean="0">
              <a:solidFill>
                <a:schemeClr val="tx1"/>
              </a:solidFill>
            </a:endParaRPr>
          </a:p>
        </p:txBody>
      </p:sp>
      <p:pic>
        <p:nvPicPr>
          <p:cNvPr id="20484" name="Picture 2" descr="C:\Documents and Settings\garmash\Desktop\y5s-pb.jpg"/>
          <p:cNvPicPr>
            <a:picLocks noChangeAspect="1" noChangeArrowheads="1"/>
          </p:cNvPicPr>
          <p:nvPr/>
        </p:nvPicPr>
        <p:blipFill>
          <a:blip r:embed="rId2" cstate="print"/>
          <a:srcRect t="44698" r="8824" b="1515"/>
          <a:stretch>
            <a:fillRect/>
          </a:stretch>
        </p:blipFill>
        <p:spPr bwMode="auto">
          <a:xfrm>
            <a:off x="914400" y="762000"/>
            <a:ext cx="716280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4495800" y="2133600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4419600" y="13716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2-body </a:t>
            </a:r>
            <a:r>
              <a:rPr lang="en-US" b="1">
                <a:latin typeface="Calibri" pitchFamily="34" charset="0"/>
                <a:sym typeface="Symbol" pitchFamily="18" charset="2"/>
              </a:rPr>
              <a:t></a:t>
            </a:r>
            <a:r>
              <a:rPr lang="en-US" b="1">
                <a:latin typeface="Calibri" pitchFamily="34" charset="0"/>
              </a:rPr>
              <a:t>(5S) decays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487" name="TextBox 17"/>
          <p:cNvSpPr txBox="1">
            <a:spLocks noChangeArrowheads="1"/>
          </p:cNvSpPr>
          <p:nvPr/>
        </p:nvSpPr>
        <p:spPr bwMode="auto">
          <a:xfrm>
            <a:off x="5867400" y="3733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BB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5867400" y="28956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BB*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5867400" y="19050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B*B*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4648200" y="3122613"/>
            <a:ext cx="9144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800600" y="39624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752600" y="4648200"/>
            <a:ext cx="1905000" cy="10668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25"/>
          <p:cNvSpPr txBox="1">
            <a:spLocks noChangeArrowheads="1"/>
          </p:cNvSpPr>
          <p:nvPr/>
        </p:nvSpPr>
        <p:spPr bwMode="auto">
          <a:xfrm>
            <a:off x="457200" y="6305550"/>
            <a:ext cx="807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3-body </a:t>
            </a:r>
            <a:r>
              <a:rPr lang="en-US" b="1">
                <a:latin typeface="Calibri" pitchFamily="34" charset="0"/>
                <a:sym typeface="Symbol" pitchFamily="18" charset="2"/>
              </a:rPr>
              <a:t></a:t>
            </a:r>
            <a:r>
              <a:rPr lang="en-US" b="1">
                <a:latin typeface="Calibri" pitchFamily="34" charset="0"/>
              </a:rPr>
              <a:t>(5S) -&gt; B(*)B(*)</a:t>
            </a:r>
            <a:r>
              <a:rPr lang="el-GR" b="1">
                <a:latin typeface="Calibri" pitchFamily="34" charset="0"/>
              </a:rPr>
              <a:t>π</a:t>
            </a:r>
            <a:r>
              <a:rPr lang="en-US" b="1">
                <a:latin typeface="Calibri" pitchFamily="34" charset="0"/>
              </a:rPr>
              <a:t> decays &amp; rad. return to </a:t>
            </a:r>
            <a:r>
              <a:rPr lang="en-US" b="1">
                <a:latin typeface="Calibri" pitchFamily="34" charset="0"/>
                <a:sym typeface="Symbol" pitchFamily="18" charset="2"/>
              </a:rPr>
              <a:t></a:t>
            </a:r>
            <a:r>
              <a:rPr lang="en-US" b="1">
                <a:latin typeface="Calibri" pitchFamily="34" charset="0"/>
              </a:rPr>
              <a:t>(4S):   P(B)&lt;0.9 GeV/c</a:t>
            </a:r>
            <a:endParaRPr lang="en-US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457200" y="6324600"/>
            <a:ext cx="7924800" cy="381000"/>
          </a:xfrm>
          <a:prstGeom prst="wedgeRectCallout">
            <a:avLst>
              <a:gd name="adj1" fmla="val -20493"/>
              <a:gd name="adj2" fmla="val -2033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5" name="TextBox 30"/>
          <p:cNvSpPr txBox="1">
            <a:spLocks noChangeArrowheads="1"/>
          </p:cNvSpPr>
          <p:nvPr/>
        </p:nvSpPr>
        <p:spPr bwMode="auto">
          <a:xfrm>
            <a:off x="2157413" y="2001838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Calibri" pitchFamily="34" charset="0"/>
              </a:rPr>
              <a:t>Data (B signal)</a:t>
            </a:r>
            <a:endParaRPr lang="en-US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496" name="TextBox 31"/>
          <p:cNvSpPr txBox="1">
            <a:spLocks noChangeArrowheads="1"/>
          </p:cNvSpPr>
          <p:nvPr/>
        </p:nvSpPr>
        <p:spPr bwMode="auto">
          <a:xfrm>
            <a:off x="5715000" y="44196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Data (B side bands) 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3048794" y="4723606"/>
            <a:ext cx="15240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971800" y="4113213"/>
            <a:ext cx="762000" cy="15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9" name="Picture 14" descr="Belle-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1019175"/>
            <a:ext cx="6175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14" descr="Belle-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54559</TotalTime>
  <Words>4731</Words>
  <Application>Microsoft Macintosh PowerPoint</Application>
  <PresentationFormat>Presentazione su schermo (4:3)</PresentationFormat>
  <Paragraphs>814</Paragraphs>
  <Slides>48</Slides>
  <Notes>30</Notes>
  <HiddenSlides>0</HiddenSlides>
  <MMClips>0</MMClips>
  <ScaleCrop>false</ScaleCrop>
  <HeadingPairs>
    <vt:vector size="6" baseType="variant">
      <vt:variant>
        <vt:lpstr>Tema</vt:lpstr>
      </vt:variant>
      <vt:variant>
        <vt:i4>11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61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Формула</vt:lpstr>
      <vt:lpstr>Equation</vt:lpstr>
      <vt:lpstr>Presentazione di PowerPoint</vt:lpstr>
      <vt:lpstr>Presentazione di PowerPoint</vt:lpstr>
      <vt:lpstr>Presentazione di PowerPoint</vt:lpstr>
      <vt:lpstr>Presentazione di PowerPoint</vt:lpstr>
      <vt:lpstr>Branching Fractions</vt:lpstr>
      <vt:lpstr>(5S)→(2S)π+π–: JP Results </vt:lpstr>
      <vt:lpstr>Presentazione di PowerPoint</vt:lpstr>
      <vt:lpstr>Presentazione di PowerPoint</vt:lpstr>
      <vt:lpstr>  (5S)→B*B(*)π: B Selection</vt:lpstr>
      <vt:lpstr>    (5S)→B*B(*)π: Data</vt:lpstr>
      <vt:lpstr>(5S)→B*B(*)π: Signal Region </vt:lpstr>
      <vt:lpstr>(5S)→B*B(*)π: Results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    (5S)→B*B(*)π:  B Reconstruction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charm spectroscopy from B-factories</dc:title>
  <dc:subject>Talk  at CHARM2010</dc:subject>
  <dc:creator>Roman Mizuk</dc:creator>
  <cp:lastModifiedBy>Paolo Gauzzi</cp:lastModifiedBy>
  <cp:revision>1697</cp:revision>
  <cp:lastPrinted>1601-01-01T00:00:00Z</cp:lastPrinted>
  <dcterms:created xsi:type="dcterms:W3CDTF">2008-06-23T19:54:31Z</dcterms:created>
  <dcterms:modified xsi:type="dcterms:W3CDTF">2013-09-12T18:15:32Z</dcterms:modified>
</cp:coreProperties>
</file>