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7.xml" ContentType="application/vnd.openxmlformats-officedocument.presentationml.notesSlide+xml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embeddings/oleObject8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embeddings/oleObject11.bin" ContentType="application/vnd.openxmlformats-officedocument.oleObject"/>
  <Override PartName="/ppt/notesSlides/notesSlide20.xml" ContentType="application/vnd.openxmlformats-officedocument.presentationml.notesSlide+xml"/>
  <Override PartName="/ppt/embeddings/oleObject12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26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27.xml" ContentType="application/vnd.openxmlformats-officedocument.presentationml.notesSlide+xml"/>
  <Override PartName="/ppt/embeddings/oleObject24.bin" ContentType="application/vnd.openxmlformats-officedocument.oleObject"/>
  <Override PartName="/ppt/tags/tag1.xml" ContentType="application/vnd.openxmlformats-officedocument.presentationml.tags+xml"/>
  <Override PartName="/ppt/embeddings/oleObject2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86" r:id="rId3"/>
    <p:sldMasterId id="2147483699" r:id="rId4"/>
    <p:sldMasterId id="2147483843" r:id="rId5"/>
    <p:sldMasterId id="2147483928" r:id="rId6"/>
    <p:sldMasterId id="2147483940" r:id="rId7"/>
    <p:sldMasterId id="2147484493" r:id="rId8"/>
    <p:sldMasterId id="2147484507" r:id="rId9"/>
    <p:sldMasterId id="2147484521" r:id="rId10"/>
    <p:sldMasterId id="2147484535" r:id="rId11"/>
    <p:sldMasterId id="2147484761" r:id="rId12"/>
  </p:sldMasterIdLst>
  <p:notesMasterIdLst>
    <p:notesMasterId r:id="rId112"/>
  </p:notesMasterIdLst>
  <p:sldIdLst>
    <p:sldId id="256" r:id="rId13"/>
    <p:sldId id="373" r:id="rId14"/>
    <p:sldId id="371" r:id="rId15"/>
    <p:sldId id="398" r:id="rId16"/>
    <p:sldId id="390" r:id="rId17"/>
    <p:sldId id="304" r:id="rId18"/>
    <p:sldId id="459" r:id="rId19"/>
    <p:sldId id="381" r:id="rId20"/>
    <p:sldId id="391" r:id="rId21"/>
    <p:sldId id="436" r:id="rId22"/>
    <p:sldId id="370" r:id="rId23"/>
    <p:sldId id="369" r:id="rId24"/>
    <p:sldId id="453" r:id="rId25"/>
    <p:sldId id="399" r:id="rId26"/>
    <p:sldId id="346" r:id="rId27"/>
    <p:sldId id="386" r:id="rId28"/>
    <p:sldId id="330" r:id="rId29"/>
    <p:sldId id="452" r:id="rId30"/>
    <p:sldId id="454" r:id="rId31"/>
    <p:sldId id="347" r:id="rId32"/>
    <p:sldId id="348" r:id="rId33"/>
    <p:sldId id="309" r:id="rId34"/>
    <p:sldId id="456" r:id="rId35"/>
    <p:sldId id="455" r:id="rId36"/>
    <p:sldId id="335" r:id="rId37"/>
    <p:sldId id="457" r:id="rId38"/>
    <p:sldId id="458" r:id="rId39"/>
    <p:sldId id="322" r:id="rId40"/>
    <p:sldId id="351" r:id="rId41"/>
    <p:sldId id="451" r:id="rId42"/>
    <p:sldId id="324" r:id="rId43"/>
    <p:sldId id="449" r:id="rId44"/>
    <p:sldId id="450" r:id="rId45"/>
    <p:sldId id="349" r:id="rId46"/>
    <p:sldId id="384" r:id="rId47"/>
    <p:sldId id="445" r:id="rId48"/>
    <p:sldId id="446" r:id="rId49"/>
    <p:sldId id="447" r:id="rId50"/>
    <p:sldId id="448" r:id="rId51"/>
    <p:sldId id="442" r:id="rId52"/>
    <p:sldId id="366" r:id="rId53"/>
    <p:sldId id="443" r:id="rId54"/>
    <p:sldId id="288" r:id="rId55"/>
    <p:sldId id="289" r:id="rId56"/>
    <p:sldId id="444" r:id="rId57"/>
    <p:sldId id="441" r:id="rId58"/>
    <p:sldId id="290" r:id="rId59"/>
    <p:sldId id="342" r:id="rId60"/>
    <p:sldId id="352" r:id="rId61"/>
    <p:sldId id="319" r:id="rId62"/>
    <p:sldId id="354" r:id="rId63"/>
    <p:sldId id="355" r:id="rId64"/>
    <p:sldId id="435" r:id="rId65"/>
    <p:sldId id="439" r:id="rId66"/>
    <p:sldId id="440" r:id="rId67"/>
    <p:sldId id="421" r:id="rId68"/>
    <p:sldId id="426" r:id="rId69"/>
    <p:sldId id="425" r:id="rId70"/>
    <p:sldId id="423" r:id="rId71"/>
    <p:sldId id="433" r:id="rId72"/>
    <p:sldId id="434" r:id="rId73"/>
    <p:sldId id="437" r:id="rId74"/>
    <p:sldId id="438" r:id="rId75"/>
    <p:sldId id="420" r:id="rId76"/>
    <p:sldId id="297" r:id="rId77"/>
    <p:sldId id="422" r:id="rId78"/>
    <p:sldId id="424" r:id="rId79"/>
    <p:sldId id="427" r:id="rId80"/>
    <p:sldId id="428" r:id="rId81"/>
    <p:sldId id="429" r:id="rId82"/>
    <p:sldId id="430" r:id="rId83"/>
    <p:sldId id="431" r:id="rId84"/>
    <p:sldId id="432" r:id="rId85"/>
    <p:sldId id="318" r:id="rId86"/>
    <p:sldId id="407" r:id="rId87"/>
    <p:sldId id="418" r:id="rId88"/>
    <p:sldId id="408" r:id="rId89"/>
    <p:sldId id="409" r:id="rId90"/>
    <p:sldId id="303" r:id="rId91"/>
    <p:sldId id="388" r:id="rId92"/>
    <p:sldId id="387" r:id="rId93"/>
    <p:sldId id="338" r:id="rId94"/>
    <p:sldId id="372" r:id="rId95"/>
    <p:sldId id="296" r:id="rId96"/>
    <p:sldId id="400" r:id="rId97"/>
    <p:sldId id="401" r:id="rId98"/>
    <p:sldId id="402" r:id="rId99"/>
    <p:sldId id="403" r:id="rId100"/>
    <p:sldId id="404" r:id="rId101"/>
    <p:sldId id="405" r:id="rId102"/>
    <p:sldId id="385" r:id="rId103"/>
    <p:sldId id="417" r:id="rId104"/>
    <p:sldId id="397" r:id="rId105"/>
    <p:sldId id="377" r:id="rId106"/>
    <p:sldId id="364" r:id="rId107"/>
    <p:sldId id="410" r:id="rId108"/>
    <p:sldId id="415" r:id="rId109"/>
    <p:sldId id="411" r:id="rId110"/>
    <p:sldId id="416" r:id="rId11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A50021"/>
    <a:srgbClr val="00FFFF"/>
    <a:srgbClr val="CC0000"/>
    <a:srgbClr val="9966FF"/>
    <a:srgbClr val="31FB57"/>
    <a:srgbClr val="FDF36F"/>
    <a:srgbClr val="E54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1" autoAdjust="0"/>
    <p:restoredTop sz="87928" autoAdjust="0"/>
  </p:normalViewPr>
  <p:slideViewPr>
    <p:cSldViewPr>
      <p:cViewPr varScale="1">
        <p:scale>
          <a:sx n="150" d="100"/>
          <a:sy n="150" d="100"/>
        </p:scale>
        <p:origin x="-235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038"/>
    </p:cViewPr>
  </p:sorterViewPr>
  <p:notesViewPr>
    <p:cSldViewPr>
      <p:cViewPr varScale="1">
        <p:scale>
          <a:sx n="50" d="100"/>
          <a:sy n="50" d="100"/>
        </p:scale>
        <p:origin x="-1908" y="-114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89.xml"/><Relationship Id="rId102" Type="http://schemas.openxmlformats.org/officeDocument/2006/relationships/slide" Target="slides/slide90.xml"/><Relationship Id="rId103" Type="http://schemas.openxmlformats.org/officeDocument/2006/relationships/slide" Target="slides/slide91.xml"/><Relationship Id="rId104" Type="http://schemas.openxmlformats.org/officeDocument/2006/relationships/slide" Target="slides/slide92.xml"/><Relationship Id="rId105" Type="http://schemas.openxmlformats.org/officeDocument/2006/relationships/slide" Target="slides/slide93.xml"/><Relationship Id="rId106" Type="http://schemas.openxmlformats.org/officeDocument/2006/relationships/slide" Target="slides/slide94.xml"/><Relationship Id="rId107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8" Type="http://schemas.openxmlformats.org/officeDocument/2006/relationships/slide" Target="slides/slide96.xml"/><Relationship Id="rId109" Type="http://schemas.openxmlformats.org/officeDocument/2006/relationships/slide" Target="slides/slide9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slide" Target="slides/slide65.xml"/><Relationship Id="rId78" Type="http://schemas.openxmlformats.org/officeDocument/2006/relationships/slide" Target="slides/slide66.xml"/><Relationship Id="rId79" Type="http://schemas.openxmlformats.org/officeDocument/2006/relationships/slide" Target="slides/slide67.xml"/><Relationship Id="rId110" Type="http://schemas.openxmlformats.org/officeDocument/2006/relationships/slide" Target="slides/slide98.xml"/><Relationship Id="rId90" Type="http://schemas.openxmlformats.org/officeDocument/2006/relationships/slide" Target="slides/slide78.xml"/><Relationship Id="rId91" Type="http://schemas.openxmlformats.org/officeDocument/2006/relationships/slide" Target="slides/slide79.xml"/><Relationship Id="rId92" Type="http://schemas.openxmlformats.org/officeDocument/2006/relationships/slide" Target="slides/slide80.xml"/><Relationship Id="rId93" Type="http://schemas.openxmlformats.org/officeDocument/2006/relationships/slide" Target="slides/slide81.xml"/><Relationship Id="rId94" Type="http://schemas.openxmlformats.org/officeDocument/2006/relationships/slide" Target="slides/slide82.xml"/><Relationship Id="rId95" Type="http://schemas.openxmlformats.org/officeDocument/2006/relationships/slide" Target="slides/slide83.xml"/><Relationship Id="rId96" Type="http://schemas.openxmlformats.org/officeDocument/2006/relationships/slide" Target="slides/slide84.xml"/><Relationship Id="rId97" Type="http://schemas.openxmlformats.org/officeDocument/2006/relationships/slide" Target="slides/slide85.xml"/><Relationship Id="rId98" Type="http://schemas.openxmlformats.org/officeDocument/2006/relationships/slide" Target="slides/slide86.xml"/><Relationship Id="rId99" Type="http://schemas.openxmlformats.org/officeDocument/2006/relationships/slide" Target="slides/slide87.xml"/><Relationship Id="rId111" Type="http://schemas.openxmlformats.org/officeDocument/2006/relationships/slide" Target="slides/slide99.xml"/><Relationship Id="rId112" Type="http://schemas.openxmlformats.org/officeDocument/2006/relationships/notesMaster" Target="notesMasters/notesMaster1.xml"/><Relationship Id="rId113" Type="http://schemas.openxmlformats.org/officeDocument/2006/relationships/printerSettings" Target="printerSettings/printerSettings1.bin"/><Relationship Id="rId114" Type="http://schemas.openxmlformats.org/officeDocument/2006/relationships/presProps" Target="presProps.xml"/><Relationship Id="rId115" Type="http://schemas.openxmlformats.org/officeDocument/2006/relationships/viewProps" Target="viewProps.xml"/><Relationship Id="rId116" Type="http://schemas.openxmlformats.org/officeDocument/2006/relationships/theme" Target="theme/theme1.xml"/><Relationship Id="rId117" Type="http://schemas.openxmlformats.org/officeDocument/2006/relationships/tableStyles" Target="tableStyles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100" Type="http://schemas.openxmlformats.org/officeDocument/2006/relationships/slide" Target="slides/slide88.xml"/><Relationship Id="rId80" Type="http://schemas.openxmlformats.org/officeDocument/2006/relationships/slide" Target="slides/slide68.xml"/><Relationship Id="rId81" Type="http://schemas.openxmlformats.org/officeDocument/2006/relationships/slide" Target="slides/slide69.xml"/><Relationship Id="rId82" Type="http://schemas.openxmlformats.org/officeDocument/2006/relationships/slide" Target="slides/slide70.xml"/><Relationship Id="rId83" Type="http://schemas.openxmlformats.org/officeDocument/2006/relationships/slide" Target="slides/slide71.xml"/><Relationship Id="rId84" Type="http://schemas.openxmlformats.org/officeDocument/2006/relationships/slide" Target="slides/slide72.xml"/><Relationship Id="rId85" Type="http://schemas.openxmlformats.org/officeDocument/2006/relationships/slide" Target="slides/slide73.xml"/><Relationship Id="rId86" Type="http://schemas.openxmlformats.org/officeDocument/2006/relationships/slide" Target="slides/slide74.xml"/><Relationship Id="rId87" Type="http://schemas.openxmlformats.org/officeDocument/2006/relationships/slide" Target="slides/slide75.xml"/><Relationship Id="rId88" Type="http://schemas.openxmlformats.org/officeDocument/2006/relationships/slide" Target="slides/slide76.xml"/><Relationship Id="rId89" Type="http://schemas.openxmlformats.org/officeDocument/2006/relationships/slide" Target="slides/slide7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wmf"/><Relationship Id="rId4" Type="http://schemas.openxmlformats.org/officeDocument/2006/relationships/image" Target="../media/image230.wmf"/><Relationship Id="rId5" Type="http://schemas.openxmlformats.org/officeDocument/2006/relationships/image" Target="../media/image231.wmf"/><Relationship Id="rId6" Type="http://schemas.openxmlformats.org/officeDocument/2006/relationships/image" Target="../media/image232.wmf"/><Relationship Id="rId7" Type="http://schemas.openxmlformats.org/officeDocument/2006/relationships/image" Target="../media/image233.wmf"/><Relationship Id="rId8" Type="http://schemas.openxmlformats.org/officeDocument/2006/relationships/image" Target="../media/image234.wmf"/><Relationship Id="rId1" Type="http://schemas.openxmlformats.org/officeDocument/2006/relationships/image" Target="../media/image227.wmf"/><Relationship Id="rId2" Type="http://schemas.openxmlformats.org/officeDocument/2006/relationships/image" Target="../media/image22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mf"/><Relationship Id="rId4" Type="http://schemas.openxmlformats.org/officeDocument/2006/relationships/image" Target="../media/image107.wmf"/><Relationship Id="rId1" Type="http://schemas.openxmlformats.org/officeDocument/2006/relationships/image" Target="../media/image104.wmf"/><Relationship Id="rId2" Type="http://schemas.openxmlformats.org/officeDocument/2006/relationships/image" Target="../media/image10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png"/><Relationship Id="rId2" Type="http://schemas.openxmlformats.org/officeDocument/2006/relationships/image" Target="../media/image18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9.wmf"/><Relationship Id="rId2" Type="http://schemas.openxmlformats.org/officeDocument/2006/relationships/image" Target="../media/image210.wmf"/><Relationship Id="rId3" Type="http://schemas.openxmlformats.org/officeDocument/2006/relationships/image" Target="../media/image2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91A4EBA-CCE9-4456-9882-C20FD5A0C8E0}" type="datetimeFigureOut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190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F5542DA-1E49-4A81-A349-C4BD1E5B3E1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68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584BE578-B53B-4DC9-AFE5-E78EBE247703}" type="slidenum">
              <a:rPr lang="en-US" sz="1300" smtClean="0">
                <a:latin typeface="Calibri" pitchFamily="34" charset="0"/>
              </a:rPr>
              <a:pPr eaLnBrk="1" hangingPunct="1"/>
              <a:t>1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F745D152-CCF4-429A-A313-E30C3C4E526C}" type="slidenum">
              <a:rPr lang="en-US" sz="1300" smtClean="0">
                <a:latin typeface="Calibri" pitchFamily="34" charset="0"/>
              </a:rPr>
              <a:pPr eaLnBrk="1" hangingPunct="1"/>
              <a:t>45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i="1" smtClean="0"/>
              <a:t>Py, Py ,Oyy, I, Py , Py , and Oyy  required to get magnitude of amplitudes. </a:t>
            </a:r>
          </a:p>
          <a:p>
            <a:r>
              <a:rPr lang="en-GB" i="1" smtClean="0"/>
              <a:t>Need 8 to get the magnitudes. 7 relative phases between the amplitudes. Total 15</a:t>
            </a:r>
            <a:endParaRPr lang="en-GB" smtClean="0"/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E2D841C3-3145-45C4-B58D-197D7AEA1C8A}" type="slidenum">
              <a:rPr lang="en-US" sz="1300" smtClean="0">
                <a:latin typeface="Calibri" pitchFamily="34" charset="0"/>
              </a:rPr>
              <a:pPr eaLnBrk="1" hangingPunct="1"/>
              <a:t>48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0D72B3F6-FB10-4E46-82CB-F9D548007BFD}" type="slidenum">
              <a:rPr lang="en-US" sz="1300" smtClean="0">
                <a:latin typeface="Calibri" pitchFamily="34" charset="0"/>
              </a:rPr>
              <a:pPr eaLnBrk="1" hangingPunct="1"/>
              <a:t>54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388EC6B-6663-46EA-A194-725CF98C7CF5}" type="slidenum">
              <a:rPr lang="en-US" sz="1300" smtClean="0">
                <a:latin typeface="Calibri" pitchFamily="34" charset="0"/>
              </a:rPr>
              <a:pPr eaLnBrk="1" hangingPunct="1"/>
              <a:t>56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04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04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345AAE8-5225-4CB5-AD2E-1FCF4B66855A}" type="slidenum">
              <a:rPr lang="en-US" sz="1300" smtClean="0">
                <a:latin typeface="Calibri" pitchFamily="34" charset="0"/>
              </a:rPr>
              <a:pPr eaLnBrk="1" hangingPunct="1"/>
              <a:t>57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05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05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E5DE40B1-E391-4141-9369-0EFCC57FC42C}" type="slidenum">
              <a:rPr lang="en-US" sz="1300" smtClean="0">
                <a:latin typeface="Calibri" pitchFamily="34" charset="0"/>
              </a:rPr>
              <a:pPr eaLnBrk="1" hangingPunct="1"/>
              <a:t>58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06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068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E3F414E2-DF3D-43D2-97E0-DE998C92FAD9}" type="slidenum">
              <a:rPr lang="en-US" sz="1300" smtClean="0">
                <a:latin typeface="Calibri" pitchFamily="34" charset="0"/>
              </a:rPr>
              <a:pPr eaLnBrk="1" hangingPunct="1"/>
              <a:t>59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07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07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0889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709613" y="4860925"/>
            <a:ext cx="5680075" cy="285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1415ACF-AD5D-462C-A847-F0A13F4308EE}" type="slidenum">
              <a:rPr lang="en-US" sz="13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61</a:t>
            </a:fld>
            <a:endParaRPr lang="en-US" sz="13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9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09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New method overcomes cubic symmetry of lattice – pull out sion sates of all nucleons</a:t>
            </a:r>
          </a:p>
          <a:p>
            <a:r>
              <a:rPr lang="en-GB" smtClean="0"/>
              <a:t>Omeha mass 1672</a:t>
            </a:r>
          </a:p>
          <a:p>
            <a:r>
              <a:rPr lang="en-GB" smtClean="0"/>
              <a:t>Check what width of lines means</a:t>
            </a: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021659F4-0445-4C06-9E36-0B6ED3553954}" type="slidenum">
              <a:rPr lang="en-US" sz="1300" smtClean="0">
                <a:latin typeface="Calibri" pitchFamily="34" charset="0"/>
              </a:rPr>
              <a:pPr eaLnBrk="1" hangingPunct="1"/>
              <a:t>3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32E8E344-B7D4-4EDF-8CD2-DF176C76EB70}" type="slidenum">
              <a:rPr lang="en-US" sz="1300" smtClean="0">
                <a:latin typeface="Calibri" pitchFamily="34" charset="0"/>
              </a:rPr>
              <a:pPr eaLnBrk="1" hangingPunct="1"/>
              <a:t>64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109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109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4925" cy="3836988"/>
          </a:xfrm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F34495BE-E037-46CF-81B6-4EC9E22EA96C}" type="slidenum">
              <a:rPr lang="en-US" sz="1300" smtClean="0">
                <a:latin typeface="Calibri" pitchFamily="34" charset="0"/>
              </a:rPr>
              <a:pPr eaLnBrk="1" hangingPunct="1"/>
              <a:t>66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129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129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CBECA9B4-E04D-4F9A-823C-00A497A882EC}" type="slidenum">
              <a:rPr lang="en-US" sz="1300" smtClean="0">
                <a:latin typeface="Calibri" pitchFamily="34" charset="0"/>
              </a:rPr>
              <a:pPr eaLnBrk="1" hangingPunct="1"/>
              <a:t>70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14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14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AD5CD943-9E08-445D-B300-404E562B2F22}" type="slidenum">
              <a:rPr lang="en-US" sz="1300" smtClean="0">
                <a:latin typeface="Calibri" pitchFamily="34" charset="0"/>
              </a:rPr>
              <a:pPr eaLnBrk="1" hangingPunct="1"/>
              <a:t>72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15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15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00EA1615-3E2E-4203-A977-59D60E4CC720}" type="slidenum">
              <a:rPr lang="en-US" sz="1300" smtClean="0">
                <a:latin typeface="Calibri" pitchFamily="34" charset="0"/>
              </a:rPr>
              <a:pPr eaLnBrk="1" hangingPunct="1"/>
              <a:t>73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216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216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36D048B-8D97-45EA-98AA-3AE6237152D6}" type="slidenum">
              <a:rPr lang="en-GB" sz="13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92</a:t>
            </a:fld>
            <a:endParaRPr lang="en-GB" sz="13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0CF16DBC-3B72-4249-B0C4-7855A0CEAD00}" type="slidenum">
              <a:rPr lang="en-GB" sz="1300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5</a:t>
            </a:fld>
            <a:endParaRPr lang="en-GB" sz="130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Partial wave anlaysis – T-matrix dealing with transition. Can be separated into resononace and background parts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52607C13-C971-4381-BEED-7548BE0C4B25}" type="slidenum">
              <a:rPr lang="en-US" sz="1300" smtClean="0">
                <a:latin typeface="Calibri" pitchFamily="34" charset="0"/>
              </a:rPr>
              <a:pPr eaLnBrk="1" hangingPunct="1"/>
              <a:t>10</a:t>
            </a:fld>
            <a:endParaRPr lang="en-US" sz="1300" smtClean="0">
              <a:latin typeface="Calibri" pitchFamily="34" charset="0"/>
            </a:endParaRPr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4925" cy="3836988"/>
          </a:xfrm>
          <a:solidFill>
            <a:srgbClr val="FFFFFF"/>
          </a:solidFill>
          <a:ln/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0.5% tempo – tetra methyl pipendine oxyl</a:t>
            </a:r>
          </a:p>
          <a:p>
            <a:endParaRPr lang="en-GB" smtClean="0"/>
          </a:p>
          <a:p>
            <a:r>
              <a:rPr lang="en-GB" smtClean="0"/>
              <a:t>He3/he4 dilution – below 0.87k will separate into He3 rich and 3He poor region. -&gt;o get 3He liquid above 3He vapour. Remove gas 3He and travels over fom liquid to keep equilibrium – taking energy as it goes.</a:t>
            </a:r>
          </a:p>
          <a:p>
            <a:endParaRPr lang="en-GB" smtClean="0"/>
          </a:p>
          <a:p>
            <a:r>
              <a:rPr lang="en-GB" smtClean="0"/>
              <a:t>Frost polarising temperature 0.3K at 5T. Free elctrons alsmost completely polarised. Elecron polarisation transfered to the protons using microwave radiation. Dynamic nuclear polarisation.  When protons polarised to over ~80% temperature dropped to 50mK to freeze in the spin. Thin superconducting solenoid provides 0.5 T holding field. </a:t>
            </a: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6D0EA051-A086-47B9-82CC-1D82632B9E90}" type="slidenum">
              <a:rPr lang="en-US" sz="1300" smtClean="0">
                <a:latin typeface="Calibri" pitchFamily="34" charset="0"/>
              </a:rPr>
              <a:pPr eaLnBrk="1" hangingPunct="1"/>
              <a:t>12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Factor 10 in scale factors. Jo’s are 0.2 to 0.7</a:t>
            </a: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E9874763-4E99-4ACB-8E90-82FD9CF3C928}" type="slidenum">
              <a:rPr lang="en-US" sz="1300" smtClean="0">
                <a:latin typeface="Calibri" pitchFamily="34" charset="0"/>
              </a:rPr>
              <a:pPr eaLnBrk="1" hangingPunct="1"/>
              <a:t>33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smtClean="0"/>
              <a:t>3 amplitudes. Isoscalr I=0 and isovector I=0 or 1</a:t>
            </a:r>
          </a:p>
          <a:p>
            <a:r>
              <a:rPr lang="en-GB" smtClean="0"/>
              <a:t>Note these are both from the proton. </a:t>
            </a:r>
          </a:p>
          <a:p>
            <a:r>
              <a:rPr lang="en-GB" smtClean="0"/>
              <a:t>Say measuring off the proton and neutron needed to separate the isospin transition amplitudes</a:t>
            </a:r>
          </a:p>
          <a:p>
            <a:endParaRPr lang="en-GB" smtClean="0"/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8FB8F4FF-D517-490F-9A8B-9314544BC202}" type="slidenum">
              <a:rPr lang="en-US" sz="1300" smtClean="0">
                <a:latin typeface="Calibri" pitchFamily="34" charset="0"/>
              </a:rPr>
              <a:pPr eaLnBrk="1" hangingPunct="1"/>
              <a:t>40</a:t>
            </a:fld>
            <a:endParaRPr lang="en-US" sz="130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77875"/>
            <a:ext cx="5113337" cy="3836988"/>
          </a:xfrm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519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9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1.png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0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1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9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1.png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10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.gi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0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9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Blip>
                <a:blip r:embed="rId2"/>
              </a:buBlip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F236D-7FC7-493B-B218-6DD57EDB8B9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66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8E784-E21A-46A6-A0C4-E49C07E543E9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AE7DF-9FC2-4D46-9052-9E9E27EB95A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589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4638779F-F7ED-48EA-986C-15F7D960BD12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73476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A66DFC0-95F6-4AFF-9B25-D5A97BF5DAC8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936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75D781D-0A15-4DF8-A314-FCAD9971983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70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FD7118D-E930-4072-94D1-0D169AFA1660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995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34EE08A-9E70-4C05-B8CD-0CEE8085DFA3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740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3AB54C4-82D2-4F41-B470-9FE7839EDB1D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13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9D9AC228-7F5C-4E93-B8E7-8080E8D9DBB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184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378075"/>
            <a:ext cx="1698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BF8874C-1B71-4E9B-A86D-3C3C8D7DE761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9849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43243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5769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6033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FFC64-0807-4428-80D6-9C896BAF5A13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E4E71-DA1F-484E-BC89-0F1FFF6DD34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212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DEBAFCD-FAFF-49A7-9CFB-EDAFE55F0BD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1673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36D08EFE-E7BB-4582-87C9-099F4B85B52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7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654A0CC-C406-498D-8DAE-D7998F5BBD9E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1102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E6913AA2-B717-4BCE-8D18-7A69A3E0699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396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93D87FF-4747-4BBE-B558-FD194B983A86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560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D514EF7-139A-4CA6-B4E9-A3E4F3D0228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4896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CA6DB13-AE34-481C-952F-A9317D26180D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866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2F77573-5BC6-413F-A15A-4CE15FF3134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7857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449FDB9F-E572-4AA4-BB6C-14BE4A288A9E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438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C4FF841-C6B3-4C01-8977-C42F0FC1B25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0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61C0-59B6-47E9-88DD-753C4324A461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C479F-65CF-434E-B0B5-E9D0A6FA54C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81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378075"/>
            <a:ext cx="1698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09514F9-C73D-41D7-B1A7-01C878DFC16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370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1806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5769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13572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52BDA6F-0EA0-47A2-901C-B935FC9EB2B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34969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101B620-8AC0-4B1E-BA95-122EC875DE2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091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05F2CF8-F5C8-4867-AD68-1341FB9000DF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643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FC0B54A-EA97-4128-9F9F-95908032859F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100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AF4CF17-B4AA-473F-BCCC-73663CE45BA1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484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9E47AE9-1FB2-4F31-B91F-2B60C45040F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67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77B3E14F-6A64-4237-84F4-B6D7BA65CBFD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3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6E95A-DBC0-4F62-B254-BE338AFA740F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82F77-FAFE-4CC3-9902-A21EEC51D7D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5542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A4A26AF-5883-4CFA-932C-DA56C02DAC1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193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BA6D339-2345-4E3E-B7D1-563838DF5968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1344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89E88D7C-7AB8-408A-88C4-E35C14AC4D1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739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378075"/>
            <a:ext cx="1698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DD0F223-D3B2-4969-ADE6-2A1B0BB2BB06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32117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8137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5769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6632" y="6629401"/>
            <a:ext cx="6349232" cy="228600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374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56632" y="6629401"/>
            <a:ext cx="6349232" cy="228600"/>
          </a:xfrm>
        </p:spPr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863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AA694-00EB-4F4B-AABB-6F50FB178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2477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227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16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4EE9E-E02D-4CEB-8BC0-9DC0486A1765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8C65D-0CF1-43F4-90DE-138C50ED1FD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36287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379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56993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928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0176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0547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6373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 smtClean="0">
                <a:solidFill>
                  <a:prstClr val="black">
                    <a:tint val="75000"/>
                  </a:prstClr>
                </a:solidFill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r"/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87167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476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746C5-5085-442A-A447-11090F610B48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9C55-8972-4588-890F-9CC737D6822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1930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22593-468D-4CE9-9199-358975AFA171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62312-CB1B-428F-BC39-06C5B20B582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00812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E304B-C387-447B-A570-CF04B7E11E8D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DABD8-528D-4B3D-9655-79BEB3CAEF1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37618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6035C-CBC2-43F0-BB35-346CC2865674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17287-95A1-42D6-994D-9670EE18E9E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0100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64427-901F-4385-A9D3-A427783BD1DE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46257-7B59-40E6-9D4E-4AC397785D8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667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586E5-2AA7-415B-8861-892285911D69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1C469-3907-4447-A29D-4B7D1EEE942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8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86839-5B7C-4FCA-891D-DF63A5124ED2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FFA72-E862-47EB-8CC8-313B653284A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2587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C1866-6794-4E3B-BD00-5E89DEF9BCFE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CB4F2-A99C-407A-8E89-B0F112B2F18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85550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8C50C-18B3-4674-9C7D-DCBE6206551F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0068E-89F7-4D93-9A18-D2C74177291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2316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D51FC-CA2F-4575-84C6-C302A34D2717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288A3E-F164-44CB-84C6-E3D59A83807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326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D0F1-B4CD-4318-9588-88D09EAE245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043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437A1-F64F-4944-9517-B42708EB59D5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0923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FF86B-5FF1-4BF6-91A8-977975E6B28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912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F085F-32DC-47FF-A3C2-BDE6A16C520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238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65467-6E0F-4C8A-BAF1-BECFBED52CB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57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11D41-A924-4E6E-A762-450C47A5B12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78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FE8B-43B3-4441-979C-97367D4F28F5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145D-B7B9-497A-A6C2-9DD8616469E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76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8B819-2FA0-4871-858C-14979EC98339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4950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A35B7-16C9-403B-BFB0-FEA3CC732AA2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413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2C60F-E281-4C6F-AB6E-FDB2C59129A2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64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AAB83-0629-496C-92B9-E958AD49001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518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7AB76-AA8C-4003-A955-891B83596E70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475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1F1E-C29B-4BA5-8270-2B3A6A74F78C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6746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B4E58-4317-4C3B-9F59-99D79EE9BD5F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833D-B8EB-407D-813E-33E6045736A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488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9A6AB-AF1F-418D-9566-5183EB82C849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F9959-8252-48B2-8E9E-2B17AF318FD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7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AB7C-19D5-46A0-AE15-D6DE381A85C9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EF2B5-0ECF-4262-A113-E0DA85376BA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256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D721-73DC-483C-902F-9D0E9ABBE8EB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103E-8F59-41B2-8A63-D80F1821C74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0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C183A-8AE4-48A3-8699-B86CD2B79958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AC309-ECA8-48B4-B704-189CB719328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6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18DDD-2920-42E8-B508-D79B7B2049F7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6CC68-83B7-410A-BDB6-AC43F46002D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6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9755-9AFC-4B38-9566-E65893CDA27A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F1799-3051-4A4C-9225-8E0A5A0CA5B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525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219A2-6BD0-44C9-81B2-DA63A76397F5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10509-67E6-4486-AEFE-E06712013C8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212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BA85F-64CE-4EA9-BAFD-CFA2F6736AEA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FDDDF-75FA-4616-9230-0DADC6A892C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11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B974A-56B8-4763-828E-73B197F409D6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88BEE-7819-4CC7-A45C-0738AED68D1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29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2F54A-E15F-4912-B541-70E2EC70985E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1861A-94CD-448A-B4D3-9E832C9A77C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8731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9326A-792A-42BC-9128-1E0B24CE4243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E62CA-C4FB-4F41-A8B3-05C7ED76487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20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27CEE-7290-4357-8565-0F54DCFC784B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9769F-E82B-459A-951F-2C6B583428A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814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7329EEC-713B-41D5-AE85-3007E1B81E0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909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DB9CDAA-BC07-4CF0-8EDD-26554659165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4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0257-18F4-42E7-8AB4-3D761EB72FF4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2C79-EE15-4DB2-B076-E6848585BC8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95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07C94B40-016A-48DC-B12C-89FC15A39F8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01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5E332975-E672-4DD3-BFD1-375A219BCFA9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204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6976866-871F-4822-B572-6CA1677CCA6F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879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16B18909-561B-43A2-94AF-73B1E2BDB911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353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7EA8601-3DFB-4F96-BF19-65826455F68A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785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9835B8C9-E6A3-4855-96F5-C0ABBD36BA8F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79002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EE3C912A-3B77-4173-BFFF-DE8FD5D4793E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8339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C979C4C7-DE43-408B-8463-4D21B9531B13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151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87F04DF-6E9E-4B57-BA8C-33F4CAE49E86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2338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AE444952-FC6E-4D7D-99EB-2F18DAF09B67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1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4D026-79B9-4C73-97CA-3CFBC77C562D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7F4F-0BD6-46D9-8178-6A1CE64665E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442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4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9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44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58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73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88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03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1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981B80D5-27B1-4E9F-A602-BE79E5E3768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76366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E1822F34-7368-47FE-A7B5-9AC6C82FE4E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30191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4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94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441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5890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736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8835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90308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3178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8D5542F1-9EFF-41C1-ADDE-B3B0D0D86E8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59219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4496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680" y="1604329"/>
            <a:ext cx="4046400" cy="45263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52CC0A0F-2C40-49C2-A478-295C2B65B90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77112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3B53F08B-8062-47EA-A652-274E5975B4D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26570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D8545072-ABDA-4F69-9DDA-6F1F3132C878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2121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4FFD2906-24D7-484B-AB38-81600596AD4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73342"/>
      </p:ext>
    </p:extLst>
  </p:cSld>
  <p:clrMapOvr>
    <a:masterClrMapping/>
  </p:clrMapOvr>
  <p:transition xmlns:p14="http://schemas.microsoft.com/office/powerpoint/2010/main"/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5F5BCB6D-7981-4BBE-BDB2-8389C51D89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56915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2136CEA6-83A7-4123-BC83-1CF8C773C8E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19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8BA28198-C981-448F-B701-42DAD631936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914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89404-277A-48A7-AAC8-6359829C72A1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DA7B5-3171-4F70-9274-49F257820EFC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331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760" y="273629"/>
            <a:ext cx="2056320" cy="58570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5040" cy="58570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prstClr val="black"/>
                </a:solidFill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>
              <a:defRPr/>
            </a:pPr>
            <a:fld id="{0E897D37-EFCE-4D10-AC5F-D16B6D1473C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67379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Blip>
                <a:blip r:embed="rId2"/>
              </a:buBlip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8E3F0-A42A-4DEF-87F5-A94A955CFC0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1005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D5884-6D55-43F5-88C1-3CB591130B6D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8B999-A5CE-4F27-911A-E6F56583F667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75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BA155-326E-4C63-90F6-AAF6D333DE11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0D2C5-F5F6-4A6D-A498-3721B7573BB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868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2246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B65A0-AA6D-44EE-9EAE-D3E2191330B6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C95A8-73D5-4ACD-9DF2-2565F0545D6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1426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C07CA-9950-4B9F-971A-804F6BECDA46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A47A0-B722-4622-B678-720A880CA2F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98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C10A-6944-4479-A4DA-F30FC2C42D39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52322-21F1-4479-88CD-8BF377A8D78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63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6EA65-A2D4-408B-A988-0E400892BB8D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4F723-BF2E-431E-9E10-B8D06A69F28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85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8E7B-8F2E-4BAC-9E3C-675A07BD6EC2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18C44-13FE-4413-A26F-C68396BE9FE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64048-2995-475A-9963-009C2502C9A7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96B72-0602-48EC-93DA-5B3D4643392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14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581A8-E87D-485D-9AA3-2C68121202B1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217B-EAF7-4B88-8752-3669DAA2F772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21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C3FC5-140C-46A6-9B85-556DE52FC7DD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89E9D-8072-4C65-99A4-982C180D46A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981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A49A4-9ED7-404B-94AD-5676FD6721E3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8A120-8E53-41D8-8DB7-6C48A780114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450424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5769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53900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C90C6143-068B-44CF-ACEC-73B777C4452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8127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5CBAC8D-9FD1-4B60-B81F-29D180FC0E5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76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23FA95AA-01FE-4ECE-BF6A-A73F980B04E7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614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5BFEB2AB-C9F9-48B9-8BB4-5E2A48C2D6A8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1714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3AE646E-88C6-429B-81D4-3F9E16BE786E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5226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9150864-EBE0-406F-B806-B9F935F3EEC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04427-310A-4157-A48B-E0C21E3DFB1B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41E10-D47E-4A07-AF40-78A0D45C0EA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77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2D5EBBF-449D-410C-9879-A4499600AC4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21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2286000"/>
            <a:ext cx="16446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19645055-FA94-41C7-A3DE-66E51FC4DA2C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7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R-Glyph-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4889500"/>
            <a:ext cx="164465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631D1510-FC58-48C0-A7F9-5789150A0987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5930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1658938"/>
            <a:ext cx="164465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03622F3A-2F05-44FD-AEA6-367B288ADE4A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45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R-Glyph-R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2378075"/>
            <a:ext cx="16986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289675"/>
            <a:ext cx="2374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solidFill>
                  <a:prstClr val="black"/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AEB60398-5A12-4E8A-B327-40A3C5E0A956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2546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481" y="275071"/>
            <a:ext cx="7806240" cy="1142039"/>
          </a:xfr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20680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15769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12132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F7682C52-EDE5-4438-9B17-D6CB2FD1396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541920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B851867F-98C5-4A30-A4AA-0D71622B604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798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fld id="{D113B855-BC25-4D9B-97EA-802429B45B0F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9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1.xml"/><Relationship Id="rId14" Type="http://schemas.openxmlformats.org/officeDocument/2006/relationships/theme" Target="../theme/theme10.xml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theme" Target="../theme/theme11.xml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47.xml"/><Relationship Id="rId14" Type="http://schemas.openxmlformats.org/officeDocument/2006/relationships/theme" Target="../theme/theme12.xml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theme" Target="../theme/theme8.xml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theme" Target="../theme/theme9.xml"/><Relationship Id="rId15" Type="http://schemas.openxmlformats.org/officeDocument/2006/relationships/image" Target="../media/image7.jpeg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5E7135-AE21-41D0-9597-5FDFF6FCDD78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06CFCD-E806-490C-915C-6C6E540E2DE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28600" y="60960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WordArt 10"/>
          <p:cNvSpPr>
            <a:spLocks noChangeArrowheads="1" noChangeShapeType="1" noTextEdit="1"/>
          </p:cNvSpPr>
          <p:nvPr/>
        </p:nvSpPr>
        <p:spPr bwMode="auto">
          <a:xfrm>
            <a:off x="228600" y="6324600"/>
            <a:ext cx="99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FroST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3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fld id="{E37F70C4-EB47-4417-AB42-04A9180BF095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2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024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7363" y="6629400"/>
            <a:ext cx="63484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grpSp>
        <p:nvGrpSpPr>
          <p:cNvPr id="10246" name="Group 6"/>
          <p:cNvGrpSpPr>
            <a:grpSpLocks/>
          </p:cNvGrpSpPr>
          <p:nvPr userDrawn="1"/>
        </p:nvGrpSpPr>
        <p:grpSpPr bwMode="auto">
          <a:xfrm>
            <a:off x="0" y="6602413"/>
            <a:ext cx="1238250" cy="260350"/>
            <a:chOff x="1" y="6629400"/>
            <a:chExt cx="1126359" cy="229235"/>
          </a:xfrm>
        </p:grpSpPr>
        <p:pic>
          <p:nvPicPr>
            <p:cNvPr id="10247" name="Picture 7" descr="JLab_logo_white2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0" y="6629400"/>
              <a:ext cx="787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8" name="Picture 8" descr="jsa_logo.jpg"/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630035"/>
              <a:ext cx="338959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5" r:id="rId1"/>
    <p:sldLayoutId id="2147484736" r:id="rId2"/>
    <p:sldLayoutId id="2147484737" r:id="rId3"/>
    <p:sldLayoutId id="2147484738" r:id="rId4"/>
    <p:sldLayoutId id="2147484739" r:id="rId5"/>
    <p:sldLayoutId id="2147484740" r:id="rId6"/>
    <p:sldLayoutId id="2147484741" r:id="rId7"/>
    <p:sldLayoutId id="2147484742" r:id="rId8"/>
    <p:sldLayoutId id="2147484743" r:id="rId9"/>
    <p:sldLayoutId id="2147484744" r:id="rId10"/>
    <p:sldLayoutId id="2147484745" r:id="rId11"/>
    <p:sldLayoutId id="2147484746" r:id="rId12"/>
    <p:sldLayoutId id="2147484747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ln>
            <a:solidFill>
              <a:schemeClr val="bg2">
                <a:alpha val="25000"/>
              </a:schemeClr>
            </a:solidFill>
          </a:ln>
          <a:solidFill>
            <a:schemeClr val="tx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9pPr>
    </p:titleStyle>
    <p:bodyStyle>
      <a:lvl1pPr marL="457200" indent="-457200" algn="l" rtl="0" fontAlgn="base">
        <a:spcBef>
          <a:spcPts val="20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fld id="{C9AF1EDB-A602-4A62-8C79-616BEFB4945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2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7363" y="6629400"/>
            <a:ext cx="63484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grpSp>
        <p:nvGrpSpPr>
          <p:cNvPr id="11270" name="Group 6"/>
          <p:cNvGrpSpPr>
            <a:grpSpLocks/>
          </p:cNvGrpSpPr>
          <p:nvPr userDrawn="1"/>
        </p:nvGrpSpPr>
        <p:grpSpPr bwMode="auto">
          <a:xfrm>
            <a:off x="0" y="6602413"/>
            <a:ext cx="1238250" cy="260350"/>
            <a:chOff x="1" y="6629400"/>
            <a:chExt cx="1126359" cy="229235"/>
          </a:xfrm>
        </p:grpSpPr>
        <p:pic>
          <p:nvPicPr>
            <p:cNvPr id="11271" name="Picture 7" descr="JLab_logo_white2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0" y="6629400"/>
              <a:ext cx="787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8" descr="jsa_logo.jpg"/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630035"/>
              <a:ext cx="338959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  <p:sldLayoutId id="2147484759" r:id="rId12"/>
    <p:sldLayoutId id="2147484760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ln>
            <a:solidFill>
              <a:schemeClr val="bg2">
                <a:alpha val="25000"/>
              </a:schemeClr>
            </a:solidFill>
          </a:ln>
          <a:solidFill>
            <a:schemeClr val="tx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9pPr>
    </p:titleStyle>
    <p:bodyStyle>
      <a:lvl1pPr marL="457200" indent="-457200" algn="l" rtl="0" fontAlgn="base">
        <a:spcBef>
          <a:spcPts val="20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‹n.›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onstanti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632" y="6629401"/>
            <a:ext cx="634923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rPr>
              <a:t>E. Pasyuk                Baryons'2013       Glasgow, UK, June 24-28, 2013 </a:t>
            </a:r>
            <a:endParaRPr lang="en-US" dirty="0">
              <a:solidFill>
                <a:prstClr val="black">
                  <a:tint val="75000"/>
                </a:prstClr>
              </a:solidFill>
              <a:latin typeface="Constantia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1" y="6603109"/>
            <a:ext cx="1238995" cy="259800"/>
            <a:chOff x="1" y="6629400"/>
            <a:chExt cx="1126359" cy="229235"/>
          </a:xfrm>
        </p:grpSpPr>
        <p:pic>
          <p:nvPicPr>
            <p:cNvPr id="8" name="Picture 7" descr="JLab_logo_white2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8960" y="6629400"/>
              <a:ext cx="787400" cy="228600"/>
            </a:xfrm>
            <a:prstGeom prst="rect">
              <a:avLst/>
            </a:prstGeom>
          </p:spPr>
        </p:pic>
        <p:pic>
          <p:nvPicPr>
            <p:cNvPr id="9" name="Picture 8" descr="jsa_logo.jpg"/>
            <p:cNvPicPr preferRelativeResize="0"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" y="6630035"/>
              <a:ext cx="338959" cy="228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987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2" r:id="rId1"/>
    <p:sldLayoutId id="2147484763" r:id="rId2"/>
    <p:sldLayoutId id="2147484764" r:id="rId3"/>
    <p:sldLayoutId id="2147484765" r:id="rId4"/>
    <p:sldLayoutId id="2147484766" r:id="rId5"/>
    <p:sldLayoutId id="2147484767" r:id="rId6"/>
    <p:sldLayoutId id="2147484768" r:id="rId7"/>
    <p:sldLayoutId id="2147484769" r:id="rId8"/>
    <p:sldLayoutId id="2147484770" r:id="rId9"/>
    <p:sldLayoutId id="2147484771" r:id="rId10"/>
    <p:sldLayoutId id="2147484772" r:id="rId11"/>
    <p:sldLayoutId id="2147484773" r:id="rId12"/>
    <p:sldLayoutId id="2147484774" r:id="rId1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ln>
            <a:solidFill>
              <a:schemeClr val="bg2">
                <a:alpha val="25000"/>
              </a:schemeClr>
            </a:solidFill>
          </a:ln>
          <a:solidFill>
            <a:schemeClr val="tx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4690E51-E393-48BA-B6E7-B9E04EB3575B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59B7844-0D6D-4B42-981D-ED23F4AEA1F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8" r:id="rId1"/>
    <p:sldLayoutId id="2147484639" r:id="rId2"/>
    <p:sldLayoutId id="2147484640" r:id="rId3"/>
    <p:sldLayoutId id="2147484641" r:id="rId4"/>
    <p:sldLayoutId id="2147484642" r:id="rId5"/>
    <p:sldLayoutId id="2147484643" r:id="rId6"/>
    <p:sldLayoutId id="2147484644" r:id="rId7"/>
    <p:sldLayoutId id="2147484645" r:id="rId8"/>
    <p:sldLayoutId id="2147484646" r:id="rId9"/>
    <p:sldLayoutId id="2147484647" r:id="rId10"/>
    <p:sldLayoutId id="2147484648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19DD32B-0990-41F6-A5F0-D5DCA010FC0D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9" r:id="rId1"/>
    <p:sldLayoutId id="2147484650" r:id="rId2"/>
    <p:sldLayoutId id="2147484651" r:id="rId3"/>
    <p:sldLayoutId id="2147484652" r:id="rId4"/>
    <p:sldLayoutId id="2147484653" r:id="rId5"/>
    <p:sldLayoutId id="2147484654" r:id="rId6"/>
    <p:sldLayoutId id="2147484655" r:id="rId7"/>
    <p:sldLayoutId id="2147484656" r:id="rId8"/>
    <p:sldLayoutId id="2147484657" r:id="rId9"/>
    <p:sldLayoutId id="2147484658" r:id="rId10"/>
    <p:sldLayoutId id="2147484659" r:id="rId11"/>
    <p:sldLayoutId id="2147484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D7FFF5B-EC4D-4070-B0FC-829D1BA975AE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4102" name="Rectangle 7"/>
          <p:cNvSpPr>
            <a:spLocks noChangeArrowheads="1"/>
          </p:cNvSpPr>
          <p:nvPr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E3500-2069-4FF2-BDE0-F07C1A08343E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228600" y="60960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105" name="WordArt 10"/>
          <p:cNvSpPr>
            <a:spLocks noChangeArrowheads="1" noChangeShapeType="1" noTextEdit="1"/>
          </p:cNvSpPr>
          <p:nvPr/>
        </p:nvSpPr>
        <p:spPr bwMode="auto">
          <a:xfrm>
            <a:off x="228600" y="6324600"/>
            <a:ext cx="99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FroST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9FFE105-3ABE-430F-BC78-0E7211D75D24}" type="slidenum">
              <a:rPr lang="en-GB"/>
              <a:pPr>
                <a:defRPr/>
              </a:pPr>
              <a:t>‹n.›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4" r:id="rId1"/>
    <p:sldLayoutId id="2147484685" r:id="rId2"/>
    <p:sldLayoutId id="2147484686" r:id="rId3"/>
    <p:sldLayoutId id="2147484687" r:id="rId4"/>
    <p:sldLayoutId id="2147484688" r:id="rId5"/>
    <p:sldLayoutId id="2147484689" r:id="rId6"/>
    <p:sldLayoutId id="2147484690" r:id="rId7"/>
    <p:sldLayoutId id="2147484691" r:id="rId8"/>
    <p:sldLayoutId id="2147484692" r:id="rId9"/>
    <p:sldLayoutId id="2147484693" r:id="rId10"/>
    <p:sldLayoutId id="2147484694" r:id="rId11"/>
    <p:sldLayoutId id="2147484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457200" y="273050"/>
            <a:ext cx="8228013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614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457200" y="1604963"/>
            <a:ext cx="82280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457200" y="6248400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defRPr sz="1300">
                <a:solidFill>
                  <a:srgbClr val="000000"/>
                </a:solidFill>
                <a:latin typeface="Liberation Serif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7375" y="6248400"/>
            <a:ext cx="2897188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defRPr sz="1300">
                <a:solidFill>
                  <a:srgbClr val="000000"/>
                </a:solidFill>
                <a:latin typeface="Liberation Serif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554788" y="6248400"/>
            <a:ext cx="2130425" cy="4730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defRPr sz="1300">
                <a:solidFill>
                  <a:srgbClr val="000000"/>
                </a:solidFill>
                <a:latin typeface="Liberation Serif"/>
              </a:defRPr>
            </a:lvl1pPr>
          </a:lstStyle>
          <a:p>
            <a:pPr>
              <a:defRPr/>
            </a:pPr>
            <a:fld id="{29FA9520-FB1B-490E-88FA-D55FE3B46D4B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6" r:id="rId1"/>
    <p:sldLayoutId id="2147484697" r:id="rId2"/>
    <p:sldLayoutId id="2147484698" r:id="rId3"/>
    <p:sldLayoutId id="2147484699" r:id="rId4"/>
    <p:sldLayoutId id="2147484700" r:id="rId5"/>
    <p:sldLayoutId id="2147484701" r:id="rId6"/>
    <p:sldLayoutId id="2147484702" r:id="rId7"/>
    <p:sldLayoutId id="2147484703" r:id="rId8"/>
    <p:sldLayoutId id="2147484704" r:id="rId9"/>
    <p:sldLayoutId id="2147484705" r:id="rId10"/>
    <p:sldLayoutId id="214748470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US" sz="4000" kern="1200">
          <a:solidFill>
            <a:schemeClr val="tx2"/>
          </a:solidFill>
          <a:latin typeface="Liberation Sans" pitchFamily="1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Liberation Sans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ts val="1288"/>
        </a:spcAft>
        <a:defRPr lang="en-US" sz="2900" kern="1200">
          <a:solidFill>
            <a:schemeClr val="tx1"/>
          </a:solidFill>
          <a:latin typeface="Liberation Sans" pitchFamily="1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EC4DBF-BF08-4AC7-9E09-992E97157F14}" type="datetime1">
              <a:rPr lang="en-US"/>
              <a:pPr>
                <a:defRPr/>
              </a:pPr>
              <a:t>12/09/13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2460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M. Dugger, JLab User Meeting, June 2012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8153400" y="5943600"/>
            <a:ext cx="8382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6AB7535-C106-41C7-8215-3D32FA40F27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228600" y="6096000"/>
            <a:ext cx="1143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7" name="WordArt 10"/>
          <p:cNvSpPr>
            <a:spLocks noChangeArrowheads="1" noChangeShapeType="1" noTextEdit="1"/>
          </p:cNvSpPr>
          <p:nvPr/>
        </p:nvSpPr>
        <p:spPr bwMode="auto">
          <a:xfrm>
            <a:off x="228600" y="6324600"/>
            <a:ext cx="990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en-GB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FroST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73" r:id="rId2"/>
    <p:sldLayoutId id="2147484674" r:id="rId3"/>
    <p:sldLayoutId id="2147484708" r:id="rId4"/>
    <p:sldLayoutId id="2147484675" r:id="rId5"/>
    <p:sldLayoutId id="2147484676" r:id="rId6"/>
    <p:sldLayoutId id="2147484677" r:id="rId7"/>
    <p:sldLayoutId id="2147484678" r:id="rId8"/>
    <p:sldLayoutId id="2147484679" r:id="rId9"/>
    <p:sldLayoutId id="2147484680" r:id="rId10"/>
    <p:sldLayoutId id="2147484681" r:id="rId11"/>
    <p:sldLayoutId id="2147484682" r:id="rId12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fld id="{6785927C-AB04-4FBB-9581-4F37B8407C8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2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7363" y="6629400"/>
            <a:ext cx="63484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grpSp>
        <p:nvGrpSpPr>
          <p:cNvPr id="8198" name="Group 6"/>
          <p:cNvGrpSpPr>
            <a:grpSpLocks/>
          </p:cNvGrpSpPr>
          <p:nvPr userDrawn="1"/>
        </p:nvGrpSpPr>
        <p:grpSpPr bwMode="auto">
          <a:xfrm>
            <a:off x="0" y="6602413"/>
            <a:ext cx="1238250" cy="260350"/>
            <a:chOff x="1" y="6629400"/>
            <a:chExt cx="1126359" cy="229235"/>
          </a:xfrm>
        </p:grpSpPr>
        <p:pic>
          <p:nvPicPr>
            <p:cNvPr id="8199" name="Picture 7" descr="JLab_logo_white2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0" y="6629400"/>
              <a:ext cx="787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Picture 8" descr="jsa_logo.jpg"/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630035"/>
              <a:ext cx="338959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  <p:sldLayoutId id="2147484721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ln>
            <a:solidFill>
              <a:schemeClr val="bg2">
                <a:alpha val="25000"/>
              </a:schemeClr>
            </a:solidFill>
          </a:ln>
          <a:solidFill>
            <a:schemeClr val="tx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9pPr>
    </p:titleStyle>
    <p:bodyStyle>
      <a:lvl1pPr marL="457200" indent="-457200" algn="l" rtl="0" fontAlgn="base">
        <a:spcBef>
          <a:spcPts val="20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629400"/>
            <a:ext cx="5334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fld id="{53412930-2254-42D5-9ED7-E77467BF047E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6925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922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209800"/>
            <a:ext cx="77708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7363" y="6629400"/>
            <a:ext cx="634841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onstantia"/>
                <a:cs typeface="+mn-cs"/>
              </a:defRPr>
            </a:lvl1pPr>
          </a:lstStyle>
          <a:p>
            <a:pPr>
              <a:defRPr/>
            </a:pPr>
            <a:r>
              <a:rPr lang="pl-PL"/>
              <a:t>E. Pasyuk                Baryons'2013       Glasgow, UK, June 24-28, 2013 </a:t>
            </a:r>
            <a:endParaRPr lang="en-US" dirty="0"/>
          </a:p>
        </p:txBody>
      </p:sp>
      <p:grpSp>
        <p:nvGrpSpPr>
          <p:cNvPr id="9222" name="Group 6"/>
          <p:cNvGrpSpPr>
            <a:grpSpLocks/>
          </p:cNvGrpSpPr>
          <p:nvPr userDrawn="1"/>
        </p:nvGrpSpPr>
        <p:grpSpPr bwMode="auto">
          <a:xfrm>
            <a:off x="0" y="6602413"/>
            <a:ext cx="1238250" cy="260350"/>
            <a:chOff x="1" y="6629400"/>
            <a:chExt cx="1126359" cy="229235"/>
          </a:xfrm>
        </p:grpSpPr>
        <p:pic>
          <p:nvPicPr>
            <p:cNvPr id="9223" name="Picture 7" descr="JLab_logo_white2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60" y="6629400"/>
              <a:ext cx="7874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" name="Picture 8" descr="jsa_logo.jpg"/>
            <p:cNvPicPr preferRelativeResize="0"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630035"/>
              <a:ext cx="338959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34" r:id="rId1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3800" kern="1200">
          <a:ln>
            <a:solidFill>
              <a:schemeClr val="bg2">
                <a:alpha val="25000"/>
              </a:schemeClr>
            </a:solidFill>
          </a:ln>
          <a:solidFill>
            <a:schemeClr val="tx2"/>
          </a:solidFill>
          <a:effectLst>
            <a:innerShdw blurRad="63500" dist="50800" dir="13500000">
              <a:srgbClr val="000000">
                <a:alpha val="50000"/>
              </a:srgb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Constantia" pitchFamily="18" charset="0"/>
        </a:defRPr>
      </a:lvl9pPr>
    </p:titleStyle>
    <p:bodyStyle>
      <a:lvl1pPr marL="457200" indent="-457200" algn="l" rtl="0" fontAlgn="base">
        <a:spcBef>
          <a:spcPts val="20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rtl="0" fontAlgn="base">
        <a:spcBef>
          <a:spcPts val="600"/>
        </a:spcBef>
        <a:spcAft>
          <a:spcPct val="0"/>
        </a:spcAft>
        <a:buClr>
          <a:srgbClr val="47443E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rtl="0" fontAlgn="base">
        <a:spcBef>
          <a:spcPts val="600"/>
        </a:spcBef>
        <a:spcAft>
          <a:spcPct val="0"/>
        </a:spcAft>
        <a:buClr>
          <a:srgbClr val="8E887C"/>
        </a:buClr>
        <a:buFont typeface="Wingdings" pitchFamily="2" charset="2"/>
        <a:buChar char="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wmf"/><Relationship Id="rId6" Type="http://schemas.openxmlformats.org/officeDocument/2006/relationships/image" Target="../media/image28.jpeg"/><Relationship Id="rId7" Type="http://schemas.openxmlformats.org/officeDocument/2006/relationships/image" Target="../media/image29.pn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3.png"/><Relationship Id="rId21" Type="http://schemas.openxmlformats.org/officeDocument/2006/relationships/image" Target="../media/image54.png"/><Relationship Id="rId22" Type="http://schemas.openxmlformats.org/officeDocument/2006/relationships/image" Target="../media/image55.pn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25" Type="http://schemas.openxmlformats.org/officeDocument/2006/relationships/image" Target="../media/image58.png"/><Relationship Id="rId26" Type="http://schemas.openxmlformats.org/officeDocument/2006/relationships/image" Target="../media/image59.png"/><Relationship Id="rId27" Type="http://schemas.openxmlformats.org/officeDocument/2006/relationships/image" Target="../media/image60.png"/><Relationship Id="rId28" Type="http://schemas.openxmlformats.org/officeDocument/2006/relationships/image" Target="../media/image61.pn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30" Type="http://schemas.openxmlformats.org/officeDocument/2006/relationships/image" Target="../media/image63.png"/><Relationship Id="rId31" Type="http://schemas.openxmlformats.org/officeDocument/2006/relationships/image" Target="../media/image64.png"/><Relationship Id="rId32" Type="http://schemas.openxmlformats.org/officeDocument/2006/relationships/image" Target="../media/image65.png"/><Relationship Id="rId9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33" Type="http://schemas.openxmlformats.org/officeDocument/2006/relationships/image" Target="../media/image66.png"/><Relationship Id="rId34" Type="http://schemas.openxmlformats.org/officeDocument/2006/relationships/image" Target="../media/image67.png"/><Relationship Id="rId35" Type="http://schemas.openxmlformats.org/officeDocument/2006/relationships/image" Target="../media/image68.png"/><Relationship Id="rId36" Type="http://schemas.openxmlformats.org/officeDocument/2006/relationships/image" Target="../media/image69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48.png"/><Relationship Id="rId16" Type="http://schemas.openxmlformats.org/officeDocument/2006/relationships/image" Target="../media/image49.png"/><Relationship Id="rId17" Type="http://schemas.openxmlformats.org/officeDocument/2006/relationships/image" Target="../media/image50.png"/><Relationship Id="rId18" Type="http://schemas.openxmlformats.org/officeDocument/2006/relationships/image" Target="../media/image51.png"/><Relationship Id="rId19" Type="http://schemas.openxmlformats.org/officeDocument/2006/relationships/image" Target="../media/image52.png"/><Relationship Id="rId37" Type="http://schemas.openxmlformats.org/officeDocument/2006/relationships/image" Target="../media/image70.png"/><Relationship Id="rId38" Type="http://schemas.openxmlformats.org/officeDocument/2006/relationships/image" Target="../media/image71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Relationship Id="rId2" Type="http://schemas.openxmlformats.org/officeDocument/2006/relationships/image" Target="../media/image72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88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6.xml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image" Target="../media/image85.png"/><Relationship Id="rId7" Type="http://schemas.openxmlformats.org/officeDocument/2006/relationships/image" Target="../media/image86.wmf"/><Relationship Id="rId8" Type="http://schemas.openxmlformats.org/officeDocument/2006/relationships/image" Target="../media/image87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8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1" Type="http://schemas.openxmlformats.org/officeDocument/2006/relationships/slideLayout" Target="../slideLayouts/slideLayout101.xml"/><Relationship Id="rId2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3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86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4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105.w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106.w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10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8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png"/><Relationship Id="rId3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wmf"/><Relationship Id="rId3" Type="http://schemas.openxmlformats.org/officeDocument/2006/relationships/image" Target="../media/image1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8.wmf"/><Relationship Id="rId3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wmf"/><Relationship Id="rId3" Type="http://schemas.openxmlformats.org/officeDocument/2006/relationships/image" Target="../media/image1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8.bin"/><Relationship Id="rId5" Type="http://schemas.openxmlformats.org/officeDocument/2006/relationships/image" Target="../media/image12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86.wmf"/><Relationship Id="rId7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5.png"/><Relationship Id="rId3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3.png"/><Relationship Id="rId20" Type="http://schemas.openxmlformats.org/officeDocument/2006/relationships/image" Target="../media/image71.wmf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2" Type="http://schemas.openxmlformats.org/officeDocument/2006/relationships/image" Target="../media/image136.png"/><Relationship Id="rId13" Type="http://schemas.openxmlformats.org/officeDocument/2006/relationships/image" Target="../media/image137.png"/><Relationship Id="rId14" Type="http://schemas.openxmlformats.org/officeDocument/2006/relationships/image" Target="../media/image138.png"/><Relationship Id="rId15" Type="http://schemas.openxmlformats.org/officeDocument/2006/relationships/image" Target="../media/image139.png"/><Relationship Id="rId16" Type="http://schemas.openxmlformats.org/officeDocument/2006/relationships/image" Target="../media/image140.png"/><Relationship Id="rId17" Type="http://schemas.openxmlformats.org/officeDocument/2006/relationships/image" Target="../media/image141.png"/><Relationship Id="rId18" Type="http://schemas.openxmlformats.org/officeDocument/2006/relationships/image" Target="../media/image142.png"/><Relationship Id="rId19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3.png"/><Relationship Id="rId12" Type="http://schemas.openxmlformats.org/officeDocument/2006/relationships/image" Target="../media/image154.png"/><Relationship Id="rId13" Type="http://schemas.openxmlformats.org/officeDocument/2006/relationships/image" Target="../media/image155.png"/><Relationship Id="rId14" Type="http://schemas.openxmlformats.org/officeDocument/2006/relationships/image" Target="../media/image156.png"/><Relationship Id="rId15" Type="http://schemas.openxmlformats.org/officeDocument/2006/relationships/image" Target="../media/image157.png"/><Relationship Id="rId16" Type="http://schemas.openxmlformats.org/officeDocument/2006/relationships/image" Target="../media/image158.png"/><Relationship Id="rId17" Type="http://schemas.openxmlformats.org/officeDocument/2006/relationships/image" Target="../media/image71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6" Type="http://schemas.openxmlformats.org/officeDocument/2006/relationships/image" Target="../media/image148.png"/><Relationship Id="rId7" Type="http://schemas.openxmlformats.org/officeDocument/2006/relationships/image" Target="../media/image149.png"/><Relationship Id="rId8" Type="http://schemas.openxmlformats.org/officeDocument/2006/relationships/image" Target="../media/image150.png"/><Relationship Id="rId9" Type="http://schemas.openxmlformats.org/officeDocument/2006/relationships/image" Target="../media/image151.png"/><Relationship Id="rId10" Type="http://schemas.openxmlformats.org/officeDocument/2006/relationships/image" Target="../media/image1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4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jpeg"/><Relationship Id="rId5" Type="http://schemas.openxmlformats.org/officeDocument/2006/relationships/image" Target="../media/image163.jpeg"/><Relationship Id="rId6" Type="http://schemas.openxmlformats.org/officeDocument/2006/relationships/image" Target="../media/image164.jpeg"/><Relationship Id="rId7" Type="http://schemas.openxmlformats.org/officeDocument/2006/relationships/image" Target="../media/image165.jpeg"/><Relationship Id="rId8" Type="http://schemas.openxmlformats.org/officeDocument/2006/relationships/image" Target="../media/image86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wmf"/><Relationship Id="rId3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7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66.wmf"/><Relationship Id="rId5" Type="http://schemas.openxmlformats.org/officeDocument/2006/relationships/image" Target="../media/image171.wmf"/><Relationship Id="rId6" Type="http://schemas.openxmlformats.org/officeDocument/2006/relationships/image" Target="../media/image17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wmf"/><Relationship Id="rId5" Type="http://schemas.openxmlformats.org/officeDocument/2006/relationships/image" Target="../media/image175.wmf"/><Relationship Id="rId6" Type="http://schemas.openxmlformats.org/officeDocument/2006/relationships/image" Target="../media/image17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image" Target="../media/image166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2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87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88.png"/><Relationship Id="rId8" Type="http://schemas.openxmlformats.org/officeDocument/2006/relationships/image" Target="../media/image189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19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4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4" Type="http://schemas.openxmlformats.org/officeDocument/2006/relationships/image" Target="../media/image195.png"/><Relationship Id="rId5" Type="http://schemas.openxmlformats.org/officeDocument/2006/relationships/image" Target="../media/image196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emf"/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200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204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4" Type="http://schemas.openxmlformats.org/officeDocument/2006/relationships/image" Target="../media/image207.png"/><Relationship Id="rId5" Type="http://schemas.openxmlformats.org/officeDocument/2006/relationships/image" Target="../media/image199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6.wmf"/><Relationship Id="rId3" Type="http://schemas.openxmlformats.org/officeDocument/2006/relationships/image" Target="../media/image208.w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209.wmf"/><Relationship Id="rId5" Type="http://schemas.openxmlformats.org/officeDocument/2006/relationships/oleObject" Target="../embeddings/oleObject14.bin"/><Relationship Id="rId6" Type="http://schemas.openxmlformats.org/officeDocument/2006/relationships/image" Target="../media/image210.wmf"/><Relationship Id="rId7" Type="http://schemas.openxmlformats.org/officeDocument/2006/relationships/oleObject" Target="../embeddings/oleObject15.bin"/><Relationship Id="rId8" Type="http://schemas.openxmlformats.org/officeDocument/2006/relationships/image" Target="../media/image211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4" Type="http://schemas.openxmlformats.org/officeDocument/2006/relationships/image" Target="../media/image213.jpeg"/><Relationship Id="rId5" Type="http://schemas.openxmlformats.org/officeDocument/2006/relationships/image" Target="../media/image86.wmf"/><Relationship Id="rId6" Type="http://schemas.openxmlformats.org/officeDocument/2006/relationships/image" Target="../media/image214.jpeg"/><Relationship Id="rId7" Type="http://schemas.openxmlformats.org/officeDocument/2006/relationships/image" Target="../media/image215.jpeg"/><Relationship Id="rId8" Type="http://schemas.openxmlformats.org/officeDocument/2006/relationships/image" Target="../media/image216.jpeg"/><Relationship Id="rId9" Type="http://schemas.openxmlformats.org/officeDocument/2006/relationships/image" Target="../media/image2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3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8.wmf"/><Relationship Id="rId3" Type="http://schemas.openxmlformats.org/officeDocument/2006/relationships/image" Target="../media/image3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4" Type="http://schemas.openxmlformats.org/officeDocument/2006/relationships/image" Target="../media/image73.png"/><Relationship Id="rId5" Type="http://schemas.openxmlformats.org/officeDocument/2006/relationships/image" Target="../media/image221.png"/><Relationship Id="rId6" Type="http://schemas.openxmlformats.org/officeDocument/2006/relationships/image" Target="../media/image222.png"/><Relationship Id="rId7" Type="http://schemas.openxmlformats.org/officeDocument/2006/relationships/image" Target="../media/image32.png"/><Relationship Id="rId8" Type="http://schemas.openxmlformats.org/officeDocument/2006/relationships/image" Target="../media/image223.png"/><Relationship Id="rId9" Type="http://schemas.openxmlformats.org/officeDocument/2006/relationships/image" Target="../media/image86.wmf"/><Relationship Id="rId10" Type="http://schemas.openxmlformats.org/officeDocument/2006/relationships/image" Target="../media/image71.wmf"/><Relationship Id="rId11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5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6.png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0.bin"/><Relationship Id="rId12" Type="http://schemas.openxmlformats.org/officeDocument/2006/relationships/image" Target="../media/image231.wmf"/><Relationship Id="rId13" Type="http://schemas.openxmlformats.org/officeDocument/2006/relationships/oleObject" Target="../embeddings/oleObject21.bin"/><Relationship Id="rId14" Type="http://schemas.openxmlformats.org/officeDocument/2006/relationships/image" Target="../media/image232.wmf"/><Relationship Id="rId15" Type="http://schemas.openxmlformats.org/officeDocument/2006/relationships/oleObject" Target="../embeddings/oleObject22.bin"/><Relationship Id="rId16" Type="http://schemas.openxmlformats.org/officeDocument/2006/relationships/image" Target="../media/image233.wmf"/><Relationship Id="rId17" Type="http://schemas.openxmlformats.org/officeDocument/2006/relationships/oleObject" Target="../embeddings/oleObject23.bin"/><Relationship Id="rId18" Type="http://schemas.openxmlformats.org/officeDocument/2006/relationships/image" Target="../media/image234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6.bin"/><Relationship Id="rId4" Type="http://schemas.openxmlformats.org/officeDocument/2006/relationships/image" Target="../media/image227.wmf"/><Relationship Id="rId5" Type="http://schemas.openxmlformats.org/officeDocument/2006/relationships/oleObject" Target="../embeddings/oleObject17.bin"/><Relationship Id="rId6" Type="http://schemas.openxmlformats.org/officeDocument/2006/relationships/image" Target="../media/image228.wmf"/><Relationship Id="rId7" Type="http://schemas.openxmlformats.org/officeDocument/2006/relationships/oleObject" Target="../embeddings/oleObject18.bin"/><Relationship Id="rId8" Type="http://schemas.openxmlformats.org/officeDocument/2006/relationships/image" Target="../media/image229.wmf"/><Relationship Id="rId9" Type="http://schemas.openxmlformats.org/officeDocument/2006/relationships/oleObject" Target="../embeddings/oleObject19.bin"/><Relationship Id="rId10" Type="http://schemas.openxmlformats.org/officeDocument/2006/relationships/image" Target="../media/image230.wm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jpeg"/><Relationship Id="rId3" Type="http://schemas.openxmlformats.org/officeDocument/2006/relationships/image" Target="../media/image22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4" Type="http://schemas.openxmlformats.org/officeDocument/2006/relationships/image" Target="../media/image2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5.png"/><Relationship Id="rId3" Type="http://schemas.openxmlformats.org/officeDocument/2006/relationships/image" Target="../media/image2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4" Type="http://schemas.openxmlformats.org/officeDocument/2006/relationships/image" Target="../media/image247.png"/><Relationship Id="rId5" Type="http://schemas.openxmlformats.org/officeDocument/2006/relationships/image" Target="../media/image24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249.png"/><Relationship Id="rId6" Type="http://schemas.openxmlformats.org/officeDocument/2006/relationships/image" Target="../media/image250.gi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9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251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1.png"/><Relationship Id="rId12" Type="http://schemas.openxmlformats.org/officeDocument/2006/relationships/image" Target="../media/image262.png"/><Relationship Id="rId13" Type="http://schemas.openxmlformats.org/officeDocument/2006/relationships/image" Target="../media/image263.png"/><Relationship Id="rId14" Type="http://schemas.openxmlformats.org/officeDocument/2006/relationships/image" Target="../media/image264.png"/><Relationship Id="rId15" Type="http://schemas.openxmlformats.org/officeDocument/2006/relationships/image" Target="../media/image265.png"/><Relationship Id="rId16" Type="http://schemas.openxmlformats.org/officeDocument/2006/relationships/image" Target="../media/image266.png"/><Relationship Id="rId17" Type="http://schemas.openxmlformats.org/officeDocument/2006/relationships/image" Target="../media/image267.png"/><Relationship Id="rId18" Type="http://schemas.openxmlformats.org/officeDocument/2006/relationships/image" Target="../media/image268.png"/><Relationship Id="rId19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png"/><Relationship Id="rId3" Type="http://schemas.openxmlformats.org/officeDocument/2006/relationships/image" Target="../media/image253.png"/><Relationship Id="rId4" Type="http://schemas.openxmlformats.org/officeDocument/2006/relationships/image" Target="../media/image254.png"/><Relationship Id="rId5" Type="http://schemas.openxmlformats.org/officeDocument/2006/relationships/image" Target="../media/image255.png"/><Relationship Id="rId6" Type="http://schemas.openxmlformats.org/officeDocument/2006/relationships/image" Target="../media/image256.png"/><Relationship Id="rId7" Type="http://schemas.openxmlformats.org/officeDocument/2006/relationships/image" Target="../media/image257.png"/><Relationship Id="rId8" Type="http://schemas.openxmlformats.org/officeDocument/2006/relationships/image" Target="../media/image258.png"/><Relationship Id="rId9" Type="http://schemas.openxmlformats.org/officeDocument/2006/relationships/image" Target="../media/image259.png"/><Relationship Id="rId10" Type="http://schemas.openxmlformats.org/officeDocument/2006/relationships/image" Target="../media/image26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0.png"/></Relationships>
</file>

<file path=ppt/slides/_rels/slide9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0.png"/><Relationship Id="rId12" Type="http://schemas.openxmlformats.org/officeDocument/2006/relationships/image" Target="../media/image281.png"/><Relationship Id="rId13" Type="http://schemas.openxmlformats.org/officeDocument/2006/relationships/image" Target="../media/image282.png"/><Relationship Id="rId14" Type="http://schemas.openxmlformats.org/officeDocument/2006/relationships/image" Target="../media/image283.png"/><Relationship Id="rId15" Type="http://schemas.openxmlformats.org/officeDocument/2006/relationships/image" Target="../media/image284.png"/><Relationship Id="rId16" Type="http://schemas.openxmlformats.org/officeDocument/2006/relationships/image" Target="../media/image285.png"/><Relationship Id="rId17" Type="http://schemas.openxmlformats.org/officeDocument/2006/relationships/image" Target="../media/image286.png"/><Relationship Id="rId18" Type="http://schemas.openxmlformats.org/officeDocument/2006/relationships/image" Target="../media/image287.png"/><Relationship Id="rId19" Type="http://schemas.openxmlformats.org/officeDocument/2006/relationships/image" Target="../media/image2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1.png"/><Relationship Id="rId3" Type="http://schemas.openxmlformats.org/officeDocument/2006/relationships/image" Target="../media/image272.png"/><Relationship Id="rId4" Type="http://schemas.openxmlformats.org/officeDocument/2006/relationships/image" Target="../media/image273.png"/><Relationship Id="rId5" Type="http://schemas.openxmlformats.org/officeDocument/2006/relationships/image" Target="../media/image274.png"/><Relationship Id="rId6" Type="http://schemas.openxmlformats.org/officeDocument/2006/relationships/image" Target="../media/image275.png"/><Relationship Id="rId7" Type="http://schemas.openxmlformats.org/officeDocument/2006/relationships/image" Target="../media/image276.png"/><Relationship Id="rId8" Type="http://schemas.openxmlformats.org/officeDocument/2006/relationships/image" Target="../media/image277.png"/><Relationship Id="rId9" Type="http://schemas.openxmlformats.org/officeDocument/2006/relationships/image" Target="../media/image278.png"/><Relationship Id="rId10" Type="http://schemas.openxmlformats.org/officeDocument/2006/relationships/image" Target="../media/image279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898989"/>
                </a:solidFill>
              </a:rPr>
              <a:t>PhtoPsi‘13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965DDDD-E624-42C3-8998-6653BD00C68B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92164" name="Title 1"/>
          <p:cNvSpPr>
            <a:spLocks noGrp="1"/>
          </p:cNvSpPr>
          <p:nvPr>
            <p:ph type="ctrTitle"/>
          </p:nvPr>
        </p:nvSpPr>
        <p:spPr>
          <a:xfrm>
            <a:off x="533400" y="304800"/>
            <a:ext cx="8001000" cy="1470025"/>
          </a:xfrm>
        </p:spPr>
        <p:txBody>
          <a:bodyPr/>
          <a:lstStyle/>
          <a:p>
            <a:pPr eaLnBrk="1" hangingPunct="1"/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1371600" y="5334000"/>
            <a:ext cx="6400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b="1">
                <a:latin typeface="Arial" pitchFamily="34" charset="0"/>
              </a:rPr>
              <a:t>Dan Watts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b="1" i="1">
                <a:latin typeface="Arial" pitchFamily="34" charset="0"/>
              </a:rPr>
              <a:t>University of Edinburgh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endParaRPr lang="en-US" sz="1600" b="1" i="1">
              <a:latin typeface="Arial" pitchFamily="34" charset="0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b="1" i="1">
                <a:latin typeface="Arial" pitchFamily="34" charset="0"/>
              </a:rPr>
              <a:t>For the CLAS collaboration at Jefferson Lab</a:t>
            </a:r>
          </a:p>
        </p:txBody>
      </p:sp>
      <p:pic>
        <p:nvPicPr>
          <p:cNvPr id="9216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4270375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Meson </a:t>
            </a:r>
            <a:r>
              <a:rPr lang="en-GB" sz="4000" kern="0" dirty="0" err="1">
                <a:solidFill>
                  <a:srgbClr val="FFFFFF"/>
                </a:solidFill>
                <a:latin typeface="Arial" pitchFamily="34" charset="0"/>
              </a:rPr>
              <a:t>photoproduction</a:t>
            </a: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 from the nucleon at CLAS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1589088"/>
            <a:ext cx="2879725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1379" name="Rectangle 5"/>
          <p:cNvSpPr>
            <a:spLocks noGrp="1" noChangeArrowheads="1"/>
          </p:cNvSpPr>
          <p:nvPr>
            <p:ph type="body" idx="2"/>
          </p:nvPr>
        </p:nvSpPr>
        <p:spPr>
          <a:xfrm>
            <a:off x="1077913" y="5410200"/>
            <a:ext cx="8066087" cy="1096963"/>
          </a:xfrm>
        </p:spPr>
        <p:txBody>
          <a:bodyPr tIns="16001"/>
          <a:lstStyle/>
          <a:p>
            <a:pPr marL="390525" indent="-293688">
              <a:buSzPct val="114000"/>
              <a:buFont typeface="Wingdings" pitchFamily="2" charset="2"/>
              <a:buChar char="v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Excellent charged particle ID and reconstruction</a:t>
            </a:r>
          </a:p>
        </p:txBody>
      </p:sp>
      <p:sp>
        <p:nvSpPr>
          <p:cNvPr id="101380" name="Text Box 6"/>
          <p:cNvSpPr txBox="1">
            <a:spLocks noChangeArrowheads="1"/>
          </p:cNvSpPr>
          <p:nvPr/>
        </p:nvSpPr>
        <p:spPr bwMode="auto">
          <a:xfrm>
            <a:off x="533400" y="1143000"/>
            <a:ext cx="25908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</a:rPr>
              <a:t>Torus Magnet</a:t>
            </a:r>
          </a:p>
          <a:p>
            <a:pPr eaLnBrk="1" hangingPunct="1">
              <a:lnSpc>
                <a:spcPct val="51000"/>
              </a:lnSpc>
              <a:spcBef>
                <a:spcPts val="800"/>
              </a:spcBef>
            </a:pPr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6 Superconducting Coils</a:t>
            </a:r>
          </a:p>
        </p:txBody>
      </p:sp>
      <p:sp>
        <p:nvSpPr>
          <p:cNvPr id="101381" name="Line 7"/>
          <p:cNvSpPr>
            <a:spLocks noChangeShapeType="1"/>
          </p:cNvSpPr>
          <p:nvPr/>
        </p:nvSpPr>
        <p:spPr bwMode="auto">
          <a:xfrm>
            <a:off x="2514600" y="1600200"/>
            <a:ext cx="2066925" cy="817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01382" name="Text Box 8"/>
          <p:cNvSpPr txBox="1">
            <a:spLocks noChangeArrowheads="1"/>
          </p:cNvSpPr>
          <p:nvPr/>
        </p:nvSpPr>
        <p:spPr bwMode="auto">
          <a:xfrm>
            <a:off x="457200" y="2438400"/>
            <a:ext cx="2151063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00"/>
              </a:spcBef>
            </a:pPr>
            <a:r>
              <a:rPr lang="en-US" sz="1400" b="1">
                <a:solidFill>
                  <a:srgbClr val="000000"/>
                </a:solidFill>
                <a:latin typeface="Arial" pitchFamily="34" charset="0"/>
              </a:rPr>
              <a:t>Target</a:t>
            </a:r>
            <a:r>
              <a:rPr lang="en-US" sz="1400">
                <a:solidFill>
                  <a:srgbClr val="000000"/>
                </a:solidFill>
                <a:latin typeface="Arial" pitchFamily="34" charset="0"/>
              </a:rPr>
              <a:t> + start counter</a:t>
            </a:r>
          </a:p>
        </p:txBody>
      </p:sp>
      <p:sp>
        <p:nvSpPr>
          <p:cNvPr id="101383" name="Line 9"/>
          <p:cNvSpPr>
            <a:spLocks noChangeShapeType="1"/>
          </p:cNvSpPr>
          <p:nvPr/>
        </p:nvSpPr>
        <p:spPr bwMode="auto">
          <a:xfrm>
            <a:off x="2714625" y="2625725"/>
            <a:ext cx="1658938" cy="2079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01384" name="Text Box 10"/>
          <p:cNvSpPr txBox="1">
            <a:spLocks noChangeArrowheads="1"/>
          </p:cNvSpPr>
          <p:nvPr/>
        </p:nvSpPr>
        <p:spPr bwMode="auto">
          <a:xfrm>
            <a:off x="685800" y="3048000"/>
            <a:ext cx="21558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00"/>
              </a:spcBef>
            </a:pPr>
            <a:r>
              <a:rPr lang="en-US" sz="1400" b="1">
                <a:solidFill>
                  <a:srgbClr val="0000FF"/>
                </a:solidFill>
                <a:latin typeface="Arial" pitchFamily="34" charset="0"/>
              </a:rPr>
              <a:t>Drift Chamber</a:t>
            </a:r>
          </a:p>
          <a:p>
            <a:pPr eaLnBrk="1" hangingPunct="1">
              <a:lnSpc>
                <a:spcPct val="51000"/>
              </a:lnSpc>
              <a:spcBef>
                <a:spcPts val="800"/>
              </a:spcBef>
            </a:pPr>
            <a:r>
              <a:rPr lang="en-US" sz="1400">
                <a:solidFill>
                  <a:srgbClr val="0000FF"/>
                </a:solidFill>
                <a:latin typeface="Arial" pitchFamily="34" charset="0"/>
              </a:rPr>
              <a:t>35,000 cells</a:t>
            </a:r>
          </a:p>
        </p:txBody>
      </p:sp>
      <p:sp>
        <p:nvSpPr>
          <p:cNvPr id="101385" name="Line 11"/>
          <p:cNvSpPr>
            <a:spLocks noChangeShapeType="1"/>
          </p:cNvSpPr>
          <p:nvPr/>
        </p:nvSpPr>
        <p:spPr bwMode="auto">
          <a:xfrm>
            <a:off x="2093913" y="3248025"/>
            <a:ext cx="1865312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01386" name="Text Box 12"/>
          <p:cNvSpPr txBox="1">
            <a:spLocks noChangeArrowheads="1"/>
          </p:cNvSpPr>
          <p:nvPr/>
        </p:nvSpPr>
        <p:spPr bwMode="auto">
          <a:xfrm>
            <a:off x="6172200" y="1066800"/>
            <a:ext cx="2971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</a:pPr>
            <a:r>
              <a:rPr lang="en-US" sz="1400" b="1">
                <a:solidFill>
                  <a:srgbClr val="00CC00"/>
                </a:solidFill>
                <a:latin typeface="Arial" pitchFamily="34" charset="0"/>
              </a:rPr>
              <a:t>Electromagnetic Calorimeter</a:t>
            </a:r>
          </a:p>
          <a:p>
            <a:pPr eaLnBrk="1" hangingPunct="1">
              <a:lnSpc>
                <a:spcPct val="102000"/>
              </a:lnSpc>
            </a:pPr>
            <a:r>
              <a:rPr lang="en-US" sz="1400">
                <a:solidFill>
                  <a:srgbClr val="00CC00"/>
                </a:solidFill>
                <a:latin typeface="Arial" pitchFamily="34" charset="0"/>
              </a:rPr>
              <a:t>lead/plastic scintillator, 1296 PMTs</a:t>
            </a:r>
          </a:p>
        </p:txBody>
      </p:sp>
      <p:sp>
        <p:nvSpPr>
          <p:cNvPr id="101387" name="Line 13"/>
          <p:cNvSpPr>
            <a:spLocks noChangeShapeType="1"/>
          </p:cNvSpPr>
          <p:nvPr/>
        </p:nvSpPr>
        <p:spPr bwMode="auto">
          <a:xfrm flipH="1">
            <a:off x="5824538" y="1550988"/>
            <a:ext cx="1793875" cy="452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01388" name="Text Box 14"/>
          <p:cNvSpPr txBox="1">
            <a:spLocks noChangeArrowheads="1"/>
          </p:cNvSpPr>
          <p:nvPr/>
        </p:nvSpPr>
        <p:spPr bwMode="auto">
          <a:xfrm>
            <a:off x="6729413" y="3657600"/>
            <a:ext cx="2414587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ts val="800"/>
              </a:spcBef>
            </a:pPr>
            <a:r>
              <a:rPr lang="en-US" sz="1400" b="1">
                <a:solidFill>
                  <a:srgbClr val="CC00CC"/>
                </a:solidFill>
                <a:latin typeface="Arial" pitchFamily="34" charset="0"/>
              </a:rPr>
              <a:t>Cherenkov Counter         </a:t>
            </a:r>
            <a:r>
              <a:rPr lang="en-US" sz="1400">
                <a:solidFill>
                  <a:srgbClr val="CC00CC"/>
                </a:solidFill>
                <a:latin typeface="Arial" pitchFamily="34" charset="0"/>
              </a:rPr>
              <a:t>e/</a:t>
            </a:r>
            <a:r>
              <a:rPr lang="en-US" sz="1400">
                <a:solidFill>
                  <a:srgbClr val="CC00CC"/>
                </a:solidFill>
                <a:latin typeface="Symbol" pitchFamily="18" charset="2"/>
              </a:rPr>
              <a:t>p</a:t>
            </a:r>
            <a:r>
              <a:rPr lang="en-US" sz="1400">
                <a:solidFill>
                  <a:srgbClr val="CC00CC"/>
                </a:solidFill>
                <a:latin typeface="Arial" pitchFamily="34" charset="0"/>
              </a:rPr>
              <a:t> separation, 256 PMTs</a:t>
            </a:r>
          </a:p>
        </p:txBody>
      </p:sp>
      <p:sp>
        <p:nvSpPr>
          <p:cNvPr id="101389" name="Line 15"/>
          <p:cNvSpPr>
            <a:spLocks noChangeShapeType="1"/>
          </p:cNvSpPr>
          <p:nvPr/>
        </p:nvSpPr>
        <p:spPr bwMode="auto">
          <a:xfrm flipH="1" flipV="1">
            <a:off x="5824538" y="3660775"/>
            <a:ext cx="881062" cy="225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01390" name="Text Box 16"/>
          <p:cNvSpPr txBox="1">
            <a:spLocks noChangeArrowheads="1"/>
          </p:cNvSpPr>
          <p:nvPr/>
        </p:nvSpPr>
        <p:spPr bwMode="auto">
          <a:xfrm>
            <a:off x="533400" y="4038600"/>
            <a:ext cx="1981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2000"/>
              </a:lnSpc>
            </a:pPr>
            <a:r>
              <a:rPr lang="en-US" sz="1400" b="1">
                <a:solidFill>
                  <a:srgbClr val="FF0000"/>
                </a:solidFill>
                <a:latin typeface="Arial" pitchFamily="34" charset="0"/>
              </a:rPr>
              <a:t>Time of Flight</a:t>
            </a:r>
          </a:p>
          <a:p>
            <a:pPr eaLnBrk="1" hangingPunct="1">
              <a:lnSpc>
                <a:spcPct val="102000"/>
              </a:lnSpc>
            </a:pPr>
            <a:r>
              <a:rPr lang="en-US" sz="1400">
                <a:solidFill>
                  <a:srgbClr val="FF0000"/>
                </a:solidFill>
                <a:latin typeface="Arial" pitchFamily="34" charset="0"/>
              </a:rPr>
              <a:t>Plastic Scintillator,</a:t>
            </a:r>
          </a:p>
        </p:txBody>
      </p:sp>
      <p:sp>
        <p:nvSpPr>
          <p:cNvPr id="101391" name="Line 17"/>
          <p:cNvSpPr>
            <a:spLocks noChangeShapeType="1"/>
          </p:cNvSpPr>
          <p:nvPr/>
        </p:nvSpPr>
        <p:spPr bwMode="auto">
          <a:xfrm flipV="1">
            <a:off x="1885950" y="3660775"/>
            <a:ext cx="2073275" cy="41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0" y="6096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CLAS detector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DAF25F-7D48-41D0-B38D-1B6279A49FB0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838200"/>
            <a:ext cx="6083300" cy="469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Frozen spin target (FROST)</a:t>
            </a:r>
          </a:p>
        </p:txBody>
      </p:sp>
      <p:sp>
        <p:nvSpPr>
          <p:cNvPr id="102405" name="TextBox 6"/>
          <p:cNvSpPr txBox="1">
            <a:spLocks noChangeArrowheads="1"/>
          </p:cNvSpPr>
          <p:nvPr/>
        </p:nvSpPr>
        <p:spPr bwMode="auto">
          <a:xfrm>
            <a:off x="228600" y="57150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GB" sz="2000">
                <a:latin typeface="Arial" pitchFamily="34" charset="0"/>
              </a:rPr>
              <a:t> Longitudinal nucleon polarisation (g9a) recently with Transverse (g9b)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B19122-ECBF-4551-96D9-E2CADE9421D2}" type="slidenum">
              <a:rPr lang="en-US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103427" name="Group 10"/>
          <p:cNvGrpSpPr>
            <a:grpSpLocks/>
          </p:cNvGrpSpPr>
          <p:nvPr/>
        </p:nvGrpSpPr>
        <p:grpSpPr bwMode="auto">
          <a:xfrm>
            <a:off x="381000" y="1371600"/>
            <a:ext cx="8534400" cy="4724400"/>
            <a:chOff x="240" y="864"/>
            <a:chExt cx="5376" cy="2976"/>
          </a:xfrm>
        </p:grpSpPr>
        <p:grpSp>
          <p:nvGrpSpPr>
            <p:cNvPr id="103439" name="Group 7"/>
            <p:cNvGrpSpPr>
              <a:grpSpLocks/>
            </p:cNvGrpSpPr>
            <p:nvPr/>
          </p:nvGrpSpPr>
          <p:grpSpPr bwMode="auto">
            <a:xfrm>
              <a:off x="240" y="2982"/>
              <a:ext cx="5376" cy="858"/>
              <a:chOff x="240" y="2982"/>
              <a:chExt cx="5376" cy="858"/>
            </a:xfrm>
          </p:grpSpPr>
          <p:grpSp>
            <p:nvGrpSpPr>
              <p:cNvPr id="103441" name="Group 5"/>
              <p:cNvGrpSpPr>
                <a:grpSpLocks/>
              </p:cNvGrpSpPr>
              <p:nvPr/>
            </p:nvGrpSpPr>
            <p:grpSpPr bwMode="auto">
              <a:xfrm>
                <a:off x="240" y="2982"/>
                <a:ext cx="5347" cy="858"/>
                <a:chOff x="240" y="2982"/>
                <a:chExt cx="5347" cy="858"/>
              </a:xfrm>
            </p:grpSpPr>
            <p:pic>
              <p:nvPicPr>
                <p:cNvPr id="103443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2243"/>
                <a:stretch>
                  <a:fillRect/>
                </a:stretch>
              </p:blipFill>
              <p:spPr bwMode="auto">
                <a:xfrm>
                  <a:off x="240" y="2982"/>
                  <a:ext cx="5347" cy="81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03444" name="Rectangle 4"/>
                <p:cNvSpPr>
                  <a:spLocks noChangeArrowheads="1"/>
                </p:cNvSpPr>
                <p:nvPr/>
              </p:nvSpPr>
              <p:spPr bwMode="auto">
                <a:xfrm>
                  <a:off x="288" y="3696"/>
                  <a:ext cx="480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3442" name="Rectangle 6"/>
              <p:cNvSpPr>
                <a:spLocks noChangeArrowheads="1"/>
              </p:cNvSpPr>
              <p:nvPr/>
            </p:nvSpPr>
            <p:spPr bwMode="auto">
              <a:xfrm>
                <a:off x="5280" y="3600"/>
                <a:ext cx="33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440" name="Rectangle 9"/>
            <p:cNvSpPr>
              <a:spLocks noChangeArrowheads="1"/>
            </p:cNvSpPr>
            <p:nvPr/>
          </p:nvSpPr>
          <p:spPr bwMode="auto">
            <a:xfrm>
              <a:off x="3072" y="864"/>
              <a:ext cx="168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3962400" y="1219200"/>
            <a:ext cx="4889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composition: C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OH</a:t>
            </a:r>
          </a:p>
        </p:txBody>
      </p:sp>
      <p:sp>
        <p:nvSpPr>
          <p:cNvPr id="103429" name="AutoShape 12"/>
          <p:cNvSpPr>
            <a:spLocks noChangeArrowheads="1"/>
          </p:cNvSpPr>
          <p:nvPr/>
        </p:nvSpPr>
        <p:spPr bwMode="auto">
          <a:xfrm>
            <a:off x="3886200" y="1219200"/>
            <a:ext cx="4724400" cy="4572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5791200" y="5486400"/>
            <a:ext cx="35972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Carbon target used to measure bound nucleon contribution of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endParaRPr lang="en-US" sz="2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431" name="AutoShape 14"/>
          <p:cNvSpPr>
            <a:spLocks noChangeArrowheads="1"/>
          </p:cNvSpPr>
          <p:nvPr/>
        </p:nvSpPr>
        <p:spPr bwMode="auto">
          <a:xfrm>
            <a:off x="5791200" y="5486400"/>
            <a:ext cx="3124200" cy="1143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Frost target</a:t>
            </a:r>
          </a:p>
        </p:txBody>
      </p:sp>
      <p:pic>
        <p:nvPicPr>
          <p:cNvPr id="10343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/>
          <a:stretch>
            <a:fillRect/>
          </a:stretch>
        </p:blipFill>
        <p:spPr bwMode="auto">
          <a:xfrm>
            <a:off x="0" y="1066800"/>
            <a:ext cx="93726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0" y="1066800"/>
            <a:ext cx="2667000" cy="4572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lang="en-US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(C</a:t>
            </a:r>
            <a:r>
              <a:rPr lang="en-US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en-US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en-US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OH)</a:t>
            </a:r>
            <a:endParaRPr lang="en-US" dirty="0"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6200" y="4648200"/>
            <a:ext cx="121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715000" y="4648200"/>
            <a:ext cx="121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391400" y="4648200"/>
            <a:ext cx="1219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76800" y="4419600"/>
            <a:ext cx="1219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2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25" y="2543175"/>
            <a:ext cx="5810250" cy="3971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88" y="0"/>
            <a:ext cx="9142412" cy="8715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kern="0" dirty="0" err="1">
                <a:solidFill>
                  <a:srgbClr val="7F7F7F"/>
                </a:solidFill>
              </a:rPr>
              <a:t>HDIce</a:t>
            </a:r>
            <a:r>
              <a:rPr lang="en-US" sz="3600" kern="0" dirty="0">
                <a:solidFill>
                  <a:srgbClr val="7F7F7F"/>
                </a:solidFill>
              </a:rPr>
              <a:t> polarized target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0488" y="873125"/>
            <a:ext cx="2801937" cy="30257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Polarized at 15 Tesla and ~16mK</a:t>
            </a:r>
          </a:p>
          <a:p>
            <a:pPr>
              <a:defRPr/>
            </a:pPr>
            <a:endParaRPr lang="en-GB" sz="16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Polarise H2 and D2 rotational states – transfer spin to HD and repolarise </a:t>
            </a:r>
          </a:p>
          <a:p>
            <a:pPr>
              <a:defRPr/>
            </a:pP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sz="1600" dirty="0" smtClean="0">
                <a:latin typeface="Arial" pitchFamily="34" charset="0"/>
                <a:cs typeface="Arial" pitchFamily="34" charset="0"/>
              </a:rPr>
              <a:t>Transferred to in-beam cryostat – polarisation held with ~0.8T field</a:t>
            </a:r>
            <a:endParaRPr lang="en-GB" sz="1600" dirty="0"/>
          </a:p>
          <a:p>
            <a:pPr>
              <a:defRPr/>
            </a:pPr>
            <a:endParaRPr lang="en-US" sz="1300" dirty="0"/>
          </a:p>
        </p:txBody>
      </p:sp>
      <p:sp>
        <p:nvSpPr>
          <p:cNvPr id="18" name="Rectangle 17"/>
          <p:cNvSpPr/>
          <p:nvPr/>
        </p:nvSpPr>
        <p:spPr>
          <a:xfrm>
            <a:off x="2892425" y="2874963"/>
            <a:ext cx="1744663" cy="8366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058" tIns="41029" rIns="82058" bIns="4102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92425" y="2543175"/>
            <a:ext cx="581025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6" descr="hd-ce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5850" y="930275"/>
            <a:ext cx="27051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(D) 21a av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" y="3898900"/>
            <a:ext cx="2789238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9788" y="965200"/>
            <a:ext cx="251301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1A651-43A5-4B92-92A6-A330DCDDA5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 err="1" smtClean="0">
                <a:solidFill>
                  <a:srgbClr val="FFFFFF"/>
                </a:solidFill>
                <a:latin typeface="Arial" pitchFamily="34" charset="0"/>
              </a:rPr>
              <a:t>HDice</a:t>
            </a:r>
            <a:r>
              <a:rPr lang="en-GB" sz="3600" kern="0" dirty="0" smtClean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polarised target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8674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FontTx/>
              <a:buChar char="•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>
                <a:solidFill>
                  <a:srgbClr val="000000"/>
                </a:solidFill>
                <a:latin typeface="Arial" pitchFamily="34" charset="0"/>
              </a:rPr>
              <a:t>General motivations</a:t>
            </a:r>
          </a:p>
          <a:p>
            <a:pPr>
              <a:buClr>
                <a:srgbClr val="000000"/>
              </a:buClr>
              <a:buFontTx/>
              <a:buChar char="•"/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rgbClr val="000000"/>
              </a:buClr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Observables in meson photoproduction</a:t>
            </a:r>
          </a:p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rgbClr val="000000"/>
              </a:buClr>
              <a:buFontTx/>
              <a:buChar char="•"/>
              <a:defRPr/>
            </a:pPr>
            <a:r>
              <a:rPr lang="en-US">
                <a:latin typeface="Arial" pitchFamily="34" charset="0"/>
              </a:rPr>
              <a:t> Experimental details</a:t>
            </a:r>
          </a:p>
          <a:p>
            <a:pPr>
              <a:buClr>
                <a:srgbClr val="000000"/>
              </a:buClr>
              <a:buFontTx/>
              <a:buChar char="•"/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rgbClr val="000000"/>
              </a:buClr>
              <a:buFontTx/>
              <a:buChar char="•"/>
              <a:defRPr/>
            </a:pP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Preliminary results for several polarization observables</a:t>
            </a:r>
          </a:p>
          <a:p>
            <a:pPr>
              <a:buClr>
                <a:srgbClr val="000000"/>
              </a:buClr>
              <a:buFontTx/>
              <a:buChar char="•"/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rgbClr val="000000"/>
              </a:buClr>
              <a:buFontTx/>
              <a:buChar char="•"/>
              <a:defRPr/>
            </a:pPr>
            <a:r>
              <a:rPr lang="en-US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Conclusions</a:t>
            </a:r>
          </a:p>
          <a:p>
            <a:pPr>
              <a:buClr>
                <a:srgbClr val="000000"/>
              </a:buClr>
              <a:buFont typeface="MS PGothic" pitchFamily="34" charset="-128"/>
              <a:buNone/>
              <a:defRPr/>
            </a:pPr>
            <a:endParaRPr lang="en-US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Font typeface="MS PGothic" pitchFamily="34" charset="-128"/>
              <a:buNone/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pic>
        <p:nvPicPr>
          <p:cNvPr id="1065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19637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Outline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028B8A-7CAE-4B9F-AB1A-74AF11DDC81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grpSp>
        <p:nvGrpSpPr>
          <p:cNvPr id="108547" name="Group 8"/>
          <p:cNvGrpSpPr>
            <a:grpSpLocks/>
          </p:cNvGrpSpPr>
          <p:nvPr/>
        </p:nvGrpSpPr>
        <p:grpSpPr bwMode="auto">
          <a:xfrm>
            <a:off x="5691188" y="2819400"/>
            <a:ext cx="3452812" cy="3733800"/>
            <a:chOff x="1008" y="1104"/>
            <a:chExt cx="2880" cy="2832"/>
          </a:xfrm>
        </p:grpSpPr>
        <p:pic>
          <p:nvPicPr>
            <p:cNvPr id="6" name="Picture 5" descr="reset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" y="1104"/>
              <a:ext cx="2594" cy="25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8558" name="Rectangle 6"/>
            <p:cNvSpPr>
              <a:spLocks noChangeArrowheads="1"/>
            </p:cNvSpPr>
            <p:nvPr/>
          </p:nvSpPr>
          <p:spPr bwMode="auto">
            <a:xfrm>
              <a:off x="1008" y="3696"/>
              <a:ext cx="26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9" name="Rectangle 7"/>
            <p:cNvSpPr>
              <a:spLocks noChangeArrowheads="1"/>
            </p:cNvSpPr>
            <p:nvPr/>
          </p:nvSpPr>
          <p:spPr bwMode="auto">
            <a:xfrm>
              <a:off x="3600" y="1104"/>
              <a:ext cx="288" cy="2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548" name="Text Box 9"/>
          <p:cNvSpPr txBox="1">
            <a:spLocks noChangeArrowheads="1"/>
          </p:cNvSpPr>
          <p:nvPr/>
        </p:nvSpPr>
        <p:spPr bwMode="auto">
          <a:xfrm>
            <a:off x="296863" y="2622550"/>
            <a:ext cx="584358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="1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b="1" i="1">
                <a:solidFill>
                  <a:srgbClr val="C00000"/>
                </a:solidFill>
                <a:latin typeface="Arial" pitchFamily="34" charset="0"/>
              </a:rPr>
              <a:t>S</a:t>
            </a:r>
            <a:r>
              <a:rPr lang="en-US" b="1" i="1" baseline="-25000">
                <a:solidFill>
                  <a:srgbClr val="C00000"/>
                </a:solidFill>
                <a:latin typeface="Arial" pitchFamily="34" charset="0"/>
              </a:rPr>
              <a:t>11</a:t>
            </a:r>
            <a:r>
              <a:rPr lang="en-US" b="1">
                <a:solidFill>
                  <a:srgbClr val="C00000"/>
                </a:solidFill>
                <a:latin typeface="Arial" pitchFamily="34" charset="0"/>
              </a:rPr>
              <a:t>(1535) </a:t>
            </a:r>
            <a:r>
              <a:rPr lang="en-US">
                <a:latin typeface="Arial" pitchFamily="34" charset="0"/>
              </a:rPr>
              <a:t>dominates at threshold</a:t>
            </a:r>
          </a:p>
          <a:p>
            <a:pPr eaLnBrk="1" hangingPunct="1"/>
            <a:r>
              <a:rPr lang="en-US">
                <a:latin typeface="Arial" pitchFamily="34" charset="0"/>
              </a:rPr>
              <a:t>   </a:t>
            </a:r>
            <a:r>
              <a:rPr lang="en-US" i="1">
                <a:latin typeface="Arial" pitchFamily="34" charset="0"/>
              </a:rPr>
              <a:t>L</a:t>
            </a:r>
            <a:r>
              <a:rPr lang="en-US">
                <a:latin typeface="Arial" pitchFamily="34" charset="0"/>
              </a:rPr>
              <a:t>=0, </a:t>
            </a:r>
            <a:r>
              <a:rPr lang="en-US" i="1">
                <a:latin typeface="Arial" pitchFamily="34" charset="0"/>
              </a:rPr>
              <a:t>s</a:t>
            </a:r>
            <a:r>
              <a:rPr lang="en-US">
                <a:latin typeface="Arial" pitchFamily="34" charset="0"/>
              </a:rPr>
              <a:t> = ½ </a:t>
            </a:r>
            <a:r>
              <a:rPr lang="en-US" b="1">
                <a:latin typeface="Arial" pitchFamily="34" charset="0"/>
              </a:rPr>
              <a:t>→ </a:t>
            </a:r>
            <a:r>
              <a:rPr lang="en-US">
                <a:latin typeface="Arial" pitchFamily="34" charset="0"/>
              </a:rPr>
              <a:t>only helicity = ½ .</a:t>
            </a:r>
          </a:p>
          <a:p>
            <a:pPr eaLnBrk="1" hangingPunct="1">
              <a:buFontTx/>
              <a:buChar char="•"/>
            </a:pPr>
            <a:endParaRPr lang="en-US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 </a:t>
            </a:r>
            <a:r>
              <a:rPr lang="en-US" i="1">
                <a:latin typeface="Arial" pitchFamily="34" charset="0"/>
              </a:rPr>
              <a:t>E</a:t>
            </a:r>
            <a:r>
              <a:rPr lang="en-US">
                <a:latin typeface="Arial" pitchFamily="34" charset="0"/>
              </a:rPr>
              <a:t> ≈ 1.0 for all scattering angles</a:t>
            </a:r>
          </a:p>
          <a:p>
            <a:pPr eaLnBrk="1" hangingPunct="1">
              <a:buFontTx/>
              <a:buChar char="•"/>
            </a:pPr>
            <a:endParaRPr lang="en-US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latin typeface="Arial" pitchFamily="34" charset="0"/>
              </a:rPr>
              <a:t> Provides an analytic check </a:t>
            </a:r>
          </a:p>
        </p:txBody>
      </p:sp>
      <p:graphicFrame>
        <p:nvGraphicFramePr>
          <p:cNvPr id="108549" name="Object 3"/>
          <p:cNvGraphicFramePr>
            <a:graphicFrameLocks noChangeAspect="1"/>
          </p:cNvGraphicFramePr>
          <p:nvPr/>
        </p:nvGraphicFramePr>
        <p:xfrm>
          <a:off x="876300" y="1219200"/>
          <a:ext cx="2000250" cy="90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5" name="Equation" r:id="rId4" imgW="952087" imgH="431613" progId="Equation.3">
                  <p:embed/>
                </p:oleObj>
              </mc:Choice>
              <mc:Fallback>
                <p:oleObj name="Equation" r:id="rId4" imgW="952087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1219200"/>
                        <a:ext cx="2000250" cy="90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E – </a:t>
            </a:r>
            <a:r>
              <a:rPr lang="en-GB" sz="3600" kern="0" dirty="0">
                <a:solidFill>
                  <a:srgbClr val="FFFFFF"/>
                </a:solidFill>
                <a:latin typeface="Symbol" pitchFamily="18" charset="2"/>
              </a:rPr>
              <a:t>h</a:t>
            </a: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3600" kern="0" dirty="0" err="1">
                <a:solidFill>
                  <a:srgbClr val="FFFFFF"/>
                </a:solidFill>
                <a:latin typeface="Arial" pitchFamily="34" charset="0"/>
              </a:rPr>
              <a:t>photoproduction</a:t>
            </a: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 at threshold</a:t>
            </a:r>
          </a:p>
        </p:txBody>
      </p:sp>
      <p:sp>
        <p:nvSpPr>
          <p:cNvPr id="2" name="Oval 1"/>
          <p:cNvSpPr/>
          <p:nvPr/>
        </p:nvSpPr>
        <p:spPr>
          <a:xfrm>
            <a:off x="6705600" y="3657600"/>
            <a:ext cx="615950" cy="666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0855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1976437"/>
            <a:ext cx="366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11" descr="img12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54408" b="-48058"/>
          <a:stretch>
            <a:fillRect/>
          </a:stretch>
        </p:blipFill>
        <p:spPr bwMode="auto">
          <a:xfrm>
            <a:off x="4694238" y="1098550"/>
            <a:ext cx="7366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11" descr="img120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54408" b="-48058"/>
          <a:stretch>
            <a:fillRect/>
          </a:stretch>
        </p:blipFill>
        <p:spPr bwMode="auto">
          <a:xfrm>
            <a:off x="6065838" y="863600"/>
            <a:ext cx="73818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11720">
            <a:off x="5541963" y="1906588"/>
            <a:ext cx="414337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62378">
            <a:off x="6890545" y="1518443"/>
            <a:ext cx="414338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575969" y="758824"/>
            <a:ext cx="3039269" cy="165798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13"/>
          <p:cNvSpPr txBox="1">
            <a:spLocks noChangeArrowheads="1"/>
          </p:cNvSpPr>
          <p:nvPr/>
        </p:nvSpPr>
        <p:spPr bwMode="auto">
          <a:xfrm>
            <a:off x="7096125" y="3897313"/>
            <a:ext cx="650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A50021"/>
                </a:solidFill>
                <a:cs typeface="Times New Roman" pitchFamily="18" charset="0"/>
              </a:rPr>
              <a:t>☺</a:t>
            </a:r>
          </a:p>
        </p:txBody>
      </p:sp>
      <p:sp>
        <p:nvSpPr>
          <p:cNvPr id="109572" name="Text Box 14"/>
          <p:cNvSpPr txBox="1">
            <a:spLocks noChangeArrowheads="1"/>
          </p:cNvSpPr>
          <p:nvPr/>
        </p:nvSpPr>
        <p:spPr bwMode="auto">
          <a:xfrm>
            <a:off x="5564188" y="1627188"/>
            <a:ext cx="21828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54227"/>
                </a:solidFill>
              </a:rPr>
              <a:t>SAID</a:t>
            </a:r>
          </a:p>
          <a:p>
            <a:pPr eaLnBrk="1" hangingPunct="1"/>
            <a:r>
              <a:rPr lang="en-US" b="1">
                <a:solidFill>
                  <a:schemeClr val="hlink"/>
                </a:solidFill>
              </a:rPr>
              <a:t>MAID</a:t>
            </a:r>
          </a:p>
          <a:p>
            <a:pPr eaLnBrk="1" hangingPunct="1"/>
            <a:r>
              <a:rPr lang="en-US" b="1">
                <a:solidFill>
                  <a:srgbClr val="31FB57"/>
                </a:solidFill>
              </a:rPr>
              <a:t>Bonn-Gatchina</a:t>
            </a:r>
          </a:p>
        </p:txBody>
      </p:sp>
      <p:grpSp>
        <p:nvGrpSpPr>
          <p:cNvPr id="109573" name="Group 26"/>
          <p:cNvGrpSpPr>
            <a:grpSpLocks/>
          </p:cNvGrpSpPr>
          <p:nvPr/>
        </p:nvGrpSpPr>
        <p:grpSpPr bwMode="auto">
          <a:xfrm>
            <a:off x="1060450" y="1704975"/>
            <a:ext cx="4425950" cy="3394075"/>
            <a:chOff x="223" y="932"/>
            <a:chExt cx="2119" cy="1322"/>
          </a:xfrm>
        </p:grpSpPr>
        <p:pic>
          <p:nvPicPr>
            <p:cNvPr id="109577" name="Content Placeholder 3" descr="r1_152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03"/>
            <a:stretch>
              <a:fillRect/>
            </a:stretch>
          </p:blipFill>
          <p:spPr bwMode="auto">
            <a:xfrm>
              <a:off x="223" y="932"/>
              <a:ext cx="2119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03" name="Text Box 7"/>
            <p:cNvSpPr txBox="1">
              <a:spLocks noChangeArrowheads="1"/>
            </p:cNvSpPr>
            <p:nvPr/>
          </p:nvSpPr>
          <p:spPr bwMode="auto">
            <a:xfrm>
              <a:off x="1263" y="1911"/>
              <a:ext cx="81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>
                  <a:solidFill>
                    <a:srgbClr val="E5422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PRELIMINARY</a:t>
              </a:r>
            </a:p>
          </p:txBody>
        </p:sp>
        <p:sp>
          <p:nvSpPr>
            <p:cNvPr id="109579" name="TextBox 7"/>
            <p:cNvSpPr txBox="1">
              <a:spLocks noChangeArrowheads="1"/>
            </p:cNvSpPr>
            <p:nvPr/>
          </p:nvSpPr>
          <p:spPr bwMode="auto">
            <a:xfrm>
              <a:off x="854" y="1364"/>
              <a:ext cx="7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l-GR" sz="1800" i="1">
                  <a:cs typeface="Times New Roman" pitchFamily="18" charset="0"/>
                </a:rPr>
                <a:t>γ</a:t>
              </a:r>
              <a:r>
                <a:rPr lang="en-US" sz="1800" i="1"/>
                <a:t>+ p → p + </a:t>
              </a:r>
              <a:r>
                <a:rPr lang="en-US" sz="1800" i="1">
                  <a:latin typeface="Symbol" pitchFamily="18" charset="2"/>
                </a:rPr>
                <a:t>h</a:t>
              </a:r>
            </a:p>
            <a:p>
              <a:pPr algn="ctr" eaLnBrk="1" hangingPunct="1"/>
              <a:r>
                <a:rPr lang="en-US" sz="1800" i="1"/>
                <a:t>p</a:t>
              </a:r>
              <a:r>
                <a:rPr lang="en-US" sz="1800" i="1" baseline="-25000"/>
                <a:t>0</a:t>
              </a:r>
              <a:r>
                <a:rPr lang="en-US" sz="1800" i="1"/>
                <a:t>=</a:t>
              </a:r>
              <a:r>
                <a:rPr lang="en-US" sz="1800"/>
                <a:t> 1.00 </a:t>
              </a:r>
              <a:r>
                <a:rPr lang="en-US" sz="1800" i="1"/>
                <a:t>±</a:t>
              </a:r>
              <a:r>
                <a:rPr lang="en-US" sz="1800"/>
                <a:t> 0.04</a:t>
              </a:r>
              <a:endParaRPr lang="en-US" sz="1800" i="1"/>
            </a:p>
          </p:txBody>
        </p:sp>
      </p:grpSp>
      <p:sp>
        <p:nvSpPr>
          <p:cNvPr id="109574" name="Text Box 14"/>
          <p:cNvSpPr txBox="1">
            <a:spLocks noChangeArrowheads="1"/>
          </p:cNvSpPr>
          <p:nvPr/>
        </p:nvSpPr>
        <p:spPr bwMode="auto">
          <a:xfrm>
            <a:off x="3756025" y="4916488"/>
            <a:ext cx="1023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cos(</a:t>
            </a:r>
            <a:r>
              <a:rPr lang="el-GR" sz="1800" b="1" i="1">
                <a:cs typeface="Times New Roman" pitchFamily="18" charset="0"/>
              </a:rPr>
              <a:t>θ</a:t>
            </a:r>
            <a:r>
              <a:rPr lang="en-US" sz="1800" b="1" i="1" baseline="-25000">
                <a:cs typeface="Times New Roman" pitchFamily="18" charset="0"/>
              </a:rPr>
              <a:t>c.m.</a:t>
            </a:r>
            <a:r>
              <a:rPr lang="en-US" sz="1800" b="1" i="1"/>
              <a:t>)</a:t>
            </a:r>
          </a:p>
        </p:txBody>
      </p:sp>
      <p:sp>
        <p:nvSpPr>
          <p:cNvPr id="109575" name="Text Box 12"/>
          <p:cNvSpPr txBox="1">
            <a:spLocks noChangeArrowheads="1"/>
          </p:cNvSpPr>
          <p:nvPr/>
        </p:nvSpPr>
        <p:spPr bwMode="auto">
          <a:xfrm>
            <a:off x="5572125" y="3111500"/>
            <a:ext cx="3048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n-US" sz="2000" i="1">
                <a:latin typeface="Arial" pitchFamily="34" charset="0"/>
              </a:rPr>
              <a:t>W</a:t>
            </a:r>
            <a:r>
              <a:rPr lang="en-US" sz="2000">
                <a:latin typeface="Arial" pitchFamily="34" charset="0"/>
              </a:rPr>
              <a:t> = 1525 MeV </a:t>
            </a:r>
          </a:p>
          <a:p>
            <a:pPr eaLnBrk="1" hangingPunct="1"/>
            <a:endParaRPr lang="en-US" sz="2000">
              <a:latin typeface="Arial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i="1">
                <a:latin typeface="Arial" pitchFamily="34" charset="0"/>
              </a:rPr>
              <a:t>E</a:t>
            </a:r>
            <a:r>
              <a:rPr lang="en-US" sz="2000">
                <a:latin typeface="Arial" pitchFamily="34" charset="0"/>
              </a:rPr>
              <a:t>=1, within statistical uncertainties</a:t>
            </a:r>
          </a:p>
        </p:txBody>
      </p:sp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at threshold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,p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594" name="Group 29"/>
          <p:cNvGrpSpPr>
            <a:grpSpLocks/>
          </p:cNvGrpSpPr>
          <p:nvPr/>
        </p:nvGrpSpPr>
        <p:grpSpPr bwMode="auto">
          <a:xfrm>
            <a:off x="228600" y="1219200"/>
            <a:ext cx="6248400" cy="5027613"/>
            <a:chOff x="144" y="768"/>
            <a:chExt cx="3936" cy="3167"/>
          </a:xfrm>
        </p:grpSpPr>
        <p:pic>
          <p:nvPicPr>
            <p:cNvPr id="110611" name="Picture 13" descr="ePic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t="2646" r="3125"/>
            <a:stretch>
              <a:fillRect/>
            </a:stretch>
          </p:blipFill>
          <p:spPr bwMode="auto">
            <a:xfrm>
              <a:off x="144" y="787"/>
              <a:ext cx="3936" cy="3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612" name="Rectangle 20"/>
            <p:cNvSpPr>
              <a:spLocks noChangeArrowheads="1"/>
            </p:cNvSpPr>
            <p:nvPr/>
          </p:nvSpPr>
          <p:spPr bwMode="auto">
            <a:xfrm>
              <a:off x="144" y="76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3" name="Rectangle 21"/>
            <p:cNvSpPr>
              <a:spLocks noChangeArrowheads="1"/>
            </p:cNvSpPr>
            <p:nvPr/>
          </p:nvSpPr>
          <p:spPr bwMode="auto">
            <a:xfrm>
              <a:off x="1488" y="76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4" name="Rectangle 22"/>
            <p:cNvSpPr>
              <a:spLocks noChangeArrowheads="1"/>
            </p:cNvSpPr>
            <p:nvPr/>
          </p:nvSpPr>
          <p:spPr bwMode="auto">
            <a:xfrm>
              <a:off x="2880" y="76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5" name="Rectangle 23"/>
            <p:cNvSpPr>
              <a:spLocks noChangeArrowheads="1"/>
            </p:cNvSpPr>
            <p:nvPr/>
          </p:nvSpPr>
          <p:spPr bwMode="auto">
            <a:xfrm>
              <a:off x="2880" y="1872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6" name="Rectangle 24"/>
            <p:cNvSpPr>
              <a:spLocks noChangeArrowheads="1"/>
            </p:cNvSpPr>
            <p:nvPr/>
          </p:nvSpPr>
          <p:spPr bwMode="auto">
            <a:xfrm>
              <a:off x="1488" y="1872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7" name="Rectangle 25"/>
            <p:cNvSpPr>
              <a:spLocks noChangeArrowheads="1"/>
            </p:cNvSpPr>
            <p:nvPr/>
          </p:nvSpPr>
          <p:spPr bwMode="auto">
            <a:xfrm>
              <a:off x="144" y="1872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8" name="Rectangle 26"/>
            <p:cNvSpPr>
              <a:spLocks noChangeArrowheads="1"/>
            </p:cNvSpPr>
            <p:nvPr/>
          </p:nvSpPr>
          <p:spPr bwMode="auto">
            <a:xfrm>
              <a:off x="144" y="292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19" name="Rectangle 27"/>
            <p:cNvSpPr>
              <a:spLocks noChangeArrowheads="1"/>
            </p:cNvSpPr>
            <p:nvPr/>
          </p:nvSpPr>
          <p:spPr bwMode="auto">
            <a:xfrm>
              <a:off x="1488" y="292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0620" name="Rectangle 28"/>
            <p:cNvSpPr>
              <a:spLocks noChangeArrowheads="1"/>
            </p:cNvSpPr>
            <p:nvPr/>
          </p:nvSpPr>
          <p:spPr bwMode="auto">
            <a:xfrm>
              <a:off x="2880" y="2928"/>
              <a:ext cx="9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5AF08-52F5-4ABE-B305-90130FDA3D4B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1105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 Box 14"/>
          <p:cNvSpPr txBox="1">
            <a:spLocks noChangeArrowheads="1"/>
          </p:cNvSpPr>
          <p:nvPr/>
        </p:nvSpPr>
        <p:spPr bwMode="auto">
          <a:xfrm>
            <a:off x="6537325" y="1336675"/>
            <a:ext cx="218281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E54227"/>
                </a:solidFill>
              </a:rPr>
              <a:t>SAID</a:t>
            </a:r>
          </a:p>
          <a:p>
            <a:pPr eaLnBrk="1" hangingPunct="1"/>
            <a:r>
              <a:rPr lang="en-US" b="1">
                <a:solidFill>
                  <a:schemeClr val="hlink"/>
                </a:solidFill>
              </a:rPr>
              <a:t>MAID</a:t>
            </a:r>
          </a:p>
          <a:p>
            <a:pPr eaLnBrk="1" hangingPunct="1"/>
            <a:r>
              <a:rPr lang="en-US" b="1">
                <a:solidFill>
                  <a:srgbClr val="31FB57"/>
                </a:solidFill>
              </a:rPr>
              <a:t>Bonn-Gatchina</a:t>
            </a:r>
          </a:p>
        </p:txBody>
      </p:sp>
      <p:sp>
        <p:nvSpPr>
          <p:cNvPr id="158735" name="Text Box 15"/>
          <p:cNvSpPr txBox="1">
            <a:spLocks noChangeArrowheads="1"/>
          </p:cNvSpPr>
          <p:nvPr/>
        </p:nvSpPr>
        <p:spPr bwMode="auto">
          <a:xfrm>
            <a:off x="381000" y="2157413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2547938" y="2133600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4757738" y="2133600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38" name="Text Box 18"/>
          <p:cNvSpPr txBox="1">
            <a:spLocks noChangeArrowheads="1"/>
          </p:cNvSpPr>
          <p:nvPr/>
        </p:nvSpPr>
        <p:spPr bwMode="auto">
          <a:xfrm>
            <a:off x="4757738" y="3717925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39" name="Text Box 19"/>
          <p:cNvSpPr txBox="1">
            <a:spLocks noChangeArrowheads="1"/>
          </p:cNvSpPr>
          <p:nvPr/>
        </p:nvSpPr>
        <p:spPr bwMode="auto">
          <a:xfrm>
            <a:off x="2547938" y="3733800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40" name="Text Box 20"/>
          <p:cNvSpPr txBox="1">
            <a:spLocks noChangeArrowheads="1"/>
          </p:cNvSpPr>
          <p:nvPr/>
        </p:nvSpPr>
        <p:spPr bwMode="auto">
          <a:xfrm>
            <a:off x="381000" y="3733800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41" name="Text Box 21"/>
          <p:cNvSpPr txBox="1">
            <a:spLocks noChangeArrowheads="1"/>
          </p:cNvSpPr>
          <p:nvPr/>
        </p:nvSpPr>
        <p:spPr bwMode="auto">
          <a:xfrm>
            <a:off x="533400" y="4708525"/>
            <a:ext cx="1109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42" name="Text Box 22"/>
          <p:cNvSpPr txBox="1">
            <a:spLocks noChangeArrowheads="1"/>
          </p:cNvSpPr>
          <p:nvPr/>
        </p:nvSpPr>
        <p:spPr bwMode="auto">
          <a:xfrm>
            <a:off x="2547938" y="4708525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58743" name="Text Box 23"/>
          <p:cNvSpPr txBox="1">
            <a:spLocks noChangeArrowheads="1"/>
          </p:cNvSpPr>
          <p:nvPr/>
        </p:nvSpPr>
        <p:spPr bwMode="auto">
          <a:xfrm>
            <a:off x="4757738" y="4708525"/>
            <a:ext cx="1109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E54227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</p:txBody>
      </p:sp>
      <p:sp>
        <p:nvSpPr>
          <p:cNvPr id="110607" name="Text Box 24"/>
          <p:cNvSpPr txBox="1">
            <a:spLocks noChangeArrowheads="1"/>
          </p:cNvSpPr>
          <p:nvPr/>
        </p:nvSpPr>
        <p:spPr bwMode="auto">
          <a:xfrm>
            <a:off x="6629400" y="3546475"/>
            <a:ext cx="2438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latin typeface="Arial" pitchFamily="34" charset="0"/>
              </a:rPr>
              <a:t>Preliminary data prefers SAID for  </a:t>
            </a:r>
            <a:r>
              <a:rPr lang="en-US" sz="2000" i="1">
                <a:latin typeface="Arial" pitchFamily="34" charset="0"/>
              </a:rPr>
              <a:t>W </a:t>
            </a:r>
            <a:r>
              <a:rPr lang="en-US" sz="2000">
                <a:latin typeface="Arial" pitchFamily="34" charset="0"/>
              </a:rPr>
              <a:t>&gt;1.75 GeV</a:t>
            </a:r>
            <a:endParaRPr lang="en-US" sz="2000" i="1">
              <a:latin typeface="Arial" pitchFamily="34" charset="0"/>
            </a:endParaRPr>
          </a:p>
        </p:txBody>
      </p:sp>
      <p:sp>
        <p:nvSpPr>
          <p:cNvPr id="110608" name="Text Box 30"/>
          <p:cNvSpPr txBox="1">
            <a:spLocks noChangeArrowheads="1"/>
          </p:cNvSpPr>
          <p:nvPr/>
        </p:nvSpPr>
        <p:spPr bwMode="auto">
          <a:xfrm rot="-5400000">
            <a:off x="91282" y="1172368"/>
            <a:ext cx="336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E</a:t>
            </a:r>
          </a:p>
        </p:txBody>
      </p:sp>
      <p:sp>
        <p:nvSpPr>
          <p:cNvPr id="110609" name="Text Box 25"/>
          <p:cNvSpPr txBox="1">
            <a:spLocks noChangeArrowheads="1"/>
          </p:cNvSpPr>
          <p:nvPr/>
        </p:nvSpPr>
        <p:spPr bwMode="auto">
          <a:xfrm>
            <a:off x="5562600" y="6019800"/>
            <a:ext cx="10239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cos(</a:t>
            </a:r>
            <a:r>
              <a:rPr lang="el-GR" sz="1800" b="1" i="1">
                <a:cs typeface="Times New Roman" pitchFamily="18" charset="0"/>
              </a:rPr>
              <a:t>θ</a:t>
            </a:r>
            <a:r>
              <a:rPr lang="en-US" sz="1800" b="1" i="1" baseline="-25000">
                <a:cs typeface="Times New Roman" pitchFamily="18" charset="0"/>
              </a:rPr>
              <a:t>c.m.</a:t>
            </a:r>
            <a:r>
              <a:rPr lang="en-US" sz="1800" b="1" i="1"/>
              <a:t>)</a:t>
            </a: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,p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C6F309-3BCB-43E2-B4E8-33E27EA1024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111619" name="Group 3"/>
          <p:cNvGrpSpPr>
            <a:grpSpLocks/>
          </p:cNvGrpSpPr>
          <p:nvPr/>
        </p:nvGrpSpPr>
        <p:grpSpPr bwMode="auto">
          <a:xfrm>
            <a:off x="171450" y="874713"/>
            <a:ext cx="8651875" cy="5426075"/>
            <a:chOff x="304800" y="914400"/>
            <a:chExt cx="7467600" cy="5000415"/>
          </a:xfrm>
        </p:grpSpPr>
        <p:grpSp>
          <p:nvGrpSpPr>
            <p:cNvPr id="111623" name="Group 4"/>
            <p:cNvGrpSpPr>
              <a:grpSpLocks noChangeAspect="1"/>
            </p:cNvGrpSpPr>
            <p:nvPr/>
          </p:nvGrpSpPr>
          <p:grpSpPr bwMode="auto">
            <a:xfrm>
              <a:off x="304800" y="914400"/>
              <a:ext cx="7173088" cy="5000415"/>
              <a:chOff x="-2679192" y="-4581144"/>
              <a:chExt cx="14418265" cy="10051089"/>
            </a:xfrm>
          </p:grpSpPr>
          <p:grpSp>
            <p:nvGrpSpPr>
              <p:cNvPr id="111660" name="Group 41"/>
              <p:cNvGrpSpPr>
                <a:grpSpLocks/>
              </p:cNvGrpSpPr>
              <p:nvPr/>
            </p:nvGrpSpPr>
            <p:grpSpPr bwMode="auto">
              <a:xfrm>
                <a:off x="-2679192" y="-4581144"/>
                <a:ext cx="14418265" cy="8432601"/>
                <a:chOff x="-2679192" y="-4581144"/>
                <a:chExt cx="14418265" cy="8432601"/>
              </a:xfrm>
            </p:grpSpPr>
            <p:grpSp>
              <p:nvGrpSpPr>
                <p:cNvPr id="111667" name="Group 48"/>
                <p:cNvGrpSpPr>
                  <a:grpSpLocks/>
                </p:cNvGrpSpPr>
                <p:nvPr/>
              </p:nvGrpSpPr>
              <p:grpSpPr bwMode="auto">
                <a:xfrm>
                  <a:off x="-2679192" y="-4581144"/>
                  <a:ext cx="14418265" cy="6814113"/>
                  <a:chOff x="-2679192" y="-2752344"/>
                  <a:chExt cx="14418265" cy="6814113"/>
                </a:xfrm>
              </p:grpSpPr>
              <p:grpSp>
                <p:nvGrpSpPr>
                  <p:cNvPr id="111674" name="Group 55"/>
                  <p:cNvGrpSpPr>
                    <a:grpSpLocks/>
                  </p:cNvGrpSpPr>
                  <p:nvPr/>
                </p:nvGrpSpPr>
                <p:grpSpPr bwMode="auto">
                  <a:xfrm>
                    <a:off x="-2679192" y="-2752344"/>
                    <a:ext cx="14418265" cy="5195625"/>
                    <a:chOff x="-2679192" y="-2752344"/>
                    <a:chExt cx="14418265" cy="5195625"/>
                  </a:xfrm>
                </p:grpSpPr>
                <p:grpSp>
                  <p:nvGrpSpPr>
                    <p:cNvPr id="111681" name="Group 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2679192" y="-2752344"/>
                      <a:ext cx="14406073" cy="3572874"/>
                      <a:chOff x="-2667000" y="488895"/>
                      <a:chExt cx="14406073" cy="3572874"/>
                    </a:xfrm>
                  </p:grpSpPr>
                  <p:pic>
                    <p:nvPicPr>
                      <p:cNvPr id="70" name="Picture 7" descr="C:\Users\dugger\Documents\myTalks\APS2013\Others\steffen\steffenPlots\wbin_E_W06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/>
                      <a:srcRect l="-4765" t="1876" r="4765" b="-1876"/>
                      <a:stretch/>
                    </p:blipFill>
                    <p:spPr bwMode="auto">
                      <a:xfrm>
                        <a:off x="8859219" y="494776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1" name="Picture 6" descr="C:\Users\dugger\Documents\myTalks\APS2013\Others\steffen\steffenPlots\wbin_E_W05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/>
                      <a:srcRect l="-4765" t="1876" r="4765" b="-1876"/>
                      <a:stretch/>
                    </p:blipFill>
                    <p:spPr bwMode="auto">
                      <a:xfrm>
                        <a:off x="6556729" y="494776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2" name="Picture 5" descr="C:\Users\dugger\Documents\myTalks\APS2013\Others\steffen\steffenPlots\wbin_E_W04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/>
                      <a:srcRect l="-4765" t="1876" r="4765" b="-1876"/>
                      <a:stretch/>
                    </p:blipFill>
                    <p:spPr bwMode="auto">
                      <a:xfrm>
                        <a:off x="4251485" y="494776"/>
                        <a:ext cx="2878113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3" name="Picture 4" descr="C:\Users\dugger\Documents\myTalks\APS2013\Others\steffen\steffenPlots\wbin_E_W03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/>
                      <a:srcRect l="-4765" t="1876" r="4765" b="-1876"/>
                      <a:stretch/>
                    </p:blipFill>
                    <p:spPr bwMode="auto">
                      <a:xfrm>
                        <a:off x="1946242" y="494776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4" name="Picture 3" descr="C:\Users\dugger\Documents\myTalks\APS2013\Others\steffen\steffenPlots\wbin_E_W02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/>
                      <a:srcRect l="-4765" t="1876" r="4765" b="-1876"/>
                      <a:stretch/>
                    </p:blipFill>
                    <p:spPr bwMode="auto">
                      <a:xfrm>
                        <a:off x="-356247" y="494776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5" name="Picture 2" descr="C:\Users\dugger\Documents\myTalks\APS2013\Others\steffen\steffenPlots\wbin_E_W01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/>
                      <a:srcRect l="-4765" t="1831" r="4765" b="-1925"/>
                      <a:stretch/>
                    </p:blipFill>
                    <p:spPr bwMode="auto">
                      <a:xfrm>
                        <a:off x="-2667000" y="488895"/>
                        <a:ext cx="2878113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6" name="Picture 13" descr="C:\Users\dugger\Documents\myTalks\APS2013\Others\steffen\steffenPlots\wbin_E_W12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8"/>
                      <a:srcRect l="-4765" t="1876" r="4765" b="-1876"/>
                      <a:stretch/>
                    </p:blipFill>
                    <p:spPr bwMode="auto">
                      <a:xfrm>
                        <a:off x="8859219" y="2112125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7" name="Picture 12" descr="C:\Users\dugger\Documents\myTalks\APS2013\Others\steffen\steffenPlots\wbin_E_W11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9"/>
                      <a:srcRect l="-4765" t="1876" r="4765" b="-1876"/>
                      <a:stretch/>
                    </p:blipFill>
                    <p:spPr bwMode="auto">
                      <a:xfrm>
                        <a:off x="6556729" y="2112125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8" name="Picture 11" descr="C:\Users\dugger\Documents\myTalks\APS2013\Others\steffen\steffenPlots\wbin_E_W10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/>
                      <a:srcRect l="-4765" t="1876" r="4765" b="-1876"/>
                      <a:stretch/>
                    </p:blipFill>
                    <p:spPr bwMode="auto">
                      <a:xfrm>
                        <a:off x="4251485" y="2112125"/>
                        <a:ext cx="2878113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79" name="Picture 10" descr="C:\Users\dugger\Documents\myTalks\APS2013\Others\steffen\steffenPlots\wbin_E_W09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1"/>
                      <a:srcRect l="-4765" t="1876" r="4765" b="-1876"/>
                      <a:stretch/>
                    </p:blipFill>
                    <p:spPr bwMode="auto">
                      <a:xfrm>
                        <a:off x="1946242" y="2112125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0" name="Picture 9" descr="C:\Users\dugger\Documents\myTalks\APS2013\Others\steffen\steffenPlots\wbin_E_W08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2"/>
                      <a:srcRect l="-4765" t="1876" r="4765" b="-1876"/>
                      <a:stretch/>
                    </p:blipFill>
                    <p:spPr bwMode="auto">
                      <a:xfrm>
                        <a:off x="-356247" y="2112125"/>
                        <a:ext cx="2878111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pic>
                    <p:nvPicPr>
                      <p:cNvPr id="81" name="Picture 8" descr="C:\Users\dugger\Documents\myTalks\APS2013\Others\steffen\steffenPlots\wbin_E_W07_0.pn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3"/>
                      <a:srcRect l="-4765" t="1876" r="4765" b="-1876"/>
                      <a:stretch/>
                    </p:blipFill>
                    <p:spPr bwMode="auto">
                      <a:xfrm>
                        <a:off x="-2661492" y="2112125"/>
                        <a:ext cx="2878113" cy="194964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grpSp>
                <p:pic>
                  <p:nvPicPr>
                    <p:cNvPr id="64" name="Picture 20" descr="C:\Users\dugger\Documents\myTalks\APS2013\Others\steffen\steffenPlots\wbin_E_W18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4"/>
                    <a:srcRect l="-4765" t="1876" r="4765" b="-1876"/>
                    <a:stretch/>
                  </p:blipFill>
                  <p:spPr bwMode="auto">
                    <a:xfrm>
                      <a:off x="8860797" y="494117"/>
                      <a:ext cx="2878113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5" name="Picture 19" descr="C:\Users\dugger\Documents\myTalks\APS2013\Others\steffen\steffenPlots\wbin_E_W17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5"/>
                    <a:srcRect l="-4765" t="1876" r="4765" b="-1876"/>
                    <a:stretch/>
                  </p:blipFill>
                  <p:spPr bwMode="auto">
                    <a:xfrm>
                      <a:off x="6544538" y="494117"/>
                      <a:ext cx="2880866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6" name="Picture 18" descr="C:\Users\dugger\Documents\myTalks\APS2013\Others\steffen\steffenPlots\wbin_E_W16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6"/>
                    <a:srcRect l="-4765" t="1876" r="4765" b="-1876"/>
                    <a:stretch/>
                  </p:blipFill>
                  <p:spPr bwMode="auto">
                    <a:xfrm>
                      <a:off x="4242048" y="494117"/>
                      <a:ext cx="2880866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7" name="Picture 17" descr="C:\Users\dugger\Documents\myTalks\APS2013\Others\steffen\steffenPlots\wbin_E_W15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7"/>
                    <a:srcRect l="-4765" t="1876" r="4765" b="-1876"/>
                    <a:stretch/>
                  </p:blipFill>
                  <p:spPr bwMode="auto">
                    <a:xfrm>
                      <a:off x="1936804" y="494117"/>
                      <a:ext cx="2880866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8" name="Picture 16" descr="C:\Users\dugger\Documents\myTalks\APS2013\Others\steffen\steffenPlots\wbin_E_W14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8"/>
                    <a:srcRect l="-4765" t="1876" r="4765" b="-1876"/>
                    <a:stretch/>
                  </p:blipFill>
                  <p:spPr bwMode="auto">
                    <a:xfrm>
                      <a:off x="-368439" y="494117"/>
                      <a:ext cx="2880866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69" name="Picture 15" descr="C:\Users\dugger\Documents\myTalks\APS2013\Others\steffen\steffenPlots\wbin_E_W13_0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19"/>
                    <a:srcRect l="-4765" t="1876" r="4765" b="-1876"/>
                    <a:stretch/>
                  </p:blipFill>
                  <p:spPr bwMode="auto">
                    <a:xfrm>
                      <a:off x="-2670929" y="494117"/>
                      <a:ext cx="2880866" cy="1949640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292100" dist="139700" dir="2700000" algn="tl" rotWithShape="0">
                        <a:srgbClr val="333333">
                          <a:alpha val="65000"/>
                        </a:srgbClr>
                      </a:outerShdw>
                    </a:effectLst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57" name="Picture 27" descr="C:\Users\dugger\Documents\myTalks\APS2013\Others\steffen\steffenPlots\wbin_E_W24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0"/>
                  <a:srcRect l="-4765" t="1876" r="4765" b="-1876"/>
                  <a:stretch/>
                </p:blipFill>
                <p:spPr bwMode="auto">
                  <a:xfrm>
                    <a:off x="8860797" y="2114406"/>
                    <a:ext cx="2878113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8" name="Picture 25" descr="C:\Users\dugger\Documents\myTalks\APS2013\Others\steffen\steffenPlots\wbin_E_W23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1"/>
                  <a:srcRect l="-4765" t="1876" r="4765" b="-1876"/>
                  <a:stretch/>
                </p:blipFill>
                <p:spPr bwMode="auto">
                  <a:xfrm>
                    <a:off x="6544538" y="2114406"/>
                    <a:ext cx="2880866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59" name="Picture 24" descr="C:\Users\dugger\Documents\myTalks\APS2013\Others\steffen\steffenPlots\wbin_E_W22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/>
                  <a:srcRect l="-4765" t="1876" r="4765" b="-1876"/>
                  <a:stretch/>
                </p:blipFill>
                <p:spPr bwMode="auto">
                  <a:xfrm>
                    <a:off x="4242048" y="2114406"/>
                    <a:ext cx="2880866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0" name="Picture 23" descr="C:\Users\dugger\Documents\myTalks\APS2013\Others\steffen\steffenPlots\wbin_E_W21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3"/>
                  <a:srcRect l="-4765" t="1876" r="4765" b="-1876"/>
                  <a:stretch/>
                </p:blipFill>
                <p:spPr bwMode="auto">
                  <a:xfrm>
                    <a:off x="1936804" y="2114406"/>
                    <a:ext cx="2880866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1" name="Picture 22" descr="C:\Users\dugger\Documents\myTalks\APS2013\Others\steffen\steffenPlots\wbin_E_W20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4"/>
                  <a:srcRect l="-4765" t="1876" r="4765" b="-1876"/>
                  <a:stretch/>
                </p:blipFill>
                <p:spPr bwMode="auto">
                  <a:xfrm>
                    <a:off x="-368439" y="2114406"/>
                    <a:ext cx="2880866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2" name="Picture 21" descr="C:\Users\dugger\Documents\myTalks\APS2013\Others\steffen\steffenPlots\wbin_E_W19_0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5"/>
                  <a:srcRect l="-4765" t="1876" r="4765" b="-1876"/>
                  <a:stretch/>
                </p:blipFill>
                <p:spPr bwMode="auto">
                  <a:xfrm>
                    <a:off x="-2670929" y="2114406"/>
                    <a:ext cx="2880866" cy="194964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92100" dist="139700" dir="2700000" algn="tl" rotWithShape="0">
                      <a:srgbClr val="333333">
                        <a:alpha val="65000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50" name="Picture 33" descr="C:\Users\dugger\Documents\myTalks\APS2013\Others\steffen\steffenPlots\wbin_E_W33_0.png"/>
                <p:cNvPicPr>
                  <a:picLocks noChangeAspect="1" noChangeArrowheads="1"/>
                </p:cNvPicPr>
                <p:nvPr/>
              </p:nvPicPr>
              <p:blipFill rotWithShape="1">
                <a:blip r:embed="rId26"/>
                <a:srcRect l="-4765" t="1876" r="4765" b="-1876"/>
                <a:stretch/>
              </p:blipFill>
              <p:spPr bwMode="auto">
                <a:xfrm>
                  <a:off x="8860797" y="1900015"/>
                  <a:ext cx="2878113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1" name="Picture 32" descr="C:\Users\dugger\Documents\myTalks\APS2013\Others\steffen\steffenPlots\wbin_E_W31_0.png"/>
                <p:cNvPicPr>
                  <a:picLocks noChangeAspect="1" noChangeArrowheads="1"/>
                </p:cNvPicPr>
                <p:nvPr/>
              </p:nvPicPr>
              <p:blipFill rotWithShape="1">
                <a:blip r:embed="rId27"/>
                <a:srcRect l="-4765" t="1876" r="4765" b="-1876"/>
                <a:stretch/>
              </p:blipFill>
              <p:spPr bwMode="auto">
                <a:xfrm>
                  <a:off x="6544538" y="1900015"/>
                  <a:ext cx="2880866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2" name="Picture 31" descr="C:\Users\dugger\Documents\myTalks\APS2013\Others\steffen\steffenPlots\wbin_E_W29_0.png"/>
                <p:cNvPicPr>
                  <a:picLocks noChangeAspect="1" noChangeArrowheads="1"/>
                </p:cNvPicPr>
                <p:nvPr/>
              </p:nvPicPr>
              <p:blipFill rotWithShape="1">
                <a:blip r:embed="rId28"/>
                <a:srcRect l="-4765" t="1876" r="4765" b="-1876"/>
                <a:stretch/>
              </p:blipFill>
              <p:spPr bwMode="auto">
                <a:xfrm>
                  <a:off x="4242048" y="1900015"/>
                  <a:ext cx="2880866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30" descr="C:\Users\dugger\Documents\myTalks\APS2013\Others\steffen\steffenPlots\wbin_E_W27_0.png"/>
                <p:cNvPicPr>
                  <a:picLocks noChangeAspect="1" noChangeArrowheads="1"/>
                </p:cNvPicPr>
                <p:nvPr/>
              </p:nvPicPr>
              <p:blipFill rotWithShape="1">
                <a:blip r:embed="rId29"/>
                <a:srcRect l="-4765" t="1876" r="4765" b="-1876"/>
                <a:stretch/>
              </p:blipFill>
              <p:spPr bwMode="auto">
                <a:xfrm>
                  <a:off x="1936804" y="1900015"/>
                  <a:ext cx="2880866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4" name="Picture 29" descr="C:\Users\dugger\Documents\myTalks\APS2013\Others\steffen\steffenPlots\wbin_E_W26_0.png"/>
                <p:cNvPicPr>
                  <a:picLocks noChangeAspect="1" noChangeArrowheads="1"/>
                </p:cNvPicPr>
                <p:nvPr/>
              </p:nvPicPr>
              <p:blipFill rotWithShape="1">
                <a:blip r:embed="rId30"/>
                <a:srcRect l="-4765" t="1876" r="4765" b="-1876"/>
                <a:stretch/>
              </p:blipFill>
              <p:spPr bwMode="auto">
                <a:xfrm>
                  <a:off x="-368439" y="1900015"/>
                  <a:ext cx="2880866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5" name="Picture 28" descr="C:\Users\dugger\Documents\myTalks\APS2013\Others\steffen\steffenPlots\wbin_E_W25_0.png"/>
                <p:cNvPicPr>
                  <a:picLocks noChangeAspect="1" noChangeArrowheads="1"/>
                </p:cNvPicPr>
                <p:nvPr/>
              </p:nvPicPr>
              <p:blipFill rotWithShape="1">
                <a:blip r:embed="rId31"/>
                <a:srcRect l="-4765" t="1876" r="4765" b="-1876"/>
                <a:stretch/>
              </p:blipFill>
              <p:spPr bwMode="auto">
                <a:xfrm>
                  <a:off x="-2670929" y="1900015"/>
                  <a:ext cx="2880866" cy="195258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43" name="Picture 39" descr="C:\Users\dugger\Documents\myTalks\APS2013\Others\steffen\steffenPlots\wbin_E_W47_0.png"/>
              <p:cNvPicPr>
                <a:picLocks noChangeAspect="1" noChangeArrowheads="1"/>
              </p:cNvPicPr>
              <p:nvPr/>
            </p:nvPicPr>
            <p:blipFill rotWithShape="1">
              <a:blip r:embed="rId32"/>
              <a:srcRect l="-4765" t="1876" r="4765" b="-1876"/>
              <a:stretch/>
            </p:blipFill>
            <p:spPr bwMode="auto">
              <a:xfrm>
                <a:off x="8860797" y="3520303"/>
                <a:ext cx="2878113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38" descr="C:\Users\dugger\Documents\myTalks\APS2013\Others\steffen\steffenPlots\wbin_E_W44_0.png"/>
              <p:cNvPicPr>
                <a:picLocks noChangeAspect="1" noChangeArrowheads="1"/>
              </p:cNvPicPr>
              <p:nvPr/>
            </p:nvPicPr>
            <p:blipFill rotWithShape="1">
              <a:blip r:embed="rId33"/>
              <a:srcRect l="-4765" t="1876" r="4765" b="-1876"/>
              <a:stretch/>
            </p:blipFill>
            <p:spPr bwMode="auto">
              <a:xfrm>
                <a:off x="6544538" y="3520303"/>
                <a:ext cx="2880866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37" descr="C:\Users\dugger\Documents\myTalks\APS2013\Others\steffen\steffenPlots\wbin_E_W41_0.png"/>
              <p:cNvPicPr>
                <a:picLocks noChangeAspect="1" noChangeArrowheads="1"/>
              </p:cNvPicPr>
              <p:nvPr/>
            </p:nvPicPr>
            <p:blipFill rotWithShape="1">
              <a:blip r:embed="rId34"/>
              <a:srcRect l="-4765" t="1876" r="4765" b="-1876"/>
              <a:stretch/>
            </p:blipFill>
            <p:spPr bwMode="auto">
              <a:xfrm>
                <a:off x="4242048" y="3520303"/>
                <a:ext cx="2880866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36" descr="C:\Users\dugger\Documents\myTalks\APS2013\Others\steffen\steffenPlots\wbin_E_W39_0.png"/>
              <p:cNvPicPr>
                <a:picLocks noChangeAspect="1" noChangeArrowheads="1"/>
              </p:cNvPicPr>
              <p:nvPr/>
            </p:nvPicPr>
            <p:blipFill rotWithShape="1">
              <a:blip r:embed="rId35"/>
              <a:srcRect l="-4765" t="1876" r="4765" b="-1876"/>
              <a:stretch/>
            </p:blipFill>
            <p:spPr bwMode="auto">
              <a:xfrm>
                <a:off x="1936804" y="3520303"/>
                <a:ext cx="2880866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35" descr="C:\Users\dugger\Documents\myTalks\APS2013\Others\steffen\steffenPlots\wbin_E_W37_0.png"/>
              <p:cNvPicPr>
                <a:picLocks noChangeAspect="1" noChangeArrowheads="1"/>
              </p:cNvPicPr>
              <p:nvPr/>
            </p:nvPicPr>
            <p:blipFill rotWithShape="1">
              <a:blip r:embed="rId36"/>
              <a:srcRect l="-4765" t="1876" r="4765" b="-1876"/>
              <a:stretch/>
            </p:blipFill>
            <p:spPr bwMode="auto">
              <a:xfrm>
                <a:off x="-368439" y="3520303"/>
                <a:ext cx="2880866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34" descr="C:\Users\dugger\Documents\myTalks\APS2013\Others\steffen\steffenPlots\wbin_E_W35_0.png"/>
              <p:cNvPicPr>
                <a:picLocks noChangeAspect="1" noChangeArrowheads="1"/>
              </p:cNvPicPr>
              <p:nvPr/>
            </p:nvPicPr>
            <p:blipFill rotWithShape="1">
              <a:blip r:embed="rId37"/>
              <a:srcRect l="-4765" t="1876" r="4765" b="-1876"/>
              <a:stretch/>
            </p:blipFill>
            <p:spPr bwMode="auto">
              <a:xfrm>
                <a:off x="-2670929" y="3520303"/>
                <a:ext cx="2880866" cy="194964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1624" name="Text Box 8"/>
            <p:cNvSpPr txBox="1">
              <a:spLocks noChangeArrowheads="1"/>
            </p:cNvSpPr>
            <p:nvPr/>
          </p:nvSpPr>
          <p:spPr bwMode="auto">
            <a:xfrm>
              <a:off x="609600" y="1520863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25" name="Text Box 8"/>
            <p:cNvSpPr txBox="1">
              <a:spLocks noChangeArrowheads="1"/>
            </p:cNvSpPr>
            <p:nvPr/>
          </p:nvSpPr>
          <p:spPr bwMode="auto">
            <a:xfrm>
              <a:off x="1773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26" name="Text Box 8"/>
            <p:cNvSpPr txBox="1">
              <a:spLocks noChangeArrowheads="1"/>
            </p:cNvSpPr>
            <p:nvPr/>
          </p:nvSpPr>
          <p:spPr bwMode="auto">
            <a:xfrm>
              <a:off x="2916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27" name="Text Box 8"/>
            <p:cNvSpPr txBox="1">
              <a:spLocks noChangeArrowheads="1"/>
            </p:cNvSpPr>
            <p:nvPr/>
          </p:nvSpPr>
          <p:spPr bwMode="auto">
            <a:xfrm>
              <a:off x="4059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28" name="Text Box 8"/>
            <p:cNvSpPr txBox="1">
              <a:spLocks noChangeArrowheads="1"/>
            </p:cNvSpPr>
            <p:nvPr/>
          </p:nvSpPr>
          <p:spPr bwMode="auto">
            <a:xfrm>
              <a:off x="5202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29" name="Text Box 8"/>
            <p:cNvSpPr txBox="1">
              <a:spLocks noChangeArrowheads="1"/>
            </p:cNvSpPr>
            <p:nvPr/>
          </p:nvSpPr>
          <p:spPr bwMode="auto">
            <a:xfrm>
              <a:off x="6345238" y="15240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0" name="Text Box 8"/>
            <p:cNvSpPr txBox="1">
              <a:spLocks noChangeArrowheads="1"/>
            </p:cNvSpPr>
            <p:nvPr/>
          </p:nvSpPr>
          <p:spPr bwMode="auto">
            <a:xfrm>
              <a:off x="64008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1" name="Text Box 8"/>
            <p:cNvSpPr txBox="1">
              <a:spLocks noChangeArrowheads="1"/>
            </p:cNvSpPr>
            <p:nvPr/>
          </p:nvSpPr>
          <p:spPr bwMode="auto">
            <a:xfrm>
              <a:off x="5181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2" name="Text Box 8"/>
            <p:cNvSpPr txBox="1">
              <a:spLocks noChangeArrowheads="1"/>
            </p:cNvSpPr>
            <p:nvPr/>
          </p:nvSpPr>
          <p:spPr bwMode="auto">
            <a:xfrm>
              <a:off x="4038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3" name="Text Box 8"/>
            <p:cNvSpPr txBox="1">
              <a:spLocks noChangeArrowheads="1"/>
            </p:cNvSpPr>
            <p:nvPr/>
          </p:nvSpPr>
          <p:spPr bwMode="auto">
            <a:xfrm>
              <a:off x="2895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4" name="Text Box 8"/>
            <p:cNvSpPr txBox="1">
              <a:spLocks noChangeArrowheads="1"/>
            </p:cNvSpPr>
            <p:nvPr/>
          </p:nvSpPr>
          <p:spPr bwMode="auto">
            <a:xfrm>
              <a:off x="1752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5" name="Text Box 8"/>
            <p:cNvSpPr txBox="1">
              <a:spLocks noChangeArrowheads="1"/>
            </p:cNvSpPr>
            <p:nvPr/>
          </p:nvSpPr>
          <p:spPr bwMode="auto">
            <a:xfrm>
              <a:off x="609600" y="23622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6" name="Text Box 8"/>
            <p:cNvSpPr txBox="1">
              <a:spLocks noChangeArrowheads="1"/>
            </p:cNvSpPr>
            <p:nvPr/>
          </p:nvSpPr>
          <p:spPr bwMode="auto">
            <a:xfrm>
              <a:off x="609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7" name="Text Box 8"/>
            <p:cNvSpPr txBox="1">
              <a:spLocks noChangeArrowheads="1"/>
            </p:cNvSpPr>
            <p:nvPr/>
          </p:nvSpPr>
          <p:spPr bwMode="auto">
            <a:xfrm>
              <a:off x="1752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8" name="Text Box 8"/>
            <p:cNvSpPr txBox="1">
              <a:spLocks noChangeArrowheads="1"/>
            </p:cNvSpPr>
            <p:nvPr/>
          </p:nvSpPr>
          <p:spPr bwMode="auto">
            <a:xfrm>
              <a:off x="2895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39" name="Text Box 8"/>
            <p:cNvSpPr txBox="1">
              <a:spLocks noChangeArrowheads="1"/>
            </p:cNvSpPr>
            <p:nvPr/>
          </p:nvSpPr>
          <p:spPr bwMode="auto">
            <a:xfrm>
              <a:off x="4038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0" name="Text Box 8"/>
            <p:cNvSpPr txBox="1">
              <a:spLocks noChangeArrowheads="1"/>
            </p:cNvSpPr>
            <p:nvPr/>
          </p:nvSpPr>
          <p:spPr bwMode="auto">
            <a:xfrm>
              <a:off x="5181600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1" name="Text Box 8"/>
            <p:cNvSpPr txBox="1">
              <a:spLocks noChangeArrowheads="1"/>
            </p:cNvSpPr>
            <p:nvPr/>
          </p:nvSpPr>
          <p:spPr bwMode="auto">
            <a:xfrm>
              <a:off x="6345238" y="31559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2" name="Text Box 8"/>
            <p:cNvSpPr txBox="1">
              <a:spLocks noChangeArrowheads="1"/>
            </p:cNvSpPr>
            <p:nvPr/>
          </p:nvSpPr>
          <p:spPr bwMode="auto">
            <a:xfrm>
              <a:off x="782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3" name="Text Box 8"/>
            <p:cNvSpPr txBox="1">
              <a:spLocks noChangeArrowheads="1"/>
            </p:cNvSpPr>
            <p:nvPr/>
          </p:nvSpPr>
          <p:spPr bwMode="auto">
            <a:xfrm>
              <a:off x="1849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4" name="Text Box 8"/>
            <p:cNvSpPr txBox="1">
              <a:spLocks noChangeArrowheads="1"/>
            </p:cNvSpPr>
            <p:nvPr/>
          </p:nvSpPr>
          <p:spPr bwMode="auto">
            <a:xfrm>
              <a:off x="2992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5" name="Text Box 8"/>
            <p:cNvSpPr txBox="1">
              <a:spLocks noChangeArrowheads="1"/>
            </p:cNvSpPr>
            <p:nvPr/>
          </p:nvSpPr>
          <p:spPr bwMode="auto">
            <a:xfrm>
              <a:off x="4211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6" name="Text Box 8"/>
            <p:cNvSpPr txBox="1">
              <a:spLocks noChangeArrowheads="1"/>
            </p:cNvSpPr>
            <p:nvPr/>
          </p:nvSpPr>
          <p:spPr bwMode="auto">
            <a:xfrm>
              <a:off x="52784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7" name="Text Box 8"/>
            <p:cNvSpPr txBox="1">
              <a:spLocks noChangeArrowheads="1"/>
            </p:cNvSpPr>
            <p:nvPr/>
          </p:nvSpPr>
          <p:spPr bwMode="auto">
            <a:xfrm>
              <a:off x="6497638" y="35814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8" name="Text Box 8"/>
            <p:cNvSpPr txBox="1">
              <a:spLocks noChangeArrowheads="1"/>
            </p:cNvSpPr>
            <p:nvPr/>
          </p:nvSpPr>
          <p:spPr bwMode="auto">
            <a:xfrm>
              <a:off x="6345238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49" name="Text Box 8"/>
            <p:cNvSpPr txBox="1">
              <a:spLocks noChangeArrowheads="1"/>
            </p:cNvSpPr>
            <p:nvPr/>
          </p:nvSpPr>
          <p:spPr bwMode="auto">
            <a:xfrm>
              <a:off x="5181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0" name="Text Box 8"/>
            <p:cNvSpPr txBox="1">
              <a:spLocks noChangeArrowheads="1"/>
            </p:cNvSpPr>
            <p:nvPr/>
          </p:nvSpPr>
          <p:spPr bwMode="auto">
            <a:xfrm>
              <a:off x="4038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1" name="Text Box 8"/>
            <p:cNvSpPr txBox="1">
              <a:spLocks noChangeArrowheads="1"/>
            </p:cNvSpPr>
            <p:nvPr/>
          </p:nvSpPr>
          <p:spPr bwMode="auto">
            <a:xfrm>
              <a:off x="2895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2" name="Text Box 8"/>
            <p:cNvSpPr txBox="1">
              <a:spLocks noChangeArrowheads="1"/>
            </p:cNvSpPr>
            <p:nvPr/>
          </p:nvSpPr>
          <p:spPr bwMode="auto">
            <a:xfrm>
              <a:off x="1752600" y="47561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3" name="Text Box 8"/>
            <p:cNvSpPr txBox="1">
              <a:spLocks noChangeArrowheads="1"/>
            </p:cNvSpPr>
            <p:nvPr/>
          </p:nvSpPr>
          <p:spPr bwMode="auto">
            <a:xfrm>
              <a:off x="762000" y="441960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4" name="Text Box 8"/>
            <p:cNvSpPr txBox="1">
              <a:spLocks noChangeArrowheads="1"/>
            </p:cNvSpPr>
            <p:nvPr/>
          </p:nvSpPr>
          <p:spPr bwMode="auto">
            <a:xfrm>
              <a:off x="609600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5" name="Text Box 8"/>
            <p:cNvSpPr txBox="1">
              <a:spLocks noChangeArrowheads="1"/>
            </p:cNvSpPr>
            <p:nvPr/>
          </p:nvSpPr>
          <p:spPr bwMode="auto">
            <a:xfrm>
              <a:off x="1752600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6" name="Text Box 8"/>
            <p:cNvSpPr txBox="1">
              <a:spLocks noChangeArrowheads="1"/>
            </p:cNvSpPr>
            <p:nvPr/>
          </p:nvSpPr>
          <p:spPr bwMode="auto">
            <a:xfrm>
              <a:off x="2840038" y="5594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7" name="Text Box 8"/>
            <p:cNvSpPr txBox="1">
              <a:spLocks noChangeArrowheads="1"/>
            </p:cNvSpPr>
            <p:nvPr/>
          </p:nvSpPr>
          <p:spPr bwMode="auto">
            <a:xfrm>
              <a:off x="43640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8" name="Text Box 8"/>
            <p:cNvSpPr txBox="1">
              <a:spLocks noChangeArrowheads="1"/>
            </p:cNvSpPr>
            <p:nvPr/>
          </p:nvSpPr>
          <p:spPr bwMode="auto">
            <a:xfrm>
              <a:off x="55070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  <p:sp>
          <p:nvSpPr>
            <p:cNvPr id="111659" name="Text Box 8"/>
            <p:cNvSpPr txBox="1">
              <a:spLocks noChangeArrowheads="1"/>
            </p:cNvSpPr>
            <p:nvPr/>
          </p:nvSpPr>
          <p:spPr bwMode="auto">
            <a:xfrm>
              <a:off x="6726238" y="5213350"/>
              <a:ext cx="1046162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81639" tIns="40820" rIns="81639" bIns="40820"/>
            <a:lstStyle>
              <a:lvl1pPr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07988" eaLnBrk="0" hangingPunct="0"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07988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FFFFFF"/>
                </a:buClr>
                <a:buSzPct val="45000"/>
                <a:buFont typeface="Wingdings" pitchFamily="2" charset="2"/>
                <a:buNone/>
              </a:pPr>
              <a:r>
                <a:rPr lang="en-GB" sz="800" b="1">
                  <a:solidFill>
                    <a:srgbClr val="FF0000"/>
                  </a:solidFill>
                  <a:latin typeface="Arial" pitchFamily="34" charset="0"/>
                </a:rPr>
                <a:t>PRELIMINARY</a:t>
              </a:r>
            </a:p>
          </p:txBody>
        </p:sp>
      </p:grpSp>
      <p:sp>
        <p:nvSpPr>
          <p:cNvPr id="82" name="Title 1"/>
          <p:cNvSpPr txBox="1">
            <a:spLocks/>
          </p:cNvSpPr>
          <p:nvPr/>
        </p:nvSpPr>
        <p:spPr bwMode="auto">
          <a:xfrm>
            <a:off x="26988" y="-152400"/>
            <a:ext cx="929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Helicity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asymmetry: 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→π</a:t>
            </a:r>
            <a:r>
              <a:rPr lang="en-US" sz="28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n: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 = 1.25 to 2.25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4"/>
          <p:cNvSpPr>
            <a:spLocks noChangeArrowheads="1"/>
          </p:cNvSpPr>
          <p:nvPr/>
        </p:nvSpPr>
        <p:spPr bwMode="auto">
          <a:xfrm>
            <a:off x="-7938" y="0"/>
            <a:ext cx="9186863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,n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+</a:t>
            </a:r>
          </a:p>
        </p:txBody>
      </p:sp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300788"/>
            <a:ext cx="17557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2500"/>
            <a:ext cx="6291263" cy="458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5780088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8811" y="5743659"/>
            <a:ext cx="60309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Early stage results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</a:rPr>
              <a:t>Predictions agree better at lower energies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24600" y="2133600"/>
            <a:ext cx="544513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333FF"/>
                </a:solidFill>
                <a:latin typeface="Constantia"/>
                <a:cs typeface="+mn-cs"/>
              </a:rPr>
              <a:t>(new)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7611" y="6366595"/>
            <a:ext cx="14351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onstantia"/>
                <a:cs typeface="+mn-cs"/>
              </a:rPr>
              <a:t>M. </a:t>
            </a:r>
            <a:r>
              <a:rPr lang="en-US" sz="1400" dirty="0" err="1">
                <a:solidFill>
                  <a:prstClr val="black"/>
                </a:solidFill>
                <a:latin typeface="Constantia"/>
                <a:cs typeface="+mn-cs"/>
              </a:rPr>
              <a:t>Dugger</a:t>
            </a:r>
            <a:r>
              <a:rPr lang="en-US" sz="1400" dirty="0">
                <a:solidFill>
                  <a:prstClr val="black"/>
                </a:solidFill>
                <a:latin typeface="Constantia"/>
                <a:cs typeface="+mn-cs"/>
              </a:rPr>
              <a:t> et al.</a:t>
            </a:r>
          </a:p>
        </p:txBody>
      </p:sp>
      <p:sp>
        <p:nvSpPr>
          <p:cNvPr id="112647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1772A64D-EEBB-4453-B849-050AD224430D}" type="slidenum">
              <a:rPr 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-7938" y="-53975"/>
            <a:ext cx="9144001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,p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112649" name="WordArt 9"/>
          <p:cNvSpPr>
            <a:spLocks noChangeArrowheads="1" noChangeShapeType="1" noTextEdit="1"/>
          </p:cNvSpPr>
          <p:nvPr/>
        </p:nvSpPr>
        <p:spPr bwMode="auto">
          <a:xfrm rot="-2602695">
            <a:off x="5426075" y="3798888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7277BF5-EC23-4D73-A593-8876CBF130C5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93187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61722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General motivations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Observables in meson photoproduction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Experimental details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Preliminary results for several polarization observables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Conclusions </a:t>
            </a:r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/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Outline</a:t>
            </a:r>
          </a:p>
        </p:txBody>
      </p:sp>
      <p:pic>
        <p:nvPicPr>
          <p:cNvPr id="931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00"/>
            <a:ext cx="22860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0B259-5C51-4C8D-9CBE-C47E8065D2D3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76130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762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asymmetry 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b="1" i="1" baseline="30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</a:p>
        </p:txBody>
      </p:sp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5867400"/>
            <a:ext cx="6778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3669" name="Picture 9" descr="E_1050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85813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0" name="Picture 10" descr="E_1175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85813"/>
            <a:ext cx="381000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11" descr="E_1300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8100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12" descr="E_1400mod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05200"/>
            <a:ext cx="38100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WordArt 13"/>
          <p:cNvSpPr>
            <a:spLocks noChangeArrowheads="1" noChangeShapeType="1" noTextEdit="1"/>
          </p:cNvSpPr>
          <p:nvPr/>
        </p:nvSpPr>
        <p:spPr bwMode="auto">
          <a:xfrm>
            <a:off x="2514600" y="304800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7938" y="0"/>
            <a:ext cx="9186863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,K</a:t>
            </a:r>
            <a:r>
              <a:rPr lang="en-GB" sz="3200" kern="0" baseline="30000" dirty="0">
                <a:solidFill>
                  <a:srgbClr val="FFFFFF"/>
                </a:solidFill>
                <a:latin typeface="Arial" pitchFamily="34" charset="0"/>
              </a:rPr>
              <a:t>+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B141E-9988-4C8A-AAEF-A9BAFD20AA27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114691" name="Picture 3" descr="E_1500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838575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 descr="E_1600mod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7623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 descr="E_1725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8100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E_1900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3810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9" name="Title 1"/>
          <p:cNvSpPr>
            <a:spLocks/>
          </p:cNvSpPr>
          <p:nvPr/>
        </p:nvSpPr>
        <p:spPr bwMode="auto">
          <a:xfrm>
            <a:off x="533400" y="-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</a:t>
            </a:r>
            <a:r>
              <a:rPr lang="en-US" sz="4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asymmetry E for </a:t>
            </a:r>
            <a:r>
              <a:rPr lang="en-US" sz="4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44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4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44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sz="4400" dirty="0"/>
              <a:t> </a:t>
            </a:r>
            <a:br>
              <a:rPr lang="en-US" sz="4400" dirty="0"/>
            </a:br>
            <a:r>
              <a:rPr lang="en-US" sz="4400" dirty="0"/>
              <a:t> </a:t>
            </a:r>
          </a:p>
        </p:txBody>
      </p:sp>
      <p:pic>
        <p:nvPicPr>
          <p:cNvPr id="11469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5867400"/>
            <a:ext cx="6778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4697" name="WordArt 9"/>
          <p:cNvSpPr>
            <a:spLocks noChangeArrowheads="1" noChangeShapeType="1" noTextEdit="1"/>
          </p:cNvSpPr>
          <p:nvPr/>
        </p:nvSpPr>
        <p:spPr bwMode="auto">
          <a:xfrm>
            <a:off x="2459038" y="3011488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990600" y="6019800"/>
            <a:ext cx="6821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en-US" b="1" dirty="0">
                <a:solidFill>
                  <a:schemeClr val="tx2"/>
                </a:solidFill>
                <a:latin typeface="Arial" pitchFamily="34" charset="0"/>
              </a:rPr>
              <a:t>None of the models represents the data well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7938" y="0"/>
            <a:ext cx="9186863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,K</a:t>
            </a:r>
            <a:r>
              <a:rPr lang="en-GB" sz="3200" kern="0" baseline="30000" dirty="0">
                <a:solidFill>
                  <a:srgbClr val="FFFFFF"/>
                </a:solidFill>
                <a:latin typeface="Arial" pitchFamily="34" charset="0"/>
              </a:rPr>
              <a:t>+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114700" name="TextBox 33"/>
          <p:cNvSpPr txBox="1">
            <a:spLocks noChangeArrowheads="1"/>
          </p:cNvSpPr>
          <p:nvPr/>
        </p:nvSpPr>
        <p:spPr bwMode="auto">
          <a:xfrm>
            <a:off x="1352550" y="763588"/>
            <a:ext cx="2011363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     E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= 1.5 GeV</a:t>
            </a:r>
          </a:p>
        </p:txBody>
      </p:sp>
      <p:sp>
        <p:nvSpPr>
          <p:cNvPr id="114701" name="TextBox 33"/>
          <p:cNvSpPr txBox="1">
            <a:spLocks noChangeArrowheads="1"/>
          </p:cNvSpPr>
          <p:nvPr/>
        </p:nvSpPr>
        <p:spPr bwMode="auto">
          <a:xfrm>
            <a:off x="5611813" y="793750"/>
            <a:ext cx="2011362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     E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= 1.6 GeV</a:t>
            </a:r>
          </a:p>
        </p:txBody>
      </p:sp>
      <p:sp>
        <p:nvSpPr>
          <p:cNvPr id="114702" name="TextBox 33"/>
          <p:cNvSpPr txBox="1">
            <a:spLocks noChangeArrowheads="1"/>
          </p:cNvSpPr>
          <p:nvPr/>
        </p:nvSpPr>
        <p:spPr bwMode="auto">
          <a:xfrm>
            <a:off x="1357313" y="3505200"/>
            <a:ext cx="2009775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     E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= 1.725 GeV</a:t>
            </a:r>
          </a:p>
        </p:txBody>
      </p:sp>
      <p:sp>
        <p:nvSpPr>
          <p:cNvPr id="114703" name="TextBox 33"/>
          <p:cNvSpPr txBox="1">
            <a:spLocks noChangeArrowheads="1"/>
          </p:cNvSpPr>
          <p:nvPr/>
        </p:nvSpPr>
        <p:spPr bwMode="auto">
          <a:xfrm>
            <a:off x="5624513" y="3468688"/>
            <a:ext cx="2009775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     E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 = 1.9 GeV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3502025"/>
            <a:ext cx="35242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758825"/>
            <a:ext cx="330358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6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682625"/>
            <a:ext cx="352425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7" name="Text Box 8"/>
          <p:cNvSpPr txBox="1">
            <a:spLocks noChangeArrowheads="1"/>
          </p:cNvSpPr>
          <p:nvPr/>
        </p:nvSpPr>
        <p:spPr bwMode="auto">
          <a:xfrm>
            <a:off x="609600" y="1098550"/>
            <a:ext cx="16764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0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15718" name="Text Box 9"/>
          <p:cNvSpPr txBox="1">
            <a:spLocks noChangeArrowheads="1"/>
          </p:cNvSpPr>
          <p:nvPr/>
        </p:nvSpPr>
        <p:spPr bwMode="auto">
          <a:xfrm>
            <a:off x="5122863" y="3873500"/>
            <a:ext cx="1811337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pic>
        <p:nvPicPr>
          <p:cNvPr id="11571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7215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457200" y="2271713"/>
            <a:ext cx="24161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1325" y="5159375"/>
            <a:ext cx="2428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33800" y="5105400"/>
            <a:ext cx="19939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723" name="TextBox 33"/>
          <p:cNvSpPr txBox="1">
            <a:spLocks noChangeArrowheads="1"/>
          </p:cNvSpPr>
          <p:nvPr/>
        </p:nvSpPr>
        <p:spPr bwMode="auto">
          <a:xfrm>
            <a:off x="458788" y="641350"/>
            <a:ext cx="2011362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W=1475-1500 MeV</a:t>
            </a:r>
          </a:p>
        </p:txBody>
      </p:sp>
      <p:sp>
        <p:nvSpPr>
          <p:cNvPr id="115724" name="TextBox 35"/>
          <p:cNvSpPr txBox="1">
            <a:spLocks noChangeArrowheads="1"/>
          </p:cNvSpPr>
          <p:nvPr/>
        </p:nvSpPr>
        <p:spPr bwMode="auto">
          <a:xfrm>
            <a:off x="3962400" y="696913"/>
            <a:ext cx="1831975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W=1640-1680 MeV</a:t>
            </a:r>
          </a:p>
        </p:txBody>
      </p:sp>
      <p:sp>
        <p:nvSpPr>
          <p:cNvPr id="115725" name="TextBox 36"/>
          <p:cNvSpPr txBox="1">
            <a:spLocks noChangeArrowheads="1"/>
          </p:cNvSpPr>
          <p:nvPr/>
        </p:nvSpPr>
        <p:spPr bwMode="auto">
          <a:xfrm>
            <a:off x="381000" y="3448050"/>
            <a:ext cx="19431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W=1840-1880 MeV</a:t>
            </a:r>
          </a:p>
        </p:txBody>
      </p:sp>
      <p:sp>
        <p:nvSpPr>
          <p:cNvPr id="115726" name="TextBox 37"/>
          <p:cNvSpPr txBox="1">
            <a:spLocks noChangeArrowheads="1"/>
          </p:cNvSpPr>
          <p:nvPr/>
        </p:nvSpPr>
        <p:spPr bwMode="auto">
          <a:xfrm>
            <a:off x="3810000" y="3810000"/>
            <a:ext cx="1509713" cy="5238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)=0.6 to 1.0</a:t>
            </a:r>
          </a:p>
        </p:txBody>
      </p:sp>
      <p:pic>
        <p:nvPicPr>
          <p:cNvPr id="115727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8" y="3471863"/>
            <a:ext cx="34671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8" name="TextBox 36"/>
          <p:cNvSpPr txBox="1">
            <a:spLocks noChangeArrowheads="1"/>
          </p:cNvSpPr>
          <p:nvPr/>
        </p:nvSpPr>
        <p:spPr bwMode="auto">
          <a:xfrm>
            <a:off x="3892550" y="3424238"/>
            <a:ext cx="1825625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W=2030-2080 MeV</a:t>
            </a:r>
          </a:p>
        </p:txBody>
      </p:sp>
      <p:sp>
        <p:nvSpPr>
          <p:cNvPr id="115729" name="Text Box 3"/>
          <p:cNvSpPr txBox="1">
            <a:spLocks noChangeArrowheads="1"/>
          </p:cNvSpPr>
          <p:nvPr/>
        </p:nvSpPr>
        <p:spPr bwMode="auto">
          <a:xfrm>
            <a:off x="6858000" y="3581400"/>
            <a:ext cx="2514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chemeClr val="tx1"/>
              </a:buClr>
              <a:buSzPct val="45000"/>
              <a:buFont typeface="Wingdings" pitchFamily="2" charset="2"/>
              <a:buChar char="v"/>
            </a:pPr>
            <a:r>
              <a:rPr lang="en-GB" sz="2200">
                <a:latin typeface="Arial" pitchFamily="34" charset="0"/>
              </a:rPr>
              <a:t> </a:t>
            </a:r>
            <a:r>
              <a:rPr lang="en-GB" sz="1600" b="1">
                <a:latin typeface="Arial" pitchFamily="34" charset="0"/>
              </a:rPr>
              <a:t>Early stage </a:t>
            </a:r>
            <a:r>
              <a:rPr lang="en-GB" sz="1600">
                <a:latin typeface="Arial" pitchFamily="34" charset="0"/>
              </a:rPr>
              <a:t>results  -approx. linear beam polarization values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v"/>
            </a:pPr>
            <a:endParaRPr lang="en-GB" sz="2200" b="1">
              <a:latin typeface="Arial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4191000" y="2346325"/>
            <a:ext cx="253682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62425" y="5189538"/>
            <a:ext cx="2428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5732" name="Object 4"/>
          <p:cNvGraphicFramePr>
            <a:graphicFrameLocks noChangeAspect="1"/>
          </p:cNvGraphicFramePr>
          <p:nvPr/>
        </p:nvGraphicFramePr>
        <p:xfrm>
          <a:off x="2614613" y="6402388"/>
          <a:ext cx="3121025" cy="455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46" name="Equation" r:id="rId9" imgW="2692400" imgH="393700" progId="Equation.3">
                  <p:embed/>
                </p:oleObj>
              </mc:Choice>
              <mc:Fallback>
                <p:oleObj name="Equation" r:id="rId9" imgW="2692400" imgH="3937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613" y="6402388"/>
                        <a:ext cx="3121025" cy="455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5733" name="Picture 11" descr="img120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8305" b="45744"/>
          <a:stretch>
            <a:fillRect/>
          </a:stretch>
        </p:blipFill>
        <p:spPr bwMode="auto">
          <a:xfrm>
            <a:off x="7050924" y="1216318"/>
            <a:ext cx="11684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099300" y="1788653"/>
            <a:ext cx="239713" cy="684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5735" name="TextBox 14"/>
          <p:cNvSpPr txBox="1">
            <a:spLocks noChangeArrowheads="1"/>
          </p:cNvSpPr>
          <p:nvPr/>
        </p:nvSpPr>
        <p:spPr bwMode="auto">
          <a:xfrm>
            <a:off x="2393950" y="3578225"/>
            <a:ext cx="1428750" cy="739775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rgbClr val="FF0000"/>
                </a:solidFill>
                <a:latin typeface="Arial" pitchFamily="34" charset="0"/>
              </a:rPr>
              <a:t>▬ SAID</a:t>
            </a:r>
          </a:p>
          <a:p>
            <a:pPr eaLnBrk="1" hangingPunct="1"/>
            <a:r>
              <a:rPr lang="en-GB" sz="1400" b="1">
                <a:solidFill>
                  <a:schemeClr val="tx2"/>
                </a:solidFill>
                <a:latin typeface="Arial" pitchFamily="34" charset="0"/>
              </a:rPr>
              <a:t>--  MAID</a:t>
            </a:r>
          </a:p>
          <a:p>
            <a:pPr eaLnBrk="1" hangingPunct="1"/>
            <a:r>
              <a:rPr lang="en-GB" sz="1400" b="1">
                <a:latin typeface="Arial" pitchFamily="34" charset="0"/>
              </a:rPr>
              <a:t>-•  Bonn-Gatch</a:t>
            </a:r>
          </a:p>
        </p:txBody>
      </p:sp>
      <p:sp>
        <p:nvSpPr>
          <p:cNvPr id="115736" name="TextBox 15"/>
          <p:cNvSpPr txBox="1">
            <a:spLocks noChangeArrowheads="1"/>
          </p:cNvSpPr>
          <p:nvPr/>
        </p:nvSpPr>
        <p:spPr bwMode="auto">
          <a:xfrm>
            <a:off x="1951038" y="1098550"/>
            <a:ext cx="1200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 b="1">
                <a:solidFill>
                  <a:srgbClr val="FF66FF"/>
                </a:solidFill>
                <a:latin typeface="Arial" pitchFamily="34" charset="0"/>
              </a:rPr>
              <a:t>◊ Bussey et al</a:t>
            </a:r>
          </a:p>
        </p:txBody>
      </p:sp>
      <p:sp>
        <p:nvSpPr>
          <p:cNvPr id="40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G observable 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,n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+</a:t>
            </a:r>
          </a:p>
        </p:txBody>
      </p:sp>
      <p:pic>
        <p:nvPicPr>
          <p:cNvPr id="11573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394" y="2029619"/>
            <a:ext cx="53181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6914650" y="759159"/>
            <a:ext cx="2084387" cy="204470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5740" name="WordArt 9"/>
          <p:cNvSpPr>
            <a:spLocks noChangeArrowheads="1" noChangeShapeType="1" noTextEdit="1"/>
          </p:cNvSpPr>
          <p:nvPr/>
        </p:nvSpPr>
        <p:spPr bwMode="auto">
          <a:xfrm>
            <a:off x="1951038" y="278765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0"/>
            <a:ext cx="9143998" cy="79693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4000" dirty="0" smtClean="0">
                <a:solidFill>
                  <a:srgbClr val="7F7F7F"/>
                </a:solidFill>
                <a:cs typeface="Times New Roman" pitchFamily="18" charset="0"/>
              </a:rPr>
              <a:t>F</a:t>
            </a:r>
            <a:r>
              <a:rPr lang="en-GB" sz="3600" dirty="0" smtClean="0">
                <a:solidFill>
                  <a:srgbClr val="7F7F7F"/>
                </a:solidFill>
                <a:cs typeface="Times New Roman" pitchFamily="18" charset="0"/>
              </a:rPr>
              <a:t> </a:t>
            </a:r>
            <a:r>
              <a:rPr lang="en-GB" sz="3600" dirty="0">
                <a:solidFill>
                  <a:srgbClr val="7F7F7F"/>
                </a:solidFill>
                <a:cs typeface="Times New Roman" pitchFamily="18" charset="0"/>
              </a:rPr>
              <a:t>for </a:t>
            </a:r>
            <a:r>
              <a:rPr lang="el-GR" sz="3600" dirty="0">
                <a:solidFill>
                  <a:srgbClr val="7F7F7F"/>
                </a:solidFill>
                <a:cs typeface="Times New Roman" pitchFamily="18" charset="0"/>
              </a:rPr>
              <a:t>γ</a:t>
            </a:r>
            <a:r>
              <a:rPr lang="en-US" sz="3600" dirty="0">
                <a:solidFill>
                  <a:srgbClr val="7F7F7F"/>
                </a:solidFill>
                <a:cs typeface="Times New Roman" pitchFamily="18" charset="0"/>
              </a:rPr>
              <a:t>p</a:t>
            </a:r>
            <a:r>
              <a:rPr lang="el-GR" sz="3600" dirty="0">
                <a:solidFill>
                  <a:srgbClr val="7F7F7F"/>
                </a:solidFill>
                <a:cs typeface="Times New Roman" pitchFamily="18" charset="0"/>
              </a:rPr>
              <a:t>→</a:t>
            </a:r>
            <a:r>
              <a:rPr lang="en-US" sz="3600" dirty="0">
                <a:solidFill>
                  <a:srgbClr val="7F7F7F"/>
                </a:solidFill>
                <a:cs typeface="Times New Roman" pitchFamily="18" charset="0"/>
              </a:rPr>
              <a:t>K</a:t>
            </a:r>
            <a:r>
              <a:rPr lang="en-US" sz="3600" baseline="30000" dirty="0">
                <a:solidFill>
                  <a:srgbClr val="7F7F7F"/>
                </a:solidFill>
                <a:cs typeface="Times New Roman" pitchFamily="18" charset="0"/>
              </a:rPr>
              <a:t>+</a:t>
            </a:r>
            <a:r>
              <a:rPr lang="el-GR" sz="3600" dirty="0">
                <a:solidFill>
                  <a:srgbClr val="7F7F7F"/>
                </a:solidFill>
                <a:cs typeface="Times New Roman" pitchFamily="18" charset="0"/>
              </a:rPr>
              <a:t>Λ</a:t>
            </a:r>
            <a:endParaRPr lang="en-US" dirty="0"/>
          </a:p>
        </p:txBody>
      </p:sp>
      <p:sp>
        <p:nvSpPr>
          <p:cNvPr id="116739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BB0870E0-19E6-401D-8C97-8281C5BBE306}" type="slidenum">
              <a:rPr 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16740" name="Group 8"/>
          <p:cNvGrpSpPr>
            <a:grpSpLocks/>
          </p:cNvGrpSpPr>
          <p:nvPr/>
        </p:nvGrpSpPr>
        <p:grpSpPr bwMode="auto">
          <a:xfrm>
            <a:off x="1282700" y="1068388"/>
            <a:ext cx="5486400" cy="5191125"/>
            <a:chOff x="1117070" y="1372061"/>
            <a:chExt cx="5486400" cy="51911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7070" y="1372061"/>
              <a:ext cx="2743200" cy="2595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0270" y="1372061"/>
              <a:ext cx="2743200" cy="25955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7070" y="3967644"/>
              <a:ext cx="2743200" cy="25955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270" y="3967644"/>
              <a:ext cx="2743200" cy="25955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7094538" y="6343650"/>
            <a:ext cx="1312862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onstantia"/>
                <a:cs typeface="+mn-cs"/>
              </a:rPr>
              <a:t>N. </a:t>
            </a:r>
            <a:r>
              <a:rPr lang="en-US" sz="1800" dirty="0" err="1">
                <a:solidFill>
                  <a:prstClr val="black"/>
                </a:solidFill>
                <a:latin typeface="Constantia"/>
                <a:cs typeface="+mn-cs"/>
              </a:rPr>
              <a:t>Walford</a:t>
            </a: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000" y="1444625"/>
            <a:ext cx="1084263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rgbClr val="FF191C"/>
                </a:solidFill>
                <a:latin typeface=""/>
                <a:cs typeface="+mn-cs"/>
              </a:rPr>
              <a:t>★</a:t>
            </a:r>
            <a:r>
              <a:rPr lang="en-US" sz="1400" b="1" dirty="0">
                <a:solidFill>
                  <a:srgbClr val="FF191C"/>
                </a:solidFill>
                <a:latin typeface=""/>
                <a:cs typeface="+mn-cs"/>
              </a:rPr>
              <a:t>-CLAS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0000FF"/>
                </a:solidFill>
                <a:latin typeface=""/>
                <a:cs typeface="+mn-cs"/>
              </a:rPr>
              <a:t>BnGa</a:t>
            </a:r>
            <a:endParaRPr lang="en-US" sz="1400" b="1" dirty="0">
              <a:solidFill>
                <a:srgbClr val="0000FF"/>
              </a:solidFill>
              <a:latin typeface="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err="1">
                <a:solidFill>
                  <a:srgbClr val="F73DE3"/>
                </a:solidFill>
                <a:latin typeface=""/>
                <a:cs typeface="+mn-cs"/>
              </a:rPr>
              <a:t>kaonMAID</a:t>
            </a:r>
            <a:endParaRPr lang="en-US" sz="14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 rot="19454548">
            <a:off x="1791033" y="2829157"/>
            <a:ext cx="4282451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30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300" dirty="0">
                <a:solidFill>
                  <a:srgbClr val="0070C0">
                    <a:alpha val="34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Lucida Handwriting" pitchFamily="66" charset="0"/>
                <a:cs typeface="+mn-cs"/>
              </a:rPr>
              <a:t> preliminary 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-7938" y="0"/>
            <a:ext cx="9186863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Observable F for p(</a:t>
            </a:r>
            <a:r>
              <a:rPr lang="en-GB" sz="3200" kern="0" dirty="0" err="1">
                <a:solidFill>
                  <a:srgbClr val="FFFFFF"/>
                </a:solidFill>
                <a:latin typeface="Symbol" pitchFamily="18" charset="2"/>
              </a:rPr>
              <a:t>g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,K</a:t>
            </a:r>
            <a:r>
              <a:rPr lang="en-GB" sz="3200" kern="0" baseline="30000" dirty="0">
                <a:solidFill>
                  <a:srgbClr val="FFFFFF"/>
                </a:solidFill>
                <a:latin typeface="Arial" pitchFamily="34" charset="0"/>
              </a:rPr>
              <a:t>+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)</a:t>
            </a:r>
            <a:r>
              <a:rPr lang="en-GB" sz="3200" kern="0" dirty="0">
                <a:solidFill>
                  <a:srgbClr val="FFFFFF"/>
                </a:solidFill>
                <a:latin typeface="Symbol" pitchFamily="18" charset="2"/>
              </a:rPr>
              <a:t>L</a:t>
            </a:r>
            <a:r>
              <a:rPr lang="en-GB" sz="3200" kern="0" baseline="30000" dirty="0">
                <a:solidFill>
                  <a:srgbClr val="FFFFFF"/>
                </a:solidFill>
                <a:latin typeface="Symbol" pitchFamily="18" charset="2"/>
              </a:rPr>
              <a:t>0</a:t>
            </a:r>
          </a:p>
        </p:txBody>
      </p:sp>
      <p:pic>
        <p:nvPicPr>
          <p:cNvPr id="116745" name="Picture 11" descr="img12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54408" b="-48058"/>
          <a:stretch>
            <a:fillRect/>
          </a:stretch>
        </p:blipFill>
        <p:spPr bwMode="auto">
          <a:xfrm>
            <a:off x="7381875" y="1271588"/>
            <a:ext cx="738188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78763">
            <a:off x="8204200" y="1944688"/>
            <a:ext cx="4143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7059613" y="963613"/>
            <a:ext cx="1855787" cy="177958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(cosAcm) pi-p W15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276600"/>
            <a:ext cx="3697288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E(cosAcm) pi-p W177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276600"/>
            <a:ext cx="3697288" cy="2867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sample g14 - E(pi-p)-text1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888" y="922338"/>
            <a:ext cx="3917950" cy="2203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sample g14 - E(pi-p)-PWA text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2600" y="1389063"/>
            <a:ext cx="2692400" cy="1736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C023EA7B-2898-42C2-9622-F8C6D685475B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81975" y="188913"/>
            <a:ext cx="504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onstantia"/>
                <a:cs typeface="+mn-cs"/>
              </a:rPr>
              <a:t>g14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4875" y="6308725"/>
            <a:ext cx="10445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onstantia"/>
                <a:cs typeface="+mn-cs"/>
              </a:rPr>
              <a:t>T. </a:t>
            </a:r>
            <a:r>
              <a:rPr lang="en-US" sz="1800" dirty="0" err="1">
                <a:solidFill>
                  <a:prstClr val="black"/>
                </a:solidFill>
                <a:latin typeface="Constantia"/>
                <a:cs typeface="+mn-cs"/>
              </a:rPr>
              <a:t>Kagea</a:t>
            </a:r>
            <a:endParaRPr lang="en-US" sz="1800" dirty="0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7938" y="0"/>
            <a:ext cx="9186863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asymmetry E  from 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HDice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</a:t>
            </a:r>
            <a:endParaRPr lang="en-GB" sz="3200" kern="0" baseline="30000" dirty="0">
              <a:solidFill>
                <a:srgbClr val="FFFFFF"/>
              </a:solidFill>
              <a:latin typeface="Symbol" pitchFamily="18" charset="2"/>
            </a:endParaRPr>
          </a:p>
        </p:txBody>
      </p:sp>
      <p:sp>
        <p:nvSpPr>
          <p:cNvPr id="117770" name="WordArt 9"/>
          <p:cNvSpPr>
            <a:spLocks noChangeArrowheads="1" noChangeShapeType="1" noTextEdit="1"/>
          </p:cNvSpPr>
          <p:nvPr/>
        </p:nvSpPr>
        <p:spPr bwMode="auto">
          <a:xfrm>
            <a:off x="2514600" y="304800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326BC8-6B29-4533-A491-3115C66C798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304800" y="1295400"/>
            <a:ext cx="8839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CLAS will provide a good fraction of the quality data needed to better constrain the reaction amplitudes in meson </a:t>
            </a:r>
            <a:r>
              <a:rPr lang="en-US" sz="2000" dirty="0" err="1">
                <a:latin typeface="Arial" pitchFamily="34" charset="0"/>
              </a:rPr>
              <a:t>photoproduction</a:t>
            </a: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</a:t>
            </a:r>
            <a:r>
              <a:rPr lang="en-US" sz="2000" dirty="0">
                <a:latin typeface="Arial"/>
                <a:cs typeface="Arial"/>
              </a:rPr>
              <a:t>→ </a:t>
            </a:r>
            <a:r>
              <a:rPr lang="en-US" sz="2000" dirty="0">
                <a:latin typeface="Arial" pitchFamily="34" charset="0"/>
              </a:rPr>
              <a:t>Improve determination of “known” resonance properties and a basis to search for predicted but </a:t>
            </a:r>
            <a:r>
              <a:rPr lang="en-US" sz="2000" dirty="0" smtClean="0">
                <a:latin typeface="Arial" pitchFamily="34" charset="0"/>
              </a:rPr>
              <a:t>unobserved resonances</a:t>
            </a:r>
            <a:endParaRPr lang="en-US" sz="2000" dirty="0">
              <a:latin typeface="Arial" pitchFamily="34" charset="0"/>
            </a:endParaRPr>
          </a:p>
          <a:p>
            <a:pPr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Preliminary beam-target data differentiates between models </a:t>
            </a:r>
            <a:endParaRPr lang="en-US" sz="2000" dirty="0" smtClean="0">
              <a:latin typeface="Arial" pitchFamily="34" charset="0"/>
            </a:endParaRPr>
          </a:p>
          <a:p>
            <a:pPr>
              <a:defRPr/>
            </a:pPr>
            <a:r>
              <a:rPr lang="en-US" sz="2000" b="1" dirty="0">
                <a:latin typeface="Arial" pitchFamily="34" charset="0"/>
              </a:rPr>
              <a:t> </a:t>
            </a:r>
            <a:r>
              <a:rPr lang="en-US" sz="2000" b="1" dirty="0" smtClean="0">
                <a:latin typeface="Arial" pitchFamily="34" charset="0"/>
              </a:rPr>
              <a:t>  No</a:t>
            </a:r>
            <a:r>
              <a:rPr lang="en-US" sz="2000" dirty="0" smtClean="0">
                <a:latin typeface="Arial" pitchFamily="34" charset="0"/>
              </a:rPr>
              <a:t> PWA models can describe the data for all mass regions and channels</a:t>
            </a:r>
            <a:endParaRPr lang="en-US" sz="2000" dirty="0">
              <a:latin typeface="Arial" pitchFamily="34" charset="0"/>
            </a:endParaRPr>
          </a:p>
          <a:p>
            <a:pPr>
              <a:defRPr/>
            </a:pPr>
            <a:r>
              <a:rPr lang="en-US" sz="2000" dirty="0">
                <a:latin typeface="Arial" pitchFamily="34" charset="0"/>
              </a:rPr>
              <a:t>→ implications for resonance properties to be assessed when data </a:t>
            </a:r>
            <a:r>
              <a:rPr lang="en-US" sz="2000" dirty="0" err="1">
                <a:latin typeface="Arial" pitchFamily="34" charset="0"/>
              </a:rPr>
              <a:t>finalised</a:t>
            </a:r>
            <a:r>
              <a:rPr lang="en-US" sz="2000" dirty="0">
                <a:latin typeface="Arial" pitchFamily="34" charset="0"/>
              </a:rPr>
              <a:t>!</a:t>
            </a:r>
          </a:p>
          <a:p>
            <a:pPr>
              <a:defRPr/>
            </a:pPr>
            <a:r>
              <a:rPr lang="en-US" sz="2000" dirty="0">
                <a:latin typeface="Arial" pitchFamily="34" charset="0"/>
              </a:rPr>
              <a:t>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An exciting time for nucleon spectroscopy !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2"/>
          <a:srcRect t="1227"/>
          <a:stretch/>
        </p:blipFill>
        <p:spPr bwMode="auto">
          <a:xfrm>
            <a:off x="762000" y="685800"/>
            <a:ext cx="3810000" cy="498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0425" y="677863"/>
            <a:ext cx="3781425" cy="424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0" y="1250"/>
            <a:ext cx="9144000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3800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Resonance status for </a:t>
            </a:r>
            <a:r>
              <a:rPr lang="en-US" sz="3800" i="1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N</a:t>
            </a:r>
            <a:r>
              <a:rPr lang="en-US" sz="3800" i="1" baseline="30000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*</a:t>
            </a:r>
            <a:r>
              <a:rPr lang="en-US" sz="3800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 and </a:t>
            </a:r>
            <a:r>
              <a:rPr lang="el-GR" sz="3800" i="1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Δ</a:t>
            </a:r>
            <a:r>
              <a:rPr lang="en-US" sz="3800" i="1" baseline="30000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*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51238" y="5087317"/>
            <a:ext cx="3198334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Nearly half the states have only fair or poor evidence!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Most states need more work to learn details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400" b="1" dirty="0">
                <a:ln>
                  <a:solidFill>
                    <a:srgbClr val="DEDED7">
                      <a:alpha val="25000"/>
                    </a:srgbClr>
                  </a:solidFill>
                </a:ln>
                <a:solidFill>
                  <a:srgbClr val="0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nstantia"/>
                <a:cs typeface="+mn-cs"/>
              </a:rPr>
              <a:t>Are there missing states?</a:t>
            </a:r>
          </a:p>
        </p:txBody>
      </p:sp>
      <p:sp>
        <p:nvSpPr>
          <p:cNvPr id="119814" name="Slide Number Placehold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D990E811-0890-4123-9F57-7CD0958D91F4}" type="slidenum">
              <a:rPr lang="en-US" sz="1200">
                <a:solidFill>
                  <a:srgbClr val="898989"/>
                </a:solidFill>
              </a:rPr>
              <a:pPr eaLnBrk="1" hangingPunct="1"/>
              <a:t>26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3" y="0"/>
            <a:ext cx="9143027" cy="87164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Baryon Resonance Spectrum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24434" y="4444277"/>
            <a:ext cx="4600950" cy="158562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8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Masses, widths, and coupling constants not well known for many </a:t>
            </a:r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resonances</a:t>
            </a: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</a:t>
            </a:r>
            <a:r>
              <a:rPr lang="en-US" sz="1800" dirty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models predict more resonance states than </a:t>
            </a:r>
            <a:r>
              <a:rPr lang="en-US" sz="1800" dirty="0" smtClean="0">
                <a:ln>
                  <a:solidFill>
                    <a:schemeClr val="bg2">
                      <a:alpha val="25000"/>
                    </a:schemeClr>
                  </a:solidFill>
                </a:ln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observed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800" dirty="0" smtClean="0">
              <a:ln>
                <a:solidFill>
                  <a:schemeClr val="bg2">
                    <a:alpha val="25000"/>
                  </a:schemeClr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fontAlgn="auto">
              <a:spcAft>
                <a:spcPts val="0"/>
              </a:spcAft>
              <a:buClr>
                <a:schemeClr val="accent3"/>
              </a:buClr>
              <a:defRPr/>
            </a:pPr>
            <a:endParaRPr lang="en-US" sz="1800" dirty="0">
              <a:ln>
                <a:solidFill>
                  <a:schemeClr val="bg2">
                    <a:alpha val="25000"/>
                  </a:schemeClr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20836" name="Group 14"/>
          <p:cNvGrpSpPr>
            <a:grpSpLocks/>
          </p:cNvGrpSpPr>
          <p:nvPr/>
        </p:nvGrpSpPr>
        <p:grpSpPr bwMode="auto">
          <a:xfrm>
            <a:off x="423863" y="1033463"/>
            <a:ext cx="4441825" cy="2743200"/>
            <a:chOff x="4868863" y="990600"/>
            <a:chExt cx="4894263" cy="3332163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68863" y="990600"/>
              <a:ext cx="4894263" cy="33321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032623" y="3422230"/>
              <a:ext cx="519513" cy="4377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 defTabSz="414686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nstantia"/>
                  <a:cs typeface="+mn-cs"/>
                </a:rPr>
                <a:t>N*</a:t>
              </a:r>
            </a:p>
          </p:txBody>
        </p:sp>
      </p:grpSp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5311775" y="1033463"/>
            <a:ext cx="3205163" cy="3119437"/>
            <a:chOff x="5479056" y="3352800"/>
            <a:chExt cx="3204673" cy="3119216"/>
          </a:xfrm>
        </p:grpSpPr>
        <p:sp>
          <p:nvSpPr>
            <p:cNvPr id="9" name="TextBox 8"/>
            <p:cNvSpPr txBox="1"/>
            <p:nvPr/>
          </p:nvSpPr>
          <p:spPr>
            <a:xfrm>
              <a:off x="6531408" y="4783036"/>
              <a:ext cx="1417420" cy="3698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prstClr val="black"/>
                  </a:solidFill>
                  <a:latin typeface="Constantia"/>
                  <a:cs typeface="+mn-cs"/>
                </a:rPr>
                <a:t>Lattice QCD</a:t>
              </a:r>
            </a:p>
          </p:txBody>
        </p:sp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l="6633" t="6126" r="47592" b="5306"/>
            <a:stretch/>
          </p:blipFill>
          <p:spPr bwMode="auto">
            <a:xfrm>
              <a:off x="5479056" y="3352800"/>
              <a:ext cx="3204673" cy="3119216"/>
            </a:xfrm>
            <a:prstGeom prst="rect">
              <a:avLst/>
            </a:prstGeom>
            <a:noFill/>
            <a:ln>
              <a:noFill/>
            </a:ln>
            <a:effectLst>
              <a:outerShdw blurRad="88900" dist="1397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6142530" y="5665623"/>
              <a:ext cx="2133274" cy="36986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dirty="0">
                  <a:solidFill>
                    <a:srgbClr val="0000FF"/>
                  </a:solidFill>
                  <a:latin typeface="Constantia"/>
                  <a:cs typeface="+mn-cs"/>
                </a:rPr>
                <a:t>Mass(</a:t>
              </a:r>
              <a:r>
                <a:rPr lang="el-GR" sz="1800" i="1" dirty="0">
                  <a:solidFill>
                    <a:srgbClr val="0000FF"/>
                  </a:solidFill>
                  <a:latin typeface="Constantia"/>
                  <a:cs typeface="+mn-cs"/>
                </a:rPr>
                <a:t>π</a:t>
              </a:r>
              <a:r>
                <a:rPr lang="en-US" sz="1800" dirty="0">
                  <a:solidFill>
                    <a:srgbClr val="0000FF"/>
                  </a:solidFill>
                  <a:latin typeface="Constantia"/>
                  <a:cs typeface="+mn-cs"/>
                </a:rPr>
                <a:t>) = 396 MeV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92725" y="4422775"/>
            <a:ext cx="3394075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Constantia"/>
                <a:cs typeface="+mn-cs"/>
              </a:rPr>
              <a:t>R.G. Edwards </a:t>
            </a:r>
            <a:r>
              <a:rPr lang="en-US" sz="1200" i="1" dirty="0">
                <a:solidFill>
                  <a:prstClr val="black"/>
                </a:solidFill>
                <a:latin typeface="Constantia"/>
                <a:cs typeface="+mn-cs"/>
              </a:rPr>
              <a:t>et al.</a:t>
            </a:r>
            <a:r>
              <a:rPr lang="en-US" sz="1200" dirty="0">
                <a:solidFill>
                  <a:prstClr val="black"/>
                </a:solidFill>
                <a:latin typeface="Constantia"/>
                <a:cs typeface="+mn-cs"/>
              </a:rPr>
              <a:t> Phys. Rev. D84 074508 (2011)</a:t>
            </a:r>
          </a:p>
        </p:txBody>
      </p:sp>
      <p:sp>
        <p:nvSpPr>
          <p:cNvPr id="120839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2A5FA9C6-3C23-4A8B-8027-66E38DAA3CE9}" type="slidenum">
              <a:rPr 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7E970-BCD1-4B61-B69B-63BE478E00F6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49506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98425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981200" y="1219200"/>
            <a:ext cx="38941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University of South Carolina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Steffen Strauch</a:t>
            </a:r>
          </a:p>
        </p:txBody>
      </p:sp>
      <p:pic>
        <p:nvPicPr>
          <p:cNvPr id="121861" name="Picture 7" descr="puzzl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7DAB21-B8AE-4A6A-B1E7-452D0451664A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80226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22225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K</a:t>
            </a:r>
            <a:r>
              <a:rPr lang="en-US" b="1" i="1" baseline="30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</a:p>
        </p:txBody>
      </p:sp>
      <p:sp>
        <p:nvSpPr>
          <p:cNvPr id="122884" name="Text Box 3"/>
          <p:cNvSpPr txBox="1">
            <a:spLocks noChangeArrowheads="1"/>
          </p:cNvSpPr>
          <p:nvPr/>
        </p:nvSpPr>
        <p:spPr bwMode="auto">
          <a:xfrm>
            <a:off x="1981200" y="1250950"/>
            <a:ext cx="4235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Catholic University of America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Liam Casey and Franz Klein</a:t>
            </a:r>
          </a:p>
        </p:txBody>
      </p:sp>
      <p:pic>
        <p:nvPicPr>
          <p:cNvPr id="122885" name="Picture 5" descr="puzzl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67786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914400"/>
            <a:ext cx="465296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685800" y="0"/>
            <a:ext cx="7791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Motivation: Baryon resonances</a:t>
            </a:r>
            <a:r>
              <a:rPr lang="en-US" sz="4000"/>
              <a:t> 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42672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Masses, widths, and coupling constants not well known for many resonances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 sz="2000"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>
                <a:latin typeface="Arial" pitchFamily="34" charset="0"/>
              </a:rPr>
              <a:t> Many models: relativised quark model, Goldstone-boson exchange, diquark and collective models, instanton-induced interactions, flux-tube models, holographic dual, lattice QCD…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 sz="2000"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Big Puzzle: Most models predict more resonance states than observed</a:t>
            </a:r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Motivation: nucleon excitation spectrum</a:t>
            </a:r>
          </a:p>
        </p:txBody>
      </p:sp>
      <p:sp>
        <p:nvSpPr>
          <p:cNvPr id="94215" name="TextBox 8"/>
          <p:cNvSpPr txBox="1">
            <a:spLocks noChangeArrowheads="1"/>
          </p:cNvSpPr>
          <p:nvPr/>
        </p:nvSpPr>
        <p:spPr bwMode="auto">
          <a:xfrm>
            <a:off x="6145213" y="5657850"/>
            <a:ext cx="1979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 b="1">
                <a:latin typeface="Arial" pitchFamily="34" charset="0"/>
              </a:rPr>
              <a:t>Lattice QCD predictions</a:t>
            </a:r>
          </a:p>
          <a:p>
            <a:pPr eaLnBrk="1" hangingPunct="1"/>
            <a:r>
              <a:rPr lang="en-GB" sz="1200" b="1">
                <a:latin typeface="Arial" pitchFamily="34" charset="0"/>
              </a:rPr>
              <a:t>Hadron spectrum collab.</a:t>
            </a:r>
          </a:p>
          <a:p>
            <a:pPr eaLnBrk="1" hangingPunct="1"/>
            <a:r>
              <a:rPr lang="en-GB" sz="1200" b="1">
                <a:latin typeface="Arial" pitchFamily="34" charset="0"/>
              </a:rPr>
              <a:t>Arxiv:1104.5152 (2011)</a:t>
            </a:r>
          </a:p>
          <a:p>
            <a:pPr eaLnBrk="1" hangingPunct="1"/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066800"/>
            <a:ext cx="3594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3479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HDICE target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96000"/>
            <a:ext cx="21336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7880BD-C8F5-488D-AC0E-9EEF91E1B407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51554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22225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r>
              <a:rPr lang="en-US" i="1" smtClean="0">
                <a:cs typeface="Times New Roman" pitchFamily="18" charset="0"/>
              </a:rPr>
              <a:t> 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981200" y="1250950"/>
            <a:ext cx="54197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The University of Edinburgh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Jo McAndrew, Dan Watts, Derek Glazier</a:t>
            </a:r>
          </a:p>
        </p:txBody>
      </p:sp>
      <p:pic>
        <p:nvPicPr>
          <p:cNvPr id="123909" name="Picture 6" descr="puzzl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8B4771-09A8-40F5-934A-60E1C1B62DF5}" type="slidenum">
              <a:rPr lang="en-US">
                <a:latin typeface="Arial" pitchFamily="34" charset="0"/>
                <a:cs typeface="Arial" pitchFamily="34" charset="0"/>
              </a:rPr>
              <a:pPr>
                <a:defRPr/>
              </a:pPr>
              <a:t>32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4931" name="Object 3"/>
          <p:cNvGraphicFramePr>
            <a:graphicFrameLocks noChangeAspect="1"/>
          </p:cNvGraphicFramePr>
          <p:nvPr/>
        </p:nvGraphicFramePr>
        <p:xfrm>
          <a:off x="4800600" y="1676400"/>
          <a:ext cx="24558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4" name="Equation" r:id="rId3" imgW="1320227" imgH="431613" progId="Equation.3">
                  <p:embed/>
                </p:oleObj>
              </mc:Choice>
              <mc:Fallback>
                <p:oleObj name="Equation" r:id="rId3" imgW="1320227" imgH="43161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676400"/>
                        <a:ext cx="2455863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2" name="Object 4"/>
          <p:cNvGraphicFramePr>
            <a:graphicFrameLocks noChangeAspect="1"/>
          </p:cNvGraphicFramePr>
          <p:nvPr/>
        </p:nvGraphicFramePr>
        <p:xfrm>
          <a:off x="3097213" y="2667000"/>
          <a:ext cx="2693987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5" name="Equation" r:id="rId5" imgW="1447172" imgH="482391" progId="Equation.3">
                  <p:embed/>
                </p:oleObj>
              </mc:Choice>
              <mc:Fallback>
                <p:oleObj name="Equation" r:id="rId5" imgW="1447172" imgH="482391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7213" y="2667000"/>
                        <a:ext cx="2693987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4933" name="Object 5"/>
          <p:cNvGraphicFramePr>
            <a:graphicFrameLocks noChangeAspect="1"/>
          </p:cNvGraphicFramePr>
          <p:nvPr/>
        </p:nvGraphicFramePr>
        <p:xfrm>
          <a:off x="990600" y="1676400"/>
          <a:ext cx="25273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6" name="Equation" r:id="rId7" imgW="1358310" imgH="393529" progId="Equation.3">
                  <p:embed/>
                </p:oleObj>
              </mc:Choice>
              <mc:Fallback>
                <p:oleObj name="Equation" r:id="rId7" imgW="1358310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676400"/>
                        <a:ext cx="25273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57200" y="1143000"/>
            <a:ext cx="2016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Theoretically: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381000" y="2971800"/>
            <a:ext cx="2290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Experimentally: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3778250" y="1677988"/>
            <a:ext cx="641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latin typeface="Arial" pitchFamily="34" charset="0"/>
              </a:rPr>
              <a:t>→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457200" y="3733800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where </a:t>
            </a:r>
            <a:r>
              <a:rPr lang="en-US" i="1">
                <a:latin typeface="Arial" pitchFamily="34" charset="0"/>
              </a:rPr>
              <a:t>Y</a:t>
            </a:r>
            <a:r>
              <a:rPr lang="en-US">
                <a:latin typeface="Arial" pitchFamily="34" charset="0"/>
              </a:rPr>
              <a:t> represents yield and </a:t>
            </a:r>
            <a:r>
              <a:rPr lang="en-US" i="1">
                <a:latin typeface="Arial" pitchFamily="34" charset="0"/>
              </a:rPr>
              <a:t>d</a:t>
            </a:r>
            <a:r>
              <a:rPr lang="en-US">
                <a:latin typeface="Arial" pitchFamily="34" charset="0"/>
              </a:rPr>
              <a:t> is the dilution, which is the ratio of hydrogen events to total events:</a:t>
            </a:r>
          </a:p>
        </p:txBody>
      </p:sp>
      <p:graphicFrame>
        <p:nvGraphicFramePr>
          <p:cNvPr id="124938" name="Object 10"/>
          <p:cNvGraphicFramePr>
            <a:graphicFrameLocks noChangeAspect="1"/>
          </p:cNvGraphicFramePr>
          <p:nvPr/>
        </p:nvGraphicFramePr>
        <p:xfrm>
          <a:off x="3429000" y="4648200"/>
          <a:ext cx="1747838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7" name="Equation" r:id="rId9" imgW="939392" imgH="431613" progId="Equation.3">
                  <p:embed/>
                </p:oleObj>
              </mc:Choice>
              <mc:Fallback>
                <p:oleObj name="Equation" r:id="rId9" imgW="939392" imgH="431613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4648200"/>
                        <a:ext cx="1747838" cy="80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939" name="Text Box 12"/>
          <p:cNvSpPr txBox="1">
            <a:spLocks noChangeArrowheads="1"/>
          </p:cNvSpPr>
          <p:nvPr/>
        </p:nvSpPr>
        <p:spPr bwMode="auto">
          <a:xfrm>
            <a:off x="746125" y="5756275"/>
            <a:ext cx="7759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Note: Bound nucleons have no asymmetry → </a:t>
            </a:r>
            <a:r>
              <a:rPr lang="en-US" i="1">
                <a:latin typeface="Arial" pitchFamily="34" charset="0"/>
              </a:rPr>
              <a:t>E</a:t>
            </a:r>
            <a:r>
              <a:rPr lang="en-US" i="1" baseline="-25000">
                <a:latin typeface="Arial" pitchFamily="34" charset="0"/>
              </a:rPr>
              <a:t>bound</a:t>
            </a:r>
            <a:r>
              <a:rPr lang="en-US">
                <a:latin typeface="Arial" pitchFamily="34" charset="0"/>
              </a:rPr>
              <a:t> = 0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 asymmetry 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4" name="Group 22"/>
          <p:cNvGrpSpPr>
            <a:grpSpLocks/>
          </p:cNvGrpSpPr>
          <p:nvPr/>
        </p:nvGrpSpPr>
        <p:grpSpPr bwMode="auto">
          <a:xfrm>
            <a:off x="228600" y="892175"/>
            <a:ext cx="2819400" cy="1965325"/>
            <a:chOff x="144" y="562"/>
            <a:chExt cx="1776" cy="1238"/>
          </a:xfrm>
        </p:grpSpPr>
        <p:pic>
          <p:nvPicPr>
            <p:cNvPr id="125974" name="Picture 5" descr="mx2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562"/>
              <a:ext cx="1776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5975" name="Rectangle 21"/>
            <p:cNvSpPr>
              <a:spLocks noChangeArrowheads="1"/>
            </p:cNvSpPr>
            <p:nvPr/>
          </p:nvSpPr>
          <p:spPr bwMode="auto">
            <a:xfrm>
              <a:off x="1440" y="1704"/>
              <a:ext cx="336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125955" name="Picture 6" descr="phaseSpac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1" r="7564"/>
          <a:stretch>
            <a:fillRect/>
          </a:stretch>
        </p:blipFill>
        <p:spPr bwMode="auto">
          <a:xfrm>
            <a:off x="3124200" y="939800"/>
            <a:ext cx="50292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6" name="Text Box 12"/>
          <p:cNvSpPr txBox="1">
            <a:spLocks noChangeArrowheads="1"/>
          </p:cNvSpPr>
          <p:nvPr/>
        </p:nvSpPr>
        <p:spPr bwMode="auto">
          <a:xfrm>
            <a:off x="1651000" y="1193800"/>
            <a:ext cx="11001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1200" b="1" i="1">
                <a:cs typeface="Times New Roman" pitchFamily="18" charset="0"/>
              </a:rPr>
              <a:t>γ</a:t>
            </a:r>
            <a:r>
              <a:rPr lang="en-US" sz="1200" b="1" i="1">
                <a:cs typeface="Times New Roman" pitchFamily="18" charset="0"/>
              </a:rPr>
              <a:t> p </a:t>
            </a:r>
            <a:r>
              <a:rPr lang="el-GR" sz="1200" b="1" i="1">
                <a:cs typeface="Times New Roman" pitchFamily="18" charset="0"/>
              </a:rPr>
              <a:t>→</a:t>
            </a:r>
            <a:r>
              <a:rPr lang="en-US" sz="1200" b="1" i="1">
                <a:cs typeface="Times New Roman" pitchFamily="18" charset="0"/>
              </a:rPr>
              <a:t>p </a:t>
            </a:r>
            <a:r>
              <a:rPr lang="el-GR" sz="1200" b="1" i="1">
                <a:cs typeface="Times New Roman" pitchFamily="18" charset="0"/>
              </a:rPr>
              <a:t>π</a:t>
            </a:r>
            <a:r>
              <a:rPr lang="en-US" sz="1200" b="1" i="1" baseline="30000">
                <a:cs typeface="Times New Roman" pitchFamily="18" charset="0"/>
              </a:rPr>
              <a:t>+</a:t>
            </a:r>
            <a:r>
              <a:rPr lang="en-US" sz="1200" b="1" i="1">
                <a:cs typeface="Times New Roman" pitchFamily="18" charset="0"/>
              </a:rPr>
              <a:t> </a:t>
            </a:r>
            <a:r>
              <a:rPr lang="el-GR" sz="1200" b="1" i="1">
                <a:cs typeface="Times New Roman" pitchFamily="18" charset="0"/>
              </a:rPr>
              <a:t>π</a:t>
            </a:r>
            <a:r>
              <a:rPr lang="en-US" sz="1200" b="1" i="1" baseline="30000">
                <a:cs typeface="Times New Roman" pitchFamily="18" charset="0"/>
              </a:rPr>
              <a:t>-</a:t>
            </a:r>
            <a:r>
              <a:rPr lang="en-US" sz="1200" b="1" i="1">
                <a:cs typeface="Times New Roman" pitchFamily="18" charset="0"/>
              </a:rPr>
              <a:t> X</a:t>
            </a:r>
            <a:endParaRPr lang="el-GR" sz="1200" b="1" i="1">
              <a:cs typeface="Times New Roman" pitchFamily="18" charset="0"/>
            </a:endParaRPr>
          </a:p>
        </p:txBody>
      </p:sp>
      <p:pic>
        <p:nvPicPr>
          <p:cNvPr id="125957" name="Picture 13" descr="scaleFactor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6" r="3947" b="3203"/>
          <a:stretch>
            <a:fillRect/>
          </a:stretch>
        </p:blipFill>
        <p:spPr bwMode="auto">
          <a:xfrm>
            <a:off x="4602163" y="2743200"/>
            <a:ext cx="4541837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8" name="Text Box 14"/>
          <p:cNvSpPr txBox="1">
            <a:spLocks noChangeArrowheads="1"/>
          </p:cNvSpPr>
          <p:nvPr/>
        </p:nvSpPr>
        <p:spPr bwMode="auto">
          <a:xfrm>
            <a:off x="5715000" y="5105400"/>
            <a:ext cx="3235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latin typeface="Arial" pitchFamily="34" charset="0"/>
              </a:rPr>
              <a:t>Scale factors = Butanol/Carbon</a:t>
            </a:r>
          </a:p>
        </p:txBody>
      </p:sp>
      <p:sp>
        <p:nvSpPr>
          <p:cNvPr id="125959" name="Text Box 15"/>
          <p:cNvSpPr txBox="1">
            <a:spLocks noChangeArrowheads="1"/>
          </p:cNvSpPr>
          <p:nvPr/>
        </p:nvSpPr>
        <p:spPr bwMode="auto">
          <a:xfrm>
            <a:off x="7924800" y="4038600"/>
            <a:ext cx="9017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latin typeface="Arial" pitchFamily="34" charset="0"/>
              </a:rPr>
              <a:t>Carbon</a:t>
            </a:r>
          </a:p>
        </p:txBody>
      </p:sp>
      <p:sp>
        <p:nvSpPr>
          <p:cNvPr id="125960" name="Text Box 16"/>
          <p:cNvSpPr txBox="1">
            <a:spLocks noChangeArrowheads="1"/>
          </p:cNvSpPr>
          <p:nvPr/>
        </p:nvSpPr>
        <p:spPr bwMode="auto">
          <a:xfrm>
            <a:off x="7924800" y="2819400"/>
            <a:ext cx="9477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latin typeface="Arial" pitchFamily="34" charset="0"/>
              </a:rPr>
              <a:t>Butanol</a:t>
            </a:r>
          </a:p>
        </p:txBody>
      </p:sp>
      <p:pic>
        <p:nvPicPr>
          <p:cNvPr id="125961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b="19496"/>
          <a:stretch>
            <a:fillRect/>
          </a:stretch>
        </p:blipFill>
        <p:spPr bwMode="auto">
          <a:xfrm>
            <a:off x="381000" y="3886200"/>
            <a:ext cx="37020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62" name="Line 19"/>
          <p:cNvSpPr>
            <a:spLocks noChangeShapeType="1"/>
          </p:cNvSpPr>
          <p:nvPr/>
        </p:nvSpPr>
        <p:spPr bwMode="auto">
          <a:xfrm>
            <a:off x="2819400" y="2514600"/>
            <a:ext cx="762000" cy="0"/>
          </a:xfrm>
          <a:prstGeom prst="line">
            <a:avLst/>
          </a:prstGeom>
          <a:noFill/>
          <a:ln w="28575">
            <a:solidFill>
              <a:srgbClr val="E54227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963" name="Text Box 20"/>
          <p:cNvSpPr txBox="1">
            <a:spLocks noChangeArrowheads="1"/>
          </p:cNvSpPr>
          <p:nvPr/>
        </p:nvSpPr>
        <p:spPr bwMode="auto">
          <a:xfrm>
            <a:off x="533400" y="1066800"/>
            <a:ext cx="104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/>
              <a:t>Butanol</a:t>
            </a:r>
          </a:p>
        </p:txBody>
      </p:sp>
      <p:sp>
        <p:nvSpPr>
          <p:cNvPr id="125964" name="Oval 21"/>
          <p:cNvSpPr>
            <a:spLocks noChangeArrowheads="1"/>
          </p:cNvSpPr>
          <p:nvPr/>
        </p:nvSpPr>
        <p:spPr bwMode="auto">
          <a:xfrm>
            <a:off x="457200" y="2438400"/>
            <a:ext cx="1219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0006" name="Text Box 22"/>
          <p:cNvSpPr txBox="1">
            <a:spLocks noChangeArrowheads="1"/>
          </p:cNvSpPr>
          <p:nvPr/>
        </p:nvSpPr>
        <p:spPr bwMode="auto">
          <a:xfrm>
            <a:off x="669925" y="2909888"/>
            <a:ext cx="2554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Bound nucleon events</a:t>
            </a:r>
          </a:p>
        </p:txBody>
      </p:sp>
      <p:sp>
        <p:nvSpPr>
          <p:cNvPr id="125966" name="Line 23"/>
          <p:cNvSpPr>
            <a:spLocks noChangeShapeType="1"/>
          </p:cNvSpPr>
          <p:nvPr/>
        </p:nvSpPr>
        <p:spPr bwMode="auto">
          <a:xfrm>
            <a:off x="1447800" y="2743200"/>
            <a:ext cx="152400" cy="304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5967" name="Text Box 20"/>
          <p:cNvSpPr txBox="1">
            <a:spLocks noChangeArrowheads="1"/>
          </p:cNvSpPr>
          <p:nvPr/>
        </p:nvSpPr>
        <p:spPr bwMode="auto">
          <a:xfrm>
            <a:off x="2895600" y="6019800"/>
            <a:ext cx="71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z</a:t>
            </a:r>
            <a:r>
              <a:rPr lang="en-US" sz="1600" b="1"/>
              <a:t> (cm)</a:t>
            </a:r>
          </a:p>
        </p:txBody>
      </p:sp>
      <p:sp>
        <p:nvSpPr>
          <p:cNvPr id="125968" name="Text Box 23"/>
          <p:cNvSpPr txBox="1">
            <a:spLocks noChangeArrowheads="1"/>
          </p:cNvSpPr>
          <p:nvPr/>
        </p:nvSpPr>
        <p:spPr bwMode="auto">
          <a:xfrm>
            <a:off x="1828800" y="2614613"/>
            <a:ext cx="1108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m</a:t>
            </a:r>
            <a:r>
              <a:rPr lang="en-US" sz="1600" b="1" i="1" baseline="30000"/>
              <a:t>2</a:t>
            </a:r>
            <a:r>
              <a:rPr lang="en-US" sz="1600" b="1" i="1" baseline="-25000"/>
              <a:t>X</a:t>
            </a:r>
            <a:r>
              <a:rPr lang="en-US" sz="1600" b="1"/>
              <a:t>(GeV</a:t>
            </a:r>
            <a:r>
              <a:rPr lang="en-US" sz="1600" b="1" baseline="30000"/>
              <a:t>2</a:t>
            </a:r>
            <a:r>
              <a:rPr lang="en-US" sz="1600" b="1"/>
              <a:t>)</a:t>
            </a:r>
            <a:endParaRPr lang="en-US" sz="1600" b="1" baseline="-25000"/>
          </a:p>
        </p:txBody>
      </p:sp>
      <p:sp>
        <p:nvSpPr>
          <p:cNvPr id="125969" name="Text Box 25"/>
          <p:cNvSpPr txBox="1">
            <a:spLocks noChangeArrowheads="1"/>
          </p:cNvSpPr>
          <p:nvPr/>
        </p:nvSpPr>
        <p:spPr bwMode="auto">
          <a:xfrm rot="-5400000">
            <a:off x="-157956" y="1258094"/>
            <a:ext cx="80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125970" name="Text Box 26"/>
          <p:cNvSpPr txBox="1">
            <a:spLocks noChangeArrowheads="1"/>
          </p:cNvSpPr>
          <p:nvPr/>
        </p:nvSpPr>
        <p:spPr bwMode="auto">
          <a:xfrm rot="-5400000">
            <a:off x="-81757" y="4272757"/>
            <a:ext cx="80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Accounting for </a:t>
            </a:r>
            <a:r>
              <a:rPr lang="en-GB" sz="3200" kern="0" dirty="0" err="1">
                <a:solidFill>
                  <a:srgbClr val="FFFFFF"/>
                </a:solidFill>
                <a:latin typeface="Arial" pitchFamily="34" charset="0"/>
              </a:rPr>
              <a:t>unpolarised</a:t>
            </a:r>
            <a:r>
              <a:rPr lang="en-GB" sz="3200" kern="0" dirty="0">
                <a:solidFill>
                  <a:srgbClr val="FFFFFF"/>
                </a:solidFill>
                <a:latin typeface="Arial" pitchFamily="34" charset="0"/>
              </a:rPr>
              <a:t> protons in the target</a:t>
            </a:r>
          </a:p>
        </p:txBody>
      </p:sp>
      <p:sp>
        <p:nvSpPr>
          <p:cNvPr id="125972" name="TextBox 22"/>
          <p:cNvSpPr txBox="1">
            <a:spLocks noChangeArrowheads="1"/>
          </p:cNvSpPr>
          <p:nvPr/>
        </p:nvSpPr>
        <p:spPr bwMode="auto">
          <a:xfrm rot="-5400000">
            <a:off x="3195637" y="4271963"/>
            <a:ext cx="2786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600" b="1">
                <a:latin typeface="Arial" pitchFamily="34" charset="0"/>
              </a:rPr>
              <a:t>Proton momentum (GeV/c)</a:t>
            </a:r>
          </a:p>
        </p:txBody>
      </p:sp>
      <p:sp>
        <p:nvSpPr>
          <p:cNvPr id="125973" name="TextBox 24"/>
          <p:cNvSpPr txBox="1">
            <a:spLocks noChangeArrowheads="1"/>
          </p:cNvSpPr>
          <p:nvPr/>
        </p:nvSpPr>
        <p:spPr bwMode="auto">
          <a:xfrm>
            <a:off x="5715000" y="6019800"/>
            <a:ext cx="1997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600" b="1">
                <a:latin typeface="Arial" pitchFamily="34" charset="0"/>
              </a:rPr>
              <a:t>Proton angle (deg)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FF973-875B-4B6F-B47E-77F6F14E9980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78178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048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</a:t>
            </a:r>
            <a:r>
              <a:rPr lang="en-US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observable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</a:p>
        </p:txBody>
      </p:sp>
      <p:graphicFrame>
        <p:nvGraphicFramePr>
          <p:cNvPr id="126980" name="Object 3"/>
          <p:cNvGraphicFramePr>
            <a:graphicFrameLocks noChangeAspect="1"/>
          </p:cNvGraphicFramePr>
          <p:nvPr/>
        </p:nvGraphicFramePr>
        <p:xfrm>
          <a:off x="1411288" y="1752600"/>
          <a:ext cx="5008562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86" name="Equation" r:id="rId3" imgW="2692400" imgH="393700" progId="Equation.3">
                  <p:embed/>
                </p:oleObj>
              </mc:Choice>
              <mc:Fallback>
                <p:oleObj name="Equation" r:id="rId3" imgW="2692400" imgH="3937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1288" y="1752600"/>
                        <a:ext cx="5008562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1" name="Text Box 4"/>
          <p:cNvSpPr txBox="1">
            <a:spLocks noChangeArrowheads="1"/>
          </p:cNvSpPr>
          <p:nvPr/>
        </p:nvSpPr>
        <p:spPr bwMode="auto">
          <a:xfrm>
            <a:off x="1066800" y="2936875"/>
            <a:ext cx="713263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l-GR" i="1">
                <a:cs typeface="Times New Roman" pitchFamily="18" charset="0"/>
              </a:rPr>
              <a:t>Σ</a:t>
            </a:r>
            <a:r>
              <a:rPr lang="en-US">
                <a:cs typeface="Times New Roman" pitchFamily="18" charset="0"/>
              </a:rPr>
              <a:t> is a single polarization observable (beam asymmetry)</a:t>
            </a:r>
          </a:p>
          <a:p>
            <a:pPr eaLnBrk="1" hangingPunct="1"/>
            <a:endParaRPr lang="en-US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Times New Roman" pitchFamily="18" charset="0"/>
              </a:rPr>
              <a:t> </a:t>
            </a:r>
            <a:r>
              <a:rPr lang="en-US" i="1">
                <a:cs typeface="Times New Roman" pitchFamily="18" charset="0"/>
              </a:rPr>
              <a:t>G</a:t>
            </a:r>
            <a:r>
              <a:rPr lang="en-US">
                <a:cs typeface="Times New Roman" pitchFamily="18" charset="0"/>
              </a:rPr>
              <a:t> is a double polarization observable </a:t>
            </a:r>
            <a:endParaRPr lang="el-GR"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BE0383-779C-4FFF-B26B-C86707B2B39F}" type="slidenum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77159" name="Title 1"/>
          <p:cNvSpPr>
            <a:spLocks/>
          </p:cNvSpPr>
          <p:nvPr/>
        </p:nvSpPr>
        <p:spPr bwMode="auto">
          <a:xfrm>
            <a:off x="533400" y="-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 asymmetry for 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Σ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0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  <p:pic>
        <p:nvPicPr>
          <p:cNvPr id="1280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5867400"/>
            <a:ext cx="6778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7162" name="Text Box 10"/>
          <p:cNvSpPr txBox="1">
            <a:spLocks noChangeArrowheads="1"/>
          </p:cNvSpPr>
          <p:nvPr/>
        </p:nvSpPr>
        <p:spPr bwMode="auto">
          <a:xfrm>
            <a:off x="1447800" y="6019800"/>
            <a:ext cx="5516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Models represent  the data better than for </a:t>
            </a:r>
            <a:r>
              <a:rPr lang="en-US" sz="2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</a:t>
            </a:r>
            <a:r>
              <a:rPr lang="en-US" sz="2000" b="1" i="1" baseline="30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+ </a:t>
            </a:r>
            <a:r>
              <a:rPr lang="el-GR" sz="2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</a:p>
        </p:txBody>
      </p:sp>
      <p:pic>
        <p:nvPicPr>
          <p:cNvPr id="128006" name="Picture 12" descr="SigEmod_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4290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7" name="Picture 13" descr="SigEmod_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762000"/>
            <a:ext cx="3429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8" name="Picture 14" descr="SigEmod_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4290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9" name="Picture 16" descr="SigEmod_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34290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0" name="WordArt 9"/>
          <p:cNvSpPr>
            <a:spLocks noChangeArrowheads="1" noChangeShapeType="1" noTextEdit="1"/>
          </p:cNvSpPr>
          <p:nvPr/>
        </p:nvSpPr>
        <p:spPr bwMode="auto">
          <a:xfrm>
            <a:off x="2743200" y="3124200"/>
            <a:ext cx="4114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C174D-AB71-4D26-B812-651E12EDD42B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50530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22225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0</a:t>
            </a:r>
            <a:r>
              <a:rPr lang="en-US" i="1" smtClean="0">
                <a:cs typeface="Times New Roman" pitchFamily="18" charset="0"/>
              </a:rPr>
              <a:t> 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1981200" y="1250950"/>
            <a:ext cx="4835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The George Washington University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Hideko Iwamoto and Bill Briscoe</a:t>
            </a:r>
          </a:p>
        </p:txBody>
      </p:sp>
      <p:pic>
        <p:nvPicPr>
          <p:cNvPr id="12902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8" y="1143000"/>
            <a:ext cx="12303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7" descr="puzzl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04800"/>
            <a:ext cx="8001000" cy="1470025"/>
          </a:xfrm>
        </p:spPr>
        <p:txBody>
          <a:bodyPr/>
          <a:lstStyle/>
          <a:p>
            <a:pPr eaLnBrk="1" hangingPunct="1"/>
            <a:r>
              <a:rPr lang="en-US" smtClean="0"/>
              <a:t>First data with FROST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30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888288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8"/>
          <p:cNvSpPr txBox="1">
            <a:spLocks noChangeArrowheads="1"/>
          </p:cNvSpPr>
          <p:nvPr/>
        </p:nvSpPr>
        <p:spPr bwMode="auto">
          <a:xfrm>
            <a:off x="800100" y="3200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1.433 GeV</a:t>
            </a:r>
          </a:p>
        </p:txBody>
      </p:sp>
      <p:sp>
        <p:nvSpPr>
          <p:cNvPr id="130053" name="Text Box 9"/>
          <p:cNvSpPr txBox="1">
            <a:spLocks noChangeArrowheads="1"/>
          </p:cNvSpPr>
          <p:nvPr/>
        </p:nvSpPr>
        <p:spPr bwMode="auto">
          <a:xfrm>
            <a:off x="3390900" y="29718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1.465 GeV</a:t>
            </a:r>
          </a:p>
        </p:txBody>
      </p:sp>
      <p:sp>
        <p:nvSpPr>
          <p:cNvPr id="130054" name="Text Box 10"/>
          <p:cNvSpPr txBox="1">
            <a:spLocks noChangeArrowheads="1"/>
          </p:cNvSpPr>
          <p:nvPr/>
        </p:nvSpPr>
        <p:spPr bwMode="auto">
          <a:xfrm>
            <a:off x="6057900" y="3200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1.497 GeV</a:t>
            </a:r>
          </a:p>
        </p:txBody>
      </p:sp>
      <p:sp>
        <p:nvSpPr>
          <p:cNvPr id="130055" name="Text Box 11"/>
          <p:cNvSpPr txBox="1">
            <a:spLocks noChangeArrowheads="1"/>
          </p:cNvSpPr>
          <p:nvPr/>
        </p:nvSpPr>
        <p:spPr bwMode="auto">
          <a:xfrm>
            <a:off x="6057900" y="52260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1.588 GeV</a:t>
            </a:r>
          </a:p>
        </p:txBody>
      </p:sp>
      <p:sp>
        <p:nvSpPr>
          <p:cNvPr id="130056" name="Text Box 12"/>
          <p:cNvSpPr txBox="1">
            <a:spLocks noChangeArrowheads="1"/>
          </p:cNvSpPr>
          <p:nvPr/>
        </p:nvSpPr>
        <p:spPr bwMode="auto">
          <a:xfrm>
            <a:off x="3429000" y="52260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1.558 GeV</a:t>
            </a:r>
          </a:p>
        </p:txBody>
      </p:sp>
      <p:sp>
        <p:nvSpPr>
          <p:cNvPr id="130057" name="Text Box 13"/>
          <p:cNvSpPr txBox="1">
            <a:spLocks noChangeArrowheads="1"/>
          </p:cNvSpPr>
          <p:nvPr/>
        </p:nvSpPr>
        <p:spPr bwMode="auto">
          <a:xfrm>
            <a:off x="762000" y="52260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1.528 GeV</a:t>
            </a:r>
          </a:p>
        </p:txBody>
      </p:sp>
      <p:sp>
        <p:nvSpPr>
          <p:cNvPr id="130058" name="Rectangle 15"/>
          <p:cNvSpPr>
            <a:spLocks noChangeArrowheads="1"/>
          </p:cNvSpPr>
          <p:nvPr/>
        </p:nvSpPr>
        <p:spPr bwMode="auto">
          <a:xfrm>
            <a:off x="1219200" y="838200"/>
            <a:ext cx="2667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30059" name="Rectangle 16"/>
          <p:cNvSpPr>
            <a:spLocks noChangeArrowheads="1"/>
          </p:cNvSpPr>
          <p:nvPr/>
        </p:nvSpPr>
        <p:spPr bwMode="auto">
          <a:xfrm>
            <a:off x="5943600" y="2825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006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5791200"/>
            <a:ext cx="12303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61" name="Rectangle 17"/>
          <p:cNvSpPr>
            <a:spLocks noChangeArrowheads="1"/>
          </p:cNvSpPr>
          <p:nvPr/>
        </p:nvSpPr>
        <p:spPr bwMode="auto">
          <a:xfrm>
            <a:off x="4572000" y="76200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342C5-1843-460C-8E8D-1BB985D7A622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31075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04800"/>
            <a:ext cx="8001000" cy="1470025"/>
          </a:xfrm>
        </p:spPr>
        <p:txBody>
          <a:bodyPr/>
          <a:lstStyle/>
          <a:p>
            <a:pPr eaLnBrk="1" hangingPunct="1"/>
            <a:r>
              <a:rPr lang="en-US" smtClean="0"/>
              <a:t>First data with FROST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31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3075"/>
            <a:ext cx="7923213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ext Box 8"/>
          <p:cNvSpPr txBox="1">
            <a:spLocks noChangeArrowheads="1"/>
          </p:cNvSpPr>
          <p:nvPr/>
        </p:nvSpPr>
        <p:spPr bwMode="auto">
          <a:xfrm>
            <a:off x="838200" y="19494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1.617 GeV</a:t>
            </a:r>
          </a:p>
        </p:txBody>
      </p:sp>
      <p:sp>
        <p:nvSpPr>
          <p:cNvPr id="131078" name="Text Box 9"/>
          <p:cNvSpPr txBox="1">
            <a:spLocks noChangeArrowheads="1"/>
          </p:cNvSpPr>
          <p:nvPr/>
        </p:nvSpPr>
        <p:spPr bwMode="auto">
          <a:xfrm>
            <a:off x="3390900" y="19494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1.646 GeV</a:t>
            </a:r>
          </a:p>
        </p:txBody>
      </p:sp>
      <p:sp>
        <p:nvSpPr>
          <p:cNvPr id="131079" name="Text Box 10"/>
          <p:cNvSpPr txBox="1">
            <a:spLocks noChangeArrowheads="1"/>
          </p:cNvSpPr>
          <p:nvPr/>
        </p:nvSpPr>
        <p:spPr bwMode="auto">
          <a:xfrm>
            <a:off x="800100" y="39306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1.674 GeV</a:t>
            </a:r>
          </a:p>
        </p:txBody>
      </p:sp>
      <p:sp>
        <p:nvSpPr>
          <p:cNvPr id="131080" name="Text Box 11"/>
          <p:cNvSpPr txBox="1">
            <a:spLocks noChangeArrowheads="1"/>
          </p:cNvSpPr>
          <p:nvPr/>
        </p:nvSpPr>
        <p:spPr bwMode="auto">
          <a:xfrm>
            <a:off x="4305300" y="39306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1.702 GeV</a:t>
            </a:r>
          </a:p>
        </p:txBody>
      </p:sp>
      <p:sp>
        <p:nvSpPr>
          <p:cNvPr id="131081" name="Text Box 12"/>
          <p:cNvSpPr txBox="1">
            <a:spLocks noChangeArrowheads="1"/>
          </p:cNvSpPr>
          <p:nvPr/>
        </p:nvSpPr>
        <p:spPr bwMode="auto">
          <a:xfrm>
            <a:off x="6972300" y="38862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1.730 GeV</a:t>
            </a:r>
          </a:p>
        </p:txBody>
      </p:sp>
      <p:sp>
        <p:nvSpPr>
          <p:cNvPr id="131082" name="Text Box 13"/>
          <p:cNvSpPr txBox="1">
            <a:spLocks noChangeArrowheads="1"/>
          </p:cNvSpPr>
          <p:nvPr/>
        </p:nvSpPr>
        <p:spPr bwMode="auto">
          <a:xfrm>
            <a:off x="6934200" y="55308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1.809 GeV</a:t>
            </a:r>
          </a:p>
        </p:txBody>
      </p:sp>
      <p:sp>
        <p:nvSpPr>
          <p:cNvPr id="131083" name="Text Box 14"/>
          <p:cNvSpPr txBox="1">
            <a:spLocks noChangeArrowheads="1"/>
          </p:cNvSpPr>
          <p:nvPr/>
        </p:nvSpPr>
        <p:spPr bwMode="auto">
          <a:xfrm>
            <a:off x="4343400" y="57594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1.783 GeV</a:t>
            </a:r>
          </a:p>
        </p:txBody>
      </p:sp>
      <p:sp>
        <p:nvSpPr>
          <p:cNvPr id="131084" name="Text Box 15"/>
          <p:cNvSpPr txBox="1">
            <a:spLocks noChangeArrowheads="1"/>
          </p:cNvSpPr>
          <p:nvPr/>
        </p:nvSpPr>
        <p:spPr bwMode="auto">
          <a:xfrm>
            <a:off x="1752600" y="575945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1.756 GeV</a:t>
            </a:r>
          </a:p>
        </p:txBody>
      </p:sp>
      <p:sp>
        <p:nvSpPr>
          <p:cNvPr id="131085" name="Rectangle 17"/>
          <p:cNvSpPr>
            <a:spLocks noChangeArrowheads="1"/>
          </p:cNvSpPr>
          <p:nvPr/>
        </p:nvSpPr>
        <p:spPr bwMode="auto">
          <a:xfrm>
            <a:off x="5943600" y="931863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10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5791200"/>
            <a:ext cx="12303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7" name="Rectangle 18"/>
          <p:cNvSpPr>
            <a:spLocks noChangeArrowheads="1"/>
          </p:cNvSpPr>
          <p:nvPr/>
        </p:nvSpPr>
        <p:spPr bwMode="auto">
          <a:xfrm>
            <a:off x="6324600" y="1516063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304800"/>
            <a:ext cx="8001000" cy="1470025"/>
          </a:xfrm>
        </p:spPr>
        <p:txBody>
          <a:bodyPr/>
          <a:lstStyle/>
          <a:p>
            <a:pPr eaLnBrk="1" hangingPunct="1"/>
            <a:r>
              <a:rPr lang="en-US" smtClean="0"/>
              <a:t>First data with FROST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32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76200"/>
            <a:ext cx="788828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00" name="Text Box 8"/>
          <p:cNvSpPr txBox="1">
            <a:spLocks noChangeArrowheads="1"/>
          </p:cNvSpPr>
          <p:nvPr/>
        </p:nvSpPr>
        <p:spPr bwMode="auto">
          <a:xfrm>
            <a:off x="838200" y="14478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1.835 GeV</a:t>
            </a:r>
          </a:p>
        </p:txBody>
      </p:sp>
      <p:sp>
        <p:nvSpPr>
          <p:cNvPr id="132101" name="Text Box 9"/>
          <p:cNvSpPr txBox="1">
            <a:spLocks noChangeArrowheads="1"/>
          </p:cNvSpPr>
          <p:nvPr/>
        </p:nvSpPr>
        <p:spPr bwMode="auto">
          <a:xfrm>
            <a:off x="4305300" y="15240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1.860 GeV</a:t>
            </a:r>
          </a:p>
        </p:txBody>
      </p:sp>
      <p:sp>
        <p:nvSpPr>
          <p:cNvPr id="132102" name="Text Box 10"/>
          <p:cNvSpPr txBox="1">
            <a:spLocks noChangeArrowheads="1"/>
          </p:cNvSpPr>
          <p:nvPr/>
        </p:nvSpPr>
        <p:spPr bwMode="auto">
          <a:xfrm>
            <a:off x="1638300" y="2438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1.885 GeV</a:t>
            </a:r>
          </a:p>
        </p:txBody>
      </p:sp>
      <p:sp>
        <p:nvSpPr>
          <p:cNvPr id="132103" name="Text Box 11"/>
          <p:cNvSpPr txBox="1">
            <a:spLocks noChangeArrowheads="1"/>
          </p:cNvSpPr>
          <p:nvPr/>
        </p:nvSpPr>
        <p:spPr bwMode="auto">
          <a:xfrm>
            <a:off x="4229100" y="2438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1.910 GeV</a:t>
            </a:r>
          </a:p>
        </p:txBody>
      </p:sp>
      <p:sp>
        <p:nvSpPr>
          <p:cNvPr id="132104" name="Text Box 12"/>
          <p:cNvSpPr txBox="1">
            <a:spLocks noChangeArrowheads="1"/>
          </p:cNvSpPr>
          <p:nvPr/>
        </p:nvSpPr>
        <p:spPr bwMode="auto">
          <a:xfrm>
            <a:off x="6896100" y="2438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1.934 GeV</a:t>
            </a:r>
          </a:p>
        </p:txBody>
      </p:sp>
      <p:sp>
        <p:nvSpPr>
          <p:cNvPr id="132105" name="Text Box 13"/>
          <p:cNvSpPr txBox="1">
            <a:spLocks noChangeArrowheads="1"/>
          </p:cNvSpPr>
          <p:nvPr/>
        </p:nvSpPr>
        <p:spPr bwMode="auto">
          <a:xfrm>
            <a:off x="6934200" y="4343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2.041 GeV</a:t>
            </a:r>
          </a:p>
        </p:txBody>
      </p:sp>
      <p:sp>
        <p:nvSpPr>
          <p:cNvPr id="132106" name="Text Box 14"/>
          <p:cNvSpPr txBox="1">
            <a:spLocks noChangeArrowheads="1"/>
          </p:cNvSpPr>
          <p:nvPr/>
        </p:nvSpPr>
        <p:spPr bwMode="auto">
          <a:xfrm>
            <a:off x="4191000" y="44196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1.994 GeV</a:t>
            </a:r>
          </a:p>
        </p:txBody>
      </p:sp>
      <p:sp>
        <p:nvSpPr>
          <p:cNvPr id="132107" name="Text Box 15"/>
          <p:cNvSpPr txBox="1">
            <a:spLocks noChangeArrowheads="1"/>
          </p:cNvSpPr>
          <p:nvPr/>
        </p:nvSpPr>
        <p:spPr bwMode="auto">
          <a:xfrm>
            <a:off x="1524000" y="4343400"/>
            <a:ext cx="1485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 i="1"/>
              <a:t>W</a:t>
            </a:r>
            <a:r>
              <a:rPr lang="en-US" sz="1600" b="1"/>
              <a:t> = 1.959 GeV</a:t>
            </a:r>
          </a:p>
        </p:txBody>
      </p:sp>
      <p:sp>
        <p:nvSpPr>
          <p:cNvPr id="132108" name="Rectangle 18"/>
          <p:cNvSpPr>
            <a:spLocks noChangeArrowheads="1"/>
          </p:cNvSpPr>
          <p:nvPr/>
        </p:nvSpPr>
        <p:spPr bwMode="auto">
          <a:xfrm>
            <a:off x="6781800" y="533400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21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8" y="5791200"/>
            <a:ext cx="1230312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28600" y="5867400"/>
            <a:ext cx="7080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 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Agreement with models breaks down for </a:t>
            </a:r>
            <a:r>
              <a:rPr lang="en-US" sz="2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W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&gt; 1850 </a:t>
            </a:r>
            <a:r>
              <a:rPr lang="en-US" sz="20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MeV</a:t>
            </a:r>
            <a:endParaRPr lang="en-US" sz="20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132111" name="Rectangle 19"/>
          <p:cNvSpPr>
            <a:spLocks noChangeArrowheads="1"/>
          </p:cNvSpPr>
          <p:nvPr/>
        </p:nvSpPr>
        <p:spPr bwMode="auto">
          <a:xfrm>
            <a:off x="6324600" y="1295400"/>
            <a:ext cx="1676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5000"/>
            <a:ext cx="2286000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69E1FF-7042-43FF-A7A6-4845A8C99772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/>
              <a:t>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63246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General motivations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Observables in meson photoproduction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Experimental details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Preliminary results for several polarization observables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Conclusions </a:t>
            </a:r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/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Outline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0F1F408-A69C-400D-B885-324B9819FDAC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1066800" y="3276600"/>
            <a:ext cx="6934200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3125" name="Object 5"/>
          <p:cNvGraphicFramePr>
            <a:graphicFrameLocks noChangeAspect="1"/>
          </p:cNvGraphicFramePr>
          <p:nvPr/>
        </p:nvGraphicFramePr>
        <p:xfrm>
          <a:off x="1550988" y="4267200"/>
          <a:ext cx="5978525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6" name="Equation" r:id="rId4" imgW="2959100" imgH="787400" progId="Equation.3">
                  <p:embed/>
                </p:oleObj>
              </mc:Choice>
              <mc:Fallback>
                <p:oleObj name="Equation" r:id="rId4" imgW="2959100" imgH="7874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0988" y="4267200"/>
                        <a:ext cx="5978525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3733800" y="32766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>
                <a:cs typeface="Times New Roman" pitchFamily="18" charset="0"/>
              </a:rPr>
              <a:t>Δ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>
              <a:cs typeface="Times New Roman" pitchFamily="18" charset="0"/>
            </a:endParaRPr>
          </a:p>
        </p:txBody>
      </p:sp>
      <p:sp>
        <p:nvSpPr>
          <p:cNvPr id="133127" name="Line 7"/>
          <p:cNvSpPr>
            <a:spLocks noChangeShapeType="1"/>
          </p:cNvSpPr>
          <p:nvPr/>
        </p:nvSpPr>
        <p:spPr bwMode="auto">
          <a:xfrm>
            <a:off x="3886200" y="3733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28" name="Line 8"/>
          <p:cNvSpPr>
            <a:spLocks noChangeShapeType="1"/>
          </p:cNvSpPr>
          <p:nvPr/>
        </p:nvSpPr>
        <p:spPr bwMode="auto">
          <a:xfrm>
            <a:off x="6553200" y="37338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6318250" y="32766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i="1">
                <a:cs typeface="Times New Roman" pitchFamily="18" charset="0"/>
              </a:rPr>
              <a:t>N*</a:t>
            </a:r>
            <a:endParaRPr lang="el-GR" i="1">
              <a:cs typeface="Times New Roman" pitchFamily="18" charset="0"/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685800" y="990600"/>
            <a:ext cx="72945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Differing isospin overlaps of </a:t>
            </a:r>
            <a:r>
              <a:rPr lang="en-US" sz="2000" i="1">
                <a:latin typeface="Arial" pitchFamily="34" charset="0"/>
              </a:rPr>
              <a:t>N*</a:t>
            </a:r>
            <a:r>
              <a:rPr lang="en-US" sz="2000">
                <a:latin typeface="Arial" pitchFamily="34" charset="0"/>
              </a:rPr>
              <a:t> and </a:t>
            </a:r>
            <a:r>
              <a:rPr lang="el-GR" sz="2000" i="1">
                <a:latin typeface="Arial" pitchFamily="34" charset="0"/>
              </a:rPr>
              <a:t>Δ</a:t>
            </a:r>
            <a:r>
              <a:rPr lang="en-US" sz="2000" i="1" baseline="30000">
                <a:latin typeface="Arial" pitchFamily="34" charset="0"/>
              </a:rPr>
              <a:t>+</a:t>
            </a:r>
            <a:r>
              <a:rPr lang="en-US" sz="2000">
                <a:latin typeface="Arial" pitchFamily="34" charset="0"/>
              </a:rPr>
              <a:t> for the </a:t>
            </a:r>
            <a:r>
              <a:rPr lang="el-GR" sz="2000" i="1">
                <a:latin typeface="Arial" pitchFamily="34" charset="0"/>
              </a:rPr>
              <a:t>π</a:t>
            </a:r>
            <a:r>
              <a:rPr lang="en-US" sz="2000" i="1" baseline="30000">
                <a:latin typeface="Arial" pitchFamily="34" charset="0"/>
              </a:rPr>
              <a:t>0</a:t>
            </a:r>
            <a:r>
              <a:rPr lang="en-US" sz="2000" i="1">
                <a:latin typeface="Arial" pitchFamily="34" charset="0"/>
              </a:rPr>
              <a:t> p</a:t>
            </a:r>
            <a:r>
              <a:rPr lang="en-US" sz="2000">
                <a:latin typeface="Arial" pitchFamily="34" charset="0"/>
              </a:rPr>
              <a:t> and </a:t>
            </a:r>
            <a:r>
              <a:rPr lang="el-GR" sz="2000" i="1">
                <a:latin typeface="Arial" pitchFamily="34" charset="0"/>
              </a:rPr>
              <a:t>π</a:t>
            </a:r>
            <a:r>
              <a:rPr lang="en-US" sz="2000" i="1" baseline="30000">
                <a:latin typeface="Arial" pitchFamily="34" charset="0"/>
              </a:rPr>
              <a:t>+</a:t>
            </a:r>
            <a:r>
              <a:rPr lang="en-US" sz="2000" i="1">
                <a:latin typeface="Arial" pitchFamily="34" charset="0"/>
              </a:rPr>
              <a:t> n</a:t>
            </a:r>
            <a:r>
              <a:rPr lang="en-US" sz="2000">
                <a:latin typeface="Arial" pitchFamily="34" charset="0"/>
              </a:rPr>
              <a:t> </a:t>
            </a:r>
          </a:p>
          <a:p>
            <a:pPr eaLnBrk="1" hangingPunct="1">
              <a:buClr>
                <a:schemeClr val="tx1"/>
              </a:buClr>
            </a:pPr>
            <a:r>
              <a:rPr lang="en-US" sz="2000">
                <a:latin typeface="Arial" pitchFamily="34" charset="0"/>
              </a:rPr>
              <a:t>    final states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The </a:t>
            </a:r>
            <a:r>
              <a:rPr lang="el-GR" sz="2000" i="1">
                <a:latin typeface="Arial" pitchFamily="34" charset="0"/>
              </a:rPr>
              <a:t>π</a:t>
            </a:r>
            <a:r>
              <a:rPr lang="en-US" sz="2000" i="1" baseline="30000">
                <a:latin typeface="Arial" pitchFamily="34" charset="0"/>
              </a:rPr>
              <a:t>0</a:t>
            </a:r>
            <a:r>
              <a:rPr lang="en-US" sz="2000" i="1">
                <a:latin typeface="Arial" pitchFamily="34" charset="0"/>
              </a:rPr>
              <a:t> p</a:t>
            </a:r>
            <a:r>
              <a:rPr lang="en-US" sz="2000">
                <a:latin typeface="Arial" pitchFamily="34" charset="0"/>
              </a:rPr>
              <a:t> and</a:t>
            </a:r>
            <a:r>
              <a:rPr lang="en-US" sz="2000" i="1">
                <a:latin typeface="Arial" pitchFamily="34" charset="0"/>
              </a:rPr>
              <a:t> </a:t>
            </a:r>
            <a:r>
              <a:rPr lang="el-GR" sz="2000" i="1">
                <a:latin typeface="Arial" pitchFamily="34" charset="0"/>
              </a:rPr>
              <a:t>π</a:t>
            </a:r>
            <a:r>
              <a:rPr lang="en-US" sz="2000" i="1" baseline="30000">
                <a:latin typeface="Arial" pitchFamily="34" charset="0"/>
              </a:rPr>
              <a:t>+</a:t>
            </a:r>
            <a:r>
              <a:rPr lang="en-US" sz="2000" i="1">
                <a:latin typeface="Arial" pitchFamily="34" charset="0"/>
              </a:rPr>
              <a:t> n</a:t>
            </a:r>
            <a:r>
              <a:rPr lang="en-US" sz="2000">
                <a:latin typeface="Arial" pitchFamily="34" charset="0"/>
              </a:rPr>
              <a:t> final states can help distinguish between</a:t>
            </a:r>
          </a:p>
          <a:p>
            <a:pPr eaLnBrk="1" hangingPunct="1">
              <a:buClr>
                <a:schemeClr val="tx1"/>
              </a:buClr>
            </a:pPr>
            <a:r>
              <a:rPr lang="en-US" sz="2000">
                <a:latin typeface="Arial" pitchFamily="34" charset="0"/>
              </a:rPr>
              <a:t>     the </a:t>
            </a:r>
            <a:r>
              <a:rPr lang="el-GR" sz="2000" i="1">
                <a:latin typeface="Arial" pitchFamily="34" charset="0"/>
              </a:rPr>
              <a:t>Δ</a:t>
            </a:r>
            <a:r>
              <a:rPr lang="en-US" sz="2000" i="1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and </a:t>
            </a:r>
            <a:r>
              <a:rPr lang="en-US" sz="2000" i="1">
                <a:latin typeface="Arial" pitchFamily="34" charset="0"/>
              </a:rPr>
              <a:t>N*</a:t>
            </a:r>
            <a:r>
              <a:rPr lang="en-US" sz="2000">
                <a:latin typeface="Arial" pitchFamily="34" charset="0"/>
              </a:rPr>
              <a:t>  </a:t>
            </a:r>
            <a:endParaRPr lang="el-GR" sz="2000">
              <a:latin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Useful tools: </a:t>
            </a:r>
            <a:r>
              <a:rPr lang="en-GB" sz="3600" kern="0" dirty="0" err="1">
                <a:solidFill>
                  <a:srgbClr val="FFFFFF"/>
                </a:solidFill>
                <a:latin typeface="Arial" pitchFamily="34" charset="0"/>
              </a:rPr>
              <a:t>Isospin</a:t>
            </a: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 decomposition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654050" y="1143000"/>
            <a:ext cx="78374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2900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2500">
                <a:solidFill>
                  <a:srgbClr val="FFFFFF"/>
                </a:solidFill>
                <a:latin typeface="Arial" pitchFamily="34" charset="0"/>
              </a:rPr>
              <a:t>Create an asymmetry and fit a function to obtain G:</a:t>
            </a:r>
          </a:p>
        </p:txBody>
      </p:sp>
      <p:sp>
        <p:nvSpPr>
          <p:cNvPr id="134147" name="Text Box 4"/>
          <p:cNvSpPr txBox="1">
            <a:spLocks noChangeArrowheads="1"/>
          </p:cNvSpPr>
          <p:nvPr/>
        </p:nvSpPr>
        <p:spPr bwMode="auto">
          <a:xfrm>
            <a:off x="4670425" y="5105400"/>
            <a:ext cx="4244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2000" b="1">
                <a:latin typeface="Arial" pitchFamily="34" charset="0"/>
              </a:rPr>
              <a:t>Asymmetry</a:t>
            </a:r>
            <a:r>
              <a:rPr lang="en-GB" sz="2000" b="1">
                <a:solidFill>
                  <a:srgbClr val="FFFFFF"/>
                </a:solidFill>
                <a:latin typeface="Arial" pitchFamily="34" charset="0"/>
              </a:rPr>
              <a:t> </a:t>
            </a:r>
            <a:r>
              <a:rPr lang="en-GB" sz="2000" b="1">
                <a:latin typeface="Arial" pitchFamily="34" charset="0"/>
              </a:rPr>
              <a:t>+ve polarised target</a:t>
            </a:r>
          </a:p>
        </p:txBody>
      </p:sp>
      <p:sp>
        <p:nvSpPr>
          <p:cNvPr id="134148" name="Text Box 5"/>
          <p:cNvSpPr txBox="1">
            <a:spLocks noChangeArrowheads="1"/>
          </p:cNvSpPr>
          <p:nvPr/>
        </p:nvSpPr>
        <p:spPr bwMode="auto">
          <a:xfrm>
            <a:off x="654050" y="327025"/>
            <a:ext cx="7837488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4400" b="1">
                <a:solidFill>
                  <a:srgbClr val="FFFFFF"/>
                </a:solidFill>
                <a:latin typeface="Arial" pitchFamily="34" charset="0"/>
              </a:rPr>
              <a:t>G Observable Extraction</a:t>
            </a:r>
          </a:p>
        </p:txBody>
      </p:sp>
      <p:pic>
        <p:nvPicPr>
          <p:cNvPr id="1341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2568575"/>
            <a:ext cx="3754438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41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2590800"/>
            <a:ext cx="37560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4151" name="Text Box 8"/>
          <p:cNvSpPr txBox="1">
            <a:spLocks noChangeArrowheads="1"/>
          </p:cNvSpPr>
          <p:nvPr/>
        </p:nvSpPr>
        <p:spPr bwMode="auto">
          <a:xfrm>
            <a:off x="990600" y="4572000"/>
            <a:ext cx="2286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PRELIMINARY!</a:t>
            </a:r>
          </a:p>
        </p:txBody>
      </p:sp>
      <p:sp>
        <p:nvSpPr>
          <p:cNvPr id="134152" name="Line 9"/>
          <p:cNvSpPr>
            <a:spLocks noChangeShapeType="1"/>
          </p:cNvSpPr>
          <p:nvPr/>
        </p:nvSpPr>
        <p:spPr bwMode="auto">
          <a:xfrm flipV="1">
            <a:off x="6781800" y="2819400"/>
            <a:ext cx="1588" cy="2125663"/>
          </a:xfrm>
          <a:prstGeom prst="line">
            <a:avLst/>
          </a:prstGeom>
          <a:noFill/>
          <a:ln w="1836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153" name="Line 10"/>
          <p:cNvSpPr>
            <a:spLocks noChangeShapeType="1"/>
          </p:cNvSpPr>
          <p:nvPr/>
        </p:nvSpPr>
        <p:spPr bwMode="auto">
          <a:xfrm flipV="1">
            <a:off x="2514600" y="2827338"/>
            <a:ext cx="1588" cy="2125662"/>
          </a:xfrm>
          <a:prstGeom prst="line">
            <a:avLst/>
          </a:prstGeom>
          <a:noFill/>
          <a:ln w="1836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154" name="Text Box 11"/>
          <p:cNvSpPr txBox="1">
            <a:spLocks noChangeArrowheads="1"/>
          </p:cNvSpPr>
          <p:nvPr/>
        </p:nvSpPr>
        <p:spPr bwMode="auto">
          <a:xfrm>
            <a:off x="5257800" y="4614863"/>
            <a:ext cx="2286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800" b="1">
                <a:solidFill>
                  <a:srgbClr val="FF0000"/>
                </a:solidFill>
                <a:latin typeface="Arial" pitchFamily="34" charset="0"/>
              </a:rPr>
              <a:t>PRELIMINARY!</a:t>
            </a:r>
          </a:p>
        </p:txBody>
      </p:sp>
      <p:sp>
        <p:nvSpPr>
          <p:cNvPr id="134155" name="Text Box 12"/>
          <p:cNvSpPr txBox="1">
            <a:spLocks noChangeArrowheads="1"/>
          </p:cNvSpPr>
          <p:nvPr/>
        </p:nvSpPr>
        <p:spPr bwMode="auto">
          <a:xfrm>
            <a:off x="4735513" y="3240088"/>
            <a:ext cx="1635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34156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3863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4157" name="Oval 14"/>
          <p:cNvSpPr>
            <a:spLocks noChangeArrowheads="1"/>
          </p:cNvSpPr>
          <p:nvPr/>
        </p:nvSpPr>
        <p:spPr bwMode="auto">
          <a:xfrm>
            <a:off x="5181600" y="2133600"/>
            <a:ext cx="381000" cy="30480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58" name="Line 15"/>
          <p:cNvSpPr>
            <a:spLocks noChangeShapeType="1"/>
          </p:cNvSpPr>
          <p:nvPr/>
        </p:nvSpPr>
        <p:spPr bwMode="auto">
          <a:xfrm flipV="1">
            <a:off x="5562600" y="1905000"/>
            <a:ext cx="2286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4159" name="Text Box 16"/>
          <p:cNvSpPr txBox="1">
            <a:spLocks noChangeArrowheads="1"/>
          </p:cNvSpPr>
          <p:nvPr/>
        </p:nvSpPr>
        <p:spPr bwMode="auto">
          <a:xfrm>
            <a:off x="5791200" y="1676400"/>
            <a:ext cx="1958975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2200" b="1">
                <a:solidFill>
                  <a:srgbClr val="FF0000"/>
                </a:solidFill>
                <a:latin typeface="Arial" pitchFamily="34" charset="0"/>
              </a:rPr>
              <a:t>p3 = p</a:t>
            </a:r>
            <a:r>
              <a:rPr lang="en-GB" sz="2200" b="1" baseline="-33000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n-GB" sz="2200" b="1">
                <a:solidFill>
                  <a:srgbClr val="FF0000"/>
                </a:solidFill>
                <a:latin typeface="Arial" pitchFamily="34" charset="0"/>
              </a:rPr>
              <a:t>p</a:t>
            </a:r>
            <a:r>
              <a:rPr lang="en-GB" sz="2200" b="1" baseline="-33000">
                <a:solidFill>
                  <a:srgbClr val="FF0000"/>
                </a:solidFill>
                <a:latin typeface="Arial" pitchFamily="34" charset="0"/>
              </a:rPr>
              <a:t>z</a:t>
            </a:r>
            <a:r>
              <a:rPr lang="en-GB" sz="2200" b="1">
                <a:solidFill>
                  <a:srgbClr val="FF0000"/>
                </a:solidFill>
                <a:latin typeface="Arial" pitchFamily="34" charset="0"/>
              </a:rPr>
              <a:t>fG</a:t>
            </a:r>
          </a:p>
        </p:txBody>
      </p:sp>
      <p:sp>
        <p:nvSpPr>
          <p:cNvPr id="134160" name="Oval 17"/>
          <p:cNvSpPr>
            <a:spLocks noChangeArrowheads="1"/>
          </p:cNvSpPr>
          <p:nvPr/>
        </p:nvSpPr>
        <p:spPr bwMode="auto">
          <a:xfrm>
            <a:off x="2938463" y="3189288"/>
            <a:ext cx="327025" cy="163512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61" name="Oval 18"/>
          <p:cNvSpPr>
            <a:spLocks noChangeArrowheads="1"/>
          </p:cNvSpPr>
          <p:nvPr/>
        </p:nvSpPr>
        <p:spPr bwMode="auto">
          <a:xfrm>
            <a:off x="7216775" y="3200400"/>
            <a:ext cx="327025" cy="163513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4" name="Title 1"/>
          <p:cNvSpPr>
            <a:spLocks/>
          </p:cNvSpPr>
          <p:nvPr/>
        </p:nvSpPr>
        <p:spPr bwMode="auto">
          <a:xfrm>
            <a:off x="152400" y="152400"/>
            <a:ext cx="8763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3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Example of extraction for </a:t>
            </a:r>
            <a:r>
              <a:rPr lang="en-US" sz="43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 </a:t>
            </a:r>
            <a:r>
              <a:rPr lang="en-US" sz="43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for </a:t>
            </a:r>
            <a:r>
              <a:rPr lang="el-GR" sz="43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3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3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  <p:pic>
        <p:nvPicPr>
          <p:cNvPr id="134163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7215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64" name="Text Box 3"/>
          <p:cNvSpPr txBox="1">
            <a:spLocks noChangeArrowheads="1"/>
          </p:cNvSpPr>
          <p:nvPr/>
        </p:nvSpPr>
        <p:spPr bwMode="auto">
          <a:xfrm>
            <a:off x="457200" y="5105400"/>
            <a:ext cx="4244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2000" b="1">
                <a:latin typeface="Arial" pitchFamily="34" charset="0"/>
              </a:rPr>
              <a:t>Asymmetry -ve polarised target</a:t>
            </a:r>
          </a:p>
        </p:txBody>
      </p:sp>
      <p:pic>
        <p:nvPicPr>
          <p:cNvPr id="134165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57594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D591431A-CA59-42EA-B0B8-606A0C4BDD09}" type="slidenum">
              <a:rPr lang="en-US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35171" name="Group 17"/>
          <p:cNvGrpSpPr>
            <a:grpSpLocks/>
          </p:cNvGrpSpPr>
          <p:nvPr/>
        </p:nvGrpSpPr>
        <p:grpSpPr bwMode="auto">
          <a:xfrm>
            <a:off x="304800" y="3260725"/>
            <a:ext cx="3581400" cy="3429000"/>
            <a:chOff x="624" y="1728"/>
            <a:chExt cx="2448" cy="2304"/>
          </a:xfrm>
        </p:grpSpPr>
        <p:grpSp>
          <p:nvGrpSpPr>
            <p:cNvPr id="135182" name="Group 15"/>
            <p:cNvGrpSpPr>
              <a:grpSpLocks/>
            </p:cNvGrpSpPr>
            <p:nvPr/>
          </p:nvGrpSpPr>
          <p:grpSpPr bwMode="auto">
            <a:xfrm>
              <a:off x="624" y="1776"/>
              <a:ext cx="2448" cy="2256"/>
              <a:chOff x="1008" y="1872"/>
              <a:chExt cx="2448" cy="2256"/>
            </a:xfrm>
          </p:grpSpPr>
          <p:pic>
            <p:nvPicPr>
              <p:cNvPr id="135184" name="Content Placeholder 3" descr="respiN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-2875"/>
              <a:stretch>
                <a:fillRect/>
              </a:stretch>
            </p:blipFill>
            <p:spPr bwMode="auto">
              <a:xfrm>
                <a:off x="1103" y="1872"/>
                <a:ext cx="2305" cy="216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8100" dir="2700000" algn="tl" rotWithShape="0">
                  <a:srgbClr val="000000">
                    <a:alpha val="3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135185" name="Rectangle 14"/>
              <p:cNvSpPr>
                <a:spLocks noChangeArrowheads="1"/>
              </p:cNvSpPr>
              <p:nvPr/>
            </p:nvSpPr>
            <p:spPr bwMode="auto">
              <a:xfrm>
                <a:off x="1008" y="4032"/>
                <a:ext cx="2448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5183" name="Rectangle 16"/>
            <p:cNvSpPr>
              <a:spLocks noChangeArrowheads="1"/>
            </p:cNvSpPr>
            <p:nvPr/>
          </p:nvSpPr>
          <p:spPr bwMode="auto">
            <a:xfrm>
              <a:off x="2928" y="1728"/>
              <a:ext cx="96" cy="2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2041525" y="6269038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2613025" y="-76200"/>
            <a:ext cx="3987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“Isospin filters”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609600" y="838200"/>
            <a:ext cx="8534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dirty="0">
                <a:latin typeface="Arial" pitchFamily="34" charset="0"/>
              </a:rPr>
              <a:t> </a:t>
            </a:r>
            <a:r>
              <a:rPr lang="en-US" sz="2000" dirty="0">
                <a:latin typeface="Arial" pitchFamily="34" charset="0"/>
              </a:rPr>
              <a:t>Resonance spectrum has many broad overlapping states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The</a:t>
            </a:r>
            <a:r>
              <a:rPr lang="en-US" sz="2000" i="1" dirty="0">
                <a:latin typeface="Arial" pitchFamily="34" charset="0"/>
              </a:rPr>
              <a:t> </a:t>
            </a:r>
            <a:r>
              <a:rPr lang="el-GR" sz="2000" i="1" dirty="0">
                <a:latin typeface="Arial" pitchFamily="34" charset="0"/>
              </a:rPr>
              <a:t>η</a:t>
            </a:r>
            <a:r>
              <a:rPr lang="en-US" sz="2000" i="1" dirty="0">
                <a:latin typeface="Arial" pitchFamily="34" charset="0"/>
              </a:rPr>
              <a:t>p</a:t>
            </a:r>
            <a:r>
              <a:rPr lang="en-US" sz="2000" dirty="0">
                <a:latin typeface="Arial" pitchFamily="34" charset="0"/>
              </a:rPr>
              <a:t>, </a:t>
            </a:r>
            <a:r>
              <a:rPr lang="en-US" sz="2000" i="1" dirty="0">
                <a:latin typeface="Arial" pitchFamily="34" charset="0"/>
              </a:rPr>
              <a:t>K</a:t>
            </a:r>
            <a:r>
              <a:rPr lang="en-US" sz="2000" i="1" baseline="30000" dirty="0">
                <a:latin typeface="Arial" pitchFamily="34" charset="0"/>
              </a:rPr>
              <a:t>+</a:t>
            </a:r>
            <a:r>
              <a:rPr lang="el-GR" sz="2000" i="1" dirty="0">
                <a:latin typeface="Arial" pitchFamily="34" charset="0"/>
              </a:rPr>
              <a:t>Λ</a:t>
            </a:r>
            <a:r>
              <a:rPr lang="en-US" sz="2000" dirty="0">
                <a:latin typeface="Arial" pitchFamily="34" charset="0"/>
              </a:rPr>
              <a:t> and p</a:t>
            </a:r>
            <a:r>
              <a:rPr lang="en-US" sz="2000" dirty="0">
                <a:latin typeface="Symbol" pitchFamily="18" charset="2"/>
              </a:rPr>
              <a:t>w </a:t>
            </a:r>
            <a:r>
              <a:rPr lang="en-US" sz="2000" dirty="0">
                <a:latin typeface="Arial" pitchFamily="34" charset="0"/>
              </a:rPr>
              <a:t>systems have I=½ and act as </a:t>
            </a:r>
            <a:r>
              <a:rPr lang="en-US" sz="20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isospin</a:t>
            </a:r>
            <a:r>
              <a:rPr lang="en-US" sz="20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filters</a:t>
            </a:r>
            <a:r>
              <a:rPr lang="en-US" sz="2000" dirty="0">
                <a:latin typeface="Arial" pitchFamily="34" charset="0"/>
              </a:rPr>
              <a:t> to the resonance spectrum</a:t>
            </a:r>
            <a:r>
              <a:rPr lang="en-US" dirty="0">
                <a:latin typeface="Arial" pitchFamily="34" charset="0"/>
              </a:rPr>
              <a:t>.</a:t>
            </a:r>
          </a:p>
        </p:txBody>
      </p:sp>
      <p:grpSp>
        <p:nvGrpSpPr>
          <p:cNvPr id="135175" name="Group 10"/>
          <p:cNvGrpSpPr>
            <a:grpSpLocks/>
          </p:cNvGrpSpPr>
          <p:nvPr/>
        </p:nvGrpSpPr>
        <p:grpSpPr bwMode="auto">
          <a:xfrm>
            <a:off x="4572000" y="3336925"/>
            <a:ext cx="3657600" cy="3429000"/>
            <a:chOff x="1008" y="1104"/>
            <a:chExt cx="2880" cy="2832"/>
          </a:xfrm>
        </p:grpSpPr>
        <p:pic>
          <p:nvPicPr>
            <p:cNvPr id="6" name="Picture 5" descr="reseta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" y="1104"/>
              <a:ext cx="2595" cy="25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5180" name="Rectangle 12"/>
            <p:cNvSpPr>
              <a:spLocks noChangeArrowheads="1"/>
            </p:cNvSpPr>
            <p:nvPr/>
          </p:nvSpPr>
          <p:spPr bwMode="auto">
            <a:xfrm>
              <a:off x="1008" y="3696"/>
              <a:ext cx="2688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181" name="Rectangle 13"/>
            <p:cNvSpPr>
              <a:spLocks noChangeArrowheads="1"/>
            </p:cNvSpPr>
            <p:nvPr/>
          </p:nvSpPr>
          <p:spPr bwMode="auto">
            <a:xfrm>
              <a:off x="3600" y="1104"/>
              <a:ext cx="288" cy="2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5176" name="Text Box 18"/>
          <p:cNvSpPr txBox="1">
            <a:spLocks noChangeArrowheads="1"/>
          </p:cNvSpPr>
          <p:nvPr/>
        </p:nvSpPr>
        <p:spPr bwMode="auto">
          <a:xfrm>
            <a:off x="1447800" y="2967038"/>
            <a:ext cx="1539875" cy="46196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γ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p </a:t>
            </a:r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→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π</a:t>
            </a:r>
            <a:r>
              <a:rPr lang="en-US" b="1" i="1" baseline="30000">
                <a:solidFill>
                  <a:schemeClr val="bg1"/>
                </a:solidFill>
                <a:cs typeface="Times New Roman" pitchFamily="18" charset="0"/>
              </a:rPr>
              <a:t>+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n</a:t>
            </a:r>
            <a:endParaRPr lang="el-GR" b="1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35177" name="Text Box 19"/>
          <p:cNvSpPr txBox="1">
            <a:spLocks noChangeArrowheads="1"/>
          </p:cNvSpPr>
          <p:nvPr/>
        </p:nvSpPr>
        <p:spPr bwMode="auto">
          <a:xfrm>
            <a:off x="5867400" y="2967038"/>
            <a:ext cx="1404938" cy="46196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γ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p </a:t>
            </a:r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→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l-GR" b="1" i="1">
                <a:solidFill>
                  <a:schemeClr val="bg1"/>
                </a:solidFill>
                <a:cs typeface="Times New Roman" pitchFamily="18" charset="0"/>
              </a:rPr>
              <a:t>η</a:t>
            </a:r>
            <a:r>
              <a:rPr lang="en-US" b="1" i="1">
                <a:solidFill>
                  <a:schemeClr val="bg1"/>
                </a:solidFill>
                <a:cs typeface="Times New Roman" pitchFamily="18" charset="0"/>
              </a:rPr>
              <a:t> p</a:t>
            </a:r>
            <a:endParaRPr lang="el-GR" b="1" i="1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Useful tools: </a:t>
            </a:r>
            <a:r>
              <a:rPr lang="en-GB" sz="3600" kern="0" dirty="0" err="1">
                <a:solidFill>
                  <a:srgbClr val="FFFFFF"/>
                </a:solidFill>
                <a:latin typeface="Arial" pitchFamily="34" charset="0"/>
              </a:rPr>
              <a:t>Isospin</a:t>
            </a: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 filtering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E31E6B-5D24-42C6-8057-6E5D41A45404}" type="slidenum">
              <a:rPr lang="en-US"/>
              <a:pPr>
                <a:defRPr/>
              </a:pPr>
              <a:t>43</a:t>
            </a:fld>
            <a:endParaRPr lang="en-US"/>
          </a:p>
        </p:txBody>
      </p:sp>
      <p:pic>
        <p:nvPicPr>
          <p:cNvPr id="136195" name="Picture 14" descr="wbin_E_W01_thu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140493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15" descr="wbin_E_W02_thu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533400"/>
            <a:ext cx="14811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16" descr="wbin_E_W03_thum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3" y="487363"/>
            <a:ext cx="1481137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17" descr="wbin_E_W04_thum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18" descr="wbin_E_W05_thum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90538"/>
            <a:ext cx="155733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19" descr="wbin_E_W06_thum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4811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20" descr="wbin_E_W07_thum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Picture 21" descr="wbin_E_W08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155733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Picture 22" descr="wbin_E_W09_thum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55733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Picture 23" descr="wbin_E_W10_thum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5" name="Picture 24" descr="wbin_E_W11_thum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4811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6" name="Picture 25" descr="wbin_E_W12_thum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1514475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7" name="Picture 26" descr="wbin_E_W13_thum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1600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8" name="Picture 27" descr="wbin_E_W14_thum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352800"/>
            <a:ext cx="1600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9" name="Picture 28" descr="wbin_E_W15_thum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352800"/>
            <a:ext cx="155733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0" name="Picture 29" descr="wbin_E_W16_thumb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32350"/>
            <a:ext cx="1557338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1" name="Picture 30" descr="wbin_E_W17_thumb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68863"/>
            <a:ext cx="16002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2" name="Picture 31" descr="wbin_E_W18_thumb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67275"/>
            <a:ext cx="16002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13" name="Picture 3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75" y="6145213"/>
            <a:ext cx="2232025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itle 1"/>
          <p:cNvSpPr>
            <a:spLocks noGrp="1"/>
          </p:cNvSpPr>
          <p:nvPr>
            <p:ph type="ctrTitle" idx="4294967295"/>
          </p:nvPr>
        </p:nvSpPr>
        <p:spPr>
          <a:xfrm>
            <a:off x="-152400" y="-304800"/>
            <a:ext cx="9296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Helicity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asymmetry: 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→π</a:t>
            </a:r>
            <a:r>
              <a:rPr lang="en-US" sz="28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n: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 = 1.25 to 1.70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65" name="Text Box 25"/>
          <p:cNvSpPr txBox="1">
            <a:spLocks noChangeArrowheads="1"/>
          </p:cNvSpPr>
          <p:nvPr/>
        </p:nvSpPr>
        <p:spPr bwMode="auto">
          <a:xfrm>
            <a:off x="238125" y="5029200"/>
            <a:ext cx="1755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  <a:p>
            <a:pPr algn="ctr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  <p:sp>
        <p:nvSpPr>
          <p:cNvPr id="35866" name="Text Box 26"/>
          <p:cNvSpPr txBox="1">
            <a:spLocks noChangeArrowheads="1"/>
          </p:cNvSpPr>
          <p:nvPr/>
        </p:nvSpPr>
        <p:spPr bwMode="auto">
          <a:xfrm>
            <a:off x="6854825" y="5029200"/>
            <a:ext cx="1755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</a:t>
            </a:r>
          </a:p>
          <a:p>
            <a:pPr algn="ctr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41A27-6551-4E83-B847-05CC1FC5AEC2}" type="slidenum">
              <a:rPr lang="en-US"/>
              <a:pPr>
                <a:defRPr/>
              </a:pPr>
              <a:t>44</a:t>
            </a:fld>
            <a:endParaRPr lang="en-US"/>
          </a:p>
        </p:txBody>
      </p:sp>
      <p:pic>
        <p:nvPicPr>
          <p:cNvPr id="137219" name="Picture 21" descr="wbin_E_W19_thum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95313"/>
            <a:ext cx="14478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22" descr="wbin_E_W20_thum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14811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23" descr="wbin_E_W21_thum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96900"/>
            <a:ext cx="15240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24" descr="wbin_E_W22_thum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096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3" name="Picture 25" descr="wbin_E_W23_thum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9600"/>
            <a:ext cx="14811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4" name="Picture 26" descr="wbin_E_W24_thum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148113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5" name="Picture 27" descr="wbin_E_W25_thum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6" name="Picture 28" descr="wbin_E_W26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46288"/>
            <a:ext cx="15240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7" name="Picture 29" descr="wbin_E_W27_thum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55733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8" name="Picture 30" descr="wbin_E_W29_thum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085975"/>
            <a:ext cx="1481138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9" name="Picture 31" descr="wbin_E_W31_thum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0" name="Picture 32" descr="wbin_E_W33_thum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1" name="Picture 33" descr="wbin_E_W35_thum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573463"/>
            <a:ext cx="160020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2" name="Picture 34" descr="wbin_E_W37_thumb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81400"/>
            <a:ext cx="1600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3" name="Picture 35" descr="wbin_E_W39_thum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70288"/>
            <a:ext cx="15240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4" name="Picture 3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6172200"/>
            <a:ext cx="2232025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35" name="Text Box 39"/>
          <p:cNvSpPr txBox="1">
            <a:spLocks noChangeArrowheads="1"/>
          </p:cNvSpPr>
          <p:nvPr/>
        </p:nvSpPr>
        <p:spPr bwMode="auto">
          <a:xfrm>
            <a:off x="457200" y="5791200"/>
            <a:ext cx="7529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For W&gt; 1.75 GeV none of the models represents the data well</a:t>
            </a:r>
            <a:r>
              <a:rPr lang="en-US"/>
              <a:t>.</a:t>
            </a:r>
          </a:p>
        </p:txBody>
      </p:sp>
      <p:sp>
        <p:nvSpPr>
          <p:cNvPr id="137236" name="Text Box 40"/>
          <p:cNvSpPr txBox="1">
            <a:spLocks noChangeArrowheads="1"/>
          </p:cNvSpPr>
          <p:nvPr/>
        </p:nvSpPr>
        <p:spPr bwMode="auto">
          <a:xfrm>
            <a:off x="457200" y="5410200"/>
            <a:ext cx="7708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For W&lt; 1.75 GeV all of the models represent the data fairly well</a:t>
            </a:r>
            <a:r>
              <a:rPr lang="en-US">
                <a:latin typeface="Arial" pitchFamily="34" charset="0"/>
              </a:rPr>
              <a:t>.</a:t>
            </a:r>
          </a:p>
        </p:txBody>
      </p:sp>
      <p:pic>
        <p:nvPicPr>
          <p:cNvPr id="137237" name="Picture 28" descr="wbin_E_W26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8" name="Picture 28" descr="wbin_E_W26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46288"/>
            <a:ext cx="15240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39" name="Picture 28" descr="wbin_E_W26_thumb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1524000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97" name="Text Box 33"/>
          <p:cNvSpPr txBox="1">
            <a:spLocks noChangeArrowheads="1"/>
          </p:cNvSpPr>
          <p:nvPr/>
        </p:nvSpPr>
        <p:spPr bwMode="auto">
          <a:xfrm>
            <a:off x="3332163" y="4953000"/>
            <a:ext cx="2459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 Data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-198438" y="-152400"/>
            <a:ext cx="929640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Helicity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asymmetry: 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</a:t>
            </a:r>
            <a:r>
              <a:rPr lang="el-GR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→π</a:t>
            </a:r>
            <a:r>
              <a:rPr lang="en-US" sz="2800" b="1" i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n: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 = 1.7 to 2.25 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GeV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l-GR" sz="28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8D629-2410-4F1F-AA80-3F1DF2B44DB2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38243" name="Text Box 6"/>
          <p:cNvSpPr txBox="1">
            <a:spLocks noChangeArrowheads="1"/>
          </p:cNvSpPr>
          <p:nvPr/>
        </p:nvSpPr>
        <p:spPr bwMode="auto">
          <a:xfrm>
            <a:off x="39688" y="1219200"/>
            <a:ext cx="91043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/>
              <a:t> 64 observables, 8 reaction amplitudes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/>
              <a:t> 28 independent relations related to magnitudes of reaction amplitudes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/>
              <a:t> 21 independent relations related to phases of amplitudes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/>
              <a:t> Results in 15 independent observables</a:t>
            </a:r>
          </a:p>
        </p:txBody>
      </p:sp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5638800" y="4984750"/>
            <a:ext cx="32766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Good for discovering  resonances that decay into other resonances!</a:t>
            </a:r>
            <a:r>
              <a:rPr lang="en-US" dirty="0"/>
              <a:t> </a:t>
            </a:r>
          </a:p>
        </p:txBody>
      </p:sp>
      <p:pic>
        <p:nvPicPr>
          <p:cNvPr id="13824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41910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6" name="Group 13"/>
          <p:cNvGrpSpPr>
            <a:grpSpLocks/>
          </p:cNvGrpSpPr>
          <p:nvPr/>
        </p:nvGrpSpPr>
        <p:grpSpPr bwMode="auto">
          <a:xfrm>
            <a:off x="5867400" y="2667000"/>
            <a:ext cx="1938338" cy="2182813"/>
            <a:chOff x="3696" y="1680"/>
            <a:chExt cx="1221" cy="1375"/>
          </a:xfrm>
        </p:grpSpPr>
        <p:pic>
          <p:nvPicPr>
            <p:cNvPr id="138249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680"/>
              <a:ext cx="1221" cy="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0" name="Rectangle 11"/>
            <p:cNvSpPr>
              <a:spLocks noChangeArrowheads="1"/>
            </p:cNvSpPr>
            <p:nvPr/>
          </p:nvSpPr>
          <p:spPr bwMode="auto">
            <a:xfrm>
              <a:off x="4445" y="2602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51" name="Rectangle 12"/>
            <p:cNvSpPr>
              <a:spLocks noChangeArrowheads="1"/>
            </p:cNvSpPr>
            <p:nvPr/>
          </p:nvSpPr>
          <p:spPr bwMode="auto">
            <a:xfrm>
              <a:off x="4416" y="2016"/>
              <a:ext cx="240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Useful tools: Multipion final states</a:t>
            </a:r>
          </a:p>
        </p:txBody>
      </p:sp>
      <p:sp>
        <p:nvSpPr>
          <p:cNvPr id="138248" name="TextBox 12"/>
          <p:cNvSpPr txBox="1">
            <a:spLocks noChangeArrowheads="1"/>
          </p:cNvSpPr>
          <p:nvPr/>
        </p:nvSpPr>
        <p:spPr bwMode="auto">
          <a:xfrm>
            <a:off x="990600" y="1676400"/>
            <a:ext cx="184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GB"/>
          </a:p>
          <a:p>
            <a:pPr eaLnBrk="1" hangingPunct="1"/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7" descr="thbin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320040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6" descr="thbin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12420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35" descr="thbin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066800"/>
            <a:ext cx="3079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34" descr="thbin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1066800"/>
            <a:ext cx="3079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70" name="Picture 33" descr="thbin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048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xfrm>
            <a:off x="762000" y="-152400"/>
            <a:ext cx="8228013" cy="1063625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“G”</a:t>
            </a:r>
            <a:r>
              <a:rPr lang="en-GB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observable for </a:t>
            </a:r>
            <a:r>
              <a:rPr lang="el-GR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endParaRPr lang="el-GR" b="1" i="1" dirty="0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39272" name="Text Box 8"/>
          <p:cNvSpPr txBox="1">
            <a:spLocks noChangeArrowheads="1"/>
          </p:cNvSpPr>
          <p:nvPr/>
        </p:nvSpPr>
        <p:spPr bwMode="auto">
          <a:xfrm>
            <a:off x="685800" y="13716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4419600" y="2971800"/>
            <a:ext cx="228441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609600" y="4191000"/>
            <a:ext cx="22844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39275" name="Text Box 13"/>
          <p:cNvSpPr txBox="1">
            <a:spLocks noChangeArrowheads="1"/>
          </p:cNvSpPr>
          <p:nvPr/>
        </p:nvSpPr>
        <p:spPr bwMode="auto">
          <a:xfrm>
            <a:off x="6553200" y="1371600"/>
            <a:ext cx="1828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39276" name="Text Box 3"/>
          <p:cNvSpPr txBox="1">
            <a:spLocks noChangeArrowheads="1"/>
          </p:cNvSpPr>
          <p:nvPr/>
        </p:nvSpPr>
        <p:spPr bwMode="auto">
          <a:xfrm>
            <a:off x="6477000" y="4298950"/>
            <a:ext cx="2895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chemeClr val="tx1"/>
              </a:buClr>
              <a:buSzPct val="45000"/>
              <a:buFont typeface="Wingdings" pitchFamily="2" charset="2"/>
              <a:buChar char="v"/>
            </a:pPr>
            <a:r>
              <a:rPr lang="en-GB" sz="2200">
                <a:latin typeface="Arial" pitchFamily="34" charset="0"/>
              </a:rPr>
              <a:t> </a:t>
            </a:r>
            <a:r>
              <a:rPr lang="en-GB" sz="2000" b="1">
                <a:latin typeface="Arial" pitchFamily="34" charset="0"/>
              </a:rPr>
              <a:t>Early stage </a:t>
            </a:r>
            <a:r>
              <a:rPr lang="en-GB" sz="2000">
                <a:latin typeface="Arial" pitchFamily="34" charset="0"/>
              </a:rPr>
              <a:t>results  - only approx. linear beam polarization values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v"/>
            </a:pPr>
            <a:endParaRPr lang="en-GB" sz="2200" b="1">
              <a:latin typeface="Arial" pitchFamily="34" charset="0"/>
            </a:endParaRPr>
          </a:p>
        </p:txBody>
      </p:sp>
      <p:pic>
        <p:nvPicPr>
          <p:cNvPr id="13927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7215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8" name="Text Box 8"/>
          <p:cNvSpPr txBox="1">
            <a:spLocks noChangeArrowheads="1"/>
          </p:cNvSpPr>
          <p:nvPr/>
        </p:nvSpPr>
        <p:spPr bwMode="auto">
          <a:xfrm>
            <a:off x="3581400" y="41910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609600" y="2286000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352800" y="2209800"/>
            <a:ext cx="2438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00800" y="2286000"/>
            <a:ext cx="251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09600" y="518160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733800" y="5105400"/>
            <a:ext cx="251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284" name="TextBox 33"/>
          <p:cNvSpPr txBox="1">
            <a:spLocks noChangeArrowheads="1"/>
          </p:cNvSpPr>
          <p:nvPr/>
        </p:nvSpPr>
        <p:spPr bwMode="auto">
          <a:xfrm>
            <a:off x="838200" y="9906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)=-1 to -0.6</a:t>
            </a:r>
          </a:p>
        </p:txBody>
      </p:sp>
      <p:sp>
        <p:nvSpPr>
          <p:cNvPr id="139285" name="TextBox 34"/>
          <p:cNvSpPr txBox="1">
            <a:spLocks noChangeArrowheads="1"/>
          </p:cNvSpPr>
          <p:nvPr/>
        </p:nvSpPr>
        <p:spPr bwMode="auto">
          <a:xfrm>
            <a:off x="3733800" y="9906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)=-0.6 to -0.2</a:t>
            </a:r>
          </a:p>
        </p:txBody>
      </p:sp>
      <p:sp>
        <p:nvSpPr>
          <p:cNvPr id="139286" name="TextBox 35"/>
          <p:cNvSpPr txBox="1">
            <a:spLocks noChangeArrowheads="1"/>
          </p:cNvSpPr>
          <p:nvPr/>
        </p:nvSpPr>
        <p:spPr bwMode="auto">
          <a:xfrm>
            <a:off x="6781800" y="9906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)=-0.2 to 0.2</a:t>
            </a:r>
          </a:p>
        </p:txBody>
      </p:sp>
      <p:sp>
        <p:nvSpPr>
          <p:cNvPr id="139287" name="TextBox 36"/>
          <p:cNvSpPr txBox="1">
            <a:spLocks noChangeArrowheads="1"/>
          </p:cNvSpPr>
          <p:nvPr/>
        </p:nvSpPr>
        <p:spPr bwMode="auto">
          <a:xfrm>
            <a:off x="914400" y="38100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)=0.2 to 0.6</a:t>
            </a:r>
          </a:p>
        </p:txBody>
      </p:sp>
      <p:sp>
        <p:nvSpPr>
          <p:cNvPr id="139288" name="TextBox 37"/>
          <p:cNvSpPr txBox="1">
            <a:spLocks noChangeArrowheads="1"/>
          </p:cNvSpPr>
          <p:nvPr/>
        </p:nvSpPr>
        <p:spPr bwMode="auto">
          <a:xfrm>
            <a:off x="3810000" y="38100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)=0.6 to 1.0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FBC422-B2E1-4518-A723-98B8AF2B83D3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1264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762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sp>
        <p:nvSpPr>
          <p:cNvPr id="140292" name="Text Box 6"/>
          <p:cNvSpPr txBox="1">
            <a:spLocks noChangeArrowheads="1"/>
          </p:cNvSpPr>
          <p:nvPr/>
        </p:nvSpPr>
        <p:spPr bwMode="auto">
          <a:xfrm>
            <a:off x="1997075" y="1174750"/>
            <a:ext cx="4479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Florida State University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Sungkyun Park and Volker Crede</a:t>
            </a:r>
          </a:p>
        </p:txBody>
      </p:sp>
      <p:pic>
        <p:nvPicPr>
          <p:cNvPr id="14029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ure 8" descr="puzzl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EB4C07-12B3-43F7-88AD-F40C3B943000}" type="slidenum">
              <a:rPr lang="en-US"/>
              <a:pPr>
                <a:defRPr/>
              </a:pPr>
              <a:t>48</a:t>
            </a:fld>
            <a:endParaRPr lang="en-US"/>
          </a:p>
        </p:txBody>
      </p:sp>
      <p:pic>
        <p:nvPicPr>
          <p:cNvPr id="1413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/>
          <a:stretch>
            <a:fillRect/>
          </a:stretch>
        </p:blipFill>
        <p:spPr bwMode="auto">
          <a:xfrm>
            <a:off x="304800" y="811213"/>
            <a:ext cx="8610600" cy="45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4" name="Title 1"/>
          <p:cNvSpPr>
            <a:spLocks/>
          </p:cNvSpPr>
          <p:nvPr/>
        </p:nvSpPr>
        <p:spPr bwMode="auto">
          <a:xfrm>
            <a:off x="533400" y="-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1463AB-6149-4B5D-B09C-C85310976AD5}" type="slidenum">
              <a:rPr lang="en-US"/>
              <a:pPr>
                <a:defRPr/>
              </a:pPr>
              <a:t>49</a:t>
            </a:fld>
            <a:endParaRPr lang="en-US"/>
          </a:p>
        </p:txBody>
      </p:sp>
      <p:grpSp>
        <p:nvGrpSpPr>
          <p:cNvPr id="142339" name="Group 6"/>
          <p:cNvGrpSpPr>
            <a:grpSpLocks/>
          </p:cNvGrpSpPr>
          <p:nvPr/>
        </p:nvGrpSpPr>
        <p:grpSpPr bwMode="auto">
          <a:xfrm>
            <a:off x="304800" y="762000"/>
            <a:ext cx="8610600" cy="4953000"/>
            <a:chOff x="192" y="480"/>
            <a:chExt cx="5424" cy="3120"/>
          </a:xfrm>
        </p:grpSpPr>
        <p:pic>
          <p:nvPicPr>
            <p:cNvPr id="14234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80"/>
              <a:ext cx="5389" cy="2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Rectangle 5"/>
            <p:cNvSpPr>
              <a:spLocks noChangeArrowheads="1"/>
            </p:cNvSpPr>
            <p:nvPr/>
          </p:nvSpPr>
          <p:spPr bwMode="auto">
            <a:xfrm>
              <a:off x="3696" y="3360"/>
              <a:ext cx="1920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1256" name="Title 1"/>
          <p:cNvSpPr>
            <a:spLocks/>
          </p:cNvSpPr>
          <p:nvPr/>
        </p:nvSpPr>
        <p:spPr bwMode="auto">
          <a:xfrm>
            <a:off x="533400" y="-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ChangeArrowheads="1"/>
          </p:cNvSpPr>
          <p:nvPr/>
        </p:nvSpPr>
        <p:spPr bwMode="auto">
          <a:xfrm>
            <a:off x="7561263" y="3624263"/>
            <a:ext cx="15827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259" name="Rectangle 13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b="1">
                <a:solidFill>
                  <a:srgbClr val="FFFFFF"/>
                </a:solidFill>
                <a:latin typeface="Arial" pitchFamily="34" charset="0"/>
              </a:rPr>
              <a:t>Observables in pseudo scalar meson photoproduction</a:t>
            </a:r>
          </a:p>
        </p:txBody>
      </p:sp>
      <p:pic>
        <p:nvPicPr>
          <p:cNvPr id="96260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631113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Text Box 8"/>
          <p:cNvSpPr txBox="1">
            <a:spLocks noChangeArrowheads="1"/>
          </p:cNvSpPr>
          <p:nvPr/>
        </p:nvSpPr>
        <p:spPr bwMode="auto">
          <a:xfrm>
            <a:off x="3086100" y="833438"/>
            <a:ext cx="2719388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000000"/>
                </a:solidFill>
                <a:latin typeface="Verdana" pitchFamily="34" charset="0"/>
              </a:rPr>
              <a:t>              </a:t>
            </a:r>
            <a:r>
              <a:rPr lang="en-GB" sz="1200" b="1">
                <a:solidFill>
                  <a:srgbClr val="0000CC"/>
                </a:solidFill>
                <a:latin typeface="Arial Black" pitchFamily="34" charset="0"/>
              </a:rPr>
              <a:t>Polarisation of</a:t>
            </a:r>
          </a:p>
          <a:p>
            <a:pPr eaLnBrk="1" hangingPunct="1">
              <a:spcBef>
                <a:spcPct val="50000"/>
              </a:spcBef>
            </a:pPr>
            <a:r>
              <a:rPr lang="en-GB" sz="1200" b="1">
                <a:solidFill>
                  <a:srgbClr val="0000CC"/>
                </a:solidFill>
                <a:latin typeface="Symbol" pitchFamily="18" charset="2"/>
              </a:rPr>
              <a:t>g</a:t>
            </a:r>
            <a:r>
              <a:rPr lang="en-GB" sz="1200" b="1">
                <a:solidFill>
                  <a:srgbClr val="0000CC"/>
                </a:solidFill>
                <a:latin typeface="Arial Black" pitchFamily="34" charset="0"/>
              </a:rPr>
              <a:t>             target             recoil</a:t>
            </a:r>
          </a:p>
        </p:txBody>
      </p:sp>
      <p:sp>
        <p:nvSpPr>
          <p:cNvPr id="96262" name="Line 9"/>
          <p:cNvSpPr>
            <a:spLocks noChangeShapeType="1"/>
          </p:cNvSpPr>
          <p:nvPr/>
        </p:nvSpPr>
        <p:spPr bwMode="auto">
          <a:xfrm>
            <a:off x="762000" y="1360488"/>
            <a:ext cx="7610475" cy="38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263" name="Text Box 21"/>
          <p:cNvSpPr txBox="1">
            <a:spLocks noChangeArrowheads="1"/>
          </p:cNvSpPr>
          <p:nvPr/>
        </p:nvSpPr>
        <p:spPr bwMode="auto">
          <a:xfrm>
            <a:off x="990600" y="849313"/>
            <a:ext cx="1433513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</a:rPr>
              <a:t>           </a:t>
            </a:r>
            <a:r>
              <a:rPr lang="en-GB" sz="1200" b="1">
                <a:solidFill>
                  <a:srgbClr val="0000CC"/>
                </a:solidFill>
                <a:latin typeface="Arial Black" pitchFamily="34" charset="0"/>
              </a:rPr>
              <a:t>Observable</a:t>
            </a:r>
          </a:p>
        </p:txBody>
      </p:sp>
      <p:sp>
        <p:nvSpPr>
          <p:cNvPr id="96264" name="Rectangle 29"/>
          <p:cNvSpPr>
            <a:spLocks noChangeArrowheads="1"/>
          </p:cNvSpPr>
          <p:nvPr/>
        </p:nvSpPr>
        <p:spPr bwMode="auto">
          <a:xfrm>
            <a:off x="1331913" y="2081213"/>
            <a:ext cx="1525587" cy="688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265" name="Rectangle 30"/>
          <p:cNvSpPr>
            <a:spLocks noChangeArrowheads="1"/>
          </p:cNvSpPr>
          <p:nvPr/>
        </p:nvSpPr>
        <p:spPr bwMode="auto">
          <a:xfrm>
            <a:off x="1385888" y="5773738"/>
            <a:ext cx="1544637" cy="7794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266" name="Rectangle 31"/>
          <p:cNvSpPr>
            <a:spLocks noChangeArrowheads="1"/>
          </p:cNvSpPr>
          <p:nvPr/>
        </p:nvSpPr>
        <p:spPr bwMode="auto">
          <a:xfrm>
            <a:off x="1392238" y="4560888"/>
            <a:ext cx="1525587" cy="803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6267" name="Rectangle 32"/>
          <p:cNvSpPr>
            <a:spLocks noChangeArrowheads="1"/>
          </p:cNvSpPr>
          <p:nvPr/>
        </p:nvSpPr>
        <p:spPr bwMode="auto">
          <a:xfrm>
            <a:off x="1331913" y="3319463"/>
            <a:ext cx="1554162" cy="8223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000375" y="1493838"/>
            <a:ext cx="490538" cy="482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grpSp>
        <p:nvGrpSpPr>
          <p:cNvPr id="96269" name="Group 49"/>
          <p:cNvGrpSpPr>
            <a:grpSpLocks/>
          </p:cNvGrpSpPr>
          <p:nvPr/>
        </p:nvGrpSpPr>
        <p:grpSpPr bwMode="auto">
          <a:xfrm>
            <a:off x="3062288" y="2401888"/>
            <a:ext cx="312737" cy="2840037"/>
            <a:chOff x="3062514" y="2402114"/>
            <a:chExt cx="312056" cy="2839131"/>
          </a:xfrm>
        </p:grpSpPr>
        <p:sp>
          <p:nvSpPr>
            <p:cNvPr id="19" name="Oval 18"/>
            <p:cNvSpPr/>
            <p:nvPr/>
          </p:nvSpPr>
          <p:spPr>
            <a:xfrm>
              <a:off x="3127459" y="3533640"/>
              <a:ext cx="145732" cy="17456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127459" y="4768321"/>
              <a:ext cx="145732" cy="17456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3135380" y="4571534"/>
              <a:ext cx="144147" cy="17456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3070434" y="3854213"/>
              <a:ext cx="289880" cy="1587"/>
            </a:xfrm>
            <a:prstGeom prst="straightConnector1">
              <a:avLst/>
            </a:prstGeom>
            <a:ln w="381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076770" y="4020847"/>
              <a:ext cx="289880" cy="1586"/>
            </a:xfrm>
            <a:prstGeom prst="straightConnector1">
              <a:avLst/>
            </a:prstGeom>
            <a:ln w="381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070434" y="5044458"/>
              <a:ext cx="289880" cy="1587"/>
            </a:xfrm>
            <a:prstGeom prst="straightConnector1">
              <a:avLst/>
            </a:prstGeom>
            <a:ln w="381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062514" y="5239659"/>
              <a:ext cx="289879" cy="1586"/>
            </a:xfrm>
            <a:prstGeom prst="straightConnector1">
              <a:avLst/>
            </a:prstGeom>
            <a:ln w="381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084691" y="2402114"/>
              <a:ext cx="289879" cy="1586"/>
            </a:xfrm>
            <a:prstGeom prst="straightConnector1">
              <a:avLst/>
            </a:prstGeom>
            <a:ln w="38100" cap="sq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3135380" y="3352723"/>
              <a:ext cx="144147" cy="17456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992563" y="1725613"/>
            <a:ext cx="501650" cy="4829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159375" y="1609725"/>
            <a:ext cx="442913" cy="4979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grpSp>
        <p:nvGrpSpPr>
          <p:cNvPr id="96272" name="Group 50"/>
          <p:cNvGrpSpPr>
            <a:grpSpLocks/>
          </p:cNvGrpSpPr>
          <p:nvPr/>
        </p:nvGrpSpPr>
        <p:grpSpPr bwMode="auto">
          <a:xfrm>
            <a:off x="4071938" y="2633663"/>
            <a:ext cx="304800" cy="3948112"/>
            <a:chOff x="4071256" y="2634342"/>
            <a:chExt cx="304799" cy="394788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079193" y="3613773"/>
              <a:ext cx="288924" cy="1588"/>
            </a:xfrm>
            <a:prstGeom prst="straightConnector1">
              <a:avLst/>
            </a:prstGeom>
            <a:ln w="38100" cap="sq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085543" y="6074257"/>
              <a:ext cx="290512" cy="1588"/>
            </a:xfrm>
            <a:prstGeom prst="straightConnector1">
              <a:avLst/>
            </a:prstGeom>
            <a:ln w="38100" cap="sq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079193" y="5879006"/>
              <a:ext cx="288924" cy="1587"/>
            </a:xfrm>
            <a:prstGeom prst="straightConnector1">
              <a:avLst/>
            </a:prstGeom>
            <a:ln w="38100" cap="sq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071256" y="2634342"/>
              <a:ext cx="290511" cy="1587"/>
            </a:xfrm>
            <a:prstGeom prst="straightConnector1">
              <a:avLst/>
            </a:prstGeom>
            <a:ln w="38100" cap="sq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4114118" y="3316928"/>
              <a:ext cx="146050" cy="173027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136343" y="3759815"/>
              <a:ext cx="146050" cy="173028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144281" y="6204425"/>
              <a:ext cx="144462" cy="174615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144281" y="6407613"/>
              <a:ext cx="144462" cy="174615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071256" y="4028087"/>
              <a:ext cx="290511" cy="1587"/>
            </a:xfrm>
            <a:prstGeom prst="straightConnector1">
              <a:avLst/>
            </a:prstGeom>
            <a:ln w="38100" cap="sq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273" name="Group 51"/>
          <p:cNvGrpSpPr>
            <a:grpSpLocks/>
          </p:cNvGrpSpPr>
          <p:nvPr/>
        </p:nvGrpSpPr>
        <p:grpSpPr bwMode="auto">
          <a:xfrm>
            <a:off x="5240338" y="1981200"/>
            <a:ext cx="311150" cy="4586288"/>
            <a:chOff x="5239656" y="1980623"/>
            <a:chExt cx="312057" cy="4587090"/>
          </a:xfrm>
        </p:grpSpPr>
        <p:sp>
          <p:nvSpPr>
            <p:cNvPr id="32" name="Oval 31"/>
            <p:cNvSpPr/>
            <p:nvPr/>
          </p:nvSpPr>
          <p:spPr>
            <a:xfrm>
              <a:off x="5268314" y="4775112"/>
              <a:ext cx="144883" cy="174656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5295693" y="2094943"/>
              <a:ext cx="228640" cy="0"/>
            </a:xfrm>
            <a:prstGeom prst="straightConnector1">
              <a:avLst/>
            </a:prstGeom>
            <a:ln w="38100" cap="sq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261946" y="4651265"/>
              <a:ext cx="289767" cy="1588"/>
            </a:xfrm>
            <a:prstGeom prst="straightConnector1">
              <a:avLst/>
            </a:prstGeom>
            <a:ln w="38100" cap="sq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239656" y="5051385"/>
              <a:ext cx="289767" cy="1588"/>
            </a:xfrm>
            <a:prstGeom prst="straightConnector1">
              <a:avLst/>
            </a:prstGeom>
            <a:ln w="38100" cap="sq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261946" y="5884969"/>
              <a:ext cx="289767" cy="1587"/>
            </a:xfrm>
            <a:prstGeom prst="straightConnector1">
              <a:avLst/>
            </a:prstGeom>
            <a:ln w="38100" cap="sq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239656" y="6270798"/>
              <a:ext cx="289767" cy="1588"/>
            </a:xfrm>
            <a:prstGeom prst="straightConnector1">
              <a:avLst/>
            </a:prstGeom>
            <a:ln w="38100" cap="sq">
              <a:solidFill>
                <a:srgbClr val="008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5276274" y="5203812"/>
              <a:ext cx="144884" cy="173068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276274" y="6393057"/>
              <a:ext cx="144884" cy="174656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5290604" y="6000876"/>
              <a:ext cx="144883" cy="174656"/>
            </a:xfrm>
            <a:prstGeom prst="ellipse">
              <a:avLst/>
            </a:prstGeom>
            <a:solidFill>
              <a:srgbClr val="008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>
                <a:solidFill>
                  <a:srgbClr val="FFFFFF"/>
                </a:solidFill>
              </a:endParaRPr>
            </a:p>
          </p:txBody>
        </p:sp>
      </p:grpSp>
      <p:sp>
        <p:nvSpPr>
          <p:cNvPr id="96274" name="Text Box 21"/>
          <p:cNvSpPr txBox="1">
            <a:spLocks noChangeArrowheads="1"/>
          </p:cNvSpPr>
          <p:nvPr/>
        </p:nvSpPr>
        <p:spPr bwMode="auto">
          <a:xfrm>
            <a:off x="6629400" y="838200"/>
            <a:ext cx="1433513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GB" sz="1200" b="1">
                <a:solidFill>
                  <a:srgbClr val="0000CC"/>
                </a:solidFill>
                <a:latin typeface="Arial Black" pitchFamily="34" charset="0"/>
              </a:rPr>
              <a:t>combination of amplitudes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A3D6C2-D935-4B5D-954D-BB37E3401BEB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46434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762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○</a:t>
            </a:r>
            <a:r>
              <a:rPr lang="en-US" b="1" i="1" baseline="-25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47713"/>
            <a:ext cx="3886200" cy="287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675" y="711200"/>
            <a:ext cx="397192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367" name="Group 14"/>
          <p:cNvGrpSpPr>
            <a:grpSpLocks/>
          </p:cNvGrpSpPr>
          <p:nvPr/>
        </p:nvGrpSpPr>
        <p:grpSpPr bwMode="auto">
          <a:xfrm>
            <a:off x="463550" y="3429000"/>
            <a:ext cx="3879850" cy="2895600"/>
            <a:chOff x="292" y="2160"/>
            <a:chExt cx="2444" cy="1824"/>
          </a:xfrm>
        </p:grpSpPr>
        <p:pic>
          <p:nvPicPr>
            <p:cNvPr id="14337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" y="2160"/>
              <a:ext cx="2444" cy="1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73" name="Rectangle 12"/>
            <p:cNvSpPr>
              <a:spLocks noChangeArrowheads="1"/>
            </p:cNvSpPr>
            <p:nvPr/>
          </p:nvSpPr>
          <p:spPr bwMode="auto">
            <a:xfrm>
              <a:off x="2592" y="3888"/>
              <a:ext cx="14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3368" name="Group 15"/>
          <p:cNvGrpSpPr>
            <a:grpSpLocks/>
          </p:cNvGrpSpPr>
          <p:nvPr/>
        </p:nvGrpSpPr>
        <p:grpSpPr bwMode="auto">
          <a:xfrm>
            <a:off x="4343400" y="3429000"/>
            <a:ext cx="3886200" cy="2895600"/>
            <a:chOff x="2736" y="2160"/>
            <a:chExt cx="2448" cy="1824"/>
          </a:xfrm>
        </p:grpSpPr>
        <p:pic>
          <p:nvPicPr>
            <p:cNvPr id="143370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160"/>
              <a:ext cx="2448" cy="1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371" name="Rectangle 13"/>
            <p:cNvSpPr>
              <a:spLocks noChangeArrowheads="1"/>
            </p:cNvSpPr>
            <p:nvPr/>
          </p:nvSpPr>
          <p:spPr bwMode="auto">
            <a:xfrm>
              <a:off x="4992" y="3888"/>
              <a:ext cx="144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3369" name="Text Box 11"/>
          <p:cNvSpPr txBox="1">
            <a:spLocks noChangeArrowheads="1"/>
          </p:cNvSpPr>
          <p:nvPr/>
        </p:nvSpPr>
        <p:spPr bwMode="auto">
          <a:xfrm>
            <a:off x="7620000" y="609600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>
                <a:cs typeface="Times New Roman" pitchFamily="18" charset="0"/>
              </a:rPr>
              <a:t>φ</a:t>
            </a:r>
            <a:r>
              <a:rPr lang="el-GR" i="1" baseline="30000">
                <a:cs typeface="Times New Roman" pitchFamily="18" charset="0"/>
              </a:rPr>
              <a:t>π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 baseline="30000"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E29B12-6EAD-44FA-9FE9-8C3A2BD598B3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83298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762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b="1" i="1" baseline="-25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443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762000"/>
            <a:ext cx="37242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762000"/>
            <a:ext cx="38179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62325"/>
            <a:ext cx="37338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2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37338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3" name="Text Box 11"/>
          <p:cNvSpPr txBox="1">
            <a:spLocks noChangeArrowheads="1"/>
          </p:cNvSpPr>
          <p:nvPr/>
        </p:nvSpPr>
        <p:spPr bwMode="auto">
          <a:xfrm>
            <a:off x="7772400" y="586740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>
                <a:cs typeface="Times New Roman" pitchFamily="18" charset="0"/>
              </a:rPr>
              <a:t>φ</a:t>
            </a:r>
            <a:r>
              <a:rPr lang="el-GR" i="1" baseline="30000">
                <a:cs typeface="Times New Roman" pitchFamily="18" charset="0"/>
              </a:rPr>
              <a:t>π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 baseline="30000"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14142-934F-4C78-AA31-78FDA9AC4E33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8432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7620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en-US" b="1" i="1" baseline="-25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454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7338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54088"/>
            <a:ext cx="3724275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81400"/>
            <a:ext cx="3733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38538"/>
            <a:ext cx="38100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867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7" name="Text Box 11"/>
          <p:cNvSpPr txBox="1">
            <a:spLocks noChangeArrowheads="1"/>
          </p:cNvSpPr>
          <p:nvPr/>
        </p:nvSpPr>
        <p:spPr bwMode="auto">
          <a:xfrm>
            <a:off x="7696200" y="609600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1">
                <a:cs typeface="Times New Roman" pitchFamily="18" charset="0"/>
              </a:rPr>
              <a:t>φ</a:t>
            </a:r>
            <a:r>
              <a:rPr lang="el-GR" i="1" baseline="30000">
                <a:cs typeface="Times New Roman" pitchFamily="18" charset="0"/>
              </a:rPr>
              <a:t>π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 baseline="30000"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HD-Ice:   Preliminary analyses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96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643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990600"/>
            <a:ext cx="5129212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961722-0983-4ABB-B78E-13CD075B18E6}" type="slidenum">
              <a:rPr lang="en-US"/>
              <a:pPr>
                <a:defRPr/>
              </a:pPr>
              <a:t>54</a:t>
            </a:fld>
            <a:endParaRPr lang="en-US"/>
          </a:p>
        </p:txBody>
      </p:sp>
      <p:pic>
        <p:nvPicPr>
          <p:cNvPr id="14745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1" t="13068" b="39886"/>
          <a:stretch>
            <a:fillRect/>
          </a:stretch>
        </p:blipFill>
        <p:spPr bwMode="auto">
          <a:xfrm>
            <a:off x="152400" y="914400"/>
            <a:ext cx="48752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Text Box 17"/>
          <p:cNvSpPr txBox="1">
            <a:spLocks noChangeArrowheads="1"/>
          </p:cNvSpPr>
          <p:nvPr/>
        </p:nvSpPr>
        <p:spPr bwMode="auto">
          <a:xfrm>
            <a:off x="4953000" y="1676400"/>
            <a:ext cx="43545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Frozen spin butanol (C</a:t>
            </a:r>
            <a:r>
              <a:rPr lang="en-US" sz="2000" baseline="-25000">
                <a:latin typeface="Arial" pitchFamily="34" charset="0"/>
              </a:rPr>
              <a:t>4</a:t>
            </a:r>
            <a:r>
              <a:rPr lang="en-US" sz="2000">
                <a:latin typeface="Arial" pitchFamily="34" charset="0"/>
              </a:rPr>
              <a:t>H</a:t>
            </a:r>
            <a:r>
              <a:rPr lang="en-US" sz="2000" baseline="-25000">
                <a:latin typeface="Arial" pitchFamily="34" charset="0"/>
              </a:rPr>
              <a:t>9</a:t>
            </a:r>
            <a:r>
              <a:rPr lang="en-US" sz="2000">
                <a:latin typeface="Arial" pitchFamily="34" charset="0"/>
              </a:rPr>
              <a:t>OH)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 i="1">
                <a:latin typeface="Arial" pitchFamily="34" charset="0"/>
              </a:rPr>
              <a:t> P</a:t>
            </a:r>
            <a:r>
              <a:rPr lang="en-US" sz="2000" i="1" baseline="-25000">
                <a:latin typeface="Arial" pitchFamily="34" charset="0"/>
              </a:rPr>
              <a:t>z</a:t>
            </a:r>
            <a:r>
              <a:rPr lang="en-US" sz="2000" i="1">
                <a:latin typeface="Arial" pitchFamily="34" charset="0"/>
              </a:rPr>
              <a:t> </a:t>
            </a:r>
            <a:r>
              <a:rPr lang="en-US" sz="2000">
                <a:latin typeface="Arial" pitchFamily="34" charset="0"/>
              </a:rPr>
              <a:t>≈ 80%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Target depolarization:</a:t>
            </a:r>
            <a:r>
              <a:rPr lang="en-US" sz="2000">
                <a:latin typeface="Symbol" pitchFamily="18" charset="2"/>
              </a:rPr>
              <a:t> </a:t>
            </a:r>
            <a:r>
              <a:rPr lang="el-GR" sz="2000">
                <a:latin typeface="Arial" pitchFamily="34" charset="0"/>
              </a:rPr>
              <a:t>τ</a:t>
            </a:r>
            <a:r>
              <a:rPr lang="en-US" sz="2000">
                <a:latin typeface="Symbol" pitchFamily="18" charset="2"/>
              </a:rPr>
              <a:t> </a:t>
            </a:r>
            <a:r>
              <a:rPr lang="en-US" sz="2000">
                <a:latin typeface="Arial" pitchFamily="34" charset="0"/>
              </a:rPr>
              <a:t>≈100 days</a:t>
            </a:r>
            <a:endParaRPr lang="en-US" sz="2000" baseline="-25000">
              <a:latin typeface="Arial" pitchFamily="34" charset="0"/>
            </a:endParaRPr>
          </a:p>
        </p:txBody>
      </p:sp>
      <p:sp>
        <p:nvSpPr>
          <p:cNvPr id="147461" name="Text Box 8"/>
          <p:cNvSpPr txBox="1">
            <a:spLocks noChangeArrowheads="1"/>
          </p:cNvSpPr>
          <p:nvPr/>
        </p:nvSpPr>
        <p:spPr bwMode="auto">
          <a:xfrm>
            <a:off x="304800" y="5029200"/>
            <a:ext cx="853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For g9a (longitudinal orientation) ~10% of time polarizing target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For g9b (transverse orientation) ~ 5% of time polarizing target   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FROST target polarisation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88465D-C36D-49C9-B754-BFF8C6869D8C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8483" name="Text Box 7"/>
          <p:cNvSpPr txBox="1">
            <a:spLocks noChangeArrowheads="1"/>
          </p:cNvSpPr>
          <p:nvPr/>
        </p:nvSpPr>
        <p:spPr bwMode="auto">
          <a:xfrm>
            <a:off x="7250113" y="5916613"/>
            <a:ext cx="1227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/>
              <a:t>S. Strauch</a:t>
            </a: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 b="4315"/>
          <a:stretch>
            <a:fillRect/>
          </a:stretch>
        </p:blipFill>
        <p:spPr bwMode="auto">
          <a:xfrm>
            <a:off x="304800" y="1050925"/>
            <a:ext cx="86868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Frost – Stability of beam/target polarisation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1905000"/>
            <a:ext cx="2362200" cy="2133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6675"/>
            <a:ext cx="8251825" cy="555625"/>
          </a:xfrm>
        </p:spPr>
        <p:txBody>
          <a:bodyPr tIns="320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600" smtClean="0"/>
              <a:t>CLAS12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228013" cy="5508625"/>
          </a:xfrm>
        </p:spPr>
        <p:txBody>
          <a:bodyPr tIns="16001"/>
          <a:lstStyle/>
          <a:p>
            <a:pPr marL="390525" indent="-293688">
              <a:buSzPct val="83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Large angle acceptance for charged and neutral particles</a:t>
            </a:r>
          </a:p>
          <a:p>
            <a:pPr marL="390525" indent="-293688">
              <a:buSzPct val="83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latin typeface="Arial" pitchFamily="34" charset="0"/>
                <a:cs typeface="Arial" pitchFamily="34" charset="0"/>
              </a:rPr>
              <a:t>Excellent momentum resolution for charged particles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414338" y="1450975"/>
            <a:ext cx="3732212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6821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800" b="1">
                <a:solidFill>
                  <a:srgbClr val="FF0000"/>
                </a:solidFill>
                <a:latin typeface="Arial" pitchFamily="34" charset="0"/>
              </a:rPr>
              <a:t>Forward Detector</a:t>
            </a:r>
          </a:p>
          <a:p>
            <a:pPr algn="ctr" eaLnBrk="1" hangingPunct="1">
              <a:lnSpc>
                <a:spcPct val="98000"/>
              </a:lnSpc>
            </a:pPr>
            <a:endParaRPr lang="en-US" sz="500" b="1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lnSpc>
                <a:spcPct val="98000"/>
              </a:lnSpc>
              <a:buSzPct val="46000"/>
              <a:buFontTx/>
              <a:buBlip>
                <a:blip r:embed="rId4"/>
              </a:buBlip>
            </a:pPr>
            <a:r>
              <a:rPr lang="en-US" sz="1500" b="1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TORUS Magnet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Forward silicon vertex tracker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HThresh Cerenkov Counter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LThresh Cerenkov Counter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Forward TOF System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Preshower calorimeter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E.M. Calorimeter</a:t>
            </a:r>
          </a:p>
          <a:p>
            <a:pPr algn="ctr" eaLnBrk="1" hangingPunct="1">
              <a:buSzPct val="36000"/>
            </a:pPr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Central Detector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SOLENOID magnet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Barrel silicon tracker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Central TOF</a:t>
            </a:r>
          </a:p>
          <a:p>
            <a:pPr algn="ctr" eaLnBrk="1" hangingPunct="1">
              <a:buSzPct val="36000"/>
            </a:pPr>
            <a:r>
              <a:rPr lang="en-US" sz="1800">
                <a:solidFill>
                  <a:srgbClr val="FF0000"/>
                </a:solidFill>
                <a:latin typeface="Arial" pitchFamily="34" charset="0"/>
              </a:rPr>
              <a:t>Proposed updates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Micromegas (CD)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Neutron detector (CD)</a:t>
            </a:r>
          </a:p>
          <a:p>
            <a:pPr eaLnBrk="1" hangingPunct="1">
              <a:buSzPct val="36000"/>
              <a:buFontTx/>
              <a:buBlip>
                <a:blip r:embed="rId4"/>
              </a:buBlip>
            </a:pPr>
            <a:r>
              <a:rPr lang="en-US" sz="1800">
                <a:solidFill>
                  <a:srgbClr val="0000FF"/>
                </a:solidFill>
                <a:latin typeface="Arial" pitchFamily="34" charset="0"/>
              </a:rPr>
              <a:t> Forward Tagger </a:t>
            </a:r>
          </a:p>
        </p:txBody>
      </p:sp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1641475"/>
            <a:ext cx="44196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9510" name="Text Box 6"/>
          <p:cNvSpPr txBox="1">
            <a:spLocks noChangeArrowheads="1"/>
          </p:cNvSpPr>
          <p:nvPr/>
        </p:nvSpPr>
        <p:spPr bwMode="auto">
          <a:xfrm>
            <a:off x="3429000" y="5562600"/>
            <a:ext cx="19462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Enable e- detection</a:t>
            </a:r>
          </a:p>
          <a:p>
            <a:pPr eaLnBrk="1" hangingPunct="1"/>
            <a:r>
              <a:rPr lang="en-US" sz="1400">
                <a:solidFill>
                  <a:srgbClr val="800000"/>
                </a:solidFill>
                <a:latin typeface="Arial" pitchFamily="34" charset="0"/>
              </a:rPr>
              <a:t>below 5</a:t>
            </a:r>
            <a:r>
              <a:rPr lang="en-US" sz="1400" baseline="33000">
                <a:solidFill>
                  <a:srgbClr val="8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49511" name="Line 7"/>
          <p:cNvSpPr>
            <a:spLocks noChangeShapeType="1"/>
          </p:cNvSpPr>
          <p:nvPr/>
        </p:nvSpPr>
        <p:spPr bwMode="auto">
          <a:xfrm>
            <a:off x="2362200" y="5867400"/>
            <a:ext cx="10382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CLAS12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6096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136525"/>
            <a:ext cx="8228012" cy="555625"/>
          </a:xfrm>
        </p:spPr>
        <p:txBody>
          <a:bodyPr tIns="320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600" smtClean="0"/>
              <a:t>GEANT4 simulation (GEMC)</a:t>
            </a:r>
          </a:p>
        </p:txBody>
      </p:sp>
      <p:graphicFrame>
        <p:nvGraphicFramePr>
          <p:cNvPr id="150531" name="Object 2"/>
          <p:cNvGraphicFramePr>
            <a:graphicFrameLocks noChangeAspect="1"/>
          </p:cNvGraphicFramePr>
          <p:nvPr/>
        </p:nvGraphicFramePr>
        <p:xfrm>
          <a:off x="5845175" y="3436938"/>
          <a:ext cx="2655888" cy="278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2" r:id="rId4" imgW="5034225" imgH="5274866" progId="">
                  <p:embed/>
                </p:oleObj>
              </mc:Choice>
              <mc:Fallback>
                <p:oleObj r:id="rId4" imgW="5034225" imgH="5274866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5175" y="3436938"/>
                        <a:ext cx="2655888" cy="278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2" name="Text Box 5"/>
          <p:cNvSpPr txBox="1">
            <a:spLocks noChangeArrowheads="1"/>
          </p:cNvSpPr>
          <p:nvPr/>
        </p:nvSpPr>
        <p:spPr bwMode="auto">
          <a:xfrm>
            <a:off x="5805488" y="998538"/>
            <a:ext cx="31115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>
                <a:solidFill>
                  <a:srgbClr val="000000"/>
                </a:solidFill>
                <a:latin typeface="Arial" pitchFamily="34" charset="0"/>
              </a:rPr>
              <a:t>G4 simulation of the Forward Tagger Calorimeter based on the PbW0</a:t>
            </a:r>
            <a:r>
              <a:rPr lang="en-US" sz="1500" baseline="-25000">
                <a:solidFill>
                  <a:srgbClr val="000000"/>
                </a:solidFill>
                <a:latin typeface="Arial" pitchFamily="34" charset="0"/>
              </a:rPr>
              <a:t>4</a:t>
            </a:r>
            <a:r>
              <a:rPr lang="en-US" sz="1500">
                <a:solidFill>
                  <a:srgbClr val="000000"/>
                </a:solidFill>
                <a:latin typeface="Arial" pitchFamily="34" charset="0"/>
              </a:rPr>
              <a:t> crystals</a:t>
            </a:r>
          </a:p>
          <a:p>
            <a:pPr eaLnBrk="1" hangingPunct="1"/>
            <a:endParaRPr lang="en-US" sz="150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buFont typeface="Verdana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470 crystals</a:t>
            </a:r>
          </a:p>
          <a:p>
            <a:pPr eaLnBrk="1" hangingPunct="1">
              <a:buFont typeface="Verdana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10x10x200 mm size</a:t>
            </a:r>
          </a:p>
          <a:p>
            <a:pPr eaLnBrk="1" hangingPunct="1">
              <a:buFont typeface="Verdana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Coverage from 1.8 to 5.2 deg.</a:t>
            </a:r>
          </a:p>
          <a:p>
            <a:pPr eaLnBrk="1" hangingPunct="1">
              <a:buFont typeface="Verdana" pitchFamily="34" charset="0"/>
              <a:buChar char="•"/>
            </a:pPr>
            <a:r>
              <a:rPr lang="en-US" sz="1300">
                <a:solidFill>
                  <a:srgbClr val="000000"/>
                </a:solidFill>
                <a:latin typeface="Arial" pitchFamily="34" charset="0"/>
              </a:rPr>
              <a:t>Tungsten beam pipe to shield from beam halo</a:t>
            </a:r>
          </a:p>
        </p:txBody>
      </p:sp>
      <p:graphicFrame>
        <p:nvGraphicFramePr>
          <p:cNvPr id="150533" name="Object 3"/>
          <p:cNvGraphicFramePr>
            <a:graphicFrameLocks noChangeAspect="1"/>
          </p:cNvGraphicFramePr>
          <p:nvPr/>
        </p:nvGraphicFramePr>
        <p:xfrm>
          <a:off x="828675" y="830263"/>
          <a:ext cx="3468688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3" r:id="rId6" imgW="9952941" imgH="9943316" progId="">
                  <p:embed/>
                </p:oleObj>
              </mc:Choice>
              <mc:Fallback>
                <p:oleObj r:id="rId6" imgW="9952941" imgH="994331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675" y="830263"/>
                        <a:ext cx="3468688" cy="346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34" name="Text Box 7"/>
          <p:cNvSpPr txBox="1">
            <a:spLocks noChangeArrowheads="1"/>
          </p:cNvSpPr>
          <p:nvPr/>
        </p:nvSpPr>
        <p:spPr bwMode="auto">
          <a:xfrm>
            <a:off x="4562475" y="4862513"/>
            <a:ext cx="868363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e</a:t>
            </a:r>
            <a:r>
              <a:rPr lang="en-US" sz="1400" baseline="33000">
                <a:solidFill>
                  <a:srgbClr val="000000"/>
                </a:solidFill>
              </a:rPr>
              <a:t>- </a:t>
            </a:r>
            <a:r>
              <a:rPr lang="en-US" sz="1400">
                <a:solidFill>
                  <a:srgbClr val="000000"/>
                </a:solidFill>
              </a:rPr>
              <a:t>beam</a:t>
            </a:r>
          </a:p>
        </p:txBody>
      </p:sp>
      <p:sp>
        <p:nvSpPr>
          <p:cNvPr id="150535" name="Line 8"/>
          <p:cNvSpPr>
            <a:spLocks noChangeShapeType="1"/>
          </p:cNvSpPr>
          <p:nvPr/>
        </p:nvSpPr>
        <p:spPr bwMode="auto">
          <a:xfrm flipH="1">
            <a:off x="3730625" y="5060950"/>
            <a:ext cx="833438" cy="1588"/>
          </a:xfrm>
          <a:prstGeom prst="line">
            <a:avLst/>
          </a:prstGeom>
          <a:noFill/>
          <a:ln w="18360">
            <a:solidFill>
              <a:srgbClr val="8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50536" name="Text Box 9"/>
          <p:cNvSpPr txBox="1">
            <a:spLocks noChangeArrowheads="1"/>
          </p:cNvSpPr>
          <p:nvPr/>
        </p:nvSpPr>
        <p:spPr bwMode="auto">
          <a:xfrm>
            <a:off x="4495800" y="1066800"/>
            <a:ext cx="9223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55221" rIns="81639" bIns="40820"/>
          <a:lstStyle>
            <a:lvl1pPr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</a:rPr>
              <a:t>Forward</a:t>
            </a:r>
          </a:p>
          <a:p>
            <a:pPr eaLnBrk="1" hangingPunct="1"/>
            <a:r>
              <a:rPr lang="en-US" sz="1600">
                <a:solidFill>
                  <a:srgbClr val="FF0000"/>
                </a:solidFill>
              </a:rPr>
              <a:t>Tagger</a:t>
            </a:r>
          </a:p>
        </p:txBody>
      </p:sp>
      <p:sp>
        <p:nvSpPr>
          <p:cNvPr id="150537" name="Line 10"/>
          <p:cNvSpPr>
            <a:spLocks noChangeShapeType="1"/>
          </p:cNvSpPr>
          <p:nvPr/>
        </p:nvSpPr>
        <p:spPr bwMode="auto">
          <a:xfrm flipH="1">
            <a:off x="3192463" y="1368425"/>
            <a:ext cx="1247775" cy="14509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50538" name="Text Box 11"/>
          <p:cNvSpPr txBox="1">
            <a:spLocks noChangeArrowheads="1"/>
          </p:cNvSpPr>
          <p:nvPr/>
        </p:nvSpPr>
        <p:spPr bwMode="auto">
          <a:xfrm>
            <a:off x="4195763" y="5649913"/>
            <a:ext cx="1817687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</a:rPr>
              <a:t>Central solenoidal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field focuses</a:t>
            </a:r>
          </a:p>
          <a:p>
            <a:pPr eaLnBrk="1" hangingPunct="1"/>
            <a:r>
              <a:rPr lang="en-US" sz="1400">
                <a:solidFill>
                  <a:srgbClr val="000000"/>
                </a:solidFill>
              </a:rPr>
              <a:t>Em background</a:t>
            </a:r>
          </a:p>
        </p:txBody>
      </p:sp>
      <p:sp>
        <p:nvSpPr>
          <p:cNvPr id="150539" name="Line 12"/>
          <p:cNvSpPr>
            <a:spLocks noChangeShapeType="1"/>
          </p:cNvSpPr>
          <p:nvPr/>
        </p:nvSpPr>
        <p:spPr bwMode="auto">
          <a:xfrm flipH="1" flipV="1">
            <a:off x="2279650" y="5099050"/>
            <a:ext cx="2076450" cy="833438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50540" name="Text Box 13"/>
          <p:cNvSpPr txBox="1">
            <a:spLocks noChangeArrowheads="1"/>
          </p:cNvSpPr>
          <p:nvPr/>
        </p:nvSpPr>
        <p:spPr bwMode="auto">
          <a:xfrm>
            <a:off x="4419600" y="4114800"/>
            <a:ext cx="14398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80"/>
                </a:solidFill>
              </a:rPr>
              <a:t>Moeller shield</a:t>
            </a:r>
          </a:p>
        </p:txBody>
      </p:sp>
      <p:sp>
        <p:nvSpPr>
          <p:cNvPr id="150541" name="Line 14"/>
          <p:cNvSpPr>
            <a:spLocks noChangeShapeType="1"/>
          </p:cNvSpPr>
          <p:nvPr/>
        </p:nvSpPr>
        <p:spPr bwMode="auto">
          <a:xfrm flipH="1">
            <a:off x="2279650" y="4354513"/>
            <a:ext cx="2490788" cy="622300"/>
          </a:xfrm>
          <a:prstGeom prst="line">
            <a:avLst/>
          </a:prstGeom>
          <a:noFill/>
          <a:ln w="18360">
            <a:solidFill>
              <a:srgbClr val="0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945" tIns="41473" rIns="82945" bIns="41473"/>
          <a:lstStyle/>
          <a:p>
            <a:endParaRPr lang="en-GB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Forward Tagger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6096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054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2903538"/>
            <a:ext cx="340995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338" y="830263"/>
            <a:ext cx="3940175" cy="5183187"/>
          </a:xfrm>
        </p:spPr>
        <p:txBody>
          <a:bodyPr tIns="160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/>
              <a:t>Requirements :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800000"/>
                </a:solidFill>
              </a:rPr>
              <a:t>Operate in high EM background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800000"/>
                </a:solidFill>
              </a:rPr>
              <a:t>Moeller (10MHz), Elastic Radiative (0.1MHz)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800000"/>
                </a:solidFill>
              </a:rPr>
              <a:t>Small Moli</a:t>
            </a:r>
            <a:r>
              <a:rPr lang="en-US" smtClean="0">
                <a:solidFill>
                  <a:srgbClr val="800000"/>
                </a:solidFill>
                <a:cs typeface="Times New Roman" pitchFamily="18" charset="0"/>
              </a:rPr>
              <a:t>é</a:t>
            </a:r>
            <a:r>
              <a:rPr lang="en-US" smtClean="0">
                <a:solidFill>
                  <a:srgbClr val="800000"/>
                </a:solidFill>
              </a:rPr>
              <a:t>re radius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800000"/>
                </a:solidFill>
              </a:rPr>
              <a:t>Radiation hardness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0080"/>
                </a:solidFill>
              </a:rPr>
              <a:t>Fast timing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000080"/>
                </a:solidFill>
              </a:rPr>
              <a:t>Avoid pile-up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000080"/>
                </a:solidFill>
              </a:rPr>
              <a:t>Coincidence with CLAS12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8000"/>
                </a:solidFill>
              </a:rPr>
              <a:t>Energy resolution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>
                <a:solidFill>
                  <a:srgbClr val="008000"/>
                </a:solidFill>
              </a:rPr>
              <a:t>ID final states with missing mass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/>
              <a:t>Light read-out in magnetic field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mtClean="0"/>
              <a:t>APD readout</a:t>
            </a:r>
          </a:p>
        </p:txBody>
      </p:sp>
      <p:sp>
        <p:nvSpPr>
          <p:cNvPr id="151555" name="Text Box 4"/>
          <p:cNvSpPr txBox="1">
            <a:spLocks noChangeArrowheads="1"/>
          </p:cNvSpPr>
          <p:nvPr/>
        </p:nvSpPr>
        <p:spPr bwMode="auto">
          <a:xfrm>
            <a:off x="5791200" y="685800"/>
            <a:ext cx="3095625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4934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8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b="1">
                <a:solidFill>
                  <a:srgbClr val="000000"/>
                </a:solidFill>
                <a:latin typeface="Bitstream Vera Sans"/>
              </a:rPr>
              <a:t> PbWO4 </a:t>
            </a:r>
          </a:p>
          <a:p>
            <a:pPr algn="ctr" eaLnBrk="1" hangingPunct="1">
              <a:lnSpc>
                <a:spcPct val="98000"/>
              </a:lnSpc>
              <a:spcBef>
                <a:spcPts val="263"/>
              </a:spcBef>
              <a:spcAft>
                <a:spcPts val="263"/>
              </a:spcAft>
            </a:pPr>
            <a:endParaRPr lang="en-GB" sz="500" b="1">
              <a:solidFill>
                <a:srgbClr val="000000"/>
              </a:solidFill>
              <a:latin typeface="Bitstream Vera Sans"/>
            </a:endParaRPr>
          </a:p>
          <a:p>
            <a:pPr eaLnBrk="1" hangingPunct="1">
              <a:lnSpc>
                <a:spcPct val="67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sz="1500" b="1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GB" sz="1500" b="1" baseline="-33000">
                <a:solidFill>
                  <a:srgbClr val="000000"/>
                </a:solidFill>
                <a:latin typeface="Bitstream Vera Sans"/>
              </a:rPr>
              <a:t>Decay 	                  </a:t>
            </a:r>
            <a:r>
              <a:rPr lang="en-GB" sz="1500" b="1">
                <a:solidFill>
                  <a:srgbClr val="000000"/>
                </a:solidFill>
                <a:latin typeface="Bitstream Vera Sans"/>
              </a:rPr>
              <a:t>~ 6.5 ns</a:t>
            </a:r>
          </a:p>
          <a:p>
            <a:pPr eaLnBrk="1" hangingPunct="1">
              <a:lnSpc>
                <a:spcPct val="78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sz="1500" b="1">
                <a:solidFill>
                  <a:srgbClr val="000000"/>
                </a:solidFill>
                <a:latin typeface="Bitstream Vera Sans"/>
              </a:rPr>
              <a:t>R</a:t>
            </a:r>
            <a:r>
              <a:rPr lang="en-GB" sz="1500" b="1" baseline="-33000">
                <a:solidFill>
                  <a:srgbClr val="000000"/>
                </a:solidFill>
                <a:latin typeface="Bitstream Vera Sans"/>
              </a:rPr>
              <a:t>M 		</a:t>
            </a:r>
            <a:r>
              <a:rPr lang="en-GB" sz="1500" b="1">
                <a:solidFill>
                  <a:srgbClr val="000000"/>
                </a:solidFill>
                <a:latin typeface="Bitstream Vera Sans"/>
              </a:rPr>
              <a:t>~ 2.1 cm</a:t>
            </a:r>
          </a:p>
          <a:p>
            <a:pPr eaLnBrk="1" hangingPunct="1">
              <a:lnSpc>
                <a:spcPct val="78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sz="1500" b="1">
                <a:solidFill>
                  <a:srgbClr val="000000"/>
                </a:solidFill>
                <a:latin typeface="Bitstream Vera Sans"/>
              </a:rPr>
              <a:t>Density	~ 8.3 g/cm</a:t>
            </a:r>
            <a:r>
              <a:rPr lang="en-GB" sz="1500" b="1" baseline="33000">
                <a:solidFill>
                  <a:srgbClr val="000000"/>
                </a:solidFill>
                <a:latin typeface="Bitstream Vera Sans"/>
              </a:rPr>
              <a:t>3</a:t>
            </a:r>
          </a:p>
          <a:p>
            <a:pPr eaLnBrk="1" hangingPunct="1">
              <a:lnSpc>
                <a:spcPct val="78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sz="1500" b="1" baseline="33000">
                <a:solidFill>
                  <a:srgbClr val="000000"/>
                </a:solidFill>
                <a:latin typeface="Bitstream Vera Sans"/>
              </a:rPr>
              <a:t> </a:t>
            </a:r>
            <a:r>
              <a:rPr lang="en-GB" sz="1500" b="1">
                <a:solidFill>
                  <a:srgbClr val="000000"/>
                </a:solidFill>
                <a:latin typeface="Bitstream Vera Sans"/>
              </a:rPr>
              <a:t>X</a:t>
            </a:r>
            <a:r>
              <a:rPr lang="en-GB" sz="1500" b="1" baseline="-33000">
                <a:solidFill>
                  <a:srgbClr val="000000"/>
                </a:solidFill>
                <a:latin typeface="Bitstream Vera Sans"/>
              </a:rPr>
              <a:t>0	</a:t>
            </a:r>
            <a:r>
              <a:rPr lang="en-GB" sz="1500" b="1">
                <a:solidFill>
                  <a:srgbClr val="000000"/>
                </a:solidFill>
                <a:latin typeface="Bitstream Vera Sans"/>
              </a:rPr>
              <a:t> 	~ 0.9 cm</a:t>
            </a:r>
          </a:p>
          <a:p>
            <a:pPr eaLnBrk="1" hangingPunct="1">
              <a:lnSpc>
                <a:spcPct val="78000"/>
              </a:lnSpc>
              <a:spcBef>
                <a:spcPts val="263"/>
              </a:spcBef>
              <a:spcAft>
                <a:spcPts val="263"/>
              </a:spcAft>
            </a:pPr>
            <a:r>
              <a:rPr lang="en-GB" sz="1500" b="1">
                <a:solidFill>
                  <a:srgbClr val="000000"/>
                </a:solidFill>
                <a:latin typeface="Bitstream Vera Sans"/>
              </a:rPr>
              <a:t> light yield 	0.3% (LY NaI(Tl))</a:t>
            </a:r>
          </a:p>
          <a:p>
            <a:pPr eaLnBrk="1" hangingPunct="1">
              <a:lnSpc>
                <a:spcPct val="78000"/>
              </a:lnSpc>
              <a:spcBef>
                <a:spcPts val="263"/>
              </a:spcBef>
              <a:spcAft>
                <a:spcPts val="263"/>
              </a:spcAft>
            </a:pPr>
            <a:endParaRPr lang="en-GB" sz="1500" b="1">
              <a:solidFill>
                <a:srgbClr val="000000"/>
              </a:solidFill>
              <a:latin typeface="Bitstream Vera Sans"/>
            </a:endParaRPr>
          </a:p>
        </p:txBody>
      </p:sp>
      <p:pic>
        <p:nvPicPr>
          <p:cNvPr id="1515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2489200"/>
            <a:ext cx="30861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5730875" y="5013325"/>
            <a:ext cx="4014788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4401" rIns="0" bIns="0"/>
          <a:lstStyle>
            <a:lvl1pPr marL="390525" indent="-293688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288"/>
              </a:spcAft>
              <a:buSzPct val="58000"/>
              <a:buFontTx/>
              <a:buBlip>
                <a:blip r:embed="rId4"/>
              </a:buBlip>
            </a:pPr>
            <a:r>
              <a:rPr lang="en-US" sz="1600">
                <a:solidFill>
                  <a:srgbClr val="000080"/>
                </a:solidFill>
              </a:rPr>
              <a:t>Existing CLAS inner calorimeter</a:t>
            </a:r>
          </a:p>
          <a:p>
            <a:pPr eaLnBrk="1" hangingPunct="1">
              <a:spcAft>
                <a:spcPts val="1288"/>
              </a:spcAft>
              <a:buSzPct val="58000"/>
              <a:buFontTx/>
              <a:buBlip>
                <a:blip r:embed="rId4"/>
              </a:buBlip>
            </a:pPr>
            <a:r>
              <a:rPr lang="en-US" sz="1600">
                <a:solidFill>
                  <a:srgbClr val="000080"/>
                </a:solidFill>
              </a:rPr>
              <a:t>424 16cm PbWO4 crystals</a:t>
            </a:r>
          </a:p>
          <a:p>
            <a:pPr eaLnBrk="1" hangingPunct="1">
              <a:spcAft>
                <a:spcPts val="1288"/>
              </a:spcAft>
              <a:buSzPct val="58000"/>
              <a:buFontTx/>
              <a:buBlip>
                <a:blip r:embed="rId4"/>
              </a:buBlip>
            </a:pPr>
            <a:r>
              <a:rPr lang="en-US" sz="1600">
                <a:solidFill>
                  <a:srgbClr val="000080"/>
                </a:solidFill>
              </a:rPr>
              <a:t>σ</a:t>
            </a:r>
            <a:r>
              <a:rPr lang="en-US" sz="1600" baseline="-33000">
                <a:solidFill>
                  <a:srgbClr val="000080"/>
                </a:solidFill>
              </a:rPr>
              <a:t>E</a:t>
            </a:r>
            <a:r>
              <a:rPr lang="en-US" sz="1600">
                <a:solidFill>
                  <a:srgbClr val="000080"/>
                </a:solidFill>
              </a:rPr>
              <a:t> ~ 3%E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Forward Tagger Calorimeter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096000"/>
            <a:ext cx="152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8229600" cy="5410200"/>
          </a:xfrm>
        </p:spPr>
        <p:txBody>
          <a:bodyPr tIns="160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Small angle e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 scattering</a:t>
            </a:r>
          </a:p>
          <a:p>
            <a:pPr marL="782638" lvl="1" indent="-293688">
              <a:lnSpc>
                <a:spcPct val="83000"/>
              </a:lnSpc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800000"/>
                </a:solidFill>
                <a:latin typeface="Arial" pitchFamily="34" charset="0"/>
                <a:ea typeface="OpenSymbol"/>
                <a:cs typeface="Arial" pitchFamily="34" charset="0"/>
              </a:rPr>
              <a:t></a:t>
            </a:r>
            <a:r>
              <a:rPr lang="en-US" smtClean="0">
                <a:solidFill>
                  <a:srgbClr val="800000"/>
                </a:solidFill>
                <a:latin typeface="Arial" pitchFamily="34" charset="0"/>
                <a:ea typeface="OpenSymbol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800000"/>
                </a:solidFill>
                <a:latin typeface="Arial" pitchFamily="34" charset="0"/>
                <a:ea typeface="Dingbats"/>
                <a:cs typeface="Arial" pitchFamily="34" charset="0"/>
              </a:rPr>
              <a:t>Q</a:t>
            </a:r>
            <a:r>
              <a:rPr lang="en-US" sz="1800" baseline="33000" smtClean="0">
                <a:solidFill>
                  <a:srgbClr val="800000"/>
                </a:solidFill>
                <a:latin typeface="Arial" pitchFamily="34" charset="0"/>
                <a:ea typeface="Dingbats"/>
                <a:cs typeface="Arial" pitchFamily="34" charset="0"/>
              </a:rPr>
              <a:t>2</a:t>
            </a:r>
            <a:r>
              <a:rPr lang="en-US" sz="1800" smtClean="0">
                <a:solidFill>
                  <a:srgbClr val="800000"/>
                </a:solidFill>
                <a:latin typeface="Arial" pitchFamily="34" charset="0"/>
                <a:ea typeface="Dingbats"/>
                <a:cs typeface="Arial" pitchFamily="34" charset="0"/>
              </a:rPr>
              <a:t>&lt;0.1(GeV/c)</a:t>
            </a:r>
            <a:r>
              <a:rPr lang="en-US" sz="1800" baseline="33000" smtClean="0">
                <a:solidFill>
                  <a:srgbClr val="800000"/>
                </a:solidFill>
                <a:latin typeface="Arial" pitchFamily="34" charset="0"/>
                <a:ea typeface="Dingbats"/>
                <a:cs typeface="Arial" pitchFamily="34" charset="0"/>
              </a:rPr>
              <a:t>2</a:t>
            </a:r>
            <a:r>
              <a:rPr lang="en-US" sz="1800" smtClean="0">
                <a:solidFill>
                  <a:srgbClr val="800000"/>
                </a:solidFill>
                <a:latin typeface="Arial" pitchFamily="34" charset="0"/>
                <a:ea typeface="Dingbats"/>
                <a:cs typeface="Arial" pitchFamily="34" charset="0"/>
              </a:rPr>
              <a:t>  </a:t>
            </a:r>
            <a:r>
              <a:rPr lang="en-US" sz="1800" smtClean="0">
                <a:solidFill>
                  <a:srgbClr val="800000"/>
                </a:solidFill>
                <a:latin typeface="Arial" pitchFamily="34" charset="0"/>
                <a:ea typeface="OpenSymbol"/>
                <a:cs typeface="Arial" pitchFamily="34" charset="0"/>
              </a:rPr>
              <a:t>(almost) real photon</a:t>
            </a:r>
            <a:endParaRPr lang="en-US" sz="1800" smtClean="0">
              <a:solidFill>
                <a:srgbClr val="800000"/>
              </a:solidFill>
              <a:latin typeface="Arial" pitchFamily="34" charset="0"/>
              <a:ea typeface="StarSymbol"/>
              <a:cs typeface="Arial" pitchFamily="34" charset="0"/>
            </a:endParaRPr>
          </a:p>
          <a:p>
            <a:pPr marL="782638" lvl="1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800" smtClean="0">
              <a:solidFill>
                <a:srgbClr val="800000"/>
              </a:solidFill>
              <a:latin typeface="Arial" pitchFamily="34" charset="0"/>
              <a:ea typeface="StarSymbol"/>
              <a:cs typeface="Arial" pitchFamily="34" charset="0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Tag </a:t>
            </a:r>
            <a:r>
              <a:rPr lang="en-US" sz="1800" smtClean="0">
                <a:solidFill>
                  <a:srgbClr val="000080"/>
                </a:solidFill>
                <a:latin typeface="Symbol" pitchFamily="18" charset="2"/>
                <a:ea typeface="OpenSymbol"/>
                <a:cs typeface="Arial" pitchFamily="34" charset="0"/>
              </a:rPr>
              <a:t>g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* by measuring forward angle e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-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 (&lt;5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o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)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800" smtClean="0">
              <a:solidFill>
                <a:srgbClr val="000080"/>
              </a:solidFill>
              <a:latin typeface="Arial" pitchFamily="34" charset="0"/>
              <a:ea typeface="OpenSymbol"/>
              <a:cs typeface="Arial" pitchFamily="34" charset="0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FF0000"/>
                </a:solidFill>
                <a:latin typeface="Arial" pitchFamily="34" charset="0"/>
                <a:ea typeface="OpenSymbol"/>
                <a:cs typeface="Arial" pitchFamily="34" charset="0"/>
              </a:rPr>
              <a:t>0.5&lt;E</a:t>
            </a:r>
            <a:r>
              <a:rPr lang="en-US" sz="1800" baseline="-33000" smtClean="0">
                <a:solidFill>
                  <a:srgbClr val="FF0000"/>
                </a:solidFill>
                <a:latin typeface="Arial" pitchFamily="34" charset="0"/>
                <a:ea typeface="OpenSymbol"/>
                <a:cs typeface="Arial" pitchFamily="34" charset="0"/>
              </a:rPr>
              <a:t>e'</a:t>
            </a:r>
            <a:r>
              <a:rPr lang="en-US" sz="1800" smtClean="0">
                <a:solidFill>
                  <a:srgbClr val="FF0000"/>
                </a:solidFill>
                <a:latin typeface="Arial" pitchFamily="34" charset="0"/>
                <a:ea typeface="OpenSymbol"/>
                <a:cs typeface="Arial" pitchFamily="34" charset="0"/>
              </a:rPr>
              <a:t>&lt;4 GeV</a:t>
            </a:r>
            <a:r>
              <a:rPr lang="en-US" sz="2200" smtClean="0">
                <a:latin typeface="Arial" pitchFamily="34" charset="0"/>
                <a:ea typeface="OpenSymbol"/>
                <a:cs typeface="Arial" pitchFamily="34" charset="0"/>
              </a:rPr>
              <a:t> </a:t>
            </a:r>
            <a:r>
              <a:rPr lang="en-US" sz="2200" smtClean="0">
                <a:latin typeface="Arial" pitchFamily="34" charset="0"/>
                <a:ea typeface="StarSymbol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ea typeface="StarSymbol"/>
                <a:cs typeface="Arial" pitchFamily="34" charset="0"/>
              </a:rPr>
              <a:t>7&lt;E</a:t>
            </a:r>
            <a:r>
              <a:rPr lang="en-US" sz="1800" baseline="-33000" smtClean="0">
                <a:solidFill>
                  <a:srgbClr val="0000FF"/>
                </a:solidFill>
                <a:latin typeface="Symbol" pitchFamily="18" charset="2"/>
                <a:ea typeface="StarSymbol"/>
                <a:cs typeface="Arial" pitchFamily="34" charset="0"/>
              </a:rPr>
              <a:t>g</a:t>
            </a:r>
            <a:r>
              <a:rPr lang="en-US" sz="1800" baseline="-33000" smtClean="0">
                <a:solidFill>
                  <a:srgbClr val="0000FF"/>
                </a:solidFill>
                <a:latin typeface="Arial" pitchFamily="34" charset="0"/>
                <a:ea typeface="StarSymbol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0000FF"/>
                </a:solidFill>
                <a:latin typeface="Arial" pitchFamily="34" charset="0"/>
                <a:ea typeface="StarSymbol"/>
                <a:cs typeface="Arial" pitchFamily="34" charset="0"/>
              </a:rPr>
              <a:t>&lt;10.5 GeV</a:t>
            </a:r>
            <a:r>
              <a:rPr lang="en-US" sz="1800" smtClean="0">
                <a:latin typeface="Arial" pitchFamily="34" charset="0"/>
                <a:ea typeface="StarSymbol"/>
                <a:cs typeface="Arial" pitchFamily="34" charset="0"/>
              </a:rPr>
              <a:t> with 11 GeV beam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800" smtClean="0">
              <a:latin typeface="Arial" pitchFamily="34" charset="0"/>
              <a:ea typeface="StarSymbol"/>
              <a:cs typeface="Arial" pitchFamily="34" charset="0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  <a:latin typeface="Symbol" pitchFamily="18" charset="2"/>
                <a:ea typeface="OpenSymbol"/>
                <a:cs typeface="Arial" pitchFamily="34" charset="0"/>
              </a:rPr>
              <a:t>g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*  are linearly pol. wrt. scattering plane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800" smtClean="0">
              <a:solidFill>
                <a:srgbClr val="800000"/>
              </a:solidFill>
              <a:latin typeface="Arial" pitchFamily="34" charset="0"/>
              <a:ea typeface="OpenSymbol"/>
              <a:cs typeface="Arial" pitchFamily="34" charset="0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High e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-  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luminosity10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35 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cm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-2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s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-1 </a:t>
            </a:r>
            <a:r>
              <a:rPr lang="en-US" sz="22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or 10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7</a:t>
            </a:r>
            <a:r>
              <a:rPr lang="en-US" sz="2200" baseline="33000" smtClean="0">
                <a:solidFill>
                  <a:srgbClr val="000080"/>
                </a:solidFill>
                <a:latin typeface="Arial" pitchFamily="34" charset="0"/>
                <a:ea typeface="OpenSymbol"/>
                <a:cs typeface="Arial" pitchFamily="34" charset="0"/>
              </a:rPr>
              <a:t> </a:t>
            </a:r>
            <a:r>
              <a:rPr lang="en-US" sz="1800" smtClean="0">
                <a:solidFill>
                  <a:srgbClr val="000080"/>
                </a:solidFill>
                <a:latin typeface="Symbol" pitchFamily="18" charset="2"/>
                <a:ea typeface="OpenSymbol"/>
                <a:cs typeface="Arial" pitchFamily="34" charset="0"/>
              </a:rPr>
              <a:t>g</a:t>
            </a:r>
            <a:r>
              <a:rPr lang="en-US" sz="1800" smtClean="0">
                <a:solidFill>
                  <a:srgbClr val="000080"/>
                </a:solidFill>
                <a:latin typeface="Arial" pitchFamily="34" charset="0"/>
                <a:ea typeface="StarSymbol"/>
                <a:cs typeface="Arial" pitchFamily="34" charset="0"/>
              </a:rPr>
              <a:t>s</a:t>
            </a:r>
            <a:r>
              <a:rPr lang="en-US" sz="1800" baseline="33000" smtClean="0">
                <a:solidFill>
                  <a:srgbClr val="000080"/>
                </a:solidFill>
                <a:latin typeface="Arial" pitchFamily="34" charset="0"/>
                <a:ea typeface="StarSymbol"/>
                <a:cs typeface="Arial" pitchFamily="34" charset="0"/>
              </a:rPr>
              <a:t>-1 </a:t>
            </a:r>
          </a:p>
          <a:p>
            <a:pPr marL="390525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800" baseline="33000" smtClean="0">
              <a:solidFill>
                <a:srgbClr val="000080"/>
              </a:solidFill>
              <a:latin typeface="Arial" pitchFamily="34" charset="0"/>
              <a:ea typeface="StarSymbol"/>
              <a:cs typeface="Arial" pitchFamily="34" charset="0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8000"/>
                </a:solidFill>
                <a:latin typeface="Arial" pitchFamily="34" charset="0"/>
                <a:ea typeface="OpenSymbol"/>
                <a:cs typeface="Arial" pitchFamily="34" charset="0"/>
              </a:rPr>
              <a:t>Only e</a:t>
            </a:r>
            <a:r>
              <a:rPr lang="en-US" sz="1800" baseline="33000" smtClean="0">
                <a:solidFill>
                  <a:srgbClr val="008000"/>
                </a:solidFill>
                <a:latin typeface="Arial" pitchFamily="34" charset="0"/>
                <a:ea typeface="OpenSymbol"/>
                <a:cs typeface="Arial" pitchFamily="34" charset="0"/>
              </a:rPr>
              <a:t>-</a:t>
            </a:r>
            <a:r>
              <a:rPr lang="en-US" sz="1800" smtClean="0">
                <a:solidFill>
                  <a:srgbClr val="008000"/>
                </a:solidFill>
                <a:latin typeface="Arial" pitchFamily="34" charset="0"/>
                <a:ea typeface="OpenSymbol"/>
                <a:cs typeface="Arial" pitchFamily="34" charset="0"/>
              </a:rPr>
              <a:t> contributing to hadronic  interactions are </a:t>
            </a:r>
          </a:p>
          <a:p>
            <a:pPr marL="390525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8000"/>
                </a:solidFill>
                <a:latin typeface="Arial" pitchFamily="34" charset="0"/>
                <a:ea typeface="OpenSymbol"/>
                <a:cs typeface="Arial" pitchFamily="34" charset="0"/>
              </a:rPr>
              <a:t>     detected in coincidence with CLAS12</a:t>
            </a:r>
          </a:p>
          <a:p>
            <a:pPr marL="390525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2200" smtClean="0">
              <a:ea typeface="OpenSymbol"/>
              <a:cs typeface="OpenSymbol"/>
            </a:endParaRPr>
          </a:p>
        </p:txBody>
      </p:sp>
      <p:pic>
        <p:nvPicPr>
          <p:cNvPr id="1525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1303" r="674" b="1303"/>
          <a:stretch>
            <a:fillRect/>
          </a:stretch>
        </p:blipFill>
        <p:spPr bwMode="auto">
          <a:xfrm>
            <a:off x="5334000" y="914400"/>
            <a:ext cx="38100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25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3962400"/>
            <a:ext cx="42719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1145" name="Text Box 8"/>
          <p:cNvSpPr txBox="1">
            <a:spLocks noChangeArrowheads="1"/>
          </p:cNvSpPr>
          <p:nvPr/>
        </p:nvSpPr>
        <p:spPr bwMode="auto">
          <a:xfrm rot="16200000">
            <a:off x="4984750" y="4311650"/>
            <a:ext cx="2232025" cy="46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2820" rIns="81639" bIns="40820"/>
          <a:lstStyle/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en-US" sz="1050" dirty="0">
                <a:solidFill>
                  <a:srgbClr val="000000"/>
                </a:solidFill>
              </a:rPr>
              <a:t>Cross section for </a:t>
            </a:r>
          </a:p>
          <a:p>
            <a:pPr>
              <a:tabLst>
                <a:tab pos="655638" algn="l"/>
                <a:tab pos="1312863" algn="l"/>
                <a:tab pos="1968500" algn="l"/>
              </a:tabLst>
              <a:defRPr/>
            </a:pPr>
            <a:r>
              <a:rPr lang="en-US" sz="1050" dirty="0">
                <a:solidFill>
                  <a:srgbClr val="000000"/>
                </a:solidFill>
              </a:rPr>
              <a:t>inclusive </a:t>
            </a:r>
            <a:r>
              <a:rPr lang="en-US" sz="1050" dirty="0" err="1">
                <a:solidFill>
                  <a:srgbClr val="000000"/>
                </a:solidFill>
              </a:rPr>
              <a:t>hadronic</a:t>
            </a:r>
            <a:r>
              <a:rPr lang="en-US" sz="1050" dirty="0">
                <a:solidFill>
                  <a:srgbClr val="000000"/>
                </a:solidFill>
              </a:rPr>
              <a:t> reactions</a:t>
            </a:r>
          </a:p>
        </p:txBody>
      </p:sp>
      <p:sp>
        <p:nvSpPr>
          <p:cNvPr id="152582" name="Text Box 9"/>
          <p:cNvSpPr txBox="1">
            <a:spLocks noChangeArrowheads="1"/>
          </p:cNvSpPr>
          <p:nvPr/>
        </p:nvSpPr>
        <p:spPr bwMode="auto">
          <a:xfrm>
            <a:off x="3276600" y="6019800"/>
            <a:ext cx="22923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000000"/>
                </a:solidFill>
              </a:rPr>
              <a:t>Hadronic rate 2-5</a:t>
            </a:r>
            <a:r>
              <a:rPr lang="en-US" sz="1400" b="1" baseline="33000">
                <a:solidFill>
                  <a:srgbClr val="000000"/>
                </a:solidFill>
              </a:rPr>
              <a:t>O</a:t>
            </a:r>
            <a:r>
              <a:rPr lang="en-US" sz="1400" b="1">
                <a:solidFill>
                  <a:srgbClr val="000000"/>
                </a:solidFill>
              </a:rPr>
              <a:t>=8.6kHz</a:t>
            </a:r>
          </a:p>
          <a:p>
            <a:pPr eaLnBrk="1" hangingPunct="1"/>
            <a:r>
              <a:rPr lang="en-US" sz="1400" b="1">
                <a:solidFill>
                  <a:srgbClr val="000000"/>
                </a:solidFill>
              </a:rPr>
              <a:t>                      5-20</a:t>
            </a:r>
            <a:r>
              <a:rPr lang="en-US" sz="1400" b="1" baseline="33000">
                <a:solidFill>
                  <a:srgbClr val="000000"/>
                </a:solidFill>
              </a:rPr>
              <a:t>O</a:t>
            </a:r>
            <a:r>
              <a:rPr lang="en-US" sz="1400" b="1">
                <a:solidFill>
                  <a:srgbClr val="000000"/>
                </a:solidFill>
              </a:rPr>
              <a:t>=3.8kHz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Quasi Real Photon Tagging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A8B444-2924-4E3D-8F95-F4D13C6A3FE4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30050" name="Rectangle 2"/>
          <p:cNvSpPr>
            <a:spLocks noGrp="1"/>
          </p:cNvSpPr>
          <p:nvPr>
            <p:ph type="body" idx="1"/>
          </p:nvPr>
        </p:nvSpPr>
        <p:spPr>
          <a:xfrm>
            <a:off x="533400" y="1295400"/>
            <a:ext cx="8382000" cy="25908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Finding missing resonances and better establishing the properties of “known” resonances requires an extensive measurement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programme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Requires measurement of a complete or close to complete set of observables over a wide kinematic range 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Need a wide range of final states – resonances have different couplings,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isospin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filtering</a:t>
            </a: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Such goals are finally coming within reach !</a:t>
            </a: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The CLAS facility will contribute a large fraction of the required high quality meson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photoproduction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data</a:t>
            </a: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Wingdings" pitchFamily="2" charset="2"/>
              <a:buChar char="v"/>
              <a:defRPr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sz="2400" b="1" dirty="0" smtClean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sz="2400" b="1" dirty="0" smtClean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en-US" sz="2400" b="1" dirty="0" smtClean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The task ahead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itle 2"/>
          <p:cNvSpPr txBox="1">
            <a:spLocks noGrp="1"/>
          </p:cNvSpPr>
          <p:nvPr>
            <p:ph type="title" idx="4294967295"/>
          </p:nvPr>
        </p:nvSpPr>
        <p:spPr>
          <a:xfrm>
            <a:off x="414338" y="171450"/>
            <a:ext cx="8229600" cy="554038"/>
          </a:xfrm>
        </p:spPr>
        <p:txBody>
          <a:bodyPr>
            <a:spAutoFit/>
          </a:bodyPr>
          <a:lstStyle/>
          <a:p>
            <a:pPr eaLnBrk="1">
              <a:buSzPct val="45000"/>
              <a:buFont typeface="StarSymbol"/>
              <a:buNone/>
            </a:pPr>
            <a:r>
              <a:rPr sz="3600" smtClean="0">
                <a:solidFill>
                  <a:srgbClr val="000000"/>
                </a:solidFill>
                <a:latin typeface="Nimbus Roman No9 L"/>
              </a:rPr>
              <a:t>Cascade</a:t>
            </a:r>
          </a:p>
        </p:txBody>
      </p:sp>
      <p:pic>
        <p:nvPicPr>
          <p:cNvPr id="15360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830263"/>
            <a:ext cx="352425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6019800"/>
            <a:ext cx="4768850" cy="296863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 </a:t>
            </a:r>
            <a:r>
              <a:rPr lang="el-GR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σ</a:t>
            </a:r>
            <a:r>
              <a:rPr lang="en-US" sz="1300" b="1" baseline="-25000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total</a:t>
            </a:r>
            <a:r>
              <a:rPr lang="en-US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(</a:t>
            </a:r>
            <a:r>
              <a:rPr lang="en-US" sz="1300" b="1" dirty="0" err="1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γp</a:t>
            </a:r>
            <a:r>
              <a:rPr lang="en-US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 -&gt; 2K</a:t>
            </a:r>
            <a:r>
              <a:rPr lang="en-US" sz="1300" b="1" baseline="30000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+</a:t>
            </a:r>
            <a:r>
              <a:rPr lang="en-US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Ξ</a:t>
            </a:r>
            <a:r>
              <a:rPr lang="en-US" sz="1300" b="1" baseline="30000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-</a:t>
            </a:r>
            <a:r>
              <a:rPr lang="en-US" sz="1300" b="1" dirty="0">
                <a:solidFill>
                  <a:srgbClr val="003366"/>
                </a:solidFill>
                <a:latin typeface="Comic Sans MS" pitchFamily="66"/>
                <a:ea typeface="DejaVu Sans" pitchFamily="2"/>
                <a:cs typeface="Lohit Hindi" pitchFamily="2"/>
              </a:rPr>
              <a:t>) ~ 10nb~1Hz production rate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8400" y="4038600"/>
            <a:ext cx="3465513" cy="271463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000" b="1" dirty="0">
                <a:solidFill>
                  <a:srgbClr val="006666"/>
                </a:solidFill>
                <a:latin typeface="Comic Sans MS" pitchFamily="66"/>
                <a:ea typeface="DejaVu Sans" pitchFamily="2"/>
                <a:cs typeface="Lohit Hindi" pitchFamily="2"/>
              </a:rPr>
              <a:t> L. </a:t>
            </a:r>
            <a:r>
              <a:rPr lang="en-US" sz="1000" b="1" dirty="0" err="1">
                <a:solidFill>
                  <a:srgbClr val="006666"/>
                </a:solidFill>
                <a:latin typeface="Comic Sans MS" pitchFamily="66"/>
                <a:ea typeface="DejaVu Sans" pitchFamily="2"/>
                <a:cs typeface="Lohit Hindi" pitchFamily="2"/>
              </a:rPr>
              <a:t>Guo</a:t>
            </a:r>
            <a:r>
              <a:rPr lang="en-US" sz="1000" b="1" dirty="0">
                <a:solidFill>
                  <a:srgbClr val="006666"/>
                </a:solidFill>
                <a:latin typeface="Comic Sans MS" pitchFamily="66"/>
                <a:ea typeface="DejaVu Sans" pitchFamily="2"/>
                <a:cs typeface="Lohit Hindi" pitchFamily="2"/>
              </a:rPr>
              <a:t> et al. PRC 76, 025208 (2008)</a:t>
            </a:r>
          </a:p>
        </p:txBody>
      </p:sp>
      <p:grpSp>
        <p:nvGrpSpPr>
          <p:cNvPr id="153606" name="Group 6"/>
          <p:cNvGrpSpPr>
            <a:grpSpLocks/>
          </p:cNvGrpSpPr>
          <p:nvPr/>
        </p:nvGrpSpPr>
        <p:grpSpPr bwMode="auto">
          <a:xfrm>
            <a:off x="622300" y="4354513"/>
            <a:ext cx="3524250" cy="1658937"/>
            <a:chOff x="685799" y="4800600"/>
            <a:chExt cx="3886200" cy="1828800"/>
          </a:xfrm>
        </p:grpSpPr>
        <p:pic>
          <p:nvPicPr>
            <p:cNvPr id="1536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799" y="4800600"/>
              <a:ext cx="38862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929125" y="5215361"/>
              <a:ext cx="245076" cy="294008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prstDash val="solid"/>
              <a:miter/>
            </a:ln>
          </p:spPr>
          <p:txBody>
            <a:bodyPr wrap="none" lIns="90000" tIns="46800" rIns="90000" bIns="46800" anchor="ctr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defTabSz="829366" fontAlgn="auto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Lohit Hindi" pitchFamily="2"/>
              </a:endParaRPr>
            </a:p>
          </p:txBody>
        </p:sp>
        <p:sp>
          <p:nvSpPr>
            <p:cNvPr id="10" name="Straight Connector 9"/>
            <p:cNvSpPr/>
            <p:nvPr/>
          </p:nvSpPr>
          <p:spPr>
            <a:xfrm flipV="1">
              <a:off x="1069168" y="5042107"/>
              <a:ext cx="1045072" cy="637018"/>
            </a:xfrm>
            <a:prstGeom prst="line">
              <a:avLst/>
            </a:prstGeom>
            <a:noFill/>
            <a:ln w="50760">
              <a:solidFill>
                <a:srgbClr val="FFFFFF"/>
              </a:solidFill>
              <a:prstDash val="solid"/>
              <a:miter/>
              <a:tailEnd type="arrow"/>
            </a:ln>
          </p:spPr>
          <p:txBody>
            <a:bodyPr lIns="90000" tIns="46800" rIns="90000" bIns="46800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defTabSz="829366" fontAlgn="auto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Lohit Hindi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1961944" y="5155859"/>
              <a:ext cx="197811" cy="178505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prstDash val="solid"/>
              <a:miter/>
            </a:ln>
          </p:spPr>
          <p:txBody>
            <a:bodyPr wrap="none" lIns="90000" tIns="46800" rIns="90000" bIns="46800" anchor="ctr" compatLnSpc="0"/>
            <a:lstStyle>
              <a:defPPr lvl="0">
                <a:buSzPct val="45000"/>
                <a:buFont typeface="StarSymbol"/>
                <a:buNone/>
              </a:defPPr>
              <a:lvl1pPr lvl="0">
                <a:buSzPct val="45000"/>
                <a:buFont typeface="StarSymbol"/>
                <a:buChar char="●"/>
              </a:lvl1pPr>
              <a:lvl2pPr lvl="1">
                <a:buSzPct val="45000"/>
                <a:buFont typeface="StarSymbol"/>
                <a:buChar char="●"/>
              </a:lvl2pPr>
              <a:lvl3pPr lvl="2">
                <a:buSzPct val="45000"/>
                <a:buFont typeface="StarSymbol"/>
                <a:buChar char="●"/>
              </a:lvl3pPr>
              <a:lvl4pPr lvl="3">
                <a:buSzPct val="45000"/>
                <a:buFont typeface="StarSymbol"/>
                <a:buChar char="●"/>
              </a:lvl4pPr>
              <a:lvl5pPr lvl="4">
                <a:buSzPct val="45000"/>
                <a:buFont typeface="StarSymbol"/>
                <a:buChar char="●"/>
              </a:lvl5pPr>
              <a:lvl6pPr lvl="5">
                <a:buSzPct val="45000"/>
                <a:buFont typeface="StarSymbol"/>
                <a:buChar char="●"/>
              </a:lvl6pPr>
              <a:lvl7pPr lvl="6">
                <a:buSzPct val="45000"/>
                <a:buFont typeface="StarSymbol"/>
                <a:buChar char="●"/>
              </a:lvl7pPr>
              <a:lvl8pPr lvl="7">
                <a:buSzPct val="45000"/>
                <a:buFont typeface="StarSymbol"/>
                <a:buChar char="●"/>
              </a:lvl8pPr>
              <a:lvl9pPr lvl="8">
                <a:buSzPct val="45000"/>
                <a:buFont typeface="StarSymbol"/>
                <a:buChar char="●"/>
              </a:lvl9pPr>
            </a:lstStyle>
            <a:p>
              <a:pPr defTabSz="829366" fontAlgn="auto" hangingPunct="0">
                <a:spcBef>
                  <a:spcPts val="0"/>
                </a:spcBef>
                <a:spcAft>
                  <a:spcPts val="0"/>
                </a:spcAft>
                <a:buFont typeface="StarSymbol"/>
                <a:buNone/>
                <a:defRPr/>
              </a:pPr>
              <a:endParaRPr lang="en-US" sz="1600" dirty="0">
                <a:solidFill>
                  <a:prstClr val="black"/>
                </a:solidFill>
                <a:latin typeface="Liberation Sans" pitchFamily="18"/>
                <a:ea typeface="DejaVu Sans" pitchFamily="2"/>
                <a:cs typeface="Lohit Hindi" pitchFamily="2"/>
              </a:endParaRPr>
            </a:p>
          </p:txBody>
        </p:sp>
      </p:grpSp>
      <p:sp>
        <p:nvSpPr>
          <p:cNvPr id="153607" name="TextBox 11"/>
          <p:cNvSpPr txBox="1">
            <a:spLocks noChangeArrowheads="1"/>
          </p:cNvSpPr>
          <p:nvPr/>
        </p:nvSpPr>
        <p:spPr bwMode="auto">
          <a:xfrm>
            <a:off x="4354513" y="4770438"/>
            <a:ext cx="51847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1" tIns="40816" rIns="81631" bIns="40816"/>
          <a:lstStyle>
            <a:lvl1pPr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82867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8286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ts val="400"/>
              </a:spcBef>
              <a:buSzPts val="1100"/>
              <a:buFont typeface="StarSymbol"/>
              <a:buBlip>
                <a:blip r:embed="rId5"/>
              </a:buBlip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Will cover masses from 1.5 to 3.8 GeV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SzPts val="1100"/>
              <a:buFont typeface="StarSymbol"/>
              <a:buBlip>
                <a:blip r:embed="rId5"/>
              </a:buBlip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Measure decay distributions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SzPct val="45000"/>
              <a:buFont typeface="StarSymbol"/>
              <a:buNone/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⇒Model independent extraction of properties</a:t>
            </a:r>
          </a:p>
          <a:p>
            <a:pPr eaLnBrk="1" hangingPunct="1">
              <a:lnSpc>
                <a:spcPct val="130000"/>
              </a:lnSpc>
              <a:spcBef>
                <a:spcPts val="400"/>
              </a:spcBef>
              <a:buSzPct val="45000"/>
              <a:buFont typeface="StarSymbol"/>
              <a:buNone/>
            </a:pPr>
            <a:endParaRPr lang="en-US" sz="1600" b="1">
              <a:solidFill>
                <a:srgbClr val="000000"/>
              </a:solidFill>
              <a:latin typeface="Nimbus Roman No9 L"/>
              <a:ea typeface="DejaVu Sans"/>
              <a:cs typeface="Lohit Hind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963" y="1003300"/>
            <a:ext cx="4768850" cy="1409700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DejaVu Sans" pitchFamily="2"/>
              </a:rPr>
              <a:t>Doubly strange members of SU(3)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DejaVu Sans" pitchFamily="2"/>
              </a:rPr>
              <a:t>Number of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Liberation Sans" pitchFamily="34"/>
              </a:rPr>
              <a:t>Ξ</a:t>
            </a:r>
            <a:r>
              <a:rPr lang="en-US" sz="1800" baseline="30000" dirty="0">
                <a:solidFill>
                  <a:prstClr val="black"/>
                </a:solidFill>
                <a:latin typeface="Arial" pitchFamily="34" charset="0"/>
                <a:ea typeface="Liberation Sans" pitchFamily="34"/>
              </a:rPr>
              <a:t>*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Liberation Sans" pitchFamily="34"/>
              </a:rPr>
              <a:t>should equal N</a:t>
            </a:r>
            <a:r>
              <a:rPr lang="en-US" sz="1800" baseline="30000" dirty="0">
                <a:solidFill>
                  <a:prstClr val="black"/>
                </a:solidFill>
                <a:latin typeface="Arial" pitchFamily="34" charset="0"/>
                <a:ea typeface="Liberation Sans" pitchFamily="34"/>
              </a:rPr>
              <a:t>*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Liberation Sans" pitchFamily="34"/>
              </a:rPr>
              <a:t> and 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Nimbus Roman No9 L" pitchFamily="18"/>
              </a:rPr>
              <a:t>Δ</a:t>
            </a:r>
            <a:r>
              <a:rPr lang="en-US" sz="1800" baseline="30000" dirty="0">
                <a:solidFill>
                  <a:prstClr val="black"/>
                </a:solidFill>
                <a:latin typeface="Arial" pitchFamily="34" charset="0"/>
                <a:ea typeface="Nimbus Roman No9 L" pitchFamily="18"/>
              </a:rPr>
              <a:t>*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Nimbus Roman No9 L" pitchFamily="18"/>
              </a:rPr>
              <a:t>Currently 2,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ea typeface="Nimbus Roman No9 L" pitchFamily="18"/>
              </a:rPr>
              <a:t>4*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Nimbus Roman No9 L" pitchFamily="18"/>
              </a:rPr>
              <a:t> and 4,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ea typeface="Nimbus Roman No9 L" pitchFamily="18"/>
              </a:rPr>
              <a:t>3*</a:t>
            </a:r>
            <a:r>
              <a:rPr lang="en-US" sz="1800" dirty="0">
                <a:solidFill>
                  <a:prstClr val="black"/>
                </a:solidFill>
                <a:latin typeface="Arial" pitchFamily="34" charset="0"/>
                <a:ea typeface="Nimbus Roman No9 L" pitchFamily="18"/>
              </a:rPr>
              <a:t> resonances measured - properties not well known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800" dirty="0">
              <a:solidFill>
                <a:prstClr val="black"/>
              </a:solidFill>
              <a:latin typeface="Arial" pitchFamily="34" charset="0"/>
              <a:ea typeface="Liberation Sans" pitchFamily="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963" y="2362200"/>
            <a:ext cx="5456237" cy="1852613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  <a:ea typeface="DejaVu Sans" pitchFamily="2"/>
              </a:rPr>
              <a:t>Advantages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2000" b="1" dirty="0">
              <a:solidFill>
                <a:prstClr val="black"/>
              </a:solidFill>
              <a:latin typeface="Arial" pitchFamily="34" charset="0"/>
              <a:ea typeface="DejaVu Sans" pitchFamily="2"/>
            </a:endParaRP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DejaVu Sans" pitchFamily="2"/>
              </a:rPr>
              <a:t>Excited states narrow compared to N* (10MeV&lt;100MeV)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DejaVu Sans" pitchFamily="2"/>
              </a:rPr>
              <a:t>Extraction of excitation spectrum relatively straightforward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  <a:ea typeface="DejaVu Sans" pitchFamily="2"/>
              </a:rPr>
              <a:t>2 detached vertices from decays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srgbClr val="0000FF"/>
                </a:solidFill>
                <a:latin typeface="Arial" pitchFamily="34" charset="0"/>
                <a:ea typeface="DejaVu Sans" pitchFamily="2"/>
              </a:rPr>
              <a:t>2 </a:t>
            </a:r>
            <a:r>
              <a:rPr lang="en-US" sz="1600" dirty="0" err="1">
                <a:solidFill>
                  <a:srgbClr val="0000FF"/>
                </a:solidFill>
                <a:latin typeface="Arial" pitchFamily="34" charset="0"/>
                <a:ea typeface="DejaVu Sans" pitchFamily="2"/>
              </a:rPr>
              <a:t>kaons</a:t>
            </a:r>
            <a:r>
              <a:rPr lang="en-US" sz="1600" dirty="0">
                <a:solidFill>
                  <a:srgbClr val="0000FF"/>
                </a:solidFill>
                <a:latin typeface="Arial" pitchFamily="34" charset="0"/>
                <a:ea typeface="DejaVu Sans" pitchFamily="2"/>
              </a:rPr>
              <a:t> in final state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solidFill>
                <a:srgbClr val="00FF00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17875" y="3732213"/>
            <a:ext cx="2405063" cy="555625"/>
          </a:xfrm>
          <a:prstGeom prst="rect">
            <a:avLst/>
          </a:prstGeom>
          <a:noFill/>
          <a:ln>
            <a:noFill/>
          </a:ln>
        </p:spPr>
        <p:txBody>
          <a:bodyPr lIns="81631" tIns="40816" rIns="81631" bIns="40816" compatLnSpc="0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DejaVu Sans" pitchFamily="2"/>
              </a:rPr>
              <a:t>Clean separation from</a:t>
            </a:r>
          </a:p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ea typeface="DejaVu Sans" pitchFamily="2"/>
              </a:rPr>
              <a:t>non-strange background</a:t>
            </a:r>
          </a:p>
        </p:txBody>
      </p:sp>
      <p:sp>
        <p:nvSpPr>
          <p:cNvPr id="16" name="Straight Connector 15"/>
          <p:cNvSpPr/>
          <p:nvPr/>
        </p:nvSpPr>
        <p:spPr>
          <a:xfrm flipH="1" flipV="1">
            <a:off x="2281238" y="3732213"/>
            <a:ext cx="1036637" cy="20796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lIns="81631" tIns="40816" rIns="81631" bIns="40816" anchor="ctr" anchorCtr="1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defTabSz="829366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en-US" sz="1600" dirty="0">
              <a:solidFill>
                <a:prstClr val="black"/>
              </a:solidFill>
              <a:latin typeface="Liberation Sans" pitchFamily="18"/>
              <a:ea typeface="DejaVu Sans" pitchFamily="2"/>
              <a:cs typeface="Lohit Hindi" pitchFamily="2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Cascade production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66675"/>
            <a:ext cx="8228012" cy="763588"/>
          </a:xfrm>
        </p:spPr>
        <p:txBody>
          <a:bodyPr tIns="288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300" smtClean="0">
                <a:cs typeface="Arial" pitchFamily="34" charset="0"/>
              </a:rPr>
              <a:t>Ω</a:t>
            </a:r>
            <a:r>
              <a:rPr lang="en-US" sz="3300" baseline="33000" smtClean="0">
                <a:cs typeface="Arial" pitchFamily="34" charset="0"/>
              </a:rPr>
              <a:t>-</a:t>
            </a:r>
            <a:r>
              <a:rPr lang="en-US" sz="3300" smtClean="0">
                <a:cs typeface="Arial" pitchFamily="34" charset="0"/>
              </a:rPr>
              <a:t> - the strangest baryon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33400" y="3810000"/>
            <a:ext cx="67183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390525" indent="-195263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>
                <a:solidFill>
                  <a:srgbClr val="800000"/>
                </a:solidFill>
                <a:latin typeface="Arial" pitchFamily="34" charset="0"/>
              </a:rPr>
              <a:t>Cross section measurement of γp→Ω</a:t>
            </a:r>
            <a:r>
              <a:rPr lang="en-US" sz="1800" baseline="33000">
                <a:solidFill>
                  <a:srgbClr val="800000"/>
                </a:solidFill>
                <a:latin typeface="Arial" pitchFamily="34" charset="0"/>
              </a:rPr>
              <a:t>-</a:t>
            </a:r>
            <a:r>
              <a:rPr lang="en-US" sz="1800">
                <a:solidFill>
                  <a:srgbClr val="800000"/>
                </a:solidFill>
                <a:latin typeface="Arial" pitchFamily="34" charset="0"/>
              </a:rPr>
              <a:t>K</a:t>
            </a:r>
            <a:r>
              <a:rPr lang="en-US" sz="1800" baseline="33000">
                <a:solidFill>
                  <a:srgbClr val="800000"/>
                </a:solidFill>
                <a:latin typeface="Arial" pitchFamily="34" charset="0"/>
              </a:rPr>
              <a:t>+</a:t>
            </a:r>
            <a:r>
              <a:rPr lang="en-US" sz="1800">
                <a:solidFill>
                  <a:srgbClr val="800000"/>
                </a:solidFill>
                <a:latin typeface="Arial" pitchFamily="34" charset="0"/>
              </a:rPr>
              <a:t>K</a:t>
            </a:r>
            <a:r>
              <a:rPr lang="en-US" sz="1800" baseline="33000">
                <a:solidFill>
                  <a:srgbClr val="800000"/>
                </a:solidFill>
                <a:latin typeface="Arial" pitchFamily="34" charset="0"/>
              </a:rPr>
              <a:t>+</a:t>
            </a:r>
            <a:r>
              <a:rPr lang="en-US" sz="1800">
                <a:solidFill>
                  <a:srgbClr val="800000"/>
                </a:solidFill>
                <a:latin typeface="Arial" pitchFamily="34" charset="0"/>
              </a:rPr>
              <a:t>K</a:t>
            </a:r>
            <a:r>
              <a:rPr lang="en-US" sz="1800" baseline="33000">
                <a:solidFill>
                  <a:srgbClr val="800000"/>
                </a:solidFill>
                <a:latin typeface="Arial" pitchFamily="34" charset="0"/>
              </a:rPr>
              <a:t>0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>
                <a:solidFill>
                  <a:srgbClr val="000080"/>
                </a:solidFill>
                <a:latin typeface="Arial" pitchFamily="34" charset="0"/>
              </a:rPr>
              <a:t>Direct determination of quantum numbers with no assumptions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BABAR → J=3/2 , parity unknown experimentally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>
                <a:solidFill>
                  <a:srgbClr val="008000"/>
                </a:solidFill>
                <a:latin typeface="Arial" pitchFamily="34" charset="0"/>
              </a:rPr>
              <a:t>Search for Ω</a:t>
            </a:r>
            <a:r>
              <a:rPr lang="en-US" sz="1800" baseline="33000">
                <a:solidFill>
                  <a:srgbClr val="008000"/>
                </a:solidFill>
                <a:latin typeface="Arial" pitchFamily="34" charset="0"/>
              </a:rPr>
              <a:t>- </a:t>
            </a:r>
            <a:r>
              <a:rPr lang="en-US" sz="1800">
                <a:solidFill>
                  <a:srgbClr val="008000"/>
                </a:solidFill>
                <a:latin typeface="Arial" pitchFamily="34" charset="0"/>
              </a:rPr>
              <a:t>excited states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Only 3 possible resonances measured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800">
                <a:solidFill>
                  <a:srgbClr val="808000"/>
                </a:solidFill>
                <a:latin typeface="Arial" pitchFamily="34" charset="0"/>
              </a:rPr>
              <a:t>Study of the photoproduction mechanism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  <a:latin typeface="Arial" pitchFamily="34" charset="0"/>
              </a:rPr>
              <a:t>First baryon where no constituents come from target proton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30738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Gell-Mann, Ne'eman prediicted, as part of quark model, 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the Ω</a:t>
            </a:r>
            <a:r>
              <a:rPr lang="en-US" sz="2000" baseline="3300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(1670) with S=-3, J</a:t>
            </a:r>
            <a:r>
              <a:rPr lang="en-US" sz="2000" baseline="3000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=3/2+</a:t>
            </a:r>
          </a:p>
          <a:p>
            <a:pPr eaLnBrk="1" hangingPunct="1"/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Observed in 1964 BNL confirming SU(3)</a:t>
            </a:r>
            <a:r>
              <a:rPr lang="en-US" sz="2000" baseline="-33000">
                <a:solidFill>
                  <a:srgbClr val="000000"/>
                </a:solidFill>
                <a:latin typeface="Arial" pitchFamily="34" charset="0"/>
              </a:rPr>
              <a:t>F</a:t>
            </a: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447800"/>
            <a:ext cx="2901950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3492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4631" name="Text Box 7"/>
          <p:cNvSpPr txBox="1">
            <a:spLocks noChangeArrowheads="1"/>
          </p:cNvSpPr>
          <p:nvPr/>
        </p:nvSpPr>
        <p:spPr bwMode="auto">
          <a:xfrm>
            <a:off x="622300" y="3436938"/>
            <a:ext cx="47688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hangingPunct="1">
              <a:lnSpc>
                <a:spcPct val="116000"/>
              </a:lnSpc>
            </a:pP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 </a:t>
            </a:r>
            <a:r>
              <a:rPr lang="el-GR" sz="1300" b="1">
                <a:solidFill>
                  <a:srgbClr val="003366"/>
                </a:solidFill>
                <a:latin typeface="Comic Sans MS" pitchFamily="66" charset="0"/>
              </a:rPr>
              <a:t>σ</a:t>
            </a:r>
            <a:r>
              <a:rPr lang="en-US" sz="1300" b="1" baseline="-25000">
                <a:solidFill>
                  <a:srgbClr val="003366"/>
                </a:solidFill>
                <a:latin typeface="Comic Sans MS" pitchFamily="66" charset="0"/>
              </a:rPr>
              <a:t>total</a:t>
            </a: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(γp -&gt; 3K</a:t>
            </a:r>
            <a:r>
              <a:rPr lang="en-US" sz="1300" b="1" baseline="30000">
                <a:solidFill>
                  <a:srgbClr val="003366"/>
                </a:solidFill>
                <a:latin typeface="Comic Sans MS" pitchFamily="66" charset="0"/>
              </a:rPr>
              <a:t>+</a:t>
            </a:r>
            <a:r>
              <a:rPr lang="en-US" sz="1300" b="1">
                <a:solidFill>
                  <a:srgbClr val="003366"/>
                </a:solidFill>
                <a:latin typeface="DejaVu Sans"/>
              </a:rPr>
              <a:t>Ω</a:t>
            </a:r>
            <a:r>
              <a:rPr lang="en-US" sz="1300" b="1" baseline="30000">
                <a:solidFill>
                  <a:srgbClr val="003366"/>
                </a:solidFill>
                <a:latin typeface="Comic Sans MS" pitchFamily="66" charset="0"/>
              </a:rPr>
              <a:t>-</a:t>
            </a: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) ~ 1nb~0.1Hz production rate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The strangest baryon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5311B-89B9-4D42-B3C3-A899A0F4835E}" type="slidenum">
              <a:rPr lang="en-US"/>
              <a:pPr>
                <a:defRPr/>
              </a:pPr>
              <a:t>62</a:t>
            </a:fld>
            <a:endParaRPr lang="en-US" dirty="0"/>
          </a:p>
        </p:txBody>
      </p:sp>
      <p:grpSp>
        <p:nvGrpSpPr>
          <p:cNvPr id="155651" name="Group 2"/>
          <p:cNvGrpSpPr>
            <a:grpSpLocks/>
          </p:cNvGrpSpPr>
          <p:nvPr/>
        </p:nvGrpSpPr>
        <p:grpSpPr bwMode="auto">
          <a:xfrm>
            <a:off x="533400" y="609600"/>
            <a:ext cx="4876800" cy="5486400"/>
            <a:chOff x="384" y="432"/>
            <a:chExt cx="1987" cy="2736"/>
          </a:xfrm>
        </p:grpSpPr>
        <p:grpSp>
          <p:nvGrpSpPr>
            <p:cNvPr id="3" name="Group 16"/>
            <p:cNvGrpSpPr>
              <a:grpSpLocks noChangeAspect="1"/>
            </p:cNvGrpSpPr>
            <p:nvPr/>
          </p:nvGrpSpPr>
          <p:grpSpPr bwMode="auto">
            <a:xfrm>
              <a:off x="403" y="451"/>
              <a:ext cx="1926" cy="2675"/>
              <a:chOff x="262" y="1693"/>
              <a:chExt cx="2121" cy="285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264" y="1693"/>
                <a:ext cx="2119" cy="2858"/>
                <a:chOff x="264" y="1693"/>
                <a:chExt cx="2119" cy="2858"/>
              </a:xfrm>
            </p:grpSpPr>
            <p:pic>
              <p:nvPicPr>
                <p:cNvPr id="9" name="Picture 18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64" y="1693"/>
                  <a:ext cx="2116" cy="1164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pic>
              <p:nvPicPr>
                <p:cNvPr id="10" name="Picture 1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66" y="2805"/>
                  <a:ext cx="2117" cy="1746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</p:grpSp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 rot="16200000">
                <a:off x="-49" y="3581"/>
                <a:ext cx="773" cy="15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spAutoFit/>
              </a:bodyPr>
              <a:lstStyle/>
              <a:p>
                <a:pPr defTabSz="46209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200" dirty="0">
                    <a:solidFill>
                      <a:srgbClr val="000000"/>
                    </a:solidFill>
                    <a:latin typeface="+mn-lt"/>
                    <a:cs typeface="+mn-cs"/>
                  </a:rPr>
                  <a:t>Circular polarization</a:t>
                </a:r>
              </a:p>
            </p:txBody>
          </p:sp>
          <p:sp>
            <p:nvSpPr>
              <p:cNvPr id="8" name="Text Box 21"/>
              <p:cNvSpPr txBox="1">
                <a:spLocks noChangeArrowheads="1"/>
              </p:cNvSpPr>
              <p:nvPr/>
            </p:nvSpPr>
            <p:spPr bwMode="auto">
              <a:xfrm>
                <a:off x="541" y="2743"/>
                <a:ext cx="1768" cy="11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defTabSz="462097" fontAlgn="auto">
                  <a:spcBef>
                    <a:spcPts val="0"/>
                  </a:spcBef>
                  <a:spcAft>
                    <a:spcPts val="0"/>
                  </a:spcAft>
                  <a:tabLst>
                    <a:tab pos="731649" algn="l"/>
                    <a:tab pos="1463304" algn="l"/>
                    <a:tab pos="2194954" algn="l"/>
                  </a:tabLst>
                  <a:defRPr/>
                </a:pPr>
                <a:r>
                  <a:rPr lang="en-GB" sz="800" dirty="0">
                    <a:solidFill>
                      <a:srgbClr val="000000"/>
                    </a:solidFill>
                    <a:latin typeface="+mn-lt"/>
                    <a:cs typeface="+mn-cs"/>
                  </a:rPr>
                  <a:t>Circular polarization from 100% polarized electron beam</a:t>
                </a:r>
              </a:p>
            </p:txBody>
          </p:sp>
        </p:grpSp>
        <p:sp>
          <p:nvSpPr>
            <p:cNvPr id="155660" name="Rectangle 4"/>
            <p:cNvSpPr>
              <a:spLocks noChangeArrowheads="1"/>
            </p:cNvSpPr>
            <p:nvPr/>
          </p:nvSpPr>
          <p:spPr bwMode="auto">
            <a:xfrm>
              <a:off x="1344" y="3024"/>
              <a:ext cx="24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5652" name="Rectangle 5"/>
          <p:cNvSpPr>
            <a:spLocks noChangeArrowheads="1"/>
          </p:cNvSpPr>
          <p:nvPr/>
        </p:nvSpPr>
        <p:spPr bwMode="auto">
          <a:xfrm>
            <a:off x="2895600" y="4648200"/>
            <a:ext cx="2209800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53" name="Text Box 7"/>
          <p:cNvSpPr txBox="1">
            <a:spLocks noChangeArrowheads="1"/>
          </p:cNvSpPr>
          <p:nvPr/>
        </p:nvSpPr>
        <p:spPr bwMode="auto">
          <a:xfrm>
            <a:off x="5562600" y="1447800"/>
            <a:ext cx="3124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/>
              <a:t> </a:t>
            </a:r>
            <a:r>
              <a:rPr lang="en-US" sz="2000">
                <a:latin typeface="Arial" pitchFamily="34" charset="0"/>
              </a:rPr>
              <a:t>Circular photon beam from longitudinally polarized electrons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Electron beam polarization &gt; ~85%</a:t>
            </a:r>
          </a:p>
        </p:txBody>
      </p:sp>
      <p:graphicFrame>
        <p:nvGraphicFramePr>
          <p:cNvPr id="155654" name="Object 8"/>
          <p:cNvGraphicFramePr>
            <a:graphicFrameLocks noChangeAspect="1"/>
          </p:cNvGraphicFramePr>
          <p:nvPr/>
        </p:nvGraphicFramePr>
        <p:xfrm>
          <a:off x="3124200" y="4800600"/>
          <a:ext cx="19050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5" name="Equation" r:id="rId5" imgW="1295400" imgH="419100" progId="Equation.3">
                  <p:embed/>
                </p:oleObj>
              </mc:Choice>
              <mc:Fallback>
                <p:oleObj name="Equation" r:id="rId5" imgW="1295400" imgH="4191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4800600"/>
                        <a:ext cx="19050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655" name="Text Box 11"/>
          <p:cNvSpPr txBox="1">
            <a:spLocks noChangeArrowheads="1"/>
          </p:cNvSpPr>
          <p:nvPr/>
        </p:nvSpPr>
        <p:spPr bwMode="auto">
          <a:xfrm>
            <a:off x="2895600" y="5715000"/>
            <a:ext cx="858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 i="1"/>
              <a:t>k = E</a:t>
            </a:r>
            <a:r>
              <a:rPr lang="el-GR" sz="1400" b="1" i="1" baseline="-25000">
                <a:cs typeface="Times New Roman" pitchFamily="18" charset="0"/>
              </a:rPr>
              <a:t>γ</a:t>
            </a:r>
            <a:r>
              <a:rPr lang="en-US" sz="1400" b="1" i="1">
                <a:cs typeface="Times New Roman" pitchFamily="18" charset="0"/>
              </a:rPr>
              <a:t>/E</a:t>
            </a:r>
            <a:r>
              <a:rPr lang="en-US" sz="1400" b="1" i="1" baseline="-25000">
                <a:cs typeface="Times New Roman" pitchFamily="18" charset="0"/>
              </a:rPr>
              <a:t>e</a:t>
            </a:r>
            <a:endParaRPr lang="el-GR" sz="1400" b="1" i="1" baseline="-25000">
              <a:cs typeface="Times New Roman" pitchFamily="18" charset="0"/>
            </a:endParaRPr>
          </a:p>
        </p:txBody>
      </p:sp>
      <p:sp>
        <p:nvSpPr>
          <p:cNvPr id="155656" name="Text Box 13"/>
          <p:cNvSpPr txBox="1">
            <a:spLocks noChangeArrowheads="1"/>
          </p:cNvSpPr>
          <p:nvPr/>
        </p:nvSpPr>
        <p:spPr bwMode="auto">
          <a:xfrm rot="-5400000">
            <a:off x="375443" y="1300957"/>
            <a:ext cx="8048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155657" name="Text Box 14"/>
          <p:cNvSpPr txBox="1">
            <a:spLocks noChangeArrowheads="1"/>
          </p:cNvSpPr>
          <p:nvPr/>
        </p:nvSpPr>
        <p:spPr bwMode="auto">
          <a:xfrm>
            <a:off x="685800" y="6019800"/>
            <a:ext cx="4833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400" b="1">
                <a:solidFill>
                  <a:srgbClr val="C00000"/>
                </a:solidFill>
                <a:latin typeface="Arial" pitchFamily="34" charset="0"/>
              </a:rPr>
              <a:t>H. Olsen and L.C. Maximon, Phys. Rev. 114, 887 (1959) 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Circularly polarised photons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>
              <a:defRPr/>
            </a:pPr>
            <a:fld id="{839DC0B8-DBEE-43A9-B5DB-A322C2971615}" type="slidenum">
              <a:rPr lang="en-US"/>
              <a:pPr>
                <a:defRPr/>
              </a:pPr>
              <a:t>63</a:t>
            </a:fld>
            <a:endParaRPr lang="en-US"/>
          </a:p>
        </p:txBody>
      </p:sp>
      <p:sp>
        <p:nvSpPr>
          <p:cNvPr id="156675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365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pic>
        <p:nvPicPr>
          <p:cNvPr id="156676" name="Picture 3" descr="polPerp1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41243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800600" y="1828800"/>
            <a:ext cx="43434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Coherent bremsstrahlung from    50 </a:t>
            </a:r>
            <a:r>
              <a:rPr lang="el-GR" sz="2000" i="1">
                <a:latin typeface="Arial" pitchFamily="34" charset="0"/>
              </a:rPr>
              <a:t>μ</a:t>
            </a:r>
            <a:r>
              <a:rPr lang="en-US" sz="2000">
                <a:latin typeface="Arial" pitchFamily="34" charset="0"/>
              </a:rPr>
              <a:t> oriented diamond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Two linear polarization states  (vertical &amp; horizontal)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Analytical QED coherent bremsstrahlung calculation fit to actual spectrum  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 b="1">
              <a:latin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Linearly polarised photons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1"/>
          <p:cNvSpPr txBox="1">
            <a:spLocks noChangeArrowheads="1"/>
          </p:cNvSpPr>
          <p:nvPr/>
        </p:nvSpPr>
        <p:spPr bwMode="auto">
          <a:xfrm>
            <a:off x="828675" y="6545263"/>
            <a:ext cx="7880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019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800080"/>
                </a:solidFill>
              </a:rPr>
              <a:t>Daniel Watts                    University of Edinburgh, for the CLAS collaboration                     QCD10, Montpellier</a:t>
            </a:r>
          </a:p>
        </p:txBody>
      </p:sp>
      <p:sp>
        <p:nvSpPr>
          <p:cNvPr id="157699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107950"/>
            <a:ext cx="8228012" cy="514350"/>
          </a:xfrm>
        </p:spPr>
        <p:txBody>
          <a:bodyPr tIns="320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600" smtClean="0"/>
              <a:t>Real Photon Tagger</a:t>
            </a:r>
          </a:p>
        </p:txBody>
      </p:sp>
      <p:graphicFrame>
        <p:nvGraphicFramePr>
          <p:cNvPr id="157700" name="Object 2"/>
          <p:cNvGraphicFramePr>
            <a:graphicFrameLocks noChangeAspect="1"/>
          </p:cNvGraphicFramePr>
          <p:nvPr/>
        </p:nvGraphicFramePr>
        <p:xfrm>
          <a:off x="4976813" y="1244600"/>
          <a:ext cx="3675062" cy="265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7" r:id="rId4" imgW="8885593" imgH="5747792" progId="">
                  <p:embed/>
                </p:oleObj>
              </mc:Choice>
              <mc:Fallback>
                <p:oleObj r:id="rId4" imgW="8885593" imgH="574779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6813" y="1244600"/>
                        <a:ext cx="3675062" cy="265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70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244600"/>
            <a:ext cx="4105275" cy="4672013"/>
          </a:xfrm>
        </p:spPr>
        <p:txBody>
          <a:bodyPr tIns="160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800000"/>
                </a:solidFill>
              </a:rPr>
              <a:t>Real photons produced via bremsstrahlung in radiator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0080"/>
                </a:solidFill>
                <a:ea typeface="OpenSymbol"/>
                <a:cs typeface="OpenSymbol"/>
              </a:rPr>
              <a:t>Momentum of degraded e</a:t>
            </a:r>
            <a:r>
              <a:rPr lang="en-US" sz="1800" baseline="33000" smtClean="0">
                <a:solidFill>
                  <a:srgbClr val="000080"/>
                </a:solidFill>
                <a:ea typeface="OpenSymbol"/>
                <a:cs typeface="OpenSymbol"/>
              </a:rPr>
              <a:t>- </a:t>
            </a:r>
            <a:r>
              <a:rPr lang="en-US" sz="1800" smtClean="0">
                <a:solidFill>
                  <a:srgbClr val="000080"/>
                </a:solidFill>
                <a:ea typeface="OpenSymbol"/>
                <a:cs typeface="OpenSymbol"/>
              </a:rPr>
              <a:t>analysed in dipole spectrometer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8000"/>
                </a:solidFill>
                <a:ea typeface="OpenSymbol"/>
                <a:cs typeface="OpenSymbol"/>
              </a:rPr>
              <a:t>Characteristic  1/E</a:t>
            </a:r>
            <a:r>
              <a:rPr lang="en-US" sz="1800" baseline="-33000" smtClean="0">
                <a:solidFill>
                  <a:srgbClr val="008000"/>
                </a:solidFill>
                <a:latin typeface="StarSymbol"/>
                <a:ea typeface="StarSymbol"/>
                <a:cs typeface="StarSymbol"/>
              </a:rPr>
              <a:t> </a:t>
            </a:r>
            <a:r>
              <a:rPr lang="en-US" sz="1800" smtClean="0">
                <a:solidFill>
                  <a:srgbClr val="008000"/>
                </a:solidFill>
                <a:ea typeface="StarSymbol"/>
                <a:cs typeface="StarSymbol"/>
              </a:rPr>
              <a:t>distribution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ea typeface="OpenSymbol"/>
                <a:cs typeface="OpenSymbol"/>
              </a:rPr>
              <a:t>Tagged range : 0.2&lt;E</a:t>
            </a:r>
            <a:r>
              <a:rPr lang="en-US" sz="1800" baseline="-33000" smtClean="0">
                <a:ea typeface="OpenSymbol"/>
                <a:cs typeface="OpenSymbol"/>
              </a:rPr>
              <a:t>e</a:t>
            </a:r>
            <a:r>
              <a:rPr lang="en-US" sz="1800" smtClean="0">
                <a:ea typeface="OpenSymbol"/>
                <a:cs typeface="OpenSymbol"/>
              </a:rPr>
              <a:t>&lt;0.95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800000"/>
                </a:solidFill>
                <a:ea typeface="OpenSymbol"/>
                <a:cs typeface="OpenSymbol"/>
              </a:rPr>
              <a:t>Linear polarised photons using coherent brem. on diamond radiator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0080"/>
                </a:solidFill>
                <a:ea typeface="OpenSymbol"/>
                <a:cs typeface="OpenSymbol"/>
              </a:rPr>
              <a:t>High polarisation, up to 90%, at low E</a:t>
            </a:r>
            <a:r>
              <a:rPr lang="en-US" sz="1800" baseline="-33000" smtClean="0">
                <a:solidFill>
                  <a:srgbClr val="000080"/>
                </a:solidFill>
                <a:latin typeface="StarSymbol"/>
                <a:ea typeface="StarSymbol"/>
                <a:cs typeface="StarSymbol"/>
              </a:rPr>
              <a:t>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solidFill>
                  <a:srgbClr val="008000"/>
                </a:solidFill>
                <a:ea typeface="StarSymbol"/>
                <a:cs typeface="StarSymbol"/>
              </a:rPr>
              <a:t>Maximum W = 3.4 GeV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1800" smtClean="0">
                <a:ea typeface="StarSymbol"/>
                <a:cs typeface="StarSymbol"/>
              </a:rPr>
              <a:t>Intensity of 10</a:t>
            </a:r>
            <a:r>
              <a:rPr lang="en-US" sz="1800" baseline="33000" smtClean="0">
                <a:ea typeface="StarSymbol"/>
                <a:cs typeface="StarSymbol"/>
              </a:rPr>
              <a:t>7</a:t>
            </a:r>
            <a:r>
              <a:rPr lang="en-US" sz="1800" smtClean="0">
                <a:cs typeface="Arial" pitchFamily="34" charset="0"/>
              </a:rPr>
              <a:t>γ s</a:t>
            </a:r>
            <a:r>
              <a:rPr lang="en-US" sz="1800" baseline="33000" smtClean="0">
                <a:cs typeface="Arial" pitchFamily="34" charset="0"/>
              </a:rPr>
              <a:t>-1</a:t>
            </a:r>
            <a:r>
              <a:rPr lang="en-US" sz="1800" smtClean="0">
                <a:ea typeface="StarSymbol"/>
                <a:cs typeface="StarSymbol"/>
              </a:rPr>
              <a:t> integrated over full energy range</a:t>
            </a:r>
          </a:p>
        </p:txBody>
      </p:sp>
      <p:sp>
        <p:nvSpPr>
          <p:cNvPr id="157702" name="Rectangle 5"/>
          <p:cNvSpPr>
            <a:spLocks noGrp="1" noChangeArrowheads="1"/>
          </p:cNvSpPr>
          <p:nvPr>
            <p:ph type="body" idx="2"/>
          </p:nvPr>
        </p:nvSpPr>
        <p:spPr>
          <a:xfrm>
            <a:off x="4902200" y="4148138"/>
            <a:ext cx="4014788" cy="2406650"/>
          </a:xfrm>
        </p:spPr>
        <p:txBody>
          <a:bodyPr/>
          <a:lstStyle/>
          <a:p>
            <a:pPr marL="390525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900" smtClean="0">
                <a:solidFill>
                  <a:srgbClr val="0000FF"/>
                </a:solidFill>
              </a:rPr>
              <a:t>Within 3 years – JLAB upgrade to 11 GeV</a:t>
            </a:r>
          </a:p>
          <a:p>
            <a:pPr marL="390525" indent="-293688">
              <a:buSzPct val="45000"/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900" smtClean="0">
                <a:solidFill>
                  <a:srgbClr val="FF0000"/>
                </a:solidFill>
              </a:rPr>
              <a:t>But cannot use present tagger with 11 GeV e</a:t>
            </a:r>
            <a:r>
              <a:rPr lang="en-US" sz="2900" baseline="33000" smtClean="0">
                <a:solidFill>
                  <a:srgbClr val="FF0000"/>
                </a:solidFill>
              </a:rPr>
              <a:t>-  </a:t>
            </a:r>
            <a:r>
              <a:rPr lang="en-US" sz="2900" smtClean="0">
                <a:solidFill>
                  <a:srgbClr val="FF0000"/>
                </a:solidFill>
              </a:rPr>
              <a:t>beam!!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398AE8-20B6-41BC-B401-81EBD64069EE}" type="slidenum">
              <a:rPr lang="en-US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158723" name="Rectangle 3"/>
          <p:cNvSpPr>
            <a:spLocks noGrp="1"/>
          </p:cNvSpPr>
          <p:nvPr>
            <p:ph type="body" sz="half" idx="2"/>
          </p:nvPr>
        </p:nvSpPr>
        <p:spPr>
          <a:xfrm>
            <a:off x="0" y="4953000"/>
            <a:ext cx="9144000" cy="16764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2000" smtClean="0">
                <a:latin typeface="Arial" pitchFamily="34" charset="0"/>
                <a:cs typeface="Arial" pitchFamily="34" charset="0"/>
              </a:rPr>
              <a:t>E</a:t>
            </a:r>
            <a:r>
              <a:rPr lang="el-GR" sz="2000" baseline="-25000" smtClean="0">
                <a:latin typeface="Arial" pitchFamily="34" charset="0"/>
                <a:cs typeface="Arial" pitchFamily="34" charset="0"/>
              </a:rPr>
              <a:t>γ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= 20-95% of E</a:t>
            </a:r>
            <a:r>
              <a:rPr lang="en-US" sz="2000" baseline="-2500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 - up to ~5.5 GeV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</a:pPr>
            <a:endParaRPr lang="en-US" sz="200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v"/>
            </a:pPr>
            <a:r>
              <a:rPr lang="en-US" sz="2000" smtClean="0">
                <a:latin typeface="Arial" pitchFamily="34" charset="0"/>
                <a:cs typeface="Arial" pitchFamily="34" charset="0"/>
              </a:rPr>
              <a:t> Unpolarised, circularly polarised or linearly polarised photons</a:t>
            </a:r>
          </a:p>
        </p:txBody>
      </p:sp>
      <p:pic>
        <p:nvPicPr>
          <p:cNvPr id="15872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600"/>
            <a:ext cx="5943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Bremsstrahlung photon tagger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0" y="3124200"/>
            <a:ext cx="2286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58727" name="TextBox 6"/>
          <p:cNvSpPr txBox="1">
            <a:spLocks noChangeArrowheads="1"/>
          </p:cNvSpPr>
          <p:nvPr/>
        </p:nvSpPr>
        <p:spPr bwMode="auto">
          <a:xfrm>
            <a:off x="2667000" y="3124200"/>
            <a:ext cx="3381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/>
              <a:t>61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90800" y="3124200"/>
            <a:ext cx="762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8729" name="TextBox 10"/>
          <p:cNvSpPr txBox="1">
            <a:spLocks noChangeArrowheads="1"/>
          </p:cNvSpPr>
          <p:nvPr/>
        </p:nvSpPr>
        <p:spPr bwMode="auto">
          <a:xfrm>
            <a:off x="2133600" y="3124200"/>
            <a:ext cx="1338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000">
                <a:latin typeface="Arial" pitchFamily="34" charset="0"/>
              </a:rPr>
              <a:t>61 Backing counters</a:t>
            </a:r>
          </a:p>
          <a:p>
            <a:pPr eaLnBrk="1" hangingPunct="1"/>
            <a:r>
              <a:rPr lang="en-GB" sz="1000">
                <a:latin typeface="Arial" pitchFamily="34" charset="0"/>
              </a:rPr>
              <a:t>(→ timing)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1"/>
          <p:cNvSpPr txBox="1">
            <a:spLocks noChangeArrowheads="1"/>
          </p:cNvSpPr>
          <p:nvPr/>
        </p:nvSpPr>
        <p:spPr bwMode="auto">
          <a:xfrm>
            <a:off x="828675" y="6545263"/>
            <a:ext cx="7880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019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800080"/>
                </a:solidFill>
              </a:rPr>
              <a:t>Daniel Watts                    University of Edinburgh, for the CLAS collaboration                     QCD10, Montpellier</a:t>
            </a:r>
          </a:p>
        </p:txBody>
      </p:sp>
      <p:sp>
        <p:nvSpPr>
          <p:cNvPr id="159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66675"/>
            <a:ext cx="8228012" cy="555625"/>
          </a:xfrm>
        </p:spPr>
        <p:txBody>
          <a:bodyPr tIns="320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600" smtClean="0"/>
              <a:t>Photoproduction with CLAS12</a:t>
            </a:r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8"/>
            <a:ext cx="8228013" cy="6418262"/>
          </a:xfrm>
        </p:spPr>
        <p:txBody>
          <a:bodyPr tIns="176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/>
              <a:t>CLAS12 has evolved to study internal nucleon dynamics through GPDs, using high intensity 11 GeV e</a:t>
            </a:r>
            <a:r>
              <a:rPr lang="en-US" sz="2000" baseline="33000" smtClean="0"/>
              <a:t>-</a:t>
            </a:r>
            <a:r>
              <a:rPr lang="en-US" sz="2000" smtClean="0"/>
              <a:t> beam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/>
              <a:t>Detector also meets requirements of measuring photoproduction reactions with multiparticle final states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/>
              <a:t>Many interesting physics possiblities :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Bitstream Vera Sans"/>
              </a:rPr>
              <a:t>Meson spectroscopy on H searching for exotic states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Bitstream Vera Sans"/>
              </a:rPr>
              <a:t>Spectroscopy on He4 and other nuclear targets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Bitstream Vera Sans"/>
              </a:rPr>
              <a:t>Heavy mass baryon resonances (Cascades and </a:t>
            </a:r>
            <a:r>
              <a:rPr lang="en-US" sz="2000" b="1" smtClean="0">
                <a:solidFill>
                  <a:srgbClr val="FF0000"/>
                </a:solidFill>
                <a:latin typeface="Standard Symbols L"/>
              </a:rPr>
              <a:t>W</a:t>
            </a:r>
            <a:r>
              <a:rPr lang="en-US" sz="2000" b="1" smtClean="0">
                <a:solidFill>
                  <a:srgbClr val="FF0000"/>
                </a:solidFill>
                <a:latin typeface="Bitstream Vera Sans"/>
              </a:rPr>
              <a:t>)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Baryon spectroscopy (hyperon production)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Glueball search in k</a:t>
            </a:r>
            <a:r>
              <a:rPr lang="en-US" sz="2000" b="1" baseline="33000" smtClean="0">
                <a:solidFill>
                  <a:srgbClr val="0000FF"/>
                </a:solidFill>
                <a:latin typeface="Bitstream Vera Sans"/>
              </a:rPr>
              <a:t>0</a:t>
            </a: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k</a:t>
            </a:r>
            <a:r>
              <a:rPr lang="en-US" sz="2000" b="1" baseline="33000" smtClean="0">
                <a:solidFill>
                  <a:srgbClr val="0000FF"/>
                </a:solidFill>
                <a:latin typeface="Bitstream Vera Sans"/>
              </a:rPr>
              <a:t>0</a:t>
            </a: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channel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Baryon/meson radiative decays</a:t>
            </a:r>
          </a:p>
          <a:p>
            <a:pPr marL="390525" indent="-293688">
              <a:lnSpc>
                <a:spcPct val="98000"/>
              </a:lnSpc>
              <a:buSzPct val="76000"/>
              <a:buFont typeface="Arial" pitchFamily="34" charset="0"/>
              <a:buBlip>
                <a:blip r:embed="rId3"/>
              </a:buBlip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0000FF"/>
                </a:solidFill>
                <a:latin typeface="Bitstream Vera Sans"/>
              </a:rPr>
              <a:t> J/Psi photoproduction near threshold (on H and nuclei)</a:t>
            </a:r>
          </a:p>
          <a:p>
            <a:pPr marL="390525" indent="-293688">
              <a:lnSpc>
                <a:spcPct val="98000"/>
              </a:lnSpc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600" b="1" smtClean="0">
              <a:solidFill>
                <a:srgbClr val="0000FF"/>
              </a:solidFill>
              <a:latin typeface="Bitstream Vera Sans"/>
            </a:endParaRPr>
          </a:p>
          <a:p>
            <a:pPr marL="390525" indent="-293688">
              <a:lnSpc>
                <a:spcPct val="98000"/>
              </a:lnSpc>
              <a:buFont typeface="Arial" pitchFamily="34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en-US" sz="1600" b="1" smtClean="0">
              <a:solidFill>
                <a:srgbClr val="0000FF"/>
              </a:solidFill>
              <a:latin typeface="Bitstream Vera Sans"/>
            </a:endParaRP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400" smtClean="0">
                <a:solidFill>
                  <a:srgbClr val="FF0000"/>
                </a:solidFill>
              </a:rPr>
              <a:t>Just require tagged photon beam...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609725"/>
            <a:ext cx="44005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13531199"/>
              </p:ext>
            </p:extLst>
          </p:nvPr>
        </p:nvGraphicFramePr>
        <p:xfrm>
          <a:off x="586193" y="1025525"/>
          <a:ext cx="8229600" cy="50129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{8A107856-5554-42FB-B03E-39F5DBC370BA}</a:tableStyleId>
              </a:tblPr>
              <a:tblGrid>
                <a:gridCol w="671806"/>
                <a:gridCol w="419878"/>
                <a:gridCol w="419878"/>
                <a:gridCol w="545839"/>
                <a:gridCol w="461869"/>
                <a:gridCol w="433870"/>
                <a:gridCol w="559836"/>
                <a:gridCol w="517857"/>
                <a:gridCol w="419867"/>
                <a:gridCol w="587842"/>
                <a:gridCol w="503854"/>
                <a:gridCol w="503854"/>
                <a:gridCol w="503854"/>
                <a:gridCol w="419862"/>
                <a:gridCol w="419878"/>
                <a:gridCol w="419878"/>
                <a:gridCol w="419878"/>
              </a:tblGrid>
              <a:tr h="456761"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Σ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E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F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G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H</a:t>
                      </a:r>
                      <a:endParaRPr 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L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O</a:t>
                      </a:r>
                      <a:r>
                        <a:rPr lang="en-US" sz="16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x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C</a:t>
                      </a:r>
                      <a:r>
                        <a:rPr lang="en-US" sz="1600" b="1" baseline="-250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z</a:t>
                      </a:r>
                      <a:endParaRPr lang="en-US" sz="16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35047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cs typeface="Calibri"/>
                        </a:rPr>
                        <a:t>Proton target</a:t>
                      </a:r>
                      <a:endParaRPr lang="en-US" sz="1400" b="0" dirty="0"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b="0" baseline="-25000" dirty="0">
                        <a:latin typeface="Calibri"/>
                        <a:cs typeface="Calibri"/>
                      </a:endParaRPr>
                    </a:p>
                  </a:txBody>
                  <a:tcPr>
                    <a:noFill/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nπ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pη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’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Λ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0*</a:t>
                      </a:r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+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bg2">
                              <a:lumMod val="75000"/>
                              <a:lumOff val="25000"/>
                            </a:schemeClr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chemeClr val="bg2">
                            <a:lumMod val="75000"/>
                            <a:lumOff val="25000"/>
                          </a:schemeClr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Calibri"/>
                          <a:ea typeface="Zapf Dingbats"/>
                          <a:cs typeface="Calibri"/>
                        </a:rPr>
                        <a:t>✓</a:t>
                      </a:r>
                      <a:endParaRPr lang="en-US" sz="1200" b="1" dirty="0" smtClean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CCFFCC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 gridSpan="17"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solidFill>
                            <a:srgbClr val="FFFFFF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Calibri"/>
                        </a:rPr>
                        <a:t>“Neutron” target</a:t>
                      </a:r>
                      <a:endParaRPr lang="en-US" sz="1400" b="1" i="0" baseline="0" dirty="0">
                        <a:solidFill>
                          <a:srgbClr val="FFFF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Calibri"/>
                      </a:endParaRP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err="1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pπ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ClrTx/>
                        <a:buSzPct val="120000"/>
                        <a:buFont typeface="Wingdings" charset="2"/>
                        <a:buNone/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✔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Times New Roman"/>
                        <a:cs typeface="Times New Roman"/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Calibri"/>
                        <a:cs typeface="Calibri"/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+</a:t>
                      </a:r>
                      <a:r>
                        <a:rPr lang="en-US" sz="1400" b="1" i="0" baseline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-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b="1" dirty="0"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CCFFCC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rgbClr val="0000FF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5B7378"/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Λ</a:t>
                      </a:r>
                      <a:endParaRPr lang="en-US" sz="1400" b="1" i="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  <a:tr h="3504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K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r>
                        <a:rPr lang="en-US" sz="1400" b="1" i="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Σ</a:t>
                      </a:r>
                      <a:r>
                        <a:rPr lang="en-US" sz="1400" b="1" i="0" baseline="30000" dirty="0" smtClean="0">
                          <a:solidFill>
                            <a:srgbClr val="40404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+mn-lt"/>
                          <a:cs typeface="Times New Roman"/>
                        </a:rPr>
                        <a:t>0</a:t>
                      </a:r>
                      <a:endParaRPr lang="en-US" sz="1400" b="1" i="0" baseline="30000" dirty="0">
                        <a:solidFill>
                          <a:srgbClr val="40404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  <a:latin typeface="+mn-lt"/>
                        <a:cs typeface="Times New Roman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2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chemeClr val="bg2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FF00"/>
                          </a:solidFill>
                          <a:effectLst>
                            <a:outerShdw blurRad="50800" dist="38100" dir="2700000" algn="tl" rotWithShape="0">
                              <a:scrgbClr r="0" g="0" b="0">
                                <a:alpha val="43000"/>
                              </a:scrgbClr>
                            </a:outerShdw>
                          </a:effectLst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en-US" sz="1200" dirty="0">
                        <a:solidFill>
                          <a:srgbClr val="00FF00"/>
                        </a:solidFill>
                        <a:effectLst>
                          <a:outerShdw blurRad="50800" dist="38100" dir="2700000" algn="tl" rotWithShape="0">
                            <a:scrgbClr r="0" g="0" b="0">
                              <a:alpha val="43000"/>
                            </a:scrgbClr>
                          </a:outerShdw>
                        </a:effectLst>
                      </a:endParaRPr>
                    </a:p>
                  </a:txBody>
                  <a:tcPr>
                    <a:solidFill>
                      <a:srgbClr val="FFFF00">
                        <a:alpha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71268" y="6154157"/>
            <a:ext cx="2860294" cy="36932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nstantia"/>
                <a:ea typeface="Zapf Dingbats"/>
                <a:cs typeface="Zapf Dingbats"/>
              </a:rPr>
              <a:t>-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nstantia"/>
                <a:ea typeface="Zapf Dingbats"/>
                <a:cs typeface="Zapf Dingbats"/>
              </a:rPr>
              <a:t>published</a:t>
            </a:r>
            <a:r>
              <a:rPr lang="en-US" sz="1800" dirty="0">
                <a:solidFill>
                  <a:prstClr val="black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nstantia"/>
                <a:cs typeface="+mn-cs"/>
              </a:rPr>
              <a:t> </a:t>
            </a:r>
            <a:r>
              <a:rPr lang="en-US" sz="1800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nstantia"/>
                <a:cs typeface="+mn-cs"/>
              </a:rPr>
              <a:t> </a:t>
            </a:r>
            <a:r>
              <a:rPr lang="en-US" sz="1800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sz="1800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Constantia"/>
                <a:ea typeface="Zapf Dingbats"/>
                <a:cs typeface="Zapf Dingbats"/>
              </a:rPr>
              <a:t>- acquired</a:t>
            </a:r>
            <a:endParaRPr lang="en-US" sz="1800" dirty="0">
              <a:solidFill>
                <a:srgbClr val="0000FF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latin typeface="Constanti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Status of meson photoproduction at CLAS</a:t>
            </a:r>
          </a:p>
        </p:txBody>
      </p:sp>
    </p:spTree>
    <p:extLst>
      <p:ext uri="{BB962C8B-B14F-4D97-AF65-F5344CB8AC3E}">
        <p14:creationId xmlns:p14="http://schemas.microsoft.com/office/powerpoint/2010/main" val="8327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1"/>
          <p:cNvSpPr txBox="1">
            <a:spLocks noChangeArrowheads="1"/>
          </p:cNvSpPr>
          <p:nvPr/>
        </p:nvSpPr>
        <p:spPr bwMode="auto">
          <a:xfrm>
            <a:off x="828675" y="6545263"/>
            <a:ext cx="7880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019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800080"/>
                </a:solidFill>
              </a:rPr>
              <a:t>Daniel Watts                    University of Edinburgh, for the CLAS collaboration                     QCD10, Montpellier</a:t>
            </a:r>
          </a:p>
        </p:txBody>
      </p:sp>
      <p:sp>
        <p:nvSpPr>
          <p:cNvPr id="161795" name="Rectangle 2"/>
          <p:cNvSpPr>
            <a:spLocks noGrp="1" noChangeArrowheads="1"/>
          </p:cNvSpPr>
          <p:nvPr>
            <p:ph type="title"/>
          </p:nvPr>
        </p:nvSpPr>
        <p:spPr>
          <a:xfrm>
            <a:off x="481013" y="207963"/>
            <a:ext cx="8228012" cy="555625"/>
          </a:xfrm>
        </p:spPr>
        <p:txBody>
          <a:bodyPr tIns="288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300" smtClean="0"/>
              <a:t>Coherent production on nuclei</a:t>
            </a:r>
          </a:p>
        </p:txBody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6638"/>
            <a:ext cx="8043863" cy="2197100"/>
          </a:xfrm>
        </p:spPr>
        <p:txBody>
          <a:bodyPr tIns="160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</a:rPr>
              <a:t>Production of mesons on light nuclei can help simplify PWA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</a:rPr>
              <a:t>Significantly reduce s-channel resonance background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</a:rPr>
              <a:t>S=I=0 target acts as spin and parity filter for final state meson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000080"/>
                </a:solidFill>
              </a:rPr>
              <a:t>Method requires detection of low energy recoil nucleus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mtClean="0">
                <a:solidFill>
                  <a:srgbClr val="000080"/>
                </a:solidFill>
              </a:rPr>
              <a:t>Thin gas target (need high luminosity)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mtClean="0">
                <a:solidFill>
                  <a:srgbClr val="000080"/>
                </a:solidFill>
              </a:rPr>
              <a:t>Time Projection Chamber e.g. GEMs (CLAS experiment EG6)</a:t>
            </a:r>
          </a:p>
        </p:txBody>
      </p:sp>
      <p:sp>
        <p:nvSpPr>
          <p:cNvPr id="161797" name="Rectangle 4"/>
          <p:cNvSpPr>
            <a:spLocks noGrp="1" noChangeArrowheads="1"/>
          </p:cNvSpPr>
          <p:nvPr>
            <p:ph type="body" idx="2"/>
          </p:nvPr>
        </p:nvSpPr>
        <p:spPr>
          <a:xfrm>
            <a:off x="622300" y="3905250"/>
            <a:ext cx="8066088" cy="2108200"/>
          </a:xfrm>
        </p:spPr>
        <p:txBody>
          <a:bodyPr tIns="160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800000"/>
                </a:solidFill>
              </a:rPr>
              <a:t>Can filter additional spin-parities of final state meson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800000"/>
                </a:solidFill>
              </a:rPr>
              <a:t>Identify final sate quantum numbers of recoil nucleus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mtClean="0">
                <a:solidFill>
                  <a:srgbClr val="800000"/>
                </a:solidFill>
              </a:rPr>
              <a:t>Tag with nuclear decay </a:t>
            </a:r>
            <a:r>
              <a:rPr lang="en-US" smtClean="0">
                <a:solidFill>
                  <a:srgbClr val="800000"/>
                </a:solidFill>
                <a:latin typeface="OpenSymbol"/>
                <a:ea typeface="OpenSymbol"/>
                <a:cs typeface="OpenSymbol"/>
              </a:rPr>
              <a:t></a:t>
            </a:r>
            <a:r>
              <a:rPr lang="en-US" smtClean="0">
                <a:solidFill>
                  <a:srgbClr val="800000"/>
                </a:solidFill>
                <a:ea typeface="OpenSymbol"/>
                <a:cs typeface="OpenSymbol"/>
              </a:rPr>
              <a:t> </a:t>
            </a:r>
          </a:p>
          <a:p>
            <a:pPr marL="1174750" lvl="2" indent="-260350">
              <a:buSzPct val="75000"/>
              <a:buFont typeface="Symbol" pitchFamily="18" charset="2"/>
              <a:buChar char="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mtClean="0">
                <a:solidFill>
                  <a:srgbClr val="800000"/>
                </a:solidFill>
                <a:ea typeface="OpenSymbol"/>
                <a:cs typeface="OpenSymbol"/>
              </a:rPr>
              <a:t>e.g </a:t>
            </a:r>
            <a:r>
              <a:rPr lang="en-US" baseline="33000" smtClean="0">
                <a:solidFill>
                  <a:srgbClr val="800000"/>
                </a:solidFill>
                <a:ea typeface="OpenSymbol"/>
                <a:cs typeface="OpenSymbol"/>
              </a:rPr>
              <a:t>12</a:t>
            </a:r>
            <a:r>
              <a:rPr lang="en-US" smtClean="0">
                <a:solidFill>
                  <a:srgbClr val="800000"/>
                </a:solidFill>
                <a:ea typeface="OpenSymbol"/>
                <a:cs typeface="OpenSymbol"/>
              </a:rPr>
              <a:t>C(0) 0</a:t>
            </a:r>
            <a:r>
              <a:rPr lang="en-US" baseline="33000" smtClean="0">
                <a:solidFill>
                  <a:srgbClr val="800000"/>
                </a:solidFill>
                <a:ea typeface="OpenSymbol"/>
                <a:cs typeface="OpenSymbol"/>
              </a:rPr>
              <a:t>+</a:t>
            </a:r>
            <a:r>
              <a:rPr lang="en-US" smtClean="0">
                <a:solidFill>
                  <a:srgbClr val="800000"/>
                </a:solidFill>
                <a:ea typeface="OpenSymbol"/>
                <a:cs typeface="OpenSymbol"/>
              </a:rPr>
              <a:t> </a:t>
            </a:r>
            <a:r>
              <a:rPr lang="en-US" smtClean="0">
                <a:solidFill>
                  <a:srgbClr val="800000"/>
                </a:solidFill>
                <a:latin typeface="OpenSymbol"/>
                <a:ea typeface="OpenSymbol"/>
                <a:cs typeface="OpenSymbol"/>
              </a:rPr>
              <a:t></a:t>
            </a:r>
            <a:r>
              <a:rPr lang="en-US" baseline="33000" smtClean="0">
                <a:solidFill>
                  <a:srgbClr val="800000"/>
                </a:solidFill>
                <a:ea typeface="OpenSymbol"/>
                <a:cs typeface="OpenSymbol"/>
              </a:rPr>
              <a:t>12</a:t>
            </a:r>
            <a:r>
              <a:rPr lang="en-US" smtClean="0">
                <a:solidFill>
                  <a:srgbClr val="800000"/>
                </a:solidFill>
                <a:ea typeface="OpenSymbol"/>
                <a:cs typeface="OpenSymbol"/>
              </a:rPr>
              <a:t>C(4.4 MeV) 2</a:t>
            </a:r>
            <a:r>
              <a:rPr lang="en-US" baseline="33000" smtClean="0">
                <a:solidFill>
                  <a:srgbClr val="800000"/>
                </a:solidFill>
                <a:ea typeface="OpenSymbol"/>
                <a:cs typeface="OpenSymbol"/>
              </a:rPr>
              <a:t>+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1800" smtClean="0">
                <a:solidFill>
                  <a:srgbClr val="800000"/>
                </a:solidFill>
                <a:ea typeface="OpenSymbol"/>
                <a:cs typeface="OpenSymbol"/>
              </a:rPr>
              <a:t>No threshold on recoil energy or t</a:t>
            </a:r>
          </a:p>
        </p:txBody>
      </p:sp>
      <p:sp>
        <p:nvSpPr>
          <p:cNvPr id="161798" name="Text Box 5"/>
          <p:cNvSpPr txBox="1">
            <a:spLocks noChangeArrowheads="1"/>
          </p:cNvSpPr>
          <p:nvPr/>
        </p:nvSpPr>
        <p:spPr bwMode="auto">
          <a:xfrm>
            <a:off x="481013" y="3317875"/>
            <a:ext cx="82280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28802" rIns="0" bIns="0" anchor="ctr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300">
                <a:solidFill>
                  <a:srgbClr val="000000"/>
                </a:solidFill>
              </a:rPr>
              <a:t>Incoherent production on nuclei</a:t>
            </a:r>
          </a:p>
        </p:txBody>
      </p:sp>
      <p:sp>
        <p:nvSpPr>
          <p:cNvPr id="161799" name="Text Box 6"/>
          <p:cNvSpPr txBox="1">
            <a:spLocks noChangeArrowheads="1"/>
          </p:cNvSpPr>
          <p:nvPr/>
        </p:nvSpPr>
        <p:spPr bwMode="auto">
          <a:xfrm>
            <a:off x="8491538" y="14792325"/>
            <a:ext cx="80676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1" rIns="0" bIns="0"/>
          <a:lstStyle>
            <a:lvl1pPr marL="390525" indent="-293688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82638" indent="-293688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74750" indent="-2603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288"/>
              </a:spcAft>
              <a:buSzPct val="45000"/>
              <a:buFont typeface="Wingdings" pitchFamily="2" charset="2"/>
              <a:buChar char=""/>
            </a:pPr>
            <a:r>
              <a:rPr lang="en-US" sz="1800">
                <a:solidFill>
                  <a:srgbClr val="000000"/>
                </a:solidFill>
              </a:rPr>
              <a:t>Can filter additional spin-parities of final state meson</a:t>
            </a:r>
          </a:p>
          <a:p>
            <a:pPr lvl="1" eaLnBrk="1" hangingPunct="1">
              <a:spcAft>
                <a:spcPts val="1038"/>
              </a:spcAft>
              <a:buSzPct val="45000"/>
              <a:buFont typeface="Wingdings" pitchFamily="2" charset="2"/>
              <a:buChar char=""/>
            </a:pPr>
            <a:r>
              <a:rPr lang="en-US" sz="1800">
                <a:solidFill>
                  <a:srgbClr val="000000"/>
                </a:solidFill>
              </a:rPr>
              <a:t>Identify final sate quantum numbers of recoil nucleus</a:t>
            </a:r>
          </a:p>
          <a:p>
            <a:pPr lvl="2" eaLnBrk="1" hangingPunct="1">
              <a:spcAft>
                <a:spcPts val="775"/>
              </a:spcAft>
              <a:buSzPct val="75000"/>
              <a:buFont typeface="Symbol" pitchFamily="18" charset="2"/>
              <a:buChar char=""/>
            </a:pPr>
            <a:r>
              <a:rPr lang="en-US" sz="1800">
                <a:solidFill>
                  <a:srgbClr val="000000"/>
                </a:solidFill>
              </a:rPr>
              <a:t>Tag with nuclear decay </a:t>
            </a:r>
            <a:r>
              <a:rPr lang="en-US" sz="1800">
                <a:solidFill>
                  <a:srgbClr val="000000"/>
                </a:solidFill>
                <a:latin typeface="OpenSymbol"/>
              </a:rPr>
              <a:t></a:t>
            </a:r>
            <a:r>
              <a:rPr 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1800" name="Text Box 7"/>
          <p:cNvSpPr txBox="1">
            <a:spLocks noChangeArrowheads="1"/>
          </p:cNvSpPr>
          <p:nvPr/>
        </p:nvSpPr>
        <p:spPr bwMode="auto">
          <a:xfrm>
            <a:off x="8547100" y="14805025"/>
            <a:ext cx="806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16001" rIns="0" bIns="0"/>
          <a:lstStyle>
            <a:lvl1pPr marL="390525" indent="-293688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82638" indent="-293688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74750" indent="-2603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1288"/>
              </a:spcAft>
              <a:buSzPct val="45000"/>
              <a:buFont typeface="Wingdings" pitchFamily="2" charset="2"/>
              <a:buChar char=""/>
            </a:pPr>
            <a:r>
              <a:rPr lang="en-US" sz="1800">
                <a:solidFill>
                  <a:srgbClr val="000000"/>
                </a:solidFill>
              </a:rPr>
              <a:t>Can filter additional spin-parities of final state meson</a:t>
            </a:r>
          </a:p>
          <a:p>
            <a:pPr lvl="1" eaLnBrk="1" hangingPunct="1">
              <a:spcAft>
                <a:spcPts val="1038"/>
              </a:spcAft>
              <a:buSzPct val="45000"/>
              <a:buFont typeface="Wingdings" pitchFamily="2" charset="2"/>
              <a:buChar char=""/>
            </a:pPr>
            <a:r>
              <a:rPr lang="en-US" sz="1800">
                <a:solidFill>
                  <a:srgbClr val="000000"/>
                </a:solidFill>
              </a:rPr>
              <a:t>Identify final sate quantum numbers of recoil nucleus</a:t>
            </a:r>
          </a:p>
          <a:p>
            <a:pPr lvl="2" eaLnBrk="1" hangingPunct="1">
              <a:spcAft>
                <a:spcPts val="775"/>
              </a:spcAft>
              <a:buSzPct val="75000"/>
              <a:buFont typeface="Symbol" pitchFamily="18" charset="2"/>
              <a:buChar char=""/>
            </a:pPr>
            <a:r>
              <a:rPr lang="en-US" sz="1800">
                <a:solidFill>
                  <a:srgbClr val="000000"/>
                </a:solidFill>
              </a:rPr>
              <a:t>Tag with nuclear decay </a:t>
            </a:r>
            <a:r>
              <a:rPr lang="en-US" sz="1800">
                <a:solidFill>
                  <a:srgbClr val="000000"/>
                </a:solidFill>
                <a:latin typeface="OpenSymbol"/>
              </a:rPr>
              <a:t></a:t>
            </a:r>
            <a:r>
              <a:rPr lang="en-US" sz="18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1"/>
          <p:cNvSpPr txBox="1">
            <a:spLocks noChangeArrowheads="1"/>
          </p:cNvSpPr>
          <p:nvPr/>
        </p:nvSpPr>
        <p:spPr bwMode="auto">
          <a:xfrm>
            <a:off x="828675" y="6545263"/>
            <a:ext cx="78803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2019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300">
                <a:solidFill>
                  <a:srgbClr val="800080"/>
                </a:solidFill>
              </a:rPr>
              <a:t>Daniel Watts                    University of Edinburgh, for the CLAS collaboration                     QCD10, Montpellier</a:t>
            </a:r>
          </a:p>
        </p:txBody>
      </p:sp>
      <p:sp>
        <p:nvSpPr>
          <p:cNvPr id="162819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8" y="66675"/>
            <a:ext cx="8228012" cy="763588"/>
          </a:xfrm>
        </p:spPr>
        <p:txBody>
          <a:bodyPr tIns="288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300" smtClean="0">
                <a:cs typeface="Arial" pitchFamily="34" charset="0"/>
              </a:rPr>
              <a:t>Ω</a:t>
            </a:r>
            <a:r>
              <a:rPr lang="en-US" sz="3300" baseline="33000" smtClean="0">
                <a:cs typeface="Arial" pitchFamily="34" charset="0"/>
              </a:rPr>
              <a:t>-</a:t>
            </a:r>
            <a:r>
              <a:rPr lang="en-US" sz="3300" smtClean="0">
                <a:cs typeface="Arial" pitchFamily="34" charset="0"/>
              </a:rPr>
              <a:t> - the strangest baryon</a:t>
            </a:r>
          </a:p>
        </p:txBody>
      </p:sp>
      <p:sp>
        <p:nvSpPr>
          <p:cNvPr id="162820" name="Text Box 3"/>
          <p:cNvSpPr txBox="1">
            <a:spLocks noChangeArrowheads="1"/>
          </p:cNvSpPr>
          <p:nvPr/>
        </p:nvSpPr>
        <p:spPr bwMode="auto">
          <a:xfrm>
            <a:off x="1036638" y="3756025"/>
            <a:ext cx="6719887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390525" indent="-195263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800000"/>
                </a:solidFill>
              </a:rPr>
              <a:t>Cross section measurement of γp→Ω</a:t>
            </a:r>
            <a:r>
              <a:rPr lang="en-US" sz="1800" baseline="33000">
                <a:solidFill>
                  <a:srgbClr val="800000"/>
                </a:solidFill>
              </a:rPr>
              <a:t>-</a:t>
            </a:r>
            <a:r>
              <a:rPr lang="en-US" sz="1800">
                <a:solidFill>
                  <a:srgbClr val="800000"/>
                </a:solidFill>
              </a:rPr>
              <a:t>K</a:t>
            </a:r>
            <a:r>
              <a:rPr lang="en-US" sz="1800" baseline="33000">
                <a:solidFill>
                  <a:srgbClr val="800000"/>
                </a:solidFill>
              </a:rPr>
              <a:t>+</a:t>
            </a:r>
            <a:r>
              <a:rPr lang="en-US" sz="1800">
                <a:solidFill>
                  <a:srgbClr val="800000"/>
                </a:solidFill>
              </a:rPr>
              <a:t>K</a:t>
            </a:r>
            <a:r>
              <a:rPr lang="en-US" sz="1800" baseline="33000">
                <a:solidFill>
                  <a:srgbClr val="800000"/>
                </a:solidFill>
              </a:rPr>
              <a:t>+</a:t>
            </a:r>
            <a:r>
              <a:rPr lang="en-US" sz="1800">
                <a:solidFill>
                  <a:srgbClr val="800000"/>
                </a:solidFill>
              </a:rPr>
              <a:t>K</a:t>
            </a:r>
            <a:r>
              <a:rPr lang="en-US" sz="1800" baseline="33000">
                <a:solidFill>
                  <a:srgbClr val="800000"/>
                </a:solidFill>
              </a:rPr>
              <a:t>0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0080"/>
                </a:solidFill>
              </a:rPr>
              <a:t>Direct determination of quantum numbers with no assumptions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BABAR→J=3/2 , parity unknown experimentally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008000"/>
                </a:solidFill>
              </a:rPr>
              <a:t>Search for Ω</a:t>
            </a:r>
            <a:r>
              <a:rPr lang="en-US" sz="1800" baseline="33000">
                <a:solidFill>
                  <a:srgbClr val="008000"/>
                </a:solidFill>
              </a:rPr>
              <a:t>- </a:t>
            </a:r>
            <a:r>
              <a:rPr lang="en-US" sz="1800">
                <a:solidFill>
                  <a:srgbClr val="008000"/>
                </a:solidFill>
              </a:rPr>
              <a:t>excited states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Only 3 possible resonances measured</a:t>
            </a:r>
          </a:p>
          <a:p>
            <a:pPr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 </a:t>
            </a:r>
            <a:r>
              <a:rPr lang="en-US" sz="1800">
                <a:solidFill>
                  <a:srgbClr val="808000"/>
                </a:solidFill>
              </a:rPr>
              <a:t>Study of the photoproduction mechanism</a:t>
            </a:r>
          </a:p>
          <a:p>
            <a:pPr lvl="1" eaLnBrk="1" hangingPunct="1">
              <a:lnSpc>
                <a:spcPct val="140000"/>
              </a:lnSpc>
              <a:buSzPct val="52000"/>
              <a:buFontTx/>
              <a:buBlip>
                <a:blip r:embed="rId3"/>
              </a:buBlip>
            </a:pPr>
            <a:r>
              <a:rPr lang="en-US" sz="1800">
                <a:solidFill>
                  <a:srgbClr val="000000"/>
                </a:solidFill>
              </a:rPr>
              <a:t>First baryon where no constituents come from target proton</a:t>
            </a:r>
          </a:p>
        </p:txBody>
      </p:sp>
      <p:sp>
        <p:nvSpPr>
          <p:cNvPr id="162821" name="Text Box 4"/>
          <p:cNvSpPr txBox="1">
            <a:spLocks noChangeArrowheads="1"/>
          </p:cNvSpPr>
          <p:nvPr/>
        </p:nvSpPr>
        <p:spPr bwMode="auto">
          <a:xfrm>
            <a:off x="414338" y="1036638"/>
            <a:ext cx="830738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55221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Gell-Mann, Ne'eman prediicted, as part of quark model, the Ω</a:t>
            </a:r>
            <a:r>
              <a:rPr lang="en-US" baseline="33000">
                <a:solidFill>
                  <a:srgbClr val="000000"/>
                </a:solidFill>
              </a:rPr>
              <a:t>- </a:t>
            </a:r>
            <a:r>
              <a:rPr lang="en-US">
                <a:solidFill>
                  <a:srgbClr val="000000"/>
                </a:solidFill>
              </a:rPr>
              <a:t>(1670) with S=-3, JP=3/2+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</a:rPr>
              <a:t>Observed in 1964 BNL confirming SU(3)</a:t>
            </a:r>
            <a:r>
              <a:rPr lang="en-US" baseline="-33000">
                <a:solidFill>
                  <a:srgbClr val="000000"/>
                </a:solidFill>
              </a:rPr>
              <a:t>F</a:t>
            </a:r>
          </a:p>
        </p:txBody>
      </p:sp>
      <p:pic>
        <p:nvPicPr>
          <p:cNvPr id="1628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641475"/>
            <a:ext cx="2122488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28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658938"/>
            <a:ext cx="34925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2824" name="Text Box 7"/>
          <p:cNvSpPr txBox="1">
            <a:spLocks noChangeArrowheads="1"/>
          </p:cNvSpPr>
          <p:nvPr/>
        </p:nvSpPr>
        <p:spPr bwMode="auto">
          <a:xfrm>
            <a:off x="622300" y="3436938"/>
            <a:ext cx="476885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hangingPunct="1">
              <a:lnSpc>
                <a:spcPct val="116000"/>
              </a:lnSpc>
            </a:pP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 </a:t>
            </a:r>
            <a:r>
              <a:rPr lang="el-GR" sz="1300" b="1">
                <a:solidFill>
                  <a:srgbClr val="003366"/>
                </a:solidFill>
                <a:latin typeface="Comic Sans MS" pitchFamily="66" charset="0"/>
              </a:rPr>
              <a:t>σ</a:t>
            </a:r>
            <a:r>
              <a:rPr lang="en-US" sz="1300" b="1" baseline="-25000">
                <a:solidFill>
                  <a:srgbClr val="003366"/>
                </a:solidFill>
                <a:latin typeface="Comic Sans MS" pitchFamily="66" charset="0"/>
              </a:rPr>
              <a:t>total</a:t>
            </a: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(γp -&gt; 3K</a:t>
            </a:r>
            <a:r>
              <a:rPr lang="en-US" sz="1300" b="1" baseline="30000">
                <a:solidFill>
                  <a:srgbClr val="003366"/>
                </a:solidFill>
                <a:latin typeface="Comic Sans MS" pitchFamily="66" charset="0"/>
              </a:rPr>
              <a:t>+</a:t>
            </a:r>
            <a:r>
              <a:rPr lang="en-US" sz="1300" b="1">
                <a:solidFill>
                  <a:srgbClr val="003366"/>
                </a:solidFill>
                <a:latin typeface="DejaVu Sans"/>
              </a:rPr>
              <a:t>Ω</a:t>
            </a:r>
            <a:r>
              <a:rPr lang="en-US" sz="1300" b="1" baseline="30000">
                <a:solidFill>
                  <a:srgbClr val="003366"/>
                </a:solidFill>
                <a:latin typeface="Comic Sans MS" pitchFamily="66" charset="0"/>
              </a:rPr>
              <a:t>-</a:t>
            </a:r>
            <a:r>
              <a:rPr lang="en-US" sz="1300" b="1">
                <a:solidFill>
                  <a:srgbClr val="003366"/>
                </a:solidFill>
                <a:latin typeface="Comic Sans MS" pitchFamily="66" charset="0"/>
              </a:rPr>
              <a:t>) ~ 1nb~0.1Hz production rate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"/>
          <p:cNvSpPr>
            <a:spLocks noGrp="1" noChangeArrowheads="1"/>
          </p:cNvSpPr>
          <p:nvPr>
            <p:ph type="title"/>
          </p:nvPr>
        </p:nvSpPr>
        <p:spPr>
          <a:xfrm>
            <a:off x="481013" y="0"/>
            <a:ext cx="8228012" cy="622300"/>
          </a:xfrm>
        </p:spPr>
        <p:txBody>
          <a:bodyPr tIns="32002"/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3600" smtClean="0"/>
              <a:t>Summary</a:t>
            </a:r>
          </a:p>
        </p:txBody>
      </p:sp>
      <p:sp>
        <p:nvSpPr>
          <p:cNvPr id="163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1013" y="1036638"/>
            <a:ext cx="8228012" cy="4525962"/>
          </a:xfrm>
        </p:spPr>
        <p:txBody>
          <a:bodyPr tIns="17601"/>
          <a:lstStyle/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800000"/>
                </a:solidFill>
              </a:rPr>
              <a:t>JLAB e</a:t>
            </a:r>
            <a:r>
              <a:rPr lang="en-US" sz="2000" baseline="33000" smtClean="0">
                <a:solidFill>
                  <a:srgbClr val="800000"/>
                </a:solidFill>
              </a:rPr>
              <a:t>-</a:t>
            </a:r>
            <a:r>
              <a:rPr lang="en-US" sz="2000" smtClean="0">
                <a:solidFill>
                  <a:srgbClr val="800000"/>
                </a:solidFill>
              </a:rPr>
              <a:t> beam will be upgraded to 11 GeV for 2013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800000"/>
                </a:solidFill>
              </a:rPr>
              <a:t>12 GeV for new Hall-D (GlueX experiment)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000080"/>
                </a:solidFill>
              </a:rPr>
              <a:t>The CLAS detector will undergo a complementary upgrade</a:t>
            </a:r>
          </a:p>
          <a:p>
            <a:pPr marL="782638" lvl="1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000080"/>
                </a:solidFill>
              </a:rPr>
              <a:t>CLAS12 – excellent charged and neutral particle detection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008000"/>
                </a:solidFill>
              </a:rPr>
              <a:t>A high luminosity (10</a:t>
            </a:r>
            <a:r>
              <a:rPr lang="en-US" sz="2000" baseline="33000" smtClean="0">
                <a:solidFill>
                  <a:srgbClr val="008000"/>
                </a:solidFill>
              </a:rPr>
              <a:t>35</a:t>
            </a:r>
            <a:r>
              <a:rPr lang="en-US" sz="2000" smtClean="0">
                <a:solidFill>
                  <a:srgbClr val="008000"/>
                </a:solidFill>
              </a:rPr>
              <a:t>cm</a:t>
            </a:r>
            <a:r>
              <a:rPr lang="en-US" sz="2000" baseline="33000" smtClean="0">
                <a:solidFill>
                  <a:srgbClr val="008000"/>
                </a:solidFill>
              </a:rPr>
              <a:t>-2</a:t>
            </a:r>
            <a:r>
              <a:rPr lang="en-US" sz="2000" smtClean="0">
                <a:solidFill>
                  <a:srgbClr val="008000"/>
                </a:solidFill>
              </a:rPr>
              <a:t>s</a:t>
            </a:r>
            <a:r>
              <a:rPr lang="en-US" sz="2000" baseline="33000" smtClean="0">
                <a:solidFill>
                  <a:srgbClr val="008000"/>
                </a:solidFill>
              </a:rPr>
              <a:t>-1</a:t>
            </a:r>
            <a:r>
              <a:rPr lang="en-US" sz="2000" smtClean="0">
                <a:solidFill>
                  <a:srgbClr val="008000"/>
                </a:solidFill>
              </a:rPr>
              <a:t>) e- will be used on a hydrogen target for several years to meet the requirements of DVCS experiments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smtClean="0">
                <a:solidFill>
                  <a:srgbClr val="808000"/>
                </a:solidFill>
              </a:rPr>
              <a:t>Addition of a quasi-real photon tagger will allow parasitic measurements in hadron spectroscopy</a:t>
            </a:r>
          </a:p>
          <a:p>
            <a:pPr marL="390525" indent="-293688">
              <a:buSzPct val="45000"/>
              <a:buFont typeface="Wingdings" pitchFamily="2" charset="2"/>
              <a:buChar char="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en-US" sz="2000" b="1" smtClean="0">
                <a:solidFill>
                  <a:srgbClr val="FF0000"/>
                </a:solidFill>
              </a:rPr>
              <a:t>Exotic mesons, cascades, </a:t>
            </a:r>
            <a:r>
              <a:rPr lang="en-US" sz="2000" b="1" smtClean="0">
                <a:solidFill>
                  <a:srgbClr val="FF0000"/>
                </a:solidFill>
                <a:cs typeface="Arial" pitchFamily="34" charset="0"/>
              </a:rPr>
              <a:t>Ω</a:t>
            </a:r>
            <a:r>
              <a:rPr lang="en-US" sz="2000" b="1" baseline="33000" smtClean="0">
                <a:solidFill>
                  <a:srgbClr val="FF0000"/>
                </a:solidFill>
                <a:cs typeface="Arial" pitchFamily="34" charset="0"/>
              </a:rPr>
              <a:t>-</a:t>
            </a:r>
            <a:r>
              <a:rPr lang="en-US" sz="2000" b="1" smtClean="0">
                <a:solidFill>
                  <a:srgbClr val="FF0000"/>
                </a:solidFill>
                <a:cs typeface="Arial" pitchFamily="34" charset="0"/>
              </a:rPr>
              <a:t>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FDE9EF-716C-4C31-8864-83E9BEC99B24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145410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0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r>
              <a:rPr lang="en-US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</a:t>
            </a:r>
            <a:r>
              <a:rPr lang="en-US" smtClean="0"/>
              <a:t> </a:t>
            </a:r>
            <a:br>
              <a:rPr lang="en-US" smtClean="0"/>
            </a:br>
            <a:r>
              <a:rPr lang="en-US" smtClean="0"/>
              <a:t> </a:t>
            </a:r>
          </a:p>
        </p:txBody>
      </p:sp>
      <p:pic>
        <p:nvPicPr>
          <p:cNvPr id="16486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69" name="Group 11"/>
          <p:cNvGrpSpPr>
            <a:grpSpLocks/>
          </p:cNvGrpSpPr>
          <p:nvPr/>
        </p:nvGrpSpPr>
        <p:grpSpPr bwMode="auto">
          <a:xfrm>
            <a:off x="228600" y="685800"/>
            <a:ext cx="8763000" cy="5334000"/>
            <a:chOff x="96" y="438"/>
            <a:chExt cx="5568" cy="3354"/>
          </a:xfrm>
        </p:grpSpPr>
        <p:grpSp>
          <p:nvGrpSpPr>
            <p:cNvPr id="164871" name="Group 10"/>
            <p:cNvGrpSpPr>
              <a:grpSpLocks/>
            </p:cNvGrpSpPr>
            <p:nvPr/>
          </p:nvGrpSpPr>
          <p:grpSpPr bwMode="auto">
            <a:xfrm>
              <a:off x="96" y="438"/>
              <a:ext cx="5568" cy="3354"/>
              <a:chOff x="406" y="774"/>
              <a:chExt cx="5066" cy="2874"/>
            </a:xfrm>
          </p:grpSpPr>
          <p:pic>
            <p:nvPicPr>
              <p:cNvPr id="164873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774"/>
                <a:ext cx="4948" cy="2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874" name="Rectangle 9"/>
              <p:cNvSpPr>
                <a:spLocks noChangeArrowheads="1"/>
              </p:cNvSpPr>
              <p:nvPr/>
            </p:nvSpPr>
            <p:spPr bwMode="auto">
              <a:xfrm>
                <a:off x="4272" y="3408"/>
                <a:ext cx="1200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872" name="Rectangle 10"/>
            <p:cNvSpPr>
              <a:spLocks noChangeArrowheads="1"/>
            </p:cNvSpPr>
            <p:nvPr/>
          </p:nvSpPr>
          <p:spPr bwMode="auto">
            <a:xfrm>
              <a:off x="3984" y="3552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4870" name="Text Box 12"/>
          <p:cNvSpPr txBox="1">
            <a:spLocks noChangeArrowheads="1"/>
          </p:cNvSpPr>
          <p:nvPr/>
        </p:nvSpPr>
        <p:spPr bwMode="auto">
          <a:xfrm>
            <a:off x="6248400" y="5486400"/>
            <a:ext cx="590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rtl="1" eaLnBrk="1" hangingPunct="1"/>
            <a:r>
              <a:rPr lang="el-GR" i="1">
                <a:cs typeface="Times New Roman" pitchFamily="18" charset="0"/>
              </a:rPr>
              <a:t>φ</a:t>
            </a:r>
            <a:r>
              <a:rPr lang="el-GR" i="1" baseline="30000">
                <a:cs typeface="Times New Roman" pitchFamily="18" charset="0"/>
              </a:rPr>
              <a:t>π</a:t>
            </a:r>
            <a:r>
              <a:rPr lang="en-US" i="1" baseline="30000">
                <a:cs typeface="Times New Roman" pitchFamily="18" charset="0"/>
              </a:rPr>
              <a:t>+</a:t>
            </a:r>
            <a:endParaRPr lang="el-GR" i="1" baseline="30000">
              <a:cs typeface="Times New Roman" pitchFamily="1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buFont typeface="Wingdings" pitchFamily="2" charset="2"/>
              <a:buChar char="v"/>
              <a:defRPr/>
            </a:pPr>
            <a:fld id="{C7C4EBF0-6CD0-4217-AD73-A257380B38DB}" type="slidenum">
              <a:rPr lang="en-US">
                <a:latin typeface="Arial" pitchFamily="34" charset="0"/>
                <a:cs typeface="Arial" pitchFamily="34" charset="0"/>
              </a:rPr>
              <a:pPr>
                <a:buFont typeface="Wingdings" pitchFamily="2" charset="2"/>
                <a:buChar char="v"/>
                <a:defRPr/>
              </a:pPr>
              <a:t>75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5891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390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76200" y="0"/>
            <a:ext cx="90678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8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FROzen</a:t>
            </a:r>
            <a:r>
              <a:rPr lang="en-US" sz="3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Spin Target “FROST” (g9b)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57200" y="457200"/>
            <a:ext cx="73977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hlink"/>
              </a:buClr>
              <a:defRPr/>
            </a:pPr>
            <a:endParaRPr lang="en-US" sz="2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Beam: Circular polarization; Linear polarization; Un-polarized</a:t>
            </a:r>
          </a:p>
          <a:p>
            <a:pPr>
              <a:buFont typeface="Wingdings" pitchFamily="2" charset="2"/>
              <a:buChar char="v"/>
              <a:defRPr/>
            </a:pPr>
            <a:endParaRPr lang="en-US" sz="2000" dirty="0"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r>
              <a:rPr lang="en-US" sz="2000" dirty="0">
                <a:latin typeface="Arial" pitchFamily="34" charset="0"/>
              </a:rPr>
              <a:t> Data obtained for </a:t>
            </a:r>
            <a:r>
              <a:rPr lang="el-GR" sz="2000" i="1" dirty="0">
                <a:latin typeface="Arial" pitchFamily="34" charset="0"/>
              </a:rPr>
              <a:t>Σ</a:t>
            </a:r>
            <a:r>
              <a:rPr lang="en-US" sz="2000" dirty="0">
                <a:latin typeface="Arial" pitchFamily="34" charset="0"/>
              </a:rPr>
              <a:t>, </a:t>
            </a:r>
            <a:r>
              <a:rPr lang="en-US" sz="2000" i="1" dirty="0">
                <a:solidFill>
                  <a:srgbClr val="000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</a:t>
            </a:r>
            <a:r>
              <a:rPr lang="en-US" sz="2000" dirty="0">
                <a:latin typeface="Arial" pitchFamily="34" charset="0"/>
              </a:rPr>
              <a:t>, </a:t>
            </a:r>
            <a:r>
              <a:rPr lang="en-US" sz="2000" i="1" dirty="0">
                <a:solidFill>
                  <a:srgbClr val="0000C0"/>
                </a:solidFill>
                <a:latin typeface="Arial" pitchFamily="34" charset="0"/>
              </a:rPr>
              <a:t>H</a:t>
            </a:r>
            <a:r>
              <a:rPr lang="en-US" sz="2000" dirty="0">
                <a:latin typeface="Arial" pitchFamily="34" charset="0"/>
              </a:rPr>
              <a:t>, </a:t>
            </a:r>
            <a:r>
              <a:rPr lang="en-US" sz="2000" i="1" dirty="0">
                <a:latin typeface="Arial" pitchFamily="34" charset="0"/>
              </a:rPr>
              <a:t>P</a:t>
            </a:r>
            <a:r>
              <a:rPr lang="en-US" sz="2000" dirty="0">
                <a:latin typeface="Arial" pitchFamily="34" charset="0"/>
              </a:rPr>
              <a:t> and </a:t>
            </a: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(for </a:t>
            </a:r>
            <a:r>
              <a:rPr lang="en-US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pseudoscalars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)</a:t>
            </a:r>
            <a:endParaRPr lang="en-US" sz="2000" i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Font typeface="Wingdings" pitchFamily="2" charset="2"/>
              <a:buChar char="v"/>
              <a:defRPr/>
            </a:pPr>
            <a:endParaRPr lang="en-US" sz="2000" i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rgbClr val="990033"/>
              </a:buClr>
              <a:buFont typeface="Wingdings" pitchFamily="2" charset="2"/>
              <a:buChar char="v"/>
              <a:defRPr/>
            </a:pPr>
            <a:r>
              <a:rPr lang="en-US" sz="20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Data is in calibration phase right now</a:t>
            </a:r>
            <a:endParaRPr lang="el-GR" sz="2000" i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65894" name="Text Box 5"/>
          <p:cNvSpPr txBox="1">
            <a:spLocks noChangeArrowheads="1"/>
          </p:cNvSpPr>
          <p:nvPr/>
        </p:nvSpPr>
        <p:spPr bwMode="auto">
          <a:xfrm>
            <a:off x="669925" y="2857500"/>
            <a:ext cx="413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1800">
                <a:latin typeface="Arial" pitchFamily="34" charset="0"/>
              </a:rPr>
              <a:t>Beam	Target		Observable</a:t>
            </a:r>
          </a:p>
        </p:txBody>
      </p:sp>
      <p:graphicFrame>
        <p:nvGraphicFramePr>
          <p:cNvPr id="165895" name="Object 6"/>
          <p:cNvGraphicFramePr>
            <a:graphicFrameLocks noChangeAspect="1"/>
          </p:cNvGraphicFramePr>
          <p:nvPr/>
        </p:nvGraphicFramePr>
        <p:xfrm>
          <a:off x="2908300" y="3352800"/>
          <a:ext cx="53975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20" name="Equation" r:id="rId3" imgW="3175000" imgH="393700" progId="Equation.3">
                  <p:embed/>
                </p:oleObj>
              </mc:Choice>
              <mc:Fallback>
                <p:oleObj name="Equation" r:id="rId3" imgW="31750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8300" y="3352800"/>
                        <a:ext cx="53975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896" name="Object 7"/>
          <p:cNvGraphicFramePr>
            <a:graphicFrameLocks noChangeAspect="1"/>
          </p:cNvGraphicFramePr>
          <p:nvPr/>
        </p:nvGraphicFramePr>
        <p:xfrm>
          <a:off x="2933700" y="4191000"/>
          <a:ext cx="58293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21" name="Equation" r:id="rId5" imgW="3429000" imgH="393700" progId="Equation.3">
                  <p:embed/>
                </p:oleObj>
              </mc:Choice>
              <mc:Fallback>
                <p:oleObj name="Equation" r:id="rId5" imgW="34290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3700" y="4191000"/>
                        <a:ext cx="58293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897" name="Rectangle 8"/>
          <p:cNvSpPr>
            <a:spLocks noChangeArrowheads="1"/>
          </p:cNvSpPr>
          <p:nvPr/>
        </p:nvSpPr>
        <p:spPr bwMode="auto">
          <a:xfrm>
            <a:off x="609600" y="2895600"/>
            <a:ext cx="81534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Char char="v"/>
            </a:pPr>
            <a:endParaRPr lang="en-US">
              <a:latin typeface="Arial" pitchFamily="34" charset="0"/>
            </a:endParaRPr>
          </a:p>
        </p:txBody>
      </p:sp>
      <p:sp>
        <p:nvSpPr>
          <p:cNvPr id="165898" name="Line 9"/>
          <p:cNvSpPr>
            <a:spLocks noChangeShapeType="1"/>
          </p:cNvSpPr>
          <p:nvPr/>
        </p:nvSpPr>
        <p:spPr bwMode="auto">
          <a:xfrm>
            <a:off x="609600" y="32766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899" name="Line 10"/>
          <p:cNvSpPr>
            <a:spLocks noChangeShapeType="1"/>
          </p:cNvSpPr>
          <p:nvPr/>
        </p:nvSpPr>
        <p:spPr bwMode="auto">
          <a:xfrm>
            <a:off x="609600" y="32004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900" name="Line 11"/>
          <p:cNvSpPr>
            <a:spLocks noChangeShapeType="1"/>
          </p:cNvSpPr>
          <p:nvPr/>
        </p:nvSpPr>
        <p:spPr bwMode="auto">
          <a:xfrm>
            <a:off x="2895600" y="2895600"/>
            <a:ext cx="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901" name="Line 12"/>
          <p:cNvSpPr>
            <a:spLocks noChangeShapeType="1"/>
          </p:cNvSpPr>
          <p:nvPr/>
        </p:nvSpPr>
        <p:spPr bwMode="auto">
          <a:xfrm>
            <a:off x="1600200" y="2895600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902" name="Line 13"/>
          <p:cNvSpPr>
            <a:spLocks noChangeShapeType="1"/>
          </p:cNvSpPr>
          <p:nvPr/>
        </p:nvSpPr>
        <p:spPr bwMode="auto">
          <a:xfrm>
            <a:off x="609600" y="4114800"/>
            <a:ext cx="815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5903" name="Text Box 14"/>
          <p:cNvSpPr txBox="1">
            <a:spLocks noChangeArrowheads="1"/>
          </p:cNvSpPr>
          <p:nvPr/>
        </p:nvSpPr>
        <p:spPr bwMode="auto">
          <a:xfrm>
            <a:off x="1712913" y="5835650"/>
            <a:ext cx="7570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l-GR" sz="1800" b="1" i="1">
                <a:latin typeface="Arial" pitchFamily="34" charset="0"/>
              </a:rPr>
              <a:t>σ</a:t>
            </a:r>
            <a:r>
              <a:rPr lang="en-US" sz="1800" b="1" i="1" baseline="-25000">
                <a:latin typeface="Arial" pitchFamily="34" charset="0"/>
              </a:rPr>
              <a:t>0</a:t>
            </a:r>
            <a:r>
              <a:rPr lang="en-US" sz="1800" b="1">
                <a:latin typeface="Arial" pitchFamily="34" charset="0"/>
              </a:rPr>
              <a:t> = unpolarized cross section, </a:t>
            </a:r>
            <a:r>
              <a:rPr lang="en-US" sz="1800" b="1" i="1">
                <a:latin typeface="Arial" pitchFamily="34" charset="0"/>
              </a:rPr>
              <a:t>P</a:t>
            </a:r>
            <a:r>
              <a:rPr lang="en-US" sz="1800" b="1" i="1" baseline="-25000">
                <a:latin typeface="Arial" pitchFamily="34" charset="0"/>
              </a:rPr>
              <a:t>T</a:t>
            </a:r>
            <a:r>
              <a:rPr lang="en-US" sz="1800" b="1">
                <a:latin typeface="Arial" pitchFamily="34" charset="0"/>
              </a:rPr>
              <a:t> = transverse beam polarization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en-US" sz="1800" b="1" i="1">
                <a:latin typeface="Arial" pitchFamily="34" charset="0"/>
              </a:rPr>
              <a:t>P</a:t>
            </a:r>
            <a:r>
              <a:rPr lang="en-US" sz="1800" b="1" i="1" baseline="-25000">
                <a:latin typeface="Arial" pitchFamily="34" charset="0"/>
              </a:rPr>
              <a:t>0</a:t>
            </a:r>
            <a:r>
              <a:rPr lang="en-US" sz="1800" b="1">
                <a:latin typeface="Arial" pitchFamily="34" charset="0"/>
              </a:rPr>
              <a:t>= circular polarization,  </a:t>
            </a:r>
            <a:r>
              <a:rPr lang="en-US" sz="1800" b="1" i="1">
                <a:latin typeface="Arial" pitchFamily="34" charset="0"/>
              </a:rPr>
              <a:t>P</a:t>
            </a:r>
            <a:r>
              <a:rPr lang="en-US" sz="1800" b="1" i="1" baseline="-25000">
                <a:latin typeface="Arial" pitchFamily="34" charset="0"/>
              </a:rPr>
              <a:t>z</a:t>
            </a:r>
            <a:r>
              <a:rPr lang="en-US" sz="1800" b="1">
                <a:latin typeface="Arial" pitchFamily="34" charset="0"/>
              </a:rPr>
              <a:t>= longitudinal target polarizaion</a:t>
            </a:r>
            <a:endParaRPr lang="el-GR" sz="1800" b="1" baseline="-25000">
              <a:latin typeface="Arial" pitchFamily="34" charset="0"/>
            </a:endParaRPr>
          </a:p>
        </p:txBody>
      </p:sp>
      <p:sp>
        <p:nvSpPr>
          <p:cNvPr id="165904" name="Text Box 15"/>
          <p:cNvSpPr txBox="1">
            <a:spLocks noChangeArrowheads="1"/>
          </p:cNvSpPr>
          <p:nvPr/>
        </p:nvSpPr>
        <p:spPr bwMode="auto">
          <a:xfrm>
            <a:off x="527050" y="3443288"/>
            <a:ext cx="2330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Char char="v"/>
            </a:pPr>
            <a:r>
              <a:rPr lang="en-US" sz="1800">
                <a:latin typeface="Arial" pitchFamily="34" charset="0"/>
              </a:rPr>
              <a:t>Circular	Transverse</a:t>
            </a:r>
          </a:p>
        </p:txBody>
      </p:sp>
      <p:graphicFrame>
        <p:nvGraphicFramePr>
          <p:cNvPr id="165905" name="Object 16"/>
          <p:cNvGraphicFramePr>
            <a:graphicFrameLocks noChangeAspect="1"/>
          </p:cNvGraphicFramePr>
          <p:nvPr/>
        </p:nvGraphicFramePr>
        <p:xfrm>
          <a:off x="3732213" y="4995863"/>
          <a:ext cx="50307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22" name="Equation" r:id="rId7" imgW="2959100" imgH="254000" progId="Equation.3">
                  <p:embed/>
                </p:oleObj>
              </mc:Choice>
              <mc:Fallback>
                <p:oleObj name="Equation" r:id="rId7" imgW="2959100" imgH="2540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2213" y="4995863"/>
                        <a:ext cx="5030787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5906" name="Text Box 17"/>
          <p:cNvSpPr txBox="1">
            <a:spLocks noChangeArrowheads="1"/>
          </p:cNvSpPr>
          <p:nvPr/>
        </p:nvSpPr>
        <p:spPr bwMode="auto">
          <a:xfrm>
            <a:off x="522288" y="434340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Char char="v"/>
            </a:pPr>
            <a:r>
              <a:rPr lang="en-US" sz="1800">
                <a:latin typeface="Arial" pitchFamily="34" charset="0"/>
              </a:rPr>
              <a:t>Linear    Transverse</a:t>
            </a:r>
          </a:p>
        </p:txBody>
      </p:sp>
      <p:sp>
        <p:nvSpPr>
          <p:cNvPr id="165907" name="Oval 20"/>
          <p:cNvSpPr>
            <a:spLocks noChangeArrowheads="1"/>
          </p:cNvSpPr>
          <p:nvPr/>
        </p:nvSpPr>
        <p:spPr bwMode="auto">
          <a:xfrm>
            <a:off x="4572000" y="1676400"/>
            <a:ext cx="304800" cy="381000"/>
          </a:xfrm>
          <a:prstGeom prst="ellipse">
            <a:avLst/>
          </a:prstGeom>
          <a:noFill/>
          <a:ln w="28575">
            <a:solidFill>
              <a:srgbClr val="E542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lvl="1">
              <a:buFont typeface="Wingdings" pitchFamily="2" charset="2"/>
              <a:buChar char="v"/>
            </a:pPr>
            <a:endParaRPr lang="en-US">
              <a:latin typeface="Arial" pitchFamily="34" charset="0"/>
            </a:endParaRPr>
          </a:p>
        </p:txBody>
      </p:sp>
      <p:sp>
        <p:nvSpPr>
          <p:cNvPr id="165908" name="Oval 21"/>
          <p:cNvSpPr>
            <a:spLocks noChangeArrowheads="1"/>
          </p:cNvSpPr>
          <p:nvPr/>
        </p:nvSpPr>
        <p:spPr bwMode="auto">
          <a:xfrm>
            <a:off x="4267200" y="5029200"/>
            <a:ext cx="304800" cy="381000"/>
          </a:xfrm>
          <a:prstGeom prst="ellipse">
            <a:avLst/>
          </a:prstGeom>
          <a:noFill/>
          <a:ln w="28575">
            <a:solidFill>
              <a:srgbClr val="E5422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buFont typeface="Wingdings" pitchFamily="2" charset="2"/>
              <a:buChar char="v"/>
            </a:pPr>
            <a:endParaRPr lang="en-US">
              <a:latin typeface="Arial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Transversely polarised FROST (g9b)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15" descr="thb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32766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3017838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8013" cy="1063625"/>
          </a:xfrm>
        </p:spPr>
        <p:txBody>
          <a:bodyPr lIns="0" tIns="0" rIns="0" bIns="0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en-GB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Preliminary results of </a:t>
            </a:r>
            <a:r>
              <a:rPr lang="en-GB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en-GB" b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for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endParaRPr lang="el-GR" b="1" i="1" smtClean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sp>
        <p:nvSpPr>
          <p:cNvPr id="166917" name="Text Box 8"/>
          <p:cNvSpPr txBox="1">
            <a:spLocks noChangeArrowheads="1"/>
          </p:cNvSpPr>
          <p:nvPr/>
        </p:nvSpPr>
        <p:spPr bwMode="auto">
          <a:xfrm>
            <a:off x="1524000" y="306705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18" name="Text Box 9"/>
          <p:cNvSpPr txBox="1">
            <a:spLocks noChangeArrowheads="1"/>
          </p:cNvSpPr>
          <p:nvPr/>
        </p:nvSpPr>
        <p:spPr bwMode="auto">
          <a:xfrm>
            <a:off x="4421188" y="3065463"/>
            <a:ext cx="2284412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19" name="Text Box 10"/>
          <p:cNvSpPr txBox="1">
            <a:spLocks noChangeArrowheads="1"/>
          </p:cNvSpPr>
          <p:nvPr/>
        </p:nvSpPr>
        <p:spPr bwMode="auto">
          <a:xfrm>
            <a:off x="1524000" y="5734050"/>
            <a:ext cx="228441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20" name="Text Box 13"/>
          <p:cNvSpPr txBox="1">
            <a:spLocks noChangeArrowheads="1"/>
          </p:cNvSpPr>
          <p:nvPr/>
        </p:nvSpPr>
        <p:spPr bwMode="auto">
          <a:xfrm>
            <a:off x="7162800" y="1371600"/>
            <a:ext cx="1828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21" name="Text Box 3"/>
          <p:cNvSpPr txBox="1">
            <a:spLocks noChangeArrowheads="1"/>
          </p:cNvSpPr>
          <p:nvPr/>
        </p:nvSpPr>
        <p:spPr bwMode="auto">
          <a:xfrm>
            <a:off x="6477000" y="3733800"/>
            <a:ext cx="28956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chemeClr val="tx1"/>
              </a:buClr>
              <a:buSzPct val="45000"/>
              <a:buFont typeface="Wingdings" pitchFamily="2" charset="2"/>
              <a:buChar char="v"/>
            </a:pPr>
            <a:r>
              <a:rPr lang="en-GB" sz="2200">
                <a:latin typeface="Arial" pitchFamily="34" charset="0"/>
              </a:rPr>
              <a:t> </a:t>
            </a:r>
            <a:r>
              <a:rPr lang="en-GB" sz="2000" b="1">
                <a:latin typeface="Arial" pitchFamily="34" charset="0"/>
              </a:rPr>
              <a:t>Early stage </a:t>
            </a:r>
            <a:r>
              <a:rPr lang="en-GB" sz="2000">
                <a:latin typeface="Arial" pitchFamily="34" charset="0"/>
              </a:rPr>
              <a:t>results  - only approx. linear beam polarization values</a:t>
            </a:r>
          </a:p>
          <a:p>
            <a:pPr eaLnBrk="1">
              <a:lnSpc>
                <a:spcPct val="93000"/>
              </a:lnSpc>
              <a:buClr>
                <a:schemeClr val="tx1"/>
              </a:buClr>
              <a:buSzPct val="45000"/>
              <a:buFont typeface="Wingdings" pitchFamily="2" charset="2"/>
              <a:buChar char="v"/>
            </a:pPr>
            <a:endParaRPr lang="en-GB" sz="2000">
              <a:latin typeface="Arial" pitchFamily="34" charset="0"/>
            </a:endParaRPr>
          </a:p>
          <a:p>
            <a:pPr eaLnBrk="1">
              <a:lnSpc>
                <a:spcPct val="93000"/>
              </a:lnSpc>
              <a:buClr>
                <a:schemeClr val="tx1"/>
              </a:buClr>
              <a:buSzPct val="45000"/>
              <a:buFont typeface="Wingdings" pitchFamily="2" charset="2"/>
              <a:buChar char="v"/>
            </a:pPr>
            <a:r>
              <a:rPr lang="en-GB" sz="2000">
                <a:latin typeface="Arial" pitchFamily="34" charset="0"/>
              </a:rPr>
              <a:t> &lt;1/2 available data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Char char="v"/>
            </a:pPr>
            <a:endParaRPr lang="en-GB" sz="2200" b="1">
              <a:latin typeface="Arial" pitchFamily="34" charset="0"/>
            </a:endParaRPr>
          </a:p>
        </p:txBody>
      </p:sp>
      <p:pic>
        <p:nvPicPr>
          <p:cNvPr id="16692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772150"/>
            <a:ext cx="990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3" name="Picture 16" descr="thbin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990600"/>
            <a:ext cx="32766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4" name="Picture 17" descr="thbin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90600"/>
            <a:ext cx="32194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5" name="Picture 18" descr="thbin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657600"/>
            <a:ext cx="3276600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26" name="Picture 19" descr="thbin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57600"/>
            <a:ext cx="32718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7" name="Text Box 8"/>
          <p:cNvSpPr txBox="1">
            <a:spLocks noChangeArrowheads="1"/>
          </p:cNvSpPr>
          <p:nvPr/>
        </p:nvSpPr>
        <p:spPr bwMode="auto">
          <a:xfrm>
            <a:off x="4800600" y="29718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28" name="Text Box 8"/>
          <p:cNvSpPr txBox="1">
            <a:spLocks noChangeArrowheads="1"/>
          </p:cNvSpPr>
          <p:nvPr/>
        </p:nvSpPr>
        <p:spPr bwMode="auto">
          <a:xfrm>
            <a:off x="7620000" y="28956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29" name="Text Box 8"/>
          <p:cNvSpPr txBox="1">
            <a:spLocks noChangeArrowheads="1"/>
          </p:cNvSpPr>
          <p:nvPr/>
        </p:nvSpPr>
        <p:spPr bwMode="auto">
          <a:xfrm>
            <a:off x="990600" y="41148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30" name="Text Box 8"/>
          <p:cNvSpPr txBox="1">
            <a:spLocks noChangeArrowheads="1"/>
          </p:cNvSpPr>
          <p:nvPr/>
        </p:nvSpPr>
        <p:spPr bwMode="auto">
          <a:xfrm>
            <a:off x="3657600" y="4191000"/>
            <a:ext cx="2286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66931" name="TextBox 24"/>
          <p:cNvSpPr txBox="1">
            <a:spLocks noChangeArrowheads="1"/>
          </p:cNvSpPr>
          <p:nvPr/>
        </p:nvSpPr>
        <p:spPr bwMode="auto">
          <a:xfrm rot="-5400000">
            <a:off x="7937" y="1897063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>
                <a:latin typeface="Arial" pitchFamily="34" charset="0"/>
              </a:rPr>
              <a:t>G</a:t>
            </a:r>
          </a:p>
        </p:txBody>
      </p:sp>
      <p:sp>
        <p:nvSpPr>
          <p:cNvPr id="166932" name="TextBox 25"/>
          <p:cNvSpPr txBox="1">
            <a:spLocks noChangeArrowheads="1"/>
          </p:cNvSpPr>
          <p:nvPr/>
        </p:nvSpPr>
        <p:spPr bwMode="auto">
          <a:xfrm rot="-5400000">
            <a:off x="7937" y="4487863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>
                <a:latin typeface="Arial" pitchFamily="34" charset="0"/>
              </a:rPr>
              <a:t>G</a:t>
            </a:r>
          </a:p>
        </p:txBody>
      </p:sp>
      <p:sp>
        <p:nvSpPr>
          <p:cNvPr id="166933" name="TextBox 26"/>
          <p:cNvSpPr txBox="1">
            <a:spLocks noChangeArrowheads="1"/>
          </p:cNvSpPr>
          <p:nvPr/>
        </p:nvSpPr>
        <p:spPr bwMode="auto">
          <a:xfrm>
            <a:off x="609600" y="6096000"/>
            <a:ext cx="2301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 b="1">
                <a:latin typeface="Arial" pitchFamily="34" charset="0"/>
              </a:rPr>
              <a:t>Centre of mass energy (MeV)</a:t>
            </a:r>
          </a:p>
        </p:txBody>
      </p:sp>
      <p:sp>
        <p:nvSpPr>
          <p:cNvPr id="166934" name="TextBox 27"/>
          <p:cNvSpPr txBox="1">
            <a:spLocks noChangeArrowheads="1"/>
          </p:cNvSpPr>
          <p:nvPr/>
        </p:nvSpPr>
        <p:spPr bwMode="auto">
          <a:xfrm>
            <a:off x="3581400" y="6096000"/>
            <a:ext cx="2301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200" b="1">
                <a:latin typeface="Arial" pitchFamily="34" charset="0"/>
              </a:rPr>
              <a:t>Centre of mass energy (MeV)</a:t>
            </a:r>
          </a:p>
        </p:txBody>
      </p:sp>
      <p:sp>
        <p:nvSpPr>
          <p:cNvPr id="166935" name="Text Box 14"/>
          <p:cNvSpPr txBox="1">
            <a:spLocks noChangeArrowheads="1"/>
          </p:cNvSpPr>
          <p:nvPr/>
        </p:nvSpPr>
        <p:spPr bwMode="auto">
          <a:xfrm>
            <a:off x="3810000" y="1447800"/>
            <a:ext cx="754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E54227"/>
                </a:solidFill>
              </a:rPr>
              <a:t>SAID</a:t>
            </a:r>
          </a:p>
          <a:p>
            <a:pPr eaLnBrk="1" hangingPunct="1"/>
            <a:r>
              <a:rPr lang="en-US" sz="1600" b="1">
                <a:solidFill>
                  <a:schemeClr val="hlink"/>
                </a:solidFill>
              </a:rPr>
              <a:t>MAID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457200" y="20574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29000" y="22860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400800" y="2133600"/>
            <a:ext cx="251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33400" y="4572000"/>
            <a:ext cx="2667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581400" y="5105400"/>
            <a:ext cx="2514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941" name="TextBox 33"/>
          <p:cNvSpPr txBox="1">
            <a:spLocks noChangeArrowheads="1"/>
          </p:cNvSpPr>
          <p:nvPr/>
        </p:nvSpPr>
        <p:spPr bwMode="auto">
          <a:xfrm>
            <a:off x="838200" y="10668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)=-1 to -0.6</a:t>
            </a:r>
          </a:p>
        </p:txBody>
      </p:sp>
      <p:sp>
        <p:nvSpPr>
          <p:cNvPr id="166942" name="TextBox 34"/>
          <p:cNvSpPr txBox="1">
            <a:spLocks noChangeArrowheads="1"/>
          </p:cNvSpPr>
          <p:nvPr/>
        </p:nvSpPr>
        <p:spPr bwMode="auto">
          <a:xfrm>
            <a:off x="3810000" y="10668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)=-0.6 to -0.2</a:t>
            </a:r>
          </a:p>
        </p:txBody>
      </p:sp>
      <p:sp>
        <p:nvSpPr>
          <p:cNvPr id="166943" name="TextBox 35"/>
          <p:cNvSpPr txBox="1">
            <a:spLocks noChangeArrowheads="1"/>
          </p:cNvSpPr>
          <p:nvPr/>
        </p:nvSpPr>
        <p:spPr bwMode="auto">
          <a:xfrm>
            <a:off x="6705600" y="10668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)=-0.2 to 0.2</a:t>
            </a:r>
          </a:p>
        </p:txBody>
      </p:sp>
      <p:sp>
        <p:nvSpPr>
          <p:cNvPr id="166944" name="TextBox 36"/>
          <p:cNvSpPr txBox="1">
            <a:spLocks noChangeArrowheads="1"/>
          </p:cNvSpPr>
          <p:nvPr/>
        </p:nvSpPr>
        <p:spPr bwMode="auto">
          <a:xfrm>
            <a:off x="914400" y="37338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)=0.2 to 0.6</a:t>
            </a:r>
          </a:p>
        </p:txBody>
      </p:sp>
      <p:sp>
        <p:nvSpPr>
          <p:cNvPr id="166945" name="TextBox 37"/>
          <p:cNvSpPr txBox="1">
            <a:spLocks noChangeArrowheads="1"/>
          </p:cNvSpPr>
          <p:nvPr/>
        </p:nvSpPr>
        <p:spPr bwMode="auto">
          <a:xfrm>
            <a:off x="3886200" y="3733800"/>
            <a:ext cx="1905000" cy="3079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cos(</a:t>
            </a:r>
            <a:r>
              <a:rPr lang="en-GB" sz="1400" b="1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en-GB" sz="1400" b="1" baseline="-2500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GB" sz="1400" b="1">
                <a:solidFill>
                  <a:schemeClr val="bg1"/>
                </a:solidFill>
                <a:latin typeface="Arial" pitchFamily="34" charset="0"/>
              </a:rPr>
              <a:t>)=0.6 to 1.0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AC63C-2F22-4BA2-B90C-824973A87BB4}" type="slidenum">
              <a:rPr lang="en-US"/>
              <a:pPr>
                <a:defRPr/>
              </a:pPr>
              <a:t>77</a:t>
            </a:fld>
            <a:endParaRPr lang="en-US"/>
          </a:p>
        </p:txBody>
      </p:sp>
      <p:sp>
        <p:nvSpPr>
          <p:cNvPr id="165890" name="Title 1"/>
          <p:cNvSpPr>
            <a:spLocks noGrp="1"/>
          </p:cNvSpPr>
          <p:nvPr>
            <p:ph type="ctrTitle" idx="4294967295"/>
          </p:nvPr>
        </p:nvSpPr>
        <p:spPr>
          <a:xfrm>
            <a:off x="228600" y="228600"/>
            <a:ext cx="86868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A very early look at </a:t>
            </a:r>
            <a:b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</a:br>
            <a:r>
              <a:rPr lang="en-US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for</a:t>
            </a:r>
            <a:r>
              <a:rPr lang="en-US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π</a:t>
            </a:r>
            <a:r>
              <a:rPr lang="en-US" sz="4000" b="1" i="1" baseline="30000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sz="4000" b="1" i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n</a:t>
            </a:r>
            <a:r>
              <a:rPr lang="en-US" sz="40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</a:t>
            </a:r>
          </a:p>
        </p:txBody>
      </p:sp>
      <p:sp>
        <p:nvSpPr>
          <p:cNvPr id="167941" name="Text Box 3"/>
          <p:cNvSpPr txBox="1">
            <a:spLocks noChangeArrowheads="1"/>
          </p:cNvSpPr>
          <p:nvPr/>
        </p:nvSpPr>
        <p:spPr bwMode="auto">
          <a:xfrm>
            <a:off x="1981200" y="1403350"/>
            <a:ext cx="45942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Arizona State University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Michael Dugger and Barry Ritchie</a:t>
            </a:r>
          </a:p>
        </p:txBody>
      </p:sp>
      <p:pic>
        <p:nvPicPr>
          <p:cNvPr id="167942" name="Picture 4" descr="puzzl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6860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79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3557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962" name="Group 12"/>
          <p:cNvGrpSpPr>
            <a:grpSpLocks/>
          </p:cNvGrpSpPr>
          <p:nvPr/>
        </p:nvGrpSpPr>
        <p:grpSpPr bwMode="auto">
          <a:xfrm>
            <a:off x="381000" y="1524000"/>
            <a:ext cx="3657600" cy="4049713"/>
            <a:chOff x="336" y="816"/>
            <a:chExt cx="2304" cy="2551"/>
          </a:xfrm>
        </p:grpSpPr>
        <p:pic>
          <p:nvPicPr>
            <p:cNvPr id="16896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777"/>
            <a:stretch>
              <a:fillRect/>
            </a:stretch>
          </p:blipFill>
          <p:spPr bwMode="auto">
            <a:xfrm>
              <a:off x="336" y="816"/>
              <a:ext cx="2304" cy="2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0" name="Rectangle 11"/>
            <p:cNvSpPr>
              <a:spLocks noChangeArrowheads="1"/>
            </p:cNvSpPr>
            <p:nvPr/>
          </p:nvSpPr>
          <p:spPr bwMode="auto">
            <a:xfrm>
              <a:off x="672" y="1296"/>
              <a:ext cx="912" cy="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2954B2-869E-4012-A284-D318BBF6D6A3}" type="slidenum">
              <a:rPr lang="en-US"/>
              <a:pPr>
                <a:defRPr/>
              </a:pPr>
              <a:t>78</a:t>
            </a:fld>
            <a:endParaRPr lang="en-US"/>
          </a:p>
        </p:txBody>
      </p:sp>
      <p:pic>
        <p:nvPicPr>
          <p:cNvPr id="1689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Text Box 7"/>
          <p:cNvSpPr txBox="1">
            <a:spLocks noChangeArrowheads="1"/>
          </p:cNvSpPr>
          <p:nvPr/>
        </p:nvSpPr>
        <p:spPr bwMode="auto">
          <a:xfrm>
            <a:off x="4267200" y="1676400"/>
            <a:ext cx="48768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Used only 2 uncalibrated runs 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i="1">
                <a:latin typeface="Arial" pitchFamily="34" charset="0"/>
              </a:rPr>
              <a:t>E</a:t>
            </a:r>
            <a:r>
              <a:rPr lang="el-GR" sz="2000" i="1" baseline="-25000">
                <a:latin typeface="Arial" pitchFamily="34" charset="0"/>
              </a:rPr>
              <a:t>γ</a:t>
            </a:r>
            <a:r>
              <a:rPr lang="en-US" sz="2000">
                <a:latin typeface="Arial" pitchFamily="34" charset="0"/>
              </a:rPr>
              <a:t> from 0.65 to 1.2 GeV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i="1">
                <a:latin typeface="Arial" pitchFamily="34" charset="0"/>
              </a:rPr>
              <a:t>cos(</a:t>
            </a:r>
            <a:r>
              <a:rPr lang="el-GR" sz="2000" i="1">
                <a:latin typeface="Arial" pitchFamily="34" charset="0"/>
              </a:rPr>
              <a:t>θ</a:t>
            </a:r>
            <a:r>
              <a:rPr lang="el-GR" sz="2000" i="1" baseline="30000">
                <a:latin typeface="Arial" pitchFamily="34" charset="0"/>
              </a:rPr>
              <a:t>π</a:t>
            </a:r>
            <a:r>
              <a:rPr lang="en-US" sz="2000" i="1" baseline="-25000">
                <a:latin typeface="Arial" pitchFamily="34" charset="0"/>
              </a:rPr>
              <a:t>c.m.</a:t>
            </a:r>
            <a:r>
              <a:rPr lang="en-US" sz="2000" i="1">
                <a:latin typeface="Arial" pitchFamily="34" charset="0"/>
              </a:rPr>
              <a:t>)</a:t>
            </a:r>
            <a:r>
              <a:rPr lang="en-US" sz="2000">
                <a:latin typeface="Arial" pitchFamily="34" charset="0"/>
              </a:rPr>
              <a:t> = 0.95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Target offset (in </a:t>
            </a:r>
            <a:r>
              <a:rPr lang="el-GR" sz="2000" i="1">
                <a:latin typeface="Arial" pitchFamily="34" charset="0"/>
              </a:rPr>
              <a:t>φ</a:t>
            </a:r>
            <a:r>
              <a:rPr lang="en-US" sz="2000">
                <a:latin typeface="Arial" pitchFamily="34" charset="0"/>
              </a:rPr>
              <a:t>) is within one standard deviation of the set value (-60 degrees)</a:t>
            </a:r>
          </a:p>
          <a:p>
            <a:pPr eaLnBrk="1" hangingPunct="1">
              <a:buFont typeface="Wingdings" pitchFamily="2" charset="2"/>
              <a:buChar char="v"/>
            </a:pPr>
            <a:endParaRPr lang="en-US" sz="2000">
              <a:latin typeface="Arial" pitchFamily="34" charset="0"/>
            </a:endParaRPr>
          </a:p>
          <a:p>
            <a:pPr eaLnBrk="1" hangingPunct="1">
              <a:buFont typeface="Wingdings" pitchFamily="2" charset="2"/>
              <a:buChar char="v"/>
            </a:pPr>
            <a:r>
              <a:rPr lang="en-US" sz="2000">
                <a:latin typeface="Arial" pitchFamily="34" charset="0"/>
              </a:rPr>
              <a:t> The measured value of </a:t>
            </a:r>
            <a:r>
              <a:rPr lang="en-US" sz="2000" i="1">
                <a:latin typeface="Arial" pitchFamily="34" charset="0"/>
              </a:rPr>
              <a:t>T</a:t>
            </a:r>
            <a:r>
              <a:rPr lang="en-US" sz="2000">
                <a:latin typeface="Arial" pitchFamily="34" charset="0"/>
              </a:rPr>
              <a:t> is within 1.14 standard deviations of SAID</a:t>
            </a:r>
            <a:endParaRPr lang="el-GR" sz="2000">
              <a:latin typeface="Arial" pitchFamily="34" charset="0"/>
            </a:endParaRPr>
          </a:p>
        </p:txBody>
      </p:sp>
      <p:sp>
        <p:nvSpPr>
          <p:cNvPr id="142344" name="Text Box 8"/>
          <p:cNvSpPr txBox="1">
            <a:spLocks noChangeArrowheads="1"/>
          </p:cNvSpPr>
          <p:nvPr/>
        </p:nvSpPr>
        <p:spPr bwMode="auto">
          <a:xfrm>
            <a:off x="1736725" y="3900488"/>
            <a:ext cx="1674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2000" b="1" baseline="-25000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SAID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= -0.440</a:t>
            </a:r>
          </a:p>
        </p:txBody>
      </p:sp>
      <p:sp>
        <p:nvSpPr>
          <p:cNvPr id="168967" name="Text Box 10"/>
          <p:cNvSpPr txBox="1">
            <a:spLocks noChangeArrowheads="1"/>
          </p:cNvSpPr>
          <p:nvPr/>
        </p:nvSpPr>
        <p:spPr bwMode="auto">
          <a:xfrm>
            <a:off x="1066800" y="2030413"/>
            <a:ext cx="1851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i="1"/>
              <a:t>T</a:t>
            </a:r>
            <a:r>
              <a:rPr lang="en-US" sz="2000" b="1"/>
              <a:t> = -0.34 </a:t>
            </a:r>
            <a:r>
              <a:rPr lang="en-US" sz="2000" b="1">
                <a:cs typeface="Times New Roman" pitchFamily="18" charset="0"/>
              </a:rPr>
              <a:t>± </a:t>
            </a:r>
            <a:r>
              <a:rPr lang="en-US" sz="2000" b="1"/>
              <a:t>0.09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First glimpse of T from CLAS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334BA59-228B-4F06-B1BB-AE1BC35C1AEE}" type="slidenum">
              <a:rPr lang="en-US"/>
              <a:pPr>
                <a:defRPr/>
              </a:pPr>
              <a:t>79</a:t>
            </a:fld>
            <a:endParaRPr lang="en-US"/>
          </a:p>
        </p:txBody>
      </p:sp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2346325" y="100013"/>
            <a:ext cx="48085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Acknowledgements</a:t>
            </a:r>
          </a:p>
        </p:txBody>
      </p:sp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57200" y="990600"/>
            <a:ext cx="44958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MS PGothic" pitchFamily="34" charset="-128"/>
              <a:buChar char="✦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NSF</a:t>
            </a:r>
          </a:p>
          <a:p>
            <a:pPr marL="342900" indent="-342900">
              <a:buFont typeface="MS PGothic" pitchFamily="34" charset="-128"/>
              <a:buNone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42900" indent="-342900">
              <a:buFont typeface="MS PGothic" pitchFamily="34" charset="-128"/>
              <a:buChar char="✦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DOE</a:t>
            </a:r>
          </a:p>
          <a:p>
            <a:pPr marL="342900" indent="-342900">
              <a:buFont typeface="MS PGothic" pitchFamily="34" charset="-128"/>
              <a:buNone/>
              <a:defRPr/>
            </a:pPr>
            <a:endParaRPr lang="en-US"/>
          </a:p>
          <a:p>
            <a:pPr marL="342900" indent="-342900">
              <a:buFont typeface="MS PGothic" pitchFamily="34" charset="-128"/>
              <a:buChar char="✦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CLAS Collaboration</a:t>
            </a:r>
          </a:p>
        </p:txBody>
      </p:sp>
      <p:pic>
        <p:nvPicPr>
          <p:cNvPr id="169990" name="Picture 6" descr="gw_stack_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95800"/>
            <a:ext cx="17526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352800"/>
            <a:ext cx="32004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999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038600"/>
            <a:ext cx="10477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9993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030788"/>
            <a:ext cx="1371600" cy="137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9994" name="Picture 11" descr="logo1s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60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143000"/>
            <a:ext cx="14478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638800"/>
            <a:ext cx="20574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7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752600"/>
            <a:ext cx="11430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8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6130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9" name="Picture 16" descr="doe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5"/>
          <a:stretch>
            <a:fillRect/>
          </a:stretch>
        </p:blipFill>
        <p:spPr bwMode="auto">
          <a:xfrm>
            <a:off x="1981200" y="1676400"/>
            <a:ext cx="6096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21075" y="0"/>
            <a:ext cx="21129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Outline</a:t>
            </a:r>
            <a:r>
              <a:rPr lang="en-US" sz="4000" dirty="0"/>
              <a:t> </a:t>
            </a:r>
          </a:p>
        </p:txBody>
      </p: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57200" y="1524000"/>
            <a:ext cx="533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>
                <a:latin typeface="Arial" pitchFamily="34" charset="0"/>
              </a:rPr>
              <a:t>General motivations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Polarization observables to be discussed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Experimental details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Preliminary results for several polarization observables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Conclusions</a:t>
            </a:r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/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 sz="1800"/>
          </a:p>
        </p:txBody>
      </p:sp>
      <p:pic>
        <p:nvPicPr>
          <p:cNvPr id="993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19637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Outline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340"/>
          <p:cNvSpPr>
            <a:spLocks noChangeArrowheads="1"/>
          </p:cNvSpPr>
          <p:nvPr/>
        </p:nvSpPr>
        <p:spPr bwMode="auto">
          <a:xfrm>
            <a:off x="2209800" y="6172200"/>
            <a:ext cx="4572000" cy="457200"/>
          </a:xfrm>
          <a:prstGeom prst="rect">
            <a:avLst/>
          </a:prstGeom>
          <a:solidFill>
            <a:schemeClr val="accent1">
              <a:alpha val="7294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51" y="152400"/>
            <a:ext cx="9123362" cy="914400"/>
          </a:xfrm>
          <a:ln>
            <a:miter lim="800000"/>
            <a:headEnd/>
            <a:tailEnd/>
          </a:ln>
          <a:extLst/>
        </p:spPr>
        <p:txBody>
          <a:bodyPr wrap="none" lIns="91429" tIns="45714" rIns="91429" bIns="45714" rtlCol="0" anchor="t">
            <a:normAutofit/>
          </a:bodyPr>
          <a:lstStyle/>
          <a:p>
            <a:pPr defTabSz="914293"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j-lt"/>
              </a:rPr>
              <a:t>Status of meson </a:t>
            </a:r>
            <a:r>
              <a:rPr lang="en-US" sz="4000" b="1" dirty="0" err="1" smtClean="0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j-lt"/>
              </a:rPr>
              <a:t>photoproduction</a:t>
            </a:r>
            <a:r>
              <a:rPr lang="en-US" sz="4000" b="1" dirty="0" smtClean="0"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+mj-lt"/>
              </a:rPr>
              <a:t>  </a:t>
            </a:r>
            <a:endParaRPr lang="en-US" sz="4000" b="1" dirty="0">
              <a:ln>
                <a:solidFill>
                  <a:srgbClr val="0000FF"/>
                </a:solidFill>
              </a:ln>
              <a:solidFill>
                <a:srgbClr val="000000"/>
              </a:solidFill>
              <a:effectLst>
                <a:outerShdw blurRad="101600" dist="63500" dir="2700000" algn="tl" rotWithShape="0">
                  <a:prstClr val="black">
                    <a:alpha val="75000"/>
                  </a:prstClr>
                </a:outerShdw>
                <a:reflection blurRad="6350" stA="60000" endA="900" endPos="58000" dir="5400000" sy="-100000" algn="bl" rotWithShape="0"/>
              </a:effectLst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9030" y="6217657"/>
            <a:ext cx="4201443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defTabSz="45714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 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ea typeface="Zapf Dingbats"/>
                <a:cs typeface="Zapf Dingbats"/>
              </a:rPr>
              <a:t>-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ea typeface="Zapf Dingbats"/>
                <a:cs typeface="Zapf Dingbats"/>
              </a:rPr>
              <a:t>published</a:t>
            </a:r>
            <a:r>
              <a: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en-US" sz="1800" dirty="0"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1800" dirty="0">
                <a:solidFill>
                  <a:srgbClr val="00FF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solidFill>
                  <a:srgbClr val="4F6228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ea typeface="Zapf Dingbats"/>
                <a:cs typeface="Zapf Dingbats"/>
              </a:rPr>
              <a:t>- acquired</a:t>
            </a:r>
            <a:r>
              <a: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, </a:t>
            </a:r>
            <a:r>
              <a:rPr lang="en-US" sz="18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✔</a:t>
            </a:r>
            <a:r>
              <a:rPr lang="en-US" sz="1800" dirty="0">
                <a:ln>
                  <a:solidFill>
                    <a:srgbClr val="0000FF"/>
                  </a:solidFill>
                </a:ln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Zapf Dingbats"/>
                <a:ea typeface="Zapf Dingbats"/>
                <a:cs typeface="Zapf Dingbats"/>
              </a:rPr>
              <a:t> </a:t>
            </a:r>
            <a:r>
              <a:rPr lang="en-US" sz="1800" dirty="0">
                <a:ln>
                  <a:solidFill>
                    <a:srgbClr val="0000FF"/>
                  </a:solidFill>
                </a:ln>
                <a:solidFill>
                  <a:srgbClr val="000000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ea typeface="Zapf Dingbats"/>
                <a:cs typeface="Zapf Dingbats"/>
              </a:rPr>
              <a:t>- </a:t>
            </a:r>
            <a:r>
              <a:rPr lang="en-US" sz="18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  <a:latin typeface="+mn-lt"/>
                <a:cs typeface="+mn-cs"/>
              </a:rPr>
              <a:t>planned</a:t>
            </a:r>
          </a:p>
        </p:txBody>
      </p:sp>
      <p:pic>
        <p:nvPicPr>
          <p:cNvPr id="171013" name="Picture 339" descr="Ta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596741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465306-AFBF-4F73-8ACC-ABEC299BC518}" type="slidenum">
              <a:rPr lang="en-US"/>
              <a:pPr>
                <a:defRPr/>
              </a:pPr>
              <a:t>82</a:t>
            </a:fld>
            <a:endParaRPr lang="en-US"/>
          </a:p>
        </p:txBody>
      </p:sp>
      <p:sp>
        <p:nvSpPr>
          <p:cNvPr id="172036" name="Text Box 3"/>
          <p:cNvSpPr txBox="1">
            <a:spLocks noChangeArrowheads="1"/>
          </p:cNvSpPr>
          <p:nvPr/>
        </p:nvSpPr>
        <p:spPr bwMode="auto">
          <a:xfrm>
            <a:off x="1508125" y="1295400"/>
            <a:ext cx="42640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 i="1"/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π</a:t>
            </a:r>
            <a:r>
              <a:rPr lang="en-US" sz="2800" i="1" baseline="30000">
                <a:cs typeface="Times New Roman" pitchFamily="18" charset="0"/>
              </a:rPr>
              <a:t>0</a:t>
            </a:r>
            <a:r>
              <a:rPr lang="en-US" sz="2800" i="1">
                <a:cs typeface="Times New Roman" pitchFamily="18" charset="0"/>
              </a:rPr>
              <a:t> 		E</a:t>
            </a:r>
          </a:p>
          <a:p>
            <a:pPr eaLnBrk="1" hangingPunct="1">
              <a:buFontTx/>
              <a:buChar char="•"/>
            </a:pP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n </a:t>
            </a:r>
            <a:r>
              <a:rPr lang="el-GR" sz="2800" i="1">
                <a:cs typeface="Times New Roman" pitchFamily="18" charset="0"/>
              </a:rPr>
              <a:t>π</a:t>
            </a:r>
            <a:r>
              <a:rPr lang="en-US" sz="2800" i="1" baseline="30000">
                <a:cs typeface="Times New Roman" pitchFamily="18" charset="0"/>
              </a:rPr>
              <a:t>+</a:t>
            </a:r>
            <a:r>
              <a:rPr lang="en-US" sz="2800" i="1">
                <a:cs typeface="Times New Roman" pitchFamily="18" charset="0"/>
              </a:rPr>
              <a:t> 	E, G</a:t>
            </a:r>
          </a:p>
          <a:p>
            <a:pPr eaLnBrk="1" hangingPunct="1">
              <a:buFontTx/>
              <a:buChar char="•"/>
            </a:pP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η</a:t>
            </a:r>
            <a:r>
              <a:rPr lang="en-US" sz="2800" i="1" baseline="30000">
                <a:cs typeface="Times New Roman" pitchFamily="18" charset="0"/>
              </a:rPr>
              <a:t> </a:t>
            </a:r>
            <a:r>
              <a:rPr lang="en-US" sz="2800" i="1">
                <a:cs typeface="Times New Roman" pitchFamily="18" charset="0"/>
              </a:rPr>
              <a:t>		E</a:t>
            </a:r>
          </a:p>
          <a:p>
            <a:pPr eaLnBrk="1" hangingPunct="1">
              <a:buFontTx/>
              <a:buChar char="•"/>
            </a:pP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K</a:t>
            </a:r>
            <a:r>
              <a:rPr lang="en-US" sz="2800" i="1" baseline="30000">
                <a:cs typeface="Times New Roman" pitchFamily="18" charset="0"/>
              </a:rPr>
              <a:t>+ </a:t>
            </a:r>
            <a:r>
              <a:rPr lang="el-GR" sz="2800" i="1">
                <a:cs typeface="Times New Roman" pitchFamily="18" charset="0"/>
              </a:rPr>
              <a:t>Λ</a:t>
            </a:r>
            <a:r>
              <a:rPr lang="en-US" sz="2800" i="1">
                <a:cs typeface="Times New Roman" pitchFamily="18" charset="0"/>
              </a:rPr>
              <a:t> 	E, </a:t>
            </a:r>
            <a:r>
              <a:rPr lang="el-GR" sz="2800" i="1">
                <a:cs typeface="Times New Roman" pitchFamily="18" charset="0"/>
              </a:rPr>
              <a:t>Σ</a:t>
            </a:r>
            <a:r>
              <a:rPr lang="en-US" sz="2800" i="1">
                <a:cs typeface="Times New Roman" pitchFamily="18" charset="0"/>
              </a:rPr>
              <a:t>, G</a:t>
            </a:r>
          </a:p>
          <a:p>
            <a:pPr eaLnBrk="1" hangingPunct="1">
              <a:buFontTx/>
              <a:buChar char="•"/>
            </a:pP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K</a:t>
            </a:r>
            <a:r>
              <a:rPr lang="en-US" sz="2800" i="1" baseline="30000">
                <a:cs typeface="Times New Roman" pitchFamily="18" charset="0"/>
              </a:rPr>
              <a:t>+</a:t>
            </a: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Σ</a:t>
            </a:r>
            <a:r>
              <a:rPr lang="en-US" sz="2800" i="1" baseline="30000">
                <a:cs typeface="Times New Roman" pitchFamily="18" charset="0"/>
              </a:rPr>
              <a:t>0</a:t>
            </a:r>
            <a:r>
              <a:rPr lang="en-US" sz="2800" i="1">
                <a:cs typeface="Times New Roman" pitchFamily="18" charset="0"/>
              </a:rPr>
              <a:t>	E</a:t>
            </a:r>
            <a:endParaRPr lang="el-GR" sz="2800" i="1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γ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→</a:t>
            </a:r>
            <a:r>
              <a:rPr lang="en-US" sz="2800" i="1">
                <a:cs typeface="Times New Roman" pitchFamily="18" charset="0"/>
              </a:rPr>
              <a:t> p </a:t>
            </a:r>
            <a:r>
              <a:rPr lang="el-GR" sz="2800" i="1">
                <a:cs typeface="Times New Roman" pitchFamily="18" charset="0"/>
              </a:rPr>
              <a:t>π</a:t>
            </a:r>
            <a:r>
              <a:rPr lang="en-US" sz="2800" i="1" baseline="30000">
                <a:cs typeface="Times New Roman" pitchFamily="18" charset="0"/>
              </a:rPr>
              <a:t>+</a:t>
            </a:r>
            <a:r>
              <a:rPr lang="en-US" sz="2800" i="1">
                <a:cs typeface="Times New Roman" pitchFamily="18" charset="0"/>
              </a:rPr>
              <a:t> </a:t>
            </a:r>
            <a:r>
              <a:rPr lang="el-GR" sz="2800" i="1">
                <a:cs typeface="Times New Roman" pitchFamily="18" charset="0"/>
              </a:rPr>
              <a:t>π</a:t>
            </a:r>
            <a:r>
              <a:rPr lang="en-US" sz="2800" i="1" baseline="30000">
                <a:cs typeface="Times New Roman" pitchFamily="18" charset="0"/>
              </a:rPr>
              <a:t>-</a:t>
            </a:r>
            <a:r>
              <a:rPr lang="en-US" sz="2800" i="1">
                <a:cs typeface="Times New Roman" pitchFamily="18" charset="0"/>
              </a:rPr>
              <a:t> 	I</a:t>
            </a:r>
            <a:r>
              <a:rPr lang="en-US" sz="2800" i="1" baseline="-25000">
                <a:cs typeface="Times New Roman" pitchFamily="18" charset="0"/>
              </a:rPr>
              <a:t>s</a:t>
            </a:r>
            <a:r>
              <a:rPr lang="en-US" sz="2800" i="1">
                <a:cs typeface="Times New Roman" pitchFamily="18" charset="0"/>
              </a:rPr>
              <a:t>, P</a:t>
            </a:r>
            <a:r>
              <a:rPr lang="en-US" sz="2800" i="1" baseline="-25000">
                <a:cs typeface="Times New Roman" pitchFamily="18" charset="0"/>
              </a:rPr>
              <a:t>z</a:t>
            </a:r>
            <a:r>
              <a:rPr lang="en-US" sz="2800" i="1">
                <a:cs typeface="Times New Roman" pitchFamily="18" charset="0"/>
              </a:rPr>
              <a:t>, P</a:t>
            </a:r>
            <a:r>
              <a:rPr lang="en-US" sz="2800" i="1" baseline="30000">
                <a:cs typeface="Times New Roman" pitchFamily="18" charset="0"/>
              </a:rPr>
              <a:t>○</a:t>
            </a:r>
            <a:r>
              <a:rPr lang="en-US" sz="2800" i="1" baseline="-25000">
                <a:cs typeface="Times New Roman" pitchFamily="18" charset="0"/>
              </a:rPr>
              <a:t>z</a:t>
            </a:r>
            <a:endParaRPr lang="el-GR" sz="2800">
              <a:cs typeface="Times New Roman" pitchFamily="18" charset="0"/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6532563" y="2057400"/>
            <a:ext cx="23828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hlink"/>
                </a:solidFill>
              </a:rPr>
              <a:t>Single pseudoscalar photoproduction</a:t>
            </a:r>
          </a:p>
        </p:txBody>
      </p:sp>
      <p:sp>
        <p:nvSpPr>
          <p:cNvPr id="172038" name="Line 6"/>
          <p:cNvSpPr>
            <a:spLocks noChangeShapeType="1"/>
          </p:cNvSpPr>
          <p:nvPr/>
        </p:nvSpPr>
        <p:spPr bwMode="auto">
          <a:xfrm>
            <a:off x="5943600" y="2743200"/>
            <a:ext cx="4572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1447800" y="1295400"/>
            <a:ext cx="4495800" cy="2667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0" name="Rectangle 4"/>
          <p:cNvSpPr>
            <a:spLocks noChangeArrowheads="1"/>
          </p:cNvSpPr>
          <p:nvPr/>
        </p:nvSpPr>
        <p:spPr bwMode="auto">
          <a:xfrm>
            <a:off x="1447800" y="1295400"/>
            <a:ext cx="4495800" cy="22098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chemeClr val="hlink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343400"/>
            <a:ext cx="7375525" cy="1870075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042" name="Line 12"/>
          <p:cNvSpPr>
            <a:spLocks noChangeShapeType="1"/>
          </p:cNvSpPr>
          <p:nvPr/>
        </p:nvSpPr>
        <p:spPr bwMode="auto">
          <a:xfrm>
            <a:off x="7086600" y="3200400"/>
            <a:ext cx="0" cy="11430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043" name="Line 13"/>
          <p:cNvSpPr>
            <a:spLocks noChangeShapeType="1"/>
          </p:cNvSpPr>
          <p:nvPr/>
        </p:nvSpPr>
        <p:spPr bwMode="auto">
          <a:xfrm>
            <a:off x="3886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044" name="Line 14"/>
          <p:cNvSpPr>
            <a:spLocks noChangeShapeType="1"/>
          </p:cNvSpPr>
          <p:nvPr/>
        </p:nvSpPr>
        <p:spPr bwMode="auto">
          <a:xfrm>
            <a:off x="23622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045" name="Line 15"/>
          <p:cNvSpPr>
            <a:spLocks noChangeShapeType="1"/>
          </p:cNvSpPr>
          <p:nvPr/>
        </p:nvSpPr>
        <p:spPr bwMode="auto">
          <a:xfrm>
            <a:off x="5486400" y="43434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2046" name="AutoShape 16"/>
          <p:cNvSpPr>
            <a:spLocks noChangeArrowheads="1"/>
          </p:cNvSpPr>
          <p:nvPr/>
        </p:nvSpPr>
        <p:spPr bwMode="auto">
          <a:xfrm>
            <a:off x="1828800" y="5334000"/>
            <a:ext cx="1981200" cy="8382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Experimental observables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1749AE0-7F0F-44EA-BFDB-825247A17304}" type="slidenum">
              <a:rPr lang="en-US"/>
              <a:pPr>
                <a:defRPr/>
              </a:pPr>
              <a:t>83</a:t>
            </a:fld>
            <a:endParaRPr lang="en-US"/>
          </a:p>
        </p:txBody>
      </p:sp>
      <p:sp>
        <p:nvSpPr>
          <p:cNvPr id="173059" name="Text Box 2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02755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9154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MS PGothic" pitchFamily="34" charset="-128"/>
              <a:buChar char="✦"/>
              <a:defRPr/>
            </a:pPr>
            <a:endParaRPr lang="en-US" sz="2000"/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2000"/>
              <a:t> 8 helicity states: 4 initial, 2 final </a:t>
            </a:r>
            <a:r>
              <a:rPr lang="en-US" sz="2000">
                <a:cs typeface="Times New Roman" pitchFamily="18" charset="0"/>
              </a:rPr>
              <a:t>→ 4∙2 = 8</a:t>
            </a:r>
            <a:r>
              <a:rPr lang="en-US" sz="2000"/>
              <a:t> 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2000"/>
              <a:t> Amplitudes are complex but parity symmetry reduces independent numbers to 8</a:t>
            </a:r>
            <a:endParaRPr lang="en-US" sz="2000">
              <a:cs typeface="Times New Roman" pitchFamily="18" charset="0"/>
            </a:endParaRP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2000"/>
              <a:t> Overall phase unobservable </a:t>
            </a:r>
            <a:r>
              <a:rPr lang="en-US" sz="2000">
                <a:cs typeface="Times New Roman" pitchFamily="18" charset="0"/>
              </a:rPr>
              <a:t>→ </a:t>
            </a:r>
            <a:r>
              <a:rPr lang="en-US" sz="2000"/>
              <a:t>7 independent numbers</a:t>
            </a:r>
            <a:endParaRPr lang="en-US" sz="2000" b="1">
              <a:solidFill>
                <a:srgbClr val="990033"/>
              </a:solidFill>
            </a:endParaRPr>
          </a:p>
          <a:p>
            <a:pPr>
              <a:buClr>
                <a:schemeClr val="tx1"/>
              </a:buClr>
              <a:defRPr/>
            </a:pPr>
            <a:r>
              <a:rPr lang="en-US" sz="2000" b="1">
                <a:solidFill>
                  <a:srgbClr val="990033"/>
                </a:solidFill>
              </a:rPr>
              <a:t> 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r>
              <a:rPr lang="en-US" sz="20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HOWEVER</a:t>
            </a:r>
            <a:r>
              <a:rPr lang="en-US" sz="2000"/>
              <a:t>, not all possible observables are linearly independent and it turns out that there must be a minimum of 8 observables / experiments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304800" y="76200"/>
            <a:ext cx="830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 amplitudes for </a:t>
            </a:r>
            <a:r>
              <a:rPr lang="el-GR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+ p </a:t>
            </a:r>
            <a:r>
              <a:rPr lang="el-GR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sz="2800" b="1" i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+ pseudoscalar</a:t>
            </a:r>
            <a:endParaRPr lang="el-GR" sz="2800" b="1" i="1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  <p:grpSp>
        <p:nvGrpSpPr>
          <p:cNvPr id="173062" name="Group 6"/>
          <p:cNvGrpSpPr>
            <a:grpSpLocks/>
          </p:cNvGrpSpPr>
          <p:nvPr/>
        </p:nvGrpSpPr>
        <p:grpSpPr bwMode="auto">
          <a:xfrm>
            <a:off x="609600" y="4114800"/>
            <a:ext cx="2973388" cy="2189163"/>
            <a:chOff x="384" y="816"/>
            <a:chExt cx="1873" cy="1379"/>
          </a:xfrm>
        </p:grpSpPr>
        <p:graphicFrame>
          <p:nvGraphicFramePr>
            <p:cNvPr id="173079" name="Object 7"/>
            <p:cNvGraphicFramePr>
              <a:graphicFrameLocks noChangeAspect="1"/>
            </p:cNvGraphicFramePr>
            <p:nvPr/>
          </p:nvGraphicFramePr>
          <p:xfrm>
            <a:off x="462" y="1008"/>
            <a:ext cx="1795" cy="1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09" name="Equation" r:id="rId3" imgW="1384300" imgH="914400" progId="Equation.3">
                    <p:embed/>
                  </p:oleObj>
                </mc:Choice>
                <mc:Fallback>
                  <p:oleObj name="Equation" r:id="rId3" imgW="1384300" imgH="914400" progId="Equation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2" y="1008"/>
                          <a:ext cx="1795" cy="1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80" name="Object 8"/>
            <p:cNvGraphicFramePr>
              <a:graphicFrameLocks noChangeAspect="1"/>
            </p:cNvGraphicFramePr>
            <p:nvPr/>
          </p:nvGraphicFramePr>
          <p:xfrm>
            <a:off x="1104" y="1296"/>
            <a:ext cx="510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10" name="Equation" r:id="rId5" imgW="393529" imgH="457002" progId="Equation.3">
                    <p:embed/>
                  </p:oleObj>
                </mc:Choice>
                <mc:Fallback>
                  <p:oleObj name="Equation" r:id="rId5" imgW="393529" imgH="457002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1296"/>
                          <a:ext cx="510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3081" name="Object 9"/>
            <p:cNvGraphicFramePr>
              <a:graphicFrameLocks noChangeAspect="1"/>
            </p:cNvGraphicFramePr>
            <p:nvPr/>
          </p:nvGraphicFramePr>
          <p:xfrm>
            <a:off x="1554" y="1296"/>
            <a:ext cx="510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11" name="Equation" r:id="rId7" imgW="393529" imgH="457002" progId="Equation.3">
                    <p:embed/>
                  </p:oleObj>
                </mc:Choice>
                <mc:Fallback>
                  <p:oleObj name="Equation" r:id="rId7" imgW="393529" imgH="457002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4" y="1296"/>
                          <a:ext cx="510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62" name="Text Box 10"/>
            <p:cNvSpPr txBox="1">
              <a:spLocks noChangeArrowheads="1"/>
            </p:cNvSpPr>
            <p:nvPr/>
          </p:nvSpPr>
          <p:spPr bwMode="auto">
            <a:xfrm>
              <a:off x="384" y="816"/>
              <a:ext cx="157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helicity +1 photons (</a:t>
              </a:r>
              <a:r>
                <a:rPr lang="el-GR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</a:rPr>
                <a:t>ε</a:t>
              </a:r>
              <a:r>
                <a:rPr lang="en-US" sz="1800" b="1" baseline="-25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Times New Roman" pitchFamily="18" charset="0"/>
                </a:rPr>
                <a:t>+</a:t>
              </a: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):</a:t>
              </a:r>
            </a:p>
          </p:txBody>
        </p:sp>
        <p:sp>
          <p:nvSpPr>
            <p:cNvPr id="173083" name="Rectangle 11"/>
            <p:cNvSpPr>
              <a:spLocks noChangeArrowheads="1"/>
            </p:cNvSpPr>
            <p:nvPr/>
          </p:nvSpPr>
          <p:spPr bwMode="auto">
            <a:xfrm>
              <a:off x="384" y="816"/>
              <a:ext cx="1680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3063" name="Group 12"/>
          <p:cNvGrpSpPr>
            <a:grpSpLocks/>
          </p:cNvGrpSpPr>
          <p:nvPr/>
        </p:nvGrpSpPr>
        <p:grpSpPr bwMode="auto">
          <a:xfrm>
            <a:off x="5562600" y="4114800"/>
            <a:ext cx="3292475" cy="2189163"/>
            <a:chOff x="3504" y="816"/>
            <a:chExt cx="2074" cy="1379"/>
          </a:xfrm>
        </p:grpSpPr>
        <p:sp>
          <p:nvSpPr>
            <p:cNvPr id="202765" name="Text Box 13"/>
            <p:cNvSpPr txBox="1">
              <a:spLocks noChangeArrowheads="1"/>
            </p:cNvSpPr>
            <p:nvPr/>
          </p:nvSpPr>
          <p:spPr bwMode="auto">
            <a:xfrm>
              <a:off x="3552" y="816"/>
              <a:ext cx="151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helicity -1 photons (</a:t>
              </a:r>
              <a:r>
                <a:rPr lang="el-GR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ε</a:t>
              </a:r>
              <a:r>
                <a:rPr lang="en-US" sz="1800" b="1" baseline="-25000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):</a:t>
              </a:r>
            </a:p>
          </p:txBody>
        </p:sp>
        <p:grpSp>
          <p:nvGrpSpPr>
            <p:cNvPr id="173072" name="Group 14"/>
            <p:cNvGrpSpPr>
              <a:grpSpLocks/>
            </p:cNvGrpSpPr>
            <p:nvPr/>
          </p:nvGrpSpPr>
          <p:grpSpPr bwMode="auto">
            <a:xfrm>
              <a:off x="3504" y="816"/>
              <a:ext cx="2074" cy="1379"/>
              <a:chOff x="3504" y="816"/>
              <a:chExt cx="2074" cy="1379"/>
            </a:xfrm>
          </p:grpSpPr>
          <p:grpSp>
            <p:nvGrpSpPr>
              <p:cNvPr id="173073" name="Group 15"/>
              <p:cNvGrpSpPr>
                <a:grpSpLocks/>
              </p:cNvGrpSpPr>
              <p:nvPr/>
            </p:nvGrpSpPr>
            <p:grpSpPr bwMode="auto">
              <a:xfrm>
                <a:off x="3504" y="1008"/>
                <a:ext cx="2074" cy="1187"/>
                <a:chOff x="3504" y="1021"/>
                <a:chExt cx="2074" cy="1187"/>
              </a:xfrm>
            </p:grpSpPr>
            <p:graphicFrame>
              <p:nvGraphicFramePr>
                <p:cNvPr id="173075" name="Object 16"/>
                <p:cNvGraphicFramePr>
                  <a:graphicFrameLocks noChangeAspect="1"/>
                </p:cNvGraphicFramePr>
                <p:nvPr/>
              </p:nvGraphicFramePr>
              <p:xfrm>
                <a:off x="3504" y="1021"/>
                <a:ext cx="2074" cy="11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73112" name="Equation" r:id="rId9" imgW="1600200" imgH="914400" progId="Equation.3">
                        <p:embed/>
                      </p:oleObj>
                    </mc:Choice>
                    <mc:Fallback>
                      <p:oleObj name="Equation" r:id="rId9" imgW="1600200" imgH="914400" progId="Equation.3">
                        <p:embed/>
                        <p:pic>
                          <p:nvPicPr>
                            <p:cNvPr id="0" name="Object 1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0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504" y="1021"/>
                              <a:ext cx="2074" cy="1187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73076" name="Group 17"/>
                <p:cNvGrpSpPr>
                  <a:grpSpLocks/>
                </p:cNvGrpSpPr>
                <p:nvPr/>
              </p:nvGrpSpPr>
              <p:grpSpPr bwMode="auto">
                <a:xfrm>
                  <a:off x="4172" y="1309"/>
                  <a:ext cx="1186" cy="611"/>
                  <a:chOff x="4172" y="1309"/>
                  <a:chExt cx="1186" cy="611"/>
                </a:xfrm>
              </p:grpSpPr>
              <p:graphicFrame>
                <p:nvGraphicFramePr>
                  <p:cNvPr id="173077" name="Object 18"/>
                  <p:cNvGraphicFramePr>
                    <a:graphicFrameLocks noChangeAspect="1"/>
                  </p:cNvGraphicFramePr>
                  <p:nvPr/>
                </p:nvGraphicFramePr>
                <p:xfrm>
                  <a:off x="4172" y="1327"/>
                  <a:ext cx="510" cy="59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73113" name="Equation" r:id="rId11" imgW="393529" imgH="457002" progId="Equation.3">
                          <p:embed/>
                        </p:oleObj>
                      </mc:Choice>
                      <mc:Fallback>
                        <p:oleObj name="Equation" r:id="rId11" imgW="393529" imgH="457002" progId="Equation.3">
                          <p:embed/>
                          <p:pic>
                            <p:nvPicPr>
                              <p:cNvPr id="0" name="Object 18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2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172" y="1327"/>
                                <a:ext cx="510" cy="59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73078" name="Object 19"/>
                  <p:cNvGraphicFramePr>
                    <a:graphicFrameLocks noChangeAspect="1"/>
                  </p:cNvGraphicFramePr>
                  <p:nvPr/>
                </p:nvGraphicFramePr>
                <p:xfrm>
                  <a:off x="4848" y="1309"/>
                  <a:ext cx="510" cy="59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73114" name="Equation" r:id="rId13" imgW="393529" imgH="457002" progId="Equation.3">
                          <p:embed/>
                        </p:oleObj>
                      </mc:Choice>
                      <mc:Fallback>
                        <p:oleObj name="Equation" r:id="rId13" imgW="393529" imgH="457002" progId="Equation.3">
                          <p:embed/>
                          <p:pic>
                            <p:nvPicPr>
                              <p:cNvPr id="0" name="Object 19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4848" y="1309"/>
                                <a:ext cx="510" cy="593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rgbClr val="808080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73074" name="Rectangle 20"/>
              <p:cNvSpPr>
                <a:spLocks noChangeArrowheads="1"/>
              </p:cNvSpPr>
              <p:nvPr/>
            </p:nvSpPr>
            <p:spPr bwMode="auto">
              <a:xfrm>
                <a:off x="3504" y="816"/>
                <a:ext cx="1872" cy="12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73064" name="Object 21"/>
          <p:cNvGraphicFramePr>
            <a:graphicFrameLocks noChangeAspect="1"/>
          </p:cNvGraphicFramePr>
          <p:nvPr/>
        </p:nvGraphicFramePr>
        <p:xfrm>
          <a:off x="3352800" y="4724400"/>
          <a:ext cx="21336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15" name="Equation" r:id="rId15" imgW="1371600" imgH="254000" progId="Equation.3">
                  <p:embed/>
                </p:oleObj>
              </mc:Choice>
              <mc:Fallback>
                <p:oleObj name="Equation" r:id="rId15" imgW="1371600" imgH="2540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4724400"/>
                        <a:ext cx="21336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5" name="Text Box 22"/>
          <p:cNvSpPr txBox="1">
            <a:spLocks noChangeArrowheads="1"/>
          </p:cNvSpPr>
          <p:nvPr/>
        </p:nvSpPr>
        <p:spPr bwMode="auto">
          <a:xfrm>
            <a:off x="3276600" y="5181600"/>
            <a:ext cx="21828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/>
              <a:t>Parity symmetry </a:t>
            </a:r>
            <a:r>
              <a:rPr lang="en-US" sz="2000">
                <a:cs typeface="Times New Roman" pitchFamily="18" charset="0"/>
              </a:rPr>
              <a:t>→</a:t>
            </a:r>
          </a:p>
        </p:txBody>
      </p:sp>
      <p:grpSp>
        <p:nvGrpSpPr>
          <p:cNvPr id="173066" name="Group 25"/>
          <p:cNvGrpSpPr>
            <a:grpSpLocks/>
          </p:cNvGrpSpPr>
          <p:nvPr/>
        </p:nvGrpSpPr>
        <p:grpSpPr bwMode="auto">
          <a:xfrm>
            <a:off x="3124200" y="2514600"/>
            <a:ext cx="2363788" cy="1600200"/>
            <a:chOff x="1920" y="1488"/>
            <a:chExt cx="1489" cy="1008"/>
          </a:xfrm>
        </p:grpSpPr>
        <p:graphicFrame>
          <p:nvGraphicFramePr>
            <p:cNvPr id="173068" name="Object 26"/>
            <p:cNvGraphicFramePr>
              <a:graphicFrameLocks noChangeAspect="1"/>
            </p:cNvGraphicFramePr>
            <p:nvPr/>
          </p:nvGraphicFramePr>
          <p:xfrm>
            <a:off x="1920" y="1686"/>
            <a:ext cx="1268" cy="6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3116" name="Equation" r:id="rId17" imgW="977476" imgH="482391" progId="Equation.3">
                    <p:embed/>
                  </p:oleObj>
                </mc:Choice>
                <mc:Fallback>
                  <p:oleObj name="Equation" r:id="rId17" imgW="977476" imgH="482391" progId="Equation.3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1686"/>
                          <a:ext cx="1268" cy="6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2779" name="Text Box 27"/>
            <p:cNvSpPr txBox="1">
              <a:spLocks noChangeArrowheads="1"/>
            </p:cNvSpPr>
            <p:nvPr/>
          </p:nvSpPr>
          <p:spPr bwMode="auto">
            <a:xfrm>
              <a:off x="2256" y="1488"/>
              <a:ext cx="9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Initial helicity</a:t>
              </a:r>
            </a:p>
          </p:txBody>
        </p:sp>
        <p:sp>
          <p:nvSpPr>
            <p:cNvPr id="202780" name="Text Box 28"/>
            <p:cNvSpPr txBox="1">
              <a:spLocks noChangeArrowheads="1"/>
            </p:cNvSpPr>
            <p:nvPr/>
          </p:nvSpPr>
          <p:spPr bwMode="auto">
            <a:xfrm>
              <a:off x="3120" y="1632"/>
              <a:ext cx="289" cy="8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>
                <a:defRPr/>
              </a:pPr>
              <a:r>
                <a:rPr lang="en-US" sz="1800" b="1">
                  <a:solidFill>
                    <a:srgbClr val="9900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Final helicity</a:t>
              </a:r>
            </a:p>
          </p:txBody>
        </p:sp>
      </p:grp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 err="1">
                <a:solidFill>
                  <a:srgbClr val="FFFFFF"/>
                </a:solidFill>
                <a:latin typeface="Arial" pitchFamily="34" charset="0"/>
              </a:rPr>
              <a:t>Helicity</a:t>
            </a: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 amplitudes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oter Placeholder 4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E2A6F4D-8FF7-44AA-BA7C-FD523AAD0078}" type="slidenum">
              <a:rPr lang="en-US"/>
              <a:pPr>
                <a:defRPr/>
              </a:pPr>
              <a:t>84</a:t>
            </a:fld>
            <a:endParaRPr lang="en-US"/>
          </a:p>
        </p:txBody>
      </p:sp>
      <p:pic>
        <p:nvPicPr>
          <p:cNvPr id="174084" name="Picture 4" descr="hA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01"/>
          <a:stretch>
            <a:fillRect/>
          </a:stretch>
        </p:blipFill>
        <p:spPr bwMode="auto">
          <a:xfrm>
            <a:off x="914400" y="914400"/>
            <a:ext cx="3578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457200" y="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32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Helicity amplitudes and observables for single pseudoscalar photoproduction</a:t>
            </a:r>
          </a:p>
        </p:txBody>
      </p:sp>
      <p:sp>
        <p:nvSpPr>
          <p:cNvPr id="174086" name="Text Box 3"/>
          <p:cNvSpPr txBox="1">
            <a:spLocks noChangeArrowheads="1"/>
          </p:cNvSpPr>
          <p:nvPr/>
        </p:nvSpPr>
        <p:spPr bwMode="auto">
          <a:xfrm>
            <a:off x="4251325" y="23241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5137150" y="1230313"/>
            <a:ext cx="337820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/>
              <a:t>Differential cross section</a:t>
            </a:r>
          </a:p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sz="1800"/>
              <a:t>Beam polarization</a:t>
            </a:r>
          </a:p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sz="1800"/>
              <a:t>Target asymmetry</a:t>
            </a:r>
          </a:p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sz="1800"/>
              <a:t>Recoil polarization</a:t>
            </a:r>
          </a:p>
          <a:p>
            <a:pPr>
              <a:defRPr/>
            </a:pPr>
            <a:endParaRPr lang="en-US" sz="1800"/>
          </a:p>
          <a:p>
            <a:pPr>
              <a:defRPr/>
            </a:pPr>
            <a:r>
              <a:rPr lang="en-US" sz="18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Double polarization observables</a:t>
            </a:r>
            <a:r>
              <a:rPr lang="en-US" sz="1800"/>
              <a:t> </a:t>
            </a:r>
          </a:p>
        </p:txBody>
      </p:sp>
      <p:sp>
        <p:nvSpPr>
          <p:cNvPr id="174088" name="Line 6"/>
          <p:cNvSpPr>
            <a:spLocks noChangeShapeType="1"/>
          </p:cNvSpPr>
          <p:nvPr/>
        </p:nvSpPr>
        <p:spPr bwMode="auto">
          <a:xfrm flipH="1">
            <a:off x="4191000" y="1447800"/>
            <a:ext cx="9144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89" name="Line 7"/>
          <p:cNvSpPr>
            <a:spLocks noChangeShapeType="1"/>
          </p:cNvSpPr>
          <p:nvPr/>
        </p:nvSpPr>
        <p:spPr bwMode="auto">
          <a:xfrm flipH="1">
            <a:off x="3886200" y="1981200"/>
            <a:ext cx="12192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0" name="Line 8"/>
          <p:cNvSpPr>
            <a:spLocks noChangeShapeType="1"/>
          </p:cNvSpPr>
          <p:nvPr/>
        </p:nvSpPr>
        <p:spPr bwMode="auto">
          <a:xfrm flipH="1" flipV="1">
            <a:off x="3810000" y="2286000"/>
            <a:ext cx="12954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1" name="Line 9"/>
          <p:cNvSpPr>
            <a:spLocks noChangeShapeType="1"/>
          </p:cNvSpPr>
          <p:nvPr/>
        </p:nvSpPr>
        <p:spPr bwMode="auto">
          <a:xfrm flipH="1" flipV="1">
            <a:off x="3886200" y="2514600"/>
            <a:ext cx="12192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2" name="Rectangle 10"/>
          <p:cNvSpPr>
            <a:spLocks noChangeArrowheads="1"/>
          </p:cNvSpPr>
          <p:nvPr/>
        </p:nvSpPr>
        <p:spPr bwMode="auto">
          <a:xfrm>
            <a:off x="990600" y="2743200"/>
            <a:ext cx="3200400" cy="3352800"/>
          </a:xfrm>
          <a:prstGeom prst="rect">
            <a:avLst/>
          </a:prstGeom>
          <a:noFill/>
          <a:ln w="28575">
            <a:solidFill>
              <a:srgbClr val="9900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sz="2800">
              <a:solidFill>
                <a:srgbClr val="990033"/>
              </a:solidFill>
            </a:endParaRPr>
          </a:p>
        </p:txBody>
      </p:sp>
      <p:sp>
        <p:nvSpPr>
          <p:cNvPr id="174093" name="Line 11"/>
          <p:cNvSpPr>
            <a:spLocks noChangeShapeType="1"/>
          </p:cNvSpPr>
          <p:nvPr/>
        </p:nvSpPr>
        <p:spPr bwMode="auto">
          <a:xfrm flipH="1">
            <a:off x="4191000" y="3581400"/>
            <a:ext cx="990600" cy="0"/>
          </a:xfrm>
          <a:prstGeom prst="line">
            <a:avLst/>
          </a:prstGeom>
          <a:noFill/>
          <a:ln w="28575">
            <a:solidFill>
              <a:srgbClr val="99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4" name="Text Box 12"/>
          <p:cNvSpPr txBox="1">
            <a:spLocks noChangeArrowheads="1"/>
          </p:cNvSpPr>
          <p:nvPr/>
        </p:nvSpPr>
        <p:spPr bwMode="auto">
          <a:xfrm>
            <a:off x="4343400" y="3733800"/>
            <a:ext cx="48006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200"/>
              <a:t> Need </a:t>
            </a:r>
            <a:r>
              <a:rPr lang="en-US" sz="2200" b="1"/>
              <a:t>at least</a:t>
            </a:r>
            <a:r>
              <a:rPr lang="en-US" sz="2200"/>
              <a:t> 4 of the double observables from at least 2 groups for a “complete experiment”</a:t>
            </a:r>
          </a:p>
          <a:p>
            <a:pPr eaLnBrk="1" hangingPunct="1"/>
            <a:endParaRPr lang="en-US" sz="2200"/>
          </a:p>
          <a:p>
            <a:pPr eaLnBrk="1" hangingPunct="1">
              <a:buFontTx/>
              <a:buChar char="•"/>
            </a:pPr>
            <a:r>
              <a:rPr lang="en-US" sz="2200"/>
              <a:t> </a:t>
            </a:r>
            <a:r>
              <a:rPr lang="el-GR" sz="2200" i="1">
                <a:cs typeface="Times New Roman" pitchFamily="18" charset="0"/>
              </a:rPr>
              <a:t>π</a:t>
            </a:r>
            <a:r>
              <a:rPr lang="en-US" sz="2200" i="1" baseline="30000">
                <a:cs typeface="Times New Roman" pitchFamily="18" charset="0"/>
              </a:rPr>
              <a:t>0</a:t>
            </a:r>
            <a:r>
              <a:rPr lang="en-US" sz="2200" i="1">
                <a:cs typeface="Times New Roman" pitchFamily="18" charset="0"/>
              </a:rPr>
              <a:t>p, </a:t>
            </a:r>
            <a:r>
              <a:rPr lang="el-GR" sz="2200" i="1">
                <a:cs typeface="Times New Roman" pitchFamily="18" charset="0"/>
              </a:rPr>
              <a:t>π</a:t>
            </a:r>
            <a:r>
              <a:rPr lang="en-US" sz="2200" i="1" baseline="30000">
                <a:cs typeface="Times New Roman" pitchFamily="18" charset="0"/>
              </a:rPr>
              <a:t>+</a:t>
            </a:r>
            <a:r>
              <a:rPr lang="en-US" sz="2200" i="1">
                <a:cs typeface="Times New Roman" pitchFamily="18" charset="0"/>
              </a:rPr>
              <a:t> n</a:t>
            </a:r>
            <a:r>
              <a:rPr lang="en-US" sz="2200">
                <a:cs typeface="Times New Roman" pitchFamily="18" charset="0"/>
              </a:rPr>
              <a:t>, and  </a:t>
            </a:r>
            <a:r>
              <a:rPr lang="el-GR" sz="2200" i="1">
                <a:cs typeface="Times New Roman" pitchFamily="18" charset="0"/>
              </a:rPr>
              <a:t>η</a:t>
            </a:r>
            <a:r>
              <a:rPr lang="en-US" sz="2200" i="1">
                <a:cs typeface="Times New Roman" pitchFamily="18" charset="0"/>
              </a:rPr>
              <a:t> p</a:t>
            </a:r>
            <a:r>
              <a:rPr lang="en-US" sz="2200">
                <a:cs typeface="Times New Roman" pitchFamily="18" charset="0"/>
              </a:rPr>
              <a:t> will be nearly complete</a:t>
            </a:r>
            <a:r>
              <a:rPr lang="en-US" sz="2200"/>
              <a:t>     </a:t>
            </a:r>
          </a:p>
          <a:p>
            <a:pPr eaLnBrk="1" hangingPunct="1">
              <a:buFontTx/>
              <a:buChar char="•"/>
            </a:pPr>
            <a:endParaRPr lang="en-US" sz="2200"/>
          </a:p>
          <a:p>
            <a:pPr eaLnBrk="1" hangingPunct="1">
              <a:buFontTx/>
              <a:buChar char="•"/>
            </a:pPr>
            <a:r>
              <a:rPr lang="en-US" sz="2200"/>
              <a:t> </a:t>
            </a:r>
            <a:r>
              <a:rPr lang="en-US" sz="2200" i="1"/>
              <a:t>K</a:t>
            </a:r>
            <a:r>
              <a:rPr lang="en-US" sz="2200" i="1" baseline="30000"/>
              <a:t>+</a:t>
            </a:r>
            <a:r>
              <a:rPr lang="en-US" sz="2200" i="1"/>
              <a:t> </a:t>
            </a:r>
            <a:r>
              <a:rPr lang="el-GR" sz="2200" i="1">
                <a:cs typeface="Times New Roman" pitchFamily="18" charset="0"/>
              </a:rPr>
              <a:t>Λ</a:t>
            </a:r>
            <a:r>
              <a:rPr lang="en-US" sz="2200">
                <a:cs typeface="Times New Roman" pitchFamily="18" charset="0"/>
              </a:rPr>
              <a:t> will be complete!</a:t>
            </a:r>
            <a:endParaRPr lang="el-GR" sz="2200">
              <a:cs typeface="Times New Roman" pitchFamily="18" charset="0"/>
            </a:endParaRPr>
          </a:p>
        </p:txBody>
      </p:sp>
      <p:sp>
        <p:nvSpPr>
          <p:cNvPr id="174095" name="Line 17"/>
          <p:cNvSpPr>
            <a:spLocks noChangeShapeType="1"/>
          </p:cNvSpPr>
          <p:nvPr/>
        </p:nvSpPr>
        <p:spPr bwMode="auto">
          <a:xfrm flipH="1">
            <a:off x="685800" y="28956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>
            <a:off x="685800" y="34290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7" name="Line 19"/>
          <p:cNvSpPr>
            <a:spLocks noChangeShapeType="1"/>
          </p:cNvSpPr>
          <p:nvPr/>
        </p:nvSpPr>
        <p:spPr bwMode="auto">
          <a:xfrm flipH="1">
            <a:off x="685800" y="1981200"/>
            <a:ext cx="3048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098" name="Line 20"/>
          <p:cNvSpPr>
            <a:spLocks noChangeShapeType="1"/>
          </p:cNvSpPr>
          <p:nvPr/>
        </p:nvSpPr>
        <p:spPr bwMode="auto">
          <a:xfrm>
            <a:off x="685800" y="1981200"/>
            <a:ext cx="0" cy="18288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 rot="16200000">
            <a:off x="377032" y="3896518"/>
            <a:ext cx="52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g9a</a:t>
            </a:r>
          </a:p>
        </p:txBody>
      </p:sp>
      <p:sp>
        <p:nvSpPr>
          <p:cNvPr id="174100" name="Line 22"/>
          <p:cNvSpPr>
            <a:spLocks noChangeShapeType="1"/>
          </p:cNvSpPr>
          <p:nvPr/>
        </p:nvSpPr>
        <p:spPr bwMode="auto">
          <a:xfrm>
            <a:off x="304800" y="1981200"/>
            <a:ext cx="0" cy="18288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 rot="16200000">
            <a:off x="-10318" y="3883818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g9b</a:t>
            </a:r>
          </a:p>
        </p:txBody>
      </p:sp>
      <p:sp>
        <p:nvSpPr>
          <p:cNvPr id="174102" name="Line 25"/>
          <p:cNvSpPr>
            <a:spLocks noChangeShapeType="1"/>
          </p:cNvSpPr>
          <p:nvPr/>
        </p:nvSpPr>
        <p:spPr bwMode="auto">
          <a:xfrm flipH="1">
            <a:off x="304800" y="2514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03" name="Line 26"/>
          <p:cNvSpPr>
            <a:spLocks noChangeShapeType="1"/>
          </p:cNvSpPr>
          <p:nvPr/>
        </p:nvSpPr>
        <p:spPr bwMode="auto">
          <a:xfrm flipH="1">
            <a:off x="304800" y="31242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04" name="Line 27"/>
          <p:cNvSpPr>
            <a:spLocks noChangeShapeType="1"/>
          </p:cNvSpPr>
          <p:nvPr/>
        </p:nvSpPr>
        <p:spPr bwMode="auto">
          <a:xfrm flipH="1">
            <a:off x="304800" y="36576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05" name="Line 28"/>
          <p:cNvSpPr>
            <a:spLocks noChangeShapeType="1"/>
          </p:cNvSpPr>
          <p:nvPr/>
        </p:nvSpPr>
        <p:spPr bwMode="auto">
          <a:xfrm flipH="1">
            <a:off x="304800" y="2209800"/>
            <a:ext cx="6858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06" name="Line 29"/>
          <p:cNvSpPr>
            <a:spLocks noChangeShapeType="1"/>
          </p:cNvSpPr>
          <p:nvPr/>
        </p:nvSpPr>
        <p:spPr bwMode="auto">
          <a:xfrm flipH="1">
            <a:off x="304800" y="1981200"/>
            <a:ext cx="3810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2"/>
          <p:cNvSpPr>
            <a:spLocks noChangeArrowheads="1"/>
          </p:cNvSpPr>
          <p:nvPr/>
        </p:nvSpPr>
        <p:spPr bwMode="auto">
          <a:xfrm>
            <a:off x="755650" y="1341438"/>
            <a:ext cx="79914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5720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58000"/>
              <a:buFont typeface="Arial" pitchFamily="34" charset="0"/>
              <a:buBlip>
                <a:blip r:embed="rId2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Compared with previous results from LEPS (</a:t>
            </a:r>
            <a:r>
              <a:rPr lang="en-GB">
                <a:solidFill>
                  <a:srgbClr val="FF0000"/>
                </a:solidFill>
              </a:rPr>
              <a:t>red</a:t>
            </a:r>
            <a:r>
              <a:rPr lang="en-GB"/>
              <a:t>)</a:t>
            </a:r>
          </a:p>
          <a:p>
            <a:pPr marL="741363" lvl="1" indent="-284163" defTabSz="45720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65000"/>
              <a:buFont typeface="Arial" pitchFamily="34" charset="0"/>
              <a:buBlip>
                <a:blip r:embed="rId2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6 energy bins 100 MeV wide</a:t>
            </a:r>
          </a:p>
          <a:p>
            <a:pPr marL="741363" lvl="1" indent="-284163" defTabSz="45720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65000"/>
              <a:buFont typeface="Arial" pitchFamily="34" charset="0"/>
              <a:buBlip>
                <a:blip r:embed="rId2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Range 1550 – 2050 MeV</a:t>
            </a:r>
          </a:p>
          <a:p>
            <a:pPr marL="741363" lvl="1" indent="-284163" defTabSz="457200">
              <a:lnSpc>
                <a:spcPct val="93000"/>
              </a:lnSpc>
              <a:spcBef>
                <a:spcPts val="700"/>
              </a:spcBef>
              <a:buClr>
                <a:srgbClr val="000000"/>
              </a:buClr>
              <a:buSzPct val="65000"/>
              <a:buFont typeface="Arial" pitchFamily="34" charset="0"/>
              <a:buBlip>
                <a:blip r:embed="rId2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More bins for our data</a:t>
            </a:r>
            <a:endParaRPr lang="en-GB" sz="2800"/>
          </a:p>
        </p:txBody>
      </p:sp>
      <p:pic>
        <p:nvPicPr>
          <p:cNvPr id="17510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236855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510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284538"/>
            <a:ext cx="2376487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5109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84538"/>
            <a:ext cx="2303463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511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868863"/>
            <a:ext cx="2376487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5111" name="Picture 1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68863"/>
            <a:ext cx="2376487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5112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868863"/>
            <a:ext cx="2305050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5113" name="Text Box 19"/>
          <p:cNvSpPr txBox="1">
            <a:spLocks noChangeArrowheads="1"/>
          </p:cNvSpPr>
          <p:nvPr/>
        </p:nvSpPr>
        <p:spPr bwMode="auto">
          <a:xfrm>
            <a:off x="5219700" y="1773238"/>
            <a:ext cx="3429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b="1"/>
              <a:t>Increase the angular coverage to backward angles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da-DK" sz="1200" b="1">
              <a:solidFill>
                <a:srgbClr val="FFFF00"/>
              </a:solidFill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da-DK" sz="1200"/>
              <a:t>LEPS also recently have some consistent, new points at backward angles.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da-DK" sz="1200"/>
              <a:t>Hicks et al., PRC 76, 042201(R) (2007). </a:t>
            </a:r>
            <a:endParaRPr lang="en-GB" sz="1200"/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endParaRPr lang="en-GB">
              <a:solidFill>
                <a:srgbClr val="FF0000"/>
              </a:solidFill>
            </a:endParaRPr>
          </a:p>
        </p:txBody>
      </p:sp>
      <p:sp>
        <p:nvSpPr>
          <p:cNvPr id="175114" name="Text Box 20"/>
          <p:cNvSpPr txBox="1">
            <a:spLocks noChangeArrowheads="1"/>
          </p:cNvSpPr>
          <p:nvPr/>
        </p:nvSpPr>
        <p:spPr bwMode="auto">
          <a:xfrm rot="-2700000">
            <a:off x="2916238" y="4437063"/>
            <a:ext cx="334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600" b="1">
                <a:solidFill>
                  <a:srgbClr val="FF66CC"/>
                </a:solidFill>
                <a:latin typeface="Utopia"/>
              </a:rPr>
              <a:t>PRELIMINARY</a:t>
            </a:r>
          </a:p>
        </p:txBody>
      </p:sp>
      <p:sp>
        <p:nvSpPr>
          <p:cNvPr id="175115" name="Rectangle 6"/>
          <p:cNvSpPr>
            <a:spLocks noChangeArrowheads="1"/>
          </p:cNvSpPr>
          <p:nvPr/>
        </p:nvSpPr>
        <p:spPr bwMode="auto">
          <a:xfrm>
            <a:off x="539750" y="1889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Verdana" pitchFamily="34" charset="0"/>
              </a:rPr>
              <a:t>G8b</a:t>
            </a:r>
            <a:r>
              <a:rPr lang="en-US">
                <a:latin typeface="Verdana" pitchFamily="34" charset="0"/>
              </a:rPr>
              <a:t> preliminary photon asymmetry results - </a:t>
            </a:r>
            <a:r>
              <a:rPr lang="en-GB" b="1">
                <a:latin typeface="Verdana" pitchFamily="34" charset="0"/>
              </a:rPr>
              <a:t>K</a:t>
            </a:r>
            <a:r>
              <a:rPr lang="en-GB" b="1" baseline="33000">
                <a:latin typeface="Verdana" pitchFamily="34" charset="0"/>
              </a:rPr>
              <a:t>+</a:t>
            </a:r>
            <a:r>
              <a:rPr lang="en-GB" b="1">
                <a:latin typeface="Symbol" pitchFamily="18" charset="2"/>
              </a:rPr>
              <a:t>L</a:t>
            </a:r>
            <a:r>
              <a:rPr lang="en-GB" b="1">
                <a:latin typeface="Verdana" pitchFamily="34" charset="0"/>
              </a:rPr>
              <a:t> </a:t>
            </a:r>
          </a:p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>
                <a:latin typeface="Verdana" pitchFamily="34" charset="0"/>
              </a:rPr>
              <a:t>(Craig Paterson, Glasgow)</a:t>
            </a:r>
            <a:endParaRPr lang="en-GB" sz="2000" i="1" baseline="30000">
              <a:latin typeface="Verdana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6"/>
          <p:cNvSpPr>
            <a:spLocks noChangeArrowheads="1"/>
          </p:cNvSpPr>
          <p:nvPr/>
        </p:nvSpPr>
        <p:spPr bwMode="auto">
          <a:xfrm>
            <a:off x="539750" y="1889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Verdana" pitchFamily="34" charset="0"/>
              </a:rPr>
              <a:t>G8b</a:t>
            </a:r>
            <a:r>
              <a:rPr lang="en-US">
                <a:latin typeface="Verdana" pitchFamily="34" charset="0"/>
              </a:rPr>
              <a:t> preliminary recoil polarisation results - </a:t>
            </a:r>
            <a:r>
              <a:rPr lang="en-GB" b="1">
                <a:latin typeface="Verdana" pitchFamily="34" charset="0"/>
              </a:rPr>
              <a:t>K</a:t>
            </a:r>
            <a:r>
              <a:rPr lang="en-GB" b="1" baseline="33000">
                <a:latin typeface="Verdana" pitchFamily="34" charset="0"/>
              </a:rPr>
              <a:t>+</a:t>
            </a:r>
            <a:r>
              <a:rPr lang="en-GB" b="1">
                <a:latin typeface="Symbol" pitchFamily="18" charset="2"/>
              </a:rPr>
              <a:t>L</a:t>
            </a:r>
            <a:r>
              <a:rPr lang="en-GB" b="1">
                <a:latin typeface="Verdana" pitchFamily="34" charset="0"/>
              </a:rPr>
              <a:t> </a:t>
            </a:r>
          </a:p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>
                <a:latin typeface="Verdana" pitchFamily="34" charset="0"/>
              </a:rPr>
              <a:t>(Craig Paterson, Glasgow)</a:t>
            </a:r>
            <a:endParaRPr lang="en-GB" sz="2000" i="1" baseline="30000">
              <a:latin typeface="Verdana" pitchFamily="34" charset="0"/>
            </a:endParaRPr>
          </a:p>
        </p:txBody>
      </p:sp>
      <p:grpSp>
        <p:nvGrpSpPr>
          <p:cNvPr id="176131" name="Group 16"/>
          <p:cNvGrpSpPr>
            <a:grpSpLocks/>
          </p:cNvGrpSpPr>
          <p:nvPr/>
        </p:nvGrpSpPr>
        <p:grpSpPr bwMode="auto">
          <a:xfrm>
            <a:off x="323850" y="1268413"/>
            <a:ext cx="8820150" cy="4770437"/>
            <a:chOff x="204" y="890"/>
            <a:chExt cx="5556" cy="3005"/>
          </a:xfrm>
        </p:grpSpPr>
        <p:pic>
          <p:nvPicPr>
            <p:cNvPr id="176133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890"/>
              <a:ext cx="5035" cy="3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6134" name="AutoShape 5"/>
            <p:cNvSpPr>
              <a:spLocks noChangeArrowheads="1"/>
            </p:cNvSpPr>
            <p:nvPr/>
          </p:nvSpPr>
          <p:spPr bwMode="auto">
            <a:xfrm>
              <a:off x="2290" y="3339"/>
              <a:ext cx="46" cy="50"/>
            </a:xfrm>
            <a:prstGeom prst="roundRect">
              <a:avLst>
                <a:gd name="adj" fmla="val 681"/>
              </a:avLst>
            </a:prstGeom>
            <a:solidFill>
              <a:srgbClr val="0047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6135" name="AutoShape 7"/>
            <p:cNvSpPr>
              <a:spLocks noChangeArrowheads="1"/>
            </p:cNvSpPr>
            <p:nvPr/>
          </p:nvSpPr>
          <p:spPr bwMode="auto">
            <a:xfrm>
              <a:off x="2290" y="3521"/>
              <a:ext cx="48" cy="50"/>
            </a:xfrm>
            <a:prstGeom prst="roundRect">
              <a:avLst>
                <a:gd name="adj" fmla="val 681"/>
              </a:avLst>
            </a:prstGeom>
            <a:solidFill>
              <a:srgbClr val="00AE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6136" name="AutoShape 8"/>
            <p:cNvSpPr>
              <a:spLocks noChangeArrowheads="1"/>
            </p:cNvSpPr>
            <p:nvPr/>
          </p:nvSpPr>
          <p:spPr bwMode="auto">
            <a:xfrm>
              <a:off x="2290" y="3702"/>
              <a:ext cx="44" cy="50"/>
            </a:xfrm>
            <a:prstGeom prst="roundRect">
              <a:avLst>
                <a:gd name="adj" fmla="val 681"/>
              </a:avLst>
            </a:prstGeom>
            <a:solidFill>
              <a:srgbClr val="FF3333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6137" name="Text Box 10"/>
            <p:cNvSpPr txBox="1">
              <a:spLocks noChangeArrowheads="1"/>
            </p:cNvSpPr>
            <p:nvPr/>
          </p:nvSpPr>
          <p:spPr bwMode="auto">
            <a:xfrm>
              <a:off x="2336" y="3294"/>
              <a:ext cx="3424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defTabSz="4572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200">
                  <a:solidFill>
                    <a:srgbClr val="000000"/>
                  </a:solidFill>
                </a:rPr>
                <a:t>CLAS g8b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GB" sz="90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200">
                  <a:solidFill>
                    <a:srgbClr val="000000"/>
                  </a:solidFill>
                </a:rPr>
                <a:t>GRAAL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endParaRPr lang="en-GB" sz="80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pitchFamily="34" charset="0"/>
                <a:buNone/>
              </a:pPr>
              <a:r>
                <a:rPr lang="en-GB" sz="1200">
                  <a:solidFill>
                    <a:srgbClr val="000000"/>
                  </a:solidFill>
                </a:rPr>
                <a:t>CLAS J.W.C. McNabb, et al. (CLAS) Phys. Rev. C 69, 042201(R) (2004)</a:t>
              </a:r>
            </a:p>
          </p:txBody>
        </p:sp>
        <p:sp>
          <p:nvSpPr>
            <p:cNvPr id="176138" name="Rectangle 3"/>
            <p:cNvSpPr>
              <a:spLocks noChangeArrowheads="1"/>
            </p:cNvSpPr>
            <p:nvPr/>
          </p:nvSpPr>
          <p:spPr bwMode="auto">
            <a:xfrm rot="-5400000">
              <a:off x="-431" y="2160"/>
              <a:ext cx="145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 defTabSz="457200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58000"/>
                <a:buFont typeface="Arial" pitchFamily="34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</a:pPr>
              <a:r>
                <a:rPr lang="en-GB" sz="1600" b="1"/>
                <a:t>P</a:t>
              </a:r>
              <a:r>
                <a:rPr lang="en-GB" sz="1600"/>
                <a:t> (recoil polarisation) </a:t>
              </a:r>
            </a:p>
          </p:txBody>
        </p:sp>
        <p:sp>
          <p:nvSpPr>
            <p:cNvPr id="176139" name="Rectangle 3"/>
            <p:cNvSpPr>
              <a:spLocks noChangeArrowheads="1"/>
            </p:cNvSpPr>
            <p:nvPr/>
          </p:nvSpPr>
          <p:spPr bwMode="auto">
            <a:xfrm>
              <a:off x="2245" y="2840"/>
              <a:ext cx="3175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/>
            <a:lstStyle/>
            <a:p>
              <a:pPr marL="341313" indent="-341313" defTabSz="457200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58000"/>
                <a:buFont typeface="Arial" pitchFamily="34" charset="0"/>
                <a:buNone/>
                <a:tabLst>
                  <a:tab pos="911225" algn="l"/>
                  <a:tab pos="1825625" algn="l"/>
                  <a:tab pos="2740025" algn="l"/>
                  <a:tab pos="3654425" algn="l"/>
                  <a:tab pos="4568825" algn="l"/>
                  <a:tab pos="5483225" algn="l"/>
                  <a:tab pos="6397625" algn="l"/>
                  <a:tab pos="7312025" algn="l"/>
                  <a:tab pos="8226425" algn="l"/>
                  <a:tab pos="9140825" algn="l"/>
                  <a:tab pos="10055225" algn="l"/>
                </a:tabLst>
              </a:pPr>
              <a:r>
                <a:rPr lang="en-GB" b="1">
                  <a:solidFill>
                    <a:schemeClr val="bg1"/>
                  </a:solidFill>
                  <a:latin typeface="Verdana" pitchFamily="34" charset="0"/>
                </a:rPr>
                <a:t>P</a:t>
              </a:r>
              <a:r>
                <a:rPr lang="en-GB">
                  <a:solidFill>
                    <a:schemeClr val="bg1"/>
                  </a:solidFill>
                  <a:latin typeface="Verdana" pitchFamily="34" charset="0"/>
                </a:rPr>
                <a:t> obtained from acceptance-corrected proton distribution</a:t>
              </a:r>
            </a:p>
          </p:txBody>
        </p:sp>
      </p:grpSp>
      <p:sp>
        <p:nvSpPr>
          <p:cNvPr id="176132" name="Text Box 20"/>
          <p:cNvSpPr txBox="1">
            <a:spLocks noChangeArrowheads="1"/>
          </p:cNvSpPr>
          <p:nvPr/>
        </p:nvSpPr>
        <p:spPr bwMode="auto">
          <a:xfrm rot="-2700000">
            <a:off x="2916238" y="2997200"/>
            <a:ext cx="33432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600" b="1">
                <a:solidFill>
                  <a:srgbClr val="FF66CC"/>
                </a:solidFill>
                <a:latin typeface="Utopia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6"/>
          <p:cNvSpPr>
            <a:spLocks noChangeArrowheads="1"/>
          </p:cNvSpPr>
          <p:nvPr/>
        </p:nvSpPr>
        <p:spPr bwMode="auto">
          <a:xfrm>
            <a:off x="468313" y="1889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Verdana" pitchFamily="34" charset="0"/>
              </a:rPr>
              <a:t>G8b</a:t>
            </a:r>
            <a:r>
              <a:rPr lang="en-US">
                <a:latin typeface="Verdana" pitchFamily="34" charset="0"/>
              </a:rPr>
              <a:t> preliminary O</a:t>
            </a:r>
            <a:r>
              <a:rPr lang="en-US" baseline="-25000">
                <a:latin typeface="Verdana" pitchFamily="34" charset="0"/>
              </a:rPr>
              <a:t>x</a:t>
            </a:r>
            <a:r>
              <a:rPr lang="en-US">
                <a:latin typeface="Verdana" pitchFamily="34" charset="0"/>
              </a:rPr>
              <a:t> results - </a:t>
            </a:r>
            <a:r>
              <a:rPr lang="en-GB" b="1">
                <a:latin typeface="Verdana" pitchFamily="34" charset="0"/>
              </a:rPr>
              <a:t>K</a:t>
            </a:r>
            <a:r>
              <a:rPr lang="en-GB" b="1" baseline="33000">
                <a:latin typeface="Verdana" pitchFamily="34" charset="0"/>
              </a:rPr>
              <a:t>+</a:t>
            </a:r>
            <a:r>
              <a:rPr lang="en-GB" b="1">
                <a:latin typeface="Symbol" pitchFamily="18" charset="2"/>
              </a:rPr>
              <a:t>L</a:t>
            </a:r>
            <a:r>
              <a:rPr lang="en-GB" b="1">
                <a:latin typeface="Verdana" pitchFamily="34" charset="0"/>
              </a:rPr>
              <a:t> </a:t>
            </a:r>
          </a:p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>
                <a:latin typeface="Verdana" pitchFamily="34" charset="0"/>
              </a:rPr>
              <a:t>(Craig Paterson, Glasgow)</a:t>
            </a:r>
            <a:endParaRPr lang="en-GB" sz="2000" i="1" baseline="30000">
              <a:latin typeface="Verdana" pitchFamily="34" charset="0"/>
            </a:endParaRPr>
          </a:p>
        </p:txBody>
      </p:sp>
      <p:pic>
        <p:nvPicPr>
          <p:cNvPr id="17715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58674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7156" name="Text Box 14"/>
          <p:cNvSpPr txBox="1">
            <a:spLocks noChangeArrowheads="1"/>
          </p:cNvSpPr>
          <p:nvPr/>
        </p:nvSpPr>
        <p:spPr bwMode="auto">
          <a:xfrm>
            <a:off x="6516688" y="1341438"/>
            <a:ext cx="241458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i="1"/>
              <a:t>Comparison with Regge-plus-Resonance model from Gent group </a:t>
            </a:r>
          </a:p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None/>
            </a:pPr>
            <a:endParaRPr lang="en-GB"/>
          </a:p>
        </p:txBody>
      </p:sp>
      <p:sp>
        <p:nvSpPr>
          <p:cNvPr id="177157" name="Text Box 15"/>
          <p:cNvSpPr txBox="1">
            <a:spLocks noChangeArrowheads="1"/>
          </p:cNvSpPr>
          <p:nvPr/>
        </p:nvSpPr>
        <p:spPr bwMode="auto">
          <a:xfrm rot="-2700000">
            <a:off x="1692275" y="3284538"/>
            <a:ext cx="334327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600" b="1">
                <a:solidFill>
                  <a:srgbClr val="FF66CC"/>
                </a:solidFill>
                <a:latin typeface="Utopia"/>
              </a:rPr>
              <a:t>PRELIMINARY</a:t>
            </a:r>
          </a:p>
        </p:txBody>
      </p:sp>
      <p:sp>
        <p:nvSpPr>
          <p:cNvPr id="177158" name="Text Box 14"/>
          <p:cNvSpPr txBox="1">
            <a:spLocks noChangeArrowheads="1"/>
          </p:cNvSpPr>
          <p:nvPr/>
        </p:nvSpPr>
        <p:spPr bwMode="auto">
          <a:xfrm>
            <a:off x="6516688" y="3500438"/>
            <a:ext cx="241458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en-GB"/>
              <a:t> Large Polarizations</a:t>
            </a:r>
          </a:p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Char char="v"/>
            </a:pPr>
            <a:endParaRPr lang="en-GB"/>
          </a:p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en-GB"/>
              <a:t> Some evidence for an important role for missing D</a:t>
            </a:r>
            <a:r>
              <a:rPr lang="en-GB" baseline="-33000"/>
              <a:t>13</a:t>
            </a:r>
            <a:r>
              <a:rPr lang="en-GB"/>
              <a:t>(1900) state</a:t>
            </a:r>
          </a:p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Char char="v"/>
            </a:pPr>
            <a:endParaRPr lang="en-GB"/>
          </a:p>
          <a:p>
            <a:pPr eaLnBrk="1" hangingPunct="1">
              <a:lnSpc>
                <a:spcPct val="93000"/>
              </a:lnSpc>
              <a:buClr>
                <a:srgbClr val="FF0000"/>
              </a:buClr>
              <a:buSzPct val="100000"/>
              <a:buFont typeface="Wingdings" pitchFamily="2" charset="2"/>
              <a:buChar char="v"/>
            </a:pPr>
            <a:r>
              <a:rPr lang="en-US"/>
              <a:t> Poor agreement at low energy</a:t>
            </a:r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78FB62-C3BF-433C-BE31-F46B3DCB4F1C}" type="slidenum">
              <a:rPr lang="en-US"/>
              <a:pPr>
                <a:defRPr/>
              </a:pPr>
              <a:t>88</a:t>
            </a:fld>
            <a:endParaRPr lang="en-US"/>
          </a:p>
        </p:txBody>
      </p:sp>
      <p:sp>
        <p:nvSpPr>
          <p:cNvPr id="153602" name="Title 1"/>
          <p:cNvSpPr>
            <a:spLocks noGrp="1"/>
          </p:cNvSpPr>
          <p:nvPr>
            <p:ph type="ctrTitle" idx="4294967295"/>
          </p:nvPr>
        </p:nvSpPr>
        <p:spPr>
          <a:xfrm>
            <a:off x="533400" y="-22225"/>
            <a:ext cx="80010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p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→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K</a:t>
            </a:r>
            <a:r>
              <a:rPr lang="en-US" b="1" i="1" baseline="3000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</a:t>
            </a:r>
            <a:r>
              <a:rPr lang="en-US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el-GR" b="1" i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smtClean="0"/>
              <a:t> </a:t>
            </a:r>
          </a:p>
        </p:txBody>
      </p:sp>
      <p:sp>
        <p:nvSpPr>
          <p:cNvPr id="178181" name="Text Box 3"/>
          <p:cNvSpPr txBox="1">
            <a:spLocks noChangeArrowheads="1"/>
          </p:cNvSpPr>
          <p:nvPr/>
        </p:nvSpPr>
        <p:spPr bwMode="auto">
          <a:xfrm>
            <a:off x="1981200" y="1250950"/>
            <a:ext cx="45291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University of Glasgow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Stuart Fegan and Ken Livingston</a:t>
            </a:r>
          </a:p>
        </p:txBody>
      </p:sp>
      <p:pic>
        <p:nvPicPr>
          <p:cNvPr id="178182" name="Picture 4" descr="puzzl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3365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16287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10" descr="sigma_proton_K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066800"/>
            <a:ext cx="48831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109D7-E706-45AB-B697-7CEE6E28F508}" type="slidenum">
              <a:rPr lang="en-US"/>
              <a:pPr>
                <a:defRPr/>
              </a:pPr>
              <a:t>89</a:t>
            </a:fld>
            <a:endParaRPr lang="en-US"/>
          </a:p>
        </p:txBody>
      </p:sp>
      <p:pic>
        <p:nvPicPr>
          <p:cNvPr id="179205" name="Picture 3" descr="logo1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086475"/>
            <a:ext cx="609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6" name="Rectangle 5"/>
          <p:cNvSpPr>
            <a:spLocks noChangeArrowheads="1"/>
          </p:cNvSpPr>
          <p:nvPr/>
        </p:nvSpPr>
        <p:spPr bwMode="auto">
          <a:xfrm>
            <a:off x="7924800" y="5867400"/>
            <a:ext cx="9144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92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5" name="Title 1"/>
          <p:cNvSpPr>
            <a:spLocks/>
          </p:cNvSpPr>
          <p:nvPr/>
        </p:nvSpPr>
        <p:spPr bwMode="auto">
          <a:xfrm>
            <a:off x="685800" y="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Σ</a:t>
            </a:r>
            <a:r>
              <a:rPr lang="en-US" sz="4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for 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K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  <p:sp>
        <p:nvSpPr>
          <p:cNvPr id="179209" name="Text Box 11"/>
          <p:cNvSpPr txBox="1">
            <a:spLocks noChangeArrowheads="1"/>
          </p:cNvSpPr>
          <p:nvPr/>
        </p:nvSpPr>
        <p:spPr bwMode="auto">
          <a:xfrm>
            <a:off x="4876800" y="1524000"/>
            <a:ext cx="403860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Since the beam asymmetry </a:t>
            </a:r>
            <a:r>
              <a:rPr lang="el-GR" i="1">
                <a:cs typeface="Times New Roman" pitchFamily="18" charset="0"/>
              </a:rPr>
              <a:t>Σ</a:t>
            </a:r>
            <a:r>
              <a:rPr lang="en-US">
                <a:cs typeface="Times New Roman" pitchFamily="18" charset="0"/>
              </a:rPr>
              <a:t> does not rely upon target polarization, bound nucleons can have </a:t>
            </a:r>
            <a:r>
              <a:rPr lang="el-GR" i="1">
                <a:cs typeface="Times New Roman" pitchFamily="18" charset="0"/>
              </a:rPr>
              <a:t>Σ</a:t>
            </a:r>
            <a:r>
              <a:rPr lang="en-US">
                <a:cs typeface="Times New Roman" pitchFamily="18" charset="0"/>
              </a:rPr>
              <a:t> </a:t>
            </a:r>
            <a:r>
              <a:rPr lang="el-GR">
                <a:cs typeface="Times New Roman" pitchFamily="18" charset="0"/>
              </a:rPr>
              <a:t>≠</a:t>
            </a:r>
            <a:r>
              <a:rPr lang="en-US">
                <a:cs typeface="Times New Roman" pitchFamily="18" charset="0"/>
              </a:rPr>
              <a:t> 0</a:t>
            </a:r>
            <a:endParaRPr lang="el-GR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endParaRPr lang="en-US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/>
              <a:t> Dilution must be carefully determined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The beam asymmetry is used only for purposes of checking data consistency </a:t>
            </a:r>
          </a:p>
        </p:txBody>
      </p:sp>
      <p:sp>
        <p:nvSpPr>
          <p:cNvPr id="179210" name="Text Box 9"/>
          <p:cNvSpPr txBox="1">
            <a:spLocks noChangeArrowheads="1"/>
          </p:cNvSpPr>
          <p:nvPr/>
        </p:nvSpPr>
        <p:spPr bwMode="auto">
          <a:xfrm>
            <a:off x="3200400" y="3048000"/>
            <a:ext cx="2284413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79211" name="Text Box 9"/>
          <p:cNvSpPr txBox="1">
            <a:spLocks noChangeArrowheads="1"/>
          </p:cNvSpPr>
          <p:nvPr/>
        </p:nvSpPr>
        <p:spPr bwMode="auto">
          <a:xfrm>
            <a:off x="3200400" y="5580063"/>
            <a:ext cx="22844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1311275" y="10810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>
              <a:latin typeface="Arial Black" pitchFamily="34" charset="0"/>
            </a:endParaRPr>
          </a:p>
        </p:txBody>
      </p:sp>
      <p:sp>
        <p:nvSpPr>
          <p:cNvPr id="100355" name="Text Box 6"/>
          <p:cNvSpPr txBox="1">
            <a:spLocks noChangeArrowheads="1"/>
          </p:cNvSpPr>
          <p:nvPr/>
        </p:nvSpPr>
        <p:spPr bwMode="auto">
          <a:xfrm>
            <a:off x="395288" y="4365625"/>
            <a:ext cx="5400675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D50909"/>
              </a:buClr>
            </a:pPr>
            <a:r>
              <a:rPr lang="en-GB" b="1">
                <a:solidFill>
                  <a:srgbClr val="002060"/>
                </a:solidFill>
                <a:latin typeface="Arial" pitchFamily="34" charset="0"/>
              </a:rPr>
              <a:t>CEBAF:</a:t>
            </a:r>
          </a:p>
          <a:p>
            <a:pPr eaLnBrk="1" hangingPunct="1">
              <a:buClr>
                <a:srgbClr val="D50909"/>
              </a:buClr>
              <a:buFont typeface="Wingdings" pitchFamily="2" charset="2"/>
              <a:buChar char="v"/>
            </a:pPr>
            <a:endParaRPr lang="en-GB" b="1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>
              <a:buClr>
                <a:srgbClr val="D50909"/>
              </a:buClr>
              <a:buFont typeface="Wingdings" pitchFamily="2" charset="2"/>
              <a:buChar char="v"/>
            </a:pPr>
            <a:r>
              <a:rPr lang="en-GB" b="1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GB" sz="2000">
                <a:solidFill>
                  <a:srgbClr val="002060"/>
                </a:solidFill>
                <a:latin typeface="Arial" pitchFamily="34" charset="0"/>
              </a:rPr>
              <a:t>1.4 km</a:t>
            </a:r>
            <a:r>
              <a:rPr lang="en-GB" b="1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en-GB" sz="2000">
                <a:solidFill>
                  <a:srgbClr val="002060"/>
                </a:solidFill>
                <a:latin typeface="Arial" pitchFamily="34" charset="0"/>
              </a:rPr>
              <a:t>racetrack electron beam accelerator with two LinAc sections.</a:t>
            </a:r>
          </a:p>
          <a:p>
            <a:pPr eaLnBrk="1" hangingPunct="1">
              <a:buClr>
                <a:srgbClr val="D50909"/>
              </a:buClr>
              <a:buFont typeface="Wingdings" pitchFamily="2" charset="2"/>
              <a:buNone/>
            </a:pPr>
            <a:endParaRPr lang="en-GB" sz="2000">
              <a:solidFill>
                <a:srgbClr val="002060"/>
              </a:solidFill>
              <a:latin typeface="Arial" pitchFamily="34" charset="0"/>
            </a:endParaRPr>
          </a:p>
          <a:p>
            <a:pPr eaLnBrk="1" hangingPunct="1">
              <a:buClr>
                <a:srgbClr val="D50909"/>
              </a:buClr>
              <a:buFont typeface="Wingdings" pitchFamily="2" charset="2"/>
              <a:buChar char="v"/>
            </a:pPr>
            <a:r>
              <a:rPr lang="en-GB" sz="2000">
                <a:solidFill>
                  <a:srgbClr val="002060"/>
                </a:solidFill>
                <a:latin typeface="Arial" pitchFamily="34" charset="0"/>
              </a:rPr>
              <a:t> Up to </a:t>
            </a:r>
            <a:r>
              <a:rPr lang="en-GB" sz="2000" b="1">
                <a:solidFill>
                  <a:srgbClr val="002060"/>
                </a:solidFill>
                <a:latin typeface="Arial" pitchFamily="34" charset="0"/>
              </a:rPr>
              <a:t>6 GeV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e- beam. </a:t>
            </a:r>
          </a:p>
          <a:p>
            <a:pPr eaLnBrk="1" hangingPunct="1">
              <a:buClr>
                <a:srgbClr val="D50909"/>
              </a:buClr>
            </a:pP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   Up to 5.5 GeV polarised photon beam</a:t>
            </a:r>
          </a:p>
        </p:txBody>
      </p:sp>
      <p:sp>
        <p:nvSpPr>
          <p:cNvPr id="100356" name="Text Box 7"/>
          <p:cNvSpPr txBox="1">
            <a:spLocks noChangeArrowheads="1"/>
          </p:cNvSpPr>
          <p:nvPr/>
        </p:nvSpPr>
        <p:spPr bwMode="auto">
          <a:xfrm>
            <a:off x="3419475" y="1052513"/>
            <a:ext cx="5724525" cy="1277937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D50909"/>
              </a:buClr>
              <a:buFont typeface="Wingdings" pitchFamily="2" charset="2"/>
              <a:buNone/>
            </a:pPr>
            <a:r>
              <a:rPr lang="en-GB" sz="2100" b="1">
                <a:solidFill>
                  <a:schemeClr val="tx2"/>
                </a:solidFill>
                <a:latin typeface="Verdana" pitchFamily="34" charset="0"/>
              </a:rPr>
              <a:t>CLAS:</a:t>
            </a:r>
            <a:r>
              <a:rPr lang="en-GB" sz="2100">
                <a:solidFill>
                  <a:schemeClr val="tx2"/>
                </a:solidFill>
                <a:latin typeface="Verdana" pitchFamily="34" charset="0"/>
              </a:rPr>
              <a:t> </a:t>
            </a:r>
          </a:p>
          <a:p>
            <a:pPr eaLnBrk="1" hangingPunct="1">
              <a:buClr>
                <a:srgbClr val="D50909"/>
              </a:buClr>
              <a:buFont typeface="Wingdings" pitchFamily="2" charset="2"/>
              <a:buNone/>
            </a:pPr>
            <a:endParaRPr lang="en-GB" sz="120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buClr>
                <a:srgbClr val="D50909"/>
              </a:buClr>
              <a:buFont typeface="Wingdings" pitchFamily="2" charset="2"/>
              <a:buChar char="v"/>
            </a:pPr>
            <a:r>
              <a:rPr lang="en-GB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GB" sz="2000" b="1">
                <a:solidFill>
                  <a:schemeClr val="tx2"/>
                </a:solidFill>
                <a:latin typeface="Arial" pitchFamily="34" charset="0"/>
              </a:rPr>
              <a:t>Multi-layer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large acceptance detector with tracking, calorimetry, time of flight  </a:t>
            </a:r>
          </a:p>
        </p:txBody>
      </p:sp>
      <p:sp>
        <p:nvSpPr>
          <p:cNvPr id="100357" name="Text Box 8"/>
          <p:cNvSpPr txBox="1">
            <a:spLocks noChangeArrowheads="1"/>
          </p:cNvSpPr>
          <p:nvPr/>
        </p:nvSpPr>
        <p:spPr bwMode="auto">
          <a:xfrm>
            <a:off x="3419475" y="2420938"/>
            <a:ext cx="5545138" cy="708025"/>
          </a:xfrm>
          <a:prstGeom prst="rect">
            <a:avLst/>
          </a:prstGeom>
          <a:solidFill>
            <a:schemeClr val="bg1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D50909"/>
              </a:buClr>
              <a:buFont typeface="Wingdings" pitchFamily="2" charset="2"/>
              <a:buChar char="v"/>
            </a:pP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GB" sz="2000" b="1">
                <a:solidFill>
                  <a:schemeClr val="tx2"/>
                </a:solidFill>
                <a:latin typeface="Arial" pitchFamily="34" charset="0"/>
              </a:rPr>
              <a:t>Near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en-GB" sz="2000" b="1">
                <a:solidFill>
                  <a:schemeClr val="tx2"/>
                </a:solidFill>
                <a:latin typeface="Arial" pitchFamily="34" charset="0"/>
              </a:rPr>
              <a:t>complete coverage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in azimuthal angle and from </a:t>
            </a:r>
            <a:r>
              <a:rPr lang="en-GB" sz="2000" b="1">
                <a:solidFill>
                  <a:schemeClr val="tx2"/>
                </a:solidFill>
                <a:latin typeface="Arial" pitchFamily="34" charset="0"/>
              </a:rPr>
              <a:t>8° to 140°</a:t>
            </a:r>
            <a:r>
              <a:rPr lang="en-GB" sz="2000">
                <a:solidFill>
                  <a:schemeClr val="tx2"/>
                </a:solidFill>
                <a:latin typeface="Arial" pitchFamily="34" charset="0"/>
              </a:rPr>
              <a:t> in polar angle.</a:t>
            </a:r>
            <a:endParaRPr lang="en-GB" sz="2000" b="1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10035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716338"/>
            <a:ext cx="28829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10" descr="j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25538"/>
            <a:ext cx="21447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Jefferson Lab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8" descr="pGamma_pTarget_K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"/>
          <a:stretch>
            <a:fillRect/>
          </a:stretch>
        </p:blipFill>
        <p:spPr bwMode="auto">
          <a:xfrm>
            <a:off x="244475" y="914400"/>
            <a:ext cx="51657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898989"/>
                </a:solidFill>
              </a:rPr>
              <a:t>M. Dugger, Jlab User Meeting, June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E36184-B2D7-4A02-A9F7-05BB4C7FEBA8}" type="slidenum">
              <a:rPr lang="en-US"/>
              <a:pPr>
                <a:defRPr/>
              </a:pPr>
              <a:t>90</a:t>
            </a:fld>
            <a:endParaRPr lang="en-US"/>
          </a:p>
        </p:txBody>
      </p:sp>
      <p:pic>
        <p:nvPicPr>
          <p:cNvPr id="1802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6205538"/>
            <a:ext cx="16287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Title 1"/>
          <p:cNvSpPr>
            <a:spLocks/>
          </p:cNvSpPr>
          <p:nvPr/>
        </p:nvSpPr>
        <p:spPr bwMode="auto">
          <a:xfrm>
            <a:off x="685800" y="76200"/>
            <a:ext cx="8001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</a:t>
            </a:r>
            <a:r>
              <a:rPr lang="el-GR" sz="4400" b="1" i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γ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</a:t>
            </a:r>
            <a:r>
              <a:rPr lang="en-US" sz="4400" b="1" i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z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G</a:t>
            </a:r>
            <a:r>
              <a:rPr lang="en-US" sz="44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for </a:t>
            </a:r>
            <a:r>
              <a:rPr lang="en-US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K</a:t>
            </a:r>
            <a:r>
              <a:rPr lang="en-US" sz="4400" b="1" i="1" baseline="30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+ </a:t>
            </a:r>
            <a:r>
              <a:rPr lang="el-GR" sz="4400" b="1" i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Λ</a:t>
            </a:r>
            <a:r>
              <a:rPr lang="en-US" sz="4400"/>
              <a:t> </a:t>
            </a:r>
            <a:br>
              <a:rPr lang="en-US" sz="4400"/>
            </a:br>
            <a:r>
              <a:rPr lang="en-US" sz="4400"/>
              <a:t> </a:t>
            </a:r>
          </a:p>
        </p:txBody>
      </p:sp>
      <p:sp>
        <p:nvSpPr>
          <p:cNvPr id="180231" name="Text Box 9"/>
          <p:cNvSpPr txBox="1">
            <a:spLocks noChangeArrowheads="1"/>
          </p:cNvSpPr>
          <p:nvPr/>
        </p:nvSpPr>
        <p:spPr bwMode="auto">
          <a:xfrm>
            <a:off x="5105400" y="1336675"/>
            <a:ext cx="3810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i="1"/>
              <a:t> E</a:t>
            </a:r>
            <a:r>
              <a:rPr lang="el-GR" i="1" baseline="-25000">
                <a:cs typeface="Times New Roman" pitchFamily="18" charset="0"/>
              </a:rPr>
              <a:t>γ</a:t>
            </a:r>
            <a:r>
              <a:rPr lang="en-US">
                <a:cs typeface="Times New Roman" pitchFamily="18" charset="0"/>
              </a:rPr>
              <a:t> = 1.5 GeV</a:t>
            </a:r>
          </a:p>
          <a:p>
            <a:pPr eaLnBrk="1" hangingPunct="1">
              <a:buFontTx/>
              <a:buChar char="•"/>
            </a:pPr>
            <a:endParaRPr lang="en-US">
              <a:cs typeface="Times New Roman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cs typeface="Times New Roman" pitchFamily="18" charset="0"/>
              </a:rPr>
              <a:t> Can clearly see sign change between </a:t>
            </a:r>
            <a:r>
              <a:rPr lang="en-US" i="1">
                <a:cs typeface="Times New Roman" pitchFamily="18" charset="0"/>
              </a:rPr>
              <a:t>+z</a:t>
            </a:r>
            <a:r>
              <a:rPr lang="en-US">
                <a:cs typeface="Times New Roman" pitchFamily="18" charset="0"/>
              </a:rPr>
              <a:t> and </a:t>
            </a:r>
            <a:r>
              <a:rPr lang="en-US" i="1">
                <a:cs typeface="Times New Roman" pitchFamily="18" charset="0"/>
              </a:rPr>
              <a:t>–z</a:t>
            </a:r>
            <a:r>
              <a:rPr lang="en-US">
                <a:cs typeface="Times New Roman" pitchFamily="18" charset="0"/>
              </a:rPr>
              <a:t> target polarization data</a:t>
            </a:r>
            <a:endParaRPr lang="el-GR" baseline="-25000">
              <a:cs typeface="Times New Roman" pitchFamily="18" charset="0"/>
            </a:endParaRPr>
          </a:p>
        </p:txBody>
      </p:sp>
      <p:sp>
        <p:nvSpPr>
          <p:cNvPr id="180232" name="Text Box 9"/>
          <p:cNvSpPr txBox="1">
            <a:spLocks noChangeArrowheads="1"/>
          </p:cNvSpPr>
          <p:nvPr/>
        </p:nvSpPr>
        <p:spPr bwMode="auto">
          <a:xfrm>
            <a:off x="3430588" y="3048000"/>
            <a:ext cx="2284412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  <p:sp>
        <p:nvSpPr>
          <p:cNvPr id="180233" name="Text Box 9"/>
          <p:cNvSpPr txBox="1">
            <a:spLocks noChangeArrowheads="1"/>
          </p:cNvSpPr>
          <p:nvPr/>
        </p:nvSpPr>
        <p:spPr bwMode="auto">
          <a:xfrm>
            <a:off x="3429000" y="5732463"/>
            <a:ext cx="228441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07988" eaLnBrk="0" hangingPunct="0"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  <a:buFont typeface="Wingdings" pitchFamily="2" charset="2"/>
              <a:buNone/>
            </a:pPr>
            <a:r>
              <a:rPr lang="en-GB" sz="1500" b="1">
                <a:solidFill>
                  <a:srgbClr val="FF0000"/>
                </a:solidFill>
                <a:latin typeface="Arial" pitchFamily="34" charset="0"/>
              </a:rPr>
              <a:t>PRELIMINARY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80125"/>
            <a:ext cx="9144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Footer Placeholder 4"/>
          <p:cNvSpPr txBox="1">
            <a:spLocks noGrp="1"/>
          </p:cNvSpPr>
          <p:nvPr/>
        </p:nvSpPr>
        <p:spPr bwMode="auto">
          <a:xfrm>
            <a:off x="2743200" y="6324600"/>
            <a:ext cx="3657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898989"/>
                </a:solidFill>
              </a:rPr>
              <a:t>M. Dugger, Jlab User Meeting, June 2012</a:t>
            </a:r>
          </a:p>
        </p:txBody>
      </p:sp>
      <p:pic>
        <p:nvPicPr>
          <p:cNvPr id="181252" name="Content Placeholder 4" descr="fi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4325"/>
            <a:ext cx="32813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 descr="fi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676400"/>
            <a:ext cx="3281362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6" descr="fit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4114800"/>
            <a:ext cx="3233738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5" name="Text Box 13"/>
          <p:cNvSpPr txBox="1">
            <a:spLocks noChangeArrowheads="1"/>
          </p:cNvSpPr>
          <p:nvPr/>
        </p:nvSpPr>
        <p:spPr bwMode="auto">
          <a:xfrm>
            <a:off x="1509713" y="1295400"/>
            <a:ext cx="1385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i="1"/>
              <a:t>N</a:t>
            </a:r>
            <a:r>
              <a:rPr lang="en-US" sz="2000" b="1" i="1" baseline="-25000"/>
              <a:t>1/2</a:t>
            </a:r>
            <a:r>
              <a:rPr lang="en-US" sz="2000" b="1"/>
              <a:t> + </a:t>
            </a:r>
            <a:r>
              <a:rPr lang="en-US" sz="2000" b="1" i="1"/>
              <a:t>N </a:t>
            </a:r>
            <a:r>
              <a:rPr lang="en-US" sz="2000" b="1" i="1" baseline="-25000"/>
              <a:t>3/2</a:t>
            </a:r>
            <a:r>
              <a:rPr lang="en-US"/>
              <a:t> </a:t>
            </a:r>
          </a:p>
        </p:txBody>
      </p:sp>
      <p:sp>
        <p:nvSpPr>
          <p:cNvPr id="181256" name="Text Box 14"/>
          <p:cNvSpPr txBox="1">
            <a:spLocks noChangeArrowheads="1"/>
          </p:cNvSpPr>
          <p:nvPr/>
        </p:nvSpPr>
        <p:spPr bwMode="auto">
          <a:xfrm>
            <a:off x="6005513" y="1371600"/>
            <a:ext cx="13255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i="1"/>
              <a:t>N</a:t>
            </a:r>
            <a:r>
              <a:rPr lang="en-US" sz="2000" b="1" i="1" baseline="-25000"/>
              <a:t>1/2</a:t>
            </a:r>
            <a:r>
              <a:rPr lang="en-US" sz="2000" b="1"/>
              <a:t> - </a:t>
            </a:r>
            <a:r>
              <a:rPr lang="en-US" sz="2000" b="1" i="1"/>
              <a:t>N </a:t>
            </a:r>
            <a:r>
              <a:rPr lang="en-US" sz="2000" b="1" i="1" baseline="-25000"/>
              <a:t>3/2</a:t>
            </a:r>
            <a:r>
              <a:rPr lang="en-US"/>
              <a:t> </a:t>
            </a:r>
          </a:p>
        </p:txBody>
      </p:sp>
      <p:sp>
        <p:nvSpPr>
          <p:cNvPr id="181257" name="Text Box 15"/>
          <p:cNvSpPr txBox="1">
            <a:spLocks noChangeArrowheads="1"/>
          </p:cNvSpPr>
          <p:nvPr/>
        </p:nvSpPr>
        <p:spPr bwMode="auto">
          <a:xfrm>
            <a:off x="3390900" y="3946525"/>
            <a:ext cx="1714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/>
              <a:t>Scaled carbon</a:t>
            </a:r>
          </a:p>
        </p:txBody>
      </p:sp>
      <p:sp>
        <p:nvSpPr>
          <p:cNvPr id="181258" name="Text Box 16"/>
          <p:cNvSpPr txBox="1">
            <a:spLocks noChangeArrowheads="1"/>
          </p:cNvSpPr>
          <p:nvPr/>
        </p:nvSpPr>
        <p:spPr bwMode="auto">
          <a:xfrm>
            <a:off x="3216275" y="930275"/>
            <a:ext cx="22701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</a:t>
            </a:r>
            <a:r>
              <a:rPr lang="en-US" i="1"/>
              <a:t>W</a:t>
            </a:r>
            <a:r>
              <a:rPr lang="en-US"/>
              <a:t> = 1525 MeV</a:t>
            </a:r>
          </a:p>
          <a:p>
            <a:pPr eaLnBrk="1" hangingPunct="1">
              <a:buFontTx/>
              <a:buChar char="•"/>
            </a:pPr>
            <a:r>
              <a:rPr lang="en-US"/>
              <a:t> cos(</a:t>
            </a:r>
            <a:r>
              <a:rPr lang="el-GR" i="1">
                <a:cs typeface="Times New Roman" pitchFamily="18" charset="0"/>
              </a:rPr>
              <a:t>θ</a:t>
            </a:r>
            <a:r>
              <a:rPr lang="en-US" i="1" baseline="-25000">
                <a:cs typeface="Times New Roman" pitchFamily="18" charset="0"/>
              </a:rPr>
              <a:t>c.m.</a:t>
            </a:r>
            <a:r>
              <a:rPr lang="en-US"/>
              <a:t>) = -0.3</a:t>
            </a:r>
            <a:endParaRPr lang="en-US" i="1"/>
          </a:p>
        </p:txBody>
      </p:sp>
      <p:sp>
        <p:nvSpPr>
          <p:cNvPr id="181259" name="Text Box 18"/>
          <p:cNvSpPr txBox="1">
            <a:spLocks noChangeArrowheads="1"/>
          </p:cNvSpPr>
          <p:nvPr/>
        </p:nvSpPr>
        <p:spPr bwMode="auto">
          <a:xfrm>
            <a:off x="2362200" y="3595688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m</a:t>
            </a:r>
            <a:r>
              <a:rPr lang="en-US" sz="1800" b="1" i="1" baseline="-25000"/>
              <a:t>X</a:t>
            </a:r>
            <a:r>
              <a:rPr lang="en-US" sz="1800" b="1"/>
              <a:t> (GeV)</a:t>
            </a:r>
            <a:endParaRPr lang="en-US" sz="1800" b="1" baseline="-25000"/>
          </a:p>
        </p:txBody>
      </p:sp>
      <p:sp>
        <p:nvSpPr>
          <p:cNvPr id="181260" name="Text Box 19"/>
          <p:cNvSpPr txBox="1">
            <a:spLocks noChangeArrowheads="1"/>
          </p:cNvSpPr>
          <p:nvPr/>
        </p:nvSpPr>
        <p:spPr bwMode="auto">
          <a:xfrm>
            <a:off x="6883400" y="3671888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m</a:t>
            </a:r>
            <a:r>
              <a:rPr lang="en-US" sz="1800" b="1" i="1" baseline="-25000"/>
              <a:t>X</a:t>
            </a:r>
            <a:r>
              <a:rPr lang="en-US" sz="1800" b="1"/>
              <a:t> (GeV)</a:t>
            </a:r>
            <a:endParaRPr lang="en-US" sz="1800" b="1" baseline="-25000"/>
          </a:p>
        </p:txBody>
      </p:sp>
      <p:sp>
        <p:nvSpPr>
          <p:cNvPr id="181261" name="Text Box 20"/>
          <p:cNvSpPr txBox="1">
            <a:spLocks noChangeArrowheads="1"/>
          </p:cNvSpPr>
          <p:nvPr/>
        </p:nvSpPr>
        <p:spPr bwMode="auto">
          <a:xfrm>
            <a:off x="4572000" y="6110288"/>
            <a:ext cx="111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800" b="1" i="1"/>
              <a:t>m</a:t>
            </a:r>
            <a:r>
              <a:rPr lang="en-US" sz="1800" b="1" i="1" baseline="-25000"/>
              <a:t>X</a:t>
            </a:r>
            <a:r>
              <a:rPr lang="en-US" sz="1800" b="1"/>
              <a:t> (GeV)</a:t>
            </a:r>
            <a:endParaRPr lang="en-US" sz="1800" b="1" baseline="-25000"/>
          </a:p>
        </p:txBody>
      </p:sp>
      <p:sp>
        <p:nvSpPr>
          <p:cNvPr id="181262" name="Text Box 21"/>
          <p:cNvSpPr txBox="1">
            <a:spLocks noChangeArrowheads="1"/>
          </p:cNvSpPr>
          <p:nvPr/>
        </p:nvSpPr>
        <p:spPr bwMode="auto">
          <a:xfrm rot="-5400000">
            <a:off x="38894" y="1943894"/>
            <a:ext cx="80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181263" name="Text Box 22"/>
          <p:cNvSpPr txBox="1">
            <a:spLocks noChangeArrowheads="1"/>
          </p:cNvSpPr>
          <p:nvPr/>
        </p:nvSpPr>
        <p:spPr bwMode="auto">
          <a:xfrm rot="-5400000">
            <a:off x="4566444" y="2020094"/>
            <a:ext cx="80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181264" name="Text Box 23"/>
          <p:cNvSpPr txBox="1">
            <a:spLocks noChangeArrowheads="1"/>
          </p:cNvSpPr>
          <p:nvPr/>
        </p:nvSpPr>
        <p:spPr bwMode="auto">
          <a:xfrm rot="-5400000">
            <a:off x="2324894" y="4534694"/>
            <a:ext cx="804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b="1"/>
              <a:t>Counts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Sample </a:t>
            </a:r>
            <a:r>
              <a:rPr lang="en-GB" sz="4000" kern="0" dirty="0">
                <a:solidFill>
                  <a:srgbClr val="FFFFFF"/>
                </a:solidFill>
                <a:latin typeface="Symbol" pitchFamily="18" charset="2"/>
              </a:rPr>
              <a:t>h</a:t>
            </a: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 fits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7468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GB" sz="2800" dirty="0" smtClean="0">
                <a:solidFill>
                  <a:schemeClr val="bg1"/>
                </a:solidFill>
              </a:rPr>
              <a:t>Excitation spectrum for T=1/2 compared to quark model</a:t>
            </a:r>
          </a:p>
        </p:txBody>
      </p:sp>
      <p:graphicFrame>
        <p:nvGraphicFramePr>
          <p:cNvPr id="182275" name="Object 2"/>
          <p:cNvGraphicFramePr>
            <a:graphicFrameLocks noChangeAspect="1"/>
          </p:cNvGraphicFramePr>
          <p:nvPr/>
        </p:nvGraphicFramePr>
        <p:xfrm>
          <a:off x="617538" y="931863"/>
          <a:ext cx="7162800" cy="559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97" name="Bitmap Image" r:id="rId4" imgW="30333333" imgH="23676190" progId="PBrush">
                  <p:embed/>
                </p:oleObj>
              </mc:Choice>
              <mc:Fallback>
                <p:oleObj name="Bitmap Image" r:id="rId4" imgW="30333333" imgH="23676190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538" y="931863"/>
                        <a:ext cx="7162800" cy="559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 rot="10800000">
            <a:off x="6980238" y="1725613"/>
            <a:ext cx="566737" cy="16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1588" y="1662113"/>
            <a:ext cx="104775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FF00"/>
                </a:solidFill>
                <a:latin typeface="Arial" charset="0"/>
                <a:cs typeface="+mn-cs"/>
              </a:rPr>
              <a:t>Existence is </a:t>
            </a:r>
          </a:p>
          <a:p>
            <a:pPr>
              <a:defRPr/>
            </a:pPr>
            <a:r>
              <a:rPr lang="en-GB" sz="1200" dirty="0">
                <a:solidFill>
                  <a:srgbClr val="00FF00"/>
                </a:solidFill>
                <a:latin typeface="Arial" charset="0"/>
                <a:cs typeface="+mn-cs"/>
              </a:rPr>
              <a:t>uncertain</a:t>
            </a:r>
          </a:p>
        </p:txBody>
      </p:sp>
      <p:sp>
        <p:nvSpPr>
          <p:cNvPr id="8" name="Right Arrow 7"/>
          <p:cNvSpPr/>
          <p:nvPr/>
        </p:nvSpPr>
        <p:spPr>
          <a:xfrm rot="20969093">
            <a:off x="693738" y="5033963"/>
            <a:ext cx="566737" cy="1666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280025"/>
            <a:ext cx="1320800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Symbol" pitchFamily="18" charset="2"/>
                <a:cs typeface="+mn-cs"/>
              </a:rPr>
              <a:t>G</a:t>
            </a: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=300</a:t>
            </a: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  <a:sym typeface="Symbol"/>
              </a:rPr>
              <a:t>150 </a:t>
            </a:r>
            <a:r>
              <a:rPr lang="en-GB" sz="1200" b="1" dirty="0" err="1">
                <a:solidFill>
                  <a:srgbClr val="FF0000"/>
                </a:solidFill>
                <a:latin typeface="Arial" charset="0"/>
                <a:cs typeface="+mn-cs"/>
                <a:sym typeface="Symbol"/>
              </a:rPr>
              <a:t>MeV</a:t>
            </a:r>
            <a:endParaRPr lang="en-GB" sz="1200" b="1" dirty="0">
              <a:solidFill>
                <a:srgbClr val="FF0000"/>
              </a:solidFill>
              <a:latin typeface="Arial" charset="0"/>
              <a:cs typeface="+mn-cs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17550" y="3859213"/>
            <a:ext cx="566738" cy="16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748088"/>
            <a:ext cx="118268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Hints of </a:t>
            </a:r>
          </a:p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narrow </a:t>
            </a:r>
          </a:p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Resonance at</a:t>
            </a:r>
          </a:p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1670 </a:t>
            </a:r>
            <a:r>
              <a:rPr lang="en-GB" sz="1200" b="1" dirty="0" err="1">
                <a:solidFill>
                  <a:srgbClr val="FF0000"/>
                </a:solidFill>
                <a:latin typeface="Arial" charset="0"/>
                <a:cs typeface="+mn-cs"/>
              </a:rPr>
              <a:t>MeV</a:t>
            </a: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??</a:t>
            </a:r>
          </a:p>
        </p:txBody>
      </p:sp>
      <p:sp>
        <p:nvSpPr>
          <p:cNvPr id="12" name="Right Arrow 11"/>
          <p:cNvSpPr/>
          <p:nvPr/>
        </p:nvSpPr>
        <p:spPr>
          <a:xfrm rot="21106561">
            <a:off x="846138" y="2960688"/>
            <a:ext cx="1074737" cy="1158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759075"/>
            <a:ext cx="908050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D13(1900)</a:t>
            </a:r>
          </a:p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2q+q </a:t>
            </a:r>
            <a:r>
              <a:rPr lang="en-GB" sz="1800" b="1" dirty="0">
                <a:solidFill>
                  <a:srgbClr val="FF0000"/>
                </a:solidFill>
                <a:latin typeface="Arial" charset="0"/>
                <a:cs typeface="+mn-cs"/>
              </a:rPr>
              <a:t>×</a:t>
            </a:r>
            <a:endParaRPr lang="en-GB" sz="1200" b="1" dirty="0">
              <a:solidFill>
                <a:srgbClr val="FF0000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en-GB" sz="1200" b="1" dirty="0">
                <a:solidFill>
                  <a:srgbClr val="FF0000"/>
                </a:solidFill>
                <a:latin typeface="Arial" charset="0"/>
                <a:cs typeface="+mn-cs"/>
              </a:rPr>
              <a:t>3q</a:t>
            </a:r>
          </a:p>
        </p:txBody>
      </p:sp>
      <p:grpSp>
        <p:nvGrpSpPr>
          <p:cNvPr id="182284" name="Group 13"/>
          <p:cNvGrpSpPr>
            <a:grpSpLocks/>
          </p:cNvGrpSpPr>
          <p:nvPr/>
        </p:nvGrpSpPr>
        <p:grpSpPr bwMode="auto">
          <a:xfrm>
            <a:off x="430213" y="3240088"/>
            <a:ext cx="190500" cy="165100"/>
            <a:chOff x="279400" y="6362700"/>
            <a:chExt cx="406400" cy="304800"/>
          </a:xfrm>
        </p:grpSpPr>
        <p:cxnSp>
          <p:nvCxnSpPr>
            <p:cNvPr id="15" name="Straight Connector 14"/>
            <p:cNvCxnSpPr/>
            <p:nvPr/>
          </p:nvCxnSpPr>
          <p:spPr>
            <a:xfrm rot="16200000" flipH="1">
              <a:off x="190498" y="6527801"/>
              <a:ext cx="228600" cy="50799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 flipV="1">
              <a:off x="330199" y="6362700"/>
              <a:ext cx="355601" cy="293077"/>
            </a:xfrm>
            <a:prstGeom prst="line">
              <a:avLst/>
            </a:prstGeom>
            <a:ln w="4762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143125" y="4391025"/>
            <a:ext cx="1646238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P</a:t>
            </a:r>
            <a:r>
              <a:rPr lang="en-GB" sz="1200" b="1" baseline="-25000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11</a:t>
            </a: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(440) Roper</a:t>
            </a:r>
          </a:p>
          <a:p>
            <a:pPr>
              <a:defRPr/>
            </a:pP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Inconsistent with</a:t>
            </a:r>
          </a:p>
          <a:p>
            <a:pPr>
              <a:defRPr/>
            </a:pP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all q models?? </a:t>
            </a:r>
          </a:p>
          <a:p>
            <a:pPr>
              <a:defRPr/>
            </a:pP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Exotic structure?</a:t>
            </a:r>
          </a:p>
          <a:p>
            <a:pPr>
              <a:defRPr/>
            </a:pPr>
            <a:r>
              <a:rPr lang="en-GB" sz="1200" b="1" dirty="0">
                <a:solidFill>
                  <a:srgbClr val="2D2D8A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Large radial extent?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88113" y="5461000"/>
            <a:ext cx="26558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Also:</a:t>
            </a:r>
          </a:p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T=3/2 </a:t>
            </a:r>
            <a:r>
              <a:rPr lang="en-GB" sz="1200" dirty="0">
                <a:solidFill>
                  <a:srgbClr val="000000"/>
                </a:solidFill>
                <a:latin typeface="Symbol" pitchFamily="18" charset="2"/>
                <a:cs typeface="+mn-cs"/>
              </a:rPr>
              <a:t>D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 resonances</a:t>
            </a:r>
          </a:p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States </a:t>
            </a:r>
            <a:r>
              <a:rPr lang="en-GB" sz="1200" dirty="0" err="1">
                <a:solidFill>
                  <a:srgbClr val="000000"/>
                </a:solidFill>
                <a:latin typeface="Arial" charset="0"/>
                <a:cs typeface="+mn-cs"/>
              </a:rPr>
              <a:t>predited</a:t>
            </a: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 by Holographic dual </a:t>
            </a:r>
          </a:p>
          <a:p>
            <a:pPr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  <a:cs typeface="+mn-cs"/>
              </a:rPr>
              <a:t>but not by quark model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8350" y="6396038"/>
            <a:ext cx="4683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J</a:t>
            </a:r>
            <a:r>
              <a:rPr lang="en-GB" b="1" baseline="30000" dirty="0" err="1">
                <a:solidFill>
                  <a:srgbClr val="333399">
                    <a:lumMod val="60000"/>
                    <a:lumOff val="40000"/>
                  </a:srgbClr>
                </a:solidFill>
                <a:latin typeface="Symbol" pitchFamily="18" charset="2"/>
                <a:cs typeface="+mn-cs"/>
              </a:rPr>
              <a:t>p</a:t>
            </a:r>
            <a:endParaRPr lang="en-GB" b="1" baseline="30000" dirty="0">
              <a:solidFill>
                <a:srgbClr val="333399">
                  <a:lumMod val="60000"/>
                  <a:lumOff val="40000"/>
                </a:srgbClr>
              </a:solidFill>
              <a:latin typeface="Symbol" pitchFamily="18" charset="2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9369" y="1518444"/>
            <a:ext cx="15224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>
                <a:solidFill>
                  <a:srgbClr val="333399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Mass(</a:t>
            </a:r>
            <a:r>
              <a:rPr lang="en-GB" sz="2000" b="1" dirty="0" err="1">
                <a:solidFill>
                  <a:srgbClr val="333399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MeV</a:t>
            </a:r>
            <a:r>
              <a:rPr lang="en-GB" sz="2000" b="1" dirty="0">
                <a:solidFill>
                  <a:srgbClr val="333399">
                    <a:lumMod val="60000"/>
                    <a:lumOff val="40000"/>
                  </a:srgbClr>
                </a:solidFill>
                <a:latin typeface="Arial" charset="0"/>
                <a:cs typeface="+mn-cs"/>
              </a:rPr>
              <a:t>)</a:t>
            </a:r>
            <a:endParaRPr lang="en-GB" sz="2000" b="1" baseline="30000" dirty="0">
              <a:solidFill>
                <a:srgbClr val="333399">
                  <a:lumMod val="60000"/>
                  <a:lumOff val="40000"/>
                </a:srgbClr>
              </a:solidFill>
              <a:latin typeface="Symbol" pitchFamily="18" charset="2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84913" y="2936875"/>
            <a:ext cx="1763712" cy="1931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20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6825" y="2466975"/>
            <a:ext cx="2978150" cy="18764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Tx/>
              <a:buBlip>
                <a:blip r:embed="rId6"/>
              </a:buBlip>
              <a:defRPr/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 Many more states predicted 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    than observed ?</a:t>
            </a:r>
          </a:p>
          <a:p>
            <a:pPr>
              <a:buFontTx/>
              <a:buBlip>
                <a:blip r:embed="rId6"/>
              </a:buBlip>
              <a:defRPr/>
            </a:pPr>
            <a:endParaRPr lang="en-GB" sz="16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buFontTx/>
              <a:buBlip>
                <a:blip r:embed="rId6"/>
              </a:buBlip>
              <a:defRPr/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 Why?   Too many </a:t>
            </a:r>
            <a:r>
              <a:rPr lang="en-GB" sz="1600" dirty="0" err="1">
                <a:solidFill>
                  <a:srgbClr val="000000"/>
                </a:solidFill>
                <a:latin typeface="Arial" charset="0"/>
                <a:cs typeface="+mn-cs"/>
              </a:rPr>
              <a:t>d.o.f</a:t>
            </a: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, ?</a:t>
            </a:r>
          </a:p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+mn-cs"/>
              </a:rPr>
              <a:t>                insensitive data ?</a:t>
            </a:r>
          </a:p>
          <a:p>
            <a:pPr>
              <a:defRPr/>
            </a:pPr>
            <a:endParaRPr lang="en-GB" sz="12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GB" sz="1200" dirty="0">
              <a:solidFill>
                <a:srgbClr val="000000"/>
              </a:solidFill>
              <a:latin typeface="Arial" charset="0"/>
              <a:cs typeface="+mn-cs"/>
            </a:endParaRPr>
          </a:p>
          <a:p>
            <a:pPr>
              <a:defRPr/>
            </a:pPr>
            <a:endParaRPr lang="en-GB" sz="1200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395288" y="981075"/>
            <a:ext cx="8388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Real </a:t>
            </a:r>
            <a:r>
              <a:rPr lang="en-GB" sz="2000" b="1">
                <a:latin typeface="Arial" pitchFamily="34" charset="0"/>
              </a:rPr>
              <a:t>photons</a:t>
            </a:r>
            <a:r>
              <a:rPr lang="en-GB" sz="2000">
                <a:latin typeface="Arial" pitchFamily="34" charset="0"/>
              </a:rPr>
              <a:t> – well understood EM interaction, giving access to EM properties of resonances. 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1258888" y="260350"/>
            <a:ext cx="662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2000" b="1">
                <a:latin typeface="Arial" pitchFamily="34" charset="0"/>
              </a:rPr>
              <a:t>Meson Photoproduction</a:t>
            </a: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395288" y="3213100"/>
            <a:ext cx="8280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solidFill>
                  <a:srgbClr val="FF66CC"/>
                </a:solidFill>
                <a:latin typeface="Arial" pitchFamily="34" charset="0"/>
              </a:rPr>
              <a:t> </a:t>
            </a:r>
            <a:r>
              <a:rPr lang="en-GB" sz="2000">
                <a:latin typeface="Arial" pitchFamily="34" charset="0"/>
              </a:rPr>
              <a:t>Partial Wave Analysis (</a:t>
            </a:r>
            <a:r>
              <a:rPr lang="en-GB" sz="2000" b="1">
                <a:latin typeface="Arial" pitchFamily="34" charset="0"/>
              </a:rPr>
              <a:t>PWA</a:t>
            </a:r>
            <a:r>
              <a:rPr lang="en-GB" sz="2000">
                <a:latin typeface="Arial" pitchFamily="34" charset="0"/>
              </a:rPr>
              <a:t>) fits used to extract amplitudes </a:t>
            </a:r>
          </a:p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    -&gt; resonance parameters (eg: angular momentum, parity).</a:t>
            </a: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395288" y="4149725"/>
            <a:ext cx="8388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Require measurements of </a:t>
            </a:r>
            <a:r>
              <a:rPr lang="en-GB" sz="2000" b="1">
                <a:latin typeface="Arial" pitchFamily="34" charset="0"/>
              </a:rPr>
              <a:t>cross-section</a:t>
            </a:r>
            <a:r>
              <a:rPr lang="en-GB" sz="2000">
                <a:latin typeface="Arial" pitchFamily="34" charset="0"/>
              </a:rPr>
              <a:t> and </a:t>
            </a:r>
            <a:r>
              <a:rPr lang="en-GB" sz="2000" b="1">
                <a:latin typeface="Arial" pitchFamily="34" charset="0"/>
              </a:rPr>
              <a:t>7</a:t>
            </a:r>
            <a:r>
              <a:rPr lang="en-GB" sz="2000">
                <a:latin typeface="Arial" pitchFamily="34" charset="0"/>
              </a:rPr>
              <a:t> additional, carefully chosen polarisation observables to remove ambiguities.  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2268538" y="2205038"/>
            <a:ext cx="6551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4 invariant complex reaction amplitudes </a:t>
            </a:r>
          </a:p>
          <a:p>
            <a:pPr eaLnBrk="1" hangingPunct="1">
              <a:buClr>
                <a:srgbClr val="FF0000"/>
              </a:buClr>
              <a:buSzPct val="120000"/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</a:t>
            </a:r>
            <a:r>
              <a:rPr lang="en-GB" sz="2000" b="1">
                <a:latin typeface="Arial" pitchFamily="34" charset="0"/>
              </a:rPr>
              <a:t>16 </a:t>
            </a:r>
            <a:r>
              <a:rPr lang="en-GB" sz="2000">
                <a:latin typeface="Arial" pitchFamily="34" charset="0"/>
              </a:rPr>
              <a:t>single and double</a:t>
            </a:r>
            <a:r>
              <a:rPr lang="en-GB" sz="2000" b="1">
                <a:latin typeface="Arial" pitchFamily="34" charset="0"/>
              </a:rPr>
              <a:t> polarisation observables</a:t>
            </a:r>
          </a:p>
        </p:txBody>
      </p:sp>
      <p:sp>
        <p:nvSpPr>
          <p:cNvPr id="179208" name="Text Box 8"/>
          <p:cNvSpPr txBox="1">
            <a:spLocks noChangeArrowheads="1"/>
          </p:cNvSpPr>
          <p:nvPr/>
        </p:nvSpPr>
        <p:spPr bwMode="auto">
          <a:xfrm>
            <a:off x="395288" y="1773238"/>
            <a:ext cx="8388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Meson photoproduction – for pseudo-scalar mesons:</a:t>
            </a:r>
          </a:p>
        </p:txBody>
      </p:sp>
      <p:sp>
        <p:nvSpPr>
          <p:cNvPr id="179209" name="Text Box 9"/>
          <p:cNvSpPr txBox="1">
            <a:spLocks noChangeArrowheads="1"/>
          </p:cNvSpPr>
          <p:nvPr/>
        </p:nvSpPr>
        <p:spPr bwMode="auto">
          <a:xfrm>
            <a:off x="395288" y="5084763"/>
            <a:ext cx="8388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itchFamily="34" charset="0"/>
              <a:buChar char="•"/>
            </a:pPr>
            <a:r>
              <a:rPr lang="en-GB" sz="2000">
                <a:latin typeface="Arial" pitchFamily="34" charset="0"/>
              </a:rPr>
              <a:t> </a:t>
            </a:r>
            <a:r>
              <a:rPr lang="en-GB" sz="2000" i="1">
                <a:latin typeface="Arial" pitchFamily="34" charset="0"/>
              </a:rPr>
              <a:t>Different polarisation observables are extracted through different combinations of </a:t>
            </a:r>
            <a:r>
              <a:rPr lang="en-GB" sz="2000" b="1" i="1">
                <a:latin typeface="Arial" pitchFamily="34" charset="0"/>
              </a:rPr>
              <a:t>polarised beams</a:t>
            </a:r>
            <a:r>
              <a:rPr lang="en-GB" sz="2000" i="1">
                <a:latin typeface="Arial" pitchFamily="34" charset="0"/>
              </a:rPr>
              <a:t> and </a:t>
            </a:r>
            <a:r>
              <a:rPr lang="en-GB" sz="2000" b="1" i="1">
                <a:latin typeface="Arial" pitchFamily="34" charset="0"/>
              </a:rPr>
              <a:t>targets</a:t>
            </a:r>
            <a:r>
              <a:rPr lang="en-GB" sz="2000" i="1">
                <a:latin typeface="Arial" pitchFamily="34" charset="0"/>
              </a:rPr>
              <a:t> and measurements of </a:t>
            </a:r>
            <a:r>
              <a:rPr lang="en-GB" sz="2000" b="1" i="1">
                <a:latin typeface="Arial" pitchFamily="34" charset="0"/>
              </a:rPr>
              <a:t>recoil polarisation.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Why meson </a:t>
            </a:r>
            <a:r>
              <a:rPr lang="en-GB" sz="4000" kern="0" dirty="0" err="1">
                <a:solidFill>
                  <a:srgbClr val="FFFFFF"/>
                </a:solidFill>
                <a:latin typeface="Arial" pitchFamily="34" charset="0"/>
              </a:rPr>
              <a:t>photoproduction</a:t>
            </a: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2" grpId="0"/>
      <p:bldP spid="179205" grpId="0"/>
      <p:bldP spid="179206" grpId="0"/>
      <p:bldP spid="179207" grpId="0"/>
      <p:bldP spid="179208" grpId="0"/>
      <p:bldP spid="179209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5FEC133-5646-41DD-976A-5A0B602A9C30}" type="slidenum">
              <a:rPr lang="en-US"/>
              <a:pPr>
                <a:defRPr/>
              </a:pPr>
              <a:t>94</a:t>
            </a:fld>
            <a:endParaRPr lang="en-US"/>
          </a:p>
        </p:txBody>
      </p:sp>
      <p:sp>
        <p:nvSpPr>
          <p:cNvPr id="184323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184324" name="Rectangle 9"/>
          <p:cNvSpPr>
            <a:spLocks noChangeArrowheads="1"/>
          </p:cNvSpPr>
          <p:nvPr/>
        </p:nvSpPr>
        <p:spPr bwMode="auto">
          <a:xfrm>
            <a:off x="304800" y="990600"/>
            <a:ext cx="4267200" cy="4953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25" name="Rectangle 10"/>
          <p:cNvSpPr>
            <a:spLocks noChangeArrowheads="1"/>
          </p:cNvSpPr>
          <p:nvPr/>
        </p:nvSpPr>
        <p:spPr bwMode="auto">
          <a:xfrm>
            <a:off x="4572000" y="990600"/>
            <a:ext cx="4267200" cy="4953000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26" name="Line 11"/>
          <p:cNvSpPr>
            <a:spLocks noChangeShapeType="1"/>
          </p:cNvSpPr>
          <p:nvPr/>
        </p:nvSpPr>
        <p:spPr bwMode="auto">
          <a:xfrm>
            <a:off x="304800" y="1447800"/>
            <a:ext cx="8534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27" name="Text Box 12"/>
          <p:cNvSpPr txBox="1">
            <a:spLocks noChangeArrowheads="1"/>
          </p:cNvSpPr>
          <p:nvPr/>
        </p:nvSpPr>
        <p:spPr bwMode="auto">
          <a:xfrm>
            <a:off x="365125" y="990600"/>
            <a:ext cx="3722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g9a: First running of FROST</a:t>
            </a:r>
          </a:p>
        </p:txBody>
      </p:sp>
      <p:sp>
        <p:nvSpPr>
          <p:cNvPr id="184328" name="Text Box 13"/>
          <p:cNvSpPr txBox="1">
            <a:spLocks noChangeArrowheads="1"/>
          </p:cNvSpPr>
          <p:nvPr/>
        </p:nvSpPr>
        <p:spPr bwMode="auto">
          <a:xfrm>
            <a:off x="4659313" y="990600"/>
            <a:ext cx="4078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g9b: Second running of FROST</a:t>
            </a:r>
          </a:p>
        </p:txBody>
      </p:sp>
      <p:sp>
        <p:nvSpPr>
          <p:cNvPr id="184329" name="Text Box 14"/>
          <p:cNvSpPr txBox="1">
            <a:spLocks noChangeArrowheads="1"/>
          </p:cNvSpPr>
          <p:nvPr/>
        </p:nvSpPr>
        <p:spPr bwMode="auto">
          <a:xfrm>
            <a:off x="381000" y="2057400"/>
            <a:ext cx="4191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Longitudinally polarized target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Circular and linear photon polarization</a:t>
            </a:r>
          </a:p>
        </p:txBody>
      </p:sp>
      <p:sp>
        <p:nvSpPr>
          <p:cNvPr id="184330" name="Text Box 15"/>
          <p:cNvSpPr txBox="1">
            <a:spLocks noChangeArrowheads="1"/>
          </p:cNvSpPr>
          <p:nvPr/>
        </p:nvSpPr>
        <p:spPr bwMode="auto">
          <a:xfrm>
            <a:off x="4611688" y="2057400"/>
            <a:ext cx="4151312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/>
              <a:t> Transversely polarized target</a:t>
            </a:r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endParaRPr lang="en-US"/>
          </a:p>
          <a:p>
            <a:pPr eaLnBrk="1" hangingPunct="1">
              <a:buFontTx/>
              <a:buChar char="•"/>
            </a:pPr>
            <a:r>
              <a:rPr lang="en-US"/>
              <a:t> Circular and linear photon polarization</a:t>
            </a:r>
          </a:p>
        </p:txBody>
      </p:sp>
      <p:sp>
        <p:nvSpPr>
          <p:cNvPr id="184331" name="Line 16"/>
          <p:cNvSpPr>
            <a:spLocks noChangeShapeType="1"/>
          </p:cNvSpPr>
          <p:nvPr/>
        </p:nvSpPr>
        <p:spPr bwMode="auto">
          <a:xfrm>
            <a:off x="304800" y="3200400"/>
            <a:ext cx="8534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FROST running conditions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708951-A99C-46CD-9B20-D2D6F4F73BD0}" type="slidenum">
              <a:rPr lang="en-US"/>
              <a:pPr>
                <a:defRPr/>
              </a:pPr>
              <a:t>95</a:t>
            </a:fld>
            <a:endParaRPr lang="en-US"/>
          </a:p>
        </p:txBody>
      </p:sp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2057400" y="6096000"/>
            <a:ext cx="365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endParaRPr lang="en-US" sz="1800">
              <a:latin typeface="Arial" pitchFamily="34" charset="0"/>
            </a:endParaRPr>
          </a:p>
        </p:txBody>
      </p:sp>
      <p:sp>
        <p:nvSpPr>
          <p:cNvPr id="185348" name="Text Box 5"/>
          <p:cNvSpPr txBox="1">
            <a:spLocks noChangeArrowheads="1"/>
          </p:cNvSpPr>
          <p:nvPr/>
        </p:nvSpPr>
        <p:spPr bwMode="auto">
          <a:xfrm>
            <a:off x="609600" y="685800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MS PGothic" pitchFamily="34" charset="-128"/>
              <a:buNone/>
            </a:pPr>
            <a:endParaRPr lang="en-US"/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</a:pPr>
            <a:r>
              <a:rPr lang="en-US"/>
              <a:t> </a:t>
            </a:r>
            <a:r>
              <a:rPr lang="en-US">
                <a:latin typeface="Arial" pitchFamily="34" charset="0"/>
              </a:rPr>
              <a:t>Weak decay of hyperon -&gt; polarization information in decay distribution of the baryon in the hyperon CoM: </a:t>
            </a:r>
            <a:endParaRPr lang="el-GR">
              <a:latin typeface="Arial" pitchFamily="34" charset="0"/>
            </a:endParaRPr>
          </a:p>
        </p:txBody>
      </p:sp>
      <p:graphicFrame>
        <p:nvGraphicFramePr>
          <p:cNvPr id="185349" name="Object 7"/>
          <p:cNvGraphicFramePr>
            <a:graphicFrameLocks noChangeAspect="1"/>
          </p:cNvGraphicFramePr>
          <p:nvPr/>
        </p:nvGraphicFramePr>
        <p:xfrm>
          <a:off x="2466975" y="2362200"/>
          <a:ext cx="4210050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9" name="Equation" r:id="rId3" imgW="1714500" imgH="228600" progId="Equation.3">
                  <p:embed/>
                </p:oleObj>
              </mc:Choice>
              <mc:Fallback>
                <p:oleObj name="Equation" r:id="rId3" imgW="171450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6975" y="2362200"/>
                        <a:ext cx="4210050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8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0" name="Text Box 8"/>
          <p:cNvSpPr txBox="1">
            <a:spLocks noChangeArrowheads="1"/>
          </p:cNvSpPr>
          <p:nvPr/>
        </p:nvSpPr>
        <p:spPr bwMode="auto">
          <a:xfrm>
            <a:off x="228600" y="3657600"/>
            <a:ext cx="8686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US">
                <a:latin typeface="Arial" pitchFamily="34" charset="0"/>
              </a:rPr>
              <a:t>    Decay distribution of the baryon</a:t>
            </a:r>
          </a:p>
          <a:p>
            <a:pPr eaLnBrk="1" hangingPunct="1"/>
            <a:r>
              <a:rPr lang="en-US" i="1">
                <a:latin typeface="Arial" pitchFamily="34" charset="0"/>
              </a:rPr>
              <a:t>                                                      </a:t>
            </a:r>
            <a:r>
              <a:rPr lang="el-GR" i="1">
                <a:latin typeface="Arial" pitchFamily="34" charset="0"/>
              </a:rPr>
              <a:t>α</a:t>
            </a:r>
            <a:r>
              <a:rPr lang="en-US">
                <a:latin typeface="Arial" pitchFamily="34" charset="0"/>
              </a:rPr>
              <a:t> is the weak decay asymmetry (</a:t>
            </a:r>
            <a:r>
              <a:rPr lang="el-GR" i="1">
                <a:latin typeface="Arial" pitchFamily="34" charset="0"/>
              </a:rPr>
              <a:t>α</a:t>
            </a:r>
            <a:r>
              <a:rPr lang="el-GR" i="1" baseline="-25000">
                <a:latin typeface="Arial" pitchFamily="34" charset="0"/>
              </a:rPr>
              <a:t>Λ</a:t>
            </a:r>
            <a:r>
              <a:rPr lang="en-US">
                <a:latin typeface="Arial" pitchFamily="34" charset="0"/>
              </a:rPr>
              <a:t>= 0.642 and </a:t>
            </a:r>
            <a:r>
              <a:rPr lang="el-GR" i="1">
                <a:latin typeface="Arial" pitchFamily="34" charset="0"/>
              </a:rPr>
              <a:t>α</a:t>
            </a:r>
            <a:r>
              <a:rPr lang="el-GR" i="1" baseline="-25000">
                <a:latin typeface="Arial" pitchFamily="34" charset="0"/>
              </a:rPr>
              <a:t>Σ</a:t>
            </a:r>
            <a:r>
              <a:rPr lang="en-US" i="1" baseline="-25000">
                <a:latin typeface="Arial" pitchFamily="34" charset="0"/>
              </a:rPr>
              <a:t>0</a:t>
            </a:r>
            <a:r>
              <a:rPr lang="en-US">
                <a:latin typeface="Arial" pitchFamily="34" charset="0"/>
              </a:rPr>
              <a:t> = -⅓ </a:t>
            </a:r>
            <a:r>
              <a:rPr lang="el-GR" i="1">
                <a:latin typeface="Arial" pitchFamily="34" charset="0"/>
              </a:rPr>
              <a:t>α</a:t>
            </a:r>
            <a:r>
              <a:rPr lang="el-GR" i="1" baseline="-25000">
                <a:latin typeface="Arial" pitchFamily="34" charset="0"/>
              </a:rPr>
              <a:t>Λ</a:t>
            </a:r>
            <a:r>
              <a:rPr lang="en-US">
                <a:latin typeface="Arial" pitchFamily="34" charset="0"/>
              </a:rPr>
              <a:t>),           </a:t>
            </a:r>
          </a:p>
          <a:p>
            <a:pPr eaLnBrk="1" hangingPunct="1"/>
            <a:r>
              <a:rPr lang="en-US" i="1">
                <a:latin typeface="Arial" pitchFamily="34" charset="0"/>
              </a:rPr>
              <a:t>    P</a:t>
            </a:r>
            <a:r>
              <a:rPr lang="en-US" i="1" baseline="-25000">
                <a:latin typeface="Arial" pitchFamily="34" charset="0"/>
              </a:rPr>
              <a:t>Yi</a:t>
            </a:r>
            <a:r>
              <a:rPr lang="en-US">
                <a:latin typeface="Arial" pitchFamily="34" charset="0"/>
              </a:rPr>
              <a:t> is the hyperon polarization.</a:t>
            </a:r>
            <a:endParaRPr lang="el-GR">
              <a:latin typeface="Arial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kern="0" dirty="0">
                <a:solidFill>
                  <a:srgbClr val="FFFFFF"/>
                </a:solidFill>
                <a:latin typeface="Arial" pitchFamily="34" charset="0"/>
              </a:rPr>
              <a:t>Useful tools: Self analysing hyperons</a:t>
            </a:r>
          </a:p>
        </p:txBody>
      </p:sp>
      <p:sp>
        <p:nvSpPr>
          <p:cNvPr id="11" name="Right Arrow 10"/>
          <p:cNvSpPr/>
          <p:nvPr/>
        </p:nvSpPr>
        <p:spPr>
          <a:xfrm rot="17764278">
            <a:off x="2286000" y="327660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Right Arrow 11"/>
          <p:cNvSpPr/>
          <p:nvPr/>
        </p:nvSpPr>
        <p:spPr>
          <a:xfrm rot="15250957">
            <a:off x="4902200" y="3130550"/>
            <a:ext cx="762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5354" name="TextBox 13"/>
          <p:cNvSpPr txBox="1">
            <a:spLocks noChangeArrowheads="1"/>
          </p:cNvSpPr>
          <p:nvPr/>
        </p:nvSpPr>
        <p:spPr bwMode="auto">
          <a:xfrm>
            <a:off x="5257800" y="5638800"/>
            <a:ext cx="4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6"/>
          <p:cNvSpPr>
            <a:spLocks noChangeArrowheads="1"/>
          </p:cNvSpPr>
          <p:nvPr/>
        </p:nvSpPr>
        <p:spPr bwMode="auto">
          <a:xfrm>
            <a:off x="468313" y="1889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Verdana" pitchFamily="34" charset="0"/>
              </a:rPr>
              <a:t>G13</a:t>
            </a:r>
            <a:r>
              <a:rPr lang="en-US">
                <a:latin typeface="Verdana" pitchFamily="34" charset="0"/>
              </a:rPr>
              <a:t> preliminary beam asymmetry results – </a:t>
            </a:r>
            <a:r>
              <a:rPr lang="en-GB" b="1">
                <a:cs typeface="Times New Roman" pitchFamily="18" charset="0"/>
              </a:rPr>
              <a:t>p </a:t>
            </a:r>
            <a:r>
              <a:rPr lang="en-GB" b="1"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3200" b="1" baseline="30000">
                <a:cs typeface="Times New Roman" pitchFamily="18" charset="0"/>
              </a:rPr>
              <a:t>-</a:t>
            </a:r>
            <a:r>
              <a:rPr lang="en-GB" b="1">
                <a:latin typeface="Verdana" pitchFamily="34" charset="0"/>
              </a:rPr>
              <a:t> </a:t>
            </a:r>
          </a:p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>
                <a:latin typeface="Verdana" pitchFamily="34" charset="0"/>
              </a:rPr>
              <a:t>(Daria Sokhan)</a:t>
            </a:r>
          </a:p>
        </p:txBody>
      </p:sp>
      <p:pic>
        <p:nvPicPr>
          <p:cNvPr id="186371" name="Picture 3" descr="asym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2" name="Picture 5" descr="asym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3" name="Picture 7" descr="asym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9" descr="asym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5" name="Picture 10" descr="asym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6" name="Picture 11" descr="asym_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7" name="Picture 12" descr="asym_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8" name="Picture 13" descr="asym_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9" name="Picture 14" descr="asym_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0" name="Picture 66" descr="asym_9_al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1" name="Picture 67" descr="asym_8_al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2" name="Picture 68" descr="asym_7_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3" name="Picture 69" descr="asym_4_al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4" name="Picture 70" descr="asym_5_al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5" name="Picture 71" descr="asym_6_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6" name="Picture 72" descr="asym_3_al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7" name="Picture 73" descr="asym_1_al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78" name="Picture 74" descr="asym_2_all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9" name="Text Box 10"/>
          <p:cNvSpPr txBox="1">
            <a:spLocks noChangeArrowheads="1"/>
          </p:cNvSpPr>
          <p:nvPr/>
        </p:nvSpPr>
        <p:spPr bwMode="auto">
          <a:xfrm rot="-2700000">
            <a:off x="2916238" y="3213100"/>
            <a:ext cx="33432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600" b="1">
                <a:solidFill>
                  <a:srgbClr val="FF66CC"/>
                </a:solidFill>
                <a:latin typeface="Utopia"/>
              </a:rPr>
              <a:t>PRELIMINARY</a:t>
            </a:r>
          </a:p>
        </p:txBody>
      </p:sp>
      <p:sp>
        <p:nvSpPr>
          <p:cNvPr id="186390" name="Text Box 77"/>
          <p:cNvSpPr txBox="1">
            <a:spLocks noChangeArrowheads="1"/>
          </p:cNvSpPr>
          <p:nvPr/>
        </p:nvSpPr>
        <p:spPr bwMode="auto">
          <a:xfrm>
            <a:off x="250825" y="5661025"/>
            <a:ext cx="8569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33CC33"/>
              </a:buClr>
              <a:buSzPct val="150000"/>
              <a:buFontTx/>
              <a:buChar char="•"/>
            </a:pPr>
            <a:r>
              <a:rPr lang="en-GB" sz="1400">
                <a:latin typeface="Verdana" pitchFamily="34" charset="0"/>
              </a:rPr>
              <a:t> Previous data (</a:t>
            </a:r>
            <a:r>
              <a:rPr lang="en-GB" sz="1200">
                <a:solidFill>
                  <a:schemeClr val="tx2"/>
                </a:solidFill>
              </a:rPr>
              <a:t>Alspector, PRL </a:t>
            </a:r>
            <a:r>
              <a:rPr lang="en-GB" sz="1200" b="1">
                <a:solidFill>
                  <a:schemeClr val="tx2"/>
                </a:solidFill>
              </a:rPr>
              <a:t>28</a:t>
            </a:r>
            <a:r>
              <a:rPr lang="en-GB" sz="1200">
                <a:solidFill>
                  <a:schemeClr val="tx2"/>
                </a:solidFill>
              </a:rPr>
              <a:t>, 1403 (‘72), Abrahamian,SJNP 32, 69 (‘80), Adamyan, JPG </a:t>
            </a:r>
            <a:r>
              <a:rPr lang="en-GB" sz="1200" b="1">
                <a:solidFill>
                  <a:schemeClr val="tx2"/>
                </a:solidFill>
              </a:rPr>
              <a:t>15,</a:t>
            </a:r>
            <a:r>
              <a:rPr lang="en-GB" sz="1200">
                <a:solidFill>
                  <a:schemeClr val="tx2"/>
                </a:solidFill>
              </a:rPr>
              <a:t> 1797 (‘89)).</a:t>
            </a:r>
          </a:p>
        </p:txBody>
      </p:sp>
      <p:grpSp>
        <p:nvGrpSpPr>
          <p:cNvPr id="186391" name="Group 90"/>
          <p:cNvGrpSpPr>
            <a:grpSpLocks/>
          </p:cNvGrpSpPr>
          <p:nvPr/>
        </p:nvGrpSpPr>
        <p:grpSpPr bwMode="auto">
          <a:xfrm>
            <a:off x="323850" y="6019800"/>
            <a:ext cx="2447925" cy="287338"/>
            <a:chOff x="1882" y="3884"/>
            <a:chExt cx="1542" cy="181"/>
          </a:xfrm>
        </p:grpSpPr>
        <p:sp>
          <p:nvSpPr>
            <p:cNvPr id="186445" name="Rectangle 85"/>
            <p:cNvSpPr>
              <a:spLocks noChangeArrowheads="1"/>
            </p:cNvSpPr>
            <p:nvPr/>
          </p:nvSpPr>
          <p:spPr bwMode="auto">
            <a:xfrm>
              <a:off x="1882" y="3884"/>
              <a:ext cx="1542" cy="1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6446" name="Text Box 86"/>
            <p:cNvSpPr txBox="1">
              <a:spLocks noChangeArrowheads="1"/>
            </p:cNvSpPr>
            <p:nvPr/>
          </p:nvSpPr>
          <p:spPr bwMode="auto">
            <a:xfrm>
              <a:off x="2154" y="3884"/>
              <a:ext cx="4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33CC33"/>
                </a:buClr>
                <a:buSzPct val="150000"/>
              </a:pPr>
              <a:r>
                <a:rPr lang="en-GB" sz="1200" b="1">
                  <a:solidFill>
                    <a:schemeClr val="bg1"/>
                  </a:solidFill>
                </a:rPr>
                <a:t>MAID 07</a:t>
              </a:r>
              <a:r>
                <a:rPr lang="en-GB" sz="1200">
                  <a:solidFill>
                    <a:schemeClr val="bg1"/>
                  </a:solidFill>
                </a:rPr>
                <a:t>     </a:t>
              </a:r>
            </a:p>
          </p:txBody>
        </p:sp>
        <p:sp>
          <p:nvSpPr>
            <p:cNvPr id="186447" name="Line 87"/>
            <p:cNvSpPr>
              <a:spLocks noChangeShapeType="1"/>
            </p:cNvSpPr>
            <p:nvPr/>
          </p:nvSpPr>
          <p:spPr bwMode="auto">
            <a:xfrm>
              <a:off x="1927" y="3974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48" name="Line 88"/>
            <p:cNvSpPr>
              <a:spLocks noChangeShapeType="1"/>
            </p:cNvSpPr>
            <p:nvPr/>
          </p:nvSpPr>
          <p:spPr bwMode="auto">
            <a:xfrm>
              <a:off x="2698" y="397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6449" name="Text Box 89"/>
            <p:cNvSpPr txBox="1">
              <a:spLocks noChangeArrowheads="1"/>
            </p:cNvSpPr>
            <p:nvPr/>
          </p:nvSpPr>
          <p:spPr bwMode="auto">
            <a:xfrm>
              <a:off x="2880" y="3884"/>
              <a:ext cx="4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33CC33"/>
                </a:buClr>
                <a:buSzPct val="150000"/>
              </a:pPr>
              <a:r>
                <a:rPr lang="en-GB" sz="1200" b="1">
                  <a:solidFill>
                    <a:schemeClr val="bg1"/>
                  </a:solidFill>
                </a:rPr>
                <a:t>SAID 09     </a:t>
              </a:r>
            </a:p>
          </p:txBody>
        </p:sp>
      </p:grpSp>
      <p:sp>
        <p:nvSpPr>
          <p:cNvPr id="186392" name="Line 91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3" name="Line 92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4" name="Line 93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5" name="Line 94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6" name="Line 95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7" name="Line 96"/>
          <p:cNvSpPr>
            <a:spLocks noChangeShapeType="1"/>
          </p:cNvSpPr>
          <p:nvPr/>
        </p:nvSpPr>
        <p:spPr bwMode="auto">
          <a:xfrm>
            <a:off x="349250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8" name="Line 97"/>
          <p:cNvSpPr>
            <a:spLocks noChangeShapeType="1"/>
          </p:cNvSpPr>
          <p:nvPr/>
        </p:nvSpPr>
        <p:spPr bwMode="auto">
          <a:xfrm>
            <a:off x="6443663" y="48688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399" name="Line 99"/>
          <p:cNvSpPr>
            <a:spLocks noChangeShapeType="1"/>
          </p:cNvSpPr>
          <p:nvPr/>
        </p:nvSpPr>
        <p:spPr bwMode="auto">
          <a:xfrm>
            <a:off x="53975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0" name="Line 100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1" name="Line 101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2" name="Line 102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3" name="Line 103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4" name="Line 104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5" name="Line 105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6" name="Line 106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7" name="Line 107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8" name="Line 108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09" name="Line 109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0" name="Line 110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1" name="Line 111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2" name="Line 112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3" name="Line 113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4" name="Line 114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5" name="Line 115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6" name="Line 116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7" name="Line 117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8" name="Line 118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19" name="Line 119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0" name="Line 120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1" name="Line 121"/>
          <p:cNvSpPr>
            <a:spLocks noChangeShapeType="1"/>
          </p:cNvSpPr>
          <p:nvPr/>
        </p:nvSpPr>
        <p:spPr bwMode="auto">
          <a:xfrm>
            <a:off x="53975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2" name="Line 122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3" name="Line 123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4" name="Line 124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5" name="Line 125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6" name="Line 126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7" name="Line 127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8" name="Line 128"/>
          <p:cNvSpPr>
            <a:spLocks noChangeShapeType="1"/>
          </p:cNvSpPr>
          <p:nvPr/>
        </p:nvSpPr>
        <p:spPr bwMode="auto">
          <a:xfrm>
            <a:off x="349250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29" name="Line 129"/>
          <p:cNvSpPr>
            <a:spLocks noChangeShapeType="1"/>
          </p:cNvSpPr>
          <p:nvPr/>
        </p:nvSpPr>
        <p:spPr bwMode="auto">
          <a:xfrm>
            <a:off x="53975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0" name="Line 130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1" name="Line 131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2" name="Line 132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3" name="Line 133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4" name="Line 134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5" name="Line 135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6" name="Line 136"/>
          <p:cNvSpPr>
            <a:spLocks noChangeShapeType="1"/>
          </p:cNvSpPr>
          <p:nvPr/>
        </p:nvSpPr>
        <p:spPr bwMode="auto">
          <a:xfrm>
            <a:off x="6443663" y="48688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7" name="Line 137"/>
          <p:cNvSpPr>
            <a:spLocks noChangeShapeType="1"/>
          </p:cNvSpPr>
          <p:nvPr/>
        </p:nvSpPr>
        <p:spPr bwMode="auto">
          <a:xfrm>
            <a:off x="349250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8" name="Line 138"/>
          <p:cNvSpPr>
            <a:spLocks noChangeShapeType="1"/>
          </p:cNvSpPr>
          <p:nvPr/>
        </p:nvSpPr>
        <p:spPr bwMode="auto">
          <a:xfrm>
            <a:off x="53975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39" name="Line 139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40" name="Line 140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41" name="Line 141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42" name="Line 142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43" name="Line 143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6444" name="Line 144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143000"/>
            <a:ext cx="4546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Text Box 2"/>
          <p:cNvSpPr txBox="1">
            <a:spLocks noChangeArrowheads="1"/>
          </p:cNvSpPr>
          <p:nvPr/>
        </p:nvSpPr>
        <p:spPr bwMode="auto">
          <a:xfrm>
            <a:off x="2041525" y="6132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endParaRPr lang="en-US" sz="1800">
              <a:latin typeface="Arial" pitchFamily="34" charset="0"/>
            </a:endParaRPr>
          </a:p>
        </p:txBody>
      </p:sp>
      <p:sp>
        <p:nvSpPr>
          <p:cNvPr id="201731" name="Text Box 3"/>
          <p:cNvSpPr txBox="1">
            <a:spLocks noChangeArrowheads="1"/>
          </p:cNvSpPr>
          <p:nvPr/>
        </p:nvSpPr>
        <p:spPr bwMode="auto">
          <a:xfrm>
            <a:off x="685800" y="0"/>
            <a:ext cx="77914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4400" b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Motivation: Baryon resonances</a:t>
            </a:r>
            <a:r>
              <a:rPr lang="en-US" sz="4000"/>
              <a:t> </a:t>
            </a:r>
          </a:p>
        </p:txBody>
      </p:sp>
      <p:sp>
        <p:nvSpPr>
          <p:cNvPr id="201732" name="Text Box 4"/>
          <p:cNvSpPr txBox="1">
            <a:spLocks noChangeArrowheads="1"/>
          </p:cNvSpPr>
          <p:nvPr/>
        </p:nvSpPr>
        <p:spPr bwMode="auto">
          <a:xfrm>
            <a:off x="304800" y="1524000"/>
            <a:ext cx="4953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Masses, widths, and coupling constants not well known for many resonances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 sz="2000"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>
                <a:latin typeface="Arial" pitchFamily="34" charset="0"/>
              </a:rPr>
              <a:t> Many models: relativised quark model, Goldstone-boson exchange, diquark and collective models, instanton-induced interactions, flux-tube models, holographic dual, lattice QCD…</a:t>
            </a: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endParaRPr lang="en-US" sz="2000">
              <a:latin typeface="Arial" pitchFamily="34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2000">
                <a:latin typeface="Arial" pitchFamily="34" charset="0"/>
              </a:rPr>
              <a:t> </a:t>
            </a:r>
            <a:r>
              <a:rPr lang="en-US" sz="20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Big Puzzle: Most models predict more resonance states than observed</a:t>
            </a:r>
          </a:p>
          <a:p>
            <a:pPr>
              <a:buClr>
                <a:schemeClr val="tx1"/>
              </a:buClr>
              <a:buFont typeface="MS PGothic" pitchFamily="34" charset="-128"/>
              <a:buNone/>
              <a:defRPr/>
            </a:pPr>
            <a:endParaRPr lang="en-US" sz="180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Motivation: Baryon resonances</a:t>
            </a:r>
          </a:p>
        </p:txBody>
      </p:sp>
      <p:sp>
        <p:nvSpPr>
          <p:cNvPr id="187399" name="TextBox 8"/>
          <p:cNvSpPr txBox="1">
            <a:spLocks noChangeArrowheads="1"/>
          </p:cNvSpPr>
          <p:nvPr/>
        </p:nvSpPr>
        <p:spPr bwMode="auto">
          <a:xfrm>
            <a:off x="6019800" y="1600200"/>
            <a:ext cx="2524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r>
              <a:rPr lang="en-GB" sz="1600" b="1">
                <a:latin typeface="Arial" pitchFamily="34" charset="0"/>
              </a:rPr>
              <a:t>Lattice QCD predictions</a:t>
            </a:r>
          </a:p>
          <a:p>
            <a:pPr eaLnBrk="1" hangingPunct="1"/>
            <a:endParaRPr lang="en-GB" sz="1600" b="1">
              <a:latin typeface="Arial" pitchFamily="34" charset="0"/>
            </a:endParaRPr>
          </a:p>
          <a:p>
            <a:pPr eaLnBrk="1" hangingPunct="1"/>
            <a:r>
              <a:rPr lang="en-GB" sz="1600" b="1">
                <a:latin typeface="Arial" pitchFamily="34" charset="0"/>
              </a:rPr>
              <a:t>PRD82 (2010) 014507</a:t>
            </a:r>
          </a:p>
          <a:p>
            <a:pPr eaLnBrk="1" hangingPunct="1"/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6"/>
          <p:cNvSpPr>
            <a:spLocks noChangeArrowheads="1"/>
          </p:cNvSpPr>
          <p:nvPr/>
        </p:nvSpPr>
        <p:spPr bwMode="auto">
          <a:xfrm>
            <a:off x="468313" y="188913"/>
            <a:ext cx="8229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>
                <a:latin typeface="Verdana" pitchFamily="34" charset="0"/>
              </a:rPr>
              <a:t>G13</a:t>
            </a:r>
            <a:r>
              <a:rPr lang="en-US">
                <a:latin typeface="Verdana" pitchFamily="34" charset="0"/>
              </a:rPr>
              <a:t> preliminary beam asymmetry results – </a:t>
            </a:r>
            <a:r>
              <a:rPr lang="en-GB" b="1">
                <a:cs typeface="Times New Roman" pitchFamily="18" charset="0"/>
              </a:rPr>
              <a:t>p </a:t>
            </a:r>
            <a:r>
              <a:rPr lang="en-GB" b="1">
                <a:latin typeface="Symbol" pitchFamily="18" charset="2"/>
                <a:cs typeface="Times New Roman" pitchFamily="18" charset="0"/>
              </a:rPr>
              <a:t>p</a:t>
            </a:r>
            <a:r>
              <a:rPr lang="en-GB" sz="3200" b="1" baseline="30000">
                <a:cs typeface="Times New Roman" pitchFamily="18" charset="0"/>
              </a:rPr>
              <a:t>-</a:t>
            </a:r>
            <a:r>
              <a:rPr lang="en-GB" b="1">
                <a:latin typeface="Verdana" pitchFamily="34" charset="0"/>
              </a:rPr>
              <a:t> </a:t>
            </a:r>
          </a:p>
          <a:p>
            <a:pPr defTabSz="457200">
              <a:buClr>
                <a:srgbClr val="333399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i="1">
                <a:latin typeface="Verdana" pitchFamily="34" charset="0"/>
              </a:rPr>
              <a:t>(Daria Sokhan - Edinburgh)</a:t>
            </a:r>
          </a:p>
        </p:txBody>
      </p:sp>
      <p:pic>
        <p:nvPicPr>
          <p:cNvPr id="188419" name="Picture 15" descr="asym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0" name="Picture 16" descr="asym_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1" name="Picture 17" descr="asym_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18" descr="asym_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3" name="Picture 19" descr="asym_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4" name="Picture 20" descr="asym_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5" name="Picture 22" descr="asym_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6" name="Picture 24" descr="asym_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5" name="Picture 25" descr="asym_18_al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6" name="Picture 26" descr="asym_17_all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7" name="Picture 27" descr="asym_16_al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28082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8" name="Picture 28" descr="asym_15_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9" name="Picture 29" descr="asym_14_al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0" name="Picture 30" descr="asym_13_al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2" name="Picture 32" descr="asym_11_all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3" name="Picture 33" descr="asym_10_al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35" name="Picture 34" descr="asym_1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5" name="Picture 35" descr="asym_12_all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8082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37" name="Text Box 10"/>
          <p:cNvSpPr txBox="1">
            <a:spLocks noChangeArrowheads="1"/>
          </p:cNvSpPr>
          <p:nvPr/>
        </p:nvSpPr>
        <p:spPr bwMode="auto">
          <a:xfrm rot="-2700000">
            <a:off x="2916238" y="3213100"/>
            <a:ext cx="3343275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4572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None/>
            </a:pPr>
            <a:r>
              <a:rPr lang="en-GB" sz="3600" b="1">
                <a:solidFill>
                  <a:srgbClr val="FF66CC"/>
                </a:solidFill>
                <a:latin typeface="Utopia"/>
              </a:rPr>
              <a:t>PRELIMINARY</a:t>
            </a:r>
          </a:p>
        </p:txBody>
      </p:sp>
      <p:sp>
        <p:nvSpPr>
          <p:cNvPr id="188438" name="Text Box 37"/>
          <p:cNvSpPr txBox="1">
            <a:spLocks noChangeArrowheads="1"/>
          </p:cNvSpPr>
          <p:nvPr/>
        </p:nvSpPr>
        <p:spPr bwMode="auto">
          <a:xfrm>
            <a:off x="250825" y="5661025"/>
            <a:ext cx="8569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buClr>
                <a:srgbClr val="33CC33"/>
              </a:buClr>
              <a:buSzPct val="150000"/>
              <a:buFontTx/>
              <a:buChar char="•"/>
            </a:pPr>
            <a:r>
              <a:rPr lang="en-GB" sz="1400">
                <a:latin typeface="Verdana" pitchFamily="34" charset="0"/>
              </a:rPr>
              <a:t> Previous data (</a:t>
            </a:r>
            <a:r>
              <a:rPr lang="en-GB" sz="1200">
                <a:solidFill>
                  <a:schemeClr val="tx2"/>
                </a:solidFill>
              </a:rPr>
              <a:t>Alspector, PRL </a:t>
            </a:r>
            <a:r>
              <a:rPr lang="en-GB" sz="1200" b="1">
                <a:solidFill>
                  <a:schemeClr val="tx2"/>
                </a:solidFill>
              </a:rPr>
              <a:t>28</a:t>
            </a:r>
            <a:r>
              <a:rPr lang="en-GB" sz="1200">
                <a:solidFill>
                  <a:schemeClr val="tx2"/>
                </a:solidFill>
              </a:rPr>
              <a:t>, 1403 (‘72), Abrahamian,SJNP 32, 69 (‘80), Adamyan, JPG </a:t>
            </a:r>
            <a:r>
              <a:rPr lang="en-GB" sz="1200" b="1">
                <a:solidFill>
                  <a:schemeClr val="tx2"/>
                </a:solidFill>
              </a:rPr>
              <a:t>15,</a:t>
            </a:r>
            <a:r>
              <a:rPr lang="en-GB" sz="1200">
                <a:solidFill>
                  <a:schemeClr val="tx2"/>
                </a:solidFill>
              </a:rPr>
              <a:t> 1797 (‘89)).</a:t>
            </a:r>
          </a:p>
        </p:txBody>
      </p:sp>
      <p:grpSp>
        <p:nvGrpSpPr>
          <p:cNvPr id="188439" name="Group 38"/>
          <p:cNvGrpSpPr>
            <a:grpSpLocks/>
          </p:cNvGrpSpPr>
          <p:nvPr/>
        </p:nvGrpSpPr>
        <p:grpSpPr bwMode="auto">
          <a:xfrm>
            <a:off x="323850" y="6021388"/>
            <a:ext cx="2447925" cy="287337"/>
            <a:chOff x="1882" y="3884"/>
            <a:chExt cx="1542" cy="181"/>
          </a:xfrm>
        </p:grpSpPr>
        <p:sp>
          <p:nvSpPr>
            <p:cNvPr id="188449" name="Rectangle 39"/>
            <p:cNvSpPr>
              <a:spLocks noChangeArrowheads="1"/>
            </p:cNvSpPr>
            <p:nvPr/>
          </p:nvSpPr>
          <p:spPr bwMode="auto">
            <a:xfrm>
              <a:off x="1882" y="3884"/>
              <a:ext cx="1542" cy="1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8450" name="Text Box 40"/>
            <p:cNvSpPr txBox="1">
              <a:spLocks noChangeArrowheads="1"/>
            </p:cNvSpPr>
            <p:nvPr/>
          </p:nvSpPr>
          <p:spPr bwMode="auto">
            <a:xfrm>
              <a:off x="2154" y="3884"/>
              <a:ext cx="4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33CC33"/>
                </a:buClr>
                <a:buSzPct val="150000"/>
              </a:pPr>
              <a:r>
                <a:rPr lang="en-GB" sz="1200" b="1">
                  <a:solidFill>
                    <a:schemeClr val="bg1"/>
                  </a:solidFill>
                </a:rPr>
                <a:t>MAID 07     </a:t>
              </a:r>
            </a:p>
          </p:txBody>
        </p:sp>
        <p:sp>
          <p:nvSpPr>
            <p:cNvPr id="188451" name="Line 41"/>
            <p:cNvSpPr>
              <a:spLocks noChangeShapeType="1"/>
            </p:cNvSpPr>
            <p:nvPr/>
          </p:nvSpPr>
          <p:spPr bwMode="auto">
            <a:xfrm>
              <a:off x="1927" y="3974"/>
              <a:ext cx="13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8452" name="Line 42"/>
            <p:cNvSpPr>
              <a:spLocks noChangeShapeType="1"/>
            </p:cNvSpPr>
            <p:nvPr/>
          </p:nvSpPr>
          <p:spPr bwMode="auto">
            <a:xfrm>
              <a:off x="2698" y="3974"/>
              <a:ext cx="136" cy="0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8453" name="Text Box 43"/>
            <p:cNvSpPr txBox="1">
              <a:spLocks noChangeArrowheads="1"/>
            </p:cNvSpPr>
            <p:nvPr/>
          </p:nvSpPr>
          <p:spPr bwMode="auto">
            <a:xfrm>
              <a:off x="2880" y="3884"/>
              <a:ext cx="49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Clr>
                  <a:srgbClr val="33CC33"/>
                </a:buClr>
                <a:buSzPct val="150000"/>
              </a:pPr>
              <a:r>
                <a:rPr lang="en-GB" sz="1200" b="1">
                  <a:solidFill>
                    <a:schemeClr val="bg1"/>
                  </a:solidFill>
                </a:rPr>
                <a:t>SAID 09     </a:t>
              </a:r>
            </a:p>
          </p:txBody>
        </p:sp>
      </p:grpSp>
      <p:sp>
        <p:nvSpPr>
          <p:cNvPr id="188440" name="Line 44"/>
          <p:cNvSpPr>
            <a:spLocks noChangeShapeType="1"/>
          </p:cNvSpPr>
          <p:nvPr/>
        </p:nvSpPr>
        <p:spPr bwMode="auto">
          <a:xfrm>
            <a:off x="6443663" y="48688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1" name="Line 45"/>
          <p:cNvSpPr>
            <a:spLocks noChangeShapeType="1"/>
          </p:cNvSpPr>
          <p:nvPr/>
        </p:nvSpPr>
        <p:spPr bwMode="auto">
          <a:xfrm>
            <a:off x="349250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2" name="Line 46"/>
          <p:cNvSpPr>
            <a:spLocks noChangeShapeType="1"/>
          </p:cNvSpPr>
          <p:nvPr/>
        </p:nvSpPr>
        <p:spPr bwMode="auto">
          <a:xfrm>
            <a:off x="539750" y="48688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3" name="Line 47"/>
          <p:cNvSpPr>
            <a:spLocks noChangeShapeType="1"/>
          </p:cNvSpPr>
          <p:nvPr/>
        </p:nvSpPr>
        <p:spPr bwMode="auto">
          <a:xfrm>
            <a:off x="53975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4" name="Line 48"/>
          <p:cNvSpPr>
            <a:spLocks noChangeShapeType="1"/>
          </p:cNvSpPr>
          <p:nvPr/>
        </p:nvSpPr>
        <p:spPr bwMode="auto">
          <a:xfrm>
            <a:off x="3492500" y="3357563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5" name="Line 49"/>
          <p:cNvSpPr>
            <a:spLocks noChangeShapeType="1"/>
          </p:cNvSpPr>
          <p:nvPr/>
        </p:nvSpPr>
        <p:spPr bwMode="auto">
          <a:xfrm>
            <a:off x="6443663" y="3357563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6" name="Line 50"/>
          <p:cNvSpPr>
            <a:spLocks noChangeShapeType="1"/>
          </p:cNvSpPr>
          <p:nvPr/>
        </p:nvSpPr>
        <p:spPr bwMode="auto">
          <a:xfrm>
            <a:off x="6443663" y="1844675"/>
            <a:ext cx="2519362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7" name="Line 51"/>
          <p:cNvSpPr>
            <a:spLocks noChangeShapeType="1"/>
          </p:cNvSpPr>
          <p:nvPr/>
        </p:nvSpPr>
        <p:spPr bwMode="auto">
          <a:xfrm>
            <a:off x="53975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8448" name="Line 52"/>
          <p:cNvSpPr>
            <a:spLocks noChangeShapeType="1"/>
          </p:cNvSpPr>
          <p:nvPr/>
        </p:nvSpPr>
        <p:spPr bwMode="auto">
          <a:xfrm>
            <a:off x="3492500" y="1844675"/>
            <a:ext cx="2519363" cy="0"/>
          </a:xfrm>
          <a:prstGeom prst="line">
            <a:avLst/>
          </a:prstGeom>
          <a:noFill/>
          <a:ln w="3175">
            <a:solidFill>
              <a:srgbClr val="FF00FF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D826DD-9347-4DB7-821C-1DF28A353333}" type="slidenum">
              <a:rPr lang="en-US"/>
              <a:pPr>
                <a:defRPr/>
              </a:pPr>
              <a:t>99</a:t>
            </a:fld>
            <a:endParaRPr lang="en-US" dirty="0"/>
          </a:p>
        </p:txBody>
      </p:sp>
      <p:grpSp>
        <p:nvGrpSpPr>
          <p:cNvPr id="189443" name="Group 10"/>
          <p:cNvGrpSpPr>
            <a:grpSpLocks/>
          </p:cNvGrpSpPr>
          <p:nvPr/>
        </p:nvGrpSpPr>
        <p:grpSpPr bwMode="auto">
          <a:xfrm>
            <a:off x="381000" y="1371600"/>
            <a:ext cx="8534400" cy="4724400"/>
            <a:chOff x="240" y="864"/>
            <a:chExt cx="5376" cy="2976"/>
          </a:xfrm>
        </p:grpSpPr>
        <p:grpSp>
          <p:nvGrpSpPr>
            <p:cNvPr id="189449" name="Group 7"/>
            <p:cNvGrpSpPr>
              <a:grpSpLocks/>
            </p:cNvGrpSpPr>
            <p:nvPr/>
          </p:nvGrpSpPr>
          <p:grpSpPr bwMode="auto">
            <a:xfrm>
              <a:off x="240" y="864"/>
              <a:ext cx="5376" cy="2976"/>
              <a:chOff x="240" y="864"/>
              <a:chExt cx="5376" cy="2976"/>
            </a:xfrm>
          </p:grpSpPr>
          <p:grpSp>
            <p:nvGrpSpPr>
              <p:cNvPr id="189451" name="Group 5"/>
              <p:cNvGrpSpPr>
                <a:grpSpLocks/>
              </p:cNvGrpSpPr>
              <p:nvPr/>
            </p:nvGrpSpPr>
            <p:grpSpPr bwMode="auto">
              <a:xfrm>
                <a:off x="240" y="864"/>
                <a:ext cx="5347" cy="2976"/>
                <a:chOff x="240" y="864"/>
                <a:chExt cx="5347" cy="2976"/>
              </a:xfrm>
            </p:grpSpPr>
            <p:pic>
              <p:nvPicPr>
                <p:cNvPr id="189453" name="Picture 3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0" y="864"/>
                  <a:ext cx="5347" cy="29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89454" name="Rectangle 4"/>
                <p:cNvSpPr>
                  <a:spLocks noChangeArrowheads="1"/>
                </p:cNvSpPr>
                <p:nvPr/>
              </p:nvSpPr>
              <p:spPr bwMode="auto">
                <a:xfrm>
                  <a:off x="288" y="3696"/>
                  <a:ext cx="480" cy="1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9452" name="Rectangle 6"/>
              <p:cNvSpPr>
                <a:spLocks noChangeArrowheads="1"/>
              </p:cNvSpPr>
              <p:nvPr/>
            </p:nvSpPr>
            <p:spPr bwMode="auto">
              <a:xfrm>
                <a:off x="5280" y="3600"/>
                <a:ext cx="336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9450" name="Rectangle 9"/>
            <p:cNvSpPr>
              <a:spLocks noChangeArrowheads="1"/>
            </p:cNvSpPr>
            <p:nvPr/>
          </p:nvSpPr>
          <p:spPr bwMode="auto">
            <a:xfrm>
              <a:off x="3072" y="864"/>
              <a:ext cx="1680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3962400" y="1219200"/>
            <a:ext cx="48895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composition: C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</a:t>
            </a:r>
            <a:r>
              <a:rPr lang="en-US" sz="2200" b="1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9</a:t>
            </a: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OH</a:t>
            </a:r>
          </a:p>
        </p:txBody>
      </p:sp>
      <p:sp>
        <p:nvSpPr>
          <p:cNvPr id="189445" name="AutoShape 12"/>
          <p:cNvSpPr>
            <a:spLocks noChangeArrowheads="1"/>
          </p:cNvSpPr>
          <p:nvPr/>
        </p:nvSpPr>
        <p:spPr bwMode="auto">
          <a:xfrm>
            <a:off x="3886200" y="1219200"/>
            <a:ext cx="4724400" cy="4572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5470525" y="5334000"/>
            <a:ext cx="35972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22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Carbon target used to measure bound nucleon contribution of </a:t>
            </a:r>
            <a:r>
              <a:rPr lang="en-US" sz="22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butanol</a:t>
            </a:r>
            <a:endParaRPr lang="en-US" sz="2200" b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9447" name="AutoShape 14"/>
          <p:cNvSpPr>
            <a:spLocks noChangeArrowheads="1"/>
          </p:cNvSpPr>
          <p:nvPr/>
        </p:nvSpPr>
        <p:spPr bwMode="auto">
          <a:xfrm>
            <a:off x="5486400" y="5410200"/>
            <a:ext cx="3276600" cy="9906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kern="0" dirty="0">
                <a:solidFill>
                  <a:srgbClr val="FFFFFF"/>
                </a:solidFill>
                <a:latin typeface="Arial" pitchFamily="34" charset="0"/>
              </a:rPr>
              <a:t>Frost target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1|0.1"/>
</p:tagLst>
</file>

<file path=ppt/theme/_rels/them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image" Target="../media/image2.jpeg"/><Relationship Id="rId2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3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QCD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48151</TotalTime>
  <Words>5007</Words>
  <Application>Microsoft Macintosh PowerPoint</Application>
  <PresentationFormat>Presentazione su schermo (4:3)</PresentationFormat>
  <Paragraphs>1093</Paragraphs>
  <Slides>99</Slides>
  <Notes>27</Notes>
  <HiddenSlides>2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99</vt:i4>
      </vt:variant>
    </vt:vector>
  </HeadingPairs>
  <TitlesOfParts>
    <vt:vector size="113" baseType="lpstr">
      <vt:lpstr>Office Theme</vt:lpstr>
      <vt:lpstr>Custom Design</vt:lpstr>
      <vt:lpstr>1_Default Design</vt:lpstr>
      <vt:lpstr>1_Office Theme</vt:lpstr>
      <vt:lpstr>Default Design</vt:lpstr>
      <vt:lpstr>QCD10</vt:lpstr>
      <vt:lpstr>2_Office Theme</vt:lpstr>
      <vt:lpstr>Folio</vt:lpstr>
      <vt:lpstr>1_Folio</vt:lpstr>
      <vt:lpstr>2_Folio</vt:lpstr>
      <vt:lpstr>3_Folio</vt:lpstr>
      <vt:lpstr>4_Folio</vt:lpstr>
      <vt:lpstr>Equation</vt:lpstr>
      <vt:lpstr>Bitmap Image</vt:lpstr>
      <vt:lpstr> 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HDIce polarized target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Helicity asymmetry E for K+ Λ   </vt:lpstr>
      <vt:lpstr>Presentazione di PowerPoint</vt:lpstr>
      <vt:lpstr>Presentazione di PowerPoint</vt:lpstr>
      <vt:lpstr>F for γp→K+Λ</vt:lpstr>
      <vt:lpstr>Presentazione di PowerPoint</vt:lpstr>
      <vt:lpstr>Presentazione di PowerPoint</vt:lpstr>
      <vt:lpstr>Presentazione di PowerPoint</vt:lpstr>
      <vt:lpstr>Baryon Resonance Spectrum</vt:lpstr>
      <vt:lpstr>γ p → π+ n   </vt:lpstr>
      <vt:lpstr>γ p → K+ Λ    </vt:lpstr>
      <vt:lpstr>Presentazione di PowerPoint</vt:lpstr>
      <vt:lpstr>γ p → π+ n    </vt:lpstr>
      <vt:lpstr>Presentazione di PowerPoint</vt:lpstr>
      <vt:lpstr>Presentazione di PowerPoint</vt:lpstr>
      <vt:lpstr>G observable  </vt:lpstr>
      <vt:lpstr>Presentazione di PowerPoint</vt:lpstr>
      <vt:lpstr>γ p → p π0    </vt:lpstr>
      <vt:lpstr>First data with FROST   </vt:lpstr>
      <vt:lpstr>First data with FROST   </vt:lpstr>
      <vt:lpstr>First data with FROST   </vt:lpstr>
      <vt:lpstr>Presentazione di PowerPoint</vt:lpstr>
      <vt:lpstr>Presentazione di PowerPoint</vt:lpstr>
      <vt:lpstr>Presentazione di PowerPoint</vt:lpstr>
      <vt:lpstr>Helicity asymmetry: γ p→π+ n:  W = 1.25 to 1.70 GeV </vt:lpstr>
      <vt:lpstr>Presentazione di PowerPoint</vt:lpstr>
      <vt:lpstr>Presentazione di PowerPoint</vt:lpstr>
      <vt:lpstr>“G” observable for π+ n</vt:lpstr>
      <vt:lpstr>γ p → p π+ π-   </vt:lpstr>
      <vt:lpstr>Presentazione di PowerPoint</vt:lpstr>
      <vt:lpstr>Presentazione di PowerPoint</vt:lpstr>
      <vt:lpstr>P○z for p π+ π-   </vt:lpstr>
      <vt:lpstr>Pz for p π+ π-   </vt:lpstr>
      <vt:lpstr>Pz for p π+ π-   </vt:lpstr>
      <vt:lpstr>Presentazione di PowerPoint</vt:lpstr>
      <vt:lpstr>Presentazione di PowerPoint</vt:lpstr>
      <vt:lpstr>Presentazione di PowerPoint</vt:lpstr>
      <vt:lpstr>CLAS12</vt:lpstr>
      <vt:lpstr>GEANT4 simulation (GEMC)</vt:lpstr>
      <vt:lpstr>Presentazione di PowerPoint</vt:lpstr>
      <vt:lpstr>Presentazione di PowerPoint</vt:lpstr>
      <vt:lpstr>Cascade</vt:lpstr>
      <vt:lpstr>Ω- - the strangest baryon</vt:lpstr>
      <vt:lpstr>Presentazione di PowerPoint</vt:lpstr>
      <vt:lpstr>Presentazione di PowerPoint</vt:lpstr>
      <vt:lpstr>Real Photon Tagger</vt:lpstr>
      <vt:lpstr>Presentazione di PowerPoint</vt:lpstr>
      <vt:lpstr>Photoproduction with CLAS12</vt:lpstr>
      <vt:lpstr>Presentazione di PowerPoint</vt:lpstr>
      <vt:lpstr>Presentazione di PowerPoint</vt:lpstr>
      <vt:lpstr>Presentazione di PowerPoint</vt:lpstr>
      <vt:lpstr>Coherent production on nuclei</vt:lpstr>
      <vt:lpstr>Presentazione di PowerPoint</vt:lpstr>
      <vt:lpstr>Ω- - the strangest baryon</vt:lpstr>
      <vt:lpstr>Summary</vt:lpstr>
      <vt:lpstr>IS for p π+ π-   </vt:lpstr>
      <vt:lpstr>Presentazione di PowerPoint</vt:lpstr>
      <vt:lpstr>Preliminary results of G for π+ n</vt:lpstr>
      <vt:lpstr>A very early look at  T for γ p → π+ n   </vt:lpstr>
      <vt:lpstr>Presentazione di PowerPoint</vt:lpstr>
      <vt:lpstr>Presentazione di PowerPoint</vt:lpstr>
      <vt:lpstr>Status of meson photoproduction 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γ p → K+ Λ </vt:lpstr>
      <vt:lpstr>Presentazione di PowerPoint</vt:lpstr>
      <vt:lpstr>Presentazione di PowerPoint</vt:lpstr>
      <vt:lpstr>Presentazione di PowerPoint</vt:lpstr>
      <vt:lpstr>Excitation spectrum for T=1/2 compared to quark model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Mooser</dc:creator>
  <cp:lastModifiedBy>Paolo Gauzzi</cp:lastModifiedBy>
  <cp:revision>178</cp:revision>
  <dcterms:created xsi:type="dcterms:W3CDTF">2010-09-30T20:09:09Z</dcterms:created>
  <dcterms:modified xsi:type="dcterms:W3CDTF">2013-09-12T18:20:05Z</dcterms:modified>
</cp:coreProperties>
</file>