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7"/>
  </p:notesMasterIdLst>
  <p:sldIdLst>
    <p:sldId id="311" r:id="rId2"/>
    <p:sldId id="315" r:id="rId3"/>
    <p:sldId id="417" r:id="rId4"/>
    <p:sldId id="574" r:id="rId5"/>
    <p:sldId id="500" r:id="rId6"/>
    <p:sldId id="419" r:id="rId7"/>
    <p:sldId id="501" r:id="rId8"/>
    <p:sldId id="575" r:id="rId9"/>
    <p:sldId id="471" r:id="rId10"/>
    <p:sldId id="441" r:id="rId11"/>
    <p:sldId id="422" r:id="rId12"/>
    <p:sldId id="524" r:id="rId13"/>
    <p:sldId id="484" r:id="rId14"/>
    <p:sldId id="432" r:id="rId15"/>
    <p:sldId id="468" r:id="rId16"/>
    <p:sldId id="492" r:id="rId17"/>
    <p:sldId id="567" r:id="rId18"/>
    <p:sldId id="568" r:id="rId19"/>
    <p:sldId id="442" r:id="rId20"/>
    <p:sldId id="447" r:id="rId21"/>
    <p:sldId id="563" r:id="rId22"/>
    <p:sldId id="481" r:id="rId23"/>
    <p:sldId id="570" r:id="rId24"/>
    <p:sldId id="576" r:id="rId25"/>
    <p:sldId id="557" r:id="rId26"/>
    <p:sldId id="569" r:id="rId27"/>
    <p:sldId id="556" r:id="rId28"/>
    <p:sldId id="455" r:id="rId29"/>
    <p:sldId id="448" r:id="rId30"/>
    <p:sldId id="526" r:id="rId31"/>
    <p:sldId id="502" r:id="rId32"/>
    <p:sldId id="504" r:id="rId33"/>
    <p:sldId id="508" r:id="rId34"/>
    <p:sldId id="507" r:id="rId35"/>
    <p:sldId id="550" r:id="rId36"/>
    <p:sldId id="572" r:id="rId37"/>
    <p:sldId id="544" r:id="rId38"/>
    <p:sldId id="579" r:id="rId39"/>
    <p:sldId id="580" r:id="rId40"/>
    <p:sldId id="555" r:id="rId41"/>
    <p:sldId id="551" r:id="rId42"/>
    <p:sldId id="552" r:id="rId43"/>
    <p:sldId id="554" r:id="rId44"/>
    <p:sldId id="565" r:id="rId45"/>
    <p:sldId id="571" r:id="rId46"/>
    <p:sldId id="469" r:id="rId47"/>
    <p:sldId id="529" r:id="rId48"/>
    <p:sldId id="559" r:id="rId49"/>
    <p:sldId id="490" r:id="rId50"/>
    <p:sldId id="541" r:id="rId51"/>
    <p:sldId id="491" r:id="rId52"/>
    <p:sldId id="509" r:id="rId53"/>
    <p:sldId id="560" r:id="rId54"/>
    <p:sldId id="561" r:id="rId55"/>
    <p:sldId id="573" r:id="rId56"/>
    <p:sldId id="517" r:id="rId57"/>
    <p:sldId id="518" r:id="rId58"/>
    <p:sldId id="519" r:id="rId59"/>
    <p:sldId id="520" r:id="rId60"/>
    <p:sldId id="521" r:id="rId61"/>
    <p:sldId id="522" r:id="rId62"/>
    <p:sldId id="523" r:id="rId63"/>
    <p:sldId id="436" r:id="rId64"/>
    <p:sldId id="438" r:id="rId65"/>
    <p:sldId id="558" r:id="rId66"/>
  </p:sldIdLst>
  <p:sldSz cx="9144000" cy="6858000" type="screen4x3"/>
  <p:notesSz cx="6732588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D4223"/>
    <a:srgbClr val="FFC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>
      <p:cViewPr varScale="1">
        <p:scale>
          <a:sx n="58" d="100"/>
          <a:sy n="58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448" y="-108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7455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3575" y="0"/>
            <a:ext cx="2917455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8388E-33D0-4652-B38F-B5C75E5F657E}" type="datetimeFigureOut">
              <a:rPr lang="fr-FR" smtClean="0"/>
              <a:pPr/>
              <a:t>06/09/2013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601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259" y="4681220"/>
            <a:ext cx="5386070" cy="443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7455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3575" y="9360730"/>
            <a:ext cx="2917455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75304-92E7-4BE8-91D9-54BDC680B5E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9B90-DDF2-47DD-8890-4D3D4E977A7B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5304-92E7-4BE8-91D9-54BDC680B5E6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3F2F-8E9F-435D-8DD0-FA717FA07D3D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B47B-8469-40BB-80E6-B47B6E79F51B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D355-CCB4-4971-B07C-30C548F75304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7C3D-84C6-4F79-A205-F4FE6E52B173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4AD6D-D7DA-4925-B805-6CD7783B732C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D44FD-965E-44FB-9DD1-6F29CCFCCD70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CBB2-B20E-4617-B6DE-52B4662AE21D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850B-11CC-492B-B46B-E8A239069CF7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9E5-A3E1-467F-BC55-77389D293E9D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828F-0DFE-4641-8414-14CAD879C7F9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568C-272A-425D-9539-76807B493049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101C-E98D-46F6-9840-1ED3ABF6EF76}" type="datetime1">
              <a:rPr lang="fr-FR" smtClean="0"/>
              <a:pPr/>
              <a:t>06/09/2013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1.w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11.wmf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30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11.wmf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1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7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51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1785950"/>
          </a:xfr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4000" b="1" dirty="0" err="1" smtClean="0"/>
              <a:t>Estimates</a:t>
            </a:r>
            <a:r>
              <a:rPr lang="fr-FR" sz="4000" b="1" dirty="0" smtClean="0"/>
              <a:t> for (g-2)</a:t>
            </a:r>
            <a:r>
              <a:rPr lang="el-GR" sz="4000" b="1" baseline="-25000" dirty="0" smtClean="0"/>
              <a:t>μ</a:t>
            </a:r>
            <a:r>
              <a:rPr lang="fr-FR" sz="4000" b="1" dirty="0" smtClean="0"/>
              <a:t> </a:t>
            </a:r>
            <a:br>
              <a:rPr lang="fr-FR" sz="4000" b="1" dirty="0" smtClean="0"/>
            </a:br>
            <a:r>
              <a:rPr lang="fr-FR" sz="4000" dirty="0" smtClean="0"/>
              <a:t> </a:t>
            </a:r>
            <a:r>
              <a:rPr lang="fr-FR" sz="4000" b="1" dirty="0" err="1" smtClean="0"/>
              <a:t>using</a:t>
            </a:r>
            <a:r>
              <a:rPr lang="fr-FR" sz="4000" b="1" dirty="0" smtClean="0"/>
              <a:t> VMD </a:t>
            </a:r>
            <a:r>
              <a:rPr lang="fr-FR" sz="4000" b="1" dirty="0" err="1" smtClean="0"/>
              <a:t>constraints</a:t>
            </a:r>
            <a:r>
              <a:rPr lang="fr-FR" sz="4000" b="1" dirty="0" smtClean="0"/>
              <a:t> &amp; Global Fits</a:t>
            </a:r>
            <a:endParaRPr lang="fr-FR" sz="4000" b="1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539552" y="4143380"/>
            <a:ext cx="8280920" cy="18059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M. Benayoun </a:t>
            </a:r>
          </a:p>
          <a:p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LPNHE Paris 6/7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(</a:t>
            </a:r>
            <a:r>
              <a:rPr lang="fr-FR" sz="2800" dirty="0" err="1" smtClean="0">
                <a:solidFill>
                  <a:schemeClr val="accent2"/>
                </a:solidFill>
              </a:rPr>
              <a:t>collaborators</a:t>
            </a:r>
            <a:r>
              <a:rPr lang="fr-FR" sz="2800" dirty="0" smtClean="0">
                <a:solidFill>
                  <a:schemeClr val="accent2"/>
                </a:solidFill>
              </a:rPr>
              <a:t> :  P. David, L. </a:t>
            </a:r>
            <a:r>
              <a:rPr lang="fr-FR" sz="2800" dirty="0" err="1" smtClean="0">
                <a:solidFill>
                  <a:schemeClr val="accent2"/>
                </a:solidFill>
              </a:rPr>
              <a:t>Delbuono</a:t>
            </a:r>
            <a:r>
              <a:rPr lang="fr-FR" sz="2800" dirty="0" smtClean="0">
                <a:solidFill>
                  <a:schemeClr val="accent2"/>
                </a:solidFill>
              </a:rPr>
              <a:t>, F. </a:t>
            </a:r>
            <a:r>
              <a:rPr lang="fr-FR" sz="2800" dirty="0" err="1" smtClean="0">
                <a:solidFill>
                  <a:schemeClr val="accent2"/>
                </a:solidFill>
              </a:rPr>
              <a:t>Jegerlehner</a:t>
            </a:r>
            <a:r>
              <a:rPr lang="fr-FR" sz="2800" dirty="0" smtClean="0">
                <a:solidFill>
                  <a:schemeClr val="accent2"/>
                </a:solidFill>
              </a:rPr>
              <a:t>)</a:t>
            </a:r>
            <a:endParaRPr lang="fr-FR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graphicFrame>
        <p:nvGraphicFramePr>
          <p:cNvPr id="6" name="Espace réservé du contenu 5"/>
          <p:cNvGraphicFramePr>
            <a:graphicFrameLocks/>
          </p:cNvGraphicFramePr>
          <p:nvPr/>
        </p:nvGraphicFramePr>
        <p:xfrm>
          <a:off x="2987824" y="1412776"/>
          <a:ext cx="5544616" cy="518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138"/>
                <a:gridCol w="2433478"/>
              </a:tblGrid>
              <a:tr h="462404">
                <a:tc>
                  <a:txBody>
                    <a:bodyPr/>
                    <a:lstStyle/>
                    <a:p>
                      <a:r>
                        <a:rPr lang="fr-FR" dirty="0" smtClean="0"/>
                        <a:t>Data  Set  (#data points)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Configuration B</a:t>
                      </a:r>
                      <a:r>
                        <a:rPr lang="fr-FR" baseline="0" dirty="0" smtClean="0"/>
                        <a:t>  ( </a:t>
                      </a:r>
                      <a:r>
                        <a:rPr lang="el-GR" dirty="0" smtClean="0"/>
                        <a:t>χ</a:t>
                      </a:r>
                      <a:r>
                        <a:rPr lang="fr-FR" baseline="30000" dirty="0" smtClean="0"/>
                        <a:t>2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/>
                </a:tc>
              </a:tr>
              <a:tr h="335535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Decays</a:t>
                      </a:r>
                      <a:r>
                        <a:rPr lang="fr-FR" dirty="0" smtClean="0"/>
                        <a:t> (9)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 10.4</a:t>
                      </a:r>
                      <a:endParaRPr lang="fr-FR" dirty="0"/>
                    </a:p>
                  </a:txBody>
                  <a:tcPr/>
                </a:tc>
              </a:tr>
              <a:tr h="251956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</a:t>
                      </a:r>
                      <a:r>
                        <a:rPr lang="fr-FR" sz="1800" baseline="30000" dirty="0" smtClean="0"/>
                        <a:t>+</a:t>
                      </a:r>
                      <a:r>
                        <a:rPr lang="el-GR" sz="1800" dirty="0" smtClean="0"/>
                        <a:t>π</a:t>
                      </a:r>
                      <a:r>
                        <a:rPr lang="fr-FR" sz="1800" baseline="30000" dirty="0" smtClean="0"/>
                        <a:t>-  </a:t>
                      </a:r>
                      <a:r>
                        <a:rPr lang="fr-FR" dirty="0" smtClean="0"/>
                        <a:t>New </a:t>
                      </a:r>
                      <a:r>
                        <a:rPr lang="fr-FR" dirty="0" err="1" smtClean="0"/>
                        <a:t>Timelike</a:t>
                      </a:r>
                      <a:r>
                        <a:rPr lang="fr-FR" dirty="0" smtClean="0"/>
                        <a:t> (127)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128.3</a:t>
                      </a:r>
                      <a:endParaRPr lang="fr-FR" dirty="0"/>
                    </a:p>
                  </a:txBody>
                  <a:tcPr/>
                </a:tc>
              </a:tr>
              <a:tr h="33553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</a:t>
                      </a:r>
                      <a:r>
                        <a:rPr lang="fr-FR" sz="1800" baseline="30000" dirty="0" smtClean="0"/>
                        <a:t>+</a:t>
                      </a:r>
                      <a:r>
                        <a:rPr lang="el-GR" sz="1800" dirty="0" smtClean="0"/>
                        <a:t>π</a:t>
                      </a:r>
                      <a:r>
                        <a:rPr lang="fr-FR" sz="1800" baseline="30000" dirty="0" smtClean="0"/>
                        <a:t>-  </a:t>
                      </a:r>
                      <a:r>
                        <a:rPr lang="fr-FR" dirty="0" err="1" smtClean="0"/>
                        <a:t>Old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Timelike</a:t>
                      </a:r>
                      <a:r>
                        <a:rPr lang="fr-FR" dirty="0" smtClean="0"/>
                        <a:t>  (82)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50.2</a:t>
                      </a:r>
                      <a:endParaRPr lang="fr-FR" dirty="0"/>
                    </a:p>
                  </a:txBody>
                  <a:tcPr/>
                </a:tc>
              </a:tr>
              <a:tr h="335535"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el-GR" dirty="0" smtClean="0"/>
                        <a:t>π</a:t>
                      </a:r>
                      <a:r>
                        <a:rPr lang="fr-FR" baseline="30000" dirty="0" smtClean="0"/>
                        <a:t>0</a:t>
                      </a:r>
                      <a:r>
                        <a:rPr lang="el-GR" dirty="0" smtClean="0"/>
                        <a:t>γ</a:t>
                      </a:r>
                      <a:r>
                        <a:rPr lang="fr-FR" dirty="0" smtClean="0"/>
                        <a:t>  (86)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66.9</a:t>
                      </a:r>
                      <a:endParaRPr lang="fr-FR" dirty="0"/>
                    </a:p>
                  </a:txBody>
                  <a:tcPr/>
                </a:tc>
              </a:tr>
              <a:tr h="363497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 </a:t>
                      </a:r>
                      <a:r>
                        <a:rPr lang="el-GR" sz="2000" dirty="0" smtClean="0"/>
                        <a:t>ηγ</a:t>
                      </a:r>
                      <a:r>
                        <a:rPr lang="fr-FR" sz="2000" dirty="0" smtClean="0"/>
                        <a:t>   (182)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121.0</a:t>
                      </a:r>
                    </a:p>
                  </a:txBody>
                  <a:tcPr/>
                </a:tc>
              </a:tr>
              <a:tr h="363497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</a:t>
                      </a:r>
                      <a:r>
                        <a:rPr lang="fr-FR" sz="2000" baseline="30000" dirty="0" smtClean="0"/>
                        <a:t>+</a:t>
                      </a:r>
                      <a:r>
                        <a:rPr lang="el-GR" sz="2000" dirty="0" smtClean="0"/>
                        <a:t>π</a:t>
                      </a:r>
                      <a:r>
                        <a:rPr lang="fr-FR" sz="2000" baseline="30000" dirty="0" smtClean="0"/>
                        <a:t>- </a:t>
                      </a:r>
                      <a:r>
                        <a:rPr lang="el-GR" sz="2000" dirty="0" smtClean="0"/>
                        <a:t>π</a:t>
                      </a:r>
                      <a:r>
                        <a:rPr lang="fr-FR" sz="2000" baseline="30000" dirty="0" smtClean="0"/>
                        <a:t>0</a:t>
                      </a:r>
                      <a:endParaRPr lang="fr-F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112.5/99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35535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dk1"/>
                          </a:solidFill>
                        </a:rPr>
                        <a:t>K</a:t>
                      </a:r>
                      <a:r>
                        <a:rPr lang="fr-FR" sz="1800" baseline="30000" dirty="0" smtClean="0">
                          <a:solidFill>
                            <a:schemeClr val="dk1"/>
                          </a:solidFill>
                        </a:rPr>
                        <a:t>+</a:t>
                      </a:r>
                      <a:r>
                        <a:rPr lang="fr-FR" sz="1800" dirty="0" smtClean="0">
                          <a:solidFill>
                            <a:schemeClr val="dk1"/>
                          </a:solidFill>
                        </a:rPr>
                        <a:t>K</a:t>
                      </a:r>
                      <a:r>
                        <a:rPr lang="fr-FR" sz="1800" baseline="30000" dirty="0" smtClean="0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fr-FR" sz="1800" baseline="0" dirty="0" smtClean="0">
                          <a:solidFill>
                            <a:schemeClr val="dk1"/>
                          </a:solidFill>
                        </a:rPr>
                        <a:t>    (36)</a:t>
                      </a:r>
                      <a:endParaRPr lang="fr-FR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30.3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553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S    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(119)</a:t>
                      </a:r>
                      <a:endParaRPr lang="fr-FR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122.7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55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τ</a:t>
                      </a:r>
                      <a:r>
                        <a:rPr lang="fr-FR" sz="1800" baseline="0" dirty="0" smtClean="0"/>
                        <a:t>  ALEPH (37)</a:t>
                      </a:r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25.1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553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</a:t>
                      </a:r>
                      <a:r>
                        <a:rPr lang="fr-FR" sz="1800" baseline="0" dirty="0" smtClean="0"/>
                        <a:t>  CLEO  (29)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38.2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553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</a:t>
                      </a:r>
                      <a:r>
                        <a:rPr lang="fr-FR" sz="1800" baseline="0" dirty="0" smtClean="0"/>
                        <a:t>  BELLE (19)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25.6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187">
                <a:tc>
                  <a:txBody>
                    <a:bodyPr/>
                    <a:lstStyle/>
                    <a:p>
                      <a:r>
                        <a:rPr lang="el-GR" dirty="0" smtClean="0"/>
                        <a:t>χ</a:t>
                      </a:r>
                      <a:r>
                        <a:rPr lang="fr-FR" baseline="30000" dirty="0" smtClean="0"/>
                        <a:t>2</a:t>
                      </a:r>
                      <a:r>
                        <a:rPr lang="fr-FR" dirty="0" smtClean="0"/>
                        <a:t>/</a:t>
                      </a:r>
                      <a:r>
                        <a:rPr lang="fr-FR" dirty="0" err="1" smtClean="0"/>
                        <a:t>dof</a:t>
                      </a:r>
                      <a:endParaRPr lang="fr-FR" dirty="0" smtClean="0"/>
                    </a:p>
                    <a:p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Probability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731.2/801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   96.3%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Global Fit </a:t>
            </a:r>
            <a:r>
              <a:rPr lang="fr-FR" b="1" dirty="0" err="1" smtClean="0"/>
              <a:t>Quality</a:t>
            </a:r>
            <a:r>
              <a:rPr lang="fr-FR" b="1" dirty="0" smtClean="0"/>
              <a:t> with NSK </a:t>
            </a:r>
            <a:r>
              <a:rPr lang="fr-FR" b="1" dirty="0" err="1" smtClean="0">
                <a:solidFill>
                  <a:srgbClr val="FF0000"/>
                </a:solidFill>
              </a:rPr>
              <a:t>only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40152" y="5949280"/>
            <a:ext cx="1562472" cy="626368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fermante 16"/>
          <p:cNvSpPr/>
          <p:nvPr/>
        </p:nvSpPr>
        <p:spPr>
          <a:xfrm>
            <a:off x="6804248" y="2636912"/>
            <a:ext cx="216024" cy="1080120"/>
          </a:xfrm>
          <a:prstGeom prst="rightBrace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2060848"/>
            <a:ext cx="1778496" cy="12241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Fits</a:t>
            </a:r>
            <a:r>
              <a:rPr lang="fr-FR" dirty="0" smtClean="0"/>
              <a:t> : </a:t>
            </a:r>
            <a:r>
              <a:rPr lang="fr-FR" dirty="0" err="1" smtClean="0"/>
              <a:t>see</a:t>
            </a:r>
            <a:r>
              <a:rPr lang="fr-FR" dirty="0" smtClean="0"/>
              <a:t> backup </a:t>
            </a:r>
            <a:r>
              <a:rPr lang="fr-FR" dirty="0" err="1" smtClean="0"/>
              <a:t>slides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/>
              <a:t>Dipion </a:t>
            </a:r>
            <a:r>
              <a:rPr lang="fr-FR" b="1" dirty="0" err="1" smtClean="0"/>
              <a:t>Spectra</a:t>
            </a:r>
            <a:r>
              <a:rPr lang="fr-FR" b="1" dirty="0" smtClean="0"/>
              <a:t> (</a:t>
            </a:r>
            <a:r>
              <a:rPr lang="el-GR" b="1" dirty="0" smtClean="0"/>
              <a:t>τ</a:t>
            </a:r>
            <a:r>
              <a:rPr lang="fr-FR" b="1" dirty="0" smtClean="0"/>
              <a:t> &amp; e</a:t>
            </a:r>
            <a:r>
              <a:rPr lang="fr-FR" b="1" baseline="30000" dirty="0" smtClean="0"/>
              <a:t>+</a:t>
            </a:r>
            <a:r>
              <a:rPr lang="fr-FR" b="1" dirty="0" smtClean="0"/>
              <a:t>e</a:t>
            </a:r>
            <a:r>
              <a:rPr lang="fr-FR" b="1" baseline="30000" dirty="0" smtClean="0"/>
              <a:t>-</a:t>
            </a:r>
            <a:r>
              <a:rPr lang="fr-FR" b="1" dirty="0" smtClean="0"/>
              <a:t>): A puzzle?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247810" name="Picture 2" descr="C:\Users\benayoun\Desktop\seminaires_2011\figs\FFee.e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844824"/>
            <a:ext cx="4860032" cy="4860032"/>
          </a:xfrm>
          <a:prstGeom prst="rect">
            <a:avLst/>
          </a:prstGeom>
          <a:noFill/>
        </p:spPr>
      </p:pic>
      <p:pic>
        <p:nvPicPr>
          <p:cNvPr id="247811" name="Picture 3" descr="C:\Users\benayoun\Desktop\seminaires_2011\figs\FFtau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4860032" cy="4860032"/>
          </a:xfrm>
          <a:prstGeom prst="rect">
            <a:avLst/>
          </a:prstGeom>
          <a:noFill/>
        </p:spPr>
      </p:pic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5220072" y="1772816"/>
          <a:ext cx="914400" cy="198438"/>
        </p:xfrm>
        <a:graphic>
          <a:graphicData uri="http://schemas.openxmlformats.org/presentationml/2006/ole">
            <p:oleObj spid="_x0000_s615426" name="Equation" r:id="rId5" imgW="914400" imgH="198720" progId="Equation.DSMT4">
              <p:embed/>
            </p:oleObj>
          </a:graphicData>
        </a:graphic>
      </p:graphicFrame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 flipV="1">
          <a:off x="2627784" y="4365104"/>
          <a:ext cx="1634181" cy="368176"/>
        </p:xfrm>
        <a:graphic>
          <a:graphicData uri="http://schemas.openxmlformats.org/presentationml/2006/ole">
            <p:oleObj spid="_x0000_s615427" name="Equation" r:id="rId6" imgW="787320" imgH="177480" progId="Equation.DSMT4">
              <p:embed/>
            </p:oleObj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4860032" y="4293096"/>
          <a:ext cx="2016224" cy="497953"/>
        </p:xfrm>
        <a:graphic>
          <a:graphicData uri="http://schemas.openxmlformats.org/presentationml/2006/ole">
            <p:oleObj spid="_x0000_s615428" name="Equation" r:id="rId7" imgW="1028520" imgH="253800" progId="Equation.DSMT4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611560" y="1628800"/>
          <a:ext cx="2222500" cy="576262"/>
        </p:xfrm>
        <a:graphic>
          <a:graphicData uri="http://schemas.openxmlformats.org/presentationml/2006/ole">
            <p:oleObj spid="_x0000_s615429" name="Equation" r:id="rId8" imgW="977760" imgH="469800" progId="Equation.DSMT4">
              <p:embed/>
            </p:oleObj>
          </a:graphicData>
        </a:graphic>
      </p:graphicFrame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6588224" y="1628800"/>
          <a:ext cx="2279650" cy="576263"/>
        </p:xfrm>
        <a:graphic>
          <a:graphicData uri="http://schemas.openxmlformats.org/presentationml/2006/ole">
            <p:oleObj spid="_x0000_s615430" name="Equation" r:id="rId9" imgW="1002960" imgH="469800" progId="Equation.DSMT4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2816225" y="1557338"/>
          <a:ext cx="3627983" cy="503510"/>
        </p:xfrm>
        <a:graphic>
          <a:graphicData uri="http://schemas.openxmlformats.org/presentationml/2006/ole">
            <p:oleObj spid="_x0000_s615431" name="Equation" r:id="rId10" imgW="8506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+</a:t>
            </a:r>
            <a:r>
              <a:rPr lang="fr-FR" b="1" dirty="0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-</a:t>
            </a:r>
            <a:r>
              <a:rPr lang="fr-FR" b="1" dirty="0" smtClean="0">
                <a:solidFill>
                  <a:srgbClr val="00B050"/>
                </a:solidFill>
              </a:rPr>
              <a:t> vs </a:t>
            </a:r>
            <a:r>
              <a:rPr lang="el-GR" b="1" dirty="0" smtClean="0">
                <a:solidFill>
                  <a:srgbClr val="00B050"/>
                </a:solidFill>
              </a:rPr>
              <a:t>τ</a:t>
            </a:r>
            <a:r>
              <a:rPr lang="fr-FR" b="1" dirty="0" smtClean="0">
                <a:solidFill>
                  <a:srgbClr val="00B050"/>
                </a:solidFill>
              </a:rPr>
              <a:t> : </a:t>
            </a:r>
            <a:r>
              <a:rPr lang="fr-FR" b="1" dirty="0" smtClean="0"/>
              <a:t>CMD2/SND Fit </a:t>
            </a:r>
            <a:r>
              <a:rPr lang="fr-FR" b="1" dirty="0" err="1" smtClean="0"/>
              <a:t>Residuals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444208" y="2132856"/>
            <a:ext cx="1152128" cy="5760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Δ</a:t>
            </a:r>
            <a:r>
              <a:rPr lang="fr-FR" sz="2400" dirty="0" smtClean="0">
                <a:solidFill>
                  <a:schemeClr val="tx1"/>
                </a:solidFill>
              </a:rPr>
              <a:t>F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6216" y="4509120"/>
            <a:ext cx="1224136" cy="648072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Δ</a:t>
            </a:r>
            <a:r>
              <a:rPr lang="fr-FR" sz="2400" dirty="0" smtClean="0">
                <a:solidFill>
                  <a:schemeClr val="tx1"/>
                </a:solidFill>
              </a:rPr>
              <a:t>F/F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 rot="10800000">
            <a:off x="5364088" y="2348880"/>
            <a:ext cx="978408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0800000">
            <a:off x="5508104" y="4797152"/>
            <a:ext cx="978408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88130" name="Object 2"/>
          <p:cNvGraphicFramePr>
            <a:graphicFrameLocks noChangeAspect="1"/>
          </p:cNvGraphicFramePr>
          <p:nvPr/>
        </p:nvGraphicFramePr>
        <p:xfrm>
          <a:off x="5724128" y="3140968"/>
          <a:ext cx="2901427" cy="1007864"/>
        </p:xfrm>
        <a:graphic>
          <a:graphicData uri="http://schemas.openxmlformats.org/presentationml/2006/ole">
            <p:oleObj spid="_x0000_s1164290" name="Equation" r:id="rId3" imgW="1117440" imgH="46980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6084168" y="5517232"/>
            <a:ext cx="2808312" cy="792088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Global fit : 96% </a:t>
            </a:r>
            <a:r>
              <a:rPr lang="fr-FR" sz="2400" dirty="0" err="1" smtClean="0">
                <a:solidFill>
                  <a:schemeClr val="tx1"/>
                </a:solidFill>
              </a:rPr>
              <a:t>Prob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3" name="Espace réservé du contenu 12" descr="nsk_mod.eps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5040560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+</a:t>
            </a:r>
            <a:r>
              <a:rPr lang="fr-FR" b="1" dirty="0" smtClean="0">
                <a:solidFill>
                  <a:srgbClr val="00B050"/>
                </a:solidFill>
              </a:rPr>
              <a:t>e</a:t>
            </a:r>
            <a:r>
              <a:rPr lang="fr-FR" b="1" baseline="30000" dirty="0" smtClean="0">
                <a:solidFill>
                  <a:srgbClr val="00B050"/>
                </a:solidFill>
              </a:rPr>
              <a:t>-</a:t>
            </a:r>
            <a:r>
              <a:rPr lang="fr-FR" b="1" dirty="0" smtClean="0">
                <a:solidFill>
                  <a:srgbClr val="00B050"/>
                </a:solidFill>
              </a:rPr>
              <a:t> vs </a:t>
            </a:r>
            <a:r>
              <a:rPr lang="el-GR" b="1" dirty="0" smtClean="0">
                <a:solidFill>
                  <a:srgbClr val="00B050"/>
                </a:solidFill>
              </a:rPr>
              <a:t>τ</a:t>
            </a:r>
            <a:r>
              <a:rPr lang="fr-FR" b="1" dirty="0" smtClean="0">
                <a:solidFill>
                  <a:srgbClr val="00B050"/>
                </a:solidFill>
              </a:rPr>
              <a:t> : </a:t>
            </a:r>
            <a:r>
              <a:rPr lang="fr-FR" b="1" dirty="0" smtClean="0"/>
              <a:t>Tau Fit </a:t>
            </a:r>
            <a:r>
              <a:rPr lang="fr-FR" b="1" dirty="0" err="1" smtClean="0"/>
              <a:t>Residuals</a:t>
            </a:r>
            <a:endParaRPr lang="fr-FR" b="1" dirty="0"/>
          </a:p>
        </p:txBody>
      </p:sp>
      <p:pic>
        <p:nvPicPr>
          <p:cNvPr id="277506" name="Picture 2" descr="C:\Users\benayoun\Desktop\seminaires_2011\figs\resTau.ep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6583462" cy="452596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24328" y="2348880"/>
            <a:ext cx="1152128" cy="576064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Δ</a:t>
            </a:r>
            <a:r>
              <a:rPr lang="fr-FR" sz="2400" dirty="0" smtClean="0">
                <a:solidFill>
                  <a:schemeClr val="tx1"/>
                </a:solidFill>
              </a:rPr>
              <a:t>F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2320" y="4797152"/>
            <a:ext cx="1296144" cy="720080"/>
          </a:xfrm>
          <a:prstGeom prst="rect">
            <a:avLst/>
          </a:prstGeom>
          <a:solidFill>
            <a:srgbClr val="FFC0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</a:rPr>
              <a:t>Δ</a:t>
            </a:r>
            <a:r>
              <a:rPr lang="fr-FR" sz="2400" dirty="0" smtClean="0">
                <a:solidFill>
                  <a:schemeClr val="tx1"/>
                </a:solidFill>
              </a:rPr>
              <a:t>F/F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 rot="10800000">
            <a:off x="6444208" y="2564904"/>
            <a:ext cx="978408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69409" name="Object 1"/>
          <p:cNvGraphicFramePr>
            <a:graphicFrameLocks noChangeAspect="1"/>
          </p:cNvGraphicFramePr>
          <p:nvPr/>
        </p:nvGraphicFramePr>
        <p:xfrm>
          <a:off x="6516216" y="3140968"/>
          <a:ext cx="2232248" cy="1152128"/>
        </p:xfrm>
        <a:graphic>
          <a:graphicData uri="http://schemas.openxmlformats.org/presentationml/2006/ole">
            <p:oleObj spid="_x0000_s1169409" name="Equation" r:id="rId5" imgW="977760" imgH="469800" progId="Equation.DSMT4">
              <p:embed/>
            </p:oleObj>
          </a:graphicData>
        </a:graphic>
      </p:graphicFrame>
      <p:sp>
        <p:nvSpPr>
          <p:cNvPr id="11" name="Flèche droite 10"/>
          <p:cNvSpPr/>
          <p:nvPr/>
        </p:nvSpPr>
        <p:spPr>
          <a:xfrm rot="10800000">
            <a:off x="6372200" y="5013176"/>
            <a:ext cx="978408" cy="14401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HVP </a:t>
            </a:r>
            <a:r>
              <a:rPr lang="fr-FR" b="1" dirty="0" err="1" smtClean="0"/>
              <a:t>Results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scan &amp; </a:t>
            </a:r>
            <a:r>
              <a:rPr lang="el-GR" b="1" dirty="0" smtClean="0"/>
              <a:t>τ</a:t>
            </a:r>
            <a:r>
              <a:rPr lang="fr-FR" b="1" dirty="0" smtClean="0"/>
              <a:t> data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Updated</a:t>
            </a:r>
            <a:r>
              <a:rPr lang="fr-FR" b="1" dirty="0" smtClean="0">
                <a:solidFill>
                  <a:srgbClr val="0070C0"/>
                </a:solidFill>
              </a:rPr>
              <a:t>) </a:t>
            </a:r>
            <a:r>
              <a:rPr lang="fr-FR" b="1" dirty="0" smtClean="0">
                <a:solidFill>
                  <a:srgbClr val="FF0000"/>
                </a:solidFill>
              </a:rPr>
              <a:t>All </a:t>
            </a:r>
            <a:r>
              <a:rPr lang="fr-FR" b="1" dirty="0" err="1" smtClean="0">
                <a:solidFill>
                  <a:srgbClr val="FF0000"/>
                </a:solidFill>
              </a:rPr>
              <a:t>uncertainties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improved</a:t>
            </a:r>
            <a:r>
              <a:rPr lang="fr-FR" b="1" dirty="0" smtClean="0">
                <a:solidFill>
                  <a:srgbClr val="FF0000"/>
                </a:solidFill>
              </a:rPr>
              <a:t> by ≈ 2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47664" y="2204864"/>
          <a:ext cx="5238582" cy="417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4"/>
                <a:gridCol w="1746194"/>
                <a:gridCol w="1746194"/>
              </a:tblGrid>
              <a:tr h="62560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Channel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Solution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 B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Direct 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Estimate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Arial" pitchFamily="34" charset="0"/>
                        </a:rPr>
                        <a:t>+</a:t>
                      </a: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Calibri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495.40  ±  1.92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498.53 ± 3.73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(497.72 ± 2.12)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4.61 ±  0.04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    3.35 ±  0.11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0.64 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0.48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dirty="0" smtClean="0"/>
                        <a:t>'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0.01 ±  0.00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---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 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-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41.16  ±  0.59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43.24 ± 1.47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1725">
                <a:tc>
                  <a:txBody>
                    <a:bodyPr/>
                    <a:lstStyle/>
                    <a:p>
                      <a:r>
                        <a:rPr lang="fr-FR" b="1" dirty="0" smtClean="0"/>
                        <a:t>K</a:t>
                      </a:r>
                      <a:r>
                        <a:rPr lang="fr-FR" b="1" baseline="-25000" dirty="0" smtClean="0"/>
                        <a:t>L</a:t>
                      </a:r>
                      <a:r>
                        <a:rPr lang="fr-FR" b="1" dirty="0" smtClean="0"/>
                        <a:t> K</a:t>
                      </a:r>
                      <a:r>
                        <a:rPr lang="fr-FR" b="1" baseline="-25000" dirty="0" smtClean="0"/>
                        <a:t>S</a:t>
                      </a:r>
                      <a:endParaRPr lang="fr-FR" b="1" baseline="-25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11.90 ±   0.08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12.31 ± 0.33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17.59 ±  0.21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17.88 ± 0.54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139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 up to</a:t>
                      </a:r>
                      <a:r>
                        <a:rPr lang="fr-FR" b="1" baseline="0" dirty="0" smtClean="0"/>
                        <a:t>            1.05 GeV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571.30 ±  2.02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575.79 ± 4.06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HVP </a:t>
            </a:r>
            <a:r>
              <a:rPr lang="fr-FR" b="1" dirty="0" err="1" smtClean="0"/>
              <a:t>Results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scan</a:t>
            </a:r>
            <a:r>
              <a:rPr lang="fr-FR" b="1" dirty="0" smtClean="0"/>
              <a:t> &amp; </a:t>
            </a:r>
            <a:r>
              <a:rPr lang="el-GR" b="1" dirty="0" smtClean="0"/>
              <a:t>τ</a:t>
            </a:r>
            <a:r>
              <a:rPr lang="fr-FR" b="1" dirty="0" smtClean="0"/>
              <a:t> data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Updated</a:t>
            </a:r>
            <a:r>
              <a:rPr lang="fr-FR" b="1" dirty="0" smtClean="0">
                <a:solidFill>
                  <a:srgbClr val="0070C0"/>
                </a:solidFill>
              </a:rPr>
              <a:t>) </a:t>
            </a:r>
            <a:r>
              <a:rPr lang="fr-FR" b="1" dirty="0" smtClean="0">
                <a:solidFill>
                  <a:srgbClr val="FF0000"/>
                </a:solidFill>
              </a:rPr>
              <a:t>All </a:t>
            </a:r>
            <a:r>
              <a:rPr lang="fr-FR" b="1" dirty="0" err="1" smtClean="0">
                <a:solidFill>
                  <a:srgbClr val="FF0000"/>
                </a:solidFill>
              </a:rPr>
              <a:t>uncertainties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improved</a:t>
            </a:r>
            <a:r>
              <a:rPr lang="fr-FR" b="1" dirty="0" smtClean="0">
                <a:solidFill>
                  <a:srgbClr val="FF0000"/>
                </a:solidFill>
              </a:rPr>
              <a:t> by ≈ 2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47664" y="2204864"/>
          <a:ext cx="5238582" cy="417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4"/>
                <a:gridCol w="1746194"/>
                <a:gridCol w="1746194"/>
              </a:tblGrid>
              <a:tr h="62560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Channel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Solution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 B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Direct 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Estimate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Arial" pitchFamily="34" charset="0"/>
                        </a:rPr>
                        <a:t>+</a:t>
                      </a: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Calibri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495.40  ±  1.92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498.53 ± 3.73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(497.72 ± 2.12)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4.61 ±  0.04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    3.35 ±  0.11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0.64 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0.48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dirty="0" smtClean="0"/>
                        <a:t>'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0.01 ±  0.00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---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 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-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41.16  ±  0.59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43.24 ± 1.47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1725">
                <a:tc>
                  <a:txBody>
                    <a:bodyPr/>
                    <a:lstStyle/>
                    <a:p>
                      <a:r>
                        <a:rPr lang="fr-FR" b="1" dirty="0" smtClean="0"/>
                        <a:t>K</a:t>
                      </a:r>
                      <a:r>
                        <a:rPr lang="fr-FR" b="1" baseline="-25000" dirty="0" smtClean="0"/>
                        <a:t>L</a:t>
                      </a:r>
                      <a:r>
                        <a:rPr lang="fr-FR" b="1" dirty="0" smtClean="0"/>
                        <a:t> K</a:t>
                      </a:r>
                      <a:r>
                        <a:rPr lang="fr-FR" b="1" baseline="-25000" dirty="0" smtClean="0"/>
                        <a:t>S</a:t>
                      </a:r>
                      <a:endParaRPr lang="fr-FR" b="1" baseline="-25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11.90 ±   0.08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12.31 ± 0.33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17.59 ±  0.21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17.88 ± 0.54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139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 up to</a:t>
                      </a:r>
                      <a:r>
                        <a:rPr lang="fr-FR" b="1" baseline="0" dirty="0" smtClean="0"/>
                        <a:t>            1.05 GeV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571.30 ±  2.02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575.79 ± 4.06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4283968" y="2708920"/>
            <a:ext cx="720080" cy="36724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96136" y="2780928"/>
            <a:ext cx="720080" cy="36724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308304" y="2708920"/>
            <a:ext cx="1296144" cy="28803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Scan  </a:t>
            </a:r>
            <a:r>
              <a:rPr lang="fr-FR" dirty="0" err="1" smtClean="0"/>
              <a:t>only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 rot="10315732">
            <a:off x="6521264" y="2945922"/>
            <a:ext cx="784901" cy="127300"/>
          </a:xfrm>
          <a:prstGeom prst="rightArrow">
            <a:avLst>
              <a:gd name="adj1" fmla="val 56506"/>
              <a:gd name="adj2" fmla="val 597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308304" y="3501008"/>
            <a:ext cx="1296144" cy="28803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Scan +ISR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 rot="12166172">
            <a:off x="6570586" y="3491037"/>
            <a:ext cx="711215" cy="91948"/>
          </a:xfrm>
          <a:prstGeom prst="rightArrow">
            <a:avLst>
              <a:gd name="adj1" fmla="val 56506"/>
              <a:gd name="adj2" fmla="val 597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HVP </a:t>
            </a:r>
            <a:r>
              <a:rPr lang="fr-FR" b="1" dirty="0" err="1" smtClean="0"/>
              <a:t>Results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scan &amp; </a:t>
            </a:r>
            <a:r>
              <a:rPr lang="el-GR" b="1" dirty="0" smtClean="0"/>
              <a:t>τ</a:t>
            </a:r>
            <a:r>
              <a:rPr lang="fr-FR" b="1" dirty="0" smtClean="0"/>
              <a:t> data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70C0"/>
                </a:solidFill>
              </a:rPr>
              <a:t>(</a:t>
            </a:r>
            <a:r>
              <a:rPr lang="fr-FR" b="1" dirty="0" err="1" smtClean="0">
                <a:solidFill>
                  <a:srgbClr val="0070C0"/>
                </a:solidFill>
              </a:rPr>
              <a:t>Updated</a:t>
            </a:r>
            <a:r>
              <a:rPr lang="fr-FR" b="1" dirty="0" smtClean="0">
                <a:solidFill>
                  <a:srgbClr val="0070C0"/>
                </a:solidFill>
              </a:rPr>
              <a:t>) </a:t>
            </a:r>
            <a:r>
              <a:rPr lang="fr-FR" b="1" dirty="0" smtClean="0">
                <a:solidFill>
                  <a:srgbClr val="FF0000"/>
                </a:solidFill>
              </a:rPr>
              <a:t>Central  value </a:t>
            </a:r>
            <a:r>
              <a:rPr lang="fr-FR" b="1" dirty="0" err="1" smtClean="0">
                <a:solidFill>
                  <a:srgbClr val="FF0000"/>
                </a:solidFill>
              </a:rPr>
              <a:t>shifted</a:t>
            </a:r>
            <a:r>
              <a:rPr lang="fr-FR" b="1" dirty="0" smtClean="0">
                <a:solidFill>
                  <a:srgbClr val="FF0000"/>
                </a:solidFill>
              </a:rPr>
              <a:t>  by ≈ 3 10</a:t>
            </a:r>
            <a:r>
              <a:rPr lang="fr-FR" b="1" baseline="30000" dirty="0" smtClean="0">
                <a:solidFill>
                  <a:srgbClr val="FF0000"/>
                </a:solidFill>
              </a:rPr>
              <a:t>-10</a:t>
            </a:r>
            <a:endParaRPr lang="fr-FR" b="1" baseline="300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47664" y="2204864"/>
          <a:ext cx="5238582" cy="417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4"/>
                <a:gridCol w="1746194"/>
                <a:gridCol w="1746194"/>
              </a:tblGrid>
              <a:tr h="62560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Channel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Solution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 B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Direct 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Estimate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Arial" pitchFamily="34" charset="0"/>
                        </a:rPr>
                        <a:t>+</a:t>
                      </a: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Calibri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495.40  ±  1.92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498.53 ± 3.73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(497.72 ± 2.12)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4.61 ±  0.04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    3.35 ±  0.11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0.64 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0.48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dirty="0" smtClean="0"/>
                        <a:t>'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0.01 ±  0.00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---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6651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 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-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41.16  ±  0.59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43.24 ± 1.47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1725">
                <a:tc>
                  <a:txBody>
                    <a:bodyPr/>
                    <a:lstStyle/>
                    <a:p>
                      <a:r>
                        <a:rPr lang="fr-FR" b="1" dirty="0" smtClean="0"/>
                        <a:t>K</a:t>
                      </a:r>
                      <a:r>
                        <a:rPr lang="fr-FR" b="1" baseline="-25000" dirty="0" smtClean="0"/>
                        <a:t>L</a:t>
                      </a:r>
                      <a:r>
                        <a:rPr lang="fr-FR" b="1" dirty="0" smtClean="0"/>
                        <a:t> K</a:t>
                      </a:r>
                      <a:r>
                        <a:rPr lang="fr-FR" b="1" baseline="-25000" dirty="0" smtClean="0"/>
                        <a:t>S</a:t>
                      </a:r>
                      <a:endParaRPr lang="fr-FR" b="1" baseline="-25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11.90 ±   0.08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12.31 ± 0.33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2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17.59 ±  0.21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17.88 ± 0.54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1393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 up to</a:t>
                      </a:r>
                      <a:r>
                        <a:rPr lang="fr-FR" b="1" baseline="0" dirty="0" smtClean="0"/>
                        <a:t>            1.05 GeV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571.30 ±  2.02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575.79 ± 4.06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347864" y="2780928"/>
            <a:ext cx="720080" cy="5760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076056" y="2852936"/>
            <a:ext cx="792088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6876256" y="4293096"/>
            <a:ext cx="1800200" cy="43204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Diff</a:t>
            </a:r>
            <a:r>
              <a:rPr lang="fr-FR" dirty="0" smtClean="0"/>
              <a:t>=3.1  </a:t>
            </a:r>
            <a:r>
              <a:rPr lang="fr-FR" dirty="0" err="1" smtClean="0"/>
              <a:t>units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 rot="12926876">
            <a:off x="5765109" y="3860641"/>
            <a:ext cx="1254803" cy="45719"/>
          </a:xfrm>
          <a:prstGeom prst="rightArrow">
            <a:avLst>
              <a:gd name="adj1" fmla="val 56506"/>
              <a:gd name="adj2" fmla="val 597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2142197">
            <a:off x="3973972" y="3854061"/>
            <a:ext cx="3010345" cy="45719"/>
          </a:xfrm>
          <a:prstGeom prst="rightArrow">
            <a:avLst>
              <a:gd name="adj1" fmla="val 56506"/>
              <a:gd name="adj2" fmla="val 597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sz="4800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/>
              <a:t> </a:t>
            </a:r>
            <a:r>
              <a:rPr lang="fr-FR" b="1" dirty="0" err="1" smtClean="0"/>
              <a:t>Spectra</a:t>
            </a:r>
            <a:r>
              <a:rPr lang="fr-FR" b="1" dirty="0" smtClean="0"/>
              <a:t> : NSK, KLOE, BaBar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Several</a:t>
            </a:r>
            <a:r>
              <a:rPr lang="fr-FR" b="1" dirty="0" smtClean="0"/>
              <a:t> </a:t>
            </a:r>
            <a:r>
              <a:rPr lang="fr-FR" b="1" dirty="0" err="1" smtClean="0"/>
              <a:t>measurements</a:t>
            </a:r>
            <a:r>
              <a:rPr lang="fr-FR" b="1" dirty="0" smtClean="0"/>
              <a:t> of the </a:t>
            </a:r>
            <a:r>
              <a:rPr lang="el-GR" b="1" dirty="0" smtClean="0">
                <a:solidFill>
                  <a:srgbClr val="003300"/>
                </a:solidFill>
              </a:rPr>
              <a:t>π</a:t>
            </a:r>
            <a:r>
              <a:rPr lang="fr-FR" b="1" baseline="30000" dirty="0" smtClean="0">
                <a:solidFill>
                  <a:srgbClr val="003300"/>
                </a:solidFill>
              </a:rPr>
              <a:t>+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el-GR" b="1" dirty="0" smtClean="0">
                <a:solidFill>
                  <a:srgbClr val="003300"/>
                </a:solidFill>
              </a:rPr>
              <a:t>π</a:t>
            </a:r>
            <a:r>
              <a:rPr lang="fr-FR" sz="3600" b="1" baseline="30000" dirty="0" smtClean="0">
                <a:solidFill>
                  <a:srgbClr val="003300"/>
                </a:solidFill>
              </a:rPr>
              <a:t>- </a:t>
            </a:r>
            <a:r>
              <a:rPr lang="fr-FR" sz="3600" b="1" dirty="0" err="1" smtClean="0">
                <a:solidFill>
                  <a:srgbClr val="003300"/>
                </a:solidFill>
              </a:rPr>
              <a:t>spectrum</a:t>
            </a:r>
            <a:endParaRPr lang="fr-FR" sz="3600" b="1" dirty="0" smtClean="0">
              <a:solidFill>
                <a:srgbClr val="003300"/>
              </a:solidFill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fr-FR" b="1" dirty="0" smtClean="0">
                <a:solidFill>
                  <a:srgbClr val="003300"/>
                </a:solidFill>
              </a:rPr>
              <a:t>CMD2, SND 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LcPeriod"/>
            </a:pPr>
            <a:r>
              <a:rPr lang="fr-FR" b="1" dirty="0" smtClean="0">
                <a:solidFill>
                  <a:srgbClr val="003300"/>
                </a:solidFill>
              </a:rPr>
              <a:t>KLOE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LcPeriod"/>
            </a:pPr>
            <a:r>
              <a:rPr lang="fr-FR" b="1" dirty="0" smtClean="0">
                <a:solidFill>
                  <a:srgbClr val="003300"/>
                </a:solidFill>
              </a:rPr>
              <a:t>BaBar</a:t>
            </a:r>
          </a:p>
          <a:p>
            <a:pPr marL="571500" indent="-571500">
              <a:lnSpc>
                <a:spcPct val="110000"/>
              </a:lnSpc>
              <a:buNone/>
            </a:pPr>
            <a:r>
              <a:rPr lang="fr-FR" b="1" dirty="0" err="1" smtClean="0">
                <a:solidFill>
                  <a:srgbClr val="003300"/>
                </a:solidFill>
              </a:rPr>
              <a:t>exhibit</a:t>
            </a:r>
            <a:r>
              <a:rPr lang="fr-FR" b="1" dirty="0" smtClean="0">
                <a:solidFill>
                  <a:srgbClr val="003300"/>
                </a:solidFill>
              </a:rPr>
              <a:t>  </a:t>
            </a:r>
            <a:r>
              <a:rPr lang="fr-FR" b="1" dirty="0" err="1" smtClean="0">
                <a:solidFill>
                  <a:srgbClr val="003300"/>
                </a:solidFill>
              </a:rPr>
              <a:t>conflicting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fr-FR" b="1" dirty="0" err="1" smtClean="0">
                <a:solidFill>
                  <a:srgbClr val="003300"/>
                </a:solidFill>
              </a:rPr>
              <a:t>behaviors</a:t>
            </a:r>
            <a:endParaRPr lang="fr-FR" b="1" dirty="0">
              <a:solidFill>
                <a:srgbClr val="0033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3131840" y="2276872"/>
            <a:ext cx="5832648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CMD2</a:t>
            </a:r>
            <a:r>
              <a:rPr lang="fr-FR" dirty="0" smtClean="0">
                <a:solidFill>
                  <a:srgbClr val="003300"/>
                </a:solidFill>
              </a:rPr>
              <a:t>:  Phys. </a:t>
            </a:r>
            <a:r>
              <a:rPr lang="fr-FR" dirty="0" err="1" smtClean="0">
                <a:solidFill>
                  <a:srgbClr val="003300"/>
                </a:solidFill>
              </a:rPr>
              <a:t>Lett</a:t>
            </a:r>
            <a:r>
              <a:rPr lang="fr-FR" dirty="0" smtClean="0">
                <a:solidFill>
                  <a:srgbClr val="003300"/>
                </a:solidFill>
              </a:rPr>
              <a:t>.  </a:t>
            </a:r>
            <a:r>
              <a:rPr lang="fr-FR" b="1" dirty="0" smtClean="0">
                <a:solidFill>
                  <a:srgbClr val="003300"/>
                </a:solidFill>
              </a:rPr>
              <a:t>B648</a:t>
            </a:r>
            <a:r>
              <a:rPr lang="fr-FR" dirty="0" smtClean="0">
                <a:solidFill>
                  <a:srgbClr val="003300"/>
                </a:solidFill>
              </a:rPr>
              <a:t> (2007) 28,  JETP </a:t>
            </a:r>
            <a:r>
              <a:rPr lang="fr-FR" dirty="0" err="1" smtClean="0">
                <a:solidFill>
                  <a:srgbClr val="003300"/>
                </a:solidFill>
              </a:rPr>
              <a:t>Lett</a:t>
            </a:r>
            <a:r>
              <a:rPr lang="fr-FR" dirty="0" smtClean="0">
                <a:solidFill>
                  <a:srgbClr val="003300"/>
                </a:solidFill>
              </a:rPr>
              <a:t>. </a:t>
            </a:r>
            <a:r>
              <a:rPr lang="fr-FR" b="1" dirty="0" smtClean="0">
                <a:solidFill>
                  <a:srgbClr val="003300"/>
                </a:solidFill>
              </a:rPr>
              <a:t>84</a:t>
            </a:r>
            <a:r>
              <a:rPr lang="fr-FR" dirty="0" smtClean="0">
                <a:solidFill>
                  <a:srgbClr val="003300"/>
                </a:solidFill>
              </a:rPr>
              <a:t> (2006) 413</a:t>
            </a:r>
          </a:p>
          <a:p>
            <a:pPr algn="ctr"/>
            <a:r>
              <a:rPr lang="fr-FR" b="1" dirty="0" smtClean="0">
                <a:solidFill>
                  <a:srgbClr val="003300"/>
                </a:solidFill>
              </a:rPr>
              <a:t>SND</a:t>
            </a:r>
            <a:r>
              <a:rPr lang="fr-FR" dirty="0" smtClean="0">
                <a:solidFill>
                  <a:srgbClr val="003300"/>
                </a:solidFill>
              </a:rPr>
              <a:t>: JETP </a:t>
            </a:r>
            <a:r>
              <a:rPr lang="fr-FR" b="1" dirty="0" smtClean="0">
                <a:solidFill>
                  <a:srgbClr val="003300"/>
                </a:solidFill>
              </a:rPr>
              <a:t>103</a:t>
            </a:r>
            <a:r>
              <a:rPr lang="fr-FR" dirty="0" smtClean="0">
                <a:solidFill>
                  <a:srgbClr val="003300"/>
                </a:solidFill>
              </a:rPr>
              <a:t> (2006) 380  </a:t>
            </a:r>
            <a:endParaRPr lang="fr-FR" dirty="0">
              <a:solidFill>
                <a:srgbClr val="0033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3140968"/>
            <a:ext cx="5832648" cy="9361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fr-FR" b="1" dirty="0" smtClean="0">
                <a:solidFill>
                  <a:srgbClr val="003300"/>
                </a:solidFill>
              </a:rPr>
              <a:t>KLOE08</a:t>
            </a:r>
            <a:r>
              <a:rPr lang="fr-FR" dirty="0" smtClean="0">
                <a:solidFill>
                  <a:srgbClr val="003300"/>
                </a:solidFill>
              </a:rPr>
              <a:t> : AIP </a:t>
            </a:r>
            <a:r>
              <a:rPr lang="fr-FR" dirty="0" err="1" smtClean="0">
                <a:solidFill>
                  <a:srgbClr val="003300"/>
                </a:solidFill>
              </a:rPr>
              <a:t>Conf</a:t>
            </a:r>
            <a:r>
              <a:rPr lang="fr-FR" dirty="0" smtClean="0">
                <a:solidFill>
                  <a:srgbClr val="003300"/>
                </a:solidFill>
              </a:rPr>
              <a:t>. Proc. </a:t>
            </a:r>
            <a:r>
              <a:rPr lang="fr-FR" b="1" dirty="0" smtClean="0">
                <a:solidFill>
                  <a:srgbClr val="003300"/>
                </a:solidFill>
              </a:rPr>
              <a:t>1182</a:t>
            </a:r>
            <a:r>
              <a:rPr lang="fr-FR" dirty="0" smtClean="0">
                <a:solidFill>
                  <a:srgbClr val="003300"/>
                </a:solidFill>
              </a:rPr>
              <a:t> (2009) 665  </a:t>
            </a:r>
            <a:r>
              <a:rPr lang="fr-FR" dirty="0" smtClean="0">
                <a:solidFill>
                  <a:srgbClr val="FF0000"/>
                </a:solidFill>
              </a:rPr>
              <a:t> *</a:t>
            </a:r>
          </a:p>
          <a:p>
            <a:pPr algn="ctr"/>
            <a:r>
              <a:rPr lang="fr-FR" b="1" dirty="0" smtClean="0">
                <a:solidFill>
                  <a:srgbClr val="003300"/>
                </a:solidFill>
              </a:rPr>
              <a:t>KLOE10</a:t>
            </a:r>
            <a:r>
              <a:rPr lang="fr-FR" dirty="0" smtClean="0">
                <a:solidFill>
                  <a:srgbClr val="003300"/>
                </a:solidFill>
              </a:rPr>
              <a:t>:  Phys. </a:t>
            </a:r>
            <a:r>
              <a:rPr lang="fr-FR" dirty="0" err="1" smtClean="0">
                <a:solidFill>
                  <a:srgbClr val="003300"/>
                </a:solidFill>
              </a:rPr>
              <a:t>Lett</a:t>
            </a:r>
            <a:r>
              <a:rPr lang="fr-FR" dirty="0" smtClean="0">
                <a:solidFill>
                  <a:srgbClr val="003300"/>
                </a:solidFill>
              </a:rPr>
              <a:t>. </a:t>
            </a:r>
            <a:r>
              <a:rPr lang="fr-FR" b="1" dirty="0" smtClean="0">
                <a:solidFill>
                  <a:srgbClr val="003300"/>
                </a:solidFill>
              </a:rPr>
              <a:t>B700</a:t>
            </a:r>
            <a:r>
              <a:rPr lang="fr-FR" dirty="0" smtClean="0">
                <a:solidFill>
                  <a:srgbClr val="003300"/>
                </a:solidFill>
              </a:rPr>
              <a:t> (2011) 102</a:t>
            </a:r>
          </a:p>
          <a:p>
            <a:pPr algn="ctr"/>
            <a:r>
              <a:rPr lang="fr-FR" b="1" dirty="0" smtClean="0">
                <a:solidFill>
                  <a:srgbClr val="003300"/>
                </a:solidFill>
              </a:rPr>
              <a:t>KLOE12</a:t>
            </a:r>
            <a:r>
              <a:rPr lang="fr-FR" dirty="0" smtClean="0">
                <a:solidFill>
                  <a:srgbClr val="003300"/>
                </a:solidFill>
              </a:rPr>
              <a:t>:  Phys. </a:t>
            </a:r>
            <a:r>
              <a:rPr lang="fr-FR" dirty="0" err="1" smtClean="0">
                <a:solidFill>
                  <a:srgbClr val="003300"/>
                </a:solidFill>
              </a:rPr>
              <a:t>Lett</a:t>
            </a:r>
            <a:r>
              <a:rPr lang="fr-FR" dirty="0" smtClean="0">
                <a:solidFill>
                  <a:srgbClr val="003300"/>
                </a:solidFill>
              </a:rPr>
              <a:t>. </a:t>
            </a:r>
            <a:r>
              <a:rPr lang="fr-FR" b="1" dirty="0" smtClean="0">
                <a:solidFill>
                  <a:srgbClr val="003300"/>
                </a:solidFill>
              </a:rPr>
              <a:t>B720</a:t>
            </a:r>
            <a:r>
              <a:rPr lang="fr-FR" dirty="0" smtClean="0">
                <a:solidFill>
                  <a:srgbClr val="003300"/>
                </a:solidFill>
              </a:rPr>
              <a:t> (2013)336</a:t>
            </a:r>
          </a:p>
          <a:p>
            <a:pPr algn="ctr"/>
            <a:endParaRPr lang="fr-FR" dirty="0">
              <a:solidFill>
                <a:srgbClr val="0033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0" y="4149080"/>
            <a:ext cx="5832648" cy="792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BaBar </a:t>
            </a:r>
            <a:r>
              <a:rPr lang="fr-FR" dirty="0" smtClean="0">
                <a:solidFill>
                  <a:srgbClr val="003300"/>
                </a:solidFill>
              </a:rPr>
              <a:t>:  Phys. </a:t>
            </a:r>
            <a:r>
              <a:rPr lang="fr-FR" dirty="0" err="1" smtClean="0">
                <a:solidFill>
                  <a:srgbClr val="003300"/>
                </a:solidFill>
              </a:rPr>
              <a:t>Rev</a:t>
            </a:r>
            <a:r>
              <a:rPr lang="fr-FR" dirty="0" smtClean="0">
                <a:solidFill>
                  <a:srgbClr val="003300"/>
                </a:solidFill>
              </a:rPr>
              <a:t>. </a:t>
            </a:r>
            <a:r>
              <a:rPr lang="fr-FR" dirty="0" err="1" smtClean="0">
                <a:solidFill>
                  <a:srgbClr val="003300"/>
                </a:solidFill>
              </a:rPr>
              <a:t>Lett</a:t>
            </a:r>
            <a:r>
              <a:rPr lang="fr-FR" dirty="0" smtClean="0">
                <a:solidFill>
                  <a:srgbClr val="003300"/>
                </a:solidFill>
              </a:rPr>
              <a:t>.  </a:t>
            </a:r>
            <a:r>
              <a:rPr lang="fr-FR" b="1" dirty="0" smtClean="0">
                <a:solidFill>
                  <a:srgbClr val="003300"/>
                </a:solidFill>
              </a:rPr>
              <a:t>103</a:t>
            </a:r>
            <a:r>
              <a:rPr lang="fr-FR" dirty="0" smtClean="0">
                <a:solidFill>
                  <a:srgbClr val="003300"/>
                </a:solidFill>
              </a:rPr>
              <a:t> (2009) 231801  </a:t>
            </a:r>
            <a:r>
              <a:rPr lang="fr-FR" dirty="0" smtClean="0">
                <a:solidFill>
                  <a:srgbClr val="FF0000"/>
                </a:solidFill>
              </a:rPr>
              <a:t> *</a:t>
            </a:r>
            <a:endParaRPr lang="fr-FR" dirty="0" smtClean="0">
              <a:solidFill>
                <a:srgbClr val="003300"/>
              </a:solidFill>
            </a:endParaRPr>
          </a:p>
          <a:p>
            <a:pPr algn="ctr"/>
            <a:r>
              <a:rPr lang="fr-FR" dirty="0" smtClean="0">
                <a:solidFill>
                  <a:srgbClr val="003300"/>
                </a:solidFill>
              </a:rPr>
              <a:t>Phys. </a:t>
            </a:r>
            <a:r>
              <a:rPr lang="fr-FR" dirty="0" err="1" smtClean="0">
                <a:solidFill>
                  <a:srgbClr val="003300"/>
                </a:solidFill>
              </a:rPr>
              <a:t>Rev</a:t>
            </a:r>
            <a:r>
              <a:rPr lang="fr-FR" dirty="0" smtClean="0">
                <a:solidFill>
                  <a:srgbClr val="003300"/>
                </a:solidFill>
              </a:rPr>
              <a:t> . </a:t>
            </a:r>
            <a:r>
              <a:rPr lang="fr-FR" b="1" dirty="0" smtClean="0">
                <a:solidFill>
                  <a:srgbClr val="003300"/>
                </a:solidFill>
              </a:rPr>
              <a:t>D86</a:t>
            </a:r>
            <a:r>
              <a:rPr lang="fr-FR" dirty="0" smtClean="0">
                <a:solidFill>
                  <a:srgbClr val="003300"/>
                </a:solidFill>
              </a:rPr>
              <a:t> (2012) 032013</a:t>
            </a:r>
            <a:endParaRPr lang="fr-FR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3968" y="5589240"/>
            <a:ext cx="4608512" cy="5040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3300"/>
                </a:solidFill>
              </a:rPr>
              <a:t>M. Benayoun </a:t>
            </a:r>
            <a:r>
              <a:rPr lang="fr-FR" b="1" i="1" dirty="0" smtClean="0">
                <a:solidFill>
                  <a:srgbClr val="003300"/>
                </a:solidFill>
              </a:rPr>
              <a:t>et al  </a:t>
            </a:r>
            <a:r>
              <a:rPr lang="fr-FR" b="1" dirty="0" smtClean="0">
                <a:solidFill>
                  <a:srgbClr val="003300"/>
                </a:solidFill>
              </a:rPr>
              <a:t>EPJ C73 </a:t>
            </a:r>
            <a:r>
              <a:rPr lang="fr-FR" dirty="0" smtClean="0">
                <a:solidFill>
                  <a:srgbClr val="003300"/>
                </a:solidFill>
              </a:rPr>
              <a:t>(2013)2453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complementary</a:t>
            </a:r>
            <a:r>
              <a:rPr lang="fr-FR" dirty="0" smtClean="0"/>
              <a:t> </a:t>
            </a:r>
            <a:r>
              <a:rPr lang="fr-FR" dirty="0" err="1" smtClean="0"/>
              <a:t>approaches</a:t>
            </a:r>
            <a:r>
              <a:rPr lang="fr-FR" dirty="0" smtClean="0"/>
              <a:t> :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1/ «</a:t>
            </a:r>
            <a:r>
              <a:rPr lang="el-GR" b="1" dirty="0" smtClean="0"/>
              <a:t>τ</a:t>
            </a:r>
            <a:r>
              <a:rPr lang="fr-FR" b="1" dirty="0" smtClean="0"/>
              <a:t>  + PDG  </a:t>
            </a:r>
            <a:r>
              <a:rPr lang="fr-FR" b="1" dirty="0" err="1" smtClean="0"/>
              <a:t>predictions</a:t>
            </a:r>
            <a:r>
              <a:rPr lang="fr-FR" b="1" dirty="0" smtClean="0"/>
              <a:t>»  for   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→</a:t>
            </a:r>
            <a:r>
              <a:rPr lang="el-GR" b="1" dirty="0" smtClean="0">
                <a:solidFill>
                  <a:srgbClr val="FF0000"/>
                </a:solidFill>
              </a:rPr>
              <a:t> 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</a:p>
          <a:p>
            <a:pPr>
              <a:lnSpc>
                <a:spcPct val="110000"/>
              </a:lnSpc>
              <a:buNone/>
            </a:pPr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</a:rPr>
              <a:t>FROM  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e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fr-FR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dirty="0" smtClean="0">
                <a:solidFill>
                  <a:srgbClr val="FF0000"/>
                </a:solidFill>
              </a:rPr>
              <a:t>→K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fr-FR" dirty="0" smtClean="0">
                <a:solidFill>
                  <a:srgbClr val="FF0000"/>
                </a:solidFill>
              </a:rPr>
              <a:t>K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dirty="0" smtClean="0">
                <a:solidFill>
                  <a:srgbClr val="FF0000"/>
                </a:solidFill>
              </a:rPr>
              <a:t>/K</a:t>
            </a:r>
            <a:r>
              <a:rPr lang="fr-FR" baseline="30000" dirty="0" smtClean="0">
                <a:solidFill>
                  <a:srgbClr val="FF0000"/>
                </a:solidFill>
              </a:rPr>
              <a:t>0</a:t>
            </a:r>
            <a:r>
              <a:rPr lang="fr-FR" baseline="-25000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K</a:t>
            </a:r>
            <a:r>
              <a:rPr lang="fr-FR" baseline="30000" dirty="0" smtClean="0">
                <a:solidFill>
                  <a:srgbClr val="FF0000"/>
                </a:solidFill>
              </a:rPr>
              <a:t>0</a:t>
            </a:r>
            <a:r>
              <a:rPr lang="fr-FR" baseline="-25000" dirty="0" smtClean="0">
                <a:solidFill>
                  <a:srgbClr val="FF0000"/>
                </a:solidFill>
              </a:rPr>
              <a:t>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0</a:t>
            </a:r>
            <a:r>
              <a:rPr lang="el-GR" dirty="0" smtClean="0">
                <a:solidFill>
                  <a:srgbClr val="FF0000"/>
                </a:solidFill>
              </a:rPr>
              <a:t> γ</a:t>
            </a:r>
            <a:r>
              <a:rPr lang="fr-FR" dirty="0" smtClean="0"/>
              <a:t>/</a:t>
            </a:r>
            <a:r>
              <a:rPr lang="el-GR" dirty="0" smtClean="0">
                <a:solidFill>
                  <a:srgbClr val="FF0000"/>
                </a:solidFill>
              </a:rPr>
              <a:t>ηγ</a:t>
            </a:r>
            <a:r>
              <a:rPr lang="fr-FR" dirty="0" smtClean="0"/>
              <a:t>/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el-GR" dirty="0" smtClean="0">
                <a:solidFill>
                  <a:srgbClr val="FF0000"/>
                </a:solidFill>
              </a:rPr>
              <a:t> π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0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sz="3900" b="1" dirty="0" smtClean="0">
                <a:solidFill>
                  <a:srgbClr val="003300"/>
                </a:solidFill>
              </a:rPr>
              <a:t>&amp;</a:t>
            </a:r>
            <a:endParaRPr lang="fr-FR" sz="3900" b="1" dirty="0" smtClean="0">
              <a:solidFill>
                <a:srgbClr val="003300"/>
              </a:solidFill>
            </a:endParaRPr>
          </a:p>
          <a:p>
            <a:pPr>
              <a:lnSpc>
                <a:spcPct val="110000"/>
              </a:lnSpc>
              <a:buNone/>
            </a:pP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Γ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ρ→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 e</a:t>
            </a:r>
            <a:r>
              <a:rPr lang="fr-FR" b="1" baseline="30000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fr-FR" b="1" baseline="30000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&amp;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Γ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ω→ππ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&amp;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Γ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φ→ππ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) (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&amp; </a:t>
            </a: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Orsay  phases)        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baseline="3000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fr-FR" baseline="30000" dirty="0" smtClean="0">
                <a:solidFill>
                  <a:srgbClr val="FF0000"/>
                </a:solidFill>
              </a:rPr>
              <a:t>		</a:t>
            </a:r>
            <a:r>
              <a:rPr lang="fr-FR" b="1" dirty="0" smtClean="0">
                <a:solidFill>
                  <a:srgbClr val="FF0000"/>
                </a:solidFill>
              </a:rPr>
              <a:t>and </a:t>
            </a:r>
            <a:r>
              <a:rPr lang="fr-FR" b="1" dirty="0" err="1" smtClean="0">
                <a:solidFill>
                  <a:srgbClr val="FF0000"/>
                </a:solidFill>
              </a:rPr>
              <a:t>mandatorily</a:t>
            </a:r>
            <a:r>
              <a:rPr lang="el-GR" b="1" dirty="0" smtClean="0">
                <a:solidFill>
                  <a:schemeClr val="tx2"/>
                </a:solidFill>
              </a:rPr>
              <a:t> τ→ππ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el-GR" b="1" dirty="0" smtClean="0">
                <a:solidFill>
                  <a:schemeClr val="tx2"/>
                </a:solidFill>
              </a:rPr>
              <a:t>ν</a:t>
            </a:r>
            <a:r>
              <a:rPr lang="el-GR" b="1" baseline="-25000" dirty="0" smtClean="0">
                <a:solidFill>
                  <a:schemeClr val="tx2"/>
                </a:solidFill>
              </a:rPr>
              <a:t>τ</a:t>
            </a:r>
            <a:r>
              <a:rPr lang="fr-FR" b="1" baseline="-25000" dirty="0" smtClean="0">
                <a:solidFill>
                  <a:schemeClr val="tx2"/>
                </a:solidFill>
              </a:rPr>
              <a:t> 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000" dirty="0" smtClean="0"/>
              <a:t>		</a:t>
            </a:r>
            <a:endParaRPr lang="fr-FR" b="1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/>
              <a:t>2/ Global Fit of the </a:t>
            </a:r>
            <a:r>
              <a:rPr lang="el-GR" b="1" dirty="0" smtClean="0">
                <a:solidFill>
                  <a:srgbClr val="003300"/>
                </a:solidFill>
              </a:rPr>
              <a:t>π</a:t>
            </a:r>
            <a:r>
              <a:rPr lang="fr-FR" b="1" baseline="30000" dirty="0" smtClean="0">
                <a:solidFill>
                  <a:srgbClr val="003300"/>
                </a:solidFill>
              </a:rPr>
              <a:t>+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el-GR" b="1" dirty="0" smtClean="0">
                <a:solidFill>
                  <a:srgbClr val="003300"/>
                </a:solidFill>
              </a:rPr>
              <a:t>π</a:t>
            </a:r>
            <a:r>
              <a:rPr lang="fr-FR" b="1" baseline="30000" dirty="0" smtClean="0">
                <a:solidFill>
                  <a:srgbClr val="003300"/>
                </a:solidFill>
              </a:rPr>
              <a:t>- </a:t>
            </a:r>
            <a:r>
              <a:rPr lang="fr-FR" b="1" dirty="0" smtClean="0">
                <a:solidFill>
                  <a:srgbClr val="003300"/>
                </a:solidFill>
              </a:rPr>
              <a:t>data </a:t>
            </a:r>
            <a:r>
              <a:rPr lang="fr-FR" b="1" dirty="0" err="1" smtClean="0">
                <a:solidFill>
                  <a:srgbClr val="003300"/>
                </a:solidFill>
              </a:rPr>
              <a:t>sample</a:t>
            </a:r>
            <a:r>
              <a:rPr lang="fr-FR" b="1" dirty="0" smtClean="0">
                <a:solidFill>
                  <a:srgbClr val="003300"/>
                </a:solidFill>
              </a:rPr>
              <a:t>(s) </a:t>
            </a:r>
            <a:r>
              <a:rPr lang="fr-FR" b="1" dirty="0" smtClean="0">
                <a:solidFill>
                  <a:srgbClr val="FF0000"/>
                </a:solidFill>
              </a:rPr>
              <a:t>	      </a:t>
            </a:r>
          </a:p>
          <a:p>
            <a:pPr>
              <a:spcAft>
                <a:spcPts val="1200"/>
              </a:spcAft>
              <a:buNone/>
            </a:pPr>
            <a:r>
              <a:rPr lang="fr-FR" b="1" dirty="0" err="1" smtClean="0">
                <a:solidFill>
                  <a:srgbClr val="FF0000"/>
                </a:solidFill>
              </a:rPr>
              <a:t>together</a:t>
            </a:r>
            <a:r>
              <a:rPr lang="fr-FR" b="1" dirty="0" smtClean="0">
                <a:solidFill>
                  <a:srgbClr val="FF0000"/>
                </a:solidFill>
              </a:rPr>
              <a:t> with </a:t>
            </a:r>
            <a:r>
              <a:rPr lang="fr-FR" dirty="0" smtClean="0">
                <a:solidFill>
                  <a:srgbClr val="FF0000"/>
                </a:solidFill>
              </a:rPr>
              <a:t>e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fr-FR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dirty="0" smtClean="0">
                <a:solidFill>
                  <a:srgbClr val="FF0000"/>
                </a:solidFill>
              </a:rPr>
              <a:t>→ K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fr-FR" dirty="0" smtClean="0">
                <a:solidFill>
                  <a:srgbClr val="FF0000"/>
                </a:solidFill>
              </a:rPr>
              <a:t>K</a:t>
            </a:r>
            <a:r>
              <a:rPr lang="fr-FR" b="1" baseline="30000" dirty="0" smtClean="0">
                <a:solidFill>
                  <a:srgbClr val="FF0000"/>
                </a:solidFill>
              </a:rPr>
              <a:t>- </a:t>
            </a:r>
            <a:r>
              <a:rPr lang="fr-FR" dirty="0" smtClean="0">
                <a:solidFill>
                  <a:srgbClr val="FF0000"/>
                </a:solidFill>
              </a:rPr>
              <a:t>/K</a:t>
            </a:r>
            <a:r>
              <a:rPr lang="fr-FR" baseline="30000" dirty="0" smtClean="0">
                <a:solidFill>
                  <a:srgbClr val="FF0000"/>
                </a:solidFill>
              </a:rPr>
              <a:t>0</a:t>
            </a:r>
            <a:r>
              <a:rPr lang="fr-FR" baseline="-25000" dirty="0" smtClean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K</a:t>
            </a:r>
            <a:r>
              <a:rPr lang="fr-FR" baseline="30000" dirty="0" smtClean="0">
                <a:solidFill>
                  <a:srgbClr val="FF0000"/>
                </a:solidFill>
              </a:rPr>
              <a:t>0</a:t>
            </a:r>
            <a:r>
              <a:rPr lang="fr-FR" baseline="-25000" dirty="0" smtClean="0">
                <a:solidFill>
                  <a:srgbClr val="FF0000"/>
                </a:solidFill>
              </a:rPr>
              <a:t>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0</a:t>
            </a:r>
            <a:r>
              <a:rPr lang="el-GR" dirty="0" smtClean="0">
                <a:solidFill>
                  <a:srgbClr val="FF0000"/>
                </a:solidFill>
              </a:rPr>
              <a:t> γ</a:t>
            </a:r>
            <a:r>
              <a:rPr lang="fr-FR" dirty="0" smtClean="0"/>
              <a:t>/</a:t>
            </a:r>
            <a:r>
              <a:rPr lang="el-GR" dirty="0" smtClean="0">
                <a:solidFill>
                  <a:srgbClr val="FF0000"/>
                </a:solidFill>
              </a:rPr>
              <a:t>ηγ</a:t>
            </a:r>
            <a:r>
              <a:rPr lang="fr-FR" dirty="0" smtClean="0"/>
              <a:t>/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+</a:t>
            </a:r>
            <a:r>
              <a:rPr lang="el-GR" dirty="0" smtClean="0">
                <a:solidFill>
                  <a:srgbClr val="FF0000"/>
                </a:solidFill>
              </a:rPr>
              <a:t> π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fr-FR" baseline="30000" dirty="0" smtClean="0">
                <a:solidFill>
                  <a:srgbClr val="FF0000"/>
                </a:solidFill>
              </a:rPr>
              <a:t>0</a:t>
            </a:r>
            <a:r>
              <a:rPr lang="fr-FR" dirty="0" smtClean="0">
                <a:solidFill>
                  <a:srgbClr val="FF0000"/>
                </a:solidFill>
              </a:rPr>
              <a:t> 	        		</a:t>
            </a:r>
            <a:r>
              <a:rPr lang="fr-FR" b="1" dirty="0" smtClean="0">
                <a:solidFill>
                  <a:srgbClr val="FF0000"/>
                </a:solidFill>
              </a:rPr>
              <a:t>and </a:t>
            </a:r>
            <a:r>
              <a:rPr lang="fr-FR" b="1" dirty="0" err="1" smtClean="0">
                <a:solidFill>
                  <a:srgbClr val="FF0000"/>
                </a:solidFill>
              </a:rPr>
              <a:t>optionally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el-GR" b="1" dirty="0" smtClean="0">
                <a:solidFill>
                  <a:schemeClr val="tx2"/>
                </a:solidFill>
              </a:rPr>
              <a:t>τ→ππ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el-GR" b="1" dirty="0" smtClean="0">
                <a:solidFill>
                  <a:schemeClr val="tx2"/>
                </a:solidFill>
              </a:rPr>
              <a:t>ν</a:t>
            </a:r>
            <a:r>
              <a:rPr lang="el-GR" b="1" baseline="-25000" dirty="0" smtClean="0">
                <a:solidFill>
                  <a:schemeClr val="tx2"/>
                </a:solidFill>
              </a:rPr>
              <a:t>τ</a:t>
            </a:r>
            <a:endParaRPr lang="fr-FR" b="1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2000" dirty="0" smtClean="0"/>
              <a:t>	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sz="4800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/>
              <a:t> </a:t>
            </a:r>
            <a:r>
              <a:rPr lang="fr-FR" b="1" dirty="0" err="1" smtClean="0"/>
              <a:t>Spectra</a:t>
            </a:r>
            <a:r>
              <a:rPr lang="fr-FR" b="1" dirty="0" smtClean="0"/>
              <a:t> : </a:t>
            </a:r>
            <a:r>
              <a:rPr lang="fr-FR" b="1" dirty="0" err="1" smtClean="0"/>
              <a:t>Consistency</a:t>
            </a:r>
            <a:r>
              <a:rPr lang="fr-FR" b="1" dirty="0" smtClean="0"/>
              <a:t> Issues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051720" y="5301208"/>
            <a:ext cx="489654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1979712" y="3717032"/>
            <a:ext cx="4896544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6000"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!!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FR" sz="4400" b="1" dirty="0" smtClean="0"/>
              <a:t> + PDG </a:t>
            </a:r>
            <a:r>
              <a:rPr kumimoji="0" lang="fr-F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Predictions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104" y="5157192"/>
            <a:ext cx="3420888" cy="10801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Good agreement data versus </a:t>
            </a:r>
            <a:r>
              <a:rPr lang="fr-FR" sz="2400" dirty="0" err="1" smtClean="0">
                <a:solidFill>
                  <a:srgbClr val="FF0000"/>
                </a:solidFill>
              </a:rPr>
              <a:t>predictions</a:t>
            </a:r>
            <a:endParaRPr lang="fr-FR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615608" y="2060848"/>
            <a:ext cx="3528392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Spacelike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well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predicted</a:t>
            </a:r>
            <a:endParaRPr lang="fr-F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&amp;</a:t>
            </a:r>
          </a:p>
          <a:p>
            <a:pPr algn="ctr"/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Extrapolates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much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above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 GeV!!!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Espace réservé du contenu 10" descr="taupred_5_12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5184576" cy="51845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OUTLINE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3650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smtClean="0"/>
              <a:t>The HLS</a:t>
            </a:r>
            <a:r>
              <a:rPr lang="fr-FR" dirty="0" smtClean="0"/>
              <a:t> </a:t>
            </a:r>
            <a:r>
              <a:rPr lang="fr-FR" b="1" dirty="0" smtClean="0"/>
              <a:t>Model &amp; </a:t>
            </a:r>
            <a:r>
              <a:rPr lang="fr-FR" b="1" dirty="0" err="1" smtClean="0"/>
              <a:t>Breaking</a:t>
            </a:r>
            <a:r>
              <a:rPr lang="fr-FR" b="1" dirty="0" smtClean="0"/>
              <a:t> </a:t>
            </a:r>
            <a:r>
              <a:rPr lang="fr-FR" dirty="0" smtClean="0"/>
              <a:t>:  </a:t>
            </a:r>
            <a:r>
              <a:rPr lang="fr-FR" b="1" dirty="0" smtClean="0">
                <a:solidFill>
                  <a:srgbClr val="FF0000"/>
                </a:solidFill>
              </a:rPr>
              <a:t>BKY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&amp;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ρ</a:t>
            </a:r>
            <a:r>
              <a:rPr lang="fr-FR" b="1" dirty="0" smtClean="0">
                <a:solidFill>
                  <a:srgbClr val="FF0000"/>
                </a:solidFill>
              </a:rPr>
              <a:t>,</a:t>
            </a:r>
            <a:r>
              <a:rPr lang="el-GR" b="1" dirty="0" smtClean="0">
                <a:solidFill>
                  <a:srgbClr val="FF0000"/>
                </a:solidFill>
              </a:rPr>
              <a:t>ω</a:t>
            </a:r>
            <a:r>
              <a:rPr lang="fr-FR" b="1" dirty="0" smtClean="0">
                <a:solidFill>
                  <a:srgbClr val="FF0000"/>
                </a:solidFill>
              </a:rPr>
              <a:t>,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="1" dirty="0" err="1" smtClean="0">
                <a:solidFill>
                  <a:srgbClr val="FF0000"/>
                </a:solidFill>
              </a:rPr>
              <a:t>mixing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HLS  contribution to  </a:t>
            </a:r>
            <a:r>
              <a:rPr lang="fr-FR" b="1" dirty="0" smtClean="0">
                <a:solidFill>
                  <a:srgbClr val="FF0000"/>
                </a:solidFill>
              </a:rPr>
              <a:t>(g-2)</a:t>
            </a:r>
            <a:r>
              <a:rPr lang="el-GR" b="1" baseline="-25000" dirty="0" smtClean="0">
                <a:solidFill>
                  <a:srgbClr val="FF0000"/>
                </a:solidFill>
              </a:rPr>
              <a:t>μ</a:t>
            </a:r>
            <a:r>
              <a:rPr lang="fr-FR" b="1" baseline="-25000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/>
              <a:t>estimates</a:t>
            </a:r>
            <a:r>
              <a:rPr lang="fr-FR" b="1" dirty="0" smtClean="0"/>
              <a:t> 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Global Fit  Scope</a:t>
            </a:r>
            <a:r>
              <a:rPr lang="fr-FR" dirty="0" smtClean="0"/>
              <a:t>:  </a:t>
            </a:r>
            <a:r>
              <a:rPr lang="fr-FR" b="1" dirty="0" smtClean="0">
                <a:solidFill>
                  <a:srgbClr val="FF0000"/>
                </a:solidFill>
              </a:rPr>
              <a:t>V P</a:t>
            </a:r>
            <a:r>
              <a:rPr lang="el-GR" b="1" dirty="0" smtClean="0">
                <a:solidFill>
                  <a:srgbClr val="FF0000"/>
                </a:solidFill>
              </a:rPr>
              <a:t> γ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003300"/>
                </a:solidFill>
              </a:rPr>
              <a:t>/</a:t>
            </a:r>
            <a:r>
              <a:rPr lang="fr-FR" b="1" dirty="0" smtClean="0">
                <a:solidFill>
                  <a:srgbClr val="FF0000"/>
                </a:solidFill>
              </a:rPr>
              <a:t> P</a:t>
            </a:r>
            <a:r>
              <a:rPr lang="el-GR" b="1" dirty="0" smtClean="0">
                <a:solidFill>
                  <a:srgbClr val="FF0000"/>
                </a:solidFill>
              </a:rPr>
              <a:t> γ γ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003300"/>
                </a:solidFill>
              </a:rPr>
              <a:t>/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t  </a:t>
            </a:r>
            <a:r>
              <a:rPr lang="fr-FR" b="1" dirty="0" smtClean="0">
                <a:solidFill>
                  <a:srgbClr val="FF0000"/>
                </a:solidFill>
              </a:rPr>
              <a:t>vs   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 e</a:t>
            </a:r>
            <a:r>
              <a:rPr lang="fr-FR" b="1" baseline="30000" dirty="0" smtClean="0">
                <a:solidFill>
                  <a:srgbClr val="FF0000"/>
                </a:solidFill>
              </a:rPr>
              <a:t>-			</a:t>
            </a:r>
            <a:r>
              <a:rPr lang="fr-FR" b="1" dirty="0" smtClean="0">
                <a:solidFill>
                  <a:srgbClr val="FF0000"/>
                </a:solidFill>
              </a:rPr>
              <a:t>&amp; 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[e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→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 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/K</a:t>
            </a:r>
            <a:r>
              <a:rPr lang="fr-FR" b="1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sz="3600" b="1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/K</a:t>
            </a:r>
            <a:r>
              <a:rPr lang="fr-FR" b="1" baseline="-25000" dirty="0" smtClean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fr-FR" b="1" baseline="-25000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/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/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η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/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 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] </a:t>
            </a: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smtClean="0"/>
              <a:t>Global fits with </a:t>
            </a:r>
            <a:r>
              <a:rPr lang="fr-FR" b="1" dirty="0" err="1" smtClean="0"/>
              <a:t>only</a:t>
            </a:r>
            <a:r>
              <a:rPr lang="fr-FR" b="1" dirty="0" smtClean="0"/>
              <a:t> scan </a:t>
            </a:r>
            <a:r>
              <a:rPr lang="fr-FR" b="1" dirty="0" smtClean="0">
                <a:solidFill>
                  <a:srgbClr val="00B050"/>
                </a:solidFill>
              </a:rPr>
              <a:t>(NSK) </a:t>
            </a:r>
            <a:r>
              <a:rPr lang="fr-FR" b="1" dirty="0" smtClean="0"/>
              <a:t>data : 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vs </a:t>
            </a:r>
            <a:r>
              <a:rPr lang="el-GR" b="1" dirty="0" smtClean="0">
                <a:solidFill>
                  <a:srgbClr val="FF0000"/>
                </a:solidFill>
              </a:rPr>
              <a:t>τ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latin typeface="Symbol" pitchFamily="18" charset="2"/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/>
              <a:t>Behavior</a:t>
            </a:r>
            <a:r>
              <a:rPr lang="fr-FR" b="1" dirty="0" smtClean="0"/>
              <a:t> of the 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→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el-GR" b="1" dirty="0" smtClean="0">
                <a:solidFill>
                  <a:srgbClr val="FF0000"/>
                </a:solidFill>
              </a:rPr>
              <a:t> π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 </a:t>
            </a:r>
            <a:r>
              <a:rPr lang="fr-FR" b="1" dirty="0" smtClean="0">
                <a:solidFill>
                  <a:srgbClr val="00B050"/>
                </a:solidFill>
              </a:rPr>
              <a:t>scan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&amp; </a:t>
            </a:r>
            <a:r>
              <a:rPr lang="fr-FR" b="1" dirty="0" smtClean="0">
                <a:solidFill>
                  <a:srgbClr val="00B050"/>
                </a:solidFill>
              </a:rPr>
              <a:t>ISR</a:t>
            </a:r>
            <a:r>
              <a:rPr lang="fr-FR" b="1" dirty="0" smtClean="0"/>
              <a:t> </a:t>
            </a:r>
            <a:r>
              <a:rPr lang="fr-FR" b="1" dirty="0" err="1" smtClean="0"/>
              <a:t>samples</a:t>
            </a:r>
            <a:endParaRPr lang="fr-FR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Global fit with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t, </a:t>
            </a:r>
            <a:r>
              <a:rPr lang="fr-FR" b="1" dirty="0" smtClean="0">
                <a:solidFill>
                  <a:srgbClr val="FF0000"/>
                </a:solidFill>
              </a:rPr>
              <a:t>scan and ISR </a:t>
            </a:r>
            <a:r>
              <a:rPr lang="el-GR" b="1" dirty="0" smtClean="0"/>
              <a:t>π 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data</a:t>
            </a:r>
            <a:r>
              <a:rPr lang="fr-FR" b="1" dirty="0" smtClean="0">
                <a:solidFill>
                  <a:srgbClr val="FF0000"/>
                </a:solidFill>
              </a:rPr>
              <a:t>  → g-2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Conclusions</a:t>
            </a:r>
            <a:r>
              <a:rPr lang="fr-FR" dirty="0" smtClean="0"/>
              <a:t> 		</a:t>
            </a:r>
            <a:endParaRPr lang="fr-FR" b="1" dirty="0" smtClean="0">
              <a:solidFill>
                <a:srgbClr val="FF0000"/>
              </a:solidFill>
              <a:latin typeface="Symbol" pitchFamily="18" charset="2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6" name="Rectangle 5"/>
          <p:cNvSpPr/>
          <p:nvPr/>
        </p:nvSpPr>
        <p:spPr bwMode="auto">
          <a:xfrm>
            <a:off x="4355976" y="5517232"/>
            <a:ext cx="410445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</a:t>
            </a:r>
            <a:r>
              <a:rPr lang="fr-FR" dirty="0" smtClean="0"/>
              <a:t>.  EPJ C72 (2012) 1848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355976" y="6021288"/>
            <a:ext cx="410445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 .  </a:t>
            </a:r>
            <a:r>
              <a:rPr lang="fr-FR" dirty="0" smtClean="0"/>
              <a:t>EPJ C73 (2013) 2453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/>
              <a:t>τ</a:t>
            </a:r>
            <a:r>
              <a:rPr lang="fr-FR" dirty="0" smtClean="0"/>
              <a:t> </a:t>
            </a:r>
            <a:r>
              <a:rPr lang="fr-FR" b="1" dirty="0" smtClean="0"/>
              <a:t>+ </a:t>
            </a:r>
            <a:r>
              <a:rPr lang="fr-FR" b="1" dirty="0" smtClean="0">
                <a:solidFill>
                  <a:srgbClr val="FF0000"/>
                </a:solidFill>
              </a:rPr>
              <a:t>PDG </a:t>
            </a:r>
            <a:r>
              <a:rPr lang="fr-FR" b="1" dirty="0" err="1" smtClean="0"/>
              <a:t>Predictions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5615608" y="3284984"/>
            <a:ext cx="3528392" cy="165618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KLOE’s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almost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perfect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  <a:p>
            <a:pPr algn="ctr"/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CMD2&amp;SND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≈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OK</a:t>
            </a:r>
          </a:p>
          <a:p>
            <a:pPr algn="ctr"/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BaBar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too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large </a:t>
            </a:r>
            <a:r>
              <a:rPr lang="fr-FR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below</a:t>
            </a:r>
            <a:r>
              <a:rPr lang="fr-F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ω</a:t>
            </a:r>
            <a:endParaRPr lang="fr-F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fr-F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2420888"/>
            <a:ext cx="3528392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0.85 GeV &gt;m</a:t>
            </a:r>
            <a:r>
              <a:rPr lang="el-GR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ππ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 0.70GeV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096" y="1700808"/>
            <a:ext cx="3456384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PION  </a:t>
            </a:r>
            <a:r>
              <a:rPr lang="fr-FR" sz="2400" dirty="0" err="1" smtClean="0">
                <a:solidFill>
                  <a:schemeClr val="tx1"/>
                </a:solidFill>
              </a:rPr>
              <a:t>Form</a:t>
            </a:r>
            <a:r>
              <a:rPr lang="fr-FR" sz="2400" dirty="0" smtClean="0">
                <a:solidFill>
                  <a:schemeClr val="tx1"/>
                </a:solidFill>
              </a:rPr>
              <a:t> Factor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499992" y="4005064"/>
            <a:ext cx="105041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3" name="Image 12" descr="taupred_1_1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5877272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210146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/>
              <a:t>τ</a:t>
            </a:r>
            <a:r>
              <a:rPr lang="fr-FR" dirty="0" smtClean="0"/>
              <a:t> </a:t>
            </a:r>
            <a:r>
              <a:rPr lang="fr-FR" b="1" dirty="0" smtClean="0"/>
              <a:t>+ {(</a:t>
            </a:r>
            <a:r>
              <a:rPr lang="el-GR" b="1" dirty="0" smtClean="0"/>
              <a:t>ρ―ω</a:t>
            </a:r>
            <a:r>
              <a:rPr lang="fr-FR" b="1" dirty="0" smtClean="0"/>
              <a:t>)  </a:t>
            </a:r>
            <a:r>
              <a:rPr lang="fr-FR" b="1" dirty="0" err="1" smtClean="0"/>
              <a:t>Region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each</a:t>
            </a:r>
            <a:r>
              <a:rPr lang="fr-FR" b="1" dirty="0" smtClean="0"/>
              <a:t> </a:t>
            </a:r>
            <a:r>
              <a:rPr lang="fr-FR" b="1" dirty="0" err="1" smtClean="0"/>
              <a:t>Exp</a:t>
            </a:r>
            <a:r>
              <a:rPr lang="fr-FR" b="1" dirty="0" smtClean="0"/>
              <a:t>} Fits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2708920"/>
            <a:ext cx="3528392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0.85 GeV &gt;m</a:t>
            </a:r>
            <a:r>
              <a:rPr lang="el-GR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ππ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 0.70GeV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096" y="1700808"/>
            <a:ext cx="3456384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PION  </a:t>
            </a:r>
            <a:r>
              <a:rPr lang="fr-FR" sz="2400" dirty="0" err="1" smtClean="0">
                <a:solidFill>
                  <a:schemeClr val="tx1"/>
                </a:solidFill>
              </a:rPr>
              <a:t>Form</a:t>
            </a:r>
            <a:r>
              <a:rPr lang="fr-FR" sz="2400" dirty="0" smtClean="0">
                <a:solidFill>
                  <a:schemeClr val="tx1"/>
                </a:solidFill>
              </a:rPr>
              <a:t> Factor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4283026">
            <a:off x="3953823" y="5624703"/>
            <a:ext cx="425161" cy="645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508104" y="4077072"/>
            <a:ext cx="3384376" cy="64807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Fits in «isolation»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 rot="2660256">
            <a:off x="1423304" y="5517569"/>
            <a:ext cx="669224" cy="1228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1396080">
            <a:off x="3992989" y="3052130"/>
            <a:ext cx="669224" cy="1228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2" name="Image 11" descr="top_fit_all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3872"/>
            <a:ext cx="5724128" cy="5724128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3203848" y="4077072"/>
            <a:ext cx="1224136" cy="360040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NSK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3203848" y="1484784"/>
            <a:ext cx="1656184" cy="432048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KLOE10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11560" y="1484784"/>
            <a:ext cx="1728192" cy="410344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KLOE 08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11560" y="4005064"/>
            <a:ext cx="1359768" cy="410344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BaBar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2" name="Flèche droite 21"/>
          <p:cNvSpPr/>
          <p:nvPr/>
        </p:nvSpPr>
        <p:spPr>
          <a:xfrm rot="1579464">
            <a:off x="1327936" y="2994072"/>
            <a:ext cx="669224" cy="1398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l-GR" b="1" dirty="0" smtClean="0"/>
              <a:t>τ</a:t>
            </a:r>
            <a:r>
              <a:rPr lang="fr-FR" dirty="0" smtClean="0"/>
              <a:t> </a:t>
            </a:r>
            <a:r>
              <a:rPr lang="fr-FR" b="1" dirty="0" smtClean="0"/>
              <a:t>+ {BaBar (</a:t>
            </a:r>
            <a:r>
              <a:rPr lang="el-GR" b="1" dirty="0" smtClean="0"/>
              <a:t>ρ―ω</a:t>
            </a:r>
            <a:r>
              <a:rPr lang="fr-FR" b="1" dirty="0" smtClean="0"/>
              <a:t>)}  </a:t>
            </a:r>
            <a:r>
              <a:rPr lang="fr-FR" b="1" dirty="0" err="1" smtClean="0"/>
              <a:t>Predictions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436096" y="2708920"/>
            <a:ext cx="3528392" cy="9361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0.85 GeV &gt;m</a:t>
            </a:r>
            <a:r>
              <a:rPr lang="el-GR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ππ</a:t>
            </a: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&gt; 0.70GeV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36096" y="1700808"/>
            <a:ext cx="3456384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PION  </a:t>
            </a:r>
            <a:r>
              <a:rPr lang="fr-FR" sz="2400" dirty="0" err="1" smtClean="0">
                <a:solidFill>
                  <a:schemeClr val="tx1"/>
                </a:solidFill>
              </a:rPr>
              <a:t>Form</a:t>
            </a:r>
            <a:r>
              <a:rPr lang="fr-FR" sz="2400" dirty="0" smtClean="0">
                <a:solidFill>
                  <a:schemeClr val="tx1"/>
                </a:solidFill>
              </a:rPr>
              <a:t> Factor 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16200000">
            <a:off x="1418500" y="2910092"/>
            <a:ext cx="669224" cy="1228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3" name="Image 12" descr="tau_bbr_mid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5472608" cy="5472608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1979712" y="4077072"/>
            <a:ext cx="914400" cy="410344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FIT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 rot="16200000">
            <a:off x="3866772" y="2910092"/>
            <a:ext cx="669224" cy="1228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 rot="19407731">
            <a:off x="3709486" y="5605995"/>
            <a:ext cx="669224" cy="1228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644008" y="4005064"/>
            <a:ext cx="2160240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Prediction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907704" y="1412776"/>
            <a:ext cx="2160240" cy="576064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Prediction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err="1" smtClean="0"/>
              <a:t>Fitting</a:t>
            </a:r>
            <a:r>
              <a:rPr lang="fr-FR" b="1" dirty="0" smtClean="0"/>
              <a:t>  π</a:t>
            </a:r>
            <a:r>
              <a:rPr lang="fr-FR" b="1" baseline="30000" dirty="0" smtClean="0"/>
              <a:t>+</a:t>
            </a:r>
            <a:r>
              <a:rPr lang="el-GR" b="1" dirty="0" smtClean="0"/>
              <a:t>π</a:t>
            </a:r>
            <a:r>
              <a:rPr lang="fr-FR" b="1" baseline="30000" dirty="0" smtClean="0"/>
              <a:t>-</a:t>
            </a:r>
            <a:r>
              <a:rPr lang="fr-FR" b="1" dirty="0" smtClean="0"/>
              <a:t>  Data </a:t>
            </a:r>
            <a:r>
              <a:rPr lang="fr-FR" b="1" dirty="0" err="1" smtClean="0"/>
              <a:t>using</a:t>
            </a:r>
            <a:r>
              <a:rPr lang="fr-FR" b="1" dirty="0" smtClean="0"/>
              <a:t> </a:t>
            </a:r>
            <a:r>
              <a:rPr lang="el-GR" b="1" dirty="0" smtClean="0"/>
              <a:t>τ</a:t>
            </a:r>
            <a:r>
              <a:rPr lang="fr-FR" b="1" dirty="0" smtClean="0"/>
              <a:t> </a:t>
            </a:r>
            <a:r>
              <a:rPr lang="fr-FR" b="1" dirty="0" err="1" smtClean="0"/>
              <a:t>Samples</a:t>
            </a:r>
            <a:endParaRPr lang="fr-FR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539552" y="2348880"/>
          <a:ext cx="7992889" cy="2675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556"/>
                <a:gridCol w="1487389"/>
                <a:gridCol w="1496309"/>
                <a:gridCol w="1653815"/>
                <a:gridCol w="1653820"/>
              </a:tblGrid>
              <a:tr h="56807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Channels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NSK (127)</a:t>
                      </a:r>
                      <a:endParaRPr lang="fr-FR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KLOE10(75)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KLOE12(60)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BaBar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(264)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Single </a:t>
                      </a:r>
                    </a:p>
                    <a:p>
                      <a:r>
                        <a:rPr lang="fr-FR" dirty="0" smtClean="0"/>
                        <a:t>(</a:t>
                      </a:r>
                      <a:r>
                        <a:rPr lang="el-GR" dirty="0" smtClean="0"/>
                        <a:t>χ</a:t>
                      </a:r>
                      <a:r>
                        <a:rPr lang="el-GR" baseline="30000" dirty="0" smtClean="0"/>
                        <a:t>2</a:t>
                      </a:r>
                      <a:r>
                        <a:rPr lang="fr-FR" baseline="0" dirty="0" smtClean="0"/>
                        <a:t>/N </a:t>
                      </a:r>
                      <a:r>
                        <a:rPr lang="fr-FR" b="1" baseline="-25000" dirty="0" smtClean="0"/>
                        <a:t>π+</a:t>
                      </a:r>
                      <a:r>
                        <a:rPr lang="el-GR" b="1" baseline="-25000" dirty="0" smtClean="0"/>
                        <a:t>π</a:t>
                      </a:r>
                      <a:r>
                        <a:rPr lang="fr-FR" b="1" baseline="-25000" dirty="0" smtClean="0"/>
                        <a:t> -</a:t>
                      </a:r>
                      <a:r>
                        <a:rPr lang="fr-FR" b="1" baseline="30000" dirty="0" smtClean="0"/>
                        <a:t>  </a:t>
                      </a:r>
                      <a:r>
                        <a:rPr lang="fr-FR" b="1" baseline="0" dirty="0" smtClean="0"/>
                        <a:t>)</a:t>
                      </a:r>
                      <a:endParaRPr lang="fr-FR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1.01</a:t>
                      </a:r>
                      <a:r>
                        <a:rPr lang="fr-FR" sz="2000" b="1" dirty="0" smtClean="0"/>
                        <a:t> </a:t>
                      </a:r>
                      <a:r>
                        <a:rPr lang="fr-FR" sz="2000" dirty="0" smtClean="0"/>
                        <a:t> </a:t>
                      </a:r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0.98</a:t>
                      </a:r>
                      <a:endParaRPr lang="fr-FR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</a:t>
                      </a:r>
                      <a:r>
                        <a:rPr lang="fr-FR" sz="2400" b="1" dirty="0" smtClean="0"/>
                        <a:t>1.06</a:t>
                      </a:r>
                      <a:r>
                        <a:rPr lang="fr-FR" sz="2400" b="1" baseline="0" dirty="0" smtClean="0"/>
                        <a:t> </a:t>
                      </a:r>
                      <a:endParaRPr lang="fr-FR" sz="2400" b="1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1.18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4624">
                <a:tc>
                  <a:txBody>
                    <a:bodyPr/>
                    <a:lstStyle/>
                    <a:p>
                      <a:r>
                        <a:rPr lang="fr-FR" dirty="0" smtClean="0"/>
                        <a:t>Single (</a:t>
                      </a:r>
                      <a:r>
                        <a:rPr lang="fr-FR" dirty="0" err="1" smtClean="0"/>
                        <a:t>Prob</a:t>
                      </a:r>
                      <a:r>
                        <a:rPr lang="fr-FR" dirty="0" smtClean="0"/>
                        <a:t>.) </a:t>
                      </a:r>
                    </a:p>
                    <a:p>
                      <a:r>
                        <a:rPr lang="fr-FR" dirty="0" smtClean="0"/>
                        <a:t> </a:t>
                      </a:r>
                      <a:r>
                        <a:rPr lang="fr-FR" b="1" dirty="0" smtClean="0"/>
                        <a:t>(</a:t>
                      </a:r>
                      <a:r>
                        <a:rPr lang="fr-FR" dirty="0" smtClean="0"/>
                        <a:t> </a:t>
                      </a:r>
                      <a:r>
                        <a:rPr lang="fr-FR" b="1" dirty="0" smtClean="0"/>
                        <a:t>%) 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96.3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87.7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92.1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45.1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Combined</a:t>
                      </a:r>
                      <a:r>
                        <a:rPr lang="fr-FR" b="1" dirty="0" smtClean="0"/>
                        <a:t>.</a:t>
                      </a:r>
                    </a:p>
                    <a:p>
                      <a:r>
                        <a:rPr lang="fr-FR" dirty="0" smtClean="0"/>
                        <a:t> (</a:t>
                      </a:r>
                      <a:r>
                        <a:rPr lang="el-GR" dirty="0" smtClean="0"/>
                        <a:t>χ</a:t>
                      </a:r>
                      <a:r>
                        <a:rPr lang="el-GR" baseline="30000" dirty="0" smtClean="0"/>
                        <a:t>2</a:t>
                      </a:r>
                      <a:r>
                        <a:rPr lang="fr-FR" baseline="0" dirty="0" smtClean="0"/>
                        <a:t>/</a:t>
                      </a:r>
                      <a:r>
                        <a:rPr lang="fr-FR" baseline="0" dirty="0" err="1" smtClean="0"/>
                        <a:t>N</a:t>
                      </a:r>
                      <a:r>
                        <a:rPr lang="fr-FR" b="1" baseline="-25000" dirty="0" err="1" smtClean="0"/>
                        <a:t>π</a:t>
                      </a:r>
                      <a:r>
                        <a:rPr lang="fr-FR" b="1" baseline="-25000" dirty="0" smtClean="0"/>
                        <a:t>+</a:t>
                      </a:r>
                      <a:r>
                        <a:rPr lang="el-GR" b="1" baseline="-25000" dirty="0" smtClean="0"/>
                        <a:t>π</a:t>
                      </a:r>
                      <a:r>
                        <a:rPr lang="fr-FR" b="1" baseline="-25000" dirty="0" smtClean="0"/>
                        <a:t> -</a:t>
                      </a:r>
                      <a:r>
                        <a:rPr lang="fr-FR" b="1" baseline="0" dirty="0" smtClean="0"/>
                        <a:t>)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1.36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1.45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1.59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1.35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9552" y="1484784"/>
          <a:ext cx="7920880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264696"/>
              </a:tblGrid>
              <a:tr h="792088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003300"/>
                          </a:solidFill>
                        </a:rPr>
                        <a:t>Fit </a:t>
                      </a:r>
                      <a:r>
                        <a:rPr lang="fr-FR" sz="2000" dirty="0" err="1" smtClean="0">
                          <a:solidFill>
                            <a:srgbClr val="003300"/>
                          </a:solidFill>
                        </a:rPr>
                        <a:t>Cond</a:t>
                      </a:r>
                      <a:r>
                        <a:rPr lang="fr-FR" sz="2000" dirty="0" smtClean="0">
                          <a:solidFill>
                            <a:srgbClr val="003300"/>
                          </a:solidFill>
                        </a:rPr>
                        <a:t>.</a:t>
                      </a:r>
                      <a:endParaRPr lang="fr-FR" sz="2000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                </a:t>
                      </a:r>
                      <a:r>
                        <a:rPr lang="fr-FR" sz="2000" b="1" dirty="0" smtClean="0">
                          <a:solidFill>
                            <a:srgbClr val="003300"/>
                          </a:solidFill>
                        </a:rPr>
                        <a:t>NSK  &amp;  KLOE10  &amp; KLOE12 &amp; </a:t>
                      </a:r>
                      <a:r>
                        <a:rPr lang="fr-FR" sz="2000" b="1" dirty="0" err="1" smtClean="0">
                          <a:solidFill>
                            <a:srgbClr val="003300"/>
                          </a:solidFill>
                        </a:rPr>
                        <a:t>BaBar</a:t>
                      </a:r>
                      <a:r>
                        <a:rPr lang="fr-FR" sz="2000" b="1" dirty="0" smtClean="0">
                          <a:solidFill>
                            <a:srgbClr val="003300"/>
                          </a:solidFill>
                        </a:rPr>
                        <a:t> </a:t>
                      </a:r>
                      <a:endParaRPr lang="fr-FR" sz="20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611560" y="5085184"/>
          <a:ext cx="79208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462"/>
                <a:gridCol w="6027418"/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err="1" smtClean="0">
                          <a:solidFill>
                            <a:srgbClr val="003300"/>
                          </a:solidFill>
                        </a:rPr>
                        <a:t>Comb</a:t>
                      </a:r>
                      <a:endParaRPr lang="fr-FR" b="0" dirty="0" smtClean="0">
                        <a:solidFill>
                          <a:srgbClr val="0033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rgbClr val="003300"/>
                          </a:solidFill>
                        </a:rPr>
                        <a:t> (</a:t>
                      </a:r>
                      <a:r>
                        <a:rPr lang="fr-FR" b="0" dirty="0" err="1" smtClean="0">
                          <a:solidFill>
                            <a:srgbClr val="003300"/>
                          </a:solidFill>
                        </a:rPr>
                        <a:t>Prob</a:t>
                      </a:r>
                      <a:r>
                        <a:rPr lang="fr-FR" b="0" dirty="0" smtClean="0">
                          <a:solidFill>
                            <a:srgbClr val="003300"/>
                          </a:solidFill>
                        </a:rPr>
                        <a:t>.)  ( %)</a:t>
                      </a:r>
                    </a:p>
                    <a:p>
                      <a:endParaRPr lang="fr-FR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rgbClr val="003300"/>
                          </a:solidFill>
                        </a:rPr>
                        <a:t>                               </a:t>
                      </a:r>
                      <a:r>
                        <a:rPr lang="fr-FR" sz="2400" dirty="0" smtClean="0">
                          <a:solidFill>
                            <a:srgbClr val="FF0000"/>
                          </a:solidFill>
                        </a:rPr>
                        <a:t>0.2</a:t>
                      </a:r>
                      <a:endParaRPr lang="fr-FR" sz="2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err="1" smtClean="0"/>
              <a:t>Fitting</a:t>
            </a:r>
            <a:r>
              <a:rPr lang="fr-FR" b="1" dirty="0" smtClean="0"/>
              <a:t>  π</a:t>
            </a:r>
            <a:r>
              <a:rPr lang="fr-FR" b="1" baseline="30000" dirty="0" smtClean="0"/>
              <a:t>+</a:t>
            </a:r>
            <a:r>
              <a:rPr lang="el-GR" b="1" dirty="0" smtClean="0"/>
              <a:t>π</a:t>
            </a:r>
            <a:r>
              <a:rPr lang="fr-FR" b="1" baseline="30000" dirty="0" smtClean="0"/>
              <a:t>-</a:t>
            </a:r>
            <a:r>
              <a:rPr lang="fr-FR" b="1" dirty="0" smtClean="0"/>
              <a:t>  Data </a:t>
            </a:r>
            <a:r>
              <a:rPr lang="fr-FR" b="1" dirty="0" err="1" smtClean="0"/>
              <a:t>using</a:t>
            </a:r>
            <a:r>
              <a:rPr lang="fr-FR" b="1" dirty="0" smtClean="0"/>
              <a:t> </a:t>
            </a:r>
            <a:r>
              <a:rPr lang="el-GR" b="1" dirty="0" smtClean="0"/>
              <a:t>τ</a:t>
            </a:r>
            <a:r>
              <a:rPr lang="fr-FR" b="1" dirty="0" smtClean="0"/>
              <a:t> </a:t>
            </a:r>
            <a:r>
              <a:rPr lang="fr-FR" b="1" dirty="0" err="1" smtClean="0"/>
              <a:t>Samples</a:t>
            </a:r>
            <a:endParaRPr lang="fr-FR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0" y="2420888"/>
          <a:ext cx="8820473" cy="274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25"/>
                <a:gridCol w="1338147"/>
                <a:gridCol w="1346172"/>
                <a:gridCol w="1487874"/>
                <a:gridCol w="212553"/>
                <a:gridCol w="1417023"/>
                <a:gridCol w="1487879"/>
              </a:tblGrid>
              <a:tr h="56807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Channels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NSK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KLOE10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KLOE12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  NSK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   BaBar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Single </a:t>
                      </a:r>
                    </a:p>
                    <a:p>
                      <a:r>
                        <a:rPr lang="fr-FR" dirty="0" smtClean="0"/>
                        <a:t>(</a:t>
                      </a:r>
                      <a:r>
                        <a:rPr lang="el-GR" dirty="0" smtClean="0"/>
                        <a:t>χ</a:t>
                      </a:r>
                      <a:r>
                        <a:rPr lang="el-GR" baseline="30000" dirty="0" smtClean="0"/>
                        <a:t>2</a:t>
                      </a:r>
                      <a:r>
                        <a:rPr lang="fr-FR" baseline="0" dirty="0" smtClean="0"/>
                        <a:t>/N </a:t>
                      </a:r>
                      <a:r>
                        <a:rPr lang="fr-FR" b="1" baseline="-25000" dirty="0" smtClean="0"/>
                        <a:t>π+</a:t>
                      </a:r>
                      <a:r>
                        <a:rPr lang="el-GR" b="1" baseline="-25000" dirty="0" smtClean="0"/>
                        <a:t>π</a:t>
                      </a:r>
                      <a:r>
                        <a:rPr lang="fr-FR" b="1" baseline="-25000" dirty="0" smtClean="0"/>
                        <a:t> -</a:t>
                      </a:r>
                      <a:r>
                        <a:rPr lang="fr-FR" b="1" baseline="30000" dirty="0" smtClean="0"/>
                        <a:t>  </a:t>
                      </a:r>
                      <a:r>
                        <a:rPr lang="fr-FR" b="1" baseline="0" dirty="0" smtClean="0"/>
                        <a:t>)</a:t>
                      </a:r>
                      <a:endParaRPr lang="fr-FR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1.01</a:t>
                      </a:r>
                      <a:r>
                        <a:rPr lang="fr-FR" sz="2000" b="1" dirty="0" smtClean="0"/>
                        <a:t> </a:t>
                      </a:r>
                      <a:r>
                        <a:rPr lang="fr-FR" sz="2000" dirty="0" smtClean="0"/>
                        <a:t> </a:t>
                      </a:r>
                      <a:endParaRPr lang="fr-FR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0.98</a:t>
                      </a:r>
                      <a:endParaRPr lang="fr-FR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</a:t>
                      </a:r>
                      <a:r>
                        <a:rPr lang="fr-FR" sz="2400" b="1" dirty="0" smtClean="0"/>
                        <a:t>1.06</a:t>
                      </a:r>
                      <a:r>
                        <a:rPr lang="fr-FR" sz="2400" b="1" baseline="0" dirty="0" smtClean="0"/>
                        <a:t> </a:t>
                      </a:r>
                      <a:endParaRPr lang="fr-FR" sz="2400" b="1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sz="2400" b="1" dirty="0" smtClean="0"/>
                        <a:t>1.01</a:t>
                      </a:r>
                      <a:endParaRPr lang="fr-FR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1.18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4624">
                <a:tc>
                  <a:txBody>
                    <a:bodyPr/>
                    <a:lstStyle/>
                    <a:p>
                      <a:r>
                        <a:rPr lang="fr-FR" dirty="0" smtClean="0"/>
                        <a:t>Single (</a:t>
                      </a:r>
                      <a:r>
                        <a:rPr lang="fr-FR" dirty="0" err="1" smtClean="0"/>
                        <a:t>Prob</a:t>
                      </a:r>
                      <a:r>
                        <a:rPr lang="fr-FR" dirty="0" smtClean="0"/>
                        <a:t>.) </a:t>
                      </a:r>
                    </a:p>
                    <a:p>
                      <a:r>
                        <a:rPr lang="fr-FR" dirty="0" smtClean="0"/>
                        <a:t> </a:t>
                      </a:r>
                      <a:r>
                        <a:rPr lang="fr-FR" b="1" dirty="0" smtClean="0"/>
                        <a:t>(</a:t>
                      </a:r>
                      <a:r>
                        <a:rPr lang="fr-FR" dirty="0" smtClean="0"/>
                        <a:t> </a:t>
                      </a:r>
                      <a:r>
                        <a:rPr lang="fr-FR" b="1" dirty="0" smtClean="0"/>
                        <a:t>%) 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96.3 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87.7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92.1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96.3  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45.1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fr-FR" b="1" dirty="0" err="1" smtClean="0"/>
                        <a:t>Combined</a:t>
                      </a:r>
                      <a:r>
                        <a:rPr lang="fr-FR" b="1" dirty="0" smtClean="0"/>
                        <a:t>.</a:t>
                      </a:r>
                    </a:p>
                    <a:p>
                      <a:r>
                        <a:rPr lang="fr-FR" dirty="0" smtClean="0"/>
                        <a:t> (</a:t>
                      </a:r>
                      <a:r>
                        <a:rPr lang="el-GR" dirty="0" smtClean="0"/>
                        <a:t>χ</a:t>
                      </a:r>
                      <a:r>
                        <a:rPr lang="el-GR" baseline="30000" dirty="0" smtClean="0"/>
                        <a:t>2</a:t>
                      </a:r>
                      <a:r>
                        <a:rPr lang="fr-FR" baseline="0" dirty="0" smtClean="0"/>
                        <a:t>/</a:t>
                      </a:r>
                      <a:r>
                        <a:rPr lang="fr-FR" baseline="0" dirty="0" err="1" smtClean="0"/>
                        <a:t>N</a:t>
                      </a:r>
                      <a:r>
                        <a:rPr lang="fr-FR" b="1" baseline="-25000" dirty="0" err="1" smtClean="0"/>
                        <a:t>π</a:t>
                      </a:r>
                      <a:r>
                        <a:rPr lang="fr-FR" b="1" baseline="-25000" dirty="0" smtClean="0"/>
                        <a:t>+</a:t>
                      </a:r>
                      <a:r>
                        <a:rPr lang="el-GR" b="1" baseline="-25000" dirty="0" smtClean="0"/>
                        <a:t>π</a:t>
                      </a:r>
                      <a:r>
                        <a:rPr lang="fr-FR" b="1" baseline="-25000" dirty="0" smtClean="0"/>
                        <a:t> -</a:t>
                      </a:r>
                      <a:r>
                        <a:rPr lang="fr-FR" b="1" baseline="0" dirty="0" smtClean="0"/>
                        <a:t>)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1.06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0.95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</a:t>
                      </a:r>
                      <a:r>
                        <a:rPr lang="fr-FR" sz="2400" b="1" dirty="0" smtClean="0"/>
                        <a:t>1.06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sz="2400" b="1" dirty="0" smtClean="0">
                          <a:solidFill>
                            <a:srgbClr val="FF0000"/>
                          </a:solidFill>
                        </a:rPr>
                        <a:t>1.40</a:t>
                      </a:r>
                      <a:endParaRPr lang="fr-FR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003300"/>
                          </a:solidFill>
                        </a:rPr>
                        <a:t>1.24</a:t>
                      </a:r>
                      <a:endParaRPr lang="fr-FR" sz="24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0" y="1772816"/>
          <a:ext cx="8748468" cy="5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4176464"/>
                <a:gridCol w="216025"/>
                <a:gridCol w="2808315"/>
              </a:tblGrid>
              <a:tr h="591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003300"/>
                          </a:solidFill>
                        </a:rPr>
                        <a:t>Fit </a:t>
                      </a:r>
                      <a:r>
                        <a:rPr lang="fr-FR" sz="2000" dirty="0" err="1" smtClean="0">
                          <a:solidFill>
                            <a:srgbClr val="003300"/>
                          </a:solidFill>
                        </a:rPr>
                        <a:t>Cond</a:t>
                      </a:r>
                      <a:r>
                        <a:rPr lang="fr-FR" sz="2000" dirty="0" smtClean="0">
                          <a:solidFill>
                            <a:srgbClr val="003300"/>
                          </a:solidFill>
                        </a:rPr>
                        <a:t>.</a:t>
                      </a:r>
                      <a:endParaRPr lang="fr-FR" sz="2000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                </a:t>
                      </a:r>
                      <a:r>
                        <a:rPr lang="fr-FR" sz="2000" b="1" dirty="0" smtClean="0">
                          <a:solidFill>
                            <a:srgbClr val="003300"/>
                          </a:solidFill>
                        </a:rPr>
                        <a:t>NSK  &amp;  KLOE10  &amp; KLOE12</a:t>
                      </a:r>
                      <a:endParaRPr lang="fr-FR" sz="20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</a:t>
                      </a:r>
                      <a:r>
                        <a:rPr lang="fr-FR" sz="2000" dirty="0" smtClean="0">
                          <a:solidFill>
                            <a:srgbClr val="003300"/>
                          </a:solidFill>
                        </a:rPr>
                        <a:t>NSK</a:t>
                      </a:r>
                      <a:r>
                        <a:rPr lang="fr-FR" sz="2000" baseline="0" dirty="0" smtClean="0">
                          <a:solidFill>
                            <a:srgbClr val="003300"/>
                          </a:solidFill>
                        </a:rPr>
                        <a:t>    &amp;  BaBar</a:t>
                      </a:r>
                      <a:endParaRPr lang="fr-FR" sz="2000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0" y="5157192"/>
          <a:ext cx="88204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4176464"/>
                <a:gridCol w="216025"/>
                <a:gridCol w="2880321"/>
              </a:tblGrid>
              <a:tr h="914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err="1" smtClean="0">
                          <a:solidFill>
                            <a:srgbClr val="003300"/>
                          </a:solidFill>
                        </a:rPr>
                        <a:t>Comb</a:t>
                      </a:r>
                      <a:endParaRPr lang="fr-FR" b="0" dirty="0" smtClean="0">
                        <a:solidFill>
                          <a:srgbClr val="0033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solidFill>
                            <a:srgbClr val="003300"/>
                          </a:solidFill>
                        </a:rPr>
                        <a:t> (</a:t>
                      </a:r>
                      <a:r>
                        <a:rPr lang="fr-FR" b="0" dirty="0" err="1" smtClean="0">
                          <a:solidFill>
                            <a:srgbClr val="003300"/>
                          </a:solidFill>
                        </a:rPr>
                        <a:t>Prob</a:t>
                      </a:r>
                      <a:r>
                        <a:rPr lang="fr-FR" b="0" dirty="0" smtClean="0">
                          <a:solidFill>
                            <a:srgbClr val="003300"/>
                          </a:solidFill>
                        </a:rPr>
                        <a:t>.)  ( %)</a:t>
                      </a:r>
                    </a:p>
                    <a:p>
                      <a:endParaRPr lang="fr-FR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                               93.1 </a:t>
                      </a:r>
                      <a:endParaRPr lang="fr-FR" b="1" dirty="0" smtClean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                     15.0  </a:t>
                      </a:r>
                      <a:endParaRPr lang="fr-FR" b="1" dirty="0" smtClean="0">
                        <a:solidFill>
                          <a:srgbClr val="003300"/>
                        </a:solidFill>
                      </a:endParaRPr>
                    </a:p>
                    <a:p>
                      <a:endParaRPr lang="fr-FR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err="1" smtClean="0"/>
              <a:t>Fitting</a:t>
            </a:r>
            <a:r>
              <a:rPr lang="fr-FR" b="1" dirty="0" smtClean="0"/>
              <a:t>  π</a:t>
            </a:r>
            <a:r>
              <a:rPr lang="fr-FR" b="1" baseline="30000" dirty="0" smtClean="0"/>
              <a:t>+</a:t>
            </a:r>
            <a:r>
              <a:rPr lang="el-GR" b="1" dirty="0" smtClean="0"/>
              <a:t>π</a:t>
            </a:r>
            <a:r>
              <a:rPr lang="fr-FR" b="1" baseline="30000" dirty="0" smtClean="0"/>
              <a:t>-</a:t>
            </a:r>
            <a:r>
              <a:rPr lang="fr-FR" b="1" dirty="0" smtClean="0"/>
              <a:t>  Data</a:t>
            </a:r>
            <a:endParaRPr lang="fr-FR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0" y="2348880"/>
          <a:ext cx="8820473" cy="256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825"/>
                <a:gridCol w="1338147"/>
                <a:gridCol w="1346172"/>
                <a:gridCol w="1487874"/>
                <a:gridCol w="212553"/>
                <a:gridCol w="1417023"/>
                <a:gridCol w="1487879"/>
              </a:tblGrid>
              <a:tr h="568072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baseline="0" dirty="0" err="1" smtClean="0">
                          <a:solidFill>
                            <a:schemeClr val="tx1"/>
                          </a:solidFill>
                        </a:rPr>
                        <a:t>Channels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NSK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KLOE10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KLOE12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  NSK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   BaBar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fr-FR" dirty="0" smtClean="0"/>
                        <a:t>Single </a:t>
                      </a:r>
                    </a:p>
                    <a:p>
                      <a:r>
                        <a:rPr lang="fr-FR" dirty="0" smtClean="0"/>
                        <a:t>(</a:t>
                      </a:r>
                      <a:r>
                        <a:rPr lang="el-GR" dirty="0" smtClean="0"/>
                        <a:t>χ</a:t>
                      </a:r>
                      <a:r>
                        <a:rPr lang="el-GR" baseline="30000" dirty="0" smtClean="0"/>
                        <a:t>2</a:t>
                      </a:r>
                      <a:r>
                        <a:rPr lang="fr-FR" baseline="0" dirty="0" smtClean="0"/>
                        <a:t>/</a:t>
                      </a:r>
                      <a:r>
                        <a:rPr lang="fr-FR" baseline="0" dirty="0" err="1" smtClean="0"/>
                        <a:t>N</a:t>
                      </a:r>
                      <a:r>
                        <a:rPr lang="fr-FR" b="1" baseline="-25000" dirty="0" err="1" smtClean="0"/>
                        <a:t>π</a:t>
                      </a:r>
                      <a:r>
                        <a:rPr lang="fr-FR" b="1" baseline="-25000" dirty="0" smtClean="0"/>
                        <a:t>+</a:t>
                      </a:r>
                      <a:r>
                        <a:rPr lang="el-GR" b="1" baseline="-25000" dirty="0" smtClean="0"/>
                        <a:t>π</a:t>
                      </a:r>
                      <a:r>
                        <a:rPr lang="fr-FR" b="1" baseline="-25000" dirty="0" smtClean="0"/>
                        <a:t>- </a:t>
                      </a:r>
                      <a:r>
                        <a:rPr lang="fr-FR" b="1" baseline="0" dirty="0" smtClean="0"/>
                        <a:t>) </a:t>
                      </a:r>
                      <a:endParaRPr lang="fr-FR" baseline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1.01  </a:t>
                      </a:r>
                      <a:r>
                        <a:rPr lang="fr-FR" b="1" dirty="0" smtClean="0"/>
                        <a:t>[0.97]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0.98  </a:t>
                      </a:r>
                      <a:r>
                        <a:rPr lang="fr-FR" b="1" dirty="0" smtClean="0"/>
                        <a:t>[0.92]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1.06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="1" dirty="0" smtClean="0"/>
                        <a:t>[1.06]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1.01  </a:t>
                      </a:r>
                      <a:r>
                        <a:rPr lang="fr-FR" b="1" dirty="0" smtClean="0"/>
                        <a:t>[0.97]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1.18  </a:t>
                      </a:r>
                      <a:r>
                        <a:rPr lang="fr-FR" b="1" dirty="0" smtClean="0"/>
                        <a:t>[1.15]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0040">
                <a:tc>
                  <a:txBody>
                    <a:bodyPr/>
                    <a:lstStyle/>
                    <a:p>
                      <a:r>
                        <a:rPr lang="fr-FR" dirty="0" smtClean="0"/>
                        <a:t>Single (</a:t>
                      </a:r>
                      <a:r>
                        <a:rPr lang="fr-FR" dirty="0" err="1" smtClean="0"/>
                        <a:t>Prob</a:t>
                      </a:r>
                      <a:r>
                        <a:rPr lang="fr-FR" dirty="0" smtClean="0"/>
                        <a:t>.) </a:t>
                      </a:r>
                    </a:p>
                    <a:p>
                      <a:r>
                        <a:rPr lang="fr-FR" dirty="0" smtClean="0"/>
                        <a:t> </a:t>
                      </a:r>
                      <a:r>
                        <a:rPr lang="fr-FR" b="1" dirty="0" smtClean="0"/>
                        <a:t>(</a:t>
                      </a:r>
                      <a:r>
                        <a:rPr lang="fr-FR" dirty="0" smtClean="0"/>
                        <a:t> </a:t>
                      </a:r>
                      <a:r>
                        <a:rPr lang="fr-FR" b="1" dirty="0" smtClean="0"/>
                        <a:t>%)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96.3  </a:t>
                      </a:r>
                      <a:r>
                        <a:rPr lang="fr-FR" b="1" dirty="0" smtClean="0"/>
                        <a:t>[99.4]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87.7  </a:t>
                      </a:r>
                      <a:r>
                        <a:rPr lang="fr-FR" b="1" dirty="0" smtClean="0"/>
                        <a:t>[97.8]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92.1  </a:t>
                      </a:r>
                      <a:r>
                        <a:rPr lang="fr-FR" b="1" dirty="0" smtClean="0"/>
                        <a:t>[95.4]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96.3  </a:t>
                      </a:r>
                      <a:r>
                        <a:rPr lang="fr-FR" b="1" dirty="0" smtClean="0"/>
                        <a:t>[99.4]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45.1  </a:t>
                      </a:r>
                      <a:r>
                        <a:rPr lang="fr-FR" b="1" dirty="0" smtClean="0"/>
                        <a:t>[62.2]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Combined</a:t>
                      </a:r>
                      <a:r>
                        <a:rPr lang="fr-FR" dirty="0" smtClean="0"/>
                        <a:t>.</a:t>
                      </a:r>
                    </a:p>
                    <a:p>
                      <a:r>
                        <a:rPr lang="fr-FR" dirty="0" smtClean="0"/>
                        <a:t> (</a:t>
                      </a:r>
                      <a:r>
                        <a:rPr lang="el-GR" dirty="0" smtClean="0"/>
                        <a:t>χ</a:t>
                      </a:r>
                      <a:r>
                        <a:rPr lang="el-GR" baseline="30000" dirty="0" smtClean="0"/>
                        <a:t>2</a:t>
                      </a:r>
                      <a:r>
                        <a:rPr lang="fr-FR" baseline="0" dirty="0" smtClean="0"/>
                        <a:t>/</a:t>
                      </a:r>
                      <a:r>
                        <a:rPr lang="fr-FR" baseline="0" dirty="0" err="1" smtClean="0"/>
                        <a:t>N</a:t>
                      </a:r>
                      <a:r>
                        <a:rPr lang="fr-FR" b="1" baseline="-25000" dirty="0" err="1" smtClean="0"/>
                        <a:t>π</a:t>
                      </a:r>
                      <a:r>
                        <a:rPr lang="fr-FR" b="1" baseline="-25000" dirty="0" smtClean="0"/>
                        <a:t>+</a:t>
                      </a:r>
                      <a:r>
                        <a:rPr lang="el-GR" b="1" baseline="-25000" dirty="0" smtClean="0"/>
                        <a:t>π</a:t>
                      </a:r>
                      <a:r>
                        <a:rPr lang="fr-FR" b="1" baseline="-25000" dirty="0" smtClean="0"/>
                        <a:t>- </a:t>
                      </a:r>
                      <a:r>
                        <a:rPr lang="fr-FR" b="1" baseline="0" dirty="0" smtClean="0"/>
                        <a:t>)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1.06 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[1.01]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0.95  </a:t>
                      </a:r>
                      <a:r>
                        <a:rPr lang="fr-FR" b="1" dirty="0" smtClean="0"/>
                        <a:t>[0.98]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1.06  </a:t>
                      </a:r>
                      <a:r>
                        <a:rPr lang="fr-FR" b="1" dirty="0" smtClean="0"/>
                        <a:t>[1.07]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1.40  </a:t>
                      </a: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[1.39]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1.24  </a:t>
                      </a:r>
                      <a:r>
                        <a:rPr lang="fr-FR" b="1" dirty="0" smtClean="0">
                          <a:solidFill>
                            <a:srgbClr val="003300"/>
                          </a:solidFill>
                        </a:rPr>
                        <a:t>[1.25]</a:t>
                      </a:r>
                      <a:endParaRPr lang="fr-FR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0" y="1700808"/>
          <a:ext cx="8748468" cy="5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4176464"/>
                <a:gridCol w="216025"/>
                <a:gridCol w="2808315"/>
              </a:tblGrid>
              <a:tr h="591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solidFill>
                            <a:srgbClr val="003300"/>
                          </a:solidFill>
                        </a:rPr>
                        <a:t>Fit </a:t>
                      </a:r>
                      <a:r>
                        <a:rPr lang="fr-FR" sz="2000" dirty="0" err="1" smtClean="0">
                          <a:solidFill>
                            <a:srgbClr val="003300"/>
                          </a:solidFill>
                        </a:rPr>
                        <a:t>Cond</a:t>
                      </a:r>
                      <a:r>
                        <a:rPr lang="fr-FR" sz="2000" dirty="0" smtClean="0">
                          <a:solidFill>
                            <a:srgbClr val="003300"/>
                          </a:solidFill>
                        </a:rPr>
                        <a:t>.</a:t>
                      </a:r>
                      <a:endParaRPr lang="fr-FR" sz="2000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                NSK  &amp;  KLOE10  &amp; KLOE12</a:t>
                      </a:r>
                      <a:endParaRPr lang="fr-FR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</a:t>
                      </a:r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NSK</a:t>
                      </a:r>
                      <a:r>
                        <a:rPr lang="fr-FR" baseline="0" dirty="0" smtClean="0">
                          <a:solidFill>
                            <a:srgbClr val="003300"/>
                          </a:solidFill>
                        </a:rPr>
                        <a:t>    &amp;  BaBar</a:t>
                      </a:r>
                      <a:endParaRPr lang="fr-FR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0" y="5013176"/>
          <a:ext cx="882047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  <a:gridCol w="4248472"/>
                <a:gridCol w="216025"/>
                <a:gridCol w="2880321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rgbClr val="003300"/>
                          </a:solidFill>
                        </a:rPr>
                        <a:t>Comb</a:t>
                      </a:r>
                      <a:endParaRPr lang="fr-FR" dirty="0" smtClean="0">
                        <a:solidFill>
                          <a:srgbClr val="0033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 (</a:t>
                      </a:r>
                      <a:r>
                        <a:rPr lang="fr-FR" dirty="0" err="1" smtClean="0">
                          <a:solidFill>
                            <a:srgbClr val="003300"/>
                          </a:solidFill>
                        </a:rPr>
                        <a:t>Prob</a:t>
                      </a:r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.)  </a:t>
                      </a:r>
                      <a:r>
                        <a:rPr lang="fr-FR" b="1" dirty="0" smtClean="0">
                          <a:solidFill>
                            <a:srgbClr val="003300"/>
                          </a:solidFill>
                        </a:rPr>
                        <a:t>(</a:t>
                      </a:r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 </a:t>
                      </a:r>
                      <a:r>
                        <a:rPr lang="fr-FR" b="1" dirty="0" smtClean="0">
                          <a:solidFill>
                            <a:srgbClr val="003300"/>
                          </a:solidFill>
                        </a:rPr>
                        <a:t>%)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                            93.1 </a:t>
                      </a:r>
                      <a:r>
                        <a:rPr lang="fr-FR" b="1" dirty="0" smtClean="0">
                          <a:solidFill>
                            <a:srgbClr val="003300"/>
                          </a:solidFill>
                        </a:rPr>
                        <a:t>[98.2]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           15.0  </a:t>
                      </a:r>
                      <a:r>
                        <a:rPr lang="fr-FR" b="1" dirty="0" smtClean="0">
                          <a:solidFill>
                            <a:srgbClr val="003300"/>
                          </a:solidFill>
                        </a:rPr>
                        <a:t>[23.8]</a:t>
                      </a:r>
                    </a:p>
                    <a:p>
                      <a:endParaRPr lang="fr-FR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9552" y="6093296"/>
            <a:ext cx="7704856" cy="5486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3300"/>
                </a:solidFill>
              </a:rPr>
              <a:t>[…..]  ::  fit </a:t>
            </a:r>
            <a:r>
              <a:rPr lang="fr-FR" sz="2400" b="1" dirty="0" err="1" smtClean="0">
                <a:solidFill>
                  <a:srgbClr val="003300"/>
                </a:solidFill>
              </a:rPr>
              <a:t>results</a:t>
            </a:r>
            <a:r>
              <a:rPr lang="fr-FR" sz="2400" b="1" dirty="0" smtClean="0">
                <a:solidFill>
                  <a:srgbClr val="003300"/>
                </a:solidFill>
              </a:rPr>
              <a:t> </a:t>
            </a:r>
            <a:r>
              <a:rPr lang="fr-FR" sz="2400" b="1" dirty="0" err="1" smtClean="0">
                <a:solidFill>
                  <a:srgbClr val="003300"/>
                </a:solidFill>
              </a:rPr>
              <a:t>excluding</a:t>
            </a:r>
            <a:r>
              <a:rPr lang="fr-FR" sz="2400" b="1" dirty="0" smtClean="0">
                <a:solidFill>
                  <a:srgbClr val="003300"/>
                </a:solidFill>
              </a:rPr>
              <a:t> </a:t>
            </a:r>
            <a:r>
              <a:rPr lang="el-GR" sz="2400" b="1" dirty="0" smtClean="0">
                <a:solidFill>
                  <a:srgbClr val="003300"/>
                </a:solidFill>
              </a:rPr>
              <a:t>τ</a:t>
            </a:r>
            <a:r>
              <a:rPr lang="fr-FR" sz="2400" b="1" dirty="0" smtClean="0">
                <a:solidFill>
                  <a:srgbClr val="003300"/>
                </a:solidFill>
              </a:rPr>
              <a:t>  data </a:t>
            </a:r>
            <a:endParaRPr lang="fr-FR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smtClean="0"/>
              <a:t>Global Fits with  π</a:t>
            </a:r>
            <a:r>
              <a:rPr lang="fr-FR" b="1" baseline="30000" dirty="0" smtClean="0"/>
              <a:t>+</a:t>
            </a:r>
            <a:r>
              <a:rPr lang="el-GR" b="1" dirty="0" smtClean="0"/>
              <a:t>π</a:t>
            </a:r>
            <a:r>
              <a:rPr lang="fr-FR" baseline="30000" dirty="0" smtClean="0"/>
              <a:t>-</a:t>
            </a:r>
            <a:r>
              <a:rPr lang="fr-FR" b="1" dirty="0" smtClean="0"/>
              <a:t>  </a:t>
            </a:r>
            <a:r>
              <a:rPr lang="fr-FR" b="1" dirty="0" err="1" smtClean="0"/>
              <a:t>Samples</a:t>
            </a:r>
            <a:endParaRPr lang="fr-FR" b="1" dirty="0"/>
          </a:p>
        </p:txBody>
      </p:sp>
      <p:pic>
        <p:nvPicPr>
          <p:cNvPr id="11" name="Image 10" descr="top_fit_all_1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5688632" cy="568863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508104" y="2420888"/>
            <a:ext cx="3384376" cy="64807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Fits in «isolation»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580112" y="4725144"/>
            <a:ext cx="3384376" cy="648072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« </a:t>
            </a:r>
            <a:r>
              <a:rPr lang="fr-FR" sz="2400" dirty="0" err="1" smtClean="0">
                <a:solidFill>
                  <a:schemeClr val="tx1"/>
                </a:solidFill>
              </a:rPr>
              <a:t>combined</a:t>
            </a:r>
            <a:r>
              <a:rPr lang="fr-FR" sz="2400" dirty="0" smtClean="0">
                <a:solidFill>
                  <a:schemeClr val="tx1"/>
                </a:solidFill>
              </a:rPr>
              <a:t> » Fits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89640" cy="11521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b="1" dirty="0" smtClean="0"/>
              <a:t>F</a:t>
            </a:r>
            <a:r>
              <a:rPr lang="el-GR" b="1" baseline="-25000" dirty="0" smtClean="0"/>
              <a:t>ω</a:t>
            </a:r>
            <a:r>
              <a:rPr lang="fr-FR" b="1" baseline="-25000" dirty="0" smtClean="0"/>
              <a:t> </a:t>
            </a:r>
            <a:r>
              <a:rPr lang="fr-FR" b="1" dirty="0" smtClean="0"/>
              <a:t>= </a:t>
            </a:r>
            <a:r>
              <a:rPr lang="fr-FR" b="1" dirty="0" err="1" smtClean="0"/>
              <a:t>Br</a:t>
            </a:r>
            <a:r>
              <a:rPr lang="fr-FR" b="1" dirty="0" smtClean="0"/>
              <a:t>(</a:t>
            </a:r>
            <a:r>
              <a:rPr lang="el-GR" b="1" dirty="0" smtClean="0"/>
              <a:t>ω→</a:t>
            </a:r>
            <a:r>
              <a:rPr lang="fr-FR" b="1" dirty="0" smtClean="0"/>
              <a:t>π</a:t>
            </a:r>
            <a:r>
              <a:rPr lang="fr-FR" b="1" baseline="30000" dirty="0" smtClean="0"/>
              <a:t>+</a:t>
            </a:r>
            <a:r>
              <a:rPr lang="el-GR" b="1" dirty="0" smtClean="0"/>
              <a:t>π</a:t>
            </a:r>
            <a:r>
              <a:rPr lang="fr-FR" b="1" baseline="30000" dirty="0" smtClean="0"/>
              <a:t>-</a:t>
            </a:r>
            <a:r>
              <a:rPr lang="fr-FR" b="1" dirty="0" smtClean="0"/>
              <a:t>)</a:t>
            </a:r>
            <a:r>
              <a:rPr lang="fr-FR" sz="7200" b="1" baseline="-25000" dirty="0" smtClean="0"/>
              <a:t>*</a:t>
            </a:r>
            <a:r>
              <a:rPr lang="fr-FR" b="1" dirty="0" err="1" smtClean="0"/>
              <a:t>Br</a:t>
            </a:r>
            <a:r>
              <a:rPr lang="fr-FR" b="1" dirty="0" smtClean="0"/>
              <a:t>(</a:t>
            </a:r>
            <a:r>
              <a:rPr lang="el-GR" b="1" dirty="0" smtClean="0"/>
              <a:t>ω→</a:t>
            </a:r>
            <a:r>
              <a:rPr lang="fr-FR" b="1" dirty="0" smtClean="0"/>
              <a:t>e</a:t>
            </a:r>
            <a:r>
              <a:rPr lang="fr-FR" b="1" baseline="30000" dirty="0" smtClean="0"/>
              <a:t>+</a:t>
            </a:r>
            <a:r>
              <a:rPr lang="fr-FR" b="1" dirty="0" smtClean="0"/>
              <a:t>e</a:t>
            </a:r>
            <a:r>
              <a:rPr lang="fr-FR" b="1" baseline="30000" dirty="0" smtClean="0"/>
              <a:t>-</a:t>
            </a:r>
            <a:r>
              <a:rPr lang="fr-FR" b="1" dirty="0" smtClean="0"/>
              <a:t>) </a:t>
            </a:r>
            <a:r>
              <a:rPr lang="fr-FR" b="1" dirty="0" smtClean="0">
                <a:solidFill>
                  <a:srgbClr val="FF0000"/>
                </a:solidFill>
              </a:rPr>
              <a:t>(-&gt;1 GeV)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755576" y="1772816"/>
          <a:ext cx="7437402" cy="452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368"/>
                <a:gridCol w="1832575"/>
                <a:gridCol w="1799854"/>
                <a:gridCol w="1472605"/>
              </a:tblGrid>
              <a:tr h="496065">
                <a:tc>
                  <a:txBody>
                    <a:bodyPr/>
                    <a:lstStyle/>
                    <a:p>
                      <a:pPr algn="l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DATA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SAMPLE      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F</a:t>
                      </a:r>
                      <a:r>
                        <a:rPr lang="el-GR" baseline="-25000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X 10</a:t>
                      </a:r>
                      <a:r>
                        <a:rPr lang="fr-FR" baseline="30000" dirty="0" smtClean="0">
                          <a:solidFill>
                            <a:schemeClr val="tx1"/>
                          </a:solidFill>
                        </a:rPr>
                        <a:t>-6                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        EXP 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l-GR" baseline="-25000" dirty="0" smtClean="0">
                          <a:solidFill>
                            <a:schemeClr val="tx1"/>
                          </a:solidFill>
                        </a:rPr>
                        <a:t>ω</a:t>
                      </a:r>
                      <a:r>
                        <a:rPr lang="fr-FR" baseline="-25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X 10</a:t>
                      </a:r>
                      <a:r>
                        <a:rPr lang="fr-FR" baseline="30000" dirty="0" smtClean="0">
                          <a:solidFill>
                            <a:schemeClr val="tx1"/>
                          </a:solidFill>
                        </a:rPr>
                        <a:t>-6 </a:t>
                      </a:r>
                    </a:p>
                    <a:p>
                      <a:pPr algn="l"/>
                      <a:r>
                        <a:rPr lang="fr-FR" baseline="30000" dirty="0" smtClean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HLS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                        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Global Fit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Probability</a:t>
                      </a:r>
                      <a:endParaRPr lang="fr-F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40040">
                <a:tc>
                  <a:txBody>
                    <a:bodyPr/>
                    <a:lstStyle/>
                    <a:p>
                      <a:r>
                        <a:rPr lang="fr-FR" dirty="0" smtClean="0"/>
                        <a:t>CMD-2</a:t>
                      </a:r>
                      <a:r>
                        <a:rPr lang="fr-FR" baseline="0" dirty="0" smtClean="0"/>
                        <a:t> (95+98)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1.01  ±  0.08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   1.03 </a:t>
                      </a:r>
                      <a:r>
                        <a:rPr lang="fr-FR" dirty="0" smtClean="0"/>
                        <a:t>± 0.04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86.3%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18336">
                <a:tc>
                  <a:txBody>
                    <a:bodyPr/>
                    <a:lstStyle/>
                    <a:p>
                      <a:r>
                        <a:rPr lang="fr-FR" dirty="0" smtClean="0"/>
                        <a:t>SND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1.22  ±  0.07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 1.21 ± 0.05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96.8%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CMD-2+SND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1.13  ±  0.05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1.15 ± 0.04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</a:t>
                      </a:r>
                      <a:r>
                        <a:rPr lang="fr-FR" sz="1800" dirty="0" smtClean="0">
                          <a:solidFill>
                            <a:srgbClr val="003300"/>
                          </a:solidFill>
                        </a:rPr>
                        <a:t>84.6%</a:t>
                      </a:r>
                      <a:endParaRPr lang="fr-FR" sz="1800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81568">
                <a:tc>
                  <a:txBody>
                    <a:bodyPr/>
                    <a:lstStyle/>
                    <a:p>
                      <a:r>
                        <a:rPr lang="fr-FR" dirty="0" smtClean="0"/>
                        <a:t>NSK (++</a:t>
                      </a:r>
                      <a:r>
                        <a:rPr lang="fr-FR" baseline="0" dirty="0" smtClean="0"/>
                        <a:t> CMD+</a:t>
                      </a:r>
                      <a:r>
                        <a:rPr lang="fr-FR" dirty="0" smtClean="0"/>
                        <a:t>OLYA)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-----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 1.21 ± 0.05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96.3 %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KLOE 08</a:t>
                      </a:r>
                      <a:endParaRPr lang="fr-FR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-----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   1.12 ± 0.04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56.1%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3453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003300"/>
                          </a:solidFill>
                        </a:rPr>
                        <a:t>KLOE</a:t>
                      </a:r>
                      <a:r>
                        <a:rPr lang="fr-FR" baseline="0" dirty="0" smtClean="0">
                          <a:solidFill>
                            <a:srgbClr val="003300"/>
                          </a:solidFill>
                        </a:rPr>
                        <a:t> 10</a:t>
                      </a:r>
                      <a:endParaRPr lang="fr-FR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-----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1.07 ± 0.05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87.7%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96063">
                <a:tc>
                  <a:txBody>
                    <a:bodyPr/>
                    <a:lstStyle/>
                    <a:p>
                      <a:r>
                        <a:rPr lang="fr-FR" dirty="0" smtClean="0"/>
                        <a:t>KLOE12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-----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0.84 ± 0.05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92.1%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fr-FR" dirty="0" smtClean="0"/>
                        <a:t>BaBar             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 1.05 ± 0.08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 1.76 ± 0.01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  45.1%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fr-FR" b="1" dirty="0" smtClean="0"/>
              <a:t>Global Fits :  </a:t>
            </a:r>
            <a:r>
              <a:rPr lang="fr-FR" b="1" dirty="0" err="1" smtClean="0"/>
              <a:t>Comments</a:t>
            </a:r>
            <a:endParaRPr lang="fr-FR" b="1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CMD2 &amp; SND &amp; KLOE10 &amp; KLOE12 consistent </a:t>
            </a:r>
            <a:r>
              <a:rPr lang="fr-FR" b="1" dirty="0" err="1" smtClean="0">
                <a:solidFill>
                  <a:srgbClr val="FF0000"/>
                </a:solidFill>
              </a:rPr>
              <a:t>when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fitted</a:t>
            </a:r>
            <a:r>
              <a:rPr lang="fr-FR" b="1" dirty="0" smtClean="0">
                <a:solidFill>
                  <a:srgbClr val="FF0000"/>
                </a:solidFill>
              </a:rPr>
              <a:t> in isolation AND </a:t>
            </a:r>
            <a:r>
              <a:rPr lang="fr-FR" b="1" dirty="0" err="1" smtClean="0">
                <a:solidFill>
                  <a:srgbClr val="FF0000"/>
                </a:solidFill>
              </a:rPr>
              <a:t>when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combined</a:t>
            </a:r>
            <a:endParaRPr lang="fr-FR" b="1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(</a:t>
            </a:r>
            <a:r>
              <a:rPr lang="fr-FR" b="1" dirty="0" err="1" smtClean="0"/>
              <a:t>Very</a:t>
            </a:r>
            <a:r>
              <a:rPr lang="fr-FR" b="1" dirty="0" smtClean="0"/>
              <a:t>) Good </a:t>
            </a:r>
            <a:r>
              <a:rPr lang="fr-FR" b="1" dirty="0" err="1" smtClean="0"/>
              <a:t>Residuals</a:t>
            </a:r>
            <a:r>
              <a:rPr lang="fr-FR" b="1" dirty="0" smtClean="0"/>
              <a:t> &amp; </a:t>
            </a:r>
            <a:r>
              <a:rPr lang="fr-FR" b="1" dirty="0" err="1" smtClean="0"/>
              <a:t>poor</a:t>
            </a:r>
            <a:r>
              <a:rPr lang="fr-FR" b="1" dirty="0" smtClean="0"/>
              <a:t>  </a:t>
            </a:r>
            <a:r>
              <a:rPr lang="el-GR" b="1" dirty="0" smtClean="0"/>
              <a:t>χ</a:t>
            </a:r>
            <a:r>
              <a:rPr lang="fr-FR" b="1" baseline="30000" dirty="0" smtClean="0"/>
              <a:t>2 </a:t>
            </a:r>
            <a:r>
              <a:rPr lang="fr-FR" b="1" dirty="0" smtClean="0"/>
              <a:t>(1.62)  :			</a:t>
            </a:r>
            <a:r>
              <a:rPr lang="fr-FR" b="1" dirty="0" smtClean="0">
                <a:solidFill>
                  <a:srgbClr val="FF0000"/>
                </a:solidFill>
              </a:rPr>
              <a:t>KLOE08  </a:t>
            </a:r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correlations</a:t>
            </a:r>
            <a:r>
              <a:rPr lang="fr-FR" b="1" dirty="0" smtClean="0">
                <a:solidFill>
                  <a:srgbClr val="00B050"/>
                </a:solidFill>
              </a:rPr>
              <a:t> in </a:t>
            </a:r>
            <a:r>
              <a:rPr lang="fr-FR" b="1" dirty="0" err="1" smtClean="0">
                <a:solidFill>
                  <a:srgbClr val="00B050"/>
                </a:solidFill>
              </a:rPr>
              <a:t>systematics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 smtClean="0"/>
          </a:p>
          <a:p>
            <a:r>
              <a:rPr lang="fr-FR" b="1" dirty="0" smtClean="0"/>
              <a:t>Bad Gl. fit </a:t>
            </a:r>
            <a:r>
              <a:rPr lang="fr-FR" b="1" dirty="0" err="1" smtClean="0"/>
              <a:t>Prob</a:t>
            </a:r>
            <a:r>
              <a:rPr lang="fr-FR" b="1" dirty="0" smtClean="0"/>
              <a:t> . &amp; </a:t>
            </a:r>
            <a:r>
              <a:rPr lang="fr-FR" b="1" dirty="0" err="1" smtClean="0">
                <a:sym typeface="Wingdings" pitchFamily="2" charset="2"/>
              </a:rPr>
              <a:t>at</a:t>
            </a:r>
            <a:r>
              <a:rPr lang="fr-FR" b="1" dirty="0" smtClean="0">
                <a:sym typeface="Wingdings" pitchFamily="2" charset="2"/>
              </a:rPr>
              <a:t> [</a:t>
            </a:r>
            <a:r>
              <a:rPr lang="el-GR" b="1" dirty="0" smtClean="0">
                <a:sym typeface="Wingdings" pitchFamily="2" charset="2"/>
              </a:rPr>
              <a:t>ρ</a:t>
            </a:r>
            <a:r>
              <a:rPr lang="fr-FR" b="1" dirty="0" smtClean="0">
                <a:sym typeface="Wingdings" pitchFamily="2" charset="2"/>
              </a:rPr>
              <a:t>/</a:t>
            </a:r>
            <a:r>
              <a:rPr lang="el-GR" b="1" dirty="0" smtClean="0">
                <a:sym typeface="Wingdings" pitchFamily="2" charset="2"/>
              </a:rPr>
              <a:t>ω</a:t>
            </a:r>
            <a:r>
              <a:rPr lang="fr-FR" b="1" dirty="0" smtClean="0">
                <a:sym typeface="Wingdings" pitchFamily="2" charset="2"/>
              </a:rPr>
              <a:t>] </a:t>
            </a:r>
            <a:r>
              <a:rPr lang="fr-FR" b="1" dirty="0" err="1" smtClean="0">
                <a:sym typeface="Wingdings" pitchFamily="2" charset="2"/>
              </a:rPr>
              <a:t>peak</a:t>
            </a:r>
            <a:r>
              <a:rPr lang="fr-FR" b="1" dirty="0" smtClean="0">
                <a:sym typeface="Wingdings" pitchFamily="2" charset="2"/>
              </a:rPr>
              <a:t> </a:t>
            </a:r>
            <a:r>
              <a:rPr lang="el-GR" b="1" dirty="0" smtClean="0"/>
              <a:t>χ</a:t>
            </a:r>
            <a:r>
              <a:rPr lang="fr-FR" b="1" baseline="30000" dirty="0" smtClean="0"/>
              <a:t>2</a:t>
            </a:r>
            <a:r>
              <a:rPr lang="fr-FR" b="1" dirty="0" smtClean="0"/>
              <a:t>/N=</a:t>
            </a:r>
            <a:r>
              <a:rPr lang="fr-FR" b="1" dirty="0" smtClean="0">
                <a:sym typeface="Wingdings" pitchFamily="2" charset="2"/>
              </a:rPr>
              <a:t> 1.9    	</a:t>
            </a:r>
            <a:r>
              <a:rPr lang="fr-FR" b="1" dirty="0" smtClean="0">
                <a:solidFill>
                  <a:srgbClr val="FF0000"/>
                </a:solidFill>
              </a:rPr>
              <a:t>BaBar  </a:t>
            </a:r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hardly</a:t>
            </a:r>
            <a:r>
              <a:rPr lang="fr-FR" b="1" dirty="0" smtClean="0">
                <a:solidFill>
                  <a:srgbClr val="00B050"/>
                </a:solidFill>
              </a:rPr>
              <a:t> consistent with non </a:t>
            </a:r>
            <a:r>
              <a:rPr lang="el-GR" b="1" dirty="0" smtClean="0">
                <a:solidFill>
                  <a:srgbClr val="00B050"/>
                </a:solidFill>
              </a:rPr>
              <a:t>ππ</a:t>
            </a:r>
            <a:r>
              <a:rPr lang="fr-FR" b="1" dirty="0" smtClean="0">
                <a:solidFill>
                  <a:srgbClr val="00B050"/>
                </a:solidFill>
              </a:rPr>
              <a:t> data)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/>
              <a:t> Consistent </a:t>
            </a:r>
            <a:r>
              <a:rPr lang="el-GR" b="1" dirty="0" smtClean="0"/>
              <a:t>ππ</a:t>
            </a:r>
            <a:r>
              <a:rPr lang="fr-FR" b="1" dirty="0" smtClean="0"/>
              <a:t> data sets for Global </a:t>
            </a:r>
            <a:r>
              <a:rPr lang="fr-FR" b="1" dirty="0" err="1" smtClean="0"/>
              <a:t>Treatment</a:t>
            </a:r>
            <a:r>
              <a:rPr lang="fr-FR" b="1" dirty="0" smtClean="0"/>
              <a:t> : 	     </a:t>
            </a:r>
            <a:r>
              <a:rPr lang="fr-FR" b="1" dirty="0" smtClean="0">
                <a:solidFill>
                  <a:srgbClr val="FF0000"/>
                </a:solidFill>
              </a:rPr>
              <a:t>CMD2 &amp; SND &amp; KLOE10 &amp; KLOE12</a:t>
            </a:r>
            <a:endParaRPr lang="fr-FR" b="1" dirty="0" smtClean="0"/>
          </a:p>
          <a:p>
            <a:pPr>
              <a:buNone/>
            </a:pPr>
            <a:r>
              <a:rPr lang="fr-FR" b="1" baseline="30000" dirty="0" smtClean="0"/>
              <a:t>    </a:t>
            </a:r>
          </a:p>
          <a:p>
            <a:pPr>
              <a:buNone/>
            </a:pPr>
            <a:endParaRPr lang="fr-FR" b="1" baseline="300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899592" y="4869160"/>
            <a:ext cx="7704856" cy="93610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38138"/>
          </a:xfrm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GLOBAL FIT RESULTS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/>
              <a:t>Fits </a:t>
            </a:r>
            <a:r>
              <a:rPr lang="fr-FR" dirty="0" err="1" smtClean="0"/>
              <a:t>performed</a:t>
            </a:r>
            <a:r>
              <a:rPr lang="fr-FR" dirty="0" smtClean="0"/>
              <a:t> with </a:t>
            </a:r>
            <a:r>
              <a:rPr lang="fr-FR" dirty="0" err="1" smtClean="0"/>
              <a:t>combinations</a:t>
            </a:r>
            <a:r>
              <a:rPr lang="fr-FR" dirty="0" smtClean="0"/>
              <a:t> of </a:t>
            </a:r>
            <a:r>
              <a:rPr lang="el-GR" dirty="0" smtClean="0"/>
              <a:t>ππ</a:t>
            </a:r>
            <a:r>
              <a:rPr lang="fr-FR" dirty="0" smtClean="0"/>
              <a:t> data sets   </a:t>
            </a:r>
            <a:r>
              <a:rPr lang="fr-FR" dirty="0" smtClean="0">
                <a:solidFill>
                  <a:srgbClr val="00B050"/>
                </a:solidFill>
              </a:rPr>
              <a:t>(incl./</a:t>
            </a:r>
            <a:r>
              <a:rPr lang="fr-FR" dirty="0" err="1" smtClean="0">
                <a:solidFill>
                  <a:srgbClr val="00B050"/>
                </a:solidFill>
              </a:rPr>
              <a:t>excl</a:t>
            </a:r>
            <a:r>
              <a:rPr lang="fr-FR" dirty="0" smtClean="0">
                <a:solidFill>
                  <a:srgbClr val="00B050"/>
                </a:solidFill>
              </a:rPr>
              <a:t>.  </a:t>
            </a:r>
            <a:r>
              <a:rPr lang="fr-FR" dirty="0" err="1" smtClean="0">
                <a:solidFill>
                  <a:srgbClr val="00B050"/>
                </a:solidFill>
              </a:rPr>
              <a:t>Spacelike</a:t>
            </a:r>
            <a:r>
              <a:rPr lang="fr-FR" dirty="0" smtClean="0">
                <a:solidFill>
                  <a:srgbClr val="00B050"/>
                </a:solidFill>
              </a:rPr>
              <a:t>)</a:t>
            </a:r>
          </a:p>
          <a:p>
            <a:r>
              <a:rPr lang="fr-FR" b="1" dirty="0" smtClean="0"/>
              <a:t>All </a:t>
            </a:r>
            <a:r>
              <a:rPr lang="fr-FR" b="1" dirty="0" err="1" smtClean="0"/>
              <a:t>other</a:t>
            </a:r>
            <a:r>
              <a:rPr lang="fr-FR" b="1" dirty="0" smtClean="0"/>
              <a:t> </a:t>
            </a:r>
            <a:r>
              <a:rPr lang="fr-FR" b="1" dirty="0" err="1" smtClean="0"/>
              <a:t>channels</a:t>
            </a:r>
            <a:r>
              <a:rPr lang="fr-FR" b="1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always</a:t>
            </a:r>
            <a:r>
              <a:rPr lang="fr-FR" b="1" dirty="0" smtClean="0"/>
              <a:t> </a:t>
            </a:r>
            <a:r>
              <a:rPr lang="fr-FR" b="1" dirty="0" err="1" smtClean="0"/>
              <a:t>included</a:t>
            </a:r>
            <a:r>
              <a:rPr lang="fr-FR" b="1" dirty="0" smtClean="0"/>
              <a:t> in fits</a:t>
            </a:r>
          </a:p>
          <a:p>
            <a:pPr>
              <a:buNone/>
            </a:pPr>
            <a:r>
              <a:rPr lang="fr-FR" dirty="0" smtClean="0">
                <a:solidFill>
                  <a:schemeClr val="tx2"/>
                </a:solidFill>
              </a:rPr>
              <a:t>     (</a:t>
            </a:r>
            <a:r>
              <a:rPr lang="el-GR" dirty="0" smtClean="0">
                <a:solidFill>
                  <a:schemeClr val="tx2"/>
                </a:solidFill>
              </a:rPr>
              <a:t>τ→ππ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ν</a:t>
            </a:r>
            <a:r>
              <a:rPr lang="el-GR" baseline="-25000" dirty="0" smtClean="0">
                <a:solidFill>
                  <a:schemeClr val="tx2"/>
                </a:solidFill>
              </a:rPr>
              <a:t>τ</a:t>
            </a:r>
            <a:r>
              <a:rPr lang="fr-FR" baseline="-250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e</a:t>
            </a:r>
            <a:r>
              <a:rPr lang="fr-FR" baseline="30000" dirty="0" smtClean="0">
                <a:solidFill>
                  <a:schemeClr val="tx2"/>
                </a:solidFill>
              </a:rPr>
              <a:t>+</a:t>
            </a:r>
            <a:r>
              <a:rPr lang="fr-FR" dirty="0" smtClean="0">
                <a:solidFill>
                  <a:schemeClr val="tx2"/>
                </a:solidFill>
              </a:rPr>
              <a:t>e</a:t>
            </a:r>
            <a:r>
              <a:rPr lang="fr-FR" b="1" baseline="30000" dirty="0" smtClean="0">
                <a:solidFill>
                  <a:schemeClr val="tx2"/>
                </a:solidFill>
              </a:rPr>
              <a:t>-</a:t>
            </a:r>
            <a:r>
              <a:rPr lang="fr-FR" dirty="0" smtClean="0">
                <a:solidFill>
                  <a:schemeClr val="tx2"/>
                </a:solidFill>
              </a:rPr>
              <a:t>→  K+K-/ K0 K0b/</a:t>
            </a:r>
            <a:r>
              <a:rPr lang="el-GR" dirty="0" smtClean="0">
                <a:solidFill>
                  <a:schemeClr val="tx2"/>
                </a:solidFill>
              </a:rPr>
              <a:t>π γ</a:t>
            </a:r>
            <a:r>
              <a:rPr lang="fr-FR" dirty="0" smtClean="0">
                <a:solidFill>
                  <a:schemeClr val="tx2"/>
                </a:solidFill>
              </a:rPr>
              <a:t>/</a:t>
            </a:r>
            <a:r>
              <a:rPr lang="el-GR" dirty="0" smtClean="0">
                <a:solidFill>
                  <a:schemeClr val="tx2"/>
                </a:solidFill>
              </a:rPr>
              <a:t>ηγ</a:t>
            </a:r>
            <a:r>
              <a:rPr lang="fr-FR" dirty="0" smtClean="0">
                <a:solidFill>
                  <a:schemeClr val="tx2"/>
                </a:solidFill>
              </a:rPr>
              <a:t>/</a:t>
            </a:r>
            <a:r>
              <a:rPr lang="el-GR" dirty="0" smtClean="0">
                <a:solidFill>
                  <a:schemeClr val="tx2"/>
                </a:solidFill>
              </a:rPr>
              <a:t>π π π</a:t>
            </a:r>
            <a:r>
              <a:rPr lang="fr-FR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6" name="Rectangle à coins arrondis 5"/>
          <p:cNvSpPr/>
          <p:nvPr/>
        </p:nvSpPr>
        <p:spPr>
          <a:xfrm>
            <a:off x="467544" y="3284984"/>
            <a:ext cx="8280920" cy="11521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smtClean="0"/>
              <a:t>NSK2:: </a:t>
            </a:r>
            <a:r>
              <a:rPr lang="fr-FR" b="1" dirty="0" err="1" smtClean="0"/>
              <a:t>Breaking</a:t>
            </a:r>
            <a:r>
              <a:rPr lang="fr-FR" b="1" dirty="0" smtClean="0"/>
              <a:t>  the HLS Model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643050"/>
            <a:ext cx="9001156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 Data </a:t>
            </a:r>
            <a:r>
              <a:rPr lang="fr-FR" b="1" dirty="0" err="1" smtClean="0"/>
              <a:t>handling</a:t>
            </a:r>
            <a:r>
              <a:rPr lang="fr-FR" b="1" dirty="0" smtClean="0"/>
              <a:t> with the </a:t>
            </a:r>
            <a:r>
              <a:rPr lang="fr-FR" b="1" dirty="0" smtClean="0">
                <a:solidFill>
                  <a:srgbClr val="FF0000"/>
                </a:solidFill>
              </a:rPr>
              <a:t>HLS  </a:t>
            </a:r>
            <a:r>
              <a:rPr lang="fr-FR" b="1" dirty="0" err="1" smtClean="0">
                <a:solidFill>
                  <a:srgbClr val="FF0000"/>
                </a:solidFill>
              </a:rPr>
              <a:t>Lagrangian</a:t>
            </a:r>
            <a:endParaRPr lang="fr-FR" b="1" dirty="0" smtClean="0"/>
          </a:p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presently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breaking</a:t>
            </a: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schemes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  <a:r>
              <a:rPr lang="fr-FR" b="1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</a:rPr>
              <a:t>BKY </a:t>
            </a:r>
            <a:r>
              <a:rPr lang="fr-FR" b="1" dirty="0" err="1" smtClean="0">
                <a:solidFill>
                  <a:srgbClr val="FF0000"/>
                </a:solidFill>
              </a:rPr>
              <a:t>mechanism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  <a:r>
              <a:rPr lang="fr-FR" b="1" dirty="0" smtClean="0"/>
              <a:t> 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vector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meson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mixing</a:t>
            </a:r>
            <a:r>
              <a:rPr lang="fr-FR" b="1" dirty="0" smtClean="0">
                <a:solidFill>
                  <a:srgbClr val="FF0000"/>
                </a:solidFill>
              </a:rPr>
              <a:t> : </a:t>
            </a:r>
          </a:p>
          <a:p>
            <a:pPr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Latest</a:t>
            </a:r>
            <a:r>
              <a:rPr lang="fr-FR" b="1" dirty="0" smtClean="0">
                <a:solidFill>
                  <a:srgbClr val="FF0000"/>
                </a:solidFill>
              </a:rPr>
              <a:t> Model </a:t>
            </a:r>
            <a:r>
              <a:rPr lang="fr-FR" b="1" dirty="0" err="1" smtClean="0">
                <a:solidFill>
                  <a:srgbClr val="FF0000"/>
                </a:solidFill>
              </a:rPr>
              <a:t>Status</a:t>
            </a:r>
            <a:r>
              <a:rPr lang="fr-FR" b="1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sz="33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Rectangle 6"/>
          <p:cNvSpPr/>
          <p:nvPr/>
        </p:nvSpPr>
        <p:spPr bwMode="auto">
          <a:xfrm>
            <a:off x="4139952" y="3645024"/>
            <a:ext cx="446449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M.Bando</a:t>
            </a:r>
            <a:r>
              <a:rPr lang="fr-FR" i="1" dirty="0" smtClean="0"/>
              <a:t> et al</a:t>
            </a:r>
            <a:r>
              <a:rPr lang="fr-FR" dirty="0" smtClean="0"/>
              <a:t>.  </a:t>
            </a:r>
            <a:r>
              <a:rPr lang="fr-FR" dirty="0" err="1" smtClean="0"/>
              <a:t>Nucl</a:t>
            </a:r>
            <a:r>
              <a:rPr lang="fr-FR" dirty="0" smtClean="0"/>
              <a:t>. Phys. B259 (1985) 493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99992" y="4725144"/>
            <a:ext cx="410445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</a:t>
            </a:r>
            <a:r>
              <a:rPr lang="fr-FR" dirty="0" smtClean="0"/>
              <a:t>.  EPJ C55 (2008) 199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419872" y="4005064"/>
            <a:ext cx="518457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</a:t>
            </a:r>
            <a:r>
              <a:rPr lang="fr-FR" dirty="0" smtClean="0"/>
              <a:t>.  Phys. </a:t>
            </a:r>
            <a:r>
              <a:rPr lang="fr-FR" dirty="0" err="1" smtClean="0"/>
              <a:t>Rev</a:t>
            </a:r>
            <a:r>
              <a:rPr lang="fr-FR" dirty="0" smtClean="0"/>
              <a:t>.  D58 (1998) 074006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11560" y="404664"/>
            <a:ext cx="82296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HLS Model &amp;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Breaking</a:t>
            </a: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99992" y="5085184"/>
            <a:ext cx="410445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</a:t>
            </a:r>
            <a:r>
              <a:rPr lang="fr-FR" dirty="0" smtClean="0"/>
              <a:t>.  EPJ C65 (2010) 211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499992" y="5877272"/>
            <a:ext cx="410445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M.Benayoun</a:t>
            </a:r>
            <a:r>
              <a:rPr lang="fr-FR" i="1" dirty="0" smtClean="0"/>
              <a:t> et al</a:t>
            </a:r>
            <a:r>
              <a:rPr lang="fr-FR" dirty="0" smtClean="0"/>
              <a:t>.  EPJ C72 (2012) 1848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355976" y="5661248"/>
            <a:ext cx="4464496" cy="77038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 bwMode="auto">
          <a:xfrm>
            <a:off x="3419872" y="4293096"/>
            <a:ext cx="5184576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err="1" smtClean="0"/>
              <a:t>M.Hashimoto</a:t>
            </a:r>
            <a:r>
              <a:rPr lang="fr-FR" dirty="0" smtClean="0"/>
              <a:t>  Phys. </a:t>
            </a:r>
            <a:r>
              <a:rPr lang="fr-FR" dirty="0" err="1" smtClean="0"/>
              <a:t>Rev</a:t>
            </a:r>
            <a:r>
              <a:rPr lang="fr-FR" dirty="0" smtClean="0"/>
              <a:t>.  D54 (1996)  5611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779912" y="2348880"/>
            <a:ext cx="4999520" cy="288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smtClean="0"/>
              <a:t>M. </a:t>
            </a:r>
            <a:r>
              <a:rPr lang="fr-FR" dirty="0" err="1" smtClean="0"/>
              <a:t>Harada</a:t>
            </a:r>
            <a:r>
              <a:rPr lang="fr-FR" dirty="0" smtClean="0"/>
              <a:t> &amp; K. </a:t>
            </a:r>
            <a:r>
              <a:rPr lang="fr-FR" dirty="0" err="1" smtClean="0"/>
              <a:t>Yamawaki</a:t>
            </a:r>
            <a:r>
              <a:rPr lang="fr-FR" dirty="0" smtClean="0"/>
              <a:t> Phys. </a:t>
            </a:r>
            <a:r>
              <a:rPr lang="fr-FR" dirty="0" err="1" smtClean="0"/>
              <a:t>Rep</a:t>
            </a:r>
            <a:r>
              <a:rPr lang="fr-FR" dirty="0" smtClean="0"/>
              <a:t>. 381 (2003) 1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GLOBAL FIT RESULTS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0" y="1844824"/>
            <a:ext cx="2160240" cy="122413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Consistency</a:t>
            </a:r>
            <a:r>
              <a:rPr lang="fr-FR" dirty="0" smtClean="0">
                <a:solidFill>
                  <a:schemeClr val="tx1"/>
                </a:solidFill>
              </a:rPr>
              <a:t> of CMD2/SND/KLOE10/KLOE12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 rot="10800000" flipV="1">
            <a:off x="6516216" y="5733256"/>
            <a:ext cx="978408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0800000" flipV="1">
            <a:off x="6588224" y="3284984"/>
            <a:ext cx="978408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335688" y="2132856"/>
            <a:ext cx="2808312" cy="792088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KLOE’s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</a:rPr>
              <a:t>Fits</a:t>
            </a:r>
            <a:r>
              <a:rPr lang="fr-FR" sz="2400" dirty="0" smtClean="0">
                <a:solidFill>
                  <a:schemeClr val="tx1"/>
                </a:solidFill>
              </a:rPr>
              <a:t> in «isolation»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335688" y="4869160"/>
            <a:ext cx="2808312" cy="792088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Global Fit 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14" name="Image 13" descr="top_fit_all_1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00808"/>
            <a:ext cx="4851920" cy="485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HVP </a:t>
            </a:r>
            <a:r>
              <a:rPr lang="fr-FR" b="1" dirty="0" err="1" smtClean="0"/>
              <a:t>Results</a:t>
            </a:r>
            <a:r>
              <a:rPr lang="fr-FR" b="1" dirty="0" smtClean="0"/>
              <a:t> up to 1.05 GeV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83568" y="1412776"/>
          <a:ext cx="6768752" cy="476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829"/>
                <a:gridCol w="1902717"/>
                <a:gridCol w="1832022"/>
                <a:gridCol w="1656184"/>
              </a:tblGrid>
              <a:tr h="63408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Channel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NSK +KLOE 10&amp;12 + </a:t>
                      </a: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(ABC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&lt; 1 </a:t>
                      </a:r>
                      <a:r>
                        <a:rPr lang="fr-FR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scan </a:t>
                      </a:r>
                      <a:r>
                        <a:rPr lang="fr-FR" baseline="0" dirty="0" err="1" smtClean="0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(NSK)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 + </a:t>
                      </a: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(ABC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&lt; 1GeV)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Direct 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Estimate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499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Arial" pitchFamily="34" charset="0"/>
                        </a:rPr>
                        <a:t>+</a:t>
                      </a: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Calibri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491.12 ± 1.35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495.40  ±  1.92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498.53 ± 3.73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(497.72 ± 2.12)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4.63 ± 0.04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4.61 ±  0.04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mtClean="0"/>
                        <a:t>    3.35 ±  0.11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0.64 ±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0.64 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0.48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dirty="0" smtClean="0"/>
                        <a:t>'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0.003 ± 0.000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0.003 ±  0.000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---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2409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 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-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40.78 ± 0.64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41.16  ±  0.59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43.24 ± 1.47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240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K</a:t>
                      </a:r>
                      <a:r>
                        <a:rPr lang="fr-FR" b="1" baseline="-25000" dirty="0" smtClean="0"/>
                        <a:t>L</a:t>
                      </a:r>
                      <a:r>
                        <a:rPr lang="fr-FR" b="1" dirty="0" smtClean="0"/>
                        <a:t> K</a:t>
                      </a:r>
                      <a:r>
                        <a:rPr lang="fr-FR" b="1" baseline="-25000" dirty="0" smtClean="0"/>
                        <a:t>S</a:t>
                      </a:r>
                      <a:endParaRPr lang="fr-FR" b="1" baseline="-25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11.94 ±  0.08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11.90 ±   0.08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12.31 ± 0.33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72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17.48 ±  0.21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17.59 ±  0.21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17.88 ± 0.54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3408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 up to</a:t>
                      </a:r>
                      <a:r>
                        <a:rPr lang="fr-FR" b="1" baseline="0" dirty="0" smtClean="0"/>
                        <a:t>            1.05 GeV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566.58 ±  1.50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571.30 ±  2.02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575.79 ± 4.06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4716016" y="2132856"/>
            <a:ext cx="792088" cy="43204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6516216" y="1988840"/>
            <a:ext cx="792088" cy="43204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7668344" y="2132856"/>
            <a:ext cx="1296144" cy="28803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Scan +ISR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 rot="8847112">
            <a:off x="7140753" y="2418191"/>
            <a:ext cx="546360" cy="72008"/>
          </a:xfrm>
          <a:prstGeom prst="rightArrow">
            <a:avLst>
              <a:gd name="adj1" fmla="val 56506"/>
              <a:gd name="adj2" fmla="val 597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843808" y="2060848"/>
            <a:ext cx="792088" cy="43204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HVP </a:t>
            </a:r>
            <a:r>
              <a:rPr lang="fr-FR" b="1" dirty="0" err="1" smtClean="0"/>
              <a:t>Results</a:t>
            </a:r>
            <a:r>
              <a:rPr lang="fr-FR" b="1" dirty="0" smtClean="0"/>
              <a:t> up to 1.05 GeV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51520" y="1628800"/>
          <a:ext cx="7056783" cy="473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3"/>
                <a:gridCol w="1872208"/>
                <a:gridCol w="1872208"/>
                <a:gridCol w="1656184"/>
              </a:tblGrid>
              <a:tr h="663871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Channel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NSK+KLOE10&amp;12 + </a:t>
                      </a: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(ABC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&lt; 1 </a:t>
                      </a:r>
                      <a:r>
                        <a:rPr lang="fr-FR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scan </a:t>
                      </a:r>
                      <a:r>
                        <a:rPr lang="fr-FR" baseline="0" dirty="0" err="1" smtClean="0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(NSK)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+ </a:t>
                      </a: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τ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(ABC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&lt; 1 </a:t>
                      </a:r>
                      <a:r>
                        <a:rPr lang="fr-FR" baseline="0" dirty="0" err="1" smtClean="0">
                          <a:solidFill>
                            <a:srgbClr val="FF0000"/>
                          </a:solidFill>
                        </a:rPr>
                        <a:t>GeV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Direct  </a:t>
                      </a:r>
                      <a:r>
                        <a:rPr lang="fr-FR" dirty="0" err="1" smtClean="0">
                          <a:solidFill>
                            <a:srgbClr val="FF0000"/>
                          </a:solidFill>
                        </a:rPr>
                        <a:t>Estimate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71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Arial" pitchFamily="34" charset="0"/>
                        </a:rPr>
                        <a:t>+</a:t>
                      </a:r>
                      <a:r>
                        <a:rPr lang="fr-FR" b="1" baseline="0" dirty="0" smtClean="0">
                          <a:latin typeface="Symbol" pitchFamily="18" charset="2"/>
                        </a:rPr>
                        <a:t>p</a:t>
                      </a:r>
                      <a:r>
                        <a:rPr lang="fr-FR" b="1" baseline="30000" dirty="0" smtClean="0">
                          <a:latin typeface="Calibri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491.12 ± 1.35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495.40  ±  1.92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498.53 ± 3.73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(497.72 ± 2.12)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64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4.63 ± 0.04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4.61 ±  0.04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3.35 ±  0.11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64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0.64 ±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0.64 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0.48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±  0.01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64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</a:t>
                      </a:r>
                      <a:r>
                        <a:rPr lang="fr-FR" b="1" dirty="0" smtClean="0"/>
                        <a:t>'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el-GR" b="1" dirty="0" smtClean="0"/>
                        <a:t>γ</a:t>
                      </a:r>
                      <a:endParaRPr lang="fr-FR" b="1" dirty="0" smtClean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0.003 ± 0.000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0.003 ±  0.000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---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6471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 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-</a:t>
                      </a:r>
                      <a:r>
                        <a:rPr lang="fr-FR" b="1" dirty="0" smtClean="0"/>
                        <a:t> </a:t>
                      </a:r>
                      <a:r>
                        <a:rPr lang="el-GR" b="1" dirty="0" smtClean="0"/>
                        <a:t>π</a:t>
                      </a:r>
                      <a:r>
                        <a:rPr lang="fr-FR" b="1" baseline="30000" dirty="0" smtClean="0"/>
                        <a:t>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40.78 ± 0.64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41.16  ±  0.59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43.24 ± 1.47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6471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K</a:t>
                      </a:r>
                      <a:r>
                        <a:rPr lang="fr-FR" b="1" baseline="-25000" dirty="0" smtClean="0"/>
                        <a:t>L</a:t>
                      </a:r>
                      <a:r>
                        <a:rPr lang="fr-FR" b="1" dirty="0" smtClean="0"/>
                        <a:t> K</a:t>
                      </a:r>
                      <a:r>
                        <a:rPr lang="fr-FR" b="1" baseline="-25000" dirty="0" smtClean="0"/>
                        <a:t>S</a:t>
                      </a:r>
                      <a:endParaRPr lang="fr-FR" b="1" baseline="-25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11.94 ±  0.08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11.90 ±   0.08 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12.31 ± 0.33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64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+</a:t>
                      </a:r>
                      <a:r>
                        <a:rPr lang="fr-FR" b="1" dirty="0" smtClean="0"/>
                        <a:t>K</a:t>
                      </a:r>
                      <a:r>
                        <a:rPr lang="fr-FR" b="1" baseline="30000" dirty="0" smtClean="0"/>
                        <a:t>-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17.48 ±  0.21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17.59 ±  0.21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17.88 ± 0.54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6471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Total up to</a:t>
                      </a:r>
                      <a:r>
                        <a:rPr lang="fr-FR" b="1" baseline="0" dirty="0" smtClean="0"/>
                        <a:t>            1.05 GeV</a:t>
                      </a:r>
                      <a:endParaRPr lang="fr-FR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566.58 ±  1.50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571.30 ±  2.02</a:t>
                      </a:r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575.79 ± 4.06</a:t>
                      </a:r>
                    </a:p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(574.98±2.66)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3851920" y="2348880"/>
            <a:ext cx="792088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724128" y="2276872"/>
            <a:ext cx="864096" cy="720080"/>
          </a:xfrm>
          <a:prstGeom prst="roundRect">
            <a:avLst>
              <a:gd name="adj" fmla="val 3034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2051720" y="2276872"/>
            <a:ext cx="864096" cy="504056"/>
          </a:xfrm>
          <a:prstGeom prst="roundRect">
            <a:avLst>
              <a:gd name="adj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812360" y="5949280"/>
            <a:ext cx="1116632" cy="28803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Scan +ISR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 rot="10149747">
            <a:off x="7163714" y="6144253"/>
            <a:ext cx="546360" cy="45719"/>
          </a:xfrm>
          <a:prstGeom prst="rightArrow">
            <a:avLst>
              <a:gd name="adj1" fmla="val 56506"/>
              <a:gd name="adj2" fmla="val 597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1907704" y="5733256"/>
            <a:ext cx="1800200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652120" y="5661248"/>
            <a:ext cx="1800200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10149747">
            <a:off x="7163713" y="2687869"/>
            <a:ext cx="546360" cy="45719"/>
          </a:xfrm>
          <a:prstGeom prst="rightArrow">
            <a:avLst>
              <a:gd name="adj1" fmla="val 56506"/>
              <a:gd name="adj2" fmla="val 5975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7740352" y="2564904"/>
            <a:ext cx="1116632" cy="288032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Scan +ISR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g-2 </a:t>
            </a:r>
            <a:r>
              <a:rPr lang="fr-FR" b="1" dirty="0" smtClean="0">
                <a:solidFill>
                  <a:srgbClr val="FF0000"/>
                </a:solidFill>
              </a:rPr>
              <a:t>HLS </a:t>
            </a:r>
            <a:r>
              <a:rPr lang="fr-FR" b="1" dirty="0" err="1" smtClean="0">
                <a:solidFill>
                  <a:srgbClr val="FF0000"/>
                </a:solidFill>
              </a:rPr>
              <a:t>Estimates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&amp; </a:t>
            </a:r>
            <a:r>
              <a:rPr lang="fr-FR" b="1" dirty="0" err="1" smtClean="0">
                <a:solidFill>
                  <a:srgbClr val="00B050"/>
                </a:solidFill>
              </a:rPr>
              <a:t>Others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7" name="Image 6" descr="uuu_gmoins2_12_b_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22674"/>
            <a:ext cx="6768752" cy="480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g-2 </a:t>
            </a:r>
            <a:r>
              <a:rPr lang="fr-FR" b="1" dirty="0" smtClean="0">
                <a:solidFill>
                  <a:srgbClr val="FF0000"/>
                </a:solidFill>
              </a:rPr>
              <a:t>HLS </a:t>
            </a:r>
            <a:r>
              <a:rPr lang="fr-FR" b="1" dirty="0" err="1" smtClean="0">
                <a:solidFill>
                  <a:srgbClr val="FF0000"/>
                </a:solidFill>
              </a:rPr>
              <a:t>Estimates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&amp; </a:t>
            </a:r>
            <a:r>
              <a:rPr lang="fr-FR" b="1" dirty="0" err="1" smtClean="0">
                <a:solidFill>
                  <a:srgbClr val="00B050"/>
                </a:solidFill>
              </a:rPr>
              <a:t>Others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7" name="Image 6" descr="uuu_gmoins2_12_b_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22674"/>
            <a:ext cx="6768752" cy="4801914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683568" y="3356992"/>
            <a:ext cx="7776864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g-2 </a:t>
            </a:r>
            <a:r>
              <a:rPr lang="fr-FR" b="1" dirty="0" smtClean="0">
                <a:solidFill>
                  <a:srgbClr val="FF0000"/>
                </a:solidFill>
              </a:rPr>
              <a:t>HLS </a:t>
            </a:r>
            <a:r>
              <a:rPr lang="fr-FR" b="1" dirty="0" err="1" smtClean="0">
                <a:solidFill>
                  <a:srgbClr val="FF0000"/>
                </a:solidFill>
              </a:rPr>
              <a:t>Estimates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&amp; </a:t>
            </a:r>
            <a:r>
              <a:rPr lang="fr-FR" b="1" dirty="0" err="1" smtClean="0">
                <a:solidFill>
                  <a:srgbClr val="00B050"/>
                </a:solidFill>
              </a:rPr>
              <a:t>Others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7" name="Image 6" descr="uuu_gmoins2_12_b_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22674"/>
            <a:ext cx="6768752" cy="4801914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683568" y="4005064"/>
            <a:ext cx="7776864" cy="5040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/>
              <a:t>Systematics</a:t>
            </a:r>
            <a:r>
              <a:rPr lang="fr-FR" b="1" dirty="0" smtClean="0"/>
              <a:t> for a</a:t>
            </a:r>
            <a:r>
              <a:rPr lang="el-GR" b="1" baseline="-25000" dirty="0" smtClean="0"/>
              <a:t>μ</a:t>
            </a:r>
            <a:r>
              <a:rPr lang="fr-FR" b="1" dirty="0" smtClean="0"/>
              <a:t>(</a:t>
            </a:r>
            <a:r>
              <a:rPr lang="el-GR" b="1" dirty="0" smtClean="0"/>
              <a:t>ππ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/>
              <a:t>Systematics</a:t>
            </a:r>
            <a:r>
              <a:rPr lang="fr-FR" sz="3600" b="1" dirty="0" smtClean="0"/>
              <a:t>  </a:t>
            </a:r>
            <a:r>
              <a:rPr lang="fr-FR" sz="3600" b="1" dirty="0" err="1" smtClean="0"/>
              <a:t>examined</a:t>
            </a:r>
            <a:r>
              <a:rPr lang="fr-FR" sz="3600" b="1" dirty="0" smtClean="0"/>
              <a:t> in 3 </a:t>
            </a:r>
            <a:r>
              <a:rPr lang="fr-FR" sz="3600" b="1" dirty="0" err="1" smtClean="0"/>
              <a:t>regions</a:t>
            </a:r>
            <a:endParaRPr lang="fr-FR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fr-FR" sz="3600" b="1" dirty="0" smtClean="0"/>
              <a:t>The  </a:t>
            </a:r>
            <a:r>
              <a:rPr lang="el-GR" sz="3600" b="1" dirty="0" smtClean="0"/>
              <a:t>ρ</a:t>
            </a:r>
            <a:r>
              <a:rPr lang="fr-FR" sz="3600" b="1" dirty="0" smtClean="0"/>
              <a:t>-</a:t>
            </a:r>
            <a:r>
              <a:rPr lang="el-GR" sz="3600" b="1" dirty="0" smtClean="0"/>
              <a:t>ω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interference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region</a:t>
            </a:r>
            <a:endParaRPr lang="fr-FR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fr-FR" sz="3600" b="1" dirty="0" smtClean="0"/>
              <a:t>The </a:t>
            </a:r>
            <a:r>
              <a:rPr lang="fr-FR" sz="3600" b="1" dirty="0" err="1" smtClean="0"/>
              <a:t>threshold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region</a:t>
            </a:r>
            <a:endParaRPr lang="fr-FR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fr-FR" sz="3600" b="1" dirty="0" smtClean="0"/>
              <a:t>The </a:t>
            </a:r>
            <a:r>
              <a:rPr lang="el-GR" sz="3600" b="1" dirty="0" smtClean="0"/>
              <a:t>φ</a:t>
            </a:r>
            <a:r>
              <a:rPr lang="fr-FR" sz="3600" b="1" dirty="0" smtClean="0"/>
              <a:t>  </a:t>
            </a:r>
            <a:r>
              <a:rPr lang="fr-FR" sz="3600" b="1" dirty="0" err="1" smtClean="0"/>
              <a:t>region</a:t>
            </a:r>
            <a:endParaRPr lang="fr-FR" sz="3600" b="1" dirty="0" smtClean="0"/>
          </a:p>
          <a:p>
            <a:pPr marL="742950" indent="-742950">
              <a:buFont typeface="+mj-lt"/>
              <a:buAutoNum type="arabicPeriod"/>
            </a:pPr>
            <a:r>
              <a:rPr lang="fr-FR" sz="3600" b="1" dirty="0" smtClean="0"/>
              <a:t> </a:t>
            </a:r>
            <a:r>
              <a:rPr lang="fr-FR" sz="3600" b="1" dirty="0" err="1" smtClean="0"/>
              <a:t>Effect</a:t>
            </a:r>
            <a:r>
              <a:rPr lang="fr-FR" sz="3600" b="1" dirty="0" smtClean="0"/>
              <a:t> of  </a:t>
            </a:r>
            <a:r>
              <a:rPr lang="el-GR" sz="3600" b="1" dirty="0" smtClean="0"/>
              <a:t>τ</a:t>
            </a:r>
            <a:r>
              <a:rPr lang="fr-FR" sz="3600" b="1" dirty="0" smtClean="0"/>
              <a:t> data on a</a:t>
            </a:r>
            <a:r>
              <a:rPr lang="el-GR" sz="3600" b="1" baseline="-25000" dirty="0" smtClean="0"/>
              <a:t>μ </a:t>
            </a:r>
            <a:r>
              <a:rPr lang="fr-FR" sz="3600" b="1" dirty="0" smtClean="0"/>
              <a:t>:  a shift</a:t>
            </a:r>
          </a:p>
          <a:p>
            <a:pPr marL="742950" indent="-742950">
              <a:buNone/>
            </a:pPr>
            <a:r>
              <a:rPr lang="fr-FR" sz="3600" b="1" dirty="0" smtClean="0"/>
              <a:t>   2.5 10</a:t>
            </a:r>
            <a:r>
              <a:rPr lang="fr-FR" sz="3600" b="1" baseline="30000" dirty="0" smtClean="0"/>
              <a:t>-10</a:t>
            </a:r>
            <a:r>
              <a:rPr lang="fr-FR" sz="3600" b="1" dirty="0" smtClean="0"/>
              <a:t>  </a:t>
            </a:r>
            <a:r>
              <a:rPr lang="fr-FR" sz="3600" b="1" dirty="0" smtClean="0">
                <a:solidFill>
                  <a:srgbClr val="00B050"/>
                </a:solidFill>
              </a:rPr>
              <a:t>(scan) </a:t>
            </a:r>
            <a:r>
              <a:rPr lang="fr-FR" sz="3600" dirty="0" smtClean="0">
                <a:latin typeface="Arial"/>
                <a:cs typeface="Arial"/>
              </a:rPr>
              <a:t>→</a:t>
            </a:r>
            <a:r>
              <a:rPr lang="fr-FR" sz="3600" b="1" dirty="0" smtClean="0"/>
              <a:t>0.4 10</a:t>
            </a:r>
            <a:r>
              <a:rPr lang="fr-FR" sz="3600" b="1" baseline="30000" dirty="0" smtClean="0"/>
              <a:t>-10 </a:t>
            </a:r>
            <a:r>
              <a:rPr lang="fr-FR" sz="3600" b="1" dirty="0" smtClean="0">
                <a:solidFill>
                  <a:srgbClr val="00B050"/>
                </a:solidFill>
              </a:rPr>
              <a:t>(scan+</a:t>
            </a:r>
            <a:r>
              <a:rPr lang="fr-FR" sz="3600" b="1" dirty="0" err="1" smtClean="0">
                <a:solidFill>
                  <a:srgbClr val="00B050"/>
                </a:solidFill>
              </a:rPr>
              <a:t>KLOE’s</a:t>
            </a:r>
            <a:r>
              <a:rPr lang="fr-FR" sz="3600" b="1" dirty="0" smtClean="0">
                <a:solidFill>
                  <a:srgbClr val="00B050"/>
                </a:solidFill>
              </a:rPr>
              <a:t>)</a:t>
            </a:r>
          </a:p>
          <a:p>
            <a:pPr marL="742950" indent="-742950">
              <a:buNone/>
            </a:pPr>
            <a:endParaRPr lang="fr-FR" sz="36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051248" cy="268139"/>
          </a:xfrm>
        </p:spPr>
        <p:txBody>
          <a:bodyPr/>
          <a:lstStyle/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15608" y="1340768"/>
            <a:ext cx="3528392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</a:t>
            </a:r>
            <a:r>
              <a:rPr lang="el-GR" sz="2400" b="1" baseline="-25000" dirty="0" smtClean="0">
                <a:solidFill>
                  <a:schemeClr val="tx1"/>
                </a:solidFill>
              </a:rPr>
              <a:t>μ</a:t>
            </a:r>
            <a:r>
              <a:rPr lang="fr-FR" sz="2400" b="1" dirty="0" smtClean="0">
                <a:solidFill>
                  <a:schemeClr val="tx1"/>
                </a:solidFill>
              </a:rPr>
              <a:t>(</a:t>
            </a:r>
            <a:r>
              <a:rPr lang="el-GR" sz="2400" b="1" dirty="0" smtClean="0">
                <a:solidFill>
                  <a:schemeClr val="tx1"/>
                </a:solidFill>
              </a:rPr>
              <a:t>ππ</a:t>
            </a:r>
            <a:r>
              <a:rPr lang="fr-FR" sz="2400" b="1" dirty="0" smtClean="0">
                <a:solidFill>
                  <a:schemeClr val="tx1"/>
                </a:solidFill>
              </a:rPr>
              <a:t>)   over m</a:t>
            </a:r>
            <a:r>
              <a:rPr lang="el-GR" sz="2400" b="1" baseline="-25000" dirty="0" smtClean="0">
                <a:solidFill>
                  <a:schemeClr val="tx1"/>
                </a:solidFill>
              </a:rPr>
              <a:t>ππ</a:t>
            </a:r>
            <a:r>
              <a:rPr lang="fr-FR" sz="2400" b="1" dirty="0" smtClean="0">
                <a:solidFill>
                  <a:schemeClr val="tx1"/>
                </a:solidFill>
              </a:rPr>
              <a:t>=[0.63,0.958] GeV</a:t>
            </a:r>
            <a:endParaRPr lang="fr-FR" sz="2400" b="1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3851920" y="4365104"/>
            <a:ext cx="2088232" cy="50405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96136" y="4797152"/>
            <a:ext cx="3024336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rgbClr val="FF0000"/>
                </a:solidFill>
              </a:rPr>
              <a:t>Uncertainties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</a:rPr>
              <a:t>improved</a:t>
            </a:r>
            <a:r>
              <a:rPr lang="fr-FR" sz="2400" b="1" dirty="0" smtClean="0">
                <a:solidFill>
                  <a:srgbClr val="FF0000"/>
                </a:solidFill>
              </a:rPr>
              <a:t> by ≈45%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4644008" y="4365104"/>
            <a:ext cx="1368152" cy="504056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err="1" smtClean="0"/>
              <a:t>Systematics</a:t>
            </a:r>
            <a:r>
              <a:rPr lang="el-GR" b="1" dirty="0" smtClean="0"/>
              <a:t> </a:t>
            </a:r>
            <a:r>
              <a:rPr lang="fr-FR" b="1" dirty="0" smtClean="0"/>
              <a:t> : </a:t>
            </a:r>
            <a:r>
              <a:rPr lang="el-GR" b="1" dirty="0" smtClean="0"/>
              <a:t>ρ</a:t>
            </a:r>
            <a:r>
              <a:rPr lang="fr-FR" b="1" dirty="0" smtClean="0"/>
              <a:t>-</a:t>
            </a:r>
            <a:r>
              <a:rPr lang="el-GR" b="1" dirty="0" smtClean="0"/>
              <a:t>ω</a:t>
            </a:r>
            <a:r>
              <a:rPr lang="fr-FR" b="1" dirty="0" smtClean="0"/>
              <a:t> </a:t>
            </a:r>
            <a:r>
              <a:rPr lang="fr-FR" b="1" dirty="0" err="1" smtClean="0"/>
              <a:t>region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2" name="Espace réservé du contenu 11" descr="amu_ref_mod12_fred_update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4968552" cy="4968552"/>
          </a:xfrm>
        </p:spPr>
      </p:pic>
      <p:sp>
        <p:nvSpPr>
          <p:cNvPr id="10" name="Rectangle 9"/>
          <p:cNvSpPr/>
          <p:nvPr/>
        </p:nvSpPr>
        <p:spPr>
          <a:xfrm>
            <a:off x="5868144" y="2996952"/>
            <a:ext cx="3024336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3300"/>
                </a:solidFill>
              </a:rPr>
              <a:t>BLACK : HLS (</a:t>
            </a:r>
            <a:r>
              <a:rPr lang="fr-FR" sz="2400" b="1" dirty="0" err="1" smtClean="0">
                <a:solidFill>
                  <a:srgbClr val="003300"/>
                </a:solidFill>
              </a:rPr>
              <a:t>with</a:t>
            </a:r>
            <a:r>
              <a:rPr lang="fr-FR" sz="2400" b="1" dirty="0" smtClean="0">
                <a:solidFill>
                  <a:srgbClr val="003300"/>
                </a:solidFill>
              </a:rPr>
              <a:t> </a:t>
            </a:r>
            <a:r>
              <a:rPr lang="el-GR" sz="2400" b="1" dirty="0" smtClean="0">
                <a:solidFill>
                  <a:srgbClr val="003300"/>
                </a:solidFill>
              </a:rPr>
              <a:t>τ</a:t>
            </a:r>
            <a:r>
              <a:rPr lang="fr-FR" sz="2400" b="1" dirty="0" smtClean="0">
                <a:solidFill>
                  <a:srgbClr val="003300"/>
                </a:solidFill>
              </a:rPr>
              <a:t>)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RED : EXPERIMENT</a:t>
            </a:r>
          </a:p>
          <a:p>
            <a:pPr algn="ctr"/>
            <a:endParaRPr lang="fr-FR" sz="2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15608" y="1340768"/>
            <a:ext cx="3528392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</a:t>
            </a:r>
            <a:r>
              <a:rPr lang="el-GR" sz="2400" b="1" baseline="-25000" dirty="0" smtClean="0">
                <a:solidFill>
                  <a:schemeClr val="tx1"/>
                </a:solidFill>
              </a:rPr>
              <a:t>μ</a:t>
            </a:r>
            <a:r>
              <a:rPr lang="fr-FR" sz="2400" b="1" dirty="0" smtClean="0">
                <a:solidFill>
                  <a:schemeClr val="tx1"/>
                </a:solidFill>
              </a:rPr>
              <a:t>(</a:t>
            </a:r>
            <a:r>
              <a:rPr lang="el-GR" sz="2400" b="1" dirty="0" smtClean="0">
                <a:solidFill>
                  <a:schemeClr val="tx1"/>
                </a:solidFill>
              </a:rPr>
              <a:t>ππ</a:t>
            </a:r>
            <a:r>
              <a:rPr lang="fr-FR" sz="2400" b="1" dirty="0" smtClean="0">
                <a:solidFill>
                  <a:schemeClr val="tx1"/>
                </a:solidFill>
              </a:rPr>
              <a:t>)   over m</a:t>
            </a:r>
            <a:r>
              <a:rPr lang="el-GR" sz="2400" b="1" baseline="-25000" dirty="0" smtClean="0">
                <a:solidFill>
                  <a:schemeClr val="tx1"/>
                </a:solidFill>
              </a:rPr>
              <a:t>ππ</a:t>
            </a:r>
            <a:r>
              <a:rPr lang="fr-FR" sz="2400" b="1" dirty="0" smtClean="0">
                <a:solidFill>
                  <a:schemeClr val="tx1"/>
                </a:solidFill>
              </a:rPr>
              <a:t>=[0.63,0.958] GeV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err="1" smtClean="0"/>
              <a:t>Systematics</a:t>
            </a:r>
            <a:r>
              <a:rPr lang="el-GR" b="1" dirty="0" smtClean="0"/>
              <a:t> </a:t>
            </a:r>
            <a:r>
              <a:rPr lang="fr-FR" b="1" dirty="0" smtClean="0"/>
              <a:t> : </a:t>
            </a:r>
            <a:r>
              <a:rPr lang="el-GR" b="1" dirty="0" smtClean="0"/>
              <a:t>ρ</a:t>
            </a:r>
            <a:r>
              <a:rPr lang="fr-FR" b="1" dirty="0" smtClean="0"/>
              <a:t>-</a:t>
            </a:r>
            <a:r>
              <a:rPr lang="el-GR" b="1" dirty="0" smtClean="0"/>
              <a:t>ω</a:t>
            </a:r>
            <a:r>
              <a:rPr lang="fr-FR" b="1" dirty="0" smtClean="0"/>
              <a:t> </a:t>
            </a:r>
            <a:r>
              <a:rPr lang="fr-FR" b="1" dirty="0" err="1" smtClean="0"/>
              <a:t>region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2" name="Espace réservé du contenu 11" descr="amu_ref_mod12_fred_update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4968552" cy="4968552"/>
          </a:xfrm>
        </p:spPr>
      </p:pic>
      <p:sp>
        <p:nvSpPr>
          <p:cNvPr id="10" name="Ellipse 9"/>
          <p:cNvSpPr/>
          <p:nvPr/>
        </p:nvSpPr>
        <p:spPr>
          <a:xfrm>
            <a:off x="6660232" y="5229200"/>
            <a:ext cx="2160240" cy="792088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≈ No </a:t>
            </a:r>
            <a:r>
              <a:rPr lang="fr-FR" sz="2400" b="1" dirty="0" err="1" smtClean="0">
                <a:solidFill>
                  <a:srgbClr val="FF0000"/>
                </a:solidFill>
              </a:rPr>
              <a:t>Bias</a:t>
            </a:r>
            <a:r>
              <a:rPr lang="fr-FR" sz="2400" b="1" dirty="0" smtClean="0">
                <a:solidFill>
                  <a:srgbClr val="FF0000"/>
                </a:solidFill>
              </a:rPr>
              <a:t>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2627784" y="3933056"/>
            <a:ext cx="4320480" cy="144016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1619672" y="3212976"/>
            <a:ext cx="1080120" cy="1224136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8144" y="2996952"/>
            <a:ext cx="3024336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3300"/>
                </a:solidFill>
              </a:rPr>
              <a:t>BLACK : HLS (</a:t>
            </a:r>
            <a:r>
              <a:rPr lang="fr-FR" sz="2400" b="1" dirty="0" err="1" smtClean="0">
                <a:solidFill>
                  <a:srgbClr val="003300"/>
                </a:solidFill>
              </a:rPr>
              <a:t>with</a:t>
            </a:r>
            <a:r>
              <a:rPr lang="fr-FR" sz="2400" b="1" dirty="0" smtClean="0">
                <a:solidFill>
                  <a:srgbClr val="003300"/>
                </a:solidFill>
              </a:rPr>
              <a:t> </a:t>
            </a:r>
            <a:r>
              <a:rPr lang="el-GR" sz="2400" b="1" dirty="0" smtClean="0">
                <a:solidFill>
                  <a:srgbClr val="003300"/>
                </a:solidFill>
              </a:rPr>
              <a:t>τ</a:t>
            </a:r>
            <a:r>
              <a:rPr lang="fr-FR" sz="2400" b="1" dirty="0" smtClean="0">
                <a:solidFill>
                  <a:srgbClr val="003300"/>
                </a:solidFill>
              </a:rPr>
              <a:t>)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RED : EXPERIMENT</a:t>
            </a:r>
          </a:p>
          <a:p>
            <a:pPr algn="ctr"/>
            <a:endParaRPr lang="fr-FR" sz="2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15608" y="1340768"/>
            <a:ext cx="3528392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a</a:t>
            </a:r>
            <a:r>
              <a:rPr lang="el-GR" sz="2400" b="1" baseline="-25000" dirty="0" smtClean="0">
                <a:solidFill>
                  <a:schemeClr val="tx1"/>
                </a:solidFill>
              </a:rPr>
              <a:t>μ</a:t>
            </a:r>
            <a:r>
              <a:rPr lang="fr-FR" sz="2400" b="1" dirty="0" smtClean="0">
                <a:solidFill>
                  <a:schemeClr val="tx1"/>
                </a:solidFill>
              </a:rPr>
              <a:t>(</a:t>
            </a:r>
            <a:r>
              <a:rPr lang="el-GR" sz="2400" b="1" dirty="0" smtClean="0">
                <a:solidFill>
                  <a:schemeClr val="tx1"/>
                </a:solidFill>
              </a:rPr>
              <a:t>ππ</a:t>
            </a:r>
            <a:r>
              <a:rPr lang="fr-FR" sz="2400" b="1" dirty="0" smtClean="0">
                <a:solidFill>
                  <a:schemeClr val="tx1"/>
                </a:solidFill>
              </a:rPr>
              <a:t>)   over m</a:t>
            </a:r>
            <a:r>
              <a:rPr lang="el-GR" sz="2400" b="1" baseline="-25000" dirty="0" smtClean="0">
                <a:solidFill>
                  <a:schemeClr val="tx1"/>
                </a:solidFill>
              </a:rPr>
              <a:t>ππ</a:t>
            </a:r>
            <a:r>
              <a:rPr lang="fr-FR" sz="2400" b="1" dirty="0" smtClean="0">
                <a:solidFill>
                  <a:schemeClr val="tx1"/>
                </a:solidFill>
              </a:rPr>
              <a:t>=[0.63,0.958] GeV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err="1" smtClean="0"/>
              <a:t>Systematics</a:t>
            </a:r>
            <a:r>
              <a:rPr lang="el-GR" b="1" dirty="0" smtClean="0"/>
              <a:t> </a:t>
            </a:r>
            <a:r>
              <a:rPr lang="fr-FR" b="1" dirty="0" smtClean="0"/>
              <a:t> : </a:t>
            </a:r>
            <a:r>
              <a:rPr lang="el-GR" b="1" dirty="0" smtClean="0"/>
              <a:t>ρ</a:t>
            </a:r>
            <a:r>
              <a:rPr lang="fr-FR" b="1" dirty="0" smtClean="0"/>
              <a:t>-</a:t>
            </a:r>
            <a:r>
              <a:rPr lang="el-GR" b="1" dirty="0" smtClean="0"/>
              <a:t>ω</a:t>
            </a:r>
            <a:r>
              <a:rPr lang="fr-FR" b="1" dirty="0" smtClean="0"/>
              <a:t> </a:t>
            </a:r>
            <a:r>
              <a:rPr lang="fr-FR" b="1" dirty="0" err="1" smtClean="0"/>
              <a:t>region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660232" y="5229200"/>
            <a:ext cx="2160240" cy="792088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≈ No </a:t>
            </a:r>
            <a:r>
              <a:rPr lang="fr-FR" sz="2400" b="1" dirty="0" err="1" smtClean="0">
                <a:solidFill>
                  <a:srgbClr val="FF0000"/>
                </a:solidFill>
              </a:rPr>
              <a:t>Bias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2987824" y="3861048"/>
            <a:ext cx="4320480" cy="144016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1115616" y="2348880"/>
            <a:ext cx="1800200" cy="2304256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2996952"/>
            <a:ext cx="3024336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003300"/>
                </a:solidFill>
              </a:rPr>
              <a:t>BLACK : HLS (</a:t>
            </a:r>
            <a:r>
              <a:rPr lang="fr-FR" sz="2400" b="1" dirty="0" err="1" smtClean="0">
                <a:solidFill>
                  <a:srgbClr val="003300"/>
                </a:solidFill>
              </a:rPr>
              <a:t>with</a:t>
            </a:r>
            <a:r>
              <a:rPr lang="fr-FR" sz="2400" b="1" dirty="0" smtClean="0">
                <a:solidFill>
                  <a:srgbClr val="003300"/>
                </a:solidFill>
              </a:rPr>
              <a:t> </a:t>
            </a:r>
            <a:r>
              <a:rPr lang="el-GR" sz="2400" b="1" dirty="0" smtClean="0">
                <a:solidFill>
                  <a:srgbClr val="003300"/>
                </a:solidFill>
              </a:rPr>
              <a:t>τ</a:t>
            </a:r>
            <a:r>
              <a:rPr lang="fr-FR" sz="2400" b="1" dirty="0" smtClean="0">
                <a:solidFill>
                  <a:srgbClr val="003300"/>
                </a:solidFill>
              </a:rPr>
              <a:t>)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RED : EXPERIMENT</a:t>
            </a:r>
          </a:p>
          <a:p>
            <a:pPr algn="ctr"/>
            <a:r>
              <a:rPr lang="fr-FR" sz="2400" b="1" dirty="0" smtClean="0">
                <a:solidFill>
                  <a:srgbClr val="00B050"/>
                </a:solidFill>
              </a:rPr>
              <a:t>GREEN : HLS (no </a:t>
            </a:r>
            <a:r>
              <a:rPr lang="el-GR" sz="2400" b="1" dirty="0" smtClean="0">
                <a:solidFill>
                  <a:srgbClr val="00B050"/>
                </a:solidFill>
              </a:rPr>
              <a:t>τ</a:t>
            </a:r>
            <a:r>
              <a:rPr lang="fr-FR" sz="2400" b="1" dirty="0" smtClean="0">
                <a:solidFill>
                  <a:srgbClr val="00B050"/>
                </a:solidFill>
              </a:rPr>
              <a:t>)</a:t>
            </a:r>
            <a:endParaRPr lang="fr-FR" sz="2400" b="1" dirty="0">
              <a:solidFill>
                <a:srgbClr val="00B050"/>
              </a:solidFill>
            </a:endParaRPr>
          </a:p>
        </p:txBody>
      </p:sp>
      <p:pic>
        <p:nvPicPr>
          <p:cNvPr id="15" name="Image 14" descr="amu_ref_mod12_fred_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5904656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g-2 &amp; Global </a:t>
            </a:r>
            <a:r>
              <a:rPr lang="fr-FR" b="1" dirty="0" err="1" smtClean="0"/>
              <a:t>Models</a:t>
            </a:r>
            <a:r>
              <a:rPr lang="fr-FR" b="1" dirty="0" smtClean="0"/>
              <a:t>/Fits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68052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fr-FR" b="1" dirty="0" smtClean="0"/>
              <a:t>NP </a:t>
            </a:r>
            <a:r>
              <a:rPr lang="fr-FR" b="1" dirty="0" err="1" smtClean="0"/>
              <a:t>Hadronic</a:t>
            </a:r>
            <a:r>
              <a:rPr lang="fr-FR" b="1" dirty="0" smtClean="0"/>
              <a:t> VP contributions to g-2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b="1" dirty="0" smtClean="0"/>
              <a:t> Effective </a:t>
            </a:r>
            <a:r>
              <a:rPr lang="fr-FR" b="1" dirty="0" err="1" smtClean="0"/>
              <a:t>Lagrangians</a:t>
            </a:r>
            <a:r>
              <a:rPr lang="fr-FR" b="1" dirty="0" smtClean="0"/>
              <a:t> </a:t>
            </a:r>
            <a:r>
              <a:rPr lang="fr-FR" b="1" dirty="0" err="1" smtClean="0"/>
              <a:t>imply</a:t>
            </a:r>
            <a:r>
              <a:rPr lang="fr-FR" b="1" dirty="0" smtClean="0"/>
              <a:t>  </a:t>
            </a:r>
            <a:r>
              <a:rPr lang="fr-FR" b="1" dirty="0" err="1" smtClean="0">
                <a:solidFill>
                  <a:srgbClr val="FF0000"/>
                </a:solidFill>
              </a:rPr>
              <a:t>physics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correlations</a:t>
            </a:r>
            <a:r>
              <a:rPr lang="fr-FR" b="1" dirty="0" smtClean="0">
                <a:solidFill>
                  <a:srgbClr val="0070C0"/>
                </a:solidFill>
              </a:rPr>
              <a:t> 		</a:t>
            </a:r>
            <a:r>
              <a:rPr lang="fr-FR" b="1" dirty="0" err="1" smtClean="0">
                <a:solidFill>
                  <a:srgbClr val="0070C0"/>
                </a:solidFill>
              </a:rPr>
              <a:t>among</a:t>
            </a:r>
            <a:r>
              <a:rPr lang="fr-FR" b="1" dirty="0" smtClean="0">
                <a:solidFill>
                  <a:srgbClr val="0070C0"/>
                </a:solidFill>
              </a:rPr>
              <a:t> the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-&gt; HLS cross-sections </a:t>
            </a:r>
            <a:r>
              <a:rPr lang="fr-FR" b="1" dirty="0" err="1" smtClean="0"/>
              <a:t>derived</a:t>
            </a:r>
            <a:r>
              <a:rPr lang="fr-FR" b="1" dirty="0" smtClean="0"/>
              <a:t> </a:t>
            </a:r>
            <a:r>
              <a:rPr lang="fr-FR" b="1" dirty="0" err="1" smtClean="0"/>
              <a:t>through</a:t>
            </a:r>
            <a:r>
              <a:rPr lang="fr-FR" b="1" dirty="0" smtClean="0"/>
              <a:t> a </a:t>
            </a:r>
            <a:r>
              <a:rPr lang="fr-FR" b="1" dirty="0" smtClean="0">
                <a:solidFill>
                  <a:srgbClr val="FF0000"/>
                </a:solidFill>
              </a:rPr>
              <a:t>global fit     (</a:t>
            </a:r>
            <a:r>
              <a:rPr lang="fr-FR" b="1" dirty="0" err="1" smtClean="0">
                <a:solidFill>
                  <a:srgbClr val="FF0000"/>
                </a:solidFill>
              </a:rPr>
              <a:t>param</a:t>
            </a:r>
            <a:r>
              <a:rPr lang="fr-FR" b="1" dirty="0" smtClean="0">
                <a:solidFill>
                  <a:srgbClr val="FF0000"/>
                </a:solidFill>
              </a:rPr>
              <a:t>. values &amp; </a:t>
            </a:r>
            <a:r>
              <a:rPr lang="fr-FR" b="1" dirty="0" err="1" smtClean="0">
                <a:solidFill>
                  <a:srgbClr val="FF0000"/>
                </a:solidFill>
              </a:rPr>
              <a:t>error</a:t>
            </a:r>
            <a:r>
              <a:rPr lang="fr-FR" b="1" dirty="0" smtClean="0">
                <a:solidFill>
                  <a:srgbClr val="FF0000"/>
                </a:solidFill>
              </a:rPr>
              <a:t> covariance </a:t>
            </a:r>
            <a:r>
              <a:rPr lang="fr-FR" b="1" dirty="0" err="1" smtClean="0">
                <a:solidFill>
                  <a:srgbClr val="FF0000"/>
                </a:solidFill>
              </a:rPr>
              <a:t>matrix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95536" y="2204864"/>
          <a:ext cx="5178425" cy="1079500"/>
        </p:xfrm>
        <a:graphic>
          <a:graphicData uri="http://schemas.openxmlformats.org/presentationml/2006/ole">
            <p:oleObj spid="_x0000_s1396738" name="Equation" r:id="rId3" imgW="2374560" imgH="495000" progId="Equation.DSMT4">
              <p:embed/>
            </p:oleObj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6228184" y="2420888"/>
            <a:ext cx="2736304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</a:rPr>
              <a:t>Measured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Xsection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10800000">
            <a:off x="5652120" y="2636912"/>
            <a:ext cx="576064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5733256"/>
            <a:ext cx="2952328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</a:rPr>
              <a:t>Measured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Xsection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364088" y="5733256"/>
            <a:ext cx="3024336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Model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accent3">
                    <a:lumMod val="50000"/>
                  </a:schemeClr>
                </a:solidFill>
              </a:rPr>
              <a:t>Xsection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el-GR" sz="2400" dirty="0" smtClean="0">
                <a:solidFill>
                  <a:schemeClr val="accent3">
                    <a:lumMod val="50000"/>
                  </a:schemeClr>
                </a:solidFill>
              </a:rPr>
              <a:t>φ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4139952" y="5949280"/>
            <a:ext cx="1050416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613385" name="Object 9"/>
          <p:cNvGraphicFramePr>
            <a:graphicFrameLocks noChangeAspect="1"/>
          </p:cNvGraphicFramePr>
          <p:nvPr/>
        </p:nvGraphicFramePr>
        <p:xfrm>
          <a:off x="4283968" y="3933056"/>
          <a:ext cx="1944216" cy="740229"/>
        </p:xfrm>
        <a:graphic>
          <a:graphicData uri="http://schemas.openxmlformats.org/presentationml/2006/ole">
            <p:oleObj spid="_x0000_s1396739" name="Equation" r:id="rId4" imgW="63468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Spacelike</a:t>
            </a:r>
            <a:r>
              <a:rPr lang="fr-FR" b="1" dirty="0" smtClean="0"/>
              <a:t> &amp; </a:t>
            </a:r>
            <a:r>
              <a:rPr lang="fr-FR" b="1" dirty="0" err="1" smtClean="0"/>
              <a:t>threshold</a:t>
            </a:r>
            <a:r>
              <a:rPr lang="fr-FR" b="1" dirty="0" smtClean="0"/>
              <a:t> </a:t>
            </a:r>
            <a:r>
              <a:rPr lang="fr-FR" b="1" dirty="0" err="1" smtClean="0"/>
              <a:t>Regions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pic>
        <p:nvPicPr>
          <p:cNvPr id="7" name="Image 6" descr="na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7101408" cy="5517232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6732240" y="3356992"/>
            <a:ext cx="2088232" cy="792088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u="dottedHeavy" dirty="0" err="1" smtClean="0">
                <a:solidFill>
                  <a:srgbClr val="FF0000"/>
                </a:solidFill>
              </a:rPr>
              <a:t>Low</a:t>
            </a:r>
            <a:r>
              <a:rPr lang="fr-FR" sz="2400" u="dottedHeavy" dirty="0" smtClean="0">
                <a:solidFill>
                  <a:srgbClr val="FF0000"/>
                </a:solidFill>
              </a:rPr>
              <a:t> mass  </a:t>
            </a:r>
            <a:r>
              <a:rPr lang="fr-FR" sz="2400" u="dottedHeavy" dirty="0" err="1" smtClean="0">
                <a:solidFill>
                  <a:srgbClr val="FF0000"/>
                </a:solidFill>
              </a:rPr>
              <a:t>tail</a:t>
            </a:r>
            <a:r>
              <a:rPr lang="fr-FR" sz="2400" u="dottedHeavy" dirty="0" smtClean="0">
                <a:solidFill>
                  <a:srgbClr val="FF0000"/>
                </a:solidFill>
              </a:rPr>
              <a:t> OK!</a:t>
            </a:r>
            <a:endParaRPr lang="fr-FR" dirty="0">
              <a:solidFill>
                <a:srgbClr val="FF0000"/>
              </a:solidFill>
            </a:endParaRPr>
          </a:p>
        </p:txBody>
      </p:sp>
      <p:graphicFrame>
        <p:nvGraphicFramePr>
          <p:cNvPr id="1243137" name="Object 1"/>
          <p:cNvGraphicFramePr>
            <a:graphicFrameLocks noChangeAspect="1"/>
          </p:cNvGraphicFramePr>
          <p:nvPr/>
        </p:nvGraphicFramePr>
        <p:xfrm>
          <a:off x="6732240" y="4581128"/>
          <a:ext cx="1831603" cy="1063549"/>
        </p:xfrm>
        <a:graphic>
          <a:graphicData uri="http://schemas.openxmlformats.org/presentationml/2006/ole">
            <p:oleObj spid="_x0000_s1339394" name="Equation" r:id="rId4" imgW="939600" imgH="545760" progId="Equation.DSMT4">
              <p:embed/>
            </p:oleObj>
          </a:graphicData>
        </a:graphic>
      </p:graphicFrame>
      <p:sp>
        <p:nvSpPr>
          <p:cNvPr id="8" name="Rectangle à coins arrondis 7"/>
          <p:cNvSpPr/>
          <p:nvPr/>
        </p:nvSpPr>
        <p:spPr>
          <a:xfrm>
            <a:off x="6876256" y="1628800"/>
            <a:ext cx="2016224" cy="1152128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u="dottedHeavy" dirty="0" smtClean="0">
                <a:solidFill>
                  <a:srgbClr val="FF0000"/>
                </a:solidFill>
              </a:rPr>
              <a:t>Extrapolation</a:t>
            </a:r>
            <a:r>
              <a:rPr lang="fr-FR" dirty="0" smtClean="0">
                <a:solidFill>
                  <a:srgbClr val="FF0000"/>
                </a:solidFill>
              </a:rPr>
              <a:t> to  s&lt;0  </a:t>
            </a:r>
            <a:r>
              <a:rPr lang="fr-FR" dirty="0" err="1" smtClean="0">
                <a:solidFill>
                  <a:srgbClr val="FF0000"/>
                </a:solidFill>
              </a:rPr>
              <a:t>perfect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Predicted</a:t>
            </a:r>
            <a:r>
              <a:rPr lang="fr-FR" b="1" dirty="0" smtClean="0"/>
              <a:t> Phase shift (I)</a:t>
            </a:r>
            <a:endParaRPr lang="fr-FR" b="1" dirty="0"/>
          </a:p>
        </p:txBody>
      </p:sp>
      <p:pic>
        <p:nvPicPr>
          <p:cNvPr id="6" name="Espace réservé du contenu 5" descr="phase_eps_0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124745"/>
            <a:ext cx="5256584" cy="525658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graphicFrame>
        <p:nvGraphicFramePr>
          <p:cNvPr id="1210370" name="Object 2"/>
          <p:cNvGraphicFramePr>
            <a:graphicFrameLocks noChangeAspect="1"/>
          </p:cNvGraphicFramePr>
          <p:nvPr/>
        </p:nvGraphicFramePr>
        <p:xfrm>
          <a:off x="5959475" y="1989138"/>
          <a:ext cx="2479675" cy="1439862"/>
        </p:xfrm>
        <a:graphic>
          <a:graphicData uri="http://schemas.openxmlformats.org/presentationml/2006/ole">
            <p:oleObj spid="_x0000_s1274882" name="Equation" r:id="rId4" imgW="939600" imgH="545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>
                <a:solidFill>
                  <a:srgbClr val="FF0000"/>
                </a:solidFill>
              </a:rPr>
              <a:t>Predicted</a:t>
            </a:r>
            <a:r>
              <a:rPr lang="fr-FR" b="1" dirty="0" smtClean="0"/>
              <a:t> Phase shift (II)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pic>
        <p:nvPicPr>
          <p:cNvPr id="7" name="Image 6" descr="phase_eps_5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5184576" cy="5184576"/>
          </a:xfrm>
          <a:prstGeom prst="rect">
            <a:avLst/>
          </a:prstGeom>
        </p:spPr>
      </p:pic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5959475" y="1989138"/>
          <a:ext cx="2479675" cy="1439862"/>
        </p:xfrm>
        <a:graphic>
          <a:graphicData uri="http://schemas.openxmlformats.org/presentationml/2006/ole">
            <p:oleObj spid="_x0000_s1303554" name="Equation" r:id="rId4" imgW="939600" imgH="545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/>
              <a:t>Threshold</a:t>
            </a:r>
            <a:r>
              <a:rPr lang="fr-FR" b="1" dirty="0" smtClean="0"/>
              <a:t> </a:t>
            </a:r>
            <a:r>
              <a:rPr lang="fr-FR" b="1" dirty="0" err="1" smtClean="0"/>
              <a:t>Behavior</a:t>
            </a:r>
            <a:endParaRPr lang="fr-FR" b="1" dirty="0"/>
          </a:p>
        </p:txBody>
      </p:sp>
      <p:pic>
        <p:nvPicPr>
          <p:cNvPr id="6" name="Espace réservé du contenu 5" descr="phase_all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824536" cy="4824536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graphicFrame>
        <p:nvGraphicFramePr>
          <p:cNvPr id="1321986" name="Object 2"/>
          <p:cNvGraphicFramePr>
            <a:graphicFrameLocks noChangeAspect="1"/>
          </p:cNvGraphicFramePr>
          <p:nvPr/>
        </p:nvGraphicFramePr>
        <p:xfrm>
          <a:off x="5220072" y="2780928"/>
          <a:ext cx="3462337" cy="1050925"/>
        </p:xfrm>
        <a:graphic>
          <a:graphicData uri="http://schemas.openxmlformats.org/presentationml/2006/ole">
            <p:oleObj spid="_x0000_s1321986" name="Equation" r:id="rId4" imgW="1396800" imgH="43164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6364288" y="4652963"/>
          <a:ext cx="1844675" cy="1041400"/>
        </p:xfrm>
        <a:graphic>
          <a:graphicData uri="http://schemas.openxmlformats.org/presentationml/2006/ole">
            <p:oleObj spid="_x0000_s1321987" name="Equation" r:id="rId5" imgW="107928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err="1" smtClean="0"/>
              <a:t>Behavior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s=0    (I)</a:t>
            </a:r>
            <a:endParaRPr lang="fr-FR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44</a:t>
            </a:fld>
            <a:endParaRPr lang="fr-FR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683568" y="1844824"/>
          <a:ext cx="7937500" cy="911225"/>
        </p:xfrm>
        <a:graphic>
          <a:graphicData uri="http://schemas.openxmlformats.org/presentationml/2006/ole">
            <p:oleObj spid="_x0000_s1370115" name="Equation" r:id="rId3" imgW="3429000" imgH="393480" progId="Equation.DSMT4">
              <p:embed/>
            </p:oleObj>
          </a:graphicData>
        </a:graphic>
      </p:graphicFrame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1370116" name="Object 4"/>
          <p:cNvGraphicFramePr>
            <a:graphicFrameLocks noChangeAspect="1"/>
          </p:cNvGraphicFramePr>
          <p:nvPr/>
        </p:nvGraphicFramePr>
        <p:xfrm>
          <a:off x="1475656" y="2996952"/>
          <a:ext cx="6026150" cy="911225"/>
        </p:xfrm>
        <a:graphic>
          <a:graphicData uri="http://schemas.openxmlformats.org/presentationml/2006/ole">
            <p:oleObj spid="_x0000_s1370116" name="Equation" r:id="rId4" imgW="2603160" imgH="393480" progId="Equation.DSMT4">
              <p:embed/>
            </p:oleObj>
          </a:graphicData>
        </a:graphic>
      </p:graphicFrame>
      <p:graphicFrame>
        <p:nvGraphicFramePr>
          <p:cNvPr id="1370117" name="Object 5"/>
          <p:cNvGraphicFramePr>
            <a:graphicFrameLocks noChangeAspect="1"/>
          </p:cNvGraphicFramePr>
          <p:nvPr/>
        </p:nvGraphicFramePr>
        <p:xfrm>
          <a:off x="395536" y="3140968"/>
          <a:ext cx="776481" cy="512961"/>
        </p:xfrm>
        <a:graphic>
          <a:graphicData uri="http://schemas.openxmlformats.org/presentationml/2006/ole">
            <p:oleObj spid="_x0000_s1370117" name="Equation" r:id="rId5" imgW="215640" imgH="164880" progId="Equation.DSMT4">
              <p:embed/>
            </p:oleObj>
          </a:graphicData>
        </a:graphic>
      </p:graphicFrame>
      <p:graphicFrame>
        <p:nvGraphicFramePr>
          <p:cNvPr id="1370118" name="Object 6"/>
          <p:cNvGraphicFramePr>
            <a:graphicFrameLocks noChangeAspect="1"/>
          </p:cNvGraphicFramePr>
          <p:nvPr/>
        </p:nvGraphicFramePr>
        <p:xfrm>
          <a:off x="2195736" y="4293096"/>
          <a:ext cx="4422775" cy="1439862"/>
        </p:xfrm>
        <a:graphic>
          <a:graphicData uri="http://schemas.openxmlformats.org/presentationml/2006/ole">
            <p:oleObj spid="_x0000_s1370118" name="Equation" r:id="rId6" imgW="1676160" imgH="545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/>
              <a:t>Behavior</a:t>
            </a:r>
            <a:r>
              <a:rPr lang="fr-FR" b="1" dirty="0" smtClean="0"/>
              <a:t> </a:t>
            </a:r>
            <a:r>
              <a:rPr lang="fr-FR" b="1" dirty="0" err="1" smtClean="0"/>
              <a:t>at</a:t>
            </a:r>
            <a:r>
              <a:rPr lang="fr-FR" b="1" dirty="0" smtClean="0"/>
              <a:t> s=0  (II)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</a:t>
            </a:r>
            <a:r>
              <a:rPr lang="fr-FR" sz="3600" b="1" dirty="0" smtClean="0"/>
              <a:t>a = 1.77 GeV</a:t>
            </a:r>
            <a:r>
              <a:rPr lang="fr-FR" sz="3600" b="1" baseline="30000" dirty="0" smtClean="0"/>
              <a:t>-2	</a:t>
            </a:r>
            <a:r>
              <a:rPr lang="fr-FR" sz="3600" b="1" dirty="0" smtClean="0"/>
              <a:t>     b = 4.07 GeV</a:t>
            </a:r>
            <a:r>
              <a:rPr lang="fr-FR" sz="3600" b="1" baseline="30000" dirty="0" smtClean="0"/>
              <a:t>-4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      		a</a:t>
            </a:r>
            <a:r>
              <a:rPr lang="el-GR" b="1" baseline="-25000" dirty="0" smtClean="0"/>
              <a:t>μ</a:t>
            </a:r>
            <a:r>
              <a:rPr lang="fr-FR" b="1" dirty="0" smtClean="0"/>
              <a:t>(</a:t>
            </a:r>
            <a:r>
              <a:rPr lang="el-GR" b="1" dirty="0" smtClean="0"/>
              <a:t>ππ</a:t>
            </a:r>
            <a:r>
              <a:rPr lang="fr-FR" b="1" dirty="0" smtClean="0"/>
              <a:t>)   =&gt; +[1.4, 2.2]   10</a:t>
            </a:r>
            <a:r>
              <a:rPr lang="fr-FR" b="1" baseline="30000" dirty="0" smtClean="0"/>
              <a:t>-10</a:t>
            </a:r>
            <a:endParaRPr lang="fr-FR" b="1" baseline="30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755576" y="1844823"/>
          <a:ext cx="6840760" cy="1080121"/>
        </p:xfrm>
        <a:graphic>
          <a:graphicData uri="http://schemas.openxmlformats.org/presentationml/2006/ole">
            <p:oleObj spid="_x0000_s1383426" name="Equation" r:id="rId3" imgW="154908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600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b="1" dirty="0" smtClean="0"/>
              <a:t> </a:t>
            </a:r>
            <a:r>
              <a:rPr lang="fr-FR" sz="2800" b="1" dirty="0" smtClean="0"/>
              <a:t>1/ HLS model </a:t>
            </a:r>
            <a:r>
              <a:rPr lang="fr-FR" sz="2800" b="1" dirty="0" err="1" smtClean="0"/>
              <a:t>succeeds</a:t>
            </a:r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→</a:t>
            </a:r>
            <a:r>
              <a:rPr lang="fr-FR" sz="2800" b="1" dirty="0" smtClean="0"/>
              <a:t> (</a:t>
            </a:r>
            <a:r>
              <a:rPr lang="fr-FR" sz="2800" b="1" dirty="0" err="1" smtClean="0"/>
              <a:t>other</a:t>
            </a:r>
            <a:r>
              <a:rPr lang="fr-FR" sz="2800" b="1" dirty="0" smtClean="0"/>
              <a:t>  </a:t>
            </a:r>
            <a:r>
              <a:rPr lang="fr-FR" sz="2800" b="1" dirty="0" smtClean="0">
                <a:solidFill>
                  <a:srgbClr val="FF0000"/>
                </a:solidFill>
              </a:rPr>
              <a:t>global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approaches</a:t>
            </a:r>
            <a:r>
              <a:rPr lang="fr-FR" sz="2800" b="1" dirty="0" smtClean="0"/>
              <a:t>)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fr-FR" sz="2800" b="1" dirty="0" smtClean="0"/>
              <a:t> 2/ </a:t>
            </a:r>
            <a:r>
              <a:rPr lang="fr-FR" sz="2800" b="1" dirty="0" smtClean="0">
                <a:solidFill>
                  <a:srgbClr val="FF0000"/>
                </a:solidFill>
              </a:rPr>
              <a:t>   NO  signal for (e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+</a:t>
            </a:r>
            <a:r>
              <a:rPr lang="fr-FR" sz="2800" b="1" dirty="0" smtClean="0">
                <a:solidFill>
                  <a:srgbClr val="FF0000"/>
                </a:solidFill>
              </a:rPr>
              <a:t>e</a:t>
            </a:r>
            <a:r>
              <a:rPr lang="fr-FR" sz="3600" baseline="30000" dirty="0" smtClean="0">
                <a:solidFill>
                  <a:srgbClr val="FF0000"/>
                </a:solidFill>
              </a:rPr>
              <a:t>-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vs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τ</a:t>
            </a:r>
            <a:r>
              <a:rPr lang="fr-FR" sz="2800" b="1" dirty="0" smtClean="0">
                <a:solidFill>
                  <a:srgbClr val="FF0000"/>
                </a:solidFill>
              </a:rPr>
              <a:t>)  </a:t>
            </a:r>
            <a:r>
              <a:rPr lang="fr-FR" sz="2800" b="1" dirty="0" smtClean="0">
                <a:solidFill>
                  <a:srgbClr val="0070C0"/>
                </a:solidFill>
              </a:rPr>
              <a:t>puzzle</a:t>
            </a:r>
          </a:p>
          <a:p>
            <a:pPr>
              <a:lnSpc>
                <a:spcPct val="150000"/>
              </a:lnSpc>
              <a:buNone/>
            </a:pPr>
            <a:r>
              <a:rPr lang="fr-FR" sz="2800" b="1" dirty="0" smtClean="0"/>
              <a:t>3</a:t>
            </a:r>
            <a:r>
              <a:rPr lang="el-GR" sz="2800" b="1" dirty="0" smtClean="0"/>
              <a:t>/ </a:t>
            </a:r>
            <a:r>
              <a:rPr lang="fr-FR" sz="2800" b="1" dirty="0" smtClean="0"/>
              <a:t>Consistent </a:t>
            </a:r>
            <a:r>
              <a:rPr lang="el-GR" sz="2800" b="1" dirty="0" smtClean="0"/>
              <a:t>π</a:t>
            </a:r>
            <a:r>
              <a:rPr lang="fr-FR" sz="2800" b="1" baseline="30000" dirty="0" smtClean="0"/>
              <a:t> +</a:t>
            </a:r>
            <a:r>
              <a:rPr lang="el-GR" sz="2800" b="1" dirty="0" smtClean="0"/>
              <a:t> π</a:t>
            </a:r>
            <a:r>
              <a:rPr lang="fr-FR" sz="2800" baseline="30000" dirty="0" smtClean="0"/>
              <a:t>-</a:t>
            </a:r>
            <a:r>
              <a:rPr lang="el-GR" sz="2800" b="1" dirty="0" smtClean="0"/>
              <a:t> </a:t>
            </a:r>
            <a:r>
              <a:rPr lang="fr-FR" sz="2800" b="1" dirty="0" smtClean="0"/>
              <a:t>data sets : </a:t>
            </a:r>
            <a:r>
              <a:rPr lang="fr-FR" sz="2800" b="1" dirty="0" smtClean="0">
                <a:solidFill>
                  <a:srgbClr val="FF0000"/>
                </a:solidFill>
              </a:rPr>
              <a:t>CMD2, SND, KLOE 10 &amp; 12</a:t>
            </a:r>
            <a:endParaRPr lang="fr-FR" sz="2800" b="1" dirty="0" smtClean="0"/>
          </a:p>
          <a:p>
            <a:pPr>
              <a:buNone/>
            </a:pPr>
            <a:r>
              <a:rPr lang="fr-FR" sz="2800" b="1" dirty="0" smtClean="0">
                <a:solidFill>
                  <a:srgbClr val="003300"/>
                </a:solidFill>
              </a:rPr>
              <a:t>4/</a:t>
            </a:r>
          </a:p>
          <a:p>
            <a:pPr>
              <a:lnSpc>
                <a:spcPct val="200000"/>
              </a:lnSpc>
              <a:buNone/>
            </a:pPr>
            <a:r>
              <a:rPr lang="fr-FR" b="1" dirty="0" smtClean="0"/>
              <a:t>5/</a:t>
            </a:r>
            <a:r>
              <a:rPr lang="fr-FR" sz="2800" b="1" dirty="0" smtClean="0"/>
              <a:t> </a:t>
            </a:r>
            <a:r>
              <a:rPr lang="fr-FR" sz="2800" b="1" dirty="0" err="1" smtClean="0">
                <a:solidFill>
                  <a:schemeClr val="accent2">
                    <a:lumMod val="75000"/>
                  </a:schemeClr>
                </a:solidFill>
              </a:rPr>
              <a:t>Discrepancy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 with BNL </a:t>
            </a:r>
            <a:r>
              <a:rPr lang="fr-FR" sz="2800" b="1" dirty="0" smtClean="0">
                <a:solidFill>
                  <a:srgbClr val="FF0000"/>
                </a:solidFill>
              </a:rPr>
              <a:t>g-2 </a:t>
            </a:r>
            <a:r>
              <a:rPr lang="fr-FR" sz="2800" b="1" dirty="0" smtClean="0">
                <a:solidFill>
                  <a:schemeClr val="accent2">
                    <a:lumMod val="75000"/>
                  </a:schemeClr>
                </a:solidFill>
              </a:rPr>
              <a:t>value range   </a:t>
            </a:r>
            <a:r>
              <a:rPr lang="fr-FR" sz="2800" b="1" dirty="0" smtClean="0">
                <a:solidFill>
                  <a:srgbClr val="FF0000"/>
                </a:solidFill>
              </a:rPr>
              <a:t>[4.6 to 5.2] </a:t>
            </a:r>
            <a:r>
              <a:rPr lang="el-GR" sz="2800" b="1" dirty="0" smtClean="0">
                <a:solidFill>
                  <a:srgbClr val="FF0000"/>
                </a:solidFill>
              </a:rPr>
              <a:t>σ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/>
              <a:t>6/  </a:t>
            </a:r>
            <a:r>
              <a:rPr lang="fr-FR" sz="2800" b="1" dirty="0" err="1" smtClean="0"/>
              <a:t>Additional</a:t>
            </a:r>
            <a:r>
              <a:rPr lang="fr-FR" b="1" dirty="0" smtClean="0"/>
              <a:t> </a:t>
            </a:r>
            <a:r>
              <a:rPr lang="fr-FR" sz="2800" b="1" dirty="0" err="1" smtClean="0"/>
              <a:t>Breaking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schemes</a:t>
            </a:r>
            <a:r>
              <a:rPr lang="fr-FR" sz="2800" b="1" dirty="0" smtClean="0"/>
              <a:t>  </a:t>
            </a:r>
            <a:r>
              <a:rPr lang="fr-FR" sz="2800" b="1" dirty="0" err="1" smtClean="0"/>
              <a:t>may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reduce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systematics</a:t>
            </a:r>
            <a:endParaRPr lang="fr-FR" sz="2800" b="1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6156176" y="4797152"/>
            <a:ext cx="2376264" cy="792088"/>
          </a:xfrm>
          <a:prstGeom prst="roundRect">
            <a:avLst/>
          </a:prstGeom>
          <a:noFill/>
          <a:ln w="571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2987824" y="3861048"/>
            <a:ext cx="3024336" cy="792088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458788" y="3933825"/>
          <a:ext cx="7243762" cy="720725"/>
        </p:xfrm>
        <a:graphic>
          <a:graphicData uri="http://schemas.openxmlformats.org/presentationml/2006/ole">
            <p:oleObj spid="_x0000_s1358849" name="Equation" r:id="rId3" imgW="447012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r>
              <a:rPr lang="fr-FR" dirty="0" smtClean="0"/>
              <a:t>  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fr-FR" b="1" dirty="0" smtClean="0"/>
              <a:t>Dipion </a:t>
            </a:r>
            <a:r>
              <a:rPr lang="fr-FR" b="1" dirty="0" err="1" smtClean="0"/>
              <a:t>Spectra</a:t>
            </a:r>
            <a:r>
              <a:rPr lang="fr-FR" b="1" dirty="0" smtClean="0"/>
              <a:t> (</a:t>
            </a:r>
            <a:r>
              <a:rPr lang="el-GR" b="1" dirty="0" smtClean="0"/>
              <a:t>τ</a:t>
            </a:r>
            <a:r>
              <a:rPr lang="fr-FR" b="1" dirty="0" smtClean="0"/>
              <a:t> &amp; e</a:t>
            </a:r>
            <a:r>
              <a:rPr lang="fr-FR" b="1" baseline="30000" dirty="0" smtClean="0"/>
              <a:t>+</a:t>
            </a:r>
            <a:r>
              <a:rPr lang="fr-FR" b="1" dirty="0" smtClean="0"/>
              <a:t>e</a:t>
            </a:r>
            <a:r>
              <a:rPr lang="fr-FR" b="1" baseline="30000" dirty="0" smtClean="0"/>
              <a:t>-</a:t>
            </a:r>
            <a:r>
              <a:rPr lang="fr-FR" b="1" dirty="0" smtClean="0"/>
              <a:t>): A puzzle?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  <p:pic>
        <p:nvPicPr>
          <p:cNvPr id="247810" name="Picture 2" descr="C:\Users\benayoun\Desktop\seminaires_2011\figs\FFee.e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844824"/>
            <a:ext cx="4860032" cy="4860032"/>
          </a:xfrm>
          <a:prstGeom prst="rect">
            <a:avLst/>
          </a:prstGeom>
          <a:noFill/>
        </p:spPr>
      </p:pic>
      <p:pic>
        <p:nvPicPr>
          <p:cNvPr id="247811" name="Picture 3" descr="C:\Users\benayoun\Desktop\seminaires_2011\figs\FFtau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4860032" cy="4860032"/>
          </a:xfrm>
          <a:prstGeom prst="rect">
            <a:avLst/>
          </a:prstGeom>
          <a:noFill/>
        </p:spPr>
      </p:pic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5220072" y="1772816"/>
          <a:ext cx="914400" cy="198438"/>
        </p:xfrm>
        <a:graphic>
          <a:graphicData uri="http://schemas.openxmlformats.org/presentationml/2006/ole">
            <p:oleObj spid="_x0000_s1368066" name="Equation" r:id="rId5" imgW="914400" imgH="198720" progId="Equation.DSMT4">
              <p:embed/>
            </p:oleObj>
          </a:graphicData>
        </a:graphic>
      </p:graphicFrame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 flipV="1">
          <a:off x="2627784" y="4365104"/>
          <a:ext cx="1634181" cy="368176"/>
        </p:xfrm>
        <a:graphic>
          <a:graphicData uri="http://schemas.openxmlformats.org/presentationml/2006/ole">
            <p:oleObj spid="_x0000_s1368067" name="Equation" r:id="rId6" imgW="787320" imgH="177480" progId="Equation.DSMT4">
              <p:embed/>
            </p:oleObj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4860032" y="4293096"/>
          <a:ext cx="2016224" cy="497953"/>
        </p:xfrm>
        <a:graphic>
          <a:graphicData uri="http://schemas.openxmlformats.org/presentationml/2006/ole">
            <p:oleObj spid="_x0000_s1368068" name="Equation" r:id="rId7" imgW="1028520" imgH="253800" progId="Equation.DSMT4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611560" y="1628800"/>
          <a:ext cx="2222500" cy="576262"/>
        </p:xfrm>
        <a:graphic>
          <a:graphicData uri="http://schemas.openxmlformats.org/presentationml/2006/ole">
            <p:oleObj spid="_x0000_s1368069" name="Equation" r:id="rId8" imgW="977760" imgH="469800" progId="Equation.DSMT4">
              <p:embed/>
            </p:oleObj>
          </a:graphicData>
        </a:graphic>
      </p:graphicFrame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6588224" y="1628800"/>
          <a:ext cx="2279650" cy="576263"/>
        </p:xfrm>
        <a:graphic>
          <a:graphicData uri="http://schemas.openxmlformats.org/presentationml/2006/ole">
            <p:oleObj spid="_x0000_s1368070" name="Equation" r:id="rId9" imgW="1002960" imgH="469800" progId="Equation.DSMT4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2816225" y="1557338"/>
          <a:ext cx="3627983" cy="503510"/>
        </p:xfrm>
        <a:graphic>
          <a:graphicData uri="http://schemas.openxmlformats.org/presentationml/2006/ole">
            <p:oleObj spid="_x0000_s1368071" name="Equation" r:id="rId10" imgW="8506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err="1" smtClean="0"/>
              <a:t>Residuals</a:t>
            </a:r>
            <a:r>
              <a:rPr lang="fr-FR" b="1" dirty="0" smtClean="0"/>
              <a:t> :  e+e-  vs    </a:t>
            </a:r>
            <a:r>
              <a:rPr lang="el-GR" b="1" dirty="0" smtClean="0"/>
              <a:t>τ</a:t>
            </a:r>
            <a:endParaRPr lang="fr-FR" b="1" dirty="0"/>
          </a:p>
        </p:txBody>
      </p:sp>
      <p:pic>
        <p:nvPicPr>
          <p:cNvPr id="6" name="Espace réservé du contenu 5" descr="nsk_kloe10_abc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5661248" cy="566124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  <p:sp>
        <p:nvSpPr>
          <p:cNvPr id="7" name="Rectangle à coins arrondis 6"/>
          <p:cNvSpPr/>
          <p:nvPr/>
        </p:nvSpPr>
        <p:spPr>
          <a:xfrm>
            <a:off x="5724128" y="2276872"/>
            <a:ext cx="3168352" cy="57606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Residuals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simultaneously</a:t>
            </a:r>
            <a:r>
              <a:rPr lang="fr-FR" b="1" dirty="0" smtClean="0">
                <a:solidFill>
                  <a:srgbClr val="FF0000"/>
                </a:solidFill>
              </a:rPr>
              <a:t> flat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BHLS : A Global VMD Model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95430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The</a:t>
            </a:r>
            <a:r>
              <a:rPr lang="fr-FR" b="1" dirty="0" smtClean="0">
                <a:solidFill>
                  <a:srgbClr val="C00000"/>
                </a:solidFill>
              </a:rPr>
              <a:t>  (</a:t>
            </a:r>
            <a:r>
              <a:rPr lang="fr-FR" b="1" dirty="0" err="1" smtClean="0">
                <a:solidFill>
                  <a:srgbClr val="C00000"/>
                </a:solidFill>
              </a:rPr>
              <a:t>Broken</a:t>
            </a:r>
            <a:r>
              <a:rPr lang="fr-FR" b="1" dirty="0" smtClean="0">
                <a:solidFill>
                  <a:srgbClr val="C00000"/>
                </a:solidFill>
              </a:rPr>
              <a:t>)  </a:t>
            </a:r>
            <a:r>
              <a:rPr lang="fr-FR" b="1" dirty="0" err="1" smtClean="0">
                <a:solidFill>
                  <a:srgbClr val="FF0000"/>
                </a:solidFill>
              </a:rPr>
              <a:t>H</a:t>
            </a:r>
            <a:r>
              <a:rPr lang="fr-FR" b="1" dirty="0" err="1" smtClean="0"/>
              <a:t>idden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</a:t>
            </a:r>
            <a:r>
              <a:rPr lang="fr-FR" b="1" dirty="0" err="1" smtClean="0"/>
              <a:t>ymmetry</a:t>
            </a:r>
            <a:r>
              <a:rPr lang="fr-FR" b="1" dirty="0" smtClean="0">
                <a:solidFill>
                  <a:srgbClr val="C00000"/>
                </a:solidFill>
              </a:rPr>
              <a:t> (BHLS) </a:t>
            </a:r>
            <a:r>
              <a:rPr lang="fr-FR" b="1" dirty="0" smtClean="0"/>
              <a:t>model</a:t>
            </a:r>
            <a:r>
              <a:rPr lang="fr-FR" b="1" dirty="0" smtClean="0">
                <a:solidFill>
                  <a:srgbClr val="C00000"/>
                </a:solidFill>
              </a:rPr>
              <a:t>  </a:t>
            </a:r>
            <a:r>
              <a:rPr lang="fr-FR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 </a:t>
            </a:r>
            <a:r>
              <a:rPr lang="fr-FR" b="1" dirty="0" err="1" smtClean="0"/>
              <a:t>unified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VMD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/>
              <a:t>framework</a:t>
            </a:r>
            <a:r>
              <a:rPr lang="fr-FR" b="1" dirty="0" smtClean="0"/>
              <a:t>  </a:t>
            </a:r>
            <a:r>
              <a:rPr lang="fr-FR" b="1" dirty="0" err="1" smtClean="0"/>
              <a:t>encompassing</a:t>
            </a:r>
            <a:r>
              <a:rPr lang="fr-FR" dirty="0" smtClean="0"/>
              <a:t>		          </a:t>
            </a:r>
          </a:p>
          <a:p>
            <a:pPr>
              <a:buNone/>
            </a:pPr>
            <a:r>
              <a:rPr lang="fr-FR" sz="3500" b="1" dirty="0" smtClean="0">
                <a:solidFill>
                  <a:srgbClr val="FF0000"/>
                </a:solidFill>
              </a:rPr>
              <a:t>  e</a:t>
            </a:r>
            <a:r>
              <a:rPr lang="fr-FR" sz="3500" b="1" baseline="30000" dirty="0" smtClean="0">
                <a:solidFill>
                  <a:srgbClr val="FF0000"/>
                </a:solidFill>
              </a:rPr>
              <a:t>+</a:t>
            </a:r>
            <a:r>
              <a:rPr lang="fr-FR" sz="3500" b="1" dirty="0" smtClean="0">
                <a:solidFill>
                  <a:srgbClr val="FF0000"/>
                </a:solidFill>
              </a:rPr>
              <a:t>e</a:t>
            </a:r>
            <a:r>
              <a:rPr lang="fr-FR" sz="3500" b="1" baseline="30000" dirty="0" smtClean="0">
                <a:solidFill>
                  <a:srgbClr val="FF0000"/>
                </a:solidFill>
              </a:rPr>
              <a:t>-</a:t>
            </a:r>
            <a:r>
              <a:rPr lang="fr-FR" sz="3500" b="1" dirty="0" smtClean="0">
                <a:solidFill>
                  <a:srgbClr val="FF0000"/>
                </a:solidFill>
              </a:rPr>
              <a:t> → </a:t>
            </a:r>
            <a:r>
              <a:rPr lang="el-GR" sz="3500" b="1" dirty="0" smtClean="0">
                <a:solidFill>
                  <a:srgbClr val="FF0000"/>
                </a:solidFill>
              </a:rPr>
              <a:t>π 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fr-FR" sz="3500" b="1" dirty="0" err="1" smtClean="0">
                <a:solidFill>
                  <a:srgbClr val="FF0000"/>
                </a:solidFill>
              </a:rPr>
              <a:t>KKbar</a:t>
            </a:r>
            <a:r>
              <a:rPr lang="fr-FR" sz="3500" b="1" dirty="0" smtClean="0"/>
              <a:t> /</a:t>
            </a:r>
            <a:r>
              <a:rPr lang="el-GR" sz="3500" b="1" dirty="0" smtClean="0">
                <a:solidFill>
                  <a:srgbClr val="FF0000"/>
                </a:solidFill>
              </a:rPr>
              <a:t>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el-GR" sz="3500" b="1" dirty="0" smtClean="0">
                <a:solidFill>
                  <a:srgbClr val="FF0000"/>
                </a:solidFill>
              </a:rPr>
              <a:t>η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el-GR" sz="3500" b="1" dirty="0" smtClean="0">
                <a:solidFill>
                  <a:srgbClr val="FF0000"/>
                </a:solidFill>
              </a:rPr>
              <a:t>π 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π</a:t>
            </a:r>
            <a:r>
              <a:rPr lang="fr-FR" sz="3500" b="1" dirty="0" smtClean="0">
                <a:solidFill>
                  <a:srgbClr val="FF0000"/>
                </a:solidFill>
              </a:rPr>
              <a:t>   </a:t>
            </a:r>
            <a:r>
              <a:rPr lang="fr-FR" sz="3500" b="1" dirty="0" smtClean="0"/>
              <a:t>&amp; </a:t>
            </a:r>
            <a:r>
              <a:rPr lang="el-GR" sz="3500" b="1" dirty="0" smtClean="0">
                <a:solidFill>
                  <a:srgbClr val="FF0000"/>
                </a:solidFill>
              </a:rPr>
              <a:t>τ→ππ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ν</a:t>
            </a:r>
            <a:r>
              <a:rPr lang="el-GR" sz="3500" b="1" baseline="-25000" dirty="0" smtClean="0">
                <a:solidFill>
                  <a:srgbClr val="FF0000"/>
                </a:solidFill>
              </a:rPr>
              <a:t>τ</a:t>
            </a:r>
            <a:r>
              <a:rPr lang="fr-FR" sz="3500" b="1" dirty="0" smtClean="0"/>
              <a:t>&amp;</a:t>
            </a:r>
            <a:r>
              <a:rPr lang="fr-FR" sz="3500" b="1" dirty="0" smtClean="0">
                <a:solidFill>
                  <a:srgbClr val="FF0000"/>
                </a:solidFill>
              </a:rPr>
              <a:t>   PV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, P</a:t>
            </a:r>
            <a:r>
              <a:rPr lang="el-GR" sz="3500" b="1" dirty="0" smtClean="0">
                <a:solidFill>
                  <a:srgbClr val="FF0000"/>
                </a:solidFill>
              </a:rPr>
              <a:t>γγ</a:t>
            </a:r>
            <a:r>
              <a:rPr lang="el-GR" sz="3500" b="1" dirty="0" smtClean="0">
                <a:solidFill>
                  <a:srgbClr val="C00000"/>
                </a:solidFill>
              </a:rPr>
              <a:t> </a:t>
            </a:r>
            <a:r>
              <a:rPr lang="fr-FR" sz="3500" dirty="0" err="1" smtClean="0"/>
              <a:t>decays</a:t>
            </a:r>
            <a:r>
              <a:rPr lang="fr-FR" sz="3500" dirty="0" smtClean="0"/>
              <a:t>  </a:t>
            </a:r>
            <a:r>
              <a:rPr lang="fr-FR" sz="3500" b="1" dirty="0" smtClean="0"/>
              <a:t>&amp;</a:t>
            </a:r>
            <a:r>
              <a:rPr lang="fr-FR" sz="3500" dirty="0" smtClean="0"/>
              <a:t>  </a:t>
            </a:r>
            <a:r>
              <a:rPr lang="fr-FR" sz="3500" b="1" dirty="0" smtClean="0">
                <a:solidFill>
                  <a:srgbClr val="C00000"/>
                </a:solidFill>
              </a:rPr>
              <a:t>(</a:t>
            </a:r>
            <a:r>
              <a:rPr lang="el-GR" sz="3500" b="1" dirty="0" smtClean="0">
                <a:solidFill>
                  <a:srgbClr val="C00000"/>
                </a:solidFill>
              </a:rPr>
              <a:t>η</a:t>
            </a:r>
            <a:r>
              <a:rPr lang="fr-FR" sz="3500" b="1" dirty="0" smtClean="0">
                <a:solidFill>
                  <a:srgbClr val="C00000"/>
                </a:solidFill>
              </a:rPr>
              <a:t>/</a:t>
            </a:r>
            <a:r>
              <a:rPr lang="el-GR" sz="3500" b="1" dirty="0" smtClean="0">
                <a:solidFill>
                  <a:srgbClr val="C00000"/>
                </a:solidFill>
              </a:rPr>
              <a:t>η</a:t>
            </a:r>
            <a:r>
              <a:rPr lang="fr-FR" sz="3500" b="1" dirty="0" smtClean="0">
                <a:solidFill>
                  <a:srgbClr val="C00000"/>
                </a:solidFill>
              </a:rPr>
              <a:t>’ </a:t>
            </a:r>
            <a:r>
              <a:rPr lang="fr-FR" sz="35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l-GR" sz="3500" b="1" dirty="0" smtClean="0">
                <a:solidFill>
                  <a:srgbClr val="C00000"/>
                </a:solidFill>
              </a:rPr>
              <a:t> γπ π</a:t>
            </a:r>
            <a:r>
              <a:rPr lang="fr-FR" sz="3500" b="1" dirty="0" smtClean="0">
                <a:solidFill>
                  <a:srgbClr val="C00000"/>
                </a:solidFill>
              </a:rPr>
              <a:t>/</a:t>
            </a:r>
            <a:r>
              <a:rPr lang="el-GR" sz="3500" b="1" dirty="0" smtClean="0">
                <a:solidFill>
                  <a:srgbClr val="C00000"/>
                </a:solidFill>
              </a:rPr>
              <a:t>γγ</a:t>
            </a:r>
            <a:r>
              <a:rPr lang="fr-FR" sz="3500" b="1" dirty="0" smtClean="0">
                <a:solidFill>
                  <a:srgbClr val="C00000"/>
                </a:solidFill>
              </a:rPr>
              <a:t>)  </a:t>
            </a:r>
            <a:r>
              <a:rPr lang="fr-FR" sz="3500" b="1" dirty="0" smtClean="0"/>
              <a:t>&amp; </a:t>
            </a:r>
            <a:r>
              <a:rPr lang="fr-FR" sz="3500" b="1" dirty="0" smtClean="0">
                <a:solidFill>
                  <a:srgbClr val="C00000"/>
                </a:solidFill>
              </a:rPr>
              <a:t>……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BHLS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::  (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almost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) an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empty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shell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fr-FR" b="1" dirty="0" smtClean="0">
                <a:solidFill>
                  <a:srgbClr val="00B050"/>
                </a:solidFill>
              </a:rPr>
              <a:t>[</a:t>
            </a:r>
            <a:r>
              <a:rPr lang="el-GR" b="1" dirty="0" smtClean="0">
                <a:solidFill>
                  <a:srgbClr val="00B050"/>
                </a:solidFill>
              </a:rPr>
              <a:t>α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em</a:t>
            </a:r>
            <a:r>
              <a:rPr lang="fr-FR" b="1" dirty="0" smtClean="0">
                <a:solidFill>
                  <a:srgbClr val="00B050"/>
                </a:solidFill>
              </a:rPr>
              <a:t>, G</a:t>
            </a:r>
            <a:r>
              <a:rPr lang="fr-FR" b="1" baseline="-25000" dirty="0" smtClean="0">
                <a:solidFill>
                  <a:srgbClr val="00B050"/>
                </a:solidFill>
              </a:rPr>
              <a:t>F </a:t>
            </a:r>
            <a:r>
              <a:rPr lang="fr-FR" b="1" dirty="0" smtClean="0">
                <a:solidFill>
                  <a:srgbClr val="00B050"/>
                </a:solidFill>
              </a:rPr>
              <a:t>, f</a:t>
            </a:r>
            <a:r>
              <a:rPr lang="el-GR" b="1" baseline="-25000" dirty="0" smtClean="0">
                <a:solidFill>
                  <a:srgbClr val="00B050"/>
                </a:solidFill>
              </a:rPr>
              <a:t>π</a:t>
            </a:r>
            <a:r>
              <a:rPr lang="fr-FR" b="1" baseline="-25000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, </a:t>
            </a:r>
            <a:r>
              <a:rPr lang="fr-FR" b="1" dirty="0" err="1" smtClean="0">
                <a:solidFill>
                  <a:srgbClr val="00B050"/>
                </a:solidFill>
              </a:rPr>
              <a:t>V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ud</a:t>
            </a:r>
            <a:r>
              <a:rPr lang="fr-FR" b="1" baseline="-25000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, V</a:t>
            </a:r>
            <a:r>
              <a:rPr lang="fr-FR" b="1" baseline="-25000" dirty="0" smtClean="0">
                <a:solidFill>
                  <a:srgbClr val="00B050"/>
                </a:solidFill>
              </a:rPr>
              <a:t>us </a:t>
            </a:r>
            <a:r>
              <a:rPr lang="fr-FR" b="1" dirty="0" smtClean="0">
                <a:solidFill>
                  <a:srgbClr val="00B050"/>
                </a:solidFill>
              </a:rPr>
              <a:t>, m</a:t>
            </a:r>
            <a:r>
              <a:rPr lang="el-GR" b="1" baseline="-25000" dirty="0" smtClean="0">
                <a:solidFill>
                  <a:srgbClr val="00B050"/>
                </a:solidFill>
              </a:rPr>
              <a:t>π</a:t>
            </a:r>
            <a:r>
              <a:rPr lang="fr-FR" b="1" dirty="0" smtClean="0">
                <a:solidFill>
                  <a:srgbClr val="00B050"/>
                </a:solidFill>
              </a:rPr>
              <a:t>’s, </a:t>
            </a:r>
            <a:r>
              <a:rPr lang="fr-FR" b="1" dirty="0" err="1" smtClean="0">
                <a:solidFill>
                  <a:srgbClr val="00B050"/>
                </a:solidFill>
              </a:rPr>
              <a:t>m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K</a:t>
            </a:r>
            <a:r>
              <a:rPr lang="fr-FR" b="1" dirty="0" err="1" smtClean="0">
                <a:solidFill>
                  <a:srgbClr val="00B050"/>
                </a:solidFill>
              </a:rPr>
              <a:t>’s</a:t>
            </a:r>
            <a:r>
              <a:rPr lang="fr-FR" b="1" dirty="0" smtClean="0">
                <a:solidFill>
                  <a:srgbClr val="00B050"/>
                </a:solidFill>
              </a:rPr>
              <a:t>, m</a:t>
            </a:r>
            <a:r>
              <a:rPr lang="el-GR" b="1" baseline="-25000" dirty="0" smtClean="0">
                <a:solidFill>
                  <a:srgbClr val="00B050"/>
                </a:solidFill>
              </a:rPr>
              <a:t>η</a:t>
            </a:r>
            <a:r>
              <a:rPr lang="fr-FR" b="1" dirty="0" smtClean="0">
                <a:solidFill>
                  <a:srgbClr val="00B050"/>
                </a:solidFill>
              </a:rPr>
              <a:t>, , m</a:t>
            </a:r>
            <a:r>
              <a:rPr lang="el-GR" b="1" baseline="-25000" dirty="0" smtClean="0">
                <a:solidFill>
                  <a:srgbClr val="00B050"/>
                </a:solidFill>
              </a:rPr>
              <a:t>η</a:t>
            </a:r>
            <a:r>
              <a:rPr lang="fr-FR" b="1" baseline="-25000" dirty="0" smtClean="0">
                <a:solidFill>
                  <a:srgbClr val="00B050"/>
                </a:solidFill>
              </a:rPr>
              <a:t>’</a:t>
            </a:r>
            <a:r>
              <a:rPr lang="fr-FR" b="1" dirty="0" smtClean="0">
                <a:solidFill>
                  <a:srgbClr val="00B050"/>
                </a:solidFill>
              </a:rPr>
              <a:t>]</a:t>
            </a:r>
          </a:p>
          <a:p>
            <a:pPr>
              <a:buFont typeface="Wingdings" pitchFamily="2" charset="2"/>
              <a:buChar char="Ø"/>
            </a:pPr>
            <a:r>
              <a:rPr lang="fr-FR" sz="3000" b="1" dirty="0" err="1" smtClean="0">
                <a:solidFill>
                  <a:srgbClr val="FF0000"/>
                </a:solidFill>
              </a:rPr>
              <a:t>Present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000" b="1" dirty="0" err="1" smtClean="0">
                <a:solidFill>
                  <a:srgbClr val="FF0000"/>
                </a:solidFill>
              </a:rPr>
              <a:t>Limits</a:t>
            </a:r>
            <a:r>
              <a:rPr lang="fr-FR" sz="3000" b="1" dirty="0" smtClean="0">
                <a:solidFill>
                  <a:srgbClr val="FF0000"/>
                </a:solidFill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fr-FR" sz="3000" b="1" dirty="0" smtClean="0">
                <a:solidFill>
                  <a:schemeClr val="tx2"/>
                </a:solidFill>
              </a:rPr>
              <a:t>Up to the  </a:t>
            </a:r>
            <a:r>
              <a:rPr lang="el-GR" sz="3000" b="1" dirty="0" smtClean="0">
                <a:solidFill>
                  <a:schemeClr val="tx2"/>
                </a:solidFill>
              </a:rPr>
              <a:t>≈ φ</a:t>
            </a:r>
            <a:r>
              <a:rPr lang="fr-FR" sz="3000" b="1" dirty="0" smtClean="0">
                <a:solidFill>
                  <a:schemeClr val="tx2"/>
                </a:solidFill>
              </a:rPr>
              <a:t> mass </a:t>
            </a:r>
            <a:r>
              <a:rPr lang="fr-FR" sz="3000" b="1" dirty="0" err="1" smtClean="0">
                <a:solidFill>
                  <a:schemeClr val="tx2"/>
                </a:solidFill>
              </a:rPr>
              <a:t>region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smtClean="0">
                <a:solidFill>
                  <a:srgbClr val="00B050"/>
                </a:solidFill>
              </a:rPr>
              <a:t>(      1.05 GeV)</a:t>
            </a:r>
          </a:p>
          <a:p>
            <a:pPr>
              <a:buFont typeface="Wingdings" pitchFamily="2" charset="2"/>
              <a:buChar char="ü"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000" b="1" dirty="0" smtClean="0">
                <a:solidFill>
                  <a:schemeClr val="tx2"/>
                </a:solidFill>
              </a:rPr>
              <a:t>No  </a:t>
            </a:r>
            <a:r>
              <a:rPr lang="fr-FR" sz="3000" b="1" dirty="0" err="1" smtClean="0">
                <a:solidFill>
                  <a:schemeClr val="tx2"/>
                </a:solidFill>
              </a:rPr>
              <a:t>scalars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err="1" smtClean="0">
                <a:solidFill>
                  <a:schemeClr val="tx2"/>
                </a:solidFill>
              </a:rPr>
              <a:t>mesons</a:t>
            </a:r>
            <a:r>
              <a:rPr lang="fr-FR" sz="3000" b="1" dirty="0" smtClean="0">
                <a:solidFill>
                  <a:schemeClr val="tx2"/>
                </a:solidFill>
              </a:rPr>
              <a:t>, no </a:t>
            </a:r>
            <a:r>
              <a:rPr lang="el-GR" sz="3000" b="1" dirty="0" smtClean="0">
                <a:solidFill>
                  <a:schemeClr val="tx2"/>
                </a:solidFill>
              </a:rPr>
              <a:t>ρ</a:t>
            </a:r>
            <a:r>
              <a:rPr lang="fr-FR" sz="3000" b="1" dirty="0" smtClean="0">
                <a:solidFill>
                  <a:schemeClr val="tx2"/>
                </a:solidFill>
              </a:rPr>
              <a:t>’, no </a:t>
            </a:r>
            <a:r>
              <a:rPr lang="el-GR" sz="3000" b="1" dirty="0" smtClean="0">
                <a:solidFill>
                  <a:schemeClr val="tx2"/>
                </a:solidFill>
              </a:rPr>
              <a:t>ρ</a:t>
            </a:r>
            <a:r>
              <a:rPr lang="fr-FR" sz="3000" b="1" dirty="0" smtClean="0">
                <a:solidFill>
                  <a:schemeClr val="tx2"/>
                </a:solidFill>
              </a:rPr>
              <a:t>’’ ……</a:t>
            </a:r>
            <a:endParaRPr lang="fr-FR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4499992" y="5445224"/>
          <a:ext cx="504056" cy="558928"/>
        </p:xfrm>
        <a:graphic>
          <a:graphicData uri="http://schemas.openxmlformats.org/presentationml/2006/ole">
            <p:oleObj spid="_x0000_s1105922" name="Equation" r:id="rId3" imgW="126720" imgH="126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/>
              <a:t>Global Fit </a:t>
            </a:r>
            <a:r>
              <a:rPr lang="fr-FR" b="1" dirty="0" err="1" smtClean="0"/>
              <a:t>Residuals</a:t>
            </a:r>
            <a:r>
              <a:rPr lang="fr-FR" b="1" dirty="0" smtClean="0"/>
              <a:t> :  e</a:t>
            </a:r>
            <a:r>
              <a:rPr lang="fr-FR" b="1" baseline="30000" dirty="0" smtClean="0"/>
              <a:t>+</a:t>
            </a:r>
            <a:r>
              <a:rPr lang="fr-FR" b="1" dirty="0" smtClean="0"/>
              <a:t>e</a:t>
            </a:r>
            <a:r>
              <a:rPr lang="fr-FR" sz="5400" b="1" baseline="30000" dirty="0" smtClean="0"/>
              <a:t>-</a:t>
            </a:r>
            <a:r>
              <a:rPr lang="fr-FR" b="1" dirty="0" smtClean="0"/>
              <a:t>  vs  </a:t>
            </a:r>
            <a:r>
              <a:rPr lang="el-GR" b="1" dirty="0" smtClean="0"/>
              <a:t>τ</a:t>
            </a:r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/>
          </a:p>
        </p:txBody>
      </p:sp>
      <p:sp>
        <p:nvSpPr>
          <p:cNvPr id="7" name="Rectangle à coins arrondis 6"/>
          <p:cNvSpPr/>
          <p:nvPr/>
        </p:nvSpPr>
        <p:spPr>
          <a:xfrm>
            <a:off x="5724128" y="2276872"/>
            <a:ext cx="3168352" cy="57606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</a:rPr>
              <a:t>Residuals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simultaneously</a:t>
            </a:r>
            <a:r>
              <a:rPr lang="fr-FR" b="1" dirty="0" smtClean="0">
                <a:solidFill>
                  <a:srgbClr val="FF0000"/>
                </a:solidFill>
              </a:rPr>
              <a:t> flat</a:t>
            </a:r>
            <a:endParaRPr lang="fr-FR" dirty="0"/>
          </a:p>
        </p:txBody>
      </p:sp>
      <p:pic>
        <p:nvPicPr>
          <p:cNvPr id="9" name="Espace réservé du contenu 8" descr="nsk_kloe1012_abc_cor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525658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err="1" smtClean="0"/>
              <a:t>From</a:t>
            </a:r>
            <a:r>
              <a:rPr lang="fr-FR" b="1" dirty="0" smtClean="0"/>
              <a:t> Belle</a:t>
            </a:r>
            <a:endParaRPr lang="fr-FR" b="1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7358114" cy="48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Backup </a:t>
            </a:r>
            <a:r>
              <a:rPr lang="fr-FR" dirty="0" err="1" smtClean="0"/>
              <a:t>Slides</a:t>
            </a:r>
            <a:r>
              <a:rPr lang="fr-FR" dirty="0" smtClean="0"/>
              <a:t>  II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dirty="0" smtClean="0"/>
              <a:t>NA7 </a:t>
            </a:r>
            <a:r>
              <a:rPr lang="fr-FR" dirty="0" err="1" smtClean="0"/>
              <a:t>Residuals</a:t>
            </a:r>
            <a:r>
              <a:rPr lang="fr-FR" dirty="0" smtClean="0"/>
              <a:t> (</a:t>
            </a:r>
            <a:r>
              <a:rPr lang="el-GR" dirty="0" smtClean="0"/>
              <a:t>χ</a:t>
            </a:r>
            <a:r>
              <a:rPr lang="fr-FR" baseline="30000" smtClean="0"/>
              <a:t>2</a:t>
            </a:r>
            <a:r>
              <a:rPr lang="fr-FR" smtClean="0"/>
              <a:t>/N≈90/60</a:t>
            </a:r>
            <a:r>
              <a:rPr lang="fr-FR" dirty="0" smtClean="0"/>
              <a:t>)!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/>
          </a:p>
        </p:txBody>
      </p:sp>
      <p:pic>
        <p:nvPicPr>
          <p:cNvPr id="6" name="Image 5" descr="davier_na7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08112"/>
            <a:ext cx="5849888" cy="584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Uncertainty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Minimize</a:t>
            </a:r>
            <a:r>
              <a:rPr lang="fr-FR" dirty="0" smtClean="0"/>
              <a:t> :</a:t>
            </a:r>
          </a:p>
          <a:p>
            <a:endParaRPr lang="fr-FR" dirty="0" smtClean="0"/>
          </a:p>
          <a:p>
            <a:r>
              <a:rPr lang="fr-FR" dirty="0" err="1" smtClean="0"/>
              <a:t>Solving</a:t>
            </a:r>
            <a:r>
              <a:rPr lang="fr-FR" dirty="0" smtClean="0"/>
              <a:t>  for  </a:t>
            </a:r>
            <a:r>
              <a:rPr lang="el-GR" dirty="0" smtClean="0"/>
              <a:t>λ</a:t>
            </a:r>
            <a:r>
              <a:rPr lang="fr-FR" dirty="0" smtClean="0"/>
              <a:t>  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fr-FR" dirty="0" err="1" smtClean="0"/>
              <a:t>gives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And :</a:t>
            </a:r>
          </a:p>
          <a:p>
            <a:endParaRPr lang="fr-FR" b="1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54</a:t>
            </a:fld>
            <a:endParaRPr lang="fr-BE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87338" y="2060575"/>
          <a:ext cx="8504237" cy="831850"/>
        </p:xfrm>
        <a:graphic>
          <a:graphicData uri="http://schemas.openxmlformats.org/presentationml/2006/ole">
            <p:oleObj spid="_x0000_s1369090" name="Equation" r:id="rId3" imgW="2857320" imgH="279360" progId="Equation.DSMT4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755650" y="3500438"/>
          <a:ext cx="7127875" cy="895350"/>
        </p:xfrm>
        <a:graphic>
          <a:graphicData uri="http://schemas.openxmlformats.org/presentationml/2006/ole">
            <p:oleObj spid="_x0000_s1369091" name="Equation" r:id="rId4" imgW="2527200" imgH="317160" progId="Equation.DSMT4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3689350" y="1660525"/>
          <a:ext cx="114300" cy="177800"/>
        </p:xfrm>
        <a:graphic>
          <a:graphicData uri="http://schemas.openxmlformats.org/presentationml/2006/ole">
            <p:oleObj spid="_x0000_s1369092" name="Equation" r:id="rId5" imgW="914400" imgH="198720" progId="Equation.DSMT4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868363" y="5084763"/>
          <a:ext cx="6183312" cy="1073150"/>
        </p:xfrm>
        <a:graphic>
          <a:graphicData uri="http://schemas.openxmlformats.org/presentationml/2006/ole">
            <p:oleObj spid="_x0000_s1369093" name="Equation" r:id="rId6" imgW="24890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g-2 </a:t>
            </a:r>
            <a:r>
              <a:rPr lang="fr-FR" b="1" dirty="0" smtClean="0">
                <a:solidFill>
                  <a:srgbClr val="FF0000"/>
                </a:solidFill>
              </a:rPr>
              <a:t>HLS </a:t>
            </a:r>
            <a:r>
              <a:rPr lang="fr-FR" b="1" dirty="0" err="1" smtClean="0">
                <a:solidFill>
                  <a:srgbClr val="FF0000"/>
                </a:solidFill>
              </a:rPr>
              <a:t>Estimates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el-GR" b="1" dirty="0" smtClean="0"/>
              <a:t>Δ</a:t>
            </a:r>
            <a:r>
              <a:rPr lang="fr-FR" b="1" dirty="0" smtClean="0"/>
              <a:t>m &amp; </a:t>
            </a:r>
            <a:r>
              <a:rPr lang="fr-FR" b="1" dirty="0" err="1" smtClean="0"/>
              <a:t>h</a:t>
            </a:r>
            <a:r>
              <a:rPr lang="fr-FR" b="1" baseline="-25000" dirty="0" err="1" smtClean="0"/>
              <a:t>V</a:t>
            </a:r>
            <a:r>
              <a:rPr lang="fr-FR" b="1" dirty="0" smtClean="0"/>
              <a:t>=1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55</a:t>
            </a:fld>
            <a:endParaRPr lang="fr-BE"/>
          </a:p>
        </p:txBody>
      </p:sp>
      <p:pic>
        <p:nvPicPr>
          <p:cNvPr id="6" name="Image 5" descr="hV_gmoins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347990" cy="522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/>
              <a:t>Dipion </a:t>
            </a:r>
            <a:r>
              <a:rPr lang="fr-FR" b="1" dirty="0" err="1" smtClean="0"/>
              <a:t>Spectra</a:t>
            </a:r>
            <a:r>
              <a:rPr lang="fr-FR" b="1" dirty="0" smtClean="0"/>
              <a:t> (</a:t>
            </a:r>
            <a:r>
              <a:rPr lang="el-GR" b="1" dirty="0" smtClean="0"/>
              <a:t>τ</a:t>
            </a:r>
            <a:r>
              <a:rPr lang="fr-FR" b="1" dirty="0" smtClean="0"/>
              <a:t> &amp; NSK)</a:t>
            </a:r>
            <a:endParaRPr lang="fr-FR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56</a:t>
            </a:fld>
            <a:endParaRPr lang="fr-BE"/>
          </a:p>
        </p:txBody>
      </p:sp>
      <p:pic>
        <p:nvPicPr>
          <p:cNvPr id="247810" name="Picture 2" descr="C:\Users\benayoun\Desktop\seminaires_2011\figs\FFee.e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9" y="1844824"/>
            <a:ext cx="4860032" cy="4860032"/>
          </a:xfrm>
          <a:prstGeom prst="rect">
            <a:avLst/>
          </a:prstGeom>
          <a:noFill/>
        </p:spPr>
      </p:pic>
      <p:pic>
        <p:nvPicPr>
          <p:cNvPr id="247811" name="Picture 3" descr="C:\Users\benayoun\Desktop\seminaires_2011\figs\FFtau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4860032" cy="4860032"/>
          </a:xfrm>
          <a:prstGeom prst="rect">
            <a:avLst/>
          </a:prstGeom>
          <a:noFill/>
        </p:spPr>
      </p:pic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5220072" y="1772816"/>
          <a:ext cx="914400" cy="198438"/>
        </p:xfrm>
        <a:graphic>
          <a:graphicData uri="http://schemas.openxmlformats.org/presentationml/2006/ole">
            <p:oleObj spid="_x0000_s1159170" name="Equation" r:id="rId5" imgW="914400" imgH="198720" progId="Equation.DSMT4">
              <p:embed/>
            </p:oleObj>
          </a:graphicData>
        </a:graphic>
      </p:graphicFrame>
      <p:graphicFrame>
        <p:nvGraphicFramePr>
          <p:cNvPr id="247813" name="Object 5"/>
          <p:cNvGraphicFramePr>
            <a:graphicFrameLocks noChangeAspect="1"/>
          </p:cNvGraphicFramePr>
          <p:nvPr/>
        </p:nvGraphicFramePr>
        <p:xfrm flipV="1">
          <a:off x="2627784" y="4365104"/>
          <a:ext cx="1634181" cy="368176"/>
        </p:xfrm>
        <a:graphic>
          <a:graphicData uri="http://schemas.openxmlformats.org/presentationml/2006/ole">
            <p:oleObj spid="_x0000_s1159171" name="Equation" r:id="rId6" imgW="787320" imgH="177480" progId="Equation.DSMT4">
              <p:embed/>
            </p:oleObj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4860032" y="4293096"/>
          <a:ext cx="2016224" cy="497953"/>
        </p:xfrm>
        <a:graphic>
          <a:graphicData uri="http://schemas.openxmlformats.org/presentationml/2006/ole">
            <p:oleObj spid="_x0000_s1159172" name="Equation" r:id="rId7" imgW="1028520" imgH="253800" progId="Equation.DSMT4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625475" y="1557338"/>
          <a:ext cx="2222500" cy="576262"/>
        </p:xfrm>
        <a:graphic>
          <a:graphicData uri="http://schemas.openxmlformats.org/presentationml/2006/ole">
            <p:oleObj spid="_x0000_s1159173" name="Equation" r:id="rId8" imgW="977760" imgH="469800" progId="Equation.DSMT4">
              <p:embed/>
            </p:oleObj>
          </a:graphicData>
        </a:graphic>
      </p:graphicFrame>
      <p:graphicFrame>
        <p:nvGraphicFramePr>
          <p:cNvPr id="247818" name="Object 10"/>
          <p:cNvGraphicFramePr>
            <a:graphicFrameLocks noChangeAspect="1"/>
          </p:cNvGraphicFramePr>
          <p:nvPr/>
        </p:nvGraphicFramePr>
        <p:xfrm>
          <a:off x="6588224" y="1628800"/>
          <a:ext cx="2279650" cy="576263"/>
        </p:xfrm>
        <a:graphic>
          <a:graphicData uri="http://schemas.openxmlformats.org/presentationml/2006/ole">
            <p:oleObj spid="_x0000_s1159174" name="Equation" r:id="rId9" imgW="1002960" imgH="469800" progId="Equation.DSMT4">
              <p:embed/>
            </p:oleObj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/>
        </p:nvGraphicFramePr>
        <p:xfrm>
          <a:off x="2816225" y="1557338"/>
          <a:ext cx="3627983" cy="503510"/>
        </p:xfrm>
        <a:graphic>
          <a:graphicData uri="http://schemas.openxmlformats.org/presentationml/2006/ole">
            <p:oleObj spid="_x0000_s1159175" name="Equation" r:id="rId10" imgW="8506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57</a:t>
            </a:fld>
            <a:endParaRPr lang="fr-BE"/>
          </a:p>
        </p:txBody>
      </p:sp>
      <p:pic>
        <p:nvPicPr>
          <p:cNvPr id="279554" name="Picture 2" descr="C:\Users\benayoun\Desktop\seminaires_2011\figs\check1_kk.e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5112568" cy="5112568"/>
          </a:xfrm>
          <a:prstGeom prst="rect">
            <a:avLst/>
          </a:prstGeom>
          <a:noFill/>
        </p:spPr>
      </p:pic>
      <p:graphicFrame>
        <p:nvGraphicFramePr>
          <p:cNvPr id="279555" name="Object 3"/>
          <p:cNvGraphicFramePr>
            <a:graphicFrameLocks noChangeAspect="1"/>
          </p:cNvGraphicFramePr>
          <p:nvPr/>
        </p:nvGraphicFramePr>
        <p:xfrm>
          <a:off x="6573838" y="2997200"/>
          <a:ext cx="1992312" cy="649288"/>
        </p:xfrm>
        <a:graphic>
          <a:graphicData uri="http://schemas.openxmlformats.org/presentationml/2006/ole">
            <p:oleObj spid="_x0000_s1160194" name="Equation" r:id="rId4" imgW="876240" imgH="469800" progId="Equation.DSMT4">
              <p:embed/>
            </p:oleObj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6804248" y="2204864"/>
            <a:ext cx="1368152" cy="57606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K</a:t>
            </a:r>
            <a:r>
              <a:rPr lang="fr-FR" sz="2400" b="1" baseline="30000" dirty="0" smtClean="0"/>
              <a:t>+</a:t>
            </a:r>
            <a:r>
              <a:rPr lang="fr-FR" sz="2400" b="1" dirty="0" smtClean="0"/>
              <a:t> K</a:t>
            </a:r>
            <a:r>
              <a:rPr lang="fr-FR" sz="2400" b="1" baseline="30000" dirty="0" smtClean="0"/>
              <a:t>-</a:t>
            </a:r>
            <a:endParaRPr lang="fr-FR" sz="2400" b="1" baseline="30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876256" y="4293096"/>
            <a:ext cx="1368152" cy="57606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K</a:t>
            </a:r>
            <a:r>
              <a:rPr lang="fr-FR" sz="2400" b="1" baseline="-25000" dirty="0" smtClean="0"/>
              <a:t>L</a:t>
            </a:r>
            <a:r>
              <a:rPr lang="fr-FR" sz="2400" b="1" dirty="0" smtClean="0"/>
              <a:t> K</a:t>
            </a:r>
            <a:r>
              <a:rPr lang="fr-FR" sz="2400" b="1" baseline="-25000" dirty="0" smtClean="0"/>
              <a:t>S</a:t>
            </a:r>
            <a:endParaRPr lang="fr-FR" sz="2400" b="1" baseline="-25000" dirty="0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/>
        </p:nvGraphicFramePr>
        <p:xfrm>
          <a:off x="6457950" y="5229225"/>
          <a:ext cx="2251075" cy="649288"/>
        </p:xfrm>
        <a:graphic>
          <a:graphicData uri="http://schemas.openxmlformats.org/presentationml/2006/ole">
            <p:oleObj spid="_x0000_s1160195" name="Equation" r:id="rId5" imgW="990360" imgH="469800" progId="Equation.DSMT4">
              <p:embed/>
            </p:oleObj>
          </a:graphicData>
        </a:graphic>
      </p:graphicFrame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→ K </a:t>
            </a:r>
            <a:r>
              <a:rPr lang="fr-FR" b="1" dirty="0" err="1" smtClean="0">
                <a:solidFill>
                  <a:srgbClr val="FF0000"/>
                </a:solidFill>
              </a:rPr>
              <a:t>Kbar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Data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58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b="1" dirty="0" smtClean="0"/>
              <a:t>3-pion Data</a:t>
            </a:r>
            <a:endParaRPr lang="fr-FR" b="1" dirty="0"/>
          </a:p>
        </p:txBody>
      </p:sp>
      <p:pic>
        <p:nvPicPr>
          <p:cNvPr id="278531" name="Picture 3" descr="C:\Users\benayoun\Desktop\seminaires_2011\figs\final3p.ep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5400600" cy="4525963"/>
          </a:xfrm>
          <a:prstGeom prst="rect">
            <a:avLst/>
          </a:prstGeom>
          <a:noFill/>
        </p:spPr>
      </p:pic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4102100" y="1968500"/>
          <a:ext cx="914400" cy="198438"/>
        </p:xfrm>
        <a:graphic>
          <a:graphicData uri="http://schemas.openxmlformats.org/presentationml/2006/ole">
            <p:oleObj spid="_x0000_s1161218" name="Equation" r:id="rId4" imgW="914400" imgH="198720" progId="Equation.DSMT4">
              <p:embed/>
            </p:oleObj>
          </a:graphicData>
        </a:graphic>
      </p:graphicFrame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6300192" y="2564904"/>
          <a:ext cx="2309813" cy="721296"/>
        </p:xfrm>
        <a:graphic>
          <a:graphicData uri="http://schemas.openxmlformats.org/presentationml/2006/ole">
            <p:oleObj spid="_x0000_s1161219" name="Equation" r:id="rId5" imgW="101592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→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0</a:t>
            </a:r>
            <a:r>
              <a:rPr lang="el-GR" b="1" dirty="0" smtClean="0">
                <a:solidFill>
                  <a:srgbClr val="FF0000"/>
                </a:solidFill>
              </a:rPr>
              <a:t> γ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  <p:pic>
        <p:nvPicPr>
          <p:cNvPr id="4" name="Image 3" descr="h60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6643734" cy="4762537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7080250" y="1989138"/>
          <a:ext cx="1825625" cy="666750"/>
        </p:xfrm>
        <a:graphic>
          <a:graphicData uri="http://schemas.openxmlformats.org/presentationml/2006/ole">
            <p:oleObj spid="_x0000_s1162242" name="Equation" r:id="rId4" imgW="87624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HLS : A Global VMD Model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95430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The</a:t>
            </a:r>
            <a:r>
              <a:rPr lang="fr-FR" b="1" dirty="0" smtClean="0">
                <a:solidFill>
                  <a:srgbClr val="C00000"/>
                </a:solidFill>
              </a:rPr>
              <a:t>  (</a:t>
            </a:r>
            <a:r>
              <a:rPr lang="fr-FR" b="1" dirty="0" err="1" smtClean="0">
                <a:solidFill>
                  <a:srgbClr val="C00000"/>
                </a:solidFill>
              </a:rPr>
              <a:t>Broken</a:t>
            </a:r>
            <a:r>
              <a:rPr lang="fr-FR" b="1" dirty="0" smtClean="0">
                <a:solidFill>
                  <a:srgbClr val="C00000"/>
                </a:solidFill>
              </a:rPr>
              <a:t>)  </a:t>
            </a:r>
            <a:r>
              <a:rPr lang="fr-FR" b="1" dirty="0" err="1" smtClean="0">
                <a:solidFill>
                  <a:srgbClr val="FF0000"/>
                </a:solidFill>
              </a:rPr>
              <a:t>H</a:t>
            </a:r>
            <a:r>
              <a:rPr lang="fr-FR" b="1" dirty="0" err="1" smtClean="0"/>
              <a:t>idden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</a:t>
            </a:r>
            <a:r>
              <a:rPr lang="fr-FR" b="1" dirty="0" err="1" smtClean="0"/>
              <a:t>ymmetry</a:t>
            </a:r>
            <a:r>
              <a:rPr lang="fr-FR" b="1" dirty="0" smtClean="0">
                <a:solidFill>
                  <a:srgbClr val="C00000"/>
                </a:solidFill>
              </a:rPr>
              <a:t> (BHLS) </a:t>
            </a:r>
            <a:r>
              <a:rPr lang="fr-FR" b="1" dirty="0" smtClean="0"/>
              <a:t>model</a:t>
            </a:r>
            <a:r>
              <a:rPr lang="fr-FR" b="1" dirty="0" smtClean="0">
                <a:solidFill>
                  <a:srgbClr val="C00000"/>
                </a:solidFill>
              </a:rPr>
              <a:t>  </a:t>
            </a:r>
            <a:r>
              <a:rPr lang="fr-FR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 </a:t>
            </a:r>
            <a:r>
              <a:rPr lang="fr-FR" b="1" dirty="0" err="1" smtClean="0"/>
              <a:t>unified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VMD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/>
              <a:t>framework</a:t>
            </a:r>
            <a:r>
              <a:rPr lang="fr-FR" b="1" dirty="0" smtClean="0"/>
              <a:t>  </a:t>
            </a:r>
            <a:r>
              <a:rPr lang="fr-FR" b="1" dirty="0" err="1" smtClean="0"/>
              <a:t>encompassing</a:t>
            </a:r>
            <a:r>
              <a:rPr lang="fr-FR" dirty="0" smtClean="0"/>
              <a:t>		          </a:t>
            </a:r>
          </a:p>
          <a:p>
            <a:pPr>
              <a:buNone/>
            </a:pPr>
            <a:r>
              <a:rPr lang="fr-FR" sz="3500" b="1" dirty="0" smtClean="0">
                <a:solidFill>
                  <a:srgbClr val="FF0000"/>
                </a:solidFill>
              </a:rPr>
              <a:t>  e</a:t>
            </a:r>
            <a:r>
              <a:rPr lang="fr-FR" sz="3500" b="1" baseline="30000" dirty="0" smtClean="0">
                <a:solidFill>
                  <a:srgbClr val="FF0000"/>
                </a:solidFill>
              </a:rPr>
              <a:t>+</a:t>
            </a:r>
            <a:r>
              <a:rPr lang="fr-FR" sz="3500" b="1" dirty="0" smtClean="0">
                <a:solidFill>
                  <a:srgbClr val="FF0000"/>
                </a:solidFill>
              </a:rPr>
              <a:t>e</a:t>
            </a:r>
            <a:r>
              <a:rPr lang="fr-FR" sz="3500" b="1" baseline="30000" dirty="0" smtClean="0">
                <a:solidFill>
                  <a:srgbClr val="FF0000"/>
                </a:solidFill>
              </a:rPr>
              <a:t>-</a:t>
            </a:r>
            <a:r>
              <a:rPr lang="fr-FR" sz="3500" b="1" dirty="0" smtClean="0">
                <a:solidFill>
                  <a:srgbClr val="FF0000"/>
                </a:solidFill>
              </a:rPr>
              <a:t> → </a:t>
            </a:r>
            <a:r>
              <a:rPr lang="el-GR" sz="3500" b="1" dirty="0" smtClean="0">
                <a:solidFill>
                  <a:srgbClr val="FF0000"/>
                </a:solidFill>
              </a:rPr>
              <a:t>π 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fr-FR" sz="3500" b="1" dirty="0" err="1" smtClean="0">
                <a:solidFill>
                  <a:srgbClr val="FF0000"/>
                </a:solidFill>
              </a:rPr>
              <a:t>KKbar</a:t>
            </a:r>
            <a:r>
              <a:rPr lang="fr-FR" sz="3500" b="1" dirty="0" smtClean="0"/>
              <a:t> /</a:t>
            </a:r>
            <a:r>
              <a:rPr lang="el-GR" sz="3500" b="1" dirty="0" smtClean="0">
                <a:solidFill>
                  <a:srgbClr val="FF0000"/>
                </a:solidFill>
              </a:rPr>
              <a:t>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el-GR" sz="3500" b="1" dirty="0" smtClean="0">
                <a:solidFill>
                  <a:srgbClr val="FF0000"/>
                </a:solidFill>
              </a:rPr>
              <a:t>η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el-GR" sz="3500" b="1" dirty="0" smtClean="0">
                <a:solidFill>
                  <a:srgbClr val="FF0000"/>
                </a:solidFill>
              </a:rPr>
              <a:t>π 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π</a:t>
            </a:r>
            <a:r>
              <a:rPr lang="fr-FR" sz="3500" b="1" dirty="0" smtClean="0">
                <a:solidFill>
                  <a:srgbClr val="FF0000"/>
                </a:solidFill>
              </a:rPr>
              <a:t>   </a:t>
            </a:r>
            <a:r>
              <a:rPr lang="fr-FR" sz="3500" b="1" dirty="0" smtClean="0"/>
              <a:t>&amp; </a:t>
            </a:r>
            <a:r>
              <a:rPr lang="el-GR" sz="3500" b="1" dirty="0" smtClean="0">
                <a:solidFill>
                  <a:srgbClr val="FF0000"/>
                </a:solidFill>
              </a:rPr>
              <a:t>τ→ππ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ν</a:t>
            </a:r>
            <a:r>
              <a:rPr lang="el-GR" sz="3500" b="1" baseline="-25000" dirty="0" smtClean="0">
                <a:solidFill>
                  <a:srgbClr val="FF0000"/>
                </a:solidFill>
              </a:rPr>
              <a:t>τ</a:t>
            </a:r>
            <a:r>
              <a:rPr lang="fr-FR" sz="3500" b="1" dirty="0" smtClean="0"/>
              <a:t>&amp;</a:t>
            </a:r>
            <a:r>
              <a:rPr lang="fr-FR" sz="3500" b="1" dirty="0" smtClean="0">
                <a:solidFill>
                  <a:srgbClr val="FF0000"/>
                </a:solidFill>
              </a:rPr>
              <a:t>   PV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, P</a:t>
            </a:r>
            <a:r>
              <a:rPr lang="el-GR" sz="3500" b="1" dirty="0" smtClean="0">
                <a:solidFill>
                  <a:srgbClr val="FF0000"/>
                </a:solidFill>
              </a:rPr>
              <a:t>γγ</a:t>
            </a:r>
            <a:r>
              <a:rPr lang="el-GR" sz="3500" b="1" dirty="0" smtClean="0">
                <a:solidFill>
                  <a:srgbClr val="C00000"/>
                </a:solidFill>
              </a:rPr>
              <a:t> </a:t>
            </a:r>
            <a:r>
              <a:rPr lang="fr-FR" sz="3500" dirty="0" err="1" smtClean="0"/>
              <a:t>decays</a:t>
            </a:r>
            <a:r>
              <a:rPr lang="fr-FR" sz="3500" dirty="0" smtClean="0"/>
              <a:t>  </a:t>
            </a:r>
            <a:r>
              <a:rPr lang="fr-FR" sz="3500" b="1" dirty="0" smtClean="0"/>
              <a:t>&amp;</a:t>
            </a:r>
            <a:r>
              <a:rPr lang="fr-FR" sz="3500" dirty="0" smtClean="0"/>
              <a:t> </a:t>
            </a:r>
            <a:r>
              <a:rPr lang="fr-FR" sz="3500" b="1" dirty="0" smtClean="0">
                <a:solidFill>
                  <a:srgbClr val="C00000"/>
                </a:solidFill>
              </a:rPr>
              <a:t>(</a:t>
            </a:r>
            <a:r>
              <a:rPr lang="el-GR" sz="3500" b="1" dirty="0" smtClean="0">
                <a:solidFill>
                  <a:srgbClr val="C00000"/>
                </a:solidFill>
              </a:rPr>
              <a:t>η</a:t>
            </a:r>
            <a:r>
              <a:rPr lang="fr-FR" sz="3500" b="1" dirty="0" smtClean="0">
                <a:solidFill>
                  <a:srgbClr val="C00000"/>
                </a:solidFill>
              </a:rPr>
              <a:t>/</a:t>
            </a:r>
            <a:r>
              <a:rPr lang="el-GR" sz="3500" b="1" dirty="0" smtClean="0">
                <a:solidFill>
                  <a:srgbClr val="C00000"/>
                </a:solidFill>
              </a:rPr>
              <a:t>η</a:t>
            </a:r>
            <a:r>
              <a:rPr lang="fr-FR" sz="3500" b="1" dirty="0" smtClean="0">
                <a:solidFill>
                  <a:srgbClr val="C00000"/>
                </a:solidFill>
              </a:rPr>
              <a:t>’ </a:t>
            </a:r>
            <a:r>
              <a:rPr lang="fr-FR" sz="35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l-GR" sz="3500" b="1" dirty="0" smtClean="0">
                <a:solidFill>
                  <a:srgbClr val="C00000"/>
                </a:solidFill>
              </a:rPr>
              <a:t> γπ π</a:t>
            </a:r>
            <a:r>
              <a:rPr lang="fr-FR" sz="3500" b="1" dirty="0" smtClean="0">
                <a:solidFill>
                  <a:srgbClr val="C00000"/>
                </a:solidFill>
              </a:rPr>
              <a:t>/</a:t>
            </a:r>
            <a:r>
              <a:rPr lang="el-GR" sz="3500" b="1" dirty="0" smtClean="0">
                <a:solidFill>
                  <a:srgbClr val="C00000"/>
                </a:solidFill>
              </a:rPr>
              <a:t>γγ</a:t>
            </a:r>
            <a:r>
              <a:rPr lang="fr-FR" sz="3500" b="1" dirty="0" smtClean="0">
                <a:solidFill>
                  <a:srgbClr val="C00000"/>
                </a:solidFill>
              </a:rPr>
              <a:t>)  </a:t>
            </a:r>
            <a:r>
              <a:rPr lang="fr-FR" sz="3500" b="1" dirty="0" smtClean="0"/>
              <a:t>&amp; </a:t>
            </a:r>
            <a:r>
              <a:rPr lang="fr-FR" sz="3500" b="1" dirty="0" smtClean="0">
                <a:solidFill>
                  <a:srgbClr val="C00000"/>
                </a:solidFill>
              </a:rPr>
              <a:t>……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BHLS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::  (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almost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) an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empty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shell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fr-FR" b="1" dirty="0" smtClean="0">
                <a:solidFill>
                  <a:srgbClr val="00B050"/>
                </a:solidFill>
              </a:rPr>
              <a:t>[</a:t>
            </a:r>
            <a:r>
              <a:rPr lang="el-GR" b="1" dirty="0" smtClean="0">
                <a:solidFill>
                  <a:srgbClr val="00B050"/>
                </a:solidFill>
              </a:rPr>
              <a:t>α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em</a:t>
            </a:r>
            <a:r>
              <a:rPr lang="fr-FR" b="1" dirty="0" smtClean="0">
                <a:solidFill>
                  <a:srgbClr val="00B050"/>
                </a:solidFill>
              </a:rPr>
              <a:t>, G</a:t>
            </a:r>
            <a:r>
              <a:rPr lang="fr-FR" b="1" baseline="-25000" dirty="0" smtClean="0">
                <a:solidFill>
                  <a:srgbClr val="00B050"/>
                </a:solidFill>
              </a:rPr>
              <a:t>F </a:t>
            </a:r>
            <a:r>
              <a:rPr lang="fr-FR" b="1" dirty="0" smtClean="0">
                <a:solidFill>
                  <a:srgbClr val="00B050"/>
                </a:solidFill>
              </a:rPr>
              <a:t>, f</a:t>
            </a:r>
            <a:r>
              <a:rPr lang="el-GR" b="1" baseline="-25000" dirty="0" smtClean="0">
                <a:solidFill>
                  <a:srgbClr val="00B050"/>
                </a:solidFill>
              </a:rPr>
              <a:t>π</a:t>
            </a:r>
            <a:r>
              <a:rPr lang="fr-FR" b="1" baseline="-25000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, </a:t>
            </a:r>
            <a:r>
              <a:rPr lang="fr-FR" b="1" dirty="0" err="1" smtClean="0">
                <a:solidFill>
                  <a:srgbClr val="00B050"/>
                </a:solidFill>
              </a:rPr>
              <a:t>V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ud</a:t>
            </a:r>
            <a:r>
              <a:rPr lang="fr-FR" b="1" baseline="-25000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, V</a:t>
            </a:r>
            <a:r>
              <a:rPr lang="fr-FR" b="1" baseline="-25000" dirty="0" smtClean="0">
                <a:solidFill>
                  <a:srgbClr val="00B050"/>
                </a:solidFill>
              </a:rPr>
              <a:t>us</a:t>
            </a:r>
            <a:r>
              <a:rPr lang="fr-FR" b="1" dirty="0" smtClean="0">
                <a:solidFill>
                  <a:srgbClr val="00B050"/>
                </a:solidFill>
              </a:rPr>
              <a:t> ,m</a:t>
            </a:r>
            <a:r>
              <a:rPr lang="el-GR" b="1" baseline="-25000" dirty="0" smtClean="0">
                <a:solidFill>
                  <a:srgbClr val="00B050"/>
                </a:solidFill>
              </a:rPr>
              <a:t>π</a:t>
            </a:r>
            <a:r>
              <a:rPr lang="fr-FR" b="1" dirty="0" smtClean="0">
                <a:solidFill>
                  <a:srgbClr val="00B050"/>
                </a:solidFill>
              </a:rPr>
              <a:t>’s, </a:t>
            </a:r>
            <a:r>
              <a:rPr lang="fr-FR" b="1" dirty="0" err="1" smtClean="0">
                <a:solidFill>
                  <a:srgbClr val="00B050"/>
                </a:solidFill>
              </a:rPr>
              <a:t>m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K</a:t>
            </a:r>
            <a:r>
              <a:rPr lang="fr-FR" b="1" dirty="0" err="1" smtClean="0">
                <a:solidFill>
                  <a:srgbClr val="00B050"/>
                </a:solidFill>
              </a:rPr>
              <a:t>’s</a:t>
            </a:r>
            <a:r>
              <a:rPr lang="fr-FR" b="1" dirty="0" smtClean="0">
                <a:solidFill>
                  <a:srgbClr val="00B050"/>
                </a:solidFill>
              </a:rPr>
              <a:t>, m</a:t>
            </a:r>
            <a:r>
              <a:rPr lang="el-GR" b="1" baseline="-25000" dirty="0" smtClean="0">
                <a:solidFill>
                  <a:srgbClr val="00B050"/>
                </a:solidFill>
              </a:rPr>
              <a:t>η</a:t>
            </a:r>
            <a:r>
              <a:rPr lang="fr-FR" b="1" dirty="0" smtClean="0">
                <a:solidFill>
                  <a:srgbClr val="00B050"/>
                </a:solidFill>
              </a:rPr>
              <a:t>, , m</a:t>
            </a:r>
            <a:r>
              <a:rPr lang="el-GR" b="1" baseline="-25000" dirty="0" smtClean="0">
                <a:solidFill>
                  <a:srgbClr val="00B050"/>
                </a:solidFill>
              </a:rPr>
              <a:t>η</a:t>
            </a:r>
            <a:r>
              <a:rPr lang="fr-FR" b="1" baseline="-25000" dirty="0" smtClean="0">
                <a:solidFill>
                  <a:srgbClr val="00B050"/>
                </a:solidFill>
              </a:rPr>
              <a:t>’</a:t>
            </a:r>
            <a:r>
              <a:rPr lang="fr-FR" b="1" dirty="0" smtClean="0">
                <a:solidFill>
                  <a:srgbClr val="00B050"/>
                </a:solidFill>
              </a:rPr>
              <a:t>]</a:t>
            </a:r>
          </a:p>
          <a:p>
            <a:pPr>
              <a:buNone/>
            </a:pPr>
            <a:r>
              <a:rPr lang="fr-FR" sz="3000" b="1" dirty="0" smtClean="0">
                <a:solidFill>
                  <a:srgbClr val="00B050"/>
                </a:solidFill>
              </a:rPr>
              <a:t>     </a:t>
            </a:r>
            <a:r>
              <a:rPr lang="fr-FR" sz="3000" b="1" dirty="0" err="1" smtClean="0">
                <a:solidFill>
                  <a:srgbClr val="FF0000"/>
                </a:solidFill>
              </a:rPr>
              <a:t>Present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000" b="1" dirty="0" err="1" smtClean="0">
                <a:solidFill>
                  <a:srgbClr val="FF0000"/>
                </a:solidFill>
              </a:rPr>
              <a:t>Limits</a:t>
            </a:r>
            <a:r>
              <a:rPr lang="fr-FR" sz="3000" b="1" dirty="0" smtClean="0">
                <a:solidFill>
                  <a:srgbClr val="FF0000"/>
                </a:solidFill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fr-FR" sz="3000" b="1" dirty="0" smtClean="0">
                <a:solidFill>
                  <a:schemeClr val="tx2"/>
                </a:solidFill>
              </a:rPr>
              <a:t>Up to the  </a:t>
            </a:r>
            <a:r>
              <a:rPr lang="el-GR" sz="3000" b="1" dirty="0" smtClean="0">
                <a:solidFill>
                  <a:schemeClr val="tx2"/>
                </a:solidFill>
              </a:rPr>
              <a:t>≈ φ</a:t>
            </a:r>
            <a:r>
              <a:rPr lang="fr-FR" sz="3000" b="1" dirty="0" smtClean="0">
                <a:solidFill>
                  <a:schemeClr val="tx2"/>
                </a:solidFill>
              </a:rPr>
              <a:t> mass </a:t>
            </a:r>
            <a:r>
              <a:rPr lang="fr-FR" sz="3000" b="1" dirty="0" err="1" smtClean="0">
                <a:solidFill>
                  <a:schemeClr val="tx2"/>
                </a:solidFill>
              </a:rPr>
              <a:t>region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smtClean="0">
                <a:solidFill>
                  <a:srgbClr val="00B050"/>
                </a:solidFill>
              </a:rPr>
              <a:t>(      1.05 GeV)</a:t>
            </a:r>
          </a:p>
          <a:p>
            <a:pPr>
              <a:buFont typeface="Wingdings" pitchFamily="2" charset="2"/>
              <a:buChar char="ü"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000" b="1" dirty="0" smtClean="0">
                <a:solidFill>
                  <a:schemeClr val="tx2"/>
                </a:solidFill>
              </a:rPr>
              <a:t>No  </a:t>
            </a:r>
            <a:r>
              <a:rPr lang="fr-FR" sz="3000" b="1" dirty="0" err="1" smtClean="0">
                <a:solidFill>
                  <a:schemeClr val="tx2"/>
                </a:solidFill>
              </a:rPr>
              <a:t>scalars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err="1" smtClean="0">
                <a:solidFill>
                  <a:schemeClr val="tx2"/>
                </a:solidFill>
              </a:rPr>
              <a:t>mesons</a:t>
            </a:r>
            <a:r>
              <a:rPr lang="fr-FR" sz="3000" b="1" dirty="0" smtClean="0">
                <a:solidFill>
                  <a:schemeClr val="tx2"/>
                </a:solidFill>
              </a:rPr>
              <a:t>, no </a:t>
            </a:r>
            <a:r>
              <a:rPr lang="el-GR" sz="3000" b="1" dirty="0" smtClean="0">
                <a:solidFill>
                  <a:schemeClr val="tx2"/>
                </a:solidFill>
              </a:rPr>
              <a:t>ρ</a:t>
            </a:r>
            <a:r>
              <a:rPr lang="fr-FR" sz="3000" b="1" dirty="0" smtClean="0">
                <a:solidFill>
                  <a:schemeClr val="tx2"/>
                </a:solidFill>
              </a:rPr>
              <a:t>’, no </a:t>
            </a:r>
            <a:r>
              <a:rPr lang="el-GR" sz="3000" b="1" dirty="0" smtClean="0">
                <a:solidFill>
                  <a:schemeClr val="tx2"/>
                </a:solidFill>
              </a:rPr>
              <a:t>ρ</a:t>
            </a:r>
            <a:r>
              <a:rPr lang="fr-FR" sz="3000" b="1" dirty="0" smtClean="0">
                <a:solidFill>
                  <a:schemeClr val="tx2"/>
                </a:solidFill>
              </a:rPr>
              <a:t>’’ ……</a:t>
            </a:r>
            <a:endParaRPr lang="fr-FR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4499992" y="5373216"/>
          <a:ext cx="504056" cy="558928"/>
        </p:xfrm>
        <a:graphic>
          <a:graphicData uri="http://schemas.openxmlformats.org/presentationml/2006/ole">
            <p:oleObj spid="_x0000_s612354" name="Equation" r:id="rId3" imgW="126720" imgH="126720" progId="Equation.DSMT4">
              <p:embed/>
            </p:oleObj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0" y="2852936"/>
            <a:ext cx="8352928" cy="93610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→ </a:t>
            </a:r>
            <a:r>
              <a:rPr lang="el-GR" b="1" dirty="0" smtClean="0">
                <a:solidFill>
                  <a:srgbClr val="FF0000"/>
                </a:solidFill>
              </a:rPr>
              <a:t>ηγ</a:t>
            </a:r>
            <a:r>
              <a:rPr lang="fr-FR" b="1" dirty="0" smtClean="0">
                <a:solidFill>
                  <a:srgbClr val="FF0000"/>
                </a:solidFill>
              </a:rPr>
              <a:t> Data</a:t>
            </a:r>
            <a:endParaRPr lang="fr-FR" dirty="0"/>
          </a:p>
        </p:txBody>
      </p:sp>
      <p:pic>
        <p:nvPicPr>
          <p:cNvPr id="4" name="Image 3" descr="h649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6715172" cy="507207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6961188" y="1989138"/>
          <a:ext cx="2063750" cy="666750"/>
        </p:xfrm>
        <a:graphic>
          <a:graphicData uri="http://schemas.openxmlformats.org/presentationml/2006/ole">
            <p:oleObj spid="_x0000_s1163266" name="Equation" r:id="rId4" imgW="99036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Former : </a:t>
            </a:r>
            <a:r>
              <a:rPr lang="fr-FR" b="1" u="heavy" dirty="0" err="1" smtClean="0">
                <a:solidFill>
                  <a:srgbClr val="FF0000"/>
                </a:solidFill>
              </a:rPr>
              <a:t>Prediction</a:t>
            </a:r>
            <a:r>
              <a:rPr lang="fr-FR" dirty="0" smtClean="0"/>
              <a:t> for 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fr-FR" b="1" dirty="0" smtClean="0">
                <a:solidFill>
                  <a:srgbClr val="FF0000"/>
                </a:solidFill>
              </a:rPr>
              <a:t>’</a:t>
            </a:r>
            <a:r>
              <a:rPr lang="el-GR" b="1" dirty="0" smtClean="0">
                <a:solidFill>
                  <a:srgbClr val="FF0000"/>
                </a:solidFill>
              </a:rPr>
              <a:t>→ ππ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h408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7181558" cy="4840303"/>
          </a:xfrm>
        </p:spPr>
      </p:pic>
      <p:sp>
        <p:nvSpPr>
          <p:cNvPr id="5" name="Rectangle à coins arrondis 4"/>
          <p:cNvSpPr/>
          <p:nvPr/>
        </p:nvSpPr>
        <p:spPr>
          <a:xfrm>
            <a:off x="6286512" y="2143116"/>
            <a:ext cx="255747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dirty="0" smtClean="0">
                <a:solidFill>
                  <a:schemeClr val="tx1"/>
                </a:solidFill>
              </a:rPr>
              <a:t>Г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el-GR" dirty="0" smtClean="0">
                <a:solidFill>
                  <a:schemeClr val="tx1"/>
                </a:solidFill>
              </a:rPr>
              <a:t>η</a:t>
            </a:r>
            <a:r>
              <a:rPr lang="fr-FR" dirty="0" smtClean="0">
                <a:solidFill>
                  <a:schemeClr val="tx1"/>
                </a:solidFill>
              </a:rPr>
              <a:t>’</a:t>
            </a:r>
            <a:r>
              <a:rPr lang="el-GR" dirty="0" smtClean="0">
                <a:solidFill>
                  <a:schemeClr val="tx1"/>
                </a:solidFill>
              </a:rPr>
              <a:t>→ ππ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γ</a:t>
            </a:r>
            <a:r>
              <a:rPr lang="fr-FR" dirty="0" smtClean="0">
                <a:solidFill>
                  <a:schemeClr val="tx1"/>
                </a:solidFill>
              </a:rPr>
              <a:t>)=53.11±1.47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PDG : 58.3±2.8 </a:t>
            </a:r>
            <a:r>
              <a:rPr lang="fr-FR" dirty="0" err="1" smtClean="0">
                <a:solidFill>
                  <a:schemeClr val="tx1"/>
                </a:solidFill>
              </a:rPr>
              <a:t>keV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586526" y="4286256"/>
            <a:ext cx="2557474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dirty="0" smtClean="0">
                <a:solidFill>
                  <a:schemeClr val="tx1"/>
                </a:solidFill>
              </a:rPr>
              <a:t>Г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el-GR" dirty="0" smtClean="0">
                <a:solidFill>
                  <a:schemeClr val="tx1"/>
                </a:solidFill>
              </a:rPr>
              <a:t>η→ ππ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γ</a:t>
            </a:r>
            <a:r>
              <a:rPr lang="fr-FR" dirty="0" smtClean="0">
                <a:solidFill>
                  <a:schemeClr val="tx1"/>
                </a:solidFill>
              </a:rPr>
              <a:t>)=55.82±0.83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PDG : 60±4 eV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43644"/>
            <a:ext cx="8572528" cy="5000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rgbClr val="FF0000"/>
                </a:solidFill>
              </a:rPr>
              <a:t>Lineshapes</a:t>
            </a:r>
            <a:r>
              <a:rPr lang="fr-FR" sz="2800" dirty="0" smtClean="0">
                <a:solidFill>
                  <a:srgbClr val="FF0000"/>
                </a:solidFill>
              </a:rPr>
              <a:t> and </a:t>
            </a:r>
            <a:r>
              <a:rPr lang="fr-FR" sz="2800" dirty="0" err="1" smtClean="0">
                <a:solidFill>
                  <a:srgbClr val="FF0000"/>
                </a:solidFill>
              </a:rPr>
              <a:t>yields</a:t>
            </a:r>
            <a:r>
              <a:rPr lang="fr-FR" sz="2800" dirty="0" smtClean="0">
                <a:solidFill>
                  <a:srgbClr val="FF0000"/>
                </a:solidFill>
              </a:rPr>
              <a:t> : </a:t>
            </a:r>
            <a:r>
              <a:rPr lang="fr-FR" sz="2800" b="1" dirty="0" smtClean="0">
                <a:solidFill>
                  <a:srgbClr val="FF0000"/>
                </a:solidFill>
              </a:rPr>
              <a:t>tests</a:t>
            </a:r>
            <a:r>
              <a:rPr lang="fr-FR" sz="2800" dirty="0" smtClean="0">
                <a:solidFill>
                  <a:srgbClr val="FF0000"/>
                </a:solidFill>
              </a:rPr>
              <a:t> for </a:t>
            </a:r>
            <a:r>
              <a:rPr lang="fr-FR" sz="2800" b="1" dirty="0" smtClean="0">
                <a:solidFill>
                  <a:srgbClr val="FF0000"/>
                </a:solidFill>
              </a:rPr>
              <a:t>g </a:t>
            </a:r>
            <a:r>
              <a:rPr lang="fr-FR" sz="2800" dirty="0" smtClean="0">
                <a:solidFill>
                  <a:srgbClr val="FF0000"/>
                </a:solidFill>
              </a:rPr>
              <a:t>value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and </a:t>
            </a:r>
            <a:r>
              <a:rPr lang="el-GR" sz="2800" dirty="0" smtClean="0">
                <a:solidFill>
                  <a:srgbClr val="FF0000"/>
                </a:solidFill>
              </a:rPr>
              <a:t>ρ</a:t>
            </a:r>
            <a:r>
              <a:rPr lang="fr-FR" sz="2800" b="1" baseline="30000" dirty="0" smtClean="0">
                <a:solidFill>
                  <a:srgbClr val="FF0000"/>
                </a:solidFill>
              </a:rPr>
              <a:t>0 </a:t>
            </a:r>
            <a:r>
              <a:rPr lang="fr-FR" sz="2800" b="1" dirty="0" err="1" smtClean="0">
                <a:solidFill>
                  <a:srgbClr val="FF0000"/>
                </a:solidFill>
              </a:rPr>
              <a:t>lineshape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3374" y="1500174"/>
            <a:ext cx="4500626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smtClean="0"/>
              <a:t>M. Benayoun </a:t>
            </a:r>
            <a:r>
              <a:rPr lang="fr-FR" i="1" dirty="0" smtClean="0"/>
              <a:t>et al</a:t>
            </a:r>
            <a:r>
              <a:rPr lang="fr-FR" dirty="0" smtClean="0"/>
              <a:t>.  </a:t>
            </a:r>
            <a:r>
              <a:rPr lang="fr-FR" dirty="0" err="1" smtClean="0"/>
              <a:t>ArXiv</a:t>
            </a:r>
            <a:r>
              <a:rPr lang="fr-FR" dirty="0" smtClean="0"/>
              <a:t> 0907.4047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61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boxes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5894115" cy="566124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62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smtClean="0"/>
              <a:t>Former : </a:t>
            </a:r>
            <a:r>
              <a:rPr lang="fr-FR" b="1" u="heavy" dirty="0" err="1" smtClean="0">
                <a:solidFill>
                  <a:srgbClr val="FF0000"/>
                </a:solidFill>
              </a:rPr>
              <a:t>Prediction</a:t>
            </a:r>
            <a:r>
              <a:rPr lang="fr-FR" dirty="0" smtClean="0"/>
              <a:t> for 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fr-FR" b="1" dirty="0" smtClean="0">
                <a:solidFill>
                  <a:srgbClr val="FF0000"/>
                </a:solidFill>
              </a:rPr>
              <a:t>/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fr-FR" b="1" dirty="0" smtClean="0">
                <a:solidFill>
                  <a:srgbClr val="FF0000"/>
                </a:solidFill>
              </a:rPr>
              <a:t>’</a:t>
            </a:r>
            <a:r>
              <a:rPr lang="el-GR" b="1" dirty="0" smtClean="0">
                <a:solidFill>
                  <a:srgbClr val="FF0000"/>
                </a:solidFill>
              </a:rPr>
              <a:t>→ ππ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V</a:t>
            </a:r>
            <a:r>
              <a:rPr lang="el-GR" dirty="0" smtClean="0"/>
              <a:t> π π </a:t>
            </a:r>
            <a:r>
              <a:rPr lang="fr-FR" dirty="0" err="1" smtClean="0"/>
              <a:t>Couplings</a:t>
            </a:r>
            <a:r>
              <a:rPr lang="fr-FR" dirty="0" smtClean="0"/>
              <a:t>: </a:t>
            </a:r>
            <a:r>
              <a:rPr lang="fr-FR" b="1" dirty="0" smtClean="0"/>
              <a:t>I=1 part of </a:t>
            </a:r>
            <a:r>
              <a:rPr lang="el-GR" b="1" dirty="0" smtClean="0"/>
              <a:t>ω</a:t>
            </a:r>
            <a:r>
              <a:rPr lang="fr-FR" b="1" dirty="0" smtClean="0"/>
              <a:t> and </a:t>
            </a:r>
            <a:r>
              <a:rPr lang="el-GR" b="1" dirty="0" smtClean="0"/>
              <a:t>φ</a:t>
            </a:r>
            <a:r>
              <a:rPr lang="fr-FR" b="1" dirty="0" smtClean="0"/>
              <a:t> </a:t>
            </a:r>
            <a:endParaRPr lang="fr-FR" b="1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250825" y="1785938"/>
          <a:ext cx="3032125" cy="963612"/>
        </p:xfrm>
        <a:graphic>
          <a:graphicData uri="http://schemas.openxmlformats.org/presentationml/2006/ole">
            <p:oleObj spid="_x0000_s656386" name="Equation" r:id="rId3" imgW="1066680" imgH="393480" progId="Equation.DSMT4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0" y="465313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r>
              <a:rPr lang="fr-FR" sz="3200" dirty="0" err="1" smtClean="0"/>
              <a:t>At</a:t>
            </a:r>
            <a:r>
              <a:rPr lang="fr-FR" sz="3200" dirty="0" smtClean="0"/>
              <a:t> </a:t>
            </a:r>
            <a:r>
              <a:rPr lang="fr-FR" sz="3200" dirty="0" err="1" smtClean="0"/>
              <a:t>leading</a:t>
            </a:r>
            <a:r>
              <a:rPr lang="fr-FR" sz="3200" dirty="0" smtClean="0"/>
              <a:t> </a:t>
            </a:r>
            <a:r>
              <a:rPr lang="fr-FR" sz="3200" dirty="0" err="1" smtClean="0"/>
              <a:t>order</a:t>
            </a:r>
            <a:r>
              <a:rPr lang="fr-FR" sz="3200" dirty="0" smtClean="0"/>
              <a:t>  : </a:t>
            </a:r>
            <a:r>
              <a:rPr lang="el-GR" sz="3200" b="1" dirty="0" smtClean="0">
                <a:solidFill>
                  <a:srgbClr val="FF0000"/>
                </a:solidFill>
              </a:rPr>
              <a:t>ρ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term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unchanged</a:t>
            </a:r>
            <a:r>
              <a:rPr lang="fr-FR" sz="3200" b="1" dirty="0" smtClean="0">
                <a:solidFill>
                  <a:srgbClr val="FF0000"/>
                </a:solidFill>
              </a:rPr>
              <a:t>    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(I=1 part)</a:t>
            </a:r>
          </a:p>
          <a:p>
            <a:r>
              <a:rPr lang="fr-FR" sz="3200" dirty="0" smtClean="0"/>
              <a:t>*</a:t>
            </a:r>
            <a:r>
              <a:rPr lang="fr-FR" sz="3200" dirty="0" err="1" smtClean="0"/>
              <a:t>small</a:t>
            </a:r>
            <a:r>
              <a:rPr lang="fr-FR" sz="3200" dirty="0" smtClean="0"/>
              <a:t> </a:t>
            </a:r>
            <a:r>
              <a:rPr lang="fr-FR" sz="3200" b="1" dirty="0" smtClean="0">
                <a:solidFill>
                  <a:srgbClr val="FF0000"/>
                </a:solidFill>
              </a:rPr>
              <a:t>s-</a:t>
            </a:r>
            <a:r>
              <a:rPr lang="fr-FR" sz="3200" b="1" dirty="0" err="1" smtClean="0">
                <a:solidFill>
                  <a:srgbClr val="FF0000"/>
                </a:solidFill>
              </a:rPr>
              <a:t>dependent</a:t>
            </a:r>
            <a:r>
              <a:rPr lang="fr-FR" sz="3200" b="1" dirty="0" smtClean="0">
                <a:solidFill>
                  <a:srgbClr val="FF0000"/>
                </a:solidFill>
              </a:rPr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ω</a:t>
            </a:r>
            <a:r>
              <a:rPr lang="fr-FR" sz="3200" b="1" dirty="0" smtClean="0">
                <a:solidFill>
                  <a:srgbClr val="FF0000"/>
                </a:solidFill>
              </a:rPr>
              <a:t> and </a:t>
            </a:r>
            <a:r>
              <a:rPr lang="el-GR" sz="3200" b="1" dirty="0" smtClean="0">
                <a:solidFill>
                  <a:srgbClr val="FF0000"/>
                </a:solidFill>
              </a:rPr>
              <a:t>φ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</a:rPr>
              <a:t>couplings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  (I=1 part)</a:t>
            </a:r>
          </a:p>
          <a:p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fr-FR" sz="3200" b="1" dirty="0" err="1" smtClean="0">
                <a:solidFill>
                  <a:srgbClr val="FF0000"/>
                </a:solidFill>
              </a:rPr>
              <a:t>Charged</a:t>
            </a:r>
            <a:r>
              <a:rPr lang="fr-FR" sz="3200" b="1" dirty="0" smtClean="0">
                <a:solidFill>
                  <a:srgbClr val="FF0000"/>
                </a:solidFill>
              </a:rPr>
              <a:t> and </a:t>
            </a:r>
            <a:r>
              <a:rPr lang="fr-FR" sz="3200" b="1" dirty="0" err="1" smtClean="0">
                <a:solidFill>
                  <a:srgbClr val="FF0000"/>
                </a:solidFill>
              </a:rPr>
              <a:t>neutral</a:t>
            </a:r>
            <a:r>
              <a:rPr lang="fr-FR" sz="3200" b="1" dirty="0" smtClean="0">
                <a:solidFill>
                  <a:srgbClr val="FF0000"/>
                </a:solidFill>
              </a:rPr>
              <a:t>  </a:t>
            </a:r>
            <a:r>
              <a:rPr lang="fr-FR" sz="3200" b="1" dirty="0" err="1" smtClean="0">
                <a:solidFill>
                  <a:srgbClr val="FF0000"/>
                </a:solidFill>
              </a:rPr>
              <a:t>rho’s</a:t>
            </a:r>
            <a:r>
              <a:rPr lang="fr-FR" sz="3200" b="1" dirty="0" smtClean="0">
                <a:solidFill>
                  <a:srgbClr val="FF0000"/>
                </a:solidFill>
              </a:rPr>
              <a:t>: </a:t>
            </a:r>
            <a:r>
              <a:rPr lang="fr-FR" sz="3200" b="1" u="heavy" dirty="0" err="1" smtClean="0">
                <a:solidFill>
                  <a:srgbClr val="FF0000"/>
                </a:solidFill>
              </a:rPr>
              <a:t>same</a:t>
            </a:r>
            <a:r>
              <a:rPr lang="fr-FR" sz="3200" b="1" u="heavy" dirty="0" smtClean="0">
                <a:solidFill>
                  <a:srgbClr val="FF0000"/>
                </a:solidFill>
              </a:rPr>
              <a:t> </a:t>
            </a:r>
            <a:r>
              <a:rPr lang="fr-FR" sz="3200" b="1" u="heavy" dirty="0" err="1" smtClean="0">
                <a:solidFill>
                  <a:srgbClr val="FF0000"/>
                </a:solidFill>
              </a:rPr>
              <a:t>coupling</a:t>
            </a:r>
            <a:r>
              <a:rPr lang="fr-FR" sz="3200" b="1" dirty="0" smtClean="0">
                <a:solidFill>
                  <a:srgbClr val="FF0000"/>
                </a:solidFill>
              </a:rPr>
              <a:t>  to pions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63</a:t>
            </a:fld>
            <a:endParaRPr lang="fr-FR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866775" y="2781300"/>
          <a:ext cx="7937500" cy="911225"/>
        </p:xfrm>
        <a:graphic>
          <a:graphicData uri="http://schemas.openxmlformats.org/presentationml/2006/ole">
            <p:oleObj spid="_x0000_s656387" name="Equation" r:id="rId4" imgW="3429000" imgH="393480" progId="Equation.DSMT4">
              <p:embed/>
            </p:oleObj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3851920" y="3573016"/>
            <a:ext cx="576064" cy="57606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5004048" y="3645024"/>
            <a:ext cx="1656184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 flipH="1">
            <a:off x="971600" y="4149080"/>
            <a:ext cx="4032448" cy="50405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Mixing</a:t>
            </a:r>
            <a:r>
              <a:rPr lang="fr-FR" dirty="0" smtClean="0">
                <a:solidFill>
                  <a:srgbClr val="0070C0"/>
                </a:solidFill>
              </a:rPr>
              <a:t> Angles I=1 </a:t>
            </a:r>
            <a:r>
              <a:rPr lang="fr-FR" dirty="0" err="1" smtClean="0">
                <a:solidFill>
                  <a:srgbClr val="0070C0"/>
                </a:solidFill>
              </a:rPr>
              <a:t>terms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l-GR" b="1" dirty="0" smtClean="0"/>
              <a:t>ρ</a:t>
            </a:r>
            <a:r>
              <a:rPr lang="fr-FR" b="1" dirty="0" smtClean="0"/>
              <a:t> </a:t>
            </a:r>
            <a:r>
              <a:rPr lang="fr-FR" b="1" dirty="0" err="1" smtClean="0"/>
              <a:t>couplings</a:t>
            </a:r>
            <a:r>
              <a:rPr lang="fr-FR" b="1" baseline="30000" dirty="0" smtClean="0"/>
              <a:t>  </a:t>
            </a:r>
            <a:r>
              <a:rPr lang="fr-FR" b="1" dirty="0" smtClean="0"/>
              <a:t> to  </a:t>
            </a:r>
            <a:r>
              <a:rPr lang="el-GR" b="1" dirty="0" smtClean="0"/>
              <a:t>γ</a:t>
            </a:r>
            <a:r>
              <a:rPr lang="fr-FR" b="1" dirty="0" smtClean="0"/>
              <a:t>/W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8686800" cy="466627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fr-FR" dirty="0" smtClean="0">
                <a:solidFill>
                  <a:srgbClr val="FF0000"/>
                </a:solidFill>
              </a:rPr>
              <a:t>/W) V transitions </a:t>
            </a:r>
            <a:r>
              <a:rPr lang="fr-FR" dirty="0" smtClean="0"/>
              <a:t>:</a:t>
            </a: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                                  =                      +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Full agreement </a:t>
            </a:r>
            <a:r>
              <a:rPr lang="fr-FR" b="1" dirty="0" err="1" smtClean="0">
                <a:solidFill>
                  <a:srgbClr val="FF0000"/>
                </a:solidFill>
              </a:rPr>
              <a:t>between</a:t>
            </a:r>
            <a:r>
              <a:rPr lang="fr-FR" b="1" dirty="0" smtClean="0">
                <a:solidFill>
                  <a:srgbClr val="FF0000"/>
                </a:solidFill>
              </a:rPr>
              <a:t>                            data </a:t>
            </a:r>
            <a:r>
              <a:rPr lang="fr-FR" dirty="0" smtClean="0"/>
              <a:t>                       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11" name="Freeform 23"/>
          <p:cNvSpPr>
            <a:spLocks noChangeArrowheads="1"/>
          </p:cNvSpPr>
          <p:nvPr/>
        </p:nvSpPr>
        <p:spPr bwMode="auto">
          <a:xfrm>
            <a:off x="857224" y="2500306"/>
            <a:ext cx="1071570" cy="71438"/>
          </a:xfrm>
          <a:custGeom>
            <a:avLst/>
            <a:gdLst/>
            <a:ahLst/>
            <a:cxnLst>
              <a:cxn ang="0">
                <a:pos x="2637" y="0"/>
              </a:cxn>
              <a:cxn ang="0">
                <a:pos x="2435" y="204"/>
              </a:cxn>
              <a:cxn ang="0">
                <a:pos x="2232" y="0"/>
              </a:cxn>
              <a:cxn ang="0">
                <a:pos x="2029" y="204"/>
              </a:cxn>
              <a:cxn ang="0">
                <a:pos x="1826" y="0"/>
              </a:cxn>
              <a:cxn ang="0">
                <a:pos x="1623" y="204"/>
              </a:cxn>
              <a:cxn ang="0">
                <a:pos x="1420" y="0"/>
              </a:cxn>
              <a:cxn ang="0">
                <a:pos x="1217" y="204"/>
              </a:cxn>
              <a:cxn ang="0">
                <a:pos x="1014" y="0"/>
              </a:cxn>
              <a:cxn ang="0">
                <a:pos x="811" y="204"/>
              </a:cxn>
              <a:cxn ang="0">
                <a:pos x="608" y="0"/>
              </a:cxn>
              <a:cxn ang="0">
                <a:pos x="405" y="204"/>
              </a:cxn>
              <a:cxn ang="0">
                <a:pos x="202" y="0"/>
              </a:cxn>
              <a:cxn ang="0">
                <a:pos x="0" y="204"/>
              </a:cxn>
            </a:cxnLst>
            <a:rect l="0" t="0" r="r" b="b"/>
            <a:pathLst>
              <a:path w="2638" h="205">
                <a:moveTo>
                  <a:pt x="2637" y="0"/>
                </a:moveTo>
                <a:cubicBezTo>
                  <a:pt x="2570" y="102"/>
                  <a:pt x="2502" y="204"/>
                  <a:pt x="2435" y="204"/>
                </a:cubicBezTo>
                <a:cubicBezTo>
                  <a:pt x="2367" y="204"/>
                  <a:pt x="2299" y="0"/>
                  <a:pt x="2232" y="0"/>
                </a:cubicBezTo>
                <a:cubicBezTo>
                  <a:pt x="2164" y="0"/>
                  <a:pt x="2096" y="204"/>
                  <a:pt x="2029" y="204"/>
                </a:cubicBezTo>
                <a:cubicBezTo>
                  <a:pt x="1961" y="204"/>
                  <a:pt x="1893" y="0"/>
                  <a:pt x="1826" y="0"/>
                </a:cubicBezTo>
                <a:cubicBezTo>
                  <a:pt x="1758" y="0"/>
                  <a:pt x="1691" y="204"/>
                  <a:pt x="1623" y="204"/>
                </a:cubicBezTo>
                <a:cubicBezTo>
                  <a:pt x="1555" y="204"/>
                  <a:pt x="1488" y="0"/>
                  <a:pt x="1420" y="0"/>
                </a:cubicBezTo>
                <a:cubicBezTo>
                  <a:pt x="1352" y="0"/>
                  <a:pt x="1285" y="204"/>
                  <a:pt x="1217" y="204"/>
                </a:cubicBezTo>
                <a:cubicBezTo>
                  <a:pt x="1149" y="204"/>
                  <a:pt x="1082" y="0"/>
                  <a:pt x="1014" y="0"/>
                </a:cubicBezTo>
                <a:cubicBezTo>
                  <a:pt x="946" y="0"/>
                  <a:pt x="879" y="204"/>
                  <a:pt x="811" y="204"/>
                </a:cubicBezTo>
                <a:cubicBezTo>
                  <a:pt x="744" y="204"/>
                  <a:pt x="676" y="0"/>
                  <a:pt x="608" y="0"/>
                </a:cubicBezTo>
                <a:cubicBezTo>
                  <a:pt x="541" y="0"/>
                  <a:pt x="473" y="204"/>
                  <a:pt x="405" y="204"/>
                </a:cubicBezTo>
                <a:cubicBezTo>
                  <a:pt x="338" y="204"/>
                  <a:pt x="270" y="0"/>
                  <a:pt x="202" y="0"/>
                </a:cubicBezTo>
                <a:cubicBezTo>
                  <a:pt x="135" y="0"/>
                  <a:pt x="67" y="102"/>
                  <a:pt x="0" y="204"/>
                </a:cubicBezTo>
              </a:path>
            </a:pathLst>
          </a:cu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" name="Ellipse 12"/>
          <p:cNvSpPr/>
          <p:nvPr/>
        </p:nvSpPr>
        <p:spPr bwMode="auto">
          <a:xfrm>
            <a:off x="1928794" y="2428868"/>
            <a:ext cx="357190" cy="214314"/>
          </a:xfrm>
          <a:prstGeom prst="ellipse">
            <a:avLst/>
          </a:prstGeom>
          <a:solidFill>
            <a:schemeClr val="tx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>
            <a:off x="2285984" y="2500306"/>
            <a:ext cx="642942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23"/>
          <p:cNvSpPr>
            <a:spLocks noChangeArrowheads="1"/>
          </p:cNvSpPr>
          <p:nvPr/>
        </p:nvSpPr>
        <p:spPr bwMode="auto">
          <a:xfrm>
            <a:off x="3643306" y="2500306"/>
            <a:ext cx="857256" cy="71438"/>
          </a:xfrm>
          <a:custGeom>
            <a:avLst/>
            <a:gdLst/>
            <a:ahLst/>
            <a:cxnLst>
              <a:cxn ang="0">
                <a:pos x="2637" y="0"/>
              </a:cxn>
              <a:cxn ang="0">
                <a:pos x="2435" y="204"/>
              </a:cxn>
              <a:cxn ang="0">
                <a:pos x="2232" y="0"/>
              </a:cxn>
              <a:cxn ang="0">
                <a:pos x="2029" y="204"/>
              </a:cxn>
              <a:cxn ang="0">
                <a:pos x="1826" y="0"/>
              </a:cxn>
              <a:cxn ang="0">
                <a:pos x="1623" y="204"/>
              </a:cxn>
              <a:cxn ang="0">
                <a:pos x="1420" y="0"/>
              </a:cxn>
              <a:cxn ang="0">
                <a:pos x="1217" y="204"/>
              </a:cxn>
              <a:cxn ang="0">
                <a:pos x="1014" y="0"/>
              </a:cxn>
              <a:cxn ang="0">
                <a:pos x="811" y="204"/>
              </a:cxn>
              <a:cxn ang="0">
                <a:pos x="608" y="0"/>
              </a:cxn>
              <a:cxn ang="0">
                <a:pos x="405" y="204"/>
              </a:cxn>
              <a:cxn ang="0">
                <a:pos x="202" y="0"/>
              </a:cxn>
              <a:cxn ang="0">
                <a:pos x="0" y="204"/>
              </a:cxn>
            </a:cxnLst>
            <a:rect l="0" t="0" r="r" b="b"/>
            <a:pathLst>
              <a:path w="2638" h="205">
                <a:moveTo>
                  <a:pt x="2637" y="0"/>
                </a:moveTo>
                <a:cubicBezTo>
                  <a:pt x="2570" y="102"/>
                  <a:pt x="2502" y="204"/>
                  <a:pt x="2435" y="204"/>
                </a:cubicBezTo>
                <a:cubicBezTo>
                  <a:pt x="2367" y="204"/>
                  <a:pt x="2299" y="0"/>
                  <a:pt x="2232" y="0"/>
                </a:cubicBezTo>
                <a:cubicBezTo>
                  <a:pt x="2164" y="0"/>
                  <a:pt x="2096" y="204"/>
                  <a:pt x="2029" y="204"/>
                </a:cubicBezTo>
                <a:cubicBezTo>
                  <a:pt x="1961" y="204"/>
                  <a:pt x="1893" y="0"/>
                  <a:pt x="1826" y="0"/>
                </a:cubicBezTo>
                <a:cubicBezTo>
                  <a:pt x="1758" y="0"/>
                  <a:pt x="1691" y="204"/>
                  <a:pt x="1623" y="204"/>
                </a:cubicBezTo>
                <a:cubicBezTo>
                  <a:pt x="1555" y="204"/>
                  <a:pt x="1488" y="0"/>
                  <a:pt x="1420" y="0"/>
                </a:cubicBezTo>
                <a:cubicBezTo>
                  <a:pt x="1352" y="0"/>
                  <a:pt x="1285" y="204"/>
                  <a:pt x="1217" y="204"/>
                </a:cubicBezTo>
                <a:cubicBezTo>
                  <a:pt x="1149" y="204"/>
                  <a:pt x="1082" y="0"/>
                  <a:pt x="1014" y="0"/>
                </a:cubicBezTo>
                <a:cubicBezTo>
                  <a:pt x="946" y="0"/>
                  <a:pt x="879" y="204"/>
                  <a:pt x="811" y="204"/>
                </a:cubicBezTo>
                <a:cubicBezTo>
                  <a:pt x="744" y="204"/>
                  <a:pt x="676" y="0"/>
                  <a:pt x="608" y="0"/>
                </a:cubicBezTo>
                <a:cubicBezTo>
                  <a:pt x="541" y="0"/>
                  <a:pt x="473" y="204"/>
                  <a:pt x="405" y="204"/>
                </a:cubicBezTo>
                <a:cubicBezTo>
                  <a:pt x="338" y="204"/>
                  <a:pt x="270" y="0"/>
                  <a:pt x="202" y="0"/>
                </a:cubicBezTo>
                <a:cubicBezTo>
                  <a:pt x="135" y="0"/>
                  <a:pt x="67" y="102"/>
                  <a:pt x="0" y="204"/>
                </a:cubicBezTo>
              </a:path>
            </a:pathLst>
          </a:cu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4500562" y="2500306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3"/>
          <p:cNvSpPr>
            <a:spLocks noChangeArrowheads="1"/>
          </p:cNvSpPr>
          <p:nvPr/>
        </p:nvSpPr>
        <p:spPr bwMode="auto">
          <a:xfrm>
            <a:off x="5786446" y="2500306"/>
            <a:ext cx="857256" cy="71438"/>
          </a:xfrm>
          <a:custGeom>
            <a:avLst/>
            <a:gdLst/>
            <a:ahLst/>
            <a:cxnLst>
              <a:cxn ang="0">
                <a:pos x="2637" y="0"/>
              </a:cxn>
              <a:cxn ang="0">
                <a:pos x="2435" y="204"/>
              </a:cxn>
              <a:cxn ang="0">
                <a:pos x="2232" y="0"/>
              </a:cxn>
              <a:cxn ang="0">
                <a:pos x="2029" y="204"/>
              </a:cxn>
              <a:cxn ang="0">
                <a:pos x="1826" y="0"/>
              </a:cxn>
              <a:cxn ang="0">
                <a:pos x="1623" y="204"/>
              </a:cxn>
              <a:cxn ang="0">
                <a:pos x="1420" y="0"/>
              </a:cxn>
              <a:cxn ang="0">
                <a:pos x="1217" y="204"/>
              </a:cxn>
              <a:cxn ang="0">
                <a:pos x="1014" y="0"/>
              </a:cxn>
              <a:cxn ang="0">
                <a:pos x="811" y="204"/>
              </a:cxn>
              <a:cxn ang="0">
                <a:pos x="608" y="0"/>
              </a:cxn>
              <a:cxn ang="0">
                <a:pos x="405" y="204"/>
              </a:cxn>
              <a:cxn ang="0">
                <a:pos x="202" y="0"/>
              </a:cxn>
              <a:cxn ang="0">
                <a:pos x="0" y="204"/>
              </a:cxn>
            </a:cxnLst>
            <a:rect l="0" t="0" r="r" b="b"/>
            <a:pathLst>
              <a:path w="2638" h="205">
                <a:moveTo>
                  <a:pt x="2637" y="0"/>
                </a:moveTo>
                <a:cubicBezTo>
                  <a:pt x="2570" y="102"/>
                  <a:pt x="2502" y="204"/>
                  <a:pt x="2435" y="204"/>
                </a:cubicBezTo>
                <a:cubicBezTo>
                  <a:pt x="2367" y="204"/>
                  <a:pt x="2299" y="0"/>
                  <a:pt x="2232" y="0"/>
                </a:cubicBezTo>
                <a:cubicBezTo>
                  <a:pt x="2164" y="0"/>
                  <a:pt x="2096" y="204"/>
                  <a:pt x="2029" y="204"/>
                </a:cubicBezTo>
                <a:cubicBezTo>
                  <a:pt x="1961" y="204"/>
                  <a:pt x="1893" y="0"/>
                  <a:pt x="1826" y="0"/>
                </a:cubicBezTo>
                <a:cubicBezTo>
                  <a:pt x="1758" y="0"/>
                  <a:pt x="1691" y="204"/>
                  <a:pt x="1623" y="204"/>
                </a:cubicBezTo>
                <a:cubicBezTo>
                  <a:pt x="1555" y="204"/>
                  <a:pt x="1488" y="0"/>
                  <a:pt x="1420" y="0"/>
                </a:cubicBezTo>
                <a:cubicBezTo>
                  <a:pt x="1352" y="0"/>
                  <a:pt x="1285" y="204"/>
                  <a:pt x="1217" y="204"/>
                </a:cubicBezTo>
                <a:cubicBezTo>
                  <a:pt x="1149" y="204"/>
                  <a:pt x="1082" y="0"/>
                  <a:pt x="1014" y="0"/>
                </a:cubicBezTo>
                <a:cubicBezTo>
                  <a:pt x="946" y="0"/>
                  <a:pt x="879" y="204"/>
                  <a:pt x="811" y="204"/>
                </a:cubicBezTo>
                <a:cubicBezTo>
                  <a:pt x="744" y="204"/>
                  <a:pt x="676" y="0"/>
                  <a:pt x="608" y="0"/>
                </a:cubicBezTo>
                <a:cubicBezTo>
                  <a:pt x="541" y="0"/>
                  <a:pt x="473" y="204"/>
                  <a:pt x="405" y="204"/>
                </a:cubicBezTo>
                <a:cubicBezTo>
                  <a:pt x="338" y="204"/>
                  <a:pt x="270" y="0"/>
                  <a:pt x="202" y="0"/>
                </a:cubicBezTo>
                <a:cubicBezTo>
                  <a:pt x="135" y="0"/>
                  <a:pt x="67" y="102"/>
                  <a:pt x="0" y="204"/>
                </a:cubicBezTo>
              </a:path>
            </a:pathLst>
          </a:custGeom>
          <a:noFill/>
          <a:ln w="25560">
            <a:solidFill>
              <a:srgbClr val="4D4D4D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" name="Ellipse 21"/>
          <p:cNvSpPr/>
          <p:nvPr/>
        </p:nvSpPr>
        <p:spPr bwMode="auto">
          <a:xfrm>
            <a:off x="6429388" y="2428868"/>
            <a:ext cx="357190" cy="214314"/>
          </a:xfrm>
          <a:prstGeom prst="ellipse">
            <a:avLst/>
          </a:prstGeom>
          <a:solidFill>
            <a:schemeClr val="bg1"/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>
            <a:off x="6786578" y="2500306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251520" y="2780928"/>
            <a:ext cx="8501090" cy="122413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203848" y="6309320"/>
            <a:ext cx="2895600" cy="365125"/>
          </a:xfrm>
        </p:spPr>
        <p:txBody>
          <a:bodyPr/>
          <a:lstStyle/>
          <a:p>
            <a:endParaRPr lang="fr-BE" dirty="0"/>
          </a:p>
        </p:txBody>
      </p:sp>
      <p:graphicFrame>
        <p:nvGraphicFramePr>
          <p:cNvPr id="29" name="Object 13"/>
          <p:cNvGraphicFramePr>
            <a:graphicFrameLocks noChangeAspect="1"/>
          </p:cNvGraphicFramePr>
          <p:nvPr/>
        </p:nvGraphicFramePr>
        <p:xfrm>
          <a:off x="251520" y="2780928"/>
          <a:ext cx="8234363" cy="1262062"/>
        </p:xfrm>
        <a:graphic>
          <a:graphicData uri="http://schemas.openxmlformats.org/presentationml/2006/ole">
            <p:oleObj spid="_x0000_s658434" name="Equation" r:id="rId3" imgW="3149280" imgH="583920" progId="Equation.DSMT4">
              <p:embed/>
            </p:oleObj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/>
        </p:nvGraphicFramePr>
        <p:xfrm>
          <a:off x="4283968" y="5229200"/>
          <a:ext cx="2268254" cy="648072"/>
        </p:xfrm>
        <a:graphic>
          <a:graphicData uri="http://schemas.openxmlformats.org/presentationml/2006/ole">
            <p:oleObj spid="_x0000_s658435" name="Equation" r:id="rId4" imgW="88884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dirty="0" err="1" smtClean="0"/>
              <a:t>Dipion</a:t>
            </a:r>
            <a:r>
              <a:rPr lang="fr-FR" dirty="0" smtClean="0"/>
              <a:t> Mass Spectrum                        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525963"/>
          </a:xfrm>
        </p:spPr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s-</a:t>
            </a:r>
            <a:r>
              <a:rPr lang="fr-FR" b="1" dirty="0" err="1" smtClean="0">
                <a:solidFill>
                  <a:srgbClr val="FF0000"/>
                </a:solidFill>
              </a:rPr>
              <a:t>dependent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  (</a:t>
            </a:r>
            <a:r>
              <a:rPr lang="fr-FR" b="1" dirty="0" err="1" smtClean="0">
                <a:solidFill>
                  <a:srgbClr val="FF0000"/>
                </a:solidFill>
              </a:rPr>
              <a:t>missing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  <a:r>
              <a:rPr lang="fr-FR" b="1" dirty="0" err="1" smtClean="0">
                <a:solidFill>
                  <a:srgbClr val="FF0000"/>
                </a:solidFill>
              </a:rPr>
              <a:t>effect</a:t>
            </a:r>
            <a:r>
              <a:rPr lang="fr-FR" b="1" dirty="0" smtClean="0">
                <a:solidFill>
                  <a:srgbClr val="FF0000"/>
                </a:solidFill>
              </a:rPr>
              <a:t> !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F8B-63CD-4C72-AA50-C5F059C535F6}" type="slidenum">
              <a:rPr lang="fr-FR" smtClean="0"/>
              <a:pPr/>
              <a:t>65</a:t>
            </a:fld>
            <a:endParaRPr lang="fr-FR"/>
          </a:p>
        </p:txBody>
      </p:sp>
      <p:pic>
        <p:nvPicPr>
          <p:cNvPr id="6" name="Image 5" descr="Imag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4908945" cy="40005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85786" y="1785926"/>
            <a:ext cx="5000660" cy="3571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560">
            <a:solidFill>
              <a:srgbClr val="4D4D4D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r>
              <a:rPr lang="fr-FR" dirty="0" smtClean="0"/>
              <a:t>M. Davier NP Proc. </a:t>
            </a:r>
            <a:r>
              <a:rPr lang="fr-FR" dirty="0" err="1" smtClean="0"/>
              <a:t>Supp</a:t>
            </a:r>
            <a:r>
              <a:rPr lang="fr-FR" dirty="0" smtClean="0"/>
              <a:t>. 169 (2007)  288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644008" y="3356992"/>
            <a:ext cx="2214578" cy="1500198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HLS : A Global VMD Model (I)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954302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The</a:t>
            </a:r>
            <a:r>
              <a:rPr lang="fr-FR" b="1" dirty="0" smtClean="0">
                <a:solidFill>
                  <a:srgbClr val="C00000"/>
                </a:solidFill>
              </a:rPr>
              <a:t>  (</a:t>
            </a:r>
            <a:r>
              <a:rPr lang="fr-FR" b="1" dirty="0" err="1" smtClean="0">
                <a:solidFill>
                  <a:srgbClr val="C00000"/>
                </a:solidFill>
              </a:rPr>
              <a:t>Broken</a:t>
            </a:r>
            <a:r>
              <a:rPr lang="fr-FR" b="1" dirty="0" smtClean="0">
                <a:solidFill>
                  <a:srgbClr val="C00000"/>
                </a:solidFill>
              </a:rPr>
              <a:t>)  </a:t>
            </a:r>
            <a:r>
              <a:rPr lang="fr-FR" b="1" dirty="0" err="1" smtClean="0">
                <a:solidFill>
                  <a:srgbClr val="FF0000"/>
                </a:solidFill>
              </a:rPr>
              <a:t>H</a:t>
            </a:r>
            <a:r>
              <a:rPr lang="fr-FR" b="1" dirty="0" err="1" smtClean="0"/>
              <a:t>idden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L</a:t>
            </a:r>
            <a:r>
              <a:rPr lang="fr-FR" b="1" dirty="0" smtClean="0"/>
              <a:t>ocal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</a:t>
            </a:r>
            <a:r>
              <a:rPr lang="fr-FR" b="1" dirty="0" err="1" smtClean="0"/>
              <a:t>ymmetry</a:t>
            </a:r>
            <a:r>
              <a:rPr lang="fr-FR" b="1" dirty="0" smtClean="0">
                <a:solidFill>
                  <a:srgbClr val="C00000"/>
                </a:solidFill>
              </a:rPr>
              <a:t> (BHLS) </a:t>
            </a:r>
            <a:r>
              <a:rPr lang="fr-FR" b="1" dirty="0" smtClean="0"/>
              <a:t>model</a:t>
            </a:r>
            <a:r>
              <a:rPr lang="fr-FR" b="1" dirty="0" smtClean="0">
                <a:solidFill>
                  <a:srgbClr val="C00000"/>
                </a:solidFill>
              </a:rPr>
              <a:t>  </a:t>
            </a:r>
            <a:r>
              <a:rPr lang="fr-FR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 </a:t>
            </a:r>
            <a:r>
              <a:rPr lang="fr-FR" b="1" dirty="0" err="1" smtClean="0"/>
              <a:t>unified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VMD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/>
              <a:t>framework</a:t>
            </a:r>
            <a:r>
              <a:rPr lang="fr-FR" b="1" dirty="0" smtClean="0"/>
              <a:t>  </a:t>
            </a:r>
            <a:r>
              <a:rPr lang="fr-FR" b="1" dirty="0" err="1" smtClean="0"/>
              <a:t>encompassing</a:t>
            </a:r>
            <a:r>
              <a:rPr lang="fr-FR" dirty="0" smtClean="0"/>
              <a:t>		          </a:t>
            </a:r>
          </a:p>
          <a:p>
            <a:pPr>
              <a:buNone/>
            </a:pPr>
            <a:r>
              <a:rPr lang="fr-FR" sz="3500" b="1" dirty="0" smtClean="0">
                <a:solidFill>
                  <a:srgbClr val="FF0000"/>
                </a:solidFill>
              </a:rPr>
              <a:t>  e</a:t>
            </a:r>
            <a:r>
              <a:rPr lang="fr-FR" sz="3500" b="1" baseline="30000" dirty="0" smtClean="0">
                <a:solidFill>
                  <a:srgbClr val="FF0000"/>
                </a:solidFill>
              </a:rPr>
              <a:t>+</a:t>
            </a:r>
            <a:r>
              <a:rPr lang="fr-FR" sz="3500" b="1" dirty="0" smtClean="0">
                <a:solidFill>
                  <a:srgbClr val="FF0000"/>
                </a:solidFill>
              </a:rPr>
              <a:t>e</a:t>
            </a:r>
            <a:r>
              <a:rPr lang="fr-FR" sz="3500" b="1" baseline="30000" dirty="0" smtClean="0">
                <a:solidFill>
                  <a:srgbClr val="FF0000"/>
                </a:solidFill>
              </a:rPr>
              <a:t>-</a:t>
            </a:r>
            <a:r>
              <a:rPr lang="fr-FR" sz="3500" b="1" dirty="0" smtClean="0">
                <a:solidFill>
                  <a:srgbClr val="FF0000"/>
                </a:solidFill>
              </a:rPr>
              <a:t> → </a:t>
            </a:r>
            <a:r>
              <a:rPr lang="el-GR" sz="3500" b="1" dirty="0" smtClean="0">
                <a:solidFill>
                  <a:srgbClr val="FF0000"/>
                </a:solidFill>
              </a:rPr>
              <a:t>π 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fr-FR" sz="3500" b="1" dirty="0" err="1" smtClean="0">
                <a:solidFill>
                  <a:srgbClr val="FF0000"/>
                </a:solidFill>
              </a:rPr>
              <a:t>KKbar</a:t>
            </a:r>
            <a:r>
              <a:rPr lang="fr-FR" sz="3500" b="1" dirty="0" smtClean="0"/>
              <a:t> /</a:t>
            </a:r>
            <a:r>
              <a:rPr lang="el-GR" sz="3500" b="1" dirty="0" smtClean="0">
                <a:solidFill>
                  <a:srgbClr val="FF0000"/>
                </a:solidFill>
              </a:rPr>
              <a:t>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el-GR" sz="3500" b="1" dirty="0" smtClean="0">
                <a:solidFill>
                  <a:srgbClr val="FF0000"/>
                </a:solidFill>
              </a:rPr>
              <a:t>η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fr-FR" sz="3500" b="1" dirty="0" smtClean="0"/>
              <a:t>/</a:t>
            </a:r>
            <a:r>
              <a:rPr lang="el-GR" sz="3500" b="1" dirty="0" smtClean="0">
                <a:solidFill>
                  <a:srgbClr val="FF0000"/>
                </a:solidFill>
              </a:rPr>
              <a:t>π 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π</a:t>
            </a:r>
            <a:r>
              <a:rPr lang="fr-FR" sz="3500" b="1" dirty="0" smtClean="0">
                <a:solidFill>
                  <a:srgbClr val="FF0000"/>
                </a:solidFill>
              </a:rPr>
              <a:t>   </a:t>
            </a:r>
            <a:r>
              <a:rPr lang="fr-FR" sz="3500" b="1" dirty="0" smtClean="0"/>
              <a:t>&amp; </a:t>
            </a:r>
            <a:r>
              <a:rPr lang="el-GR" sz="3500" b="1" dirty="0" smtClean="0">
                <a:solidFill>
                  <a:srgbClr val="FF0000"/>
                </a:solidFill>
              </a:rPr>
              <a:t>τ→ππ</a:t>
            </a:r>
            <a:r>
              <a:rPr lang="fr-FR" sz="3500" b="1" dirty="0" smtClean="0">
                <a:solidFill>
                  <a:srgbClr val="FF0000"/>
                </a:solidFill>
              </a:rPr>
              <a:t> </a:t>
            </a:r>
            <a:r>
              <a:rPr lang="el-GR" sz="3500" b="1" dirty="0" smtClean="0">
                <a:solidFill>
                  <a:srgbClr val="FF0000"/>
                </a:solidFill>
              </a:rPr>
              <a:t>ν</a:t>
            </a:r>
            <a:r>
              <a:rPr lang="el-GR" sz="3500" b="1" baseline="-25000" dirty="0" smtClean="0">
                <a:solidFill>
                  <a:srgbClr val="FF0000"/>
                </a:solidFill>
              </a:rPr>
              <a:t>τ</a:t>
            </a:r>
            <a:r>
              <a:rPr lang="fr-FR" sz="3500" b="1" dirty="0" smtClean="0"/>
              <a:t>&amp;</a:t>
            </a:r>
            <a:r>
              <a:rPr lang="fr-FR" sz="3500" b="1" dirty="0" smtClean="0">
                <a:solidFill>
                  <a:srgbClr val="FF0000"/>
                </a:solidFill>
              </a:rPr>
              <a:t>   PV</a:t>
            </a:r>
            <a:r>
              <a:rPr lang="el-GR" sz="3500" b="1" dirty="0" smtClean="0">
                <a:solidFill>
                  <a:srgbClr val="FF0000"/>
                </a:solidFill>
              </a:rPr>
              <a:t>γ</a:t>
            </a:r>
            <a:r>
              <a:rPr lang="fr-FR" sz="3500" b="1" dirty="0" smtClean="0">
                <a:solidFill>
                  <a:srgbClr val="FF0000"/>
                </a:solidFill>
              </a:rPr>
              <a:t>, P</a:t>
            </a:r>
            <a:r>
              <a:rPr lang="el-GR" sz="3500" b="1" dirty="0" smtClean="0">
                <a:solidFill>
                  <a:srgbClr val="FF0000"/>
                </a:solidFill>
              </a:rPr>
              <a:t>γγ</a:t>
            </a:r>
            <a:r>
              <a:rPr lang="el-GR" sz="3500" b="1" dirty="0" smtClean="0">
                <a:solidFill>
                  <a:srgbClr val="C00000"/>
                </a:solidFill>
              </a:rPr>
              <a:t> </a:t>
            </a:r>
            <a:r>
              <a:rPr lang="fr-FR" sz="3500" dirty="0" err="1" smtClean="0"/>
              <a:t>decays</a:t>
            </a:r>
            <a:r>
              <a:rPr lang="fr-FR" sz="3500" dirty="0" smtClean="0"/>
              <a:t>  </a:t>
            </a:r>
            <a:r>
              <a:rPr lang="fr-FR" sz="3500" b="1" dirty="0" smtClean="0"/>
              <a:t>&amp;</a:t>
            </a:r>
            <a:r>
              <a:rPr lang="fr-FR" sz="3500" dirty="0" smtClean="0"/>
              <a:t> </a:t>
            </a:r>
            <a:r>
              <a:rPr lang="fr-FR" sz="3500" b="1" dirty="0" smtClean="0">
                <a:solidFill>
                  <a:srgbClr val="C00000"/>
                </a:solidFill>
              </a:rPr>
              <a:t>(</a:t>
            </a:r>
            <a:r>
              <a:rPr lang="el-GR" sz="3500" b="1" dirty="0" smtClean="0">
                <a:solidFill>
                  <a:srgbClr val="C00000"/>
                </a:solidFill>
              </a:rPr>
              <a:t>η</a:t>
            </a:r>
            <a:r>
              <a:rPr lang="fr-FR" sz="3500" b="1" dirty="0" smtClean="0">
                <a:solidFill>
                  <a:srgbClr val="C00000"/>
                </a:solidFill>
              </a:rPr>
              <a:t>/</a:t>
            </a:r>
            <a:r>
              <a:rPr lang="el-GR" sz="3500" b="1" dirty="0" smtClean="0">
                <a:solidFill>
                  <a:srgbClr val="C00000"/>
                </a:solidFill>
              </a:rPr>
              <a:t>η</a:t>
            </a:r>
            <a:r>
              <a:rPr lang="fr-FR" sz="3500" b="1" dirty="0" smtClean="0">
                <a:solidFill>
                  <a:srgbClr val="C00000"/>
                </a:solidFill>
              </a:rPr>
              <a:t>’ </a:t>
            </a:r>
            <a:r>
              <a:rPr lang="fr-FR" sz="3500" b="1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l-GR" sz="3500" b="1" dirty="0" smtClean="0">
                <a:solidFill>
                  <a:srgbClr val="C00000"/>
                </a:solidFill>
              </a:rPr>
              <a:t> γπ π</a:t>
            </a:r>
            <a:r>
              <a:rPr lang="fr-FR" sz="3500" b="1" dirty="0" smtClean="0">
                <a:solidFill>
                  <a:srgbClr val="C00000"/>
                </a:solidFill>
              </a:rPr>
              <a:t>/</a:t>
            </a:r>
            <a:r>
              <a:rPr lang="el-GR" sz="3500" b="1" dirty="0" smtClean="0">
                <a:solidFill>
                  <a:srgbClr val="C00000"/>
                </a:solidFill>
              </a:rPr>
              <a:t>γγ</a:t>
            </a:r>
            <a:r>
              <a:rPr lang="fr-FR" sz="3500" b="1" dirty="0" smtClean="0">
                <a:solidFill>
                  <a:srgbClr val="C00000"/>
                </a:solidFill>
              </a:rPr>
              <a:t>)  </a:t>
            </a:r>
            <a:r>
              <a:rPr lang="fr-FR" sz="3500" b="1" dirty="0" smtClean="0"/>
              <a:t>&amp; </a:t>
            </a:r>
            <a:r>
              <a:rPr lang="fr-FR" sz="3500" b="1" dirty="0" smtClean="0">
                <a:solidFill>
                  <a:srgbClr val="C00000"/>
                </a:solidFill>
              </a:rPr>
              <a:t>……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BHLS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::  (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almost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) an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empty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shell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pPr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fr-FR" b="1" dirty="0" smtClean="0">
                <a:solidFill>
                  <a:srgbClr val="00B050"/>
                </a:solidFill>
              </a:rPr>
              <a:t>[</a:t>
            </a:r>
            <a:r>
              <a:rPr lang="el-GR" b="1" dirty="0" smtClean="0">
                <a:solidFill>
                  <a:srgbClr val="00B050"/>
                </a:solidFill>
              </a:rPr>
              <a:t>α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em</a:t>
            </a:r>
            <a:r>
              <a:rPr lang="fr-FR" b="1" dirty="0" smtClean="0">
                <a:solidFill>
                  <a:srgbClr val="00B050"/>
                </a:solidFill>
              </a:rPr>
              <a:t>, G</a:t>
            </a:r>
            <a:r>
              <a:rPr lang="fr-FR" b="1" baseline="-25000" dirty="0" smtClean="0">
                <a:solidFill>
                  <a:srgbClr val="00B050"/>
                </a:solidFill>
              </a:rPr>
              <a:t>F </a:t>
            </a:r>
            <a:r>
              <a:rPr lang="fr-FR" b="1" dirty="0" smtClean="0">
                <a:solidFill>
                  <a:srgbClr val="00B050"/>
                </a:solidFill>
              </a:rPr>
              <a:t>, f</a:t>
            </a:r>
            <a:r>
              <a:rPr lang="el-GR" b="1" baseline="-25000" dirty="0" smtClean="0">
                <a:solidFill>
                  <a:srgbClr val="00B050"/>
                </a:solidFill>
              </a:rPr>
              <a:t>π</a:t>
            </a:r>
            <a:r>
              <a:rPr lang="fr-FR" b="1" baseline="-25000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, </a:t>
            </a:r>
            <a:r>
              <a:rPr lang="fr-FR" b="1" dirty="0" err="1" smtClean="0">
                <a:solidFill>
                  <a:srgbClr val="00B050"/>
                </a:solidFill>
              </a:rPr>
              <a:t>V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ud</a:t>
            </a:r>
            <a:r>
              <a:rPr lang="fr-FR" b="1" baseline="-25000" dirty="0" smtClean="0">
                <a:solidFill>
                  <a:srgbClr val="00B050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, V</a:t>
            </a:r>
            <a:r>
              <a:rPr lang="fr-FR" b="1" baseline="-25000" dirty="0" smtClean="0">
                <a:solidFill>
                  <a:srgbClr val="00B050"/>
                </a:solidFill>
              </a:rPr>
              <a:t>us </a:t>
            </a:r>
            <a:r>
              <a:rPr lang="fr-FR" b="1" dirty="0" smtClean="0">
                <a:solidFill>
                  <a:srgbClr val="00B050"/>
                </a:solidFill>
              </a:rPr>
              <a:t>,  m</a:t>
            </a:r>
            <a:r>
              <a:rPr lang="el-GR" b="1" baseline="-25000" dirty="0" smtClean="0">
                <a:solidFill>
                  <a:srgbClr val="00B050"/>
                </a:solidFill>
              </a:rPr>
              <a:t>π</a:t>
            </a:r>
            <a:r>
              <a:rPr lang="fr-FR" b="1" dirty="0" smtClean="0">
                <a:solidFill>
                  <a:srgbClr val="00B050"/>
                </a:solidFill>
              </a:rPr>
              <a:t>’s, </a:t>
            </a:r>
            <a:r>
              <a:rPr lang="fr-FR" b="1" dirty="0" err="1" smtClean="0">
                <a:solidFill>
                  <a:srgbClr val="00B050"/>
                </a:solidFill>
              </a:rPr>
              <a:t>m</a:t>
            </a:r>
            <a:r>
              <a:rPr lang="fr-FR" b="1" baseline="-25000" dirty="0" err="1" smtClean="0">
                <a:solidFill>
                  <a:srgbClr val="00B050"/>
                </a:solidFill>
              </a:rPr>
              <a:t>K</a:t>
            </a:r>
            <a:r>
              <a:rPr lang="fr-FR" b="1" dirty="0" err="1" smtClean="0">
                <a:solidFill>
                  <a:srgbClr val="00B050"/>
                </a:solidFill>
              </a:rPr>
              <a:t>’s</a:t>
            </a:r>
            <a:r>
              <a:rPr lang="fr-FR" b="1" dirty="0" smtClean="0">
                <a:solidFill>
                  <a:srgbClr val="00B050"/>
                </a:solidFill>
              </a:rPr>
              <a:t>, m</a:t>
            </a:r>
            <a:r>
              <a:rPr lang="el-GR" b="1" baseline="-25000" dirty="0" smtClean="0">
                <a:solidFill>
                  <a:srgbClr val="00B050"/>
                </a:solidFill>
              </a:rPr>
              <a:t>η</a:t>
            </a:r>
            <a:r>
              <a:rPr lang="fr-FR" b="1" dirty="0" smtClean="0">
                <a:solidFill>
                  <a:srgbClr val="00B050"/>
                </a:solidFill>
              </a:rPr>
              <a:t> , m</a:t>
            </a:r>
            <a:r>
              <a:rPr lang="el-GR" b="1" baseline="-25000" dirty="0" smtClean="0">
                <a:solidFill>
                  <a:srgbClr val="00B050"/>
                </a:solidFill>
              </a:rPr>
              <a:t>η</a:t>
            </a:r>
            <a:r>
              <a:rPr lang="fr-FR" b="1" baseline="-25000" dirty="0" smtClean="0">
                <a:solidFill>
                  <a:srgbClr val="00B050"/>
                </a:solidFill>
              </a:rPr>
              <a:t>’</a:t>
            </a:r>
            <a:r>
              <a:rPr lang="fr-FR" b="1" dirty="0" smtClean="0">
                <a:solidFill>
                  <a:srgbClr val="00B050"/>
                </a:solidFill>
              </a:rPr>
              <a:t>]</a:t>
            </a:r>
            <a:r>
              <a:rPr lang="fr-FR" sz="3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3000" b="1" dirty="0" smtClean="0">
                <a:solidFill>
                  <a:srgbClr val="FF0000"/>
                </a:solidFill>
              </a:rPr>
              <a:t>    </a:t>
            </a:r>
            <a:r>
              <a:rPr lang="fr-FR" sz="3000" b="1" dirty="0" err="1" smtClean="0">
                <a:solidFill>
                  <a:srgbClr val="FF0000"/>
                </a:solidFill>
              </a:rPr>
              <a:t>Present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000" b="1" dirty="0" err="1" smtClean="0">
                <a:solidFill>
                  <a:srgbClr val="FF0000"/>
                </a:solidFill>
              </a:rPr>
              <a:t>Limits</a:t>
            </a:r>
            <a:r>
              <a:rPr lang="fr-FR" sz="3000" b="1" dirty="0" smtClean="0">
                <a:solidFill>
                  <a:srgbClr val="FF0000"/>
                </a:solidFill>
              </a:rPr>
              <a:t> :</a:t>
            </a:r>
          </a:p>
          <a:p>
            <a:pPr>
              <a:buFont typeface="Wingdings" pitchFamily="2" charset="2"/>
              <a:buChar char="ü"/>
            </a:pPr>
            <a:r>
              <a:rPr lang="fr-FR" sz="3000" b="1" dirty="0" smtClean="0">
                <a:solidFill>
                  <a:schemeClr val="tx2"/>
                </a:solidFill>
              </a:rPr>
              <a:t>Up to the  </a:t>
            </a:r>
            <a:r>
              <a:rPr lang="el-GR" sz="3000" b="1" dirty="0" smtClean="0">
                <a:solidFill>
                  <a:schemeClr val="tx2"/>
                </a:solidFill>
              </a:rPr>
              <a:t>≈ φ</a:t>
            </a:r>
            <a:r>
              <a:rPr lang="fr-FR" sz="3000" b="1" dirty="0" smtClean="0">
                <a:solidFill>
                  <a:schemeClr val="tx2"/>
                </a:solidFill>
              </a:rPr>
              <a:t> mass </a:t>
            </a:r>
            <a:r>
              <a:rPr lang="fr-FR" sz="3000" b="1" dirty="0" err="1" smtClean="0">
                <a:solidFill>
                  <a:schemeClr val="tx2"/>
                </a:solidFill>
              </a:rPr>
              <a:t>region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smtClean="0">
                <a:solidFill>
                  <a:srgbClr val="00B050"/>
                </a:solidFill>
              </a:rPr>
              <a:t>(      1.05 GeV)</a:t>
            </a:r>
          </a:p>
          <a:p>
            <a:pPr>
              <a:buFont typeface="Wingdings" pitchFamily="2" charset="2"/>
              <a:buChar char="ü"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000" b="1" dirty="0" smtClean="0">
                <a:solidFill>
                  <a:schemeClr val="tx2"/>
                </a:solidFill>
              </a:rPr>
              <a:t>No  </a:t>
            </a:r>
            <a:r>
              <a:rPr lang="fr-FR" sz="3000" b="1" dirty="0" err="1" smtClean="0">
                <a:solidFill>
                  <a:schemeClr val="tx2"/>
                </a:solidFill>
              </a:rPr>
              <a:t>scalars</a:t>
            </a:r>
            <a:r>
              <a:rPr lang="fr-FR" sz="3000" b="1" dirty="0" smtClean="0">
                <a:solidFill>
                  <a:schemeClr val="tx2"/>
                </a:solidFill>
              </a:rPr>
              <a:t> </a:t>
            </a:r>
            <a:r>
              <a:rPr lang="fr-FR" sz="3000" b="1" dirty="0" err="1" smtClean="0">
                <a:solidFill>
                  <a:schemeClr val="tx2"/>
                </a:solidFill>
              </a:rPr>
              <a:t>mesons</a:t>
            </a:r>
            <a:r>
              <a:rPr lang="fr-FR" sz="3000" b="1" dirty="0" smtClean="0">
                <a:solidFill>
                  <a:schemeClr val="tx2"/>
                </a:solidFill>
              </a:rPr>
              <a:t>, no </a:t>
            </a:r>
            <a:r>
              <a:rPr lang="el-GR" sz="3000" b="1" dirty="0" smtClean="0">
                <a:solidFill>
                  <a:schemeClr val="tx2"/>
                </a:solidFill>
              </a:rPr>
              <a:t>ρ</a:t>
            </a:r>
            <a:r>
              <a:rPr lang="fr-FR" sz="3000" b="1" dirty="0" smtClean="0">
                <a:solidFill>
                  <a:schemeClr val="tx2"/>
                </a:solidFill>
              </a:rPr>
              <a:t>’, no </a:t>
            </a:r>
            <a:r>
              <a:rPr lang="el-GR" sz="3000" b="1" dirty="0" smtClean="0">
                <a:solidFill>
                  <a:schemeClr val="tx2"/>
                </a:solidFill>
              </a:rPr>
              <a:t>ρ</a:t>
            </a:r>
            <a:r>
              <a:rPr lang="fr-FR" sz="3000" b="1" dirty="0" smtClean="0">
                <a:solidFill>
                  <a:schemeClr val="tx2"/>
                </a:solidFill>
              </a:rPr>
              <a:t>’’ ……</a:t>
            </a:r>
            <a:endParaRPr lang="fr-FR" sz="3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4499992" y="5445224"/>
          <a:ext cx="504056" cy="558928"/>
        </p:xfrm>
        <a:graphic>
          <a:graphicData uri="http://schemas.openxmlformats.org/presentationml/2006/ole">
            <p:oleObj spid="_x0000_s1106946" name="Equation" r:id="rId3" imgW="126720" imgH="126720" progId="Equation.DSMT4">
              <p:embed/>
            </p:oleObj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0" y="2780928"/>
            <a:ext cx="8352928" cy="936104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0" y="4941168"/>
            <a:ext cx="7596336" cy="1512168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04056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003300"/>
                </a:solidFill>
              </a:rPr>
              <a:t>The BHLS </a:t>
            </a:r>
            <a:r>
              <a:rPr lang="fr-FR" b="1" dirty="0" err="1" smtClean="0">
                <a:solidFill>
                  <a:srgbClr val="003300"/>
                </a:solidFill>
              </a:rPr>
              <a:t>correlated</a:t>
            </a:r>
            <a:r>
              <a:rPr lang="fr-FR" b="1" dirty="0" smtClean="0">
                <a:solidFill>
                  <a:srgbClr val="003300"/>
                </a:solidFill>
              </a:rPr>
              <a:t> </a:t>
            </a:r>
            <a:r>
              <a:rPr lang="fr-FR" b="1" dirty="0" err="1" smtClean="0">
                <a:solidFill>
                  <a:srgbClr val="003300"/>
                </a:solidFill>
              </a:rPr>
              <a:t>channels</a:t>
            </a:r>
            <a:r>
              <a:rPr lang="fr-FR" b="1" dirty="0" smtClean="0">
                <a:solidFill>
                  <a:srgbClr val="003300"/>
                </a:solidFill>
              </a:rPr>
              <a:t> :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→ </a:t>
            </a:r>
            <a:r>
              <a:rPr lang="el-GR" b="1" dirty="0" smtClean="0">
                <a:solidFill>
                  <a:srgbClr val="FF0000"/>
                </a:solidFill>
              </a:rPr>
              <a:t>π 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/</a:t>
            </a:r>
            <a:r>
              <a:rPr lang="fr-FR" b="1" dirty="0" err="1" smtClean="0">
                <a:solidFill>
                  <a:srgbClr val="FF0000"/>
                </a:solidFill>
              </a:rPr>
              <a:t>KKbar</a:t>
            </a:r>
            <a:r>
              <a:rPr lang="fr-FR" b="1" dirty="0" smtClean="0"/>
              <a:t> /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/</a:t>
            </a:r>
            <a:r>
              <a:rPr lang="el-GR" b="1" dirty="0" smtClean="0">
                <a:solidFill>
                  <a:srgbClr val="FF0000"/>
                </a:solidFill>
              </a:rPr>
              <a:t>η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/>
              <a:t>/</a:t>
            </a:r>
            <a:r>
              <a:rPr lang="el-GR" b="1" dirty="0" smtClean="0">
                <a:solidFill>
                  <a:srgbClr val="FF0000"/>
                </a:solidFill>
              </a:rPr>
              <a:t>π 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dirty="0" smtClean="0">
                <a:solidFill>
                  <a:srgbClr val="FF0000"/>
                </a:solidFill>
              </a:rPr>
              <a:t>   </a:t>
            </a:r>
            <a:r>
              <a:rPr lang="fr-FR" b="1" dirty="0" smtClean="0"/>
              <a:t>&amp; </a:t>
            </a:r>
            <a:r>
              <a:rPr lang="el-GR" b="1" dirty="0" smtClean="0">
                <a:solidFill>
                  <a:srgbClr val="FF0000"/>
                </a:solidFill>
              </a:rPr>
              <a:t>τ→ππ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ν</a:t>
            </a:r>
            <a:r>
              <a:rPr lang="el-GR" b="1" baseline="-25000" dirty="0" smtClean="0">
                <a:solidFill>
                  <a:srgbClr val="FF0000"/>
                </a:solidFill>
              </a:rPr>
              <a:t>τ</a:t>
            </a:r>
            <a:endParaRPr lang="fr-FR" b="1" baseline="-25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b="1" dirty="0" smtClean="0"/>
              <a:t>&amp;</a:t>
            </a:r>
            <a:r>
              <a:rPr lang="fr-FR" b="1" dirty="0" smtClean="0">
                <a:solidFill>
                  <a:srgbClr val="FF0000"/>
                </a:solidFill>
              </a:rPr>
              <a:t> PV</a:t>
            </a:r>
            <a:r>
              <a:rPr lang="el-GR" b="1" dirty="0" smtClean="0">
                <a:solidFill>
                  <a:srgbClr val="FF0000"/>
                </a:solidFill>
              </a:rPr>
              <a:t>γ</a:t>
            </a:r>
            <a:r>
              <a:rPr lang="fr-FR" b="1" dirty="0" smtClean="0">
                <a:solidFill>
                  <a:srgbClr val="FF0000"/>
                </a:solidFill>
              </a:rPr>
              <a:t>, P</a:t>
            </a:r>
            <a:r>
              <a:rPr lang="el-GR" b="1" dirty="0" smtClean="0">
                <a:solidFill>
                  <a:srgbClr val="FF0000"/>
                </a:solidFill>
              </a:rPr>
              <a:t>γγ</a:t>
            </a:r>
            <a:r>
              <a:rPr lang="el-G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/>
              <a:t>decays</a:t>
            </a:r>
            <a:r>
              <a:rPr lang="fr-FR" b="1" dirty="0" smtClean="0"/>
              <a:t>  &amp;  </a:t>
            </a:r>
            <a:r>
              <a:rPr lang="el-GR" b="1" dirty="0" smtClean="0">
                <a:solidFill>
                  <a:srgbClr val="FF0000"/>
                </a:solidFill>
              </a:rPr>
              <a:t>φ→ππ</a:t>
            </a:r>
            <a:r>
              <a:rPr lang="fr-FR" b="1" dirty="0" smtClean="0"/>
              <a:t> (</a:t>
            </a:r>
            <a:r>
              <a:rPr lang="fr-FR" b="1" dirty="0" err="1" smtClean="0"/>
              <a:t>Br</a:t>
            </a:r>
            <a:r>
              <a:rPr lang="fr-FR" b="1" dirty="0" smtClean="0"/>
              <a:t> ratio and phase)</a:t>
            </a:r>
            <a:endParaRPr lang="fr-FR" dirty="0" smtClean="0"/>
          </a:p>
          <a:p>
            <a:r>
              <a:rPr lang="fr-FR" b="1" dirty="0" err="1" smtClean="0"/>
              <a:t>Imply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: Up to ≈ 1.05 </a:t>
            </a:r>
            <a:r>
              <a:rPr lang="fr-FR" b="1" dirty="0" err="1" smtClean="0"/>
              <a:t>GeV</a:t>
            </a:r>
            <a:r>
              <a:rPr lang="fr-FR" b="1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 BHLS : </a:t>
            </a:r>
            <a:r>
              <a:rPr lang="fr-FR" b="1" dirty="0" err="1" smtClean="0"/>
              <a:t>overconstrained</a:t>
            </a:r>
            <a:r>
              <a:rPr lang="fr-FR" b="1" dirty="0" smtClean="0"/>
              <a:t>     </a:t>
            </a:r>
            <a:r>
              <a:rPr lang="fr-FR" b="1" dirty="0" smtClean="0">
                <a:solidFill>
                  <a:srgbClr val="FF0000"/>
                </a:solidFill>
              </a:rPr>
              <a:t>&amp;</a:t>
            </a:r>
            <a:r>
              <a:rPr lang="fr-FR" b="1" dirty="0" smtClean="0"/>
              <a:t>			</a:t>
            </a:r>
            <a:r>
              <a:rPr lang="fr-FR" b="1" dirty="0" err="1" smtClean="0"/>
              <a:t>numerically</a:t>
            </a:r>
            <a:r>
              <a:rPr lang="fr-FR" b="1" dirty="0" smtClean="0"/>
              <a:t> </a:t>
            </a:r>
            <a:r>
              <a:rPr lang="fr-FR" b="1" dirty="0" err="1" smtClean="0"/>
              <a:t>driven</a:t>
            </a:r>
            <a:r>
              <a:rPr lang="fr-FR" b="1" dirty="0" smtClean="0"/>
              <a:t> by more </a:t>
            </a:r>
            <a:r>
              <a:rPr lang="fr-FR" b="1" dirty="0" err="1" smtClean="0"/>
              <a:t>than</a:t>
            </a:r>
            <a:r>
              <a:rPr lang="fr-FR" b="1" dirty="0" smtClean="0"/>
              <a:t> 40 data sets</a:t>
            </a:r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 New </a:t>
            </a:r>
            <a:r>
              <a:rPr lang="fr-FR" b="1" dirty="0" err="1" smtClean="0"/>
              <a:t>paradigm</a:t>
            </a:r>
            <a:r>
              <a:rPr lang="fr-FR" b="1" dirty="0" smtClean="0"/>
              <a:t> : </a:t>
            </a:r>
            <a:r>
              <a:rPr lang="fr-FR" b="1" dirty="0" err="1" smtClean="0"/>
              <a:t>statistics</a:t>
            </a:r>
            <a:r>
              <a:rPr lang="fr-FR" b="1" dirty="0" smtClean="0"/>
              <a:t> on </a:t>
            </a:r>
            <a:r>
              <a:rPr lang="fr-FR" b="1" dirty="0" err="1" smtClean="0">
                <a:solidFill>
                  <a:srgbClr val="FF0000"/>
                </a:solidFill>
              </a:rPr>
              <a:t>any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channel</a:t>
            </a:r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0</a:t>
            </a:r>
            <a:r>
              <a:rPr lang="el-GR" b="1" dirty="0" smtClean="0">
                <a:solidFill>
                  <a:srgbClr val="FF0000"/>
                </a:solidFill>
              </a:rPr>
              <a:t> γ</a:t>
            </a:r>
            <a:r>
              <a:rPr lang="fr-FR" b="1" dirty="0" smtClean="0">
                <a:solidFill>
                  <a:srgbClr val="FF0000"/>
                </a:solidFill>
              </a:rPr>
              <a:t>)   	</a:t>
            </a:r>
            <a:r>
              <a:rPr lang="fr-FR" b="1" dirty="0" smtClean="0"/>
              <a:t>≈ </a:t>
            </a:r>
            <a:r>
              <a:rPr lang="fr-FR" b="1" dirty="0" err="1" smtClean="0">
                <a:solidFill>
                  <a:srgbClr val="FF0000"/>
                </a:solidFill>
              </a:rPr>
              <a:t>larger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statistics</a:t>
            </a:r>
            <a:r>
              <a:rPr lang="fr-FR" b="1" dirty="0" smtClean="0">
                <a:solidFill>
                  <a:srgbClr val="FF0000"/>
                </a:solidFill>
              </a:rPr>
              <a:t> on </a:t>
            </a:r>
            <a:r>
              <a:rPr lang="fr-FR" b="1" dirty="0" err="1" smtClean="0">
                <a:solidFill>
                  <a:srgbClr val="FF0000"/>
                </a:solidFill>
              </a:rPr>
              <a:t>any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other</a:t>
            </a:r>
            <a:r>
              <a:rPr lang="fr-FR" b="1" dirty="0" smtClean="0">
                <a:solidFill>
                  <a:srgbClr val="FF0000"/>
                </a:solidFill>
              </a:rPr>
              <a:t> (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+</a:t>
            </a:r>
            <a:r>
              <a:rPr lang="el-GR" b="1" dirty="0" smtClean="0">
                <a:solidFill>
                  <a:srgbClr val="FF0000"/>
                </a:solidFill>
              </a:rPr>
              <a:t>π</a:t>
            </a:r>
            <a:r>
              <a:rPr lang="fr-FR" b="1" baseline="30000" dirty="0" smtClean="0">
                <a:solidFill>
                  <a:srgbClr val="FF0000"/>
                </a:solidFill>
              </a:rPr>
              <a:t>-</a:t>
            </a:r>
            <a:r>
              <a:rPr lang="fr-FR" b="1" dirty="0" smtClean="0">
                <a:solidFill>
                  <a:srgbClr val="FF0000"/>
                </a:solidFill>
              </a:rPr>
              <a:t> ) </a:t>
            </a:r>
            <a:endParaRPr lang="fr-FR" b="1" dirty="0" smtClean="0">
              <a:solidFill>
                <a:srgbClr val="0033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r-FR" b="1" dirty="0" smtClean="0">
              <a:solidFill>
                <a:srgbClr val="003300"/>
              </a:solidFill>
            </a:endParaRPr>
          </a:p>
          <a:p>
            <a:pPr marL="514350" indent="-514350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b="1" dirty="0" smtClean="0"/>
              <a:t>HLS : A Global VMD Model (II)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9512" y="2060848"/>
            <a:ext cx="8460432" cy="122413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dirty="0" smtClean="0"/>
              <a:t>VMD </a:t>
            </a:r>
            <a:r>
              <a:rPr lang="fr-FR" b="1" dirty="0" err="1" smtClean="0"/>
              <a:t>Strategy</a:t>
            </a:r>
            <a:r>
              <a:rPr lang="fr-FR" b="1" dirty="0" smtClean="0"/>
              <a:t> for g-2 </a:t>
            </a:r>
            <a:r>
              <a:rPr lang="fr-FR" b="1" dirty="0" err="1" smtClean="0"/>
              <a:t>Estimate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496944" cy="511256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sz="4600" dirty="0" smtClean="0"/>
              <a:t>	</a:t>
            </a:r>
            <a:endParaRPr lang="fr-FR" sz="7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6700" b="1" dirty="0" err="1" smtClean="0">
                <a:solidFill>
                  <a:srgbClr val="003300"/>
                </a:solidFill>
              </a:rPr>
              <a:t>Perform</a:t>
            </a:r>
            <a:r>
              <a:rPr lang="fr-FR" sz="6700" b="1" dirty="0" smtClean="0">
                <a:solidFill>
                  <a:srgbClr val="003300"/>
                </a:solidFill>
              </a:rPr>
              <a:t> a global fit :: if </a:t>
            </a:r>
            <a:r>
              <a:rPr lang="fr-FR" sz="6700" b="1" dirty="0" err="1" smtClean="0">
                <a:solidFill>
                  <a:srgbClr val="003300"/>
                </a:solidFill>
              </a:rPr>
              <a:t>successful</a:t>
            </a:r>
            <a:r>
              <a:rPr lang="fr-FR" sz="6700" b="1" dirty="0" smtClean="0">
                <a:solidFill>
                  <a:srgbClr val="003300"/>
                </a:solidFill>
              </a:rPr>
              <a:t> </a:t>
            </a:r>
            <a:r>
              <a:rPr lang="fr-FR" sz="6700" b="1" dirty="0" err="1" smtClean="0">
                <a:solidFill>
                  <a:srgbClr val="003300"/>
                </a:solidFill>
              </a:rPr>
              <a:t>then</a:t>
            </a:r>
            <a:endParaRPr lang="fr-FR" sz="6700" b="1" dirty="0" smtClean="0">
              <a:solidFill>
                <a:srgbClr val="003300"/>
              </a:solidFill>
            </a:endParaRPr>
          </a:p>
          <a:p>
            <a:pPr>
              <a:buNone/>
            </a:pPr>
            <a:r>
              <a:rPr lang="fr-FR" sz="6700" b="1" dirty="0" smtClean="0">
                <a:solidFill>
                  <a:srgbClr val="00B050"/>
                </a:solidFill>
              </a:rPr>
              <a:t>   </a:t>
            </a:r>
            <a:r>
              <a:rPr lang="fr-FR" sz="5900" b="1" dirty="0" smtClean="0">
                <a:solidFill>
                  <a:srgbClr val="00B050"/>
                </a:solidFill>
              </a:rPr>
              <a:t> </a:t>
            </a:r>
            <a:endParaRPr lang="fr-FR" sz="59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5900" b="1" dirty="0" smtClean="0">
                <a:solidFill>
                  <a:srgbClr val="FF0000"/>
                </a:solidFill>
              </a:rPr>
              <a:t>1/  </a:t>
            </a:r>
            <a:r>
              <a:rPr lang="fr-FR" sz="6700" b="1" dirty="0" smtClean="0">
                <a:solidFill>
                  <a:schemeClr val="accent1">
                    <a:lumMod val="75000"/>
                  </a:schemeClr>
                </a:solidFill>
              </a:rPr>
              <a:t>VMD </a:t>
            </a:r>
            <a:r>
              <a:rPr lang="fr-FR" sz="6700" b="1" dirty="0" err="1" smtClean="0">
                <a:solidFill>
                  <a:srgbClr val="002060"/>
                </a:solidFill>
              </a:rPr>
              <a:t>correlations</a:t>
            </a:r>
            <a:r>
              <a:rPr lang="fr-FR" sz="6700" b="1" dirty="0" smtClean="0">
                <a:solidFill>
                  <a:srgbClr val="002060"/>
                </a:solidFill>
              </a:rPr>
              <a:t>  are </a:t>
            </a:r>
            <a:r>
              <a:rPr lang="fr-FR" sz="6700" b="1" dirty="0" err="1" smtClean="0">
                <a:solidFill>
                  <a:srgbClr val="002060"/>
                </a:solidFill>
              </a:rPr>
              <a:t>fulfilled</a:t>
            </a:r>
            <a:r>
              <a:rPr lang="fr-FR" sz="6700" b="1" dirty="0" smtClean="0">
                <a:solidFill>
                  <a:srgbClr val="002060"/>
                </a:solidFill>
              </a:rPr>
              <a:t> </a:t>
            </a:r>
            <a:r>
              <a:rPr lang="fr-FR" sz="6700" b="1" dirty="0" smtClean="0">
                <a:solidFill>
                  <a:schemeClr val="accent1">
                    <a:lumMod val="75000"/>
                  </a:schemeClr>
                </a:solidFill>
              </a:rPr>
              <a:t>by DATA</a:t>
            </a:r>
          </a:p>
          <a:p>
            <a:pPr>
              <a:buFont typeface="Wingdings" pitchFamily="2" charset="2"/>
              <a:buChar char="Ø"/>
            </a:pPr>
            <a:endParaRPr lang="fr-FR" sz="59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5900" b="1" dirty="0" smtClean="0">
                <a:solidFill>
                  <a:srgbClr val="FF0000"/>
                </a:solidFill>
              </a:rPr>
              <a:t>2/ </a:t>
            </a:r>
            <a:r>
              <a:rPr lang="fr-FR" sz="6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6700" b="1" dirty="0" smtClean="0">
                <a:solidFill>
                  <a:srgbClr val="FF0000"/>
                </a:solidFill>
              </a:rPr>
              <a:t>HLS </a:t>
            </a:r>
            <a:r>
              <a:rPr lang="fr-FR" sz="6700" b="1" dirty="0" err="1" smtClean="0">
                <a:solidFill>
                  <a:srgbClr val="FF0000"/>
                </a:solidFill>
              </a:rPr>
              <a:t>form</a:t>
            </a:r>
            <a:r>
              <a:rPr lang="fr-FR" sz="6700" b="1" dirty="0" smtClean="0">
                <a:solidFill>
                  <a:srgbClr val="FF0000"/>
                </a:solidFill>
              </a:rPr>
              <a:t> </a:t>
            </a:r>
            <a:r>
              <a:rPr lang="fr-FR" sz="6700" b="1" dirty="0" err="1" smtClean="0">
                <a:solidFill>
                  <a:srgbClr val="FF0000"/>
                </a:solidFill>
              </a:rPr>
              <a:t>factors</a:t>
            </a:r>
            <a:r>
              <a:rPr lang="fr-FR" sz="6700" b="1" dirty="0" smtClean="0">
                <a:solidFill>
                  <a:srgbClr val="FF0000"/>
                </a:solidFill>
              </a:rPr>
              <a:t> </a:t>
            </a:r>
            <a:r>
              <a:rPr lang="fr-FR" sz="6700" b="1" dirty="0" smtClean="0">
                <a:solidFill>
                  <a:schemeClr val="tx2"/>
                </a:solidFill>
              </a:rPr>
              <a:t>&amp;</a:t>
            </a:r>
            <a:r>
              <a:rPr lang="fr-FR" sz="6700" b="1" dirty="0" smtClean="0">
                <a:solidFill>
                  <a:srgbClr val="FF0000"/>
                </a:solidFill>
              </a:rPr>
              <a:t> fit </a:t>
            </a:r>
            <a:r>
              <a:rPr lang="fr-FR" sz="6700" b="1" dirty="0" err="1" smtClean="0">
                <a:solidFill>
                  <a:srgbClr val="FF0000"/>
                </a:solidFill>
              </a:rPr>
              <a:t>parameters</a:t>
            </a:r>
            <a:r>
              <a:rPr lang="fr-FR" sz="6700" b="1" dirty="0" smtClean="0">
                <a:solidFill>
                  <a:srgbClr val="FF0000"/>
                </a:solidFill>
              </a:rPr>
              <a:t> values 		</a:t>
            </a:r>
            <a:r>
              <a:rPr lang="fr-FR" sz="6700" b="1" dirty="0" smtClean="0">
                <a:solidFill>
                  <a:schemeClr val="tx2"/>
                </a:solidFill>
              </a:rPr>
              <a:t>&amp;</a:t>
            </a:r>
            <a:r>
              <a:rPr lang="fr-FR" sz="6700" b="1" dirty="0" smtClean="0">
                <a:solidFill>
                  <a:srgbClr val="FF0000"/>
                </a:solidFill>
              </a:rPr>
              <a:t> </a:t>
            </a:r>
            <a:r>
              <a:rPr lang="fr-FR" sz="6700" b="1" dirty="0" err="1" smtClean="0">
                <a:solidFill>
                  <a:srgbClr val="FF0000"/>
                </a:solidFill>
              </a:rPr>
              <a:t>errors</a:t>
            </a:r>
            <a:r>
              <a:rPr lang="fr-FR" sz="6700" b="1" dirty="0" smtClean="0">
                <a:solidFill>
                  <a:srgbClr val="FF0000"/>
                </a:solidFill>
              </a:rPr>
              <a:t>  covariance </a:t>
            </a:r>
            <a:r>
              <a:rPr lang="fr-FR" sz="6700" b="1" dirty="0" err="1" smtClean="0">
                <a:solidFill>
                  <a:srgbClr val="FF0000"/>
                </a:solidFill>
              </a:rPr>
              <a:t>matrix</a:t>
            </a:r>
            <a:r>
              <a:rPr lang="fr-FR" sz="6700" b="1" dirty="0" smtClean="0">
                <a:solidFill>
                  <a:srgbClr val="FF0000"/>
                </a:solidFill>
              </a:rPr>
              <a:t>  </a:t>
            </a:r>
            <a:r>
              <a:rPr lang="fr-FR" sz="6700" b="1" dirty="0" err="1" smtClean="0">
                <a:solidFill>
                  <a:schemeClr val="accent1">
                    <a:lumMod val="75000"/>
                  </a:schemeClr>
                </a:solidFill>
              </a:rPr>
              <a:t>should</a:t>
            </a:r>
            <a:r>
              <a:rPr lang="fr-FR" sz="67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6700" b="1" dirty="0" err="1" smtClean="0">
                <a:solidFill>
                  <a:schemeClr val="accent1">
                    <a:lumMod val="75000"/>
                  </a:schemeClr>
                </a:solidFill>
              </a:rPr>
              <a:t>lead</a:t>
            </a:r>
            <a:r>
              <a:rPr lang="fr-FR" sz="67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</a:p>
          <a:p>
            <a:pPr>
              <a:buFont typeface="Wingdings" pitchFamily="2" charset="2"/>
              <a:buChar char="Ø"/>
            </a:pPr>
            <a:endParaRPr lang="fr-FR" sz="6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FR" sz="6700" b="1" u="heavy" dirty="0" err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</a:rPr>
              <a:t>better</a:t>
            </a:r>
            <a:r>
              <a:rPr lang="fr-FR" sz="6700" b="1" u="heavy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</a:rPr>
              <a:t> </a:t>
            </a:r>
            <a:r>
              <a:rPr lang="fr-FR" sz="6700" b="1" u="heavy" dirty="0" err="1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</a:rPr>
              <a:t>estimates</a:t>
            </a:r>
            <a:r>
              <a:rPr lang="fr-FR" sz="6700" b="1" u="heavy" dirty="0" smtClean="0">
                <a:solidFill>
                  <a:srgbClr val="FF0000"/>
                </a:solidFill>
                <a:uFill>
                  <a:solidFill>
                    <a:srgbClr val="7030A0"/>
                  </a:solidFill>
                </a:uFill>
              </a:rPr>
              <a:t> </a:t>
            </a:r>
            <a:r>
              <a:rPr lang="fr-FR" sz="6700" b="1" dirty="0" smtClean="0">
                <a:solidFill>
                  <a:schemeClr val="tx2"/>
                </a:solidFill>
              </a:rPr>
              <a:t> of HVP contributions to g-2  for</a:t>
            </a:r>
          </a:p>
          <a:p>
            <a:pPr>
              <a:buNone/>
            </a:pPr>
            <a:r>
              <a:rPr lang="el-GR" sz="6000" b="1" dirty="0" smtClean="0">
                <a:solidFill>
                  <a:srgbClr val="FF0000"/>
                </a:solidFill>
              </a:rPr>
              <a:t>π</a:t>
            </a:r>
            <a:r>
              <a:rPr lang="fr-FR" sz="6000" b="1" baseline="30000" dirty="0" smtClean="0">
                <a:solidFill>
                  <a:srgbClr val="FF0000"/>
                </a:solidFill>
              </a:rPr>
              <a:t>+</a:t>
            </a:r>
            <a:r>
              <a:rPr lang="el-GR" sz="6000" b="1" dirty="0" smtClean="0">
                <a:solidFill>
                  <a:srgbClr val="FF0000"/>
                </a:solidFill>
              </a:rPr>
              <a:t>π</a:t>
            </a:r>
            <a:r>
              <a:rPr lang="fr-FR" sz="6000" b="1" baseline="30000" dirty="0" smtClean="0">
                <a:solidFill>
                  <a:srgbClr val="FF0000"/>
                </a:solidFill>
              </a:rPr>
              <a:t>-</a:t>
            </a:r>
            <a:r>
              <a:rPr lang="fr-FR" sz="6000" b="1" dirty="0" smtClean="0"/>
              <a:t>/</a:t>
            </a:r>
            <a:r>
              <a:rPr lang="fr-FR" sz="6000" dirty="0" smtClean="0"/>
              <a:t> </a:t>
            </a:r>
            <a:r>
              <a:rPr lang="fr-FR" sz="6000" b="1" dirty="0" smtClean="0">
                <a:solidFill>
                  <a:srgbClr val="FF0000"/>
                </a:solidFill>
              </a:rPr>
              <a:t>     </a:t>
            </a:r>
            <a:r>
              <a:rPr lang="fr-FR" sz="6000" b="1" dirty="0" smtClean="0"/>
              <a:t>   /        /</a:t>
            </a:r>
            <a:r>
              <a:rPr lang="el-GR" sz="6000" b="1" dirty="0" smtClean="0">
                <a:solidFill>
                  <a:srgbClr val="FF0000"/>
                </a:solidFill>
              </a:rPr>
              <a:t>π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</a:rPr>
              <a:t>γ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fr-FR" sz="6000" b="1" dirty="0" smtClean="0"/>
              <a:t>/</a:t>
            </a:r>
            <a:r>
              <a:rPr lang="el-GR" sz="6000" b="1" dirty="0" smtClean="0">
                <a:solidFill>
                  <a:srgbClr val="FF0000"/>
                </a:solidFill>
              </a:rPr>
              <a:t>η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</a:rPr>
              <a:t>γ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fr-FR" sz="6000" b="1" dirty="0" smtClean="0"/>
              <a:t>/</a:t>
            </a:r>
            <a:r>
              <a:rPr lang="el-GR" sz="6000" b="1" dirty="0" smtClean="0">
                <a:solidFill>
                  <a:srgbClr val="FF0000"/>
                </a:solidFill>
              </a:rPr>
              <a:t>η</a:t>
            </a:r>
            <a:r>
              <a:rPr lang="fr-FR" sz="6000" b="1" dirty="0" smtClean="0">
                <a:solidFill>
                  <a:srgbClr val="FF0000"/>
                </a:solidFill>
              </a:rPr>
              <a:t>’ </a:t>
            </a:r>
            <a:r>
              <a:rPr lang="el-GR" sz="6000" b="1" dirty="0" smtClean="0">
                <a:solidFill>
                  <a:srgbClr val="FF0000"/>
                </a:solidFill>
              </a:rPr>
              <a:t>γ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fr-FR" sz="6000" b="1" dirty="0" smtClean="0"/>
              <a:t>/</a:t>
            </a:r>
            <a:r>
              <a:rPr lang="el-GR" sz="6000" b="1" dirty="0" smtClean="0">
                <a:solidFill>
                  <a:srgbClr val="FF0000"/>
                </a:solidFill>
              </a:rPr>
              <a:t>π π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el-GR" sz="6000" b="1" dirty="0" smtClean="0">
                <a:solidFill>
                  <a:srgbClr val="FF0000"/>
                </a:solidFill>
              </a:rPr>
              <a:t>π</a:t>
            </a:r>
            <a:r>
              <a:rPr lang="fr-FR" sz="6000" b="1" dirty="0" smtClean="0">
                <a:solidFill>
                  <a:srgbClr val="FF0000"/>
                </a:solidFill>
              </a:rPr>
              <a:t> </a:t>
            </a:r>
            <a:r>
              <a:rPr lang="fr-FR" sz="5900" b="1" dirty="0" smtClean="0">
                <a:solidFill>
                  <a:schemeClr val="tx2"/>
                </a:solidFill>
              </a:rPr>
              <a:t> </a:t>
            </a:r>
            <a:r>
              <a:rPr lang="fr-FR" sz="5900" b="1" dirty="0" smtClean="0"/>
              <a:t>up to 1.05 GeV  </a:t>
            </a:r>
          </a:p>
          <a:p>
            <a:pPr>
              <a:buNone/>
            </a:pPr>
            <a:endParaRPr lang="fr-FR" sz="5900" b="1" dirty="0" smtClean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graphicFrame>
        <p:nvGraphicFramePr>
          <p:cNvPr id="578562" name="Object 2"/>
          <p:cNvGraphicFramePr>
            <a:graphicFrameLocks noChangeAspect="1"/>
          </p:cNvGraphicFramePr>
          <p:nvPr/>
        </p:nvGraphicFramePr>
        <p:xfrm>
          <a:off x="1043608" y="5589240"/>
          <a:ext cx="1512168" cy="442958"/>
        </p:xfrm>
        <a:graphic>
          <a:graphicData uri="http://schemas.openxmlformats.org/presentationml/2006/ole">
            <p:oleObj spid="_x0000_s806914" name="Equation" r:id="rId3" imgW="825480" imgH="241200" progId="Equation.DSMT4">
              <p:embed/>
            </p:oleObj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0" y="5013176"/>
            <a:ext cx="8784976" cy="1224136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0" y="2564904"/>
            <a:ext cx="8604448" cy="936104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15572</TotalTime>
  <Words>2570</Words>
  <Application>Microsoft Office PowerPoint</Application>
  <PresentationFormat>Affichage à l'écran (4:3)</PresentationFormat>
  <Paragraphs>680</Paragraphs>
  <Slides>65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7" baseType="lpstr">
      <vt:lpstr>Thème Office</vt:lpstr>
      <vt:lpstr>Equation</vt:lpstr>
      <vt:lpstr>Estimates for (g-2)μ   using VMD constraints &amp; Global Fits</vt:lpstr>
      <vt:lpstr>OUTLINE</vt:lpstr>
      <vt:lpstr>NSK2:: Breaking  the HLS Model</vt:lpstr>
      <vt:lpstr>g-2 &amp; Global Models/Fits</vt:lpstr>
      <vt:lpstr>BHLS : A Global VMD Model</vt:lpstr>
      <vt:lpstr>HLS : A Global VMD Model</vt:lpstr>
      <vt:lpstr>HLS : A Global VMD Model (I)</vt:lpstr>
      <vt:lpstr>HLS : A Global VMD Model (II)</vt:lpstr>
      <vt:lpstr>VMD Strategy for g-2 Estimate</vt:lpstr>
      <vt:lpstr>Global Fit Quality with NSK only</vt:lpstr>
      <vt:lpstr>Dipion Spectra (τ &amp; e+e-): A puzzle?</vt:lpstr>
      <vt:lpstr>e+e- vs τ : CMD2/SND Fit Residuals </vt:lpstr>
      <vt:lpstr>e+e- vs τ : Tau Fit Residuals</vt:lpstr>
      <vt:lpstr>HVP Results with scan &amp; τ data</vt:lpstr>
      <vt:lpstr>HVP Results with scan &amp; τ data</vt:lpstr>
      <vt:lpstr>HVP Results with scan &amp; τ data</vt:lpstr>
      <vt:lpstr>π+ π- Spectra : NSK, KLOE, BaBar</vt:lpstr>
      <vt:lpstr>π+ π- Spectra : Consistency Issues</vt:lpstr>
      <vt:lpstr>!!</vt:lpstr>
      <vt:lpstr>τ + PDG Predictions</vt:lpstr>
      <vt:lpstr>τ + {(ρ―ω)  Region from each Exp} Fits</vt:lpstr>
      <vt:lpstr>τ + {BaBar (ρ―ω)}  Predictions</vt:lpstr>
      <vt:lpstr>Fitting  π+π-  Data using τ Samples</vt:lpstr>
      <vt:lpstr>Fitting  π+π-  Data using τ Samples</vt:lpstr>
      <vt:lpstr>Fitting  π+π-  Data</vt:lpstr>
      <vt:lpstr>Global Fits with  π+π-  Samples</vt:lpstr>
      <vt:lpstr>Fω = Br(ω→π+π-)*Br(ω→e+e-) (-&gt;1 GeV)</vt:lpstr>
      <vt:lpstr>Global Fits :  Comments</vt:lpstr>
      <vt:lpstr>GLOBAL FIT RESULTS</vt:lpstr>
      <vt:lpstr>GLOBAL FIT RESULTS</vt:lpstr>
      <vt:lpstr>HVP Results up to 1.05 GeV</vt:lpstr>
      <vt:lpstr>HVP Results up to 1.05 GeV</vt:lpstr>
      <vt:lpstr>g-2 HLS Estimates &amp; Others</vt:lpstr>
      <vt:lpstr>g-2 HLS Estimates &amp; Others</vt:lpstr>
      <vt:lpstr>g-2 HLS Estimates &amp; Others</vt:lpstr>
      <vt:lpstr>Systematics for aμ(ππ)</vt:lpstr>
      <vt:lpstr>Systematics  : ρ-ω region</vt:lpstr>
      <vt:lpstr>Systematics  : ρ-ω region</vt:lpstr>
      <vt:lpstr>Systematics  : ρ-ω region</vt:lpstr>
      <vt:lpstr>The Spacelike &amp; threshold Regions</vt:lpstr>
      <vt:lpstr>Predicted Phase shift (I)</vt:lpstr>
      <vt:lpstr>Predicted Phase shift (II)</vt:lpstr>
      <vt:lpstr>Threshold Behavior</vt:lpstr>
      <vt:lpstr>Behavior at s=0    (I)</vt:lpstr>
      <vt:lpstr>Behavior at s=0  (II)</vt:lpstr>
      <vt:lpstr>Conclusions</vt:lpstr>
      <vt:lpstr>Backup Slides  I</vt:lpstr>
      <vt:lpstr>Dipion Spectra (τ &amp; e+e-): A puzzle?</vt:lpstr>
      <vt:lpstr>Residuals :  e+e-  vs    τ</vt:lpstr>
      <vt:lpstr>Global Fit Residuals :  e+e-  vs  τ</vt:lpstr>
      <vt:lpstr>From Belle</vt:lpstr>
      <vt:lpstr>Backup Slides  II</vt:lpstr>
      <vt:lpstr>NA7 Residuals (χ2/N≈90/60)!</vt:lpstr>
      <vt:lpstr>Scale Uncertainty</vt:lpstr>
      <vt:lpstr>g-2 HLS Estimates with Δm &amp; hV=1</vt:lpstr>
      <vt:lpstr>Dipion Spectra (τ &amp; NSK)</vt:lpstr>
      <vt:lpstr>e+e- → K Kbar Data</vt:lpstr>
      <vt:lpstr>3-pion Data</vt:lpstr>
      <vt:lpstr>e+e- → π0 γ </vt:lpstr>
      <vt:lpstr>e+e- → ηγ Data</vt:lpstr>
      <vt:lpstr>Former : Prediction for η/η’→ ππ γ</vt:lpstr>
      <vt:lpstr>Former : Prediction for η/η’→ ππ γ</vt:lpstr>
      <vt:lpstr>V π π Couplings: I=1 part of ω and φ </vt:lpstr>
      <vt:lpstr>ρ couplings   to  γ/W</vt:lpstr>
      <vt:lpstr>Dipion Mass Spectrum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g-2 from a Global Treatment of  VMD Physics  up to the Ф Meson</dc:title>
  <dc:creator>benayoun</dc:creator>
  <cp:lastModifiedBy>lpnhe</cp:lastModifiedBy>
  <cp:revision>639</cp:revision>
  <dcterms:created xsi:type="dcterms:W3CDTF">2009-09-14T14:16:14Z</dcterms:created>
  <dcterms:modified xsi:type="dcterms:W3CDTF">2013-09-06T12:59:50Z</dcterms:modified>
</cp:coreProperties>
</file>