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70" r:id="rId6"/>
    <p:sldId id="264" r:id="rId7"/>
    <p:sldId id="274" r:id="rId8"/>
    <p:sldId id="271" r:id="rId9"/>
    <p:sldId id="273" r:id="rId10"/>
    <p:sldId id="275" r:id="rId11"/>
    <p:sldId id="266" r:id="rId12"/>
    <p:sldId id="276" r:id="rId13"/>
    <p:sldId id="272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36D06-369B-5E4D-9C02-C3FD9529E3BA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AF343-7391-164E-A7EE-70896CE475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25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>
                <a:latin typeface="Calibri" charset="0"/>
              </a:rPr>
              <a:t>Also agata</a:t>
            </a:r>
          </a:p>
          <a:p>
            <a:pPr>
              <a:spcBef>
                <a:spcPct val="0"/>
              </a:spcBef>
            </a:pPr>
            <a:r>
              <a:rPr lang="fr-FR">
                <a:latin typeface="Calibri" charset="0"/>
              </a:rPr>
              <a:t>Know wich beam intensity needed for Q and transfer</a:t>
            </a:r>
          </a:p>
          <a:p>
            <a:pPr>
              <a:spcBef>
                <a:spcPct val="0"/>
              </a:spcBef>
            </a:pPr>
            <a:r>
              <a:rPr lang="fr-FR">
                <a:latin typeface="Calibri" charset="0"/>
              </a:rPr>
              <a:t>Thin Si 20 um</a:t>
            </a:r>
            <a:endParaRPr lang="it-IT">
              <a:latin typeface="Calibri" charset="0"/>
            </a:endParaRPr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5072A48-56C3-094C-B4A5-9F4C29861B5B}" type="slidenum">
              <a:rPr lang="it-IT"/>
              <a:pPr/>
              <a:t>7</a:t>
            </a:fld>
            <a:endParaRPr lang="it-IT"/>
          </a:p>
        </p:txBody>
      </p:sp>
      <p:sp>
        <p:nvSpPr>
          <p:cNvPr id="5125" name="Segnaposto piè di pagina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Anna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LaBr crystals can’t be tapered means that we have to design an array which is further away from a perfect spherical shell.Similar eff if 1.3pi agata (20 clovers) forward and 2pi of gaspard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Worse res with exogam explained by larger aperture: about 30 vs 13deg</a:t>
            </a:r>
            <a:endParaRPr lang="it-IT">
              <a:latin typeface="Calibri" charset="0"/>
            </a:endParaRPr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C9DDB1F-88E3-824F-ADC7-F658CED0096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B497E7B-66CD-2841-BA12-F41DF3CDCF4F}" type="slidenum">
              <a:rPr lang="fr-FR" b="0" smtClean="0"/>
              <a:pPr eaLnBrk="1" hangingPunct="1">
                <a:defRPr/>
              </a:pPr>
              <a:t>10</a:t>
            </a:fld>
            <a:endParaRPr lang="fr-FR" b="0" smtClean="0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>
                <a:latin typeface="Arial" charset="0"/>
              </a:rPr>
              <a:t>Now concerning the design of future arrays, I show this slide to illustrate the interest of large angular coverage</a:t>
            </a:r>
          </a:p>
          <a:p>
            <a:pPr>
              <a:buFontTx/>
              <a:buChar char="-"/>
            </a:pPr>
            <a:r>
              <a:rPr lang="en-US">
                <a:latin typeface="Arial" charset="0"/>
              </a:rPr>
              <a:t> through full simulation of the standard reaction at 2 incident energies</a:t>
            </a:r>
          </a:p>
          <a:p>
            <a:pPr>
              <a:buFontTx/>
              <a:buChar char="-"/>
            </a:pPr>
            <a:r>
              <a:rPr lang="en-US">
                <a:latin typeface="Arial" charset="0"/>
              </a:rPr>
              <a:t> full simus require realistics diff cross-section </a:t>
            </a:r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DDB8578-3FD3-E54D-823C-807FFA3910A7}" type="slidenum">
              <a:rPr lang="fr-FR" b="0" smtClean="0"/>
              <a:pPr eaLnBrk="1" hangingPunct="1">
                <a:defRPr/>
              </a:pPr>
              <a:t>12</a:t>
            </a:fld>
            <a:endParaRPr lang="fr-FR" b="0" smtClean="0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This is why Si-based projects usually aim 4 pi</a:t>
            </a:r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7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2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91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841"/>
            <a:ext cx="8228763" cy="452680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7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43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94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10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86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82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8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5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13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397D-527C-1A48-99C3-999362449187}" type="datetimeFigureOut">
              <a:rPr lang="fr-FR" smtClean="0"/>
              <a:t>29/10/12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4BDB-8124-5647-9218-BCE8BBA16D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9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5800" y="5284857"/>
            <a:ext cx="829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366FF"/>
                </a:solidFill>
              </a:rPr>
              <a:t>M. </a:t>
            </a:r>
            <a:r>
              <a:rPr lang="fr-FR" sz="2000" dirty="0" err="1" smtClean="0">
                <a:solidFill>
                  <a:srgbClr val="3366FF"/>
                </a:solidFill>
              </a:rPr>
              <a:t>Assié</a:t>
            </a:r>
            <a:r>
              <a:rPr lang="fr-FR" sz="2000" dirty="0" smtClean="0">
                <a:solidFill>
                  <a:srgbClr val="3366FF"/>
                </a:solidFill>
              </a:rPr>
              <a:t> (IPNO)  on </a:t>
            </a:r>
            <a:r>
              <a:rPr lang="fr-FR" sz="2000" dirty="0" err="1" smtClean="0">
                <a:solidFill>
                  <a:srgbClr val="3366FF"/>
                </a:solidFill>
              </a:rPr>
              <a:t>behalf</a:t>
            </a:r>
            <a:r>
              <a:rPr lang="fr-FR" sz="2000" dirty="0" smtClean="0">
                <a:solidFill>
                  <a:srgbClr val="3366FF"/>
                </a:solidFill>
              </a:rPr>
              <a:t> of </a:t>
            </a:r>
          </a:p>
          <a:p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N. de </a:t>
            </a:r>
            <a:r>
              <a:rPr lang="fr-FR" sz="2000" dirty="0" err="1" smtClean="0">
                <a:solidFill>
                  <a:srgbClr val="3366FF"/>
                </a:solidFill>
              </a:rPr>
              <a:t>Séréville</a:t>
            </a:r>
            <a:r>
              <a:rPr lang="fr-FR" sz="2000" dirty="0" smtClean="0">
                <a:solidFill>
                  <a:srgbClr val="3366FF"/>
                </a:solidFill>
              </a:rPr>
              <a:t> (IPNO) &amp; A. </a:t>
            </a:r>
            <a:r>
              <a:rPr lang="fr-FR" sz="2000" dirty="0" err="1" smtClean="0">
                <a:solidFill>
                  <a:srgbClr val="3366FF"/>
                </a:solidFill>
              </a:rPr>
              <a:t>Corsi</a:t>
            </a:r>
            <a:r>
              <a:rPr lang="fr-FR" sz="2000" dirty="0" smtClean="0">
                <a:solidFill>
                  <a:srgbClr val="3366FF"/>
                </a:solidFill>
              </a:rPr>
              <a:t> (CEA Saclay) &amp; M. Labiche (STFC </a:t>
            </a:r>
            <a:r>
              <a:rPr lang="fr-FR" sz="2000" dirty="0" err="1" smtClean="0">
                <a:solidFill>
                  <a:srgbClr val="3366FF"/>
                </a:solidFill>
              </a:rPr>
              <a:t>Daresbury</a:t>
            </a:r>
            <a:r>
              <a:rPr lang="fr-FR" sz="2000" dirty="0" smtClean="0">
                <a:solidFill>
                  <a:srgbClr val="3366FF"/>
                </a:solidFill>
              </a:rPr>
              <a:t>)</a:t>
            </a:r>
            <a:endParaRPr lang="fr-FR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3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dSigmadOmega_132Sndp_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4263"/>
            <a:ext cx="35814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38"/>
          <p:cNvSpPr txBox="1">
            <a:spLocks noChangeArrowheads="1"/>
          </p:cNvSpPr>
          <p:nvPr/>
        </p:nvSpPr>
        <p:spPr bwMode="auto">
          <a:xfrm>
            <a:off x="0" y="6572250"/>
            <a:ext cx="194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b="1">
                <a:solidFill>
                  <a:schemeClr val="hlink"/>
                </a:solidFill>
              </a:rPr>
              <a:t>N. de Séréville, </a:t>
            </a:r>
            <a:r>
              <a:rPr lang="fr-FR" sz="1400" b="1">
                <a:solidFill>
                  <a:srgbClr val="009999"/>
                </a:solidFill>
              </a:rPr>
              <a:t>IPNO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784225" y="1000125"/>
            <a:ext cx="2028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4"/>
                </a:solidFill>
                <a:ea typeface="+mn-ea"/>
              </a:rPr>
              <a:t>CROSS-SECTIONS</a:t>
            </a:r>
            <a:endParaRPr lang="fr-FR" sz="1600" dirty="0">
              <a:solidFill>
                <a:schemeClr val="accent4"/>
              </a:solidFill>
              <a:ea typeface="+mn-ea"/>
            </a:endParaRPr>
          </a:p>
          <a:p>
            <a:pPr algn="ctr" eaLnBrk="0" hangingPunct="0">
              <a:defRPr/>
            </a:pPr>
            <a:r>
              <a:rPr lang="fr-FR" sz="1400" dirty="0">
                <a:ea typeface="+mn-ea"/>
              </a:rPr>
              <a:t>FRESCO (ZR-FRC)</a:t>
            </a:r>
          </a:p>
        </p:txBody>
      </p:sp>
      <p:sp>
        <p:nvSpPr>
          <p:cNvPr id="30724" name="Text Box 23"/>
          <p:cNvSpPr txBox="1">
            <a:spLocks noChangeArrowheads="1"/>
          </p:cNvSpPr>
          <p:nvPr/>
        </p:nvSpPr>
        <p:spPr bwMode="auto">
          <a:xfrm>
            <a:off x="2286000" y="3227388"/>
            <a:ext cx="652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>
                <a:solidFill>
                  <a:srgbClr val="FF0000"/>
                </a:solidFill>
              </a:rPr>
              <a:t>2f7/2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551488" y="849313"/>
            <a:ext cx="1323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</a:rPr>
              <a:t>YIELDS</a:t>
            </a:r>
          </a:p>
          <a:p>
            <a:endParaRPr lang="en-US" sz="1200" b="1">
              <a:solidFill>
                <a:srgbClr val="0000FF"/>
              </a:solidFill>
            </a:endParaRPr>
          </a:p>
          <a:p>
            <a:r>
              <a:rPr lang="fr-FR" b="1">
                <a:solidFill>
                  <a:srgbClr val="0000FF"/>
                </a:solidFill>
              </a:rPr>
              <a:t>10 MeV/u</a:t>
            </a:r>
          </a:p>
          <a:p>
            <a:r>
              <a:rPr lang="en-US" sz="1600" b="1">
                <a:solidFill>
                  <a:srgbClr val="0000FF"/>
                </a:solidFill>
              </a:rPr>
              <a:t> 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30726" name="Text Box 22"/>
          <p:cNvSpPr txBox="1">
            <a:spLocks noChangeArrowheads="1"/>
          </p:cNvSpPr>
          <p:nvPr/>
        </p:nvSpPr>
        <p:spPr bwMode="auto">
          <a:xfrm>
            <a:off x="2000250" y="2532063"/>
            <a:ext cx="709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>
                <a:solidFill>
                  <a:srgbClr val="FF0000"/>
                </a:solidFill>
              </a:rPr>
              <a:t>3p3/2</a:t>
            </a:r>
          </a:p>
        </p:txBody>
      </p:sp>
      <p:sp>
        <p:nvSpPr>
          <p:cNvPr id="30727" name="Text Box 22"/>
          <p:cNvSpPr txBox="1">
            <a:spLocks noChangeArrowheads="1"/>
          </p:cNvSpPr>
          <p:nvPr/>
        </p:nvSpPr>
        <p:spPr bwMode="auto">
          <a:xfrm>
            <a:off x="2235200" y="3490913"/>
            <a:ext cx="979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(5 MeV/u)</a:t>
            </a:r>
            <a:endParaRPr lang="fr-FR" sz="1400" b="1">
              <a:solidFill>
                <a:srgbClr val="FF0000"/>
              </a:solidFill>
            </a:endParaRPr>
          </a:p>
        </p:txBody>
      </p:sp>
      <p:sp>
        <p:nvSpPr>
          <p:cNvPr id="30728" name="ZoneTexte 63"/>
          <p:cNvSpPr txBox="1">
            <a:spLocks noChangeArrowheads="1"/>
          </p:cNvSpPr>
          <p:nvPr/>
        </p:nvSpPr>
        <p:spPr bwMode="auto">
          <a:xfrm>
            <a:off x="2101850" y="4799013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3333CC"/>
                </a:solidFill>
              </a:rPr>
              <a:t>(10 </a:t>
            </a:r>
            <a:r>
              <a:rPr lang="en-US" sz="1400" b="1">
                <a:solidFill>
                  <a:srgbClr val="0000FF"/>
                </a:solidFill>
              </a:rPr>
              <a:t>MeV/u)</a:t>
            </a:r>
            <a:endParaRPr lang="fr-FR" sz="1400" b="1">
              <a:solidFill>
                <a:srgbClr val="0000FF"/>
              </a:solidFill>
            </a:endParaRPr>
          </a:p>
        </p:txBody>
      </p:sp>
      <p:pic>
        <p:nvPicPr>
          <p:cNvPr id="30729" name="Picture 15" descr="Control_132Sndp_10MeVA_2f7_b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4" b="33829"/>
          <a:stretch>
            <a:fillRect/>
          </a:stretch>
        </p:blipFill>
        <p:spPr bwMode="auto">
          <a:xfrm>
            <a:off x="6357938" y="1838325"/>
            <a:ext cx="27860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Groupe 50"/>
          <p:cNvGrpSpPr>
            <a:grpSpLocks/>
          </p:cNvGrpSpPr>
          <p:nvPr/>
        </p:nvGrpSpPr>
        <p:grpSpPr bwMode="auto">
          <a:xfrm>
            <a:off x="3595688" y="1592263"/>
            <a:ext cx="5341937" cy="2338387"/>
            <a:chOff x="3951288" y="1698075"/>
            <a:chExt cx="4986391" cy="2141622"/>
          </a:xfrm>
        </p:grpSpPr>
        <p:pic>
          <p:nvPicPr>
            <p:cNvPr id="30750" name="Picture 5" descr="Control_132Sndp_10MeVA_3p3_bi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44" b="33829"/>
            <a:stretch>
              <a:fillRect/>
            </a:stretch>
          </p:blipFill>
          <p:spPr bwMode="auto">
            <a:xfrm>
              <a:off x="3951288" y="1857437"/>
              <a:ext cx="2678143" cy="164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1" name="ZoneTexte 40"/>
            <p:cNvSpPr txBox="1">
              <a:spLocks noChangeArrowheads="1"/>
            </p:cNvSpPr>
            <p:nvPr/>
          </p:nvSpPr>
          <p:spPr bwMode="auto">
            <a:xfrm>
              <a:off x="6765264" y="3309008"/>
              <a:ext cx="2172415" cy="307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0      40     80    120   160</a:t>
              </a:r>
              <a:endParaRPr lang="fr-FR" sz="1400" b="1"/>
            </a:p>
          </p:txBody>
        </p:sp>
        <p:sp>
          <p:nvSpPr>
            <p:cNvPr id="30752" name="ZoneTexte 39"/>
            <p:cNvSpPr txBox="1">
              <a:spLocks noChangeArrowheads="1"/>
            </p:cNvSpPr>
            <p:nvPr/>
          </p:nvSpPr>
          <p:spPr bwMode="auto">
            <a:xfrm>
              <a:off x="4113032" y="3317428"/>
              <a:ext cx="2271802" cy="307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0       40     80     120   160</a:t>
              </a:r>
              <a:endParaRPr lang="fr-FR" sz="1400" b="1"/>
            </a:p>
          </p:txBody>
        </p:sp>
        <p:sp>
          <p:nvSpPr>
            <p:cNvPr id="30753" name="Text Box 22"/>
            <p:cNvSpPr txBox="1">
              <a:spLocks noChangeArrowheads="1"/>
            </p:cNvSpPr>
            <p:nvPr/>
          </p:nvSpPr>
          <p:spPr bwMode="auto">
            <a:xfrm>
              <a:off x="5165358" y="1762870"/>
              <a:ext cx="708861" cy="338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 sz="1600" b="1">
                  <a:solidFill>
                    <a:srgbClr val="FF0000"/>
                  </a:solidFill>
                </a:rPr>
                <a:t>3p3/2</a:t>
              </a:r>
            </a:p>
          </p:txBody>
        </p:sp>
        <p:sp>
          <p:nvSpPr>
            <p:cNvPr id="30754" name="Text Box 23"/>
            <p:cNvSpPr txBox="1">
              <a:spLocks noChangeArrowheads="1"/>
            </p:cNvSpPr>
            <p:nvPr/>
          </p:nvSpPr>
          <p:spPr bwMode="auto">
            <a:xfrm>
              <a:off x="7891504" y="1698075"/>
              <a:ext cx="710459" cy="33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 sz="1600" b="1">
                  <a:solidFill>
                    <a:srgbClr val="FF0000"/>
                  </a:solidFill>
                </a:rPr>
                <a:t>2 f7/2</a:t>
              </a:r>
            </a:p>
          </p:txBody>
        </p:sp>
        <p:sp>
          <p:nvSpPr>
            <p:cNvPr id="30755" name="Text Box 14"/>
            <p:cNvSpPr txBox="1">
              <a:spLocks noChangeArrowheads="1"/>
            </p:cNvSpPr>
            <p:nvPr/>
          </p:nvSpPr>
          <p:spPr bwMode="auto">
            <a:xfrm>
              <a:off x="5872654" y="3501048"/>
              <a:ext cx="628671" cy="33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 sz="1600" b="1">
                  <a:latin typeface="Symbol" charset="0"/>
                  <a:sym typeface="Symbol" charset="0"/>
                </a:rPr>
                <a:t></a:t>
              </a:r>
              <a:r>
                <a:rPr lang="fr-FR" sz="1600" b="1" baseline="-25000"/>
                <a:t>lab</a:t>
              </a:r>
              <a:endParaRPr lang="fr-FR" sz="1600" b="1"/>
            </a:p>
          </p:txBody>
        </p:sp>
      </p:grpSp>
      <p:sp>
        <p:nvSpPr>
          <p:cNvPr id="54" name="Double flèche horizontale 53"/>
          <p:cNvSpPr>
            <a:spLocks noChangeArrowheads="1"/>
          </p:cNvSpPr>
          <p:nvPr/>
        </p:nvSpPr>
        <p:spPr bwMode="auto">
          <a:xfrm>
            <a:off x="500063" y="1857375"/>
            <a:ext cx="1214437" cy="214313"/>
          </a:xfrm>
          <a:prstGeom prst="leftRightArrow">
            <a:avLst>
              <a:gd name="adj1" fmla="val 50000"/>
              <a:gd name="adj2" fmla="val 5000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" name="Double flèche horizontale 58"/>
          <p:cNvSpPr>
            <a:spLocks noChangeArrowheads="1"/>
          </p:cNvSpPr>
          <p:nvPr/>
        </p:nvSpPr>
        <p:spPr bwMode="auto">
          <a:xfrm>
            <a:off x="7405688" y="2498725"/>
            <a:ext cx="1452562" cy="214313"/>
          </a:xfrm>
          <a:prstGeom prst="leftRightArrow">
            <a:avLst>
              <a:gd name="adj1" fmla="val 50000"/>
              <a:gd name="adj2" fmla="val 4998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0" name="Double flèche horizontale 59"/>
          <p:cNvSpPr>
            <a:spLocks noChangeArrowheads="1"/>
          </p:cNvSpPr>
          <p:nvPr/>
        </p:nvSpPr>
        <p:spPr bwMode="auto">
          <a:xfrm>
            <a:off x="4640263" y="2468563"/>
            <a:ext cx="1493837" cy="214312"/>
          </a:xfrm>
          <a:prstGeom prst="leftRightArrow">
            <a:avLst>
              <a:gd name="adj1" fmla="val 50000"/>
              <a:gd name="adj2" fmla="val 4998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8401050" y="3541713"/>
            <a:ext cx="628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b="1">
                <a:latin typeface="Symbol" charset="0"/>
                <a:sym typeface="Symbol" charset="0"/>
              </a:rPr>
              <a:t></a:t>
            </a:r>
            <a:r>
              <a:rPr lang="fr-FR" sz="1600" b="1" baseline="-25000"/>
              <a:t>lab</a:t>
            </a:r>
            <a:endParaRPr lang="fr-FR" sz="1600" b="1"/>
          </a:p>
        </p:txBody>
      </p:sp>
      <p:sp>
        <p:nvSpPr>
          <p:cNvPr id="35" name="ZoneTexte 34"/>
          <p:cNvSpPr txBox="1"/>
          <p:nvPr/>
        </p:nvSpPr>
        <p:spPr>
          <a:xfrm>
            <a:off x="2428875" y="500063"/>
            <a:ext cx="34480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i="1" kern="0" dirty="0">
                <a:solidFill>
                  <a:schemeClr val="tx2"/>
                </a:solidFill>
                <a:latin typeface="Arial" pitchFamily="34" charset="0"/>
                <a:ea typeface="+mn-ea"/>
              </a:rPr>
              <a:t> Simulations for </a:t>
            </a:r>
            <a:r>
              <a:rPr lang="fr-FR" sz="1800" i="1" kern="0" baseline="30000" dirty="0">
                <a:solidFill>
                  <a:schemeClr val="tx2"/>
                </a:solidFill>
                <a:latin typeface="Arial" pitchFamily="34" charset="0"/>
                <a:ea typeface="+mn-ea"/>
              </a:rPr>
              <a:t>132</a:t>
            </a:r>
            <a:r>
              <a:rPr lang="fr-FR" sz="1800" i="1" kern="0" dirty="0">
                <a:solidFill>
                  <a:schemeClr val="tx2"/>
                </a:solidFill>
                <a:latin typeface="Arial" pitchFamily="34" charset="0"/>
                <a:ea typeface="+mn-ea"/>
              </a:rPr>
              <a:t>Sn(</a:t>
            </a:r>
            <a:r>
              <a:rPr lang="fr-FR" sz="1800" i="1" kern="0" dirty="0" err="1">
                <a:solidFill>
                  <a:schemeClr val="tx2"/>
                </a:solidFill>
                <a:latin typeface="Arial" pitchFamily="34" charset="0"/>
                <a:ea typeface="+mn-ea"/>
              </a:rPr>
              <a:t>d,p</a:t>
            </a:r>
            <a:r>
              <a:rPr lang="fr-FR" sz="1800" i="1" kern="0" dirty="0">
                <a:solidFill>
                  <a:schemeClr val="tx2"/>
                </a:solidFill>
                <a:latin typeface="Arial" pitchFamily="34" charset="0"/>
                <a:ea typeface="+mn-ea"/>
              </a:rPr>
              <a:t>)</a:t>
            </a:r>
            <a:r>
              <a:rPr lang="fr-FR" sz="1800" i="1" kern="0" baseline="30000" dirty="0">
                <a:solidFill>
                  <a:schemeClr val="tx2"/>
                </a:solidFill>
                <a:latin typeface="Arial" pitchFamily="34" charset="0"/>
                <a:ea typeface="+mn-ea"/>
              </a:rPr>
              <a:t>133</a:t>
            </a:r>
            <a:r>
              <a:rPr lang="fr-FR" sz="1800" i="1" kern="0" dirty="0">
                <a:solidFill>
                  <a:schemeClr val="tx2"/>
                </a:solidFill>
                <a:latin typeface="Arial" pitchFamily="34" charset="0"/>
                <a:ea typeface="+mn-ea"/>
              </a:rPr>
              <a:t>Sn</a:t>
            </a:r>
          </a:p>
        </p:txBody>
      </p:sp>
      <p:sp>
        <p:nvSpPr>
          <p:cNvPr id="30736" name="Text Box 6"/>
          <p:cNvSpPr txBox="1">
            <a:spLocks noChangeArrowheads="1"/>
          </p:cNvSpPr>
          <p:nvPr/>
        </p:nvSpPr>
        <p:spPr bwMode="auto">
          <a:xfrm>
            <a:off x="1071563" y="38100"/>
            <a:ext cx="7215187" cy="461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i="1">
                <a:solidFill>
                  <a:srgbClr val="041C72"/>
                </a:solidFill>
                <a:latin typeface="Verdana" charset="0"/>
              </a:rPr>
              <a:t> Importance of angular coverage</a:t>
            </a:r>
          </a:p>
        </p:txBody>
      </p:sp>
      <p:grpSp>
        <p:nvGrpSpPr>
          <p:cNvPr id="24" name="Grouper 23"/>
          <p:cNvGrpSpPr>
            <a:grpSpLocks/>
          </p:cNvGrpSpPr>
          <p:nvPr/>
        </p:nvGrpSpPr>
        <p:grpSpPr bwMode="auto">
          <a:xfrm>
            <a:off x="5003800" y="3994150"/>
            <a:ext cx="3205163" cy="1978025"/>
            <a:chOff x="9783351" y="2093653"/>
            <a:chExt cx="3930504" cy="2608485"/>
          </a:xfrm>
        </p:grpSpPr>
        <p:sp>
          <p:nvSpPr>
            <p:cNvPr id="25" name="Rectangle 24"/>
            <p:cNvSpPr/>
            <p:nvPr/>
          </p:nvSpPr>
          <p:spPr>
            <a:xfrm>
              <a:off x="9783351" y="2093653"/>
              <a:ext cx="3930504" cy="2608485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30741" name="Grouper 35"/>
            <p:cNvGrpSpPr>
              <a:grpSpLocks/>
            </p:cNvGrpSpPr>
            <p:nvPr/>
          </p:nvGrpSpPr>
          <p:grpSpPr bwMode="auto">
            <a:xfrm>
              <a:off x="9863390" y="2118995"/>
              <a:ext cx="3550680" cy="2454434"/>
              <a:chOff x="5177721" y="4015296"/>
              <a:chExt cx="3550680" cy="2454434"/>
            </a:xfrm>
          </p:grpSpPr>
          <p:pic>
            <p:nvPicPr>
              <p:cNvPr id="30742" name="Picture 3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726" y="4210960"/>
                <a:ext cx="3399675" cy="22587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8229">
                    <a:tint val="45000"/>
                    <a:satMod val="400000"/>
                  </a:srgbClr>
                </a:duotone>
              </a:blip>
              <a:srcRect l="62452" t="40559" r="5369" b="12022"/>
              <a:stretch/>
            </p:blipFill>
            <p:spPr>
              <a:xfrm>
                <a:off x="7370514" y="5225547"/>
                <a:ext cx="970102" cy="1003549"/>
              </a:xfrm>
              <a:prstGeom prst="rtTriangle">
                <a:avLst/>
              </a:prstGeom>
            </p:spPr>
          </p:pic>
          <p:sp>
            <p:nvSpPr>
              <p:cNvPr id="30744" name="ZoneTexte 38"/>
              <p:cNvSpPr txBox="1">
                <a:spLocks noChangeArrowheads="1"/>
              </p:cNvSpPr>
              <p:nvPr/>
            </p:nvSpPr>
            <p:spPr bwMode="auto">
              <a:xfrm>
                <a:off x="7418730" y="4542761"/>
                <a:ext cx="1228149" cy="69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400">
                    <a:solidFill>
                      <a:srgbClr val="FF6600"/>
                    </a:solidFill>
                  </a:rPr>
                  <a:t>MUST2</a:t>
                </a:r>
              </a:p>
              <a:p>
                <a:pPr eaLnBrk="1" hangingPunct="1"/>
                <a:r>
                  <a:rPr lang="fr-FR" sz="1400">
                    <a:solidFill>
                      <a:srgbClr val="FF6600"/>
                    </a:solidFill>
                  </a:rPr>
                  <a:t>17%</a:t>
                </a:r>
              </a:p>
            </p:txBody>
          </p:sp>
          <p:sp>
            <p:nvSpPr>
              <p:cNvPr id="30745" name="ZoneTexte 39"/>
              <p:cNvSpPr txBox="1">
                <a:spLocks noChangeArrowheads="1"/>
              </p:cNvSpPr>
              <p:nvPr/>
            </p:nvSpPr>
            <p:spPr bwMode="auto">
              <a:xfrm>
                <a:off x="5627325" y="4015296"/>
                <a:ext cx="2605986" cy="40610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sz="1400" baseline="30000"/>
                  <a:t>132</a:t>
                </a:r>
                <a:r>
                  <a:rPr lang="fr-FR" sz="1400"/>
                  <a:t>Sn (d,p) @ 10 MeV</a:t>
                </a:r>
                <a:endParaRPr lang="fr-FR" sz="1400" baseline="3000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5771261" y="4588691"/>
                <a:ext cx="1462016" cy="6908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GASPARD</a:t>
                </a:r>
              </a:p>
              <a:p>
                <a:pPr>
                  <a:defRPr/>
                </a:pPr>
                <a:r>
                  <a:rPr lang="fr-F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70%</a:t>
                </a:r>
              </a:p>
            </p:txBody>
          </p:sp>
          <p:cxnSp>
            <p:nvCxnSpPr>
              <p:cNvPr id="32" name="Connecteur droit avec flèche 31"/>
              <p:cNvCxnSpPr/>
              <p:nvPr/>
            </p:nvCxnSpPr>
            <p:spPr>
              <a:xfrm>
                <a:off x="6339714" y="5009483"/>
                <a:ext cx="515891" cy="387295"/>
              </a:xfrm>
              <a:prstGeom prst="straightConnector1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>
                <a:endCxn id="28" idx="5"/>
              </p:cNvCxnSpPr>
              <p:nvPr/>
            </p:nvCxnSpPr>
            <p:spPr>
              <a:xfrm flipH="1">
                <a:off x="7856239" y="4994828"/>
                <a:ext cx="177154" cy="732721"/>
              </a:xfrm>
              <a:prstGeom prst="straightConnector1">
                <a:avLst/>
              </a:prstGeom>
              <a:ln w="19050" cmpd="sng">
                <a:solidFill>
                  <a:srgbClr val="FF66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49" name="ZoneTexte 44"/>
              <p:cNvSpPr txBox="1">
                <a:spLocks noChangeArrowheads="1"/>
              </p:cNvSpPr>
              <p:nvPr/>
            </p:nvSpPr>
            <p:spPr bwMode="auto">
              <a:xfrm rot="-5400000">
                <a:off x="4794951" y="5222006"/>
                <a:ext cx="107331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400"/>
                  <a:t>proton yield</a:t>
                </a:r>
              </a:p>
            </p:txBody>
          </p:sp>
        </p:grpSp>
      </p:grpSp>
      <p:sp>
        <p:nvSpPr>
          <p:cNvPr id="30738" name="ZoneTexte 1"/>
          <p:cNvSpPr txBox="1">
            <a:spLocks noChangeArrowheads="1"/>
          </p:cNvSpPr>
          <p:nvPr/>
        </p:nvSpPr>
        <p:spPr bwMode="auto">
          <a:xfrm>
            <a:off x="4229100" y="6096000"/>
            <a:ext cx="4424363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Same E* resolution as MUST2</a:t>
            </a:r>
          </a:p>
          <a:p>
            <a:pPr eaLnBrk="1" hangingPunct="1"/>
            <a:r>
              <a:rPr lang="fr-FR" sz="1600">
                <a:solidFill>
                  <a:srgbClr val="FF0000"/>
                </a:solidFill>
              </a:rPr>
              <a:t>Gain in efficiency by a factor of 4 with Gaspard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06400" y="1633538"/>
            <a:ext cx="1557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/>
              <a:t>angles of interest</a:t>
            </a:r>
          </a:p>
        </p:txBody>
      </p:sp>
    </p:spTree>
    <p:extLst>
      <p:ext uri="{BB962C8B-B14F-4D97-AF65-F5344CB8AC3E}">
        <p14:creationId xmlns:p14="http://schemas.microsoft.com/office/powerpoint/2010/main" val="110061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60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1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 t="2376" r="3032" b="2338"/>
          <a:stretch>
            <a:fillRect/>
          </a:stretch>
        </p:blipFill>
        <p:spPr bwMode="auto">
          <a:xfrm>
            <a:off x="4440238" y="1465263"/>
            <a:ext cx="377666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2470150" y="30163"/>
            <a:ext cx="4694238" cy="857250"/>
            <a:chOff x="1338" y="179"/>
            <a:chExt cx="4037" cy="646"/>
          </a:xfrm>
        </p:grpSpPr>
        <p:pic>
          <p:nvPicPr>
            <p:cNvPr id="3278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79"/>
              <a:ext cx="1587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8" name="Text Box 5"/>
            <p:cNvSpPr txBox="1">
              <a:spLocks noChangeArrowheads="1"/>
            </p:cNvSpPr>
            <p:nvPr/>
          </p:nvSpPr>
          <p:spPr bwMode="auto">
            <a:xfrm>
              <a:off x="1997" y="575"/>
              <a:ext cx="3378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chemeClr val="accent2"/>
                  </a:solidFill>
                </a:rPr>
                <a:t>GA</a:t>
              </a:r>
              <a:r>
                <a:rPr lang="en-US" sz="1200" b="1"/>
                <a:t>mma </a:t>
              </a:r>
              <a:r>
                <a:rPr lang="en-US" sz="1200" b="1">
                  <a:solidFill>
                    <a:schemeClr val="accent2"/>
                  </a:solidFill>
                </a:rPr>
                <a:t>SP</a:t>
              </a:r>
              <a:r>
                <a:rPr lang="en-US" sz="1200" b="1"/>
                <a:t>ectroscopy and </a:t>
              </a:r>
              <a:r>
                <a:rPr lang="en-US" sz="1200" b="1">
                  <a:solidFill>
                    <a:schemeClr val="accent2"/>
                  </a:solidFill>
                </a:rPr>
                <a:t>PA</a:t>
              </a:r>
              <a:r>
                <a:rPr lang="en-US" sz="1200" b="1"/>
                <a:t>rticle </a:t>
              </a:r>
              <a:r>
                <a:rPr lang="en-US" sz="1200" b="1">
                  <a:solidFill>
                    <a:schemeClr val="accent2"/>
                  </a:solidFill>
                </a:rPr>
                <a:t>D</a:t>
              </a:r>
              <a:r>
                <a:rPr lang="en-US" sz="1200" b="1"/>
                <a:t>etection</a:t>
              </a:r>
              <a:endParaRPr lang="fr-FR" sz="1200" b="1"/>
            </a:p>
          </p:txBody>
        </p:sp>
        <p:sp>
          <p:nvSpPr>
            <p:cNvPr id="32789" name="Text Box 6"/>
            <p:cNvSpPr txBox="1">
              <a:spLocks noChangeArrowheads="1"/>
            </p:cNvSpPr>
            <p:nvPr/>
          </p:nvSpPr>
          <p:spPr bwMode="auto">
            <a:xfrm>
              <a:off x="3185" y="251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fr-FR" sz="1200" b="1"/>
            </a:p>
          </p:txBody>
        </p:sp>
      </p:grpSp>
      <p:pic>
        <p:nvPicPr>
          <p:cNvPr id="32771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2376" r="55333" b="2338"/>
          <a:stretch>
            <a:fillRect/>
          </a:stretch>
        </p:blipFill>
        <p:spPr bwMode="auto">
          <a:xfrm>
            <a:off x="377825" y="1312863"/>
            <a:ext cx="33051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4319588" y="157163"/>
            <a:ext cx="403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41C72"/>
                </a:solidFill>
                <a:latin typeface="Comic Sans MS" charset="0"/>
              </a:rPr>
              <a:t>array </a:t>
            </a:r>
            <a:r>
              <a:rPr lang="en-US" sz="2400" b="1" i="1">
                <a:solidFill>
                  <a:srgbClr val="041C72"/>
                </a:solidFill>
                <a:latin typeface="Comic Sans MS" charset="0"/>
              </a:rPr>
              <a:t>: Gain in efficiency</a:t>
            </a:r>
            <a:endParaRPr lang="fr-FR" sz="2400" b="1" i="1">
              <a:solidFill>
                <a:srgbClr val="041C72"/>
              </a:solidFill>
              <a:latin typeface="Comic Sans MS" charset="0"/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1597025" y="177800"/>
            <a:ext cx="846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41C72"/>
                </a:solidFill>
                <a:latin typeface="Comic Sans MS" charset="0"/>
              </a:rPr>
              <a:t>The </a:t>
            </a:r>
            <a:endParaRPr lang="fr-FR" sz="2400" i="1">
              <a:solidFill>
                <a:srgbClr val="041C72"/>
              </a:solidFill>
              <a:latin typeface="Comic Sans MS" charset="0"/>
            </a:endParaRPr>
          </a:p>
        </p:txBody>
      </p:sp>
      <p:sp>
        <p:nvSpPr>
          <p:cNvPr id="32774" name="ZoneTexte 22"/>
          <p:cNvSpPr txBox="1">
            <a:spLocks noChangeArrowheads="1"/>
          </p:cNvSpPr>
          <p:nvPr/>
        </p:nvSpPr>
        <p:spPr bwMode="auto">
          <a:xfrm>
            <a:off x="1682750" y="825500"/>
            <a:ext cx="568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/>
              <a:t>  4</a:t>
            </a:r>
            <a:r>
              <a:rPr lang="en-US" sz="1800" b="1" i="1">
                <a:latin typeface="Symbol" charset="0"/>
              </a:rPr>
              <a:t>p</a:t>
            </a:r>
            <a:r>
              <a:rPr lang="en-US" sz="1800" b="1" i="1"/>
              <a:t> silicon array fully integrable in PARIS, AGATA </a:t>
            </a:r>
            <a:endParaRPr lang="fr-FR" sz="1800" b="1" i="1"/>
          </a:p>
        </p:txBody>
      </p:sp>
      <p:sp>
        <p:nvSpPr>
          <p:cNvPr id="32775" name="ZoneTexte 23"/>
          <p:cNvSpPr txBox="1">
            <a:spLocks noChangeArrowheads="1"/>
          </p:cNvSpPr>
          <p:nvPr/>
        </p:nvSpPr>
        <p:spPr bwMode="auto">
          <a:xfrm>
            <a:off x="746125" y="4672013"/>
            <a:ext cx="7597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Efficiency gain </a:t>
            </a:r>
            <a:r>
              <a:rPr lang="en-US" sz="1600" b="1">
                <a:solidFill>
                  <a:srgbClr val="FF0000"/>
                </a:solidFill>
              </a:rPr>
              <a:t>~20</a:t>
            </a:r>
            <a:r>
              <a:rPr lang="en-US" sz="1600" b="1"/>
              <a:t> for p-</a:t>
            </a:r>
            <a:r>
              <a:rPr lang="en-US" sz="1600" b="1">
                <a:latin typeface="Symbol" charset="0"/>
              </a:rPr>
              <a:t>g</a:t>
            </a:r>
            <a:r>
              <a:rPr lang="en-US" sz="1600" b="1"/>
              <a:t> coincidences </a:t>
            </a:r>
            <a:r>
              <a:rPr lang="en-US" sz="1600"/>
              <a:t>for </a:t>
            </a:r>
            <a:r>
              <a:rPr lang="en-US" sz="1600" baseline="30000"/>
              <a:t>132</a:t>
            </a:r>
            <a:r>
              <a:rPr lang="en-US" sz="1600"/>
              <a:t>Sn(d,p) @ 10 MeV/u </a:t>
            </a:r>
          </a:p>
          <a:p>
            <a:pPr eaLnBrk="1" hangingPunct="1"/>
            <a:r>
              <a:rPr lang="en-US" sz="1600"/>
              <a:t>w/r to previous MUST2 + EXOGAM setup (target moved backward -&gt; EXOGAM= </a:t>
            </a:r>
            <a:r>
              <a:rPr lang="en-US" sz="1600" b="1"/>
              <a:t>10%</a:t>
            </a:r>
            <a:r>
              <a:rPr lang="en-US" sz="1600"/>
              <a:t>)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 b="1"/>
              <a:t>Gamma Resolution: </a:t>
            </a:r>
            <a:r>
              <a:rPr lang="en-US" sz="1600"/>
              <a:t>~40 keV at 10 MeV/u with 2mg/cm</a:t>
            </a:r>
            <a:r>
              <a:rPr lang="en-US" sz="1600" baseline="30000"/>
              <a:t>2</a:t>
            </a:r>
            <a:r>
              <a:rPr lang="en-US" sz="1600"/>
              <a:t> CD2 target (comparable to EXOGAM)</a:t>
            </a:r>
            <a:endParaRPr lang="fr-FR" sz="1600"/>
          </a:p>
        </p:txBody>
      </p:sp>
      <p:sp>
        <p:nvSpPr>
          <p:cNvPr id="32776" name="ZoneTexte 24"/>
          <p:cNvSpPr txBox="1">
            <a:spLocks noChangeArrowheads="1"/>
          </p:cNvSpPr>
          <p:nvPr/>
        </p:nvSpPr>
        <p:spPr bwMode="auto">
          <a:xfrm>
            <a:off x="500063" y="1311275"/>
            <a:ext cx="3041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4</a:t>
            </a:r>
            <a:r>
              <a:rPr lang="en-US" sz="1600" b="1">
                <a:latin typeface="Symbol" charset="0"/>
              </a:rPr>
              <a:t>p</a:t>
            </a:r>
            <a:r>
              <a:rPr lang="en-US" sz="1600" b="1"/>
              <a:t> PARIS cubic configuration</a:t>
            </a:r>
            <a:endParaRPr lang="fr-FR" sz="1600" b="1"/>
          </a:p>
        </p:txBody>
      </p:sp>
      <p:sp>
        <p:nvSpPr>
          <p:cNvPr id="32777" name="ZoneTexte 2"/>
          <p:cNvSpPr txBox="1">
            <a:spLocks noChangeArrowheads="1"/>
          </p:cNvSpPr>
          <p:nvPr/>
        </p:nvSpPr>
        <p:spPr bwMode="auto">
          <a:xfrm>
            <a:off x="1482725" y="6313488"/>
            <a:ext cx="5505450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FF0000"/>
                </a:solidFill>
              </a:rPr>
              <a:t>Large improvement in particle/gamma efficiency</a:t>
            </a:r>
          </a:p>
        </p:txBody>
      </p:sp>
      <p:cxnSp>
        <p:nvCxnSpPr>
          <p:cNvPr id="3" name="Connecteur droit 2"/>
          <p:cNvCxnSpPr/>
          <p:nvPr/>
        </p:nvCxnSpPr>
        <p:spPr>
          <a:xfrm flipH="1" flipV="1">
            <a:off x="5373688" y="2573338"/>
            <a:ext cx="7937" cy="1355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9" name="ZoneTexte 1"/>
          <p:cNvSpPr txBox="1">
            <a:spLocks noChangeArrowheads="1"/>
          </p:cNvSpPr>
          <p:nvPr/>
        </p:nvSpPr>
        <p:spPr bwMode="auto">
          <a:xfrm>
            <a:off x="5124450" y="2057400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32780" name="ZoneTexte 1"/>
          <p:cNvSpPr txBox="1">
            <a:spLocks noChangeArrowheads="1"/>
          </p:cNvSpPr>
          <p:nvPr/>
        </p:nvSpPr>
        <p:spPr bwMode="auto">
          <a:xfrm>
            <a:off x="4414838" y="1328738"/>
            <a:ext cx="22542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/>
              <a:t>Photopeak efficiency</a:t>
            </a:r>
          </a:p>
        </p:txBody>
      </p:sp>
      <p:sp>
        <p:nvSpPr>
          <p:cNvPr id="32781" name="ZoneTexte 3"/>
          <p:cNvSpPr txBox="1">
            <a:spLocks noChangeArrowheads="1"/>
          </p:cNvSpPr>
          <p:nvPr/>
        </p:nvSpPr>
        <p:spPr bwMode="auto">
          <a:xfrm>
            <a:off x="4819650" y="3944938"/>
            <a:ext cx="3354388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/>
              <a:t>         1          2           3           4          5</a:t>
            </a:r>
          </a:p>
        </p:txBody>
      </p:sp>
      <p:sp>
        <p:nvSpPr>
          <p:cNvPr id="32782" name="ZoneTexte 5"/>
          <p:cNvSpPr txBox="1">
            <a:spLocks noChangeArrowheads="1"/>
          </p:cNvSpPr>
          <p:nvPr/>
        </p:nvSpPr>
        <p:spPr bwMode="auto">
          <a:xfrm>
            <a:off x="6888163" y="4138613"/>
            <a:ext cx="1449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Energy (MeV)</a:t>
            </a:r>
          </a:p>
        </p:txBody>
      </p:sp>
      <p:sp>
        <p:nvSpPr>
          <p:cNvPr id="32783" name="ZoneTexte 6"/>
          <p:cNvSpPr txBox="1">
            <a:spLocks noChangeArrowheads="1"/>
          </p:cNvSpPr>
          <p:nvPr/>
        </p:nvSpPr>
        <p:spPr bwMode="auto">
          <a:xfrm>
            <a:off x="4851400" y="3411538"/>
            <a:ext cx="509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FF0000"/>
                </a:solidFill>
              </a:rPr>
              <a:t>LaBr</a:t>
            </a:r>
          </a:p>
        </p:txBody>
      </p:sp>
      <p:sp>
        <p:nvSpPr>
          <p:cNvPr id="32784" name="ZoneTexte 20"/>
          <p:cNvSpPr txBox="1">
            <a:spLocks noChangeArrowheads="1"/>
          </p:cNvSpPr>
          <p:nvPr/>
        </p:nvSpPr>
        <p:spPr bwMode="auto">
          <a:xfrm>
            <a:off x="4843463" y="2913063"/>
            <a:ext cx="423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0000FF"/>
                </a:solidFill>
              </a:rPr>
              <a:t>NaI</a:t>
            </a:r>
          </a:p>
        </p:txBody>
      </p:sp>
      <p:sp>
        <p:nvSpPr>
          <p:cNvPr id="32785" name="ZoneTexte 7"/>
          <p:cNvSpPr txBox="1">
            <a:spLocks noChangeArrowheads="1"/>
          </p:cNvSpPr>
          <p:nvPr/>
        </p:nvSpPr>
        <p:spPr bwMode="auto">
          <a:xfrm>
            <a:off x="7340600" y="2565400"/>
            <a:ext cx="50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Total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673850" y="3217863"/>
            <a:ext cx="12969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spherical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config.</a:t>
            </a:r>
          </a:p>
        </p:txBody>
      </p:sp>
    </p:spTree>
    <p:extLst>
      <p:ext uri="{BB962C8B-B14F-4D97-AF65-F5344CB8AC3E}">
        <p14:creationId xmlns:p14="http://schemas.microsoft.com/office/powerpoint/2010/main" val="6094111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0"/>
            <a:ext cx="9144000" cy="306893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63625" y="483394"/>
            <a:ext cx="6969125" cy="6111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Verdana" charset="0"/>
                <a:cs typeface="Verdana" charset="0"/>
              </a:rPr>
              <a:t>Efficiency of 20 AGATA+ 12 PARIS</a:t>
            </a:r>
            <a:endParaRPr lang="fr-FR" sz="2400" b="1" dirty="0">
              <a:solidFill>
                <a:srgbClr val="000090"/>
              </a:solidFill>
              <a:latin typeface="Verdana" charset="0"/>
              <a:cs typeface="Verdana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32951" y="5518960"/>
            <a:ext cx="369837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Gain of a factor of 2 w/r EXOGAM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9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2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0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8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01688"/>
            <a:ext cx="3249613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Imag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"/>
          <a:stretch>
            <a:fillRect/>
          </a:stretch>
        </p:blipFill>
        <p:spPr bwMode="auto">
          <a:xfrm>
            <a:off x="5183188" y="755650"/>
            <a:ext cx="32512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Shape 2"/>
          <p:cNvSpPr txBox="1">
            <a:spLocks noChangeArrowheads="1"/>
          </p:cNvSpPr>
          <p:nvPr/>
        </p:nvSpPr>
        <p:spPr bwMode="auto">
          <a:xfrm>
            <a:off x="184150" y="709613"/>
            <a:ext cx="2921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d(132Sn,p)133Sng.s. @ 10 MeV/A</a:t>
            </a:r>
            <a:endParaRPr lang="fr-FR" sz="1600"/>
          </a:p>
        </p:txBody>
      </p:sp>
      <p:sp>
        <p:nvSpPr>
          <p:cNvPr id="28676" name="TextShape 3"/>
          <p:cNvSpPr txBox="1">
            <a:spLocks noChangeArrowheads="1"/>
          </p:cNvSpPr>
          <p:nvPr/>
        </p:nvSpPr>
        <p:spPr bwMode="auto">
          <a:xfrm>
            <a:off x="5195888" y="692150"/>
            <a:ext cx="28638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p(134Sn,t)132Sng.s. @ 10 MeV/A</a:t>
            </a:r>
            <a:endParaRPr lang="fr-FR" sz="1600"/>
          </a:p>
        </p:txBody>
      </p:sp>
      <p:sp>
        <p:nvSpPr>
          <p:cNvPr id="28677" name="TextShape 4"/>
          <p:cNvSpPr txBox="1">
            <a:spLocks noChangeArrowheads="1"/>
          </p:cNvSpPr>
          <p:nvPr/>
        </p:nvSpPr>
        <p:spPr bwMode="auto">
          <a:xfrm>
            <a:off x="2936875" y="6362700"/>
            <a:ext cx="4065588" cy="3746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9" tIns="40820" rIns="81639" bIns="4082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Pitch of &lt; 1 mm is OK in all cases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20763" y="141288"/>
            <a:ext cx="7215187" cy="4619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i="1">
                <a:solidFill>
                  <a:srgbClr val="041C72"/>
                </a:solidFill>
                <a:latin typeface="Verdana" charset="0"/>
              </a:rPr>
              <a:t> Importance of pitch for 1</a:t>
            </a:r>
            <a:r>
              <a:rPr lang="en-US" sz="2400" b="1" i="1" baseline="30000">
                <a:solidFill>
                  <a:srgbClr val="041C72"/>
                </a:solidFill>
                <a:latin typeface="Verdana" charset="0"/>
              </a:rPr>
              <a:t>st</a:t>
            </a:r>
            <a:r>
              <a:rPr lang="en-US" sz="2400" b="1" i="1">
                <a:solidFill>
                  <a:srgbClr val="041C72"/>
                </a:solidFill>
                <a:latin typeface="Verdana" charset="0"/>
              </a:rPr>
              <a:t> layer of Si</a:t>
            </a:r>
          </a:p>
        </p:txBody>
      </p:sp>
      <p:pic>
        <p:nvPicPr>
          <p:cNvPr id="2867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943350"/>
            <a:ext cx="8509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1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8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7698" y="139228"/>
            <a:ext cx="7354887" cy="719981"/>
          </a:xfrm>
          <a:ln>
            <a:solidFill>
              <a:srgbClr val="0000FF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 err="1" smtClean="0">
                <a:solidFill>
                  <a:srgbClr val="000090"/>
                </a:solidFill>
                <a:ea typeface="+mj-ea"/>
              </a:rPr>
              <a:t>Particles</a:t>
            </a:r>
            <a:r>
              <a:rPr lang="fr-FR" sz="2800" b="1" dirty="0" smtClean="0">
                <a:solidFill>
                  <a:srgbClr val="000090"/>
                </a:solidFill>
                <a:ea typeface="+mj-ea"/>
              </a:rPr>
              <a:t> and </a:t>
            </a:r>
            <a:r>
              <a:rPr lang="fr-FR" sz="2800" b="1" dirty="0" smtClean="0">
                <a:solidFill>
                  <a:srgbClr val="000090"/>
                </a:solidFill>
                <a:latin typeface="Symbol" pitchFamily="18" charset="2"/>
                <a:ea typeface="+mj-ea"/>
              </a:rPr>
              <a:t>g</a:t>
            </a:r>
            <a:r>
              <a:rPr lang="fr-FR" sz="2800" b="1" dirty="0" smtClean="0">
                <a:solidFill>
                  <a:srgbClr val="000090"/>
                </a:solidFill>
                <a:ea typeface="+mj-ea"/>
              </a:rPr>
              <a:t> </a:t>
            </a:r>
            <a:r>
              <a:rPr lang="fr-FR" sz="2800" b="1" dirty="0" err="1" smtClean="0">
                <a:solidFill>
                  <a:srgbClr val="000090"/>
                </a:solidFill>
                <a:ea typeface="+mj-ea"/>
              </a:rPr>
              <a:t>spectroscopy</a:t>
            </a:r>
            <a:r>
              <a:rPr lang="fr-FR" sz="2800" b="1" dirty="0" smtClean="0">
                <a:solidFill>
                  <a:srgbClr val="000090"/>
                </a:solidFill>
                <a:ea typeface="+mj-ea"/>
              </a:rPr>
              <a:t> </a:t>
            </a:r>
            <a:r>
              <a:rPr lang="fr-FR" sz="2800" b="1" dirty="0" err="1" smtClean="0">
                <a:solidFill>
                  <a:srgbClr val="000090"/>
                </a:solidFill>
                <a:ea typeface="+mj-ea"/>
              </a:rPr>
              <a:t>with</a:t>
            </a:r>
            <a:r>
              <a:rPr lang="fr-FR" sz="2800" b="1" dirty="0" smtClean="0">
                <a:solidFill>
                  <a:srgbClr val="000090"/>
                </a:solidFill>
                <a:ea typeface="+mj-ea"/>
              </a:rPr>
              <a:t> GASPARD</a:t>
            </a:r>
            <a:endParaRPr lang="it-IT" sz="2800" b="1" dirty="0">
              <a:solidFill>
                <a:srgbClr val="000090"/>
              </a:solidFill>
              <a:ea typeface="+mj-ea"/>
            </a:endParaRPr>
          </a:p>
        </p:txBody>
      </p:sp>
      <p:pic>
        <p:nvPicPr>
          <p:cNvPr id="2051" name="Immagine 4" descr="M2_exog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r="14716"/>
          <a:stretch>
            <a:fillRect/>
          </a:stretch>
        </p:blipFill>
        <p:spPr bwMode="auto">
          <a:xfrm>
            <a:off x="1352144" y="2156360"/>
            <a:ext cx="30226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magine 17" descr="gasphyde_parissqu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r="20689"/>
          <a:stretch>
            <a:fillRect/>
          </a:stretch>
        </p:blipFill>
        <p:spPr bwMode="auto">
          <a:xfrm>
            <a:off x="5203419" y="2453223"/>
            <a:ext cx="266382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sellaDiTesto 8"/>
          <p:cNvSpPr txBox="1">
            <a:spLocks noChangeArrowheads="1"/>
          </p:cNvSpPr>
          <p:nvPr/>
        </p:nvSpPr>
        <p:spPr bwMode="auto">
          <a:xfrm>
            <a:off x="7075082" y="4613810"/>
            <a:ext cx="1765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400"/>
              <a:t>GASPARD</a:t>
            </a:r>
          </a:p>
          <a:p>
            <a:r>
              <a:rPr lang="fr-FR"/>
              <a:t>DSSD+Si+Si</a:t>
            </a:r>
          </a:p>
          <a:p>
            <a:endParaRPr lang="it-IT" sz="2400"/>
          </a:p>
        </p:txBody>
      </p:sp>
      <p:sp>
        <p:nvSpPr>
          <p:cNvPr id="2054" name="CasellaDiTesto 9"/>
          <p:cNvSpPr txBox="1">
            <a:spLocks noChangeArrowheads="1"/>
          </p:cNvSpPr>
          <p:nvPr/>
        </p:nvSpPr>
        <p:spPr bwMode="auto">
          <a:xfrm>
            <a:off x="7076669" y="2021423"/>
            <a:ext cx="17986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400"/>
              <a:t>PARIS </a:t>
            </a:r>
            <a:r>
              <a:rPr lang="fr-FR"/>
              <a:t>LaBr</a:t>
            </a:r>
            <a:r>
              <a:rPr lang="fr-FR" baseline="-25000"/>
              <a:t>3</a:t>
            </a:r>
            <a:r>
              <a:rPr lang="fr-FR"/>
              <a:t>+NaI</a:t>
            </a:r>
            <a:endParaRPr lang="it-IT"/>
          </a:p>
        </p:txBody>
      </p:sp>
      <p:sp>
        <p:nvSpPr>
          <p:cNvPr id="2055" name="CasellaDiTesto 10"/>
          <p:cNvSpPr txBox="1">
            <a:spLocks noChangeArrowheads="1"/>
          </p:cNvSpPr>
          <p:nvPr/>
        </p:nvSpPr>
        <p:spPr bwMode="auto">
          <a:xfrm>
            <a:off x="3763557" y="2084923"/>
            <a:ext cx="1692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2400"/>
              <a:t>EXOGAM</a:t>
            </a:r>
          </a:p>
          <a:p>
            <a:pPr algn="ctr"/>
            <a:r>
              <a:rPr lang="fr-FR"/>
              <a:t>HPGe</a:t>
            </a:r>
            <a:endParaRPr lang="it-IT"/>
          </a:p>
        </p:txBody>
      </p:sp>
      <p:sp>
        <p:nvSpPr>
          <p:cNvPr id="2056" name="CasellaDiTesto 11"/>
          <p:cNvSpPr txBox="1">
            <a:spLocks noChangeArrowheads="1"/>
          </p:cNvSpPr>
          <p:nvPr/>
        </p:nvSpPr>
        <p:spPr bwMode="auto">
          <a:xfrm>
            <a:off x="307569" y="2094448"/>
            <a:ext cx="12239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400"/>
              <a:t>MUST2</a:t>
            </a:r>
          </a:p>
          <a:p>
            <a:r>
              <a:rPr lang="fr-FR"/>
              <a:t>DSSD+</a:t>
            </a:r>
          </a:p>
          <a:p>
            <a:r>
              <a:rPr lang="fr-FR"/>
              <a:t>Si:Li+CsI</a:t>
            </a:r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1315632" y="3102510"/>
            <a:ext cx="107950" cy="206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4231869" y="2804060"/>
            <a:ext cx="287338" cy="576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787744" y="3894673"/>
            <a:ext cx="504825" cy="719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7724369" y="2885023"/>
            <a:ext cx="21590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675994" y="1184810"/>
            <a:ext cx="201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AT GANIL: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276444" y="1184810"/>
            <a:ext cx="201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</a:rPr>
              <a:t>AT GANIL/SPIRAL2: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28" name="Segnaposto data 27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IPN Orsay, 02/03/12</a:t>
            </a:r>
            <a:endParaRPr lang="it-IT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81964A-B8C4-AE42-9B80-F55CFD2BD267}" type="slidenum">
              <a:rPr lang="it-IT">
                <a:solidFill>
                  <a:srgbClr val="898989"/>
                </a:solidFill>
              </a:rPr>
              <a:pPr/>
              <a:t>7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30" name="Segnaposto piè di pagina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Anna Corsi - CEA Saclay / SPhN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51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85" descr="GammaAttenuation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1990" r="1753"/>
          <a:stretch>
            <a:fillRect/>
          </a:stretch>
        </p:blipFill>
        <p:spPr bwMode="auto">
          <a:xfrm>
            <a:off x="133350" y="1252538"/>
            <a:ext cx="78994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ZoneTexte 2"/>
          <p:cNvSpPr txBox="1">
            <a:spLocks noChangeArrowheads="1"/>
          </p:cNvSpPr>
          <p:nvPr/>
        </p:nvSpPr>
        <p:spPr bwMode="auto">
          <a:xfrm>
            <a:off x="747713" y="6053138"/>
            <a:ext cx="1020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PARIS</a:t>
            </a:r>
          </a:p>
        </p:txBody>
      </p:sp>
      <p:sp>
        <p:nvSpPr>
          <p:cNvPr id="29699" name="ZoneTexte 3"/>
          <p:cNvSpPr txBox="1">
            <a:spLocks noChangeArrowheads="1"/>
          </p:cNvSpPr>
          <p:nvPr/>
        </p:nvSpPr>
        <p:spPr bwMode="auto">
          <a:xfrm>
            <a:off x="1825625" y="6053138"/>
            <a:ext cx="1417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+2mm Al</a:t>
            </a:r>
          </a:p>
        </p:txBody>
      </p:sp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2936875" y="6037263"/>
            <a:ext cx="1336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+GASPARD</a:t>
            </a:r>
          </a:p>
        </p:txBody>
      </p:sp>
      <p:sp>
        <p:nvSpPr>
          <p:cNvPr id="29701" name="ZoneTexte 5"/>
          <p:cNvSpPr txBox="1">
            <a:spLocks noChangeArrowheads="1"/>
          </p:cNvSpPr>
          <p:nvPr/>
        </p:nvSpPr>
        <p:spPr bwMode="auto">
          <a:xfrm>
            <a:off x="4337050" y="6027738"/>
            <a:ext cx="136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+2mm Al</a:t>
            </a:r>
          </a:p>
          <a:p>
            <a:pPr eaLnBrk="1" hangingPunct="1"/>
            <a:r>
              <a:rPr lang="fr-FR" sz="1600"/>
              <a:t>+GASPARD</a:t>
            </a:r>
          </a:p>
        </p:txBody>
      </p:sp>
      <p:sp>
        <p:nvSpPr>
          <p:cNvPr id="29702" name="ZoneTexte 6"/>
          <p:cNvSpPr txBox="1">
            <a:spLocks noChangeArrowheads="1"/>
          </p:cNvSpPr>
          <p:nvPr/>
        </p:nvSpPr>
        <p:spPr bwMode="auto">
          <a:xfrm>
            <a:off x="5900738" y="5975350"/>
            <a:ext cx="225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/>
              <a:t>+2mm Al+ 4mm Cu</a:t>
            </a:r>
          </a:p>
          <a:p>
            <a:pPr eaLnBrk="1" hangingPunct="1"/>
            <a:r>
              <a:rPr lang="fr-FR" sz="1600"/>
              <a:t>+GASPARD</a:t>
            </a:r>
          </a:p>
        </p:txBody>
      </p:sp>
      <p:sp>
        <p:nvSpPr>
          <p:cNvPr id="29703" name="Rectangle 2"/>
          <p:cNvSpPr txBox="1">
            <a:spLocks noChangeArrowheads="1"/>
          </p:cNvSpPr>
          <p:nvPr/>
        </p:nvSpPr>
        <p:spPr bwMode="auto">
          <a:xfrm>
            <a:off x="1063625" y="177800"/>
            <a:ext cx="6969125" cy="6111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solidFill>
                  <a:srgbClr val="000090"/>
                </a:solidFill>
                <a:latin typeface="Verdana" charset="0"/>
                <a:cs typeface="Verdana" charset="0"/>
              </a:rPr>
              <a:t>Transparency to gamma : PARIS</a:t>
            </a:r>
            <a:endParaRPr lang="fr-FR" sz="2400" b="1">
              <a:solidFill>
                <a:srgbClr val="000090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9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20" descr="resopa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0" y="1145933"/>
            <a:ext cx="4373570" cy="31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671" y="71437"/>
            <a:ext cx="6978584" cy="614363"/>
          </a:xfrm>
          <a:ln>
            <a:solidFill>
              <a:srgbClr val="0000FF"/>
            </a:solidFill>
          </a:ln>
        </p:spPr>
        <p:txBody>
          <a:bodyPr rtlCol="0">
            <a:normAutofit/>
          </a:bodyPr>
          <a:lstStyle/>
          <a:p>
            <a:pPr defTabSz="913453" fontAlgn="auto">
              <a:spcAft>
                <a:spcPts val="0"/>
              </a:spcAft>
              <a:defRPr/>
            </a:pPr>
            <a:r>
              <a:rPr lang="fr-FR" sz="2800" dirty="0" smtClean="0">
                <a:solidFill>
                  <a:srgbClr val="000090"/>
                </a:solidFill>
                <a:ea typeface="+mj-ea"/>
              </a:rPr>
              <a:t>Gamma </a:t>
            </a:r>
            <a:r>
              <a:rPr lang="fr-FR" sz="2800" dirty="0" err="1" smtClean="0">
                <a:solidFill>
                  <a:srgbClr val="000090"/>
                </a:solidFill>
                <a:ea typeface="+mj-ea"/>
              </a:rPr>
              <a:t>detection</a:t>
            </a:r>
            <a:r>
              <a:rPr lang="fr-FR" sz="2800" dirty="0" smtClean="0">
                <a:solidFill>
                  <a:srgbClr val="000090"/>
                </a:solidFill>
                <a:ea typeface="+mj-ea"/>
              </a:rPr>
              <a:t> : </a:t>
            </a:r>
            <a:r>
              <a:rPr lang="fr-FR" sz="2800" dirty="0" err="1" smtClean="0">
                <a:solidFill>
                  <a:srgbClr val="000090"/>
                </a:solidFill>
                <a:ea typeface="+mj-ea"/>
              </a:rPr>
              <a:t>ExoGam</a:t>
            </a:r>
            <a:r>
              <a:rPr lang="fr-FR" sz="2800" dirty="0" smtClean="0">
                <a:solidFill>
                  <a:srgbClr val="000090"/>
                </a:solidFill>
                <a:ea typeface="+mj-ea"/>
              </a:rPr>
              <a:t> vs PARIS</a:t>
            </a:r>
            <a:endParaRPr lang="it-IT" sz="2800" dirty="0" smtClean="0">
              <a:solidFill>
                <a:srgbClr val="000090"/>
              </a:solidFill>
              <a:ea typeface="+mj-ea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77405"/>
              </p:ext>
            </p:extLst>
          </p:nvPr>
        </p:nvGraphicFramePr>
        <p:xfrm>
          <a:off x="395918" y="3328745"/>
          <a:ext cx="4146550" cy="1071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947"/>
                <a:gridCol w="1044916"/>
                <a:gridCol w="783687"/>
              </a:tblGrid>
              <a:tr h="336550"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82931" marR="82931" marT="41492" marB="41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EXOGAM</a:t>
                      </a:r>
                      <a:endParaRPr lang="it-IT" sz="1800" dirty="0"/>
                    </a:p>
                  </a:txBody>
                  <a:tcPr marL="82931" marR="82931" marT="41492" marB="41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PARIS</a:t>
                      </a:r>
                      <a:endParaRPr lang="it-IT" sz="1800" dirty="0"/>
                    </a:p>
                  </a:txBody>
                  <a:tcPr marL="82931" marR="82931" marT="41492" marB="41492"/>
                </a:tc>
              </a:tr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energy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res</a:t>
                      </a:r>
                      <a:r>
                        <a:rPr lang="fr-FR" sz="1800" dirty="0" smtClean="0"/>
                        <a:t> (FWHM; %)</a:t>
                      </a:r>
                      <a:endParaRPr lang="it-IT" sz="1800" dirty="0"/>
                    </a:p>
                  </a:txBody>
                  <a:tcPr marL="82931" marR="82931" marT="41492" marB="41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5%</a:t>
                      </a:r>
                      <a:endParaRPr lang="it-IT" sz="1800" dirty="0"/>
                    </a:p>
                  </a:txBody>
                  <a:tcPr marL="82931" marR="82931" marT="41492" marB="41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4%</a:t>
                      </a:r>
                      <a:endParaRPr lang="it-IT" sz="1800" dirty="0"/>
                    </a:p>
                  </a:txBody>
                  <a:tcPr marL="82931" marR="82931" marT="41492" marB="41492"/>
                </a:tc>
              </a:tr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efficiency</a:t>
                      </a:r>
                      <a:r>
                        <a:rPr lang="fr-FR" sz="1800" dirty="0" smtClean="0"/>
                        <a:t> (%)</a:t>
                      </a:r>
                      <a:endParaRPr lang="it-IT" sz="1800" dirty="0"/>
                    </a:p>
                  </a:txBody>
                  <a:tcPr marL="82931" marR="82931" marT="41492" marB="41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43%</a:t>
                      </a:r>
                      <a:endParaRPr lang="it-IT" sz="1800" dirty="0"/>
                    </a:p>
                  </a:txBody>
                  <a:tcPr marL="82931" marR="82931" marT="41492" marB="414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50%</a:t>
                      </a:r>
                      <a:endParaRPr lang="it-IT" sz="1800" dirty="0"/>
                    </a:p>
                  </a:txBody>
                  <a:tcPr marL="82931" marR="82931" marT="41492" marB="41492"/>
                </a:tc>
              </a:tr>
            </a:tbl>
          </a:graphicData>
        </a:graphic>
      </p:graphicFrame>
      <p:sp>
        <p:nvSpPr>
          <p:cNvPr id="3095" name="CasellaDiTesto 8"/>
          <p:cNvSpPr txBox="1">
            <a:spLocks noChangeArrowheads="1"/>
          </p:cNvSpPr>
          <p:nvPr/>
        </p:nvSpPr>
        <p:spPr bwMode="auto">
          <a:xfrm>
            <a:off x="392113" y="995120"/>
            <a:ext cx="4637087" cy="211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200" dirty="0"/>
              <a:t>1 MeV gamma, </a:t>
            </a:r>
            <a:r>
              <a:rPr lang="fr-FR" sz="2200" dirty="0">
                <a:latin typeface="Symbol" charset="0"/>
              </a:rPr>
              <a:t>b</a:t>
            </a:r>
            <a:r>
              <a:rPr lang="fr-FR" sz="2200" dirty="0"/>
              <a:t>=0.14</a:t>
            </a:r>
          </a:p>
          <a:p>
            <a:r>
              <a:rPr lang="fr-FR" sz="2200" dirty="0" err="1"/>
              <a:t>opening</a:t>
            </a:r>
            <a:r>
              <a:rPr lang="fr-FR" sz="2200" dirty="0"/>
              <a:t> angle ≈ 13° (Paris)</a:t>
            </a:r>
          </a:p>
          <a:p>
            <a:r>
              <a:rPr lang="fr-FR" sz="2200" dirty="0"/>
              <a:t>				≈ 30° (</a:t>
            </a:r>
            <a:r>
              <a:rPr lang="fr-FR" sz="2200" dirty="0" err="1"/>
              <a:t>ExoGam</a:t>
            </a:r>
            <a:r>
              <a:rPr lang="fr-FR" sz="2200" dirty="0"/>
              <a:t>)</a:t>
            </a:r>
          </a:p>
          <a:p>
            <a:endParaRPr lang="fr-FR" sz="2200" dirty="0" smtClean="0"/>
          </a:p>
          <a:p>
            <a:r>
              <a:rPr lang="fr-FR" sz="2200" dirty="0" err="1" smtClean="0"/>
              <a:t>Intrinsic</a:t>
            </a:r>
            <a:r>
              <a:rPr lang="fr-FR" sz="2200" dirty="0" smtClean="0"/>
              <a:t> </a:t>
            </a:r>
            <a:r>
              <a:rPr lang="fr-FR" sz="2200" dirty="0" err="1"/>
              <a:t>resolution</a:t>
            </a:r>
            <a:r>
              <a:rPr lang="fr-FR" sz="2200" dirty="0"/>
              <a:t>: 	LaBr3= 8.5keV</a:t>
            </a:r>
          </a:p>
          <a:p>
            <a:r>
              <a:rPr lang="fr-FR" sz="2200" dirty="0"/>
              <a:t>						</a:t>
            </a:r>
            <a:r>
              <a:rPr lang="fr-FR" sz="2200" dirty="0" err="1"/>
              <a:t>HPGe</a:t>
            </a:r>
            <a:r>
              <a:rPr lang="fr-FR" sz="2200" dirty="0"/>
              <a:t>=2keV</a:t>
            </a:r>
            <a:endParaRPr lang="it-IT" sz="2200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6378336" y="1517408"/>
            <a:ext cx="118235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448473" y="1974608"/>
            <a:ext cx="314912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8" name="CasellaDiTesto 18"/>
          <p:cNvSpPr txBox="1">
            <a:spLocks noChangeArrowheads="1"/>
          </p:cNvSpPr>
          <p:nvPr/>
        </p:nvSpPr>
        <p:spPr bwMode="auto">
          <a:xfrm>
            <a:off x="6539045" y="1009972"/>
            <a:ext cx="1021647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dirty="0" err="1"/>
              <a:t>ExoGam</a:t>
            </a:r>
            <a:endParaRPr lang="it-IT" dirty="0"/>
          </a:p>
        </p:txBody>
      </p:sp>
      <p:sp>
        <p:nvSpPr>
          <p:cNvPr id="3099" name="CasellaDiTesto 19"/>
          <p:cNvSpPr txBox="1">
            <a:spLocks noChangeArrowheads="1"/>
          </p:cNvSpPr>
          <p:nvPr/>
        </p:nvSpPr>
        <p:spPr bwMode="auto">
          <a:xfrm>
            <a:off x="6652283" y="1666227"/>
            <a:ext cx="1021647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1433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dirty="0"/>
              <a:t>PARIS</a:t>
            </a:r>
            <a:endParaRPr lang="it-IT" dirty="0"/>
          </a:p>
        </p:txBody>
      </p:sp>
      <p:sp>
        <p:nvSpPr>
          <p:cNvPr id="3100" name="CasellaDiTesto 10"/>
          <p:cNvSpPr txBox="1">
            <a:spLocks noChangeArrowheads="1"/>
          </p:cNvSpPr>
          <p:nvPr/>
        </p:nvSpPr>
        <p:spPr bwMode="auto">
          <a:xfrm>
            <a:off x="395918" y="5060707"/>
            <a:ext cx="8034337" cy="1470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200"/>
              <a:t>CONCLUSIONS: </a:t>
            </a:r>
          </a:p>
          <a:p>
            <a:r>
              <a:rPr lang="fr-FR" sz="2200"/>
              <a:t>Significative improvement in efficiency</a:t>
            </a:r>
          </a:p>
          <a:p>
            <a:r>
              <a:rPr lang="fr-FR" sz="2200"/>
              <a:t>Detectors at larger distance -&gt; no geometrical constraint on particle detections</a:t>
            </a:r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236772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575</Words>
  <Application>Microsoft Macintosh PowerPoint</Application>
  <PresentationFormat>Présentation à l'écran (4:3)</PresentationFormat>
  <Paragraphs>110</Paragraphs>
  <Slides>14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Particles and g spectroscopy with GASPARD</vt:lpstr>
      <vt:lpstr>Présentation PowerPoint</vt:lpstr>
      <vt:lpstr>Gamma detection : ExoGam vs PARIS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Marlene Assie</dc:creator>
  <cp:lastModifiedBy>Marlene Assie</cp:lastModifiedBy>
  <cp:revision>8</cp:revision>
  <dcterms:created xsi:type="dcterms:W3CDTF">2012-10-29T12:42:09Z</dcterms:created>
  <dcterms:modified xsi:type="dcterms:W3CDTF">2012-10-30T08:25:54Z</dcterms:modified>
</cp:coreProperties>
</file>