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bookmarkIdSeed="2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421" r:id="rId2"/>
    <p:sldId id="389" r:id="rId3"/>
    <p:sldId id="484" r:id="rId4"/>
    <p:sldId id="479" r:id="rId5"/>
    <p:sldId id="483" r:id="rId6"/>
    <p:sldId id="480" r:id="rId7"/>
    <p:sldId id="472" r:id="rId8"/>
    <p:sldId id="473" r:id="rId9"/>
    <p:sldId id="409" r:id="rId10"/>
    <p:sldId id="411" r:id="rId11"/>
    <p:sldId id="416" r:id="rId12"/>
    <p:sldId id="471" r:id="rId13"/>
  </p:sldIdLst>
  <p:sldSz cx="9144000" cy="6858000" type="screen4x3"/>
  <p:notesSz cx="6742113" cy="9717088"/>
  <p:embeddedFontLst>
    <p:embeddedFont>
      <p:font typeface="Papyrus" pitchFamily="66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ndara" pitchFamily="34" charset="0"/>
      <p:regular r:id="rId21"/>
      <p:bold r:id="rId22"/>
      <p:italic r:id="rId23"/>
      <p:boldItalic r:id="rId24"/>
    </p:embeddedFont>
    <p:embeddedFont>
      <p:font typeface="Tahoma" pitchFamily="34" charset="0"/>
      <p:regular r:id="rId25"/>
      <p:bold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FF"/>
    <a:srgbClr val="FFFFCC"/>
    <a:srgbClr val="FFFF66"/>
    <a:srgbClr val="FF0066"/>
    <a:srgbClr val="0099FF"/>
    <a:srgbClr val="0033CC"/>
    <a:srgbClr val="FFFF00"/>
    <a:srgbClr val="CC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4613" autoAdjust="0"/>
  </p:normalViewPr>
  <p:slideViewPr>
    <p:cSldViewPr>
      <p:cViewPr>
        <p:scale>
          <a:sx n="70" d="100"/>
          <a:sy n="70" d="100"/>
        </p:scale>
        <p:origin x="-29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1"/>
    </p:cViewPr>
  </p:sorterViewPr>
  <p:notesViewPr>
    <p:cSldViewPr>
      <p:cViewPr varScale="1">
        <p:scale>
          <a:sx n="49" d="100"/>
          <a:sy n="49" d="100"/>
        </p:scale>
        <p:origin x="-2046" y="-90"/>
      </p:cViewPr>
      <p:guideLst>
        <p:guide orient="horz" pos="3060"/>
        <p:guide pos="212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9725"/>
            <a:ext cx="292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229725"/>
            <a:ext cx="2921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779B8E4-114B-4406-805C-DF1540CBB1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3300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533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895600" cy="533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1E4D569-464D-47EF-B785-27B9ABA00F36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29-Oct-12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29-Oct-12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29-Oct-12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07963"/>
            <a:ext cx="9144000" cy="1189038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8270875" y="6381750"/>
            <a:ext cx="8731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9D0EB-421E-4A9B-A78C-915EA1CBFE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0" y="6624638"/>
            <a:ext cx="9144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Silvia Lenzi, VIII Latin American Symposium on Nuclear Physics and Applications, Santiago de Chile, 15-19 December 2009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56" y="53752"/>
            <a:ext cx="5004048" cy="1143000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rgbClr val="66FFFF"/>
                </a:solidFill>
                <a:latin typeface="Candar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29-Oct-12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74904" y="65562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FFFF"/>
                </a:solidFill>
              </a:defRPr>
            </a:lvl1pPr>
          </a:lstStyle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29-Oct-12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29-Oct-12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29-Oct-12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29-Oct-12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29-Oct-12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29-Oct-12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690968-1D0F-436B-BE84-6362649EE558}" type="datetimeFigureOut">
              <a:rPr lang="en-US" smtClean="0"/>
              <a:pPr/>
              <a:t>29-Oct-12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3CCDEA-A6AB-4320-93D1-C39F003D6141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4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561348"/>
            <a:ext cx="873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70C0"/>
                </a:solidFill>
                <a:latin typeface="Arial" charset="0"/>
              </a:defRPr>
            </a:lvl1pPr>
          </a:lstStyle>
          <a:p>
            <a:pPr>
              <a:defRPr/>
            </a:pPr>
            <a:fld id="{FDEECED9-D071-46DA-BB15-77493D21ADC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1475656" y="6597352"/>
            <a:ext cx="6273801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66FFFF"/>
                </a:solidFill>
                <a:latin typeface="Times New Roman" pitchFamily="18" charset="0"/>
              </a:rPr>
              <a:t>Silvia </a:t>
            </a:r>
            <a:r>
              <a:rPr lang="en-GB" sz="1200" dirty="0" err="1">
                <a:solidFill>
                  <a:srgbClr val="66FFFF"/>
                </a:solidFill>
                <a:latin typeface="Times New Roman" pitchFamily="18" charset="0"/>
              </a:rPr>
              <a:t>Lenzi</a:t>
            </a:r>
            <a:r>
              <a:rPr lang="en-GB" sz="1200" dirty="0">
                <a:solidFill>
                  <a:srgbClr val="66FFFF"/>
                </a:solidFill>
                <a:latin typeface="Times New Roman" pitchFamily="18" charset="0"/>
              </a:rPr>
              <a:t> – </a:t>
            </a:r>
            <a:r>
              <a:rPr lang="en-GB" sz="1200" baseline="0" dirty="0" smtClean="0">
                <a:solidFill>
                  <a:srgbClr val="66FFFF"/>
                </a:solidFill>
                <a:latin typeface="Times New Roman" pitchFamily="18" charset="0"/>
              </a:rPr>
              <a:t> </a:t>
            </a:r>
            <a:r>
              <a:rPr lang="en-GB" sz="1200" baseline="0" dirty="0" err="1" smtClean="0">
                <a:solidFill>
                  <a:srgbClr val="66FFFF"/>
                </a:solidFill>
                <a:latin typeface="Times New Roman" pitchFamily="18" charset="0"/>
              </a:rPr>
              <a:t>GTH</a:t>
            </a:r>
            <a:r>
              <a:rPr lang="en-GB" sz="1200" baseline="0" dirty="0" smtClean="0">
                <a:solidFill>
                  <a:srgbClr val="66FFFF"/>
                </a:solidFill>
                <a:latin typeface="Times New Roman" pitchFamily="18" charset="0"/>
              </a:rPr>
              <a:t>-</a:t>
            </a:r>
            <a:r>
              <a:rPr lang="en-GB" sz="1200" dirty="0" smtClean="0">
                <a:solidFill>
                  <a:srgbClr val="66FFFF"/>
                </a:solidFill>
                <a:latin typeface="Times New Roman" pitchFamily="18" charset="0"/>
              </a:rPr>
              <a:t>2012</a:t>
            </a:r>
            <a:r>
              <a:rPr lang="en-GB" sz="1200" baseline="0" dirty="0" smtClean="0">
                <a:solidFill>
                  <a:srgbClr val="66FFFF"/>
                </a:solidFill>
                <a:latin typeface="Times New Roman" pitchFamily="18" charset="0"/>
              </a:rPr>
              <a:t> </a:t>
            </a:r>
            <a:r>
              <a:rPr lang="en-GB" sz="1200" dirty="0" smtClean="0">
                <a:solidFill>
                  <a:srgbClr val="66FFFF"/>
                </a:solidFill>
                <a:latin typeface="Times New Roman" pitchFamily="18" charset="0"/>
              </a:rPr>
              <a:t> Workshop, </a:t>
            </a:r>
            <a:r>
              <a:rPr lang="en-GB" sz="1200" dirty="0" err="1" smtClean="0">
                <a:solidFill>
                  <a:srgbClr val="66FFFF"/>
                </a:solidFill>
                <a:latin typeface="Times New Roman" pitchFamily="18" charset="0"/>
              </a:rPr>
              <a:t>Padova</a:t>
            </a:r>
            <a:r>
              <a:rPr lang="en-GB" sz="1200" dirty="0" smtClean="0">
                <a:solidFill>
                  <a:srgbClr val="66FFFF"/>
                </a:solidFill>
                <a:latin typeface="Times New Roman" pitchFamily="18" charset="0"/>
              </a:rPr>
              <a:t>, October 29-31, 2012</a:t>
            </a:r>
            <a:endParaRPr lang="en-GB" sz="1200" dirty="0">
              <a:solidFill>
                <a:srgbClr val="66FFFF"/>
              </a:solidFill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42050"/>
            <a:ext cx="1016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 descr="isotopes_matter_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611560" y="836712"/>
            <a:ext cx="35012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it-IT" sz="6600" b="1" kern="0" dirty="0" smtClean="0">
                <a:solidFill>
                  <a:srgbClr val="FFFF99"/>
                </a:solidFill>
                <a:latin typeface="Papyrus" pitchFamily="66" charset="0"/>
                <a:ea typeface="+mj-ea"/>
                <a:cs typeface="+mj-cs"/>
              </a:rPr>
              <a:t>EGAN</a:t>
            </a:r>
            <a:endParaRPr lang="it-IT" sz="6600" dirty="0">
              <a:solidFill>
                <a:srgbClr val="FFFF99"/>
              </a:solidFill>
              <a:latin typeface="Papyrus" pitchFamily="66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503452" y="5013176"/>
            <a:ext cx="4116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Silvia M. </a:t>
            </a:r>
            <a:r>
              <a:rPr lang="en-GB" sz="2400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Lenzi</a:t>
            </a:r>
            <a:endParaRPr lang="en-GB" sz="24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GB" sz="2400" i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Padova</a:t>
            </a:r>
            <a:r>
              <a:rPr lang="en-GB" sz="2400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and INFN</a:t>
            </a:r>
            <a:endParaRPr lang="en-GB" sz="2400" i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asellaDiTesto 8"/>
          <p:cNvSpPr txBox="1"/>
          <p:nvPr/>
        </p:nvSpPr>
        <p:spPr>
          <a:xfrm>
            <a:off x="5580112" y="6237312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http://egan.lnl.infn.it/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8313" y="1628775"/>
            <a:ext cx="8497887" cy="35702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790700" indent="-1790700" eaLnBrk="0" hangingPunct="0">
              <a:lnSpc>
                <a:spcPct val="70000"/>
              </a:lnSpc>
            </a:pPr>
            <a:r>
              <a:rPr lang="en-GB" sz="3200" dirty="0">
                <a:latin typeface="Candara" pitchFamily="34" charset="0"/>
                <a:cs typeface="Tahoma" pitchFamily="34" charset="0"/>
              </a:rPr>
              <a:t>Task 4 	Transfer of </a:t>
            </a:r>
            <a:r>
              <a:rPr lang="en-GB" sz="3200" dirty="0" smtClean="0">
                <a:latin typeface="Candara" pitchFamily="34" charset="0"/>
                <a:cs typeface="Tahoma" pitchFamily="34" charset="0"/>
              </a:rPr>
              <a:t>knowledge</a:t>
            </a:r>
          </a:p>
          <a:p>
            <a:pPr marL="1790700" indent="-1790700" eaLnBrk="0" hangingPunct="0">
              <a:lnSpc>
                <a:spcPct val="70000"/>
              </a:lnSpc>
            </a:pPr>
            <a:endParaRPr lang="en-GB" sz="2800" b="1" dirty="0" smtClean="0">
              <a:latin typeface="Tahoma" pitchFamily="34" charset="0"/>
              <a:cs typeface="Tahoma" pitchFamily="34" charset="0"/>
            </a:endParaRPr>
          </a:p>
          <a:p>
            <a:pPr marL="1790700" indent="-1790700" eaLnBrk="0" hangingPunct="0">
              <a:lnSpc>
                <a:spcPct val="70000"/>
              </a:lnSpc>
            </a:pPr>
            <a:endParaRPr lang="en-GB" sz="2800" b="1" dirty="0">
              <a:latin typeface="Tahoma" pitchFamily="34" charset="0"/>
              <a:cs typeface="Tahoma" pitchFamily="34" charset="0"/>
            </a:endParaRPr>
          </a:p>
          <a:p>
            <a:pPr marL="1790700" indent="-1790700" eaLnBrk="0" hangingPunct="0">
              <a:lnSpc>
                <a:spcPct val="30000"/>
              </a:lnSpc>
            </a:pPr>
            <a:r>
              <a:rPr lang="en-GB" sz="2800" b="1" dirty="0"/>
              <a:t>		</a:t>
            </a:r>
            <a:r>
              <a:rPr lang="en-GB" sz="2400" b="1" dirty="0"/>
              <a:t>	</a:t>
            </a:r>
          </a:p>
          <a:p>
            <a:pPr marL="1790700" indent="-1790700" eaLnBrk="0" hangingPunct="0">
              <a:lnSpc>
                <a:spcPct val="70000"/>
              </a:lnSpc>
            </a:pPr>
            <a:r>
              <a:rPr lang="en-GB" sz="2400" b="1" dirty="0"/>
              <a:t>		    </a:t>
            </a:r>
            <a:r>
              <a:rPr lang="en-GB" sz="2400" dirty="0">
                <a:solidFill>
                  <a:srgbClr val="66FFFF"/>
                </a:solidFill>
              </a:rPr>
              <a:t>training courses for new users</a:t>
            </a:r>
          </a:p>
          <a:p>
            <a:pPr marL="1790700" indent="-1790700" eaLnBrk="0" hangingPunct="0"/>
            <a:r>
              <a:rPr lang="en-GB" sz="2400" dirty="0">
                <a:solidFill>
                  <a:srgbClr val="66FFFF"/>
                </a:solidFill>
              </a:rPr>
              <a:t>		      	</a:t>
            </a:r>
            <a:r>
              <a:rPr lang="en-GB" sz="2400" i="1" dirty="0">
                <a:solidFill>
                  <a:srgbClr val="66FFFF"/>
                </a:solidFill>
              </a:rPr>
              <a:t>on biannual basis</a:t>
            </a:r>
          </a:p>
          <a:p>
            <a:pPr marL="1790700" indent="-1790700" eaLnBrk="0" hangingPunct="0">
              <a:lnSpc>
                <a:spcPct val="70000"/>
              </a:lnSpc>
            </a:pPr>
            <a:r>
              <a:rPr lang="en-GB" sz="2400" dirty="0"/>
              <a:t>			</a:t>
            </a:r>
            <a:endParaRPr lang="en-GB" sz="2400" dirty="0" smtClean="0"/>
          </a:p>
          <a:p>
            <a:pPr marL="1790700" indent="-1790700" eaLnBrk="0" hangingPunct="0">
              <a:lnSpc>
                <a:spcPct val="70000"/>
              </a:lnSpc>
            </a:pPr>
            <a:endParaRPr lang="en-GB" sz="2400" dirty="0"/>
          </a:p>
          <a:p>
            <a:pPr marL="1790700" indent="-1790700" eaLnBrk="0" hangingPunct="0">
              <a:lnSpc>
                <a:spcPct val="70000"/>
              </a:lnSpc>
            </a:pPr>
            <a:r>
              <a:rPr lang="en-GB" sz="2400" dirty="0"/>
              <a:t>		    </a:t>
            </a:r>
            <a:r>
              <a:rPr lang="en-GB" sz="2400" dirty="0">
                <a:solidFill>
                  <a:srgbClr val="FFFF99"/>
                </a:solidFill>
              </a:rPr>
              <a:t>exchange of key personnel</a:t>
            </a:r>
          </a:p>
          <a:p>
            <a:pPr marL="1790700" indent="-1790700" eaLnBrk="0" hangingPunct="0">
              <a:lnSpc>
                <a:spcPct val="90000"/>
              </a:lnSpc>
            </a:pPr>
            <a:r>
              <a:rPr lang="en-GB" sz="2400" dirty="0">
                <a:solidFill>
                  <a:srgbClr val="FFFF99"/>
                </a:solidFill>
              </a:rPr>
              <a:t>	     	</a:t>
            </a:r>
            <a:r>
              <a:rPr lang="en-GB" sz="2400" i="1" dirty="0">
                <a:solidFill>
                  <a:srgbClr val="FFFF99"/>
                </a:solidFill>
              </a:rPr>
              <a:t>to ensure common knowledge </a:t>
            </a:r>
            <a:r>
              <a:rPr lang="en-GB" sz="2400" i="1" dirty="0" smtClean="0">
                <a:solidFill>
                  <a:srgbClr val="FFFF99"/>
                </a:solidFill>
              </a:rPr>
              <a:t>				base </a:t>
            </a:r>
            <a:r>
              <a:rPr lang="en-GB" sz="2400" i="1" dirty="0">
                <a:solidFill>
                  <a:srgbClr val="FFFF99"/>
                </a:solidFill>
              </a:rPr>
              <a:t>in </a:t>
            </a:r>
            <a:r>
              <a:rPr lang="en-GB" sz="2400" i="1" dirty="0" smtClean="0">
                <a:solidFill>
                  <a:srgbClr val="FFFF99"/>
                </a:solidFill>
              </a:rPr>
              <a:t>detectors </a:t>
            </a:r>
            <a:r>
              <a:rPr lang="en-GB" sz="2400" i="1" dirty="0">
                <a:solidFill>
                  <a:srgbClr val="FFFF99"/>
                </a:solidFill>
              </a:rPr>
              <a:t>development and </a:t>
            </a:r>
            <a:r>
              <a:rPr lang="en-GB" sz="2400" i="1" dirty="0" smtClean="0">
                <a:solidFill>
                  <a:srgbClr val="FFFF99"/>
                </a:solidFill>
              </a:rPr>
              <a:t>			maintenance</a:t>
            </a:r>
            <a:endParaRPr lang="en-GB" sz="2400" i="1" dirty="0">
              <a:solidFill>
                <a:srgbClr val="FFFF99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56" y="53752"/>
            <a:ext cx="3851920" cy="1143000"/>
          </a:xfrm>
        </p:spPr>
        <p:txBody>
          <a:bodyPr/>
          <a:lstStyle/>
          <a:p>
            <a:r>
              <a:rPr lang="en-GB" sz="4800" dirty="0" smtClean="0"/>
              <a:t>the tasks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435600" cy="1052513"/>
          </a:xfrm>
        </p:spPr>
        <p:txBody>
          <a:bodyPr/>
          <a:lstStyle/>
          <a:p>
            <a:r>
              <a:rPr lang="en-US" sz="4000" dirty="0" smtClean="0"/>
              <a:t>Steering Committee </a:t>
            </a:r>
            <a:br>
              <a:rPr lang="en-US" sz="4000" dirty="0" smtClean="0"/>
            </a:br>
            <a:r>
              <a:rPr lang="en-US" sz="4000" dirty="0" smtClean="0"/>
              <a:t>and funds distribution</a:t>
            </a:r>
            <a:endParaRPr lang="it-IT" sz="4000" dirty="0" smtClean="0"/>
          </a:p>
        </p:txBody>
      </p:sp>
      <p:sp>
        <p:nvSpPr>
          <p:cNvPr id="64515" name="Rettangolo 5"/>
          <p:cNvSpPr>
            <a:spLocks noChangeArrowheads="1"/>
          </p:cNvSpPr>
          <p:nvPr/>
        </p:nvSpPr>
        <p:spPr bwMode="auto">
          <a:xfrm>
            <a:off x="4572000" y="5251326"/>
            <a:ext cx="1055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FF99"/>
                </a:solidFill>
              </a:rPr>
              <a:t>Padova</a:t>
            </a:r>
            <a:endParaRPr lang="it-IT" sz="2000">
              <a:solidFill>
                <a:srgbClr val="FFFF99"/>
              </a:solidFill>
            </a:endParaRPr>
          </a:p>
        </p:txBody>
      </p:sp>
      <p:sp>
        <p:nvSpPr>
          <p:cNvPr id="64516" name="Rettangolo 7"/>
          <p:cNvSpPr>
            <a:spLocks noChangeArrowheads="1"/>
          </p:cNvSpPr>
          <p:nvPr/>
        </p:nvSpPr>
        <p:spPr bwMode="auto">
          <a:xfrm>
            <a:off x="4572000" y="4508376"/>
            <a:ext cx="122713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FF99"/>
                </a:solidFill>
              </a:rPr>
              <a:t>Liverpool</a:t>
            </a:r>
            <a:endParaRPr lang="it-IT" sz="2000" dirty="0">
              <a:solidFill>
                <a:srgbClr val="FFFF99"/>
              </a:solidFill>
            </a:endParaRPr>
          </a:p>
        </p:txBody>
      </p:sp>
      <p:sp>
        <p:nvSpPr>
          <p:cNvPr id="64517" name="Rettangolo 8"/>
          <p:cNvSpPr>
            <a:spLocks noChangeArrowheads="1"/>
          </p:cNvSpPr>
          <p:nvPr/>
        </p:nvSpPr>
        <p:spPr bwMode="auto">
          <a:xfrm>
            <a:off x="4572000" y="4868739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FF99"/>
                </a:solidFill>
              </a:rPr>
              <a:t>Orsay</a:t>
            </a:r>
            <a:endParaRPr lang="it-IT" sz="2000">
              <a:solidFill>
                <a:srgbClr val="FFFF99"/>
              </a:solidFill>
            </a:endParaRPr>
          </a:p>
        </p:txBody>
      </p:sp>
      <p:sp>
        <p:nvSpPr>
          <p:cNvPr id="64518" name="Rettangolo 9"/>
          <p:cNvSpPr>
            <a:spLocks noChangeArrowheads="1"/>
          </p:cNvSpPr>
          <p:nvPr/>
        </p:nvSpPr>
        <p:spPr bwMode="auto">
          <a:xfrm>
            <a:off x="4572000" y="4149601"/>
            <a:ext cx="1366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FF99"/>
                </a:solidFill>
              </a:rPr>
              <a:t>Darmstadt</a:t>
            </a:r>
            <a:endParaRPr lang="it-IT" sz="2000" dirty="0">
              <a:solidFill>
                <a:srgbClr val="FFFF99"/>
              </a:solidFill>
            </a:endParaRPr>
          </a:p>
        </p:txBody>
      </p:sp>
      <p:sp>
        <p:nvSpPr>
          <p:cNvPr id="64519" name="CasellaDiTesto 10"/>
          <p:cNvSpPr txBox="1">
            <a:spLocks noChangeArrowheads="1"/>
          </p:cNvSpPr>
          <p:nvPr/>
        </p:nvSpPr>
        <p:spPr bwMode="auto">
          <a:xfrm>
            <a:off x="323850" y="4508376"/>
            <a:ext cx="40322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Total funds (4 years</a:t>
            </a:r>
            <a:r>
              <a:rPr lang="en-US" sz="2000" dirty="0" smtClean="0"/>
              <a:t>) ~ 120 </a:t>
            </a:r>
            <a:r>
              <a:rPr lang="en-US" sz="2000" dirty="0"/>
              <a:t>k€</a:t>
            </a:r>
            <a:endParaRPr lang="it-IT" sz="2000" dirty="0"/>
          </a:p>
        </p:txBody>
      </p:sp>
      <p:cxnSp>
        <p:nvCxnSpPr>
          <p:cNvPr id="64520" name="Connettore 2 12"/>
          <p:cNvCxnSpPr>
            <a:cxnSpLocks noChangeShapeType="1"/>
            <a:endCxn id="64518" idx="1"/>
          </p:cNvCxnSpPr>
          <p:nvPr/>
        </p:nvCxnSpPr>
        <p:spPr bwMode="auto">
          <a:xfrm flipV="1">
            <a:off x="3851275" y="4349626"/>
            <a:ext cx="720725" cy="376238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64521" name="Connettore 2 14"/>
          <p:cNvCxnSpPr>
            <a:cxnSpLocks noChangeShapeType="1"/>
            <a:endCxn id="64518" idx="1"/>
          </p:cNvCxnSpPr>
          <p:nvPr/>
        </p:nvCxnSpPr>
        <p:spPr bwMode="auto">
          <a:xfrm flipV="1">
            <a:off x="3851275" y="4349626"/>
            <a:ext cx="720725" cy="303213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</p:spPr>
      </p:cxnSp>
      <p:cxnSp>
        <p:nvCxnSpPr>
          <p:cNvPr id="64522" name="Connettore 2 15"/>
          <p:cNvCxnSpPr>
            <a:cxnSpLocks noChangeShapeType="1"/>
            <a:endCxn id="64517" idx="1"/>
          </p:cNvCxnSpPr>
          <p:nvPr/>
        </p:nvCxnSpPr>
        <p:spPr bwMode="auto">
          <a:xfrm>
            <a:off x="3851275" y="4797301"/>
            <a:ext cx="720725" cy="271463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</p:spPr>
      </p:cxnSp>
      <p:cxnSp>
        <p:nvCxnSpPr>
          <p:cNvPr id="64523" name="Connettore 2 18"/>
          <p:cNvCxnSpPr>
            <a:cxnSpLocks noChangeShapeType="1"/>
          </p:cNvCxnSpPr>
          <p:nvPr/>
        </p:nvCxnSpPr>
        <p:spPr bwMode="auto">
          <a:xfrm>
            <a:off x="3779838" y="4725864"/>
            <a:ext cx="792162" cy="0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</p:spPr>
      </p:cxnSp>
      <p:cxnSp>
        <p:nvCxnSpPr>
          <p:cNvPr id="64524" name="Connettore 2 21"/>
          <p:cNvCxnSpPr>
            <a:cxnSpLocks noChangeShapeType="1"/>
            <a:endCxn id="64515" idx="1"/>
          </p:cNvCxnSpPr>
          <p:nvPr/>
        </p:nvCxnSpPr>
        <p:spPr bwMode="auto">
          <a:xfrm>
            <a:off x="3851275" y="4868739"/>
            <a:ext cx="720725" cy="582612"/>
          </a:xfrm>
          <a:prstGeom prst="straightConnector1">
            <a:avLst/>
          </a:prstGeom>
          <a:noFill/>
          <a:ln w="12700" cap="sq" algn="ctr">
            <a:solidFill>
              <a:schemeClr val="bg2"/>
            </a:solidFill>
            <a:round/>
            <a:headEnd type="none" w="sm" len="sm"/>
            <a:tailEnd type="arrow" w="med" len="med"/>
          </a:ln>
        </p:spPr>
      </p:cxnSp>
      <p:sp>
        <p:nvSpPr>
          <p:cNvPr id="64525" name="CasellaDiTesto 24"/>
          <p:cNvSpPr txBox="1">
            <a:spLocks noChangeArrowheads="1"/>
          </p:cNvSpPr>
          <p:nvPr/>
        </p:nvSpPr>
        <p:spPr bwMode="auto">
          <a:xfrm>
            <a:off x="6156176" y="4149080"/>
            <a:ext cx="2478087" cy="15700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FFFF99"/>
                </a:solidFill>
              </a:rPr>
              <a:t>4 workshops</a:t>
            </a:r>
          </a:p>
          <a:p>
            <a:pPr eaLnBrk="0" hangingPunct="0"/>
            <a:r>
              <a:rPr lang="en-US" dirty="0">
                <a:solidFill>
                  <a:srgbClr val="FFFF99"/>
                </a:solidFill>
              </a:rPr>
              <a:t>2 training courses</a:t>
            </a:r>
          </a:p>
          <a:p>
            <a:pPr eaLnBrk="0" hangingPunct="0"/>
            <a:r>
              <a:rPr lang="en-US" dirty="0">
                <a:solidFill>
                  <a:srgbClr val="FFFF99"/>
                </a:solidFill>
              </a:rPr>
              <a:t>exchange personnel</a:t>
            </a:r>
          </a:p>
          <a:p>
            <a:pPr eaLnBrk="0" hangingPunct="0"/>
            <a:r>
              <a:rPr lang="en-US" dirty="0">
                <a:solidFill>
                  <a:srgbClr val="FFFF99"/>
                </a:solidFill>
              </a:rPr>
              <a:t>meetings of the WG</a:t>
            </a:r>
          </a:p>
          <a:p>
            <a:pPr eaLnBrk="0" hangingPunct="0"/>
            <a:r>
              <a:rPr lang="en-US" dirty="0">
                <a:solidFill>
                  <a:srgbClr val="FFFF99"/>
                </a:solidFill>
              </a:rPr>
              <a:t>meetings of the </a:t>
            </a:r>
            <a:r>
              <a:rPr lang="en-US" dirty="0" err="1">
                <a:solidFill>
                  <a:srgbClr val="FFFF99"/>
                </a:solidFill>
              </a:rPr>
              <a:t>Sci</a:t>
            </a:r>
            <a:r>
              <a:rPr lang="en-US" dirty="0">
                <a:solidFill>
                  <a:srgbClr val="FFFF99"/>
                </a:solidFill>
              </a:rPr>
              <a:t> Com.</a:t>
            </a:r>
            <a:endParaRPr lang="it-IT" dirty="0">
              <a:solidFill>
                <a:srgbClr val="FFFF99"/>
              </a:solidFill>
            </a:endParaRPr>
          </a:p>
          <a:p>
            <a:pPr eaLnBrk="0" hangingPunct="0"/>
            <a:r>
              <a:rPr lang="en-US" dirty="0">
                <a:solidFill>
                  <a:srgbClr val="FFFF99"/>
                </a:solidFill>
              </a:rPr>
              <a:t>meetings of the Lab Dir.</a:t>
            </a:r>
          </a:p>
        </p:txBody>
      </p:sp>
      <p:sp>
        <p:nvSpPr>
          <p:cNvPr id="16" name="CasellaDiTesto 3"/>
          <p:cNvSpPr txBox="1">
            <a:spLocks noChangeArrowheads="1"/>
          </p:cNvSpPr>
          <p:nvPr/>
        </p:nvSpPr>
        <p:spPr bwMode="auto">
          <a:xfrm>
            <a:off x="467544" y="2034714"/>
            <a:ext cx="53356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/>
              <a:t>S. </a:t>
            </a:r>
            <a:r>
              <a:rPr lang="en-US" sz="1800" dirty="0" err="1" smtClean="0"/>
              <a:t>Lenzi</a:t>
            </a:r>
            <a:r>
              <a:rPr lang="en-US" sz="1800" dirty="0" smtClean="0"/>
              <a:t> </a:t>
            </a:r>
            <a:r>
              <a:rPr lang="en-US" sz="1800" dirty="0"/>
              <a:t>(U. </a:t>
            </a:r>
            <a:r>
              <a:rPr lang="en-US" sz="1800" dirty="0" err="1"/>
              <a:t>Padova</a:t>
            </a:r>
            <a:r>
              <a:rPr lang="en-US" sz="1800" dirty="0"/>
              <a:t> and INFN</a:t>
            </a:r>
            <a:r>
              <a:rPr lang="en-US" sz="1800" dirty="0" smtClean="0"/>
              <a:t>) (coordinator)</a:t>
            </a:r>
            <a:endParaRPr lang="en-US" sz="1800" dirty="0"/>
          </a:p>
          <a:p>
            <a:pPr eaLnBrk="0" hangingPunct="0"/>
            <a:r>
              <a:rPr lang="en-US" sz="1800" dirty="0"/>
              <a:t>Andres </a:t>
            </a:r>
            <a:r>
              <a:rPr lang="en-US" sz="1800" dirty="0" err="1"/>
              <a:t>Gadea</a:t>
            </a:r>
            <a:r>
              <a:rPr lang="en-US" sz="1800" dirty="0"/>
              <a:t> (IFIC-Valencia)(deputy coordinator)</a:t>
            </a:r>
          </a:p>
          <a:p>
            <a:pPr eaLnBrk="0" hangingPunct="0"/>
            <a:r>
              <a:rPr lang="en-US" sz="1800" dirty="0"/>
              <a:t>Magdalena </a:t>
            </a:r>
            <a:r>
              <a:rPr lang="en-US" sz="1800" dirty="0" err="1"/>
              <a:t>Gorska</a:t>
            </a:r>
            <a:r>
              <a:rPr lang="en-US" sz="1800" dirty="0"/>
              <a:t> (GSI)</a:t>
            </a:r>
          </a:p>
          <a:p>
            <a:pPr eaLnBrk="0" hangingPunct="0"/>
            <a:r>
              <a:rPr lang="en-US" sz="1800" dirty="0" err="1"/>
              <a:t>Araceli</a:t>
            </a:r>
            <a:r>
              <a:rPr lang="en-US" sz="1800" dirty="0"/>
              <a:t> Lopez Martens (IN2P3-Orsay)</a:t>
            </a:r>
          </a:p>
          <a:p>
            <a:pPr eaLnBrk="0" hangingPunct="0"/>
            <a:r>
              <a:rPr lang="en-US" sz="1800" dirty="0"/>
              <a:t>Daniel Napoli (INFN-LNL)</a:t>
            </a:r>
          </a:p>
          <a:p>
            <a:pPr eaLnBrk="0" hangingPunct="0"/>
            <a:r>
              <a:rPr lang="en-US" sz="1800" dirty="0"/>
              <a:t>Paul Nolan (U-Liverpool)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participants</a:t>
            </a:r>
          </a:p>
        </p:txBody>
      </p:sp>
      <p:sp>
        <p:nvSpPr>
          <p:cNvPr id="6246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650" y="1597025"/>
            <a:ext cx="8066088" cy="5648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defTabSz="266700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Belgium:   KU-Leuven 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Bulgaria:   U-Sofia, INRNE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Finland:    JYFL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France:     GANIL, CEA-DSM-DAPNIA </a:t>
            </a:r>
            <a:r>
              <a:rPr lang="en-GB" sz="1600" dirty="0" err="1" smtClean="0">
                <a:solidFill>
                  <a:schemeClr val="bg1"/>
                </a:solidFill>
                <a:latin typeface="Arial" charset="0"/>
              </a:rPr>
              <a:t>Saclay</a:t>
            </a: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, CSNSM-</a:t>
            </a:r>
            <a:r>
              <a:rPr lang="en-GB" sz="1600" dirty="0" err="1" smtClean="0">
                <a:solidFill>
                  <a:schemeClr val="bg1"/>
                </a:solidFill>
                <a:latin typeface="Arial" charset="0"/>
              </a:rPr>
              <a:t>Orsay</a:t>
            </a: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,  				      					        IPN-</a:t>
            </a:r>
            <a:r>
              <a:rPr lang="en-GB" sz="1600" dirty="0" err="1" smtClean="0">
                <a:solidFill>
                  <a:schemeClr val="bg1"/>
                </a:solidFill>
                <a:latin typeface="Arial" charset="0"/>
              </a:rPr>
              <a:t>Orsay</a:t>
            </a: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, IPHC-Strasbourg, IPN-Lyon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Germany: GSI, FZD, IKP, U-Koln, TU-Darmstadt, U-Bonn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Greece:     NCSR-</a:t>
            </a:r>
            <a:r>
              <a:rPr lang="en-GB" sz="1600" dirty="0" err="1" smtClean="0">
                <a:solidFill>
                  <a:schemeClr val="bg1"/>
                </a:solidFill>
                <a:latin typeface="Arial" charset="0"/>
              </a:rPr>
              <a:t>Demokritos</a:t>
            </a:r>
            <a:endParaRPr lang="en-GB" sz="1600" dirty="0" smtClean="0">
              <a:solidFill>
                <a:schemeClr val="bg1"/>
              </a:solidFill>
              <a:latin typeface="Arial" charset="0"/>
            </a:endParaRPr>
          </a:p>
          <a:p>
            <a:pPr marL="0" indent="0" defTabSz="266700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Hungary:   ATOMKI, Debrecen, 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Italy:          INFN: LNL, </a:t>
            </a:r>
            <a:r>
              <a:rPr lang="en-GB" sz="1600" dirty="0" err="1" smtClean="0">
                <a:solidFill>
                  <a:schemeClr val="bg1"/>
                </a:solidFill>
                <a:latin typeface="Arial" charset="0"/>
              </a:rPr>
              <a:t>Padova</a:t>
            </a: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, Milano, Firenze, Napoli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Poland:     U-Warsaw, IFJ-Pan, Krakow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Romania:  IFIN-HH, Bucharest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Serbia:      U-Novi Sad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Spain:       IFIC-Valencia, UAM-Madrid, U-Huelva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Sweden:</a:t>
            </a:r>
            <a:r>
              <a:rPr lang="en-GB" sz="16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 KTH, U-Lund, U-Uppsala</a:t>
            </a:r>
          </a:p>
          <a:p>
            <a:pPr marL="0" indent="0" defTabSz="266700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Turkey:     U-Ankara, U-</a:t>
            </a:r>
            <a:r>
              <a:rPr lang="en-GB" sz="1600" dirty="0" err="1" smtClean="0">
                <a:solidFill>
                  <a:schemeClr val="bg1"/>
                </a:solidFill>
                <a:latin typeface="Arial" charset="0"/>
              </a:rPr>
              <a:t>Istambul</a:t>
            </a: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, U-</a:t>
            </a:r>
            <a:r>
              <a:rPr lang="en-GB" sz="1600" dirty="0" err="1" smtClean="0">
                <a:solidFill>
                  <a:schemeClr val="bg1"/>
                </a:solidFill>
                <a:latin typeface="Arial" charset="0"/>
              </a:rPr>
              <a:t>Nigde</a:t>
            </a:r>
            <a:endParaRPr lang="en-GB" sz="1600" dirty="0" smtClean="0">
              <a:solidFill>
                <a:schemeClr val="bg1"/>
              </a:solidFill>
              <a:latin typeface="Arial" charset="0"/>
            </a:endParaRPr>
          </a:p>
          <a:p>
            <a:pPr marL="0" indent="0" defTabSz="266700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UK:           CLRC-</a:t>
            </a:r>
            <a:r>
              <a:rPr lang="en-GB" sz="1600" dirty="0" err="1" smtClean="0">
                <a:solidFill>
                  <a:schemeClr val="bg1"/>
                </a:solidFill>
                <a:latin typeface="Arial" charset="0"/>
              </a:rPr>
              <a:t>Daresbury</a:t>
            </a:r>
            <a:r>
              <a:rPr lang="en-GB" sz="1600" dirty="0" smtClean="0">
                <a:solidFill>
                  <a:schemeClr val="bg1"/>
                </a:solidFill>
                <a:latin typeface="Arial" charset="0"/>
              </a:rPr>
              <a:t>, U-Liverpool, U-Manchester, U-Surrey, U-York</a:t>
            </a:r>
            <a:r>
              <a:rPr lang="it-IT" sz="16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GB" sz="16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96752"/>
            <a:ext cx="6481440" cy="1728788"/>
          </a:xfrm>
        </p:spPr>
        <p:txBody>
          <a:bodyPr/>
          <a:lstStyle/>
          <a:p>
            <a:pPr algn="ctr" eaLnBrk="1" hangingPunct="1"/>
            <a:r>
              <a:rPr lang="en-GB" sz="4800" b="0" dirty="0" smtClean="0"/>
              <a:t>E</a:t>
            </a:r>
            <a:r>
              <a:rPr lang="en-GB" sz="4800" b="0" dirty="0" smtClean="0">
                <a:solidFill>
                  <a:schemeClr val="bg1"/>
                </a:solidFill>
              </a:rPr>
              <a:t>uropean</a:t>
            </a:r>
            <a:r>
              <a:rPr lang="en-GB" sz="4800" b="0" dirty="0" smtClean="0">
                <a:solidFill>
                  <a:srgbClr val="FFFF99"/>
                </a:solidFill>
              </a:rPr>
              <a:t> </a:t>
            </a:r>
            <a:r>
              <a:rPr lang="en-GB" sz="4800" b="0" dirty="0" smtClean="0">
                <a:solidFill>
                  <a:schemeClr val="bg1"/>
                </a:solidFill>
              </a:rPr>
              <a:t>Gamma and </a:t>
            </a:r>
            <a:r>
              <a:rPr lang="en-GB" sz="4800" b="0" dirty="0" smtClean="0"/>
              <a:t>A</a:t>
            </a:r>
            <a:r>
              <a:rPr lang="en-GB" sz="4800" b="0" dirty="0" smtClean="0">
                <a:solidFill>
                  <a:schemeClr val="bg1"/>
                </a:solidFill>
              </a:rPr>
              <a:t>ncillary</a:t>
            </a:r>
            <a:r>
              <a:rPr lang="en-GB" sz="4800" b="0" dirty="0" smtClean="0">
                <a:solidFill>
                  <a:srgbClr val="FFFF99"/>
                </a:solidFill>
              </a:rPr>
              <a:t> </a:t>
            </a:r>
            <a:r>
              <a:rPr lang="en-GB" sz="4800" b="0" dirty="0" smtClean="0">
                <a:solidFill>
                  <a:schemeClr val="bg1"/>
                </a:solidFill>
              </a:rPr>
              <a:t>detectors</a:t>
            </a:r>
            <a:r>
              <a:rPr lang="en-GB" sz="4800" b="0" dirty="0" smtClean="0">
                <a:solidFill>
                  <a:srgbClr val="FFFF99"/>
                </a:solidFill>
              </a:rPr>
              <a:t> </a:t>
            </a:r>
            <a:r>
              <a:rPr lang="en-GB" sz="4800" b="0" dirty="0" smtClean="0"/>
              <a:t>N</a:t>
            </a:r>
            <a:r>
              <a:rPr lang="en-GB" sz="4800" b="0" dirty="0" smtClean="0">
                <a:solidFill>
                  <a:schemeClr val="bg1"/>
                </a:solidFill>
              </a:rPr>
              <a:t>etwork</a:t>
            </a:r>
          </a:p>
        </p:txBody>
      </p:sp>
      <p:sp>
        <p:nvSpPr>
          <p:cNvPr id="48130" name="Text Box 10"/>
          <p:cNvSpPr txBox="1">
            <a:spLocks noChangeArrowheads="1"/>
          </p:cNvSpPr>
          <p:nvPr/>
        </p:nvSpPr>
        <p:spPr bwMode="auto">
          <a:xfrm>
            <a:off x="611560" y="4005064"/>
            <a:ext cx="7776864" cy="13849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dirty="0">
                <a:solidFill>
                  <a:srgbClr val="66FFFF"/>
                </a:solidFill>
              </a:rPr>
              <a:t>a common forum for the high-resolution </a:t>
            </a:r>
            <a:endParaRPr lang="en-GB" sz="2800" dirty="0" smtClean="0">
              <a:solidFill>
                <a:srgbClr val="66FFFF"/>
              </a:solidFill>
            </a:endParaRPr>
          </a:p>
          <a:p>
            <a:pPr algn="ctr" eaLnBrk="0" hangingPunct="0"/>
            <a:r>
              <a:rPr lang="en-GB" sz="2800" dirty="0" smtClean="0">
                <a:solidFill>
                  <a:srgbClr val="66FFFF"/>
                </a:solidFill>
              </a:rPr>
              <a:t>gamma-ray </a:t>
            </a:r>
            <a:r>
              <a:rPr lang="en-GB" sz="2800" dirty="0">
                <a:solidFill>
                  <a:srgbClr val="66FFFF"/>
                </a:solidFill>
              </a:rPr>
              <a:t>spectroscopy </a:t>
            </a:r>
          </a:p>
          <a:p>
            <a:pPr algn="ctr" eaLnBrk="0" hangingPunct="0"/>
            <a:r>
              <a:rPr lang="en-GB" sz="2800" dirty="0">
                <a:solidFill>
                  <a:srgbClr val="66FFFF"/>
                </a:solidFill>
              </a:rPr>
              <a:t>and ancillary instrumentation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5688632" cy="1143000"/>
          </a:xfrm>
        </p:spPr>
        <p:txBody>
          <a:bodyPr/>
          <a:lstStyle/>
          <a:p>
            <a:pPr algn="l"/>
            <a:r>
              <a:rPr lang="en-US" sz="5400" dirty="0" smtClean="0"/>
              <a:t>goals</a:t>
            </a:r>
            <a:endParaRPr lang="it-IT" sz="5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55576" y="1772816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networking activity aims at the mutual coordination between the research groups involved in high-resolution gamma-ray spectroscopy </a:t>
            </a:r>
          </a:p>
          <a:p>
            <a:r>
              <a:rPr lang="en-GB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400" i="1" dirty="0" smtClean="0"/>
              <a:t> </a:t>
            </a:r>
            <a:r>
              <a:rPr lang="en-GB" sz="2400" dirty="0" smtClean="0">
                <a:solidFill>
                  <a:srgbClr val="66FFFF"/>
                </a:solidFill>
              </a:rPr>
              <a:t>to</a:t>
            </a:r>
            <a:r>
              <a:rPr lang="en-GB" sz="2400" i="1" dirty="0" smtClean="0">
                <a:solidFill>
                  <a:srgbClr val="66FFFF"/>
                </a:solidFill>
              </a:rPr>
              <a:t> </a:t>
            </a:r>
            <a:r>
              <a:rPr lang="en-GB" sz="2400" dirty="0" smtClean="0">
                <a:solidFill>
                  <a:srgbClr val="66FFFF"/>
                </a:solidFill>
              </a:rPr>
              <a:t>optimize the use of the valuable resources at the different infrastructures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FF99"/>
                </a:solidFill>
              </a:rPr>
              <a:t>to enhance synergies</a:t>
            </a:r>
            <a:r>
              <a:rPr lang="en-GB" sz="2400" i="1" dirty="0" smtClean="0">
                <a:solidFill>
                  <a:srgbClr val="FFFF99"/>
                </a:solidFill>
              </a:rPr>
              <a:t> </a:t>
            </a:r>
            <a:r>
              <a:rPr lang="en-GB" sz="2400" dirty="0" smtClean="0">
                <a:solidFill>
                  <a:srgbClr val="FFFF99"/>
                </a:solidFill>
              </a:rPr>
              <a:t>among researchers on a broad European scale, to ensure the sharing, design, construction and maintenance of detectors and associated equipment in a co-ordinated approach. </a:t>
            </a:r>
            <a:endParaRPr lang="it-IT" sz="2400" dirty="0" smtClean="0">
              <a:solidFill>
                <a:srgbClr val="FFFF99"/>
              </a:solidFill>
            </a:endParaRPr>
          </a:p>
          <a:p>
            <a:r>
              <a:rPr lang="en-GB" sz="2400" dirty="0" smtClean="0"/>
              <a:t> </a:t>
            </a:r>
            <a:endParaRPr lang="it-IT" sz="2400" dirty="0" smtClean="0"/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88632"/>
          </a:xfrm>
        </p:spPr>
        <p:txBody>
          <a:bodyPr/>
          <a:lstStyle/>
          <a:p>
            <a:pPr>
              <a:buNone/>
            </a:pPr>
            <a:r>
              <a:rPr lang="en-GB" sz="4400" dirty="0" smtClean="0">
                <a:solidFill>
                  <a:srgbClr val="66FFFF"/>
                </a:solidFill>
                <a:latin typeface="Candara" pitchFamily="34" charset="0"/>
              </a:rPr>
              <a:t>	specific  actions</a:t>
            </a:r>
          </a:p>
          <a:p>
            <a:pPr>
              <a:buNone/>
            </a:pPr>
            <a:endParaRPr lang="it-IT" sz="2000" dirty="0" smtClean="0">
              <a:solidFill>
                <a:srgbClr val="FFFF99"/>
              </a:solidFill>
            </a:endParaRPr>
          </a:p>
          <a:p>
            <a:pPr lvl="0"/>
            <a:r>
              <a:rPr lang="en-GB" sz="2400" dirty="0" smtClean="0">
                <a:solidFill>
                  <a:schemeClr val="bg1"/>
                </a:solidFill>
              </a:rPr>
              <a:t>promote the </a:t>
            </a:r>
            <a:r>
              <a:rPr lang="en-GB" sz="2400" dirty="0" smtClean="0">
                <a:solidFill>
                  <a:srgbClr val="FFFF99"/>
                </a:solidFill>
              </a:rPr>
              <a:t>coordination of the experimental campaigns </a:t>
            </a:r>
            <a:r>
              <a:rPr lang="en-GB" sz="2400" dirty="0" smtClean="0">
                <a:solidFill>
                  <a:schemeClr val="bg1"/>
                </a:solidFill>
              </a:rPr>
              <a:t>at the different infrastructures </a:t>
            </a:r>
            <a:endParaRPr lang="it-IT" sz="2400" dirty="0" smtClean="0">
              <a:solidFill>
                <a:schemeClr val="bg1"/>
              </a:solidFill>
            </a:endParaRPr>
          </a:p>
          <a:p>
            <a:pPr lvl="0"/>
            <a:r>
              <a:rPr lang="en-GB" sz="2400" dirty="0" smtClean="0">
                <a:solidFill>
                  <a:srgbClr val="66FFFF"/>
                </a:solidFill>
              </a:rPr>
              <a:t>encourage and organize the </a:t>
            </a:r>
            <a:r>
              <a:rPr lang="en-GB" sz="2400" dirty="0" smtClean="0">
                <a:solidFill>
                  <a:srgbClr val="FFFF99"/>
                </a:solidFill>
              </a:rPr>
              <a:t>pooling of distributed equipment </a:t>
            </a:r>
            <a:r>
              <a:rPr lang="en-GB" sz="2400" dirty="0" smtClean="0">
                <a:solidFill>
                  <a:srgbClr val="66FFFF"/>
                </a:solidFill>
              </a:rPr>
              <a:t>in order to </a:t>
            </a:r>
            <a:r>
              <a:rPr lang="en-GB" sz="2400" dirty="0" smtClean="0">
                <a:solidFill>
                  <a:srgbClr val="FFFF99"/>
                </a:solidFill>
              </a:rPr>
              <a:t>enhance synergies between complementary resources</a:t>
            </a:r>
            <a:r>
              <a:rPr lang="en-GB" sz="2400" dirty="0" smtClean="0">
                <a:solidFill>
                  <a:srgbClr val="66FFFF"/>
                </a:solidFill>
              </a:rPr>
              <a:t> for common large-scale projects </a:t>
            </a:r>
            <a:endParaRPr lang="it-IT" sz="2400" dirty="0" smtClean="0">
              <a:solidFill>
                <a:srgbClr val="66FFFF"/>
              </a:solidFill>
            </a:endParaRPr>
          </a:p>
          <a:p>
            <a:pPr lvl="0"/>
            <a:r>
              <a:rPr lang="en-GB" sz="2400" dirty="0" smtClean="0">
                <a:solidFill>
                  <a:schemeClr val="bg1"/>
                </a:solidFill>
              </a:rPr>
              <a:t>promote collaborative ventures between </a:t>
            </a:r>
            <a:r>
              <a:rPr lang="en-GB" sz="2400" dirty="0" smtClean="0">
                <a:solidFill>
                  <a:srgbClr val="FFFF99"/>
                </a:solidFill>
              </a:rPr>
              <a:t>experimental and theoretical</a:t>
            </a:r>
            <a:r>
              <a:rPr lang="en-GB" sz="2400" dirty="0" smtClean="0">
                <a:solidFill>
                  <a:schemeClr val="bg1"/>
                </a:solidFill>
              </a:rPr>
              <a:t> researchers</a:t>
            </a:r>
            <a:endParaRPr lang="it-IT" sz="2400" dirty="0" smtClean="0">
              <a:solidFill>
                <a:schemeClr val="bg1"/>
              </a:solidFill>
            </a:endParaRPr>
          </a:p>
          <a:p>
            <a:pPr lvl="0"/>
            <a:r>
              <a:rPr lang="en-GB" sz="2400" dirty="0" smtClean="0">
                <a:solidFill>
                  <a:srgbClr val="66FFFF"/>
                </a:solidFill>
              </a:rPr>
              <a:t>promote the collaboration between European laboratories for the </a:t>
            </a:r>
            <a:r>
              <a:rPr lang="en-GB" sz="2400" dirty="0" smtClean="0">
                <a:solidFill>
                  <a:srgbClr val="FFFF99"/>
                </a:solidFill>
              </a:rPr>
              <a:t>transfer of technologies </a:t>
            </a:r>
            <a:r>
              <a:rPr lang="en-GB" sz="2400" dirty="0" smtClean="0">
                <a:solidFill>
                  <a:srgbClr val="66FFFF"/>
                </a:solidFill>
              </a:rPr>
              <a:t>associated to </a:t>
            </a:r>
            <a:r>
              <a:rPr lang="en-GB" sz="2400" dirty="0" err="1" smtClean="0">
                <a:solidFill>
                  <a:srgbClr val="66FFFF"/>
                </a:solidFill>
              </a:rPr>
              <a:t>Ge</a:t>
            </a:r>
            <a:r>
              <a:rPr lang="en-GB" sz="2400" dirty="0" smtClean="0">
                <a:solidFill>
                  <a:srgbClr val="66FFFF"/>
                </a:solidFill>
              </a:rPr>
              <a:t> detectors and complementary equipment. </a:t>
            </a:r>
            <a:endParaRPr lang="it-IT" sz="2400" dirty="0" smtClean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99592" y="2636912"/>
            <a:ext cx="7236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EGAN facilitates the coordination and the mutual exchange of information between the AGATA steering committee and the management of the involved hosting laboratories. 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64096" y="332656"/>
            <a:ext cx="6156176" cy="1052513"/>
          </a:xfrm>
        </p:spPr>
        <p:txBody>
          <a:bodyPr/>
          <a:lstStyle/>
          <a:p>
            <a:pPr algn="l"/>
            <a:r>
              <a:rPr lang="en-US" sz="4000" dirty="0" smtClean="0"/>
              <a:t>Coordination with</a:t>
            </a:r>
            <a:br>
              <a:rPr lang="en-US" sz="4000" dirty="0" smtClean="0"/>
            </a:br>
            <a:r>
              <a:rPr lang="en-US" sz="4000" dirty="0" smtClean="0"/>
              <a:t>hosting infrastructures</a:t>
            </a:r>
            <a:endParaRPr lang="it-IT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64592" y="288925"/>
            <a:ext cx="5435600" cy="1052513"/>
          </a:xfrm>
        </p:spPr>
        <p:txBody>
          <a:bodyPr/>
          <a:lstStyle/>
          <a:p>
            <a:pPr algn="l"/>
            <a:r>
              <a:rPr lang="en-US" sz="4400" dirty="0" smtClean="0"/>
              <a:t>dissemination and training</a:t>
            </a:r>
            <a:endParaRPr lang="it-IT" sz="4400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924944"/>
            <a:ext cx="8229600" cy="2160240"/>
          </a:xfrm>
        </p:spPr>
        <p:txBody>
          <a:bodyPr/>
          <a:lstStyle/>
          <a:p>
            <a:pPr lvl="0">
              <a:buNone/>
            </a:pPr>
            <a:r>
              <a:rPr lang="en-GB" sz="2400" dirty="0" smtClean="0">
                <a:solidFill>
                  <a:srgbClr val="C00000"/>
                </a:solidFill>
              </a:rPr>
              <a:t>	</a:t>
            </a:r>
            <a:r>
              <a:rPr lang="en-GB" sz="2400" dirty="0" smtClean="0">
                <a:solidFill>
                  <a:schemeClr val="bg2"/>
                </a:solidFill>
              </a:rPr>
              <a:t>The Network will assure the exchange of information and transfer of knowledge by </a:t>
            </a:r>
            <a:r>
              <a:rPr lang="en-GB" sz="2400" b="1" dirty="0" smtClean="0">
                <a:solidFill>
                  <a:srgbClr val="66FFFF"/>
                </a:solidFill>
              </a:rPr>
              <a:t>organizing workshops</a:t>
            </a:r>
            <a:r>
              <a:rPr lang="en-GB" sz="2400" dirty="0" smtClean="0">
                <a:solidFill>
                  <a:srgbClr val="66FFFF"/>
                </a:solidFill>
              </a:rPr>
              <a:t> </a:t>
            </a:r>
            <a:r>
              <a:rPr lang="en-GB" sz="2400" dirty="0" smtClean="0">
                <a:solidFill>
                  <a:schemeClr val="bg2"/>
                </a:solidFill>
              </a:rPr>
              <a:t>and</a:t>
            </a:r>
            <a:r>
              <a:rPr lang="en-GB" sz="2400" b="1" dirty="0" smtClean="0">
                <a:solidFill>
                  <a:schemeClr val="bg2"/>
                </a:solidFill>
              </a:rPr>
              <a:t> </a:t>
            </a:r>
            <a:r>
              <a:rPr lang="en-GB" sz="2400" b="1" dirty="0" smtClean="0">
                <a:solidFill>
                  <a:srgbClr val="66FFFF"/>
                </a:solidFill>
              </a:rPr>
              <a:t>training courses</a:t>
            </a:r>
            <a:r>
              <a:rPr lang="en-GB" sz="2400" dirty="0" smtClean="0">
                <a:solidFill>
                  <a:schemeClr val="bg2"/>
                </a:solidFill>
              </a:rPr>
              <a:t> addressed to young physicists and engineers and </a:t>
            </a:r>
            <a:r>
              <a:rPr lang="en-GB" sz="2400" b="1" dirty="0" smtClean="0">
                <a:solidFill>
                  <a:srgbClr val="66FFFF"/>
                </a:solidFill>
              </a:rPr>
              <a:t>exchange of technical personnel</a:t>
            </a:r>
            <a:r>
              <a:rPr lang="en-GB" sz="2400" dirty="0" smtClean="0">
                <a:solidFill>
                  <a:schemeClr val="bg2"/>
                </a:solidFill>
              </a:rPr>
              <a:t>. </a:t>
            </a:r>
          </a:p>
          <a:p>
            <a:pPr lvl="0">
              <a:buNone/>
            </a:pPr>
            <a:r>
              <a:rPr lang="en-GB" sz="2400" dirty="0" smtClean="0">
                <a:solidFill>
                  <a:srgbClr val="C00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8313" y="1700213"/>
            <a:ext cx="8497887" cy="1444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612900" indent="-1612900">
              <a:defRPr/>
            </a:pPr>
            <a:r>
              <a:rPr lang="en-GB" sz="3200" dirty="0">
                <a:latin typeface="Candara" pitchFamily="34" charset="0"/>
                <a:ea typeface="Tahoma" pitchFamily="34" charset="0"/>
                <a:cs typeface="Tahoma" pitchFamily="34" charset="0"/>
              </a:rPr>
              <a:t>Task 1 </a:t>
            </a:r>
            <a:r>
              <a:rPr lang="en-GB" sz="3200" dirty="0">
                <a:solidFill>
                  <a:srgbClr val="FF0000"/>
                </a:solidFill>
                <a:latin typeface="Candara" pitchFamily="34" charset="0"/>
              </a:rPr>
              <a:t>	</a:t>
            </a:r>
            <a:r>
              <a:rPr lang="en-GB" sz="3200" dirty="0">
                <a:latin typeface="Candara" pitchFamily="34" charset="0"/>
                <a:ea typeface="Tahoma" pitchFamily="34" charset="0"/>
                <a:cs typeface="Tahoma" pitchFamily="34" charset="0"/>
              </a:rPr>
              <a:t>Coordination of Scientific Activities and Dissemination</a:t>
            </a:r>
            <a:r>
              <a:rPr lang="it-IT" sz="3200" dirty="0">
                <a:latin typeface="Candar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3200" dirty="0">
              <a:latin typeface="Candara" pitchFamily="34" charset="0"/>
              <a:ea typeface="Tahoma" pitchFamily="34" charset="0"/>
              <a:cs typeface="Tahoma" pitchFamily="34" charset="0"/>
            </a:endParaRPr>
          </a:p>
          <a:p>
            <a:pPr marL="1612900" indent="-1612900">
              <a:lnSpc>
                <a:spcPct val="70000"/>
              </a:lnSpc>
              <a:defRPr/>
            </a:pPr>
            <a:r>
              <a:rPr lang="en-GB" sz="3200" dirty="0">
                <a:latin typeface="Candara" pitchFamily="34" charset="0"/>
              </a:rPr>
              <a:t>		</a:t>
            </a:r>
            <a:endParaRPr lang="en-GB" sz="3200" dirty="0">
              <a:solidFill>
                <a:schemeClr val="hlink"/>
              </a:solidFill>
              <a:latin typeface="Candara" pitchFamily="34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539552" y="2852936"/>
            <a:ext cx="8424936" cy="236988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77800" indent="-1778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66FFFF"/>
                </a:solidFill>
              </a:rPr>
              <a:t>Scientific Committee </a:t>
            </a:r>
            <a:r>
              <a:rPr lang="en-GB" sz="2000" dirty="0" smtClean="0">
                <a:solidFill>
                  <a:srgbClr val="66FFFF"/>
                </a:solidFill>
              </a:rPr>
              <a:t>for mutual cooperation </a:t>
            </a:r>
            <a:r>
              <a:rPr lang="en-GB" sz="2000" dirty="0">
                <a:solidFill>
                  <a:srgbClr val="66FFFF"/>
                </a:solidFill>
              </a:rPr>
              <a:t>and organization </a:t>
            </a:r>
            <a:r>
              <a:rPr lang="en-GB" sz="2000" dirty="0" smtClean="0">
                <a:solidFill>
                  <a:srgbClr val="66FFFF"/>
                </a:solidFill>
              </a:rPr>
              <a:t>of experimental  campaigns: </a:t>
            </a:r>
            <a:r>
              <a:rPr lang="en-GB" sz="2000" i="1" dirty="0" smtClean="0">
                <a:solidFill>
                  <a:srgbClr val="66FFFF"/>
                </a:solidFill>
              </a:rPr>
              <a:t>ensure efficiency, innovative and optimum use of the resources. One annual meeting.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endParaRPr lang="en-GB" sz="2400" dirty="0">
              <a:solidFill>
                <a:srgbClr val="CC0000"/>
              </a:solidFill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bg1"/>
                </a:solidFill>
              </a:rPr>
              <a:t>Coordination </a:t>
            </a:r>
            <a:r>
              <a:rPr lang="en-GB" sz="2400" dirty="0">
                <a:solidFill>
                  <a:schemeClr val="bg1"/>
                </a:solidFill>
              </a:rPr>
              <a:t>with hosting </a:t>
            </a:r>
            <a:r>
              <a:rPr lang="en-GB" sz="2400" dirty="0" smtClean="0">
                <a:solidFill>
                  <a:schemeClr val="bg1"/>
                </a:solidFill>
              </a:rPr>
              <a:t>infrastructures: </a:t>
            </a:r>
            <a:r>
              <a:rPr lang="en-GB" sz="1800" dirty="0" smtClean="0">
                <a:solidFill>
                  <a:schemeClr val="bg1"/>
                </a:solidFill>
              </a:rPr>
              <a:t>Meetings of the AGATA management and the Directors of GSI, GANIL and LNL.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endParaRPr lang="en-GB" sz="18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04056" y="188640"/>
            <a:ext cx="5004048" cy="1143000"/>
          </a:xfrm>
        </p:spPr>
        <p:txBody>
          <a:bodyPr/>
          <a:lstStyle/>
          <a:p>
            <a:pPr lvl="0"/>
            <a:r>
              <a:rPr lang="en-US" sz="4800" dirty="0" smtClean="0"/>
              <a:t>the tasks </a:t>
            </a:r>
            <a:r>
              <a:rPr lang="en-GB" sz="4800" dirty="0" smtClean="0"/>
              <a:t/>
            </a:r>
            <a:br>
              <a:rPr lang="en-GB" sz="4800" dirty="0" smtClean="0"/>
            </a:br>
            <a:endParaRPr lang="en-GB" sz="4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4056" y="125760"/>
            <a:ext cx="507605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56" y="125760"/>
            <a:ext cx="5076056" cy="1143000"/>
          </a:xfrm>
        </p:spPr>
        <p:txBody>
          <a:bodyPr/>
          <a:lstStyle/>
          <a:p>
            <a:pPr algn="l" eaLnBrk="1" hangingPunct="1"/>
            <a:r>
              <a:rPr lang="en-US" sz="4800" dirty="0" smtClean="0"/>
              <a:t>the tasks </a:t>
            </a:r>
            <a:endParaRPr lang="en-GB" sz="4800" dirty="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5288" y="2348880"/>
            <a:ext cx="8713787" cy="39087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</a:rPr>
              <a:t>Working Groups</a:t>
            </a:r>
            <a:r>
              <a:rPr lang="en-GB" sz="2400" b="1" dirty="0" smtClean="0">
                <a:solidFill>
                  <a:schemeClr val="bg1"/>
                </a:solidFill>
              </a:rPr>
              <a:t>: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2000" b="1" dirty="0">
                <a:solidFill>
                  <a:srgbClr val="FFFF99"/>
                </a:solidFill>
              </a:rPr>
              <a:t>WG1</a:t>
            </a:r>
            <a:r>
              <a:rPr lang="en-GB" b="1" dirty="0">
                <a:solidFill>
                  <a:srgbClr val="FFFF99"/>
                </a:solidFill>
              </a:rPr>
              <a:t>:  </a:t>
            </a:r>
            <a:r>
              <a:rPr lang="en-GB" sz="2000" dirty="0">
                <a:solidFill>
                  <a:srgbClr val="FFFF99"/>
                </a:solidFill>
              </a:rPr>
              <a:t>Cooperation on the use, design and construction of ancillary   detectors to maximise the performance and compatibility of the devices optimising the investments</a:t>
            </a:r>
            <a:r>
              <a:rPr lang="en-GB" sz="2000" dirty="0" smtClean="0">
                <a:solidFill>
                  <a:srgbClr val="FFFF99"/>
                </a:solidFill>
              </a:rPr>
              <a:t>. Convener: Daniele </a:t>
            </a:r>
            <a:r>
              <a:rPr lang="en-GB" sz="2000" dirty="0" err="1" smtClean="0">
                <a:solidFill>
                  <a:srgbClr val="FFFF99"/>
                </a:solidFill>
              </a:rPr>
              <a:t>Mengoni</a:t>
            </a:r>
            <a:r>
              <a:rPr lang="en-GB" sz="2000" dirty="0" smtClean="0">
                <a:solidFill>
                  <a:srgbClr val="FFFF99"/>
                </a:solidFill>
              </a:rPr>
              <a:t> (</a:t>
            </a:r>
            <a:r>
              <a:rPr lang="en-GB" sz="2000" dirty="0" err="1" smtClean="0">
                <a:solidFill>
                  <a:srgbClr val="FFFF99"/>
                </a:solidFill>
              </a:rPr>
              <a:t>Padova</a:t>
            </a:r>
            <a:r>
              <a:rPr lang="en-GB" sz="2000" dirty="0" smtClean="0">
                <a:solidFill>
                  <a:srgbClr val="FFFF99"/>
                </a:solidFill>
              </a:rPr>
              <a:t>)</a:t>
            </a:r>
            <a:r>
              <a:rPr lang="en-GB" sz="2000" dirty="0">
                <a:solidFill>
                  <a:srgbClr val="FFFF99"/>
                </a:solidFill>
              </a:rPr>
              <a:t>	</a:t>
            </a:r>
          </a:p>
          <a:p>
            <a:pPr>
              <a:defRPr/>
            </a:pPr>
            <a:r>
              <a:rPr lang="en-GB" sz="2000" dirty="0">
                <a:solidFill>
                  <a:schemeClr val="bg1"/>
                </a:solidFill>
              </a:rPr>
              <a:t>			</a:t>
            </a:r>
          </a:p>
          <a:p>
            <a:pPr>
              <a:defRPr/>
            </a:pPr>
            <a:r>
              <a:rPr lang="en-GB" sz="2000" b="1" dirty="0">
                <a:solidFill>
                  <a:srgbClr val="66FFFF"/>
                </a:solidFill>
              </a:rPr>
              <a:t>WG2:</a:t>
            </a:r>
            <a:r>
              <a:rPr lang="en-GB" sz="2000" dirty="0">
                <a:solidFill>
                  <a:srgbClr val="66FFFF"/>
                </a:solidFill>
              </a:rPr>
              <a:t> Cooperation on designing and building the electronics and data acquisition and on the mechanical integration</a:t>
            </a:r>
            <a:r>
              <a:rPr lang="en-GB" sz="2000" dirty="0" smtClean="0">
                <a:solidFill>
                  <a:srgbClr val="66FFFF"/>
                </a:solidFill>
              </a:rPr>
              <a:t>. Convener: </a:t>
            </a:r>
            <a:r>
              <a:rPr lang="en-US" sz="2000" dirty="0" smtClean="0">
                <a:solidFill>
                  <a:srgbClr val="66FFFF"/>
                </a:solidFill>
              </a:rPr>
              <a:t>Sergio </a:t>
            </a:r>
            <a:r>
              <a:rPr lang="en-US" sz="2000" dirty="0" err="1" smtClean="0">
                <a:solidFill>
                  <a:srgbClr val="66FFFF"/>
                </a:solidFill>
              </a:rPr>
              <a:t>Brambilla</a:t>
            </a:r>
            <a:r>
              <a:rPr lang="en-US" sz="2000" dirty="0" smtClean="0">
                <a:solidFill>
                  <a:srgbClr val="66FFFF"/>
                </a:solidFill>
              </a:rPr>
              <a:t> </a:t>
            </a:r>
            <a:r>
              <a:rPr lang="en-US" sz="2000" dirty="0" smtClean="0">
                <a:solidFill>
                  <a:srgbClr val="66FFFF"/>
                </a:solidFill>
              </a:rPr>
              <a:t>(Milano</a:t>
            </a:r>
            <a:r>
              <a:rPr lang="en-US" sz="2000" dirty="0" smtClean="0">
                <a:solidFill>
                  <a:srgbClr val="66FFFF"/>
                </a:solidFill>
              </a:rPr>
              <a:t>)</a:t>
            </a:r>
            <a:endParaRPr lang="en-GB" sz="2000" dirty="0">
              <a:solidFill>
                <a:srgbClr val="66FFFF"/>
              </a:solidFill>
            </a:endParaRPr>
          </a:p>
          <a:p>
            <a:pPr>
              <a:defRPr/>
            </a:pPr>
            <a:r>
              <a:rPr lang="en-GB" sz="2000" dirty="0">
                <a:solidFill>
                  <a:schemeClr val="bg1"/>
                </a:solidFill>
              </a:rPr>
              <a:t>	</a:t>
            </a:r>
          </a:p>
          <a:p>
            <a:pPr>
              <a:defRPr/>
            </a:pPr>
            <a:r>
              <a:rPr lang="en-GB" sz="2000" b="1" dirty="0">
                <a:solidFill>
                  <a:schemeClr val="bg1"/>
                </a:solidFill>
              </a:rPr>
              <a:t>WG3: </a:t>
            </a:r>
            <a:r>
              <a:rPr lang="en-GB" sz="2000" dirty="0">
                <a:solidFill>
                  <a:schemeClr val="bg1"/>
                </a:solidFill>
              </a:rPr>
              <a:t>Exchange of information on the development of simulation </a:t>
            </a:r>
            <a:r>
              <a:rPr lang="en-GB" sz="2000" dirty="0" smtClean="0">
                <a:solidFill>
                  <a:schemeClr val="bg1"/>
                </a:solidFill>
              </a:rPr>
              <a:t>tools.</a:t>
            </a:r>
          </a:p>
          <a:p>
            <a:pPr>
              <a:defRPr/>
            </a:pPr>
            <a:r>
              <a:rPr lang="en-GB" sz="2000" dirty="0" smtClean="0">
                <a:solidFill>
                  <a:schemeClr val="bg1"/>
                </a:solidFill>
              </a:rPr>
              <a:t>Convener: </a:t>
            </a:r>
            <a:r>
              <a:rPr lang="it-IT" sz="2000" dirty="0" err="1" smtClean="0"/>
              <a:t>Marcin</a:t>
            </a:r>
            <a:r>
              <a:rPr lang="it-IT" sz="2000" dirty="0" smtClean="0"/>
              <a:t> </a:t>
            </a:r>
            <a:r>
              <a:rPr lang="it-IT" sz="2000" dirty="0" err="1" smtClean="0"/>
              <a:t>Palacz</a:t>
            </a:r>
            <a:r>
              <a:rPr lang="it-IT" sz="2000" dirty="0" smtClean="0"/>
              <a:t> </a:t>
            </a:r>
            <a:r>
              <a:rPr lang="it-IT" sz="2000" dirty="0" smtClean="0"/>
              <a:t>(</a:t>
            </a:r>
            <a:r>
              <a:rPr lang="it-IT" sz="2000" dirty="0" err="1" smtClean="0"/>
              <a:t>Warsaw</a:t>
            </a:r>
            <a:r>
              <a:rPr lang="it-IT" sz="2000" dirty="0" smtClean="0"/>
              <a:t>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7544" y="1484784"/>
            <a:ext cx="9072239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612900" indent="-1612900">
              <a:defRPr/>
            </a:pPr>
            <a:r>
              <a:rPr lang="en-GB" sz="3200" dirty="0">
                <a:latin typeface="Candara" pitchFamily="34" charset="0"/>
              </a:rPr>
              <a:t>Task </a:t>
            </a:r>
            <a:r>
              <a:rPr lang="en-GB" sz="3200" dirty="0" smtClean="0">
                <a:latin typeface="Candara" pitchFamily="34" charset="0"/>
              </a:rPr>
              <a:t>2   Coordination </a:t>
            </a:r>
            <a:r>
              <a:rPr lang="en-GB" sz="3200" dirty="0">
                <a:latin typeface="Candara" pitchFamily="34" charset="0"/>
              </a:rPr>
              <a:t>on </a:t>
            </a:r>
            <a:r>
              <a:rPr lang="en-GB" sz="3200" dirty="0" smtClean="0">
                <a:latin typeface="Candara" pitchFamily="34" charset="0"/>
              </a:rPr>
              <a:t>Ancillary </a:t>
            </a:r>
            <a:r>
              <a:rPr lang="en-GB" sz="3200" dirty="0">
                <a:latin typeface="Candara" pitchFamily="34" charset="0"/>
              </a:rPr>
              <a:t>Instrumentation	</a:t>
            </a:r>
            <a:r>
              <a:rPr lang="en-GB" sz="3200" dirty="0">
                <a:solidFill>
                  <a:srgbClr val="FF0000"/>
                </a:solidFill>
                <a:latin typeface="Candara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8313" y="1698625"/>
            <a:ext cx="8497887" cy="40626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879600" indent="-1879600" eaLnBrk="0" hangingPunct="0">
              <a:lnSpc>
                <a:spcPct val="70000"/>
              </a:lnSpc>
            </a:pPr>
            <a:r>
              <a:rPr lang="en-GB" sz="3600" dirty="0">
                <a:latin typeface="Candara" pitchFamily="34" charset="0"/>
              </a:rPr>
              <a:t>Task 3 	Collaboration Workshops</a:t>
            </a:r>
            <a:r>
              <a:rPr lang="en-GB" sz="3600" dirty="0">
                <a:solidFill>
                  <a:srgbClr val="FF0000"/>
                </a:solidFill>
                <a:latin typeface="Candara" pitchFamily="34" charset="0"/>
              </a:rPr>
              <a:t> </a:t>
            </a:r>
          </a:p>
          <a:p>
            <a:pPr marL="1879600" indent="-1879600" eaLnBrk="0" hangingPunct="0">
              <a:lnSpc>
                <a:spcPct val="70000"/>
              </a:lnSpc>
            </a:pPr>
            <a:endParaRPr lang="en-GB" sz="2400" b="1" dirty="0">
              <a:solidFill>
                <a:srgbClr val="FF0000"/>
              </a:solidFill>
              <a:latin typeface="Tahoma" pitchFamily="34" charset="0"/>
            </a:endParaRPr>
          </a:p>
          <a:p>
            <a:pPr marL="1879600" indent="-1879600" eaLnBrk="0" hangingPunct="0"/>
            <a:r>
              <a:rPr lang="en-GB" sz="2400" dirty="0">
                <a:solidFill>
                  <a:srgbClr val="CC0000"/>
                </a:solidFill>
              </a:rPr>
              <a:t>	     </a:t>
            </a:r>
            <a:r>
              <a:rPr lang="en-GB" sz="2400" dirty="0">
                <a:solidFill>
                  <a:schemeClr val="bg1"/>
                </a:solidFill>
              </a:rPr>
              <a:t>basic research</a:t>
            </a:r>
          </a:p>
          <a:p>
            <a:pPr marL="1879600" indent="-1879600" eaLnBrk="0" hangingPunct="0"/>
            <a:r>
              <a:rPr lang="en-GB" sz="2400" dirty="0">
                <a:solidFill>
                  <a:schemeClr val="bg1"/>
                </a:solidFill>
              </a:rPr>
              <a:t>	     technical developments</a:t>
            </a:r>
          </a:p>
          <a:p>
            <a:pPr marL="1879600" indent="-1879600" eaLnBrk="0" hangingPunct="0"/>
            <a:r>
              <a:rPr lang="en-GB" sz="2400" dirty="0">
                <a:solidFill>
                  <a:schemeClr val="bg1"/>
                </a:solidFill>
              </a:rPr>
              <a:t>	     applications</a:t>
            </a:r>
          </a:p>
          <a:p>
            <a:pPr marL="1879600" indent="-1879600" eaLnBrk="0" hangingPunct="0"/>
            <a:endParaRPr lang="en-GB" sz="2400" dirty="0">
              <a:solidFill>
                <a:srgbClr val="CC0000"/>
              </a:solidFill>
            </a:endParaRPr>
          </a:p>
          <a:p>
            <a:pPr indent="-1879600" eaLnBrk="0" hangingPunct="0"/>
            <a:r>
              <a:rPr lang="en-GB" sz="2400" dirty="0">
                <a:solidFill>
                  <a:srgbClr val="66FFFF"/>
                </a:solidFill>
              </a:rPr>
              <a:t>organized on an annual basis in four different countries, </a:t>
            </a:r>
            <a:endParaRPr lang="en-GB" sz="2400" dirty="0" smtClean="0">
              <a:solidFill>
                <a:srgbClr val="66FFFF"/>
              </a:solidFill>
            </a:endParaRPr>
          </a:p>
          <a:p>
            <a:pPr indent="-1879600" eaLnBrk="0" hangingPunct="0"/>
            <a:r>
              <a:rPr lang="en-GB" sz="2400" dirty="0" smtClean="0">
                <a:solidFill>
                  <a:srgbClr val="66FFFF"/>
                </a:solidFill>
              </a:rPr>
              <a:t>will allow </a:t>
            </a:r>
            <a:r>
              <a:rPr lang="en-GB" sz="2400" dirty="0">
                <a:solidFill>
                  <a:srgbClr val="66FFFF"/>
                </a:solidFill>
              </a:rPr>
              <a:t>the </a:t>
            </a:r>
            <a:r>
              <a:rPr lang="en-GB" sz="2400" dirty="0" smtClean="0">
                <a:solidFill>
                  <a:srgbClr val="66FFFF"/>
                </a:solidFill>
              </a:rPr>
              <a:t>whole </a:t>
            </a:r>
            <a:r>
              <a:rPr lang="en-GB" sz="2400" dirty="0">
                <a:solidFill>
                  <a:srgbClr val="66FFFF"/>
                </a:solidFill>
              </a:rPr>
              <a:t>community to meet together, to </a:t>
            </a:r>
            <a:r>
              <a:rPr lang="en-US" sz="2400" dirty="0">
                <a:solidFill>
                  <a:srgbClr val="66FFFF"/>
                </a:solidFill>
              </a:rPr>
              <a:t>present scientific results, </a:t>
            </a:r>
            <a:r>
              <a:rPr lang="en-US" sz="2400" dirty="0" smtClean="0">
                <a:solidFill>
                  <a:srgbClr val="66FFFF"/>
                </a:solidFill>
              </a:rPr>
              <a:t>to strengthen </a:t>
            </a:r>
            <a:r>
              <a:rPr lang="en-US" sz="2400" dirty="0">
                <a:solidFill>
                  <a:srgbClr val="66FFFF"/>
                </a:solidFill>
              </a:rPr>
              <a:t>collaborations and to start new ventures.</a:t>
            </a:r>
          </a:p>
          <a:p>
            <a:pPr marL="1879600" indent="-1879600" eaLnBrk="0" hangingPunct="0"/>
            <a:endParaRPr lang="en-GB" sz="2400" dirty="0">
              <a:solidFill>
                <a:srgbClr val="CC0000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the tasks </a:t>
            </a:r>
            <a:endParaRPr lang="en-GB" sz="4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4056" y="125760"/>
            <a:ext cx="507605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7486</TotalTime>
  <Words>330</Words>
  <Application>Microsoft Office PowerPoint</Application>
  <PresentationFormat>Presentazione su schermo (4:3)</PresentationFormat>
  <Paragraphs>96</Paragraphs>
  <Slides>12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Papyrus</vt:lpstr>
      <vt:lpstr>Times New Roman</vt:lpstr>
      <vt:lpstr>Calibri</vt:lpstr>
      <vt:lpstr>Candara</vt:lpstr>
      <vt:lpstr>Tahoma</vt:lpstr>
      <vt:lpstr>EGAN</vt:lpstr>
      <vt:lpstr>Diapositiva 1</vt:lpstr>
      <vt:lpstr>European Gamma and Ancillary detectors Network</vt:lpstr>
      <vt:lpstr>goals</vt:lpstr>
      <vt:lpstr>Diapositiva 4</vt:lpstr>
      <vt:lpstr>Coordination with hosting infrastructures</vt:lpstr>
      <vt:lpstr>dissemination and training</vt:lpstr>
      <vt:lpstr>the tasks  </vt:lpstr>
      <vt:lpstr>the tasks </vt:lpstr>
      <vt:lpstr>the tasks </vt:lpstr>
      <vt:lpstr>the tasks </vt:lpstr>
      <vt:lpstr>Steering Committee  and funds distribution</vt:lpstr>
      <vt:lpstr>participants</vt:lpstr>
    </vt:vector>
  </TitlesOfParts>
  <Company>GSI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Scheidenberger</dc:creator>
  <cp:lastModifiedBy>lenzi</cp:lastModifiedBy>
  <cp:revision>356</cp:revision>
  <cp:lastPrinted>2003-05-21T14:35:36Z</cp:lastPrinted>
  <dcterms:created xsi:type="dcterms:W3CDTF">2003-02-25T13:44:20Z</dcterms:created>
  <dcterms:modified xsi:type="dcterms:W3CDTF">2012-10-29T11:26:00Z</dcterms:modified>
</cp:coreProperties>
</file>