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75" r:id="rId3"/>
    <p:sldId id="276" r:id="rId4"/>
    <p:sldId id="285" r:id="rId5"/>
    <p:sldId id="286" r:id="rId6"/>
    <p:sldId id="280" r:id="rId7"/>
    <p:sldId id="281" r:id="rId8"/>
    <p:sldId id="287" r:id="rId9"/>
    <p:sldId id="282" r:id="rId10"/>
    <p:sldId id="284" r:id="rId11"/>
    <p:sldId id="283" r:id="rId12"/>
    <p:sldId id="27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33" autoAdjust="0"/>
  </p:normalViewPr>
  <p:slideViewPr>
    <p:cSldViewPr>
      <p:cViewPr>
        <p:scale>
          <a:sx n="70" d="100"/>
          <a:sy n="70" d="100"/>
        </p:scale>
        <p:origin x="-10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D27F99-D06E-41C0-AFBB-B8D657F9F734}" type="doc">
      <dgm:prSet loTypeId="urn:microsoft.com/office/officeart/2005/8/layout/hProcess9" loCatId="process" qsTypeId="urn:microsoft.com/office/officeart/2005/8/quickstyle/simple5" qsCatId="simple" csTypeId="urn:microsoft.com/office/officeart/2005/8/colors/accent4_2" csCatId="accent4" phldr="1"/>
      <dgm:spPr/>
    </dgm:pt>
    <dgm:pt modelId="{3B85C6D1-264E-4204-9D0C-462794AB547B}">
      <dgm:prSet phldrT="[Testo]"/>
      <dgm:spPr/>
      <dgm:t>
        <a:bodyPr/>
        <a:lstStyle/>
        <a:p>
          <a:r>
            <a:rPr lang="en-US" dirty="0" smtClean="0"/>
            <a:t>START</a:t>
          </a:r>
          <a:endParaRPr lang="en-US" dirty="0"/>
        </a:p>
      </dgm:t>
    </dgm:pt>
    <dgm:pt modelId="{4077E8BA-385C-48CE-9754-8564A329F5A4}" type="parTrans" cxnId="{390CEE92-4234-49FC-AD20-EFA1BE7DE8A6}">
      <dgm:prSet/>
      <dgm:spPr/>
      <dgm:t>
        <a:bodyPr/>
        <a:lstStyle/>
        <a:p>
          <a:endParaRPr lang="en-US"/>
        </a:p>
      </dgm:t>
    </dgm:pt>
    <dgm:pt modelId="{A9EC307F-FD2D-4840-B2AD-9EE1AE65FD7D}" type="sibTrans" cxnId="{390CEE92-4234-49FC-AD20-EFA1BE7DE8A6}">
      <dgm:prSet/>
      <dgm:spPr/>
      <dgm:t>
        <a:bodyPr/>
        <a:lstStyle/>
        <a:p>
          <a:endParaRPr lang="en-US"/>
        </a:p>
      </dgm:t>
    </dgm:pt>
    <dgm:pt modelId="{B6D34CE4-3846-4F06-A507-AFAD01AE3E73}">
      <dgm:prSet phldrT="[Testo]"/>
      <dgm:spPr/>
      <dgm:t>
        <a:bodyPr/>
        <a:lstStyle/>
        <a:p>
          <a:r>
            <a:rPr lang="en-US" dirty="0" smtClean="0"/>
            <a:t>LENGTH</a:t>
          </a:r>
          <a:endParaRPr lang="en-US" dirty="0"/>
        </a:p>
      </dgm:t>
    </dgm:pt>
    <dgm:pt modelId="{276A9AC4-A2CB-4AA9-836D-C2F3FEF11446}" type="parTrans" cxnId="{A2E7E455-0CDE-47C8-8A7B-7A2E653A1D89}">
      <dgm:prSet/>
      <dgm:spPr/>
      <dgm:t>
        <a:bodyPr/>
        <a:lstStyle/>
        <a:p>
          <a:endParaRPr lang="en-US"/>
        </a:p>
      </dgm:t>
    </dgm:pt>
    <dgm:pt modelId="{6F827E9E-963A-462B-9881-C040511BA64B}" type="sibTrans" cxnId="{A2E7E455-0CDE-47C8-8A7B-7A2E653A1D89}">
      <dgm:prSet/>
      <dgm:spPr/>
      <dgm:t>
        <a:bodyPr/>
        <a:lstStyle/>
        <a:p>
          <a:endParaRPr lang="en-US"/>
        </a:p>
      </dgm:t>
    </dgm:pt>
    <dgm:pt modelId="{37514319-F140-40BF-B96F-97AC0F3D4A29}">
      <dgm:prSet phldrT="[Testo]"/>
      <dgm:spPr/>
      <dgm:t>
        <a:bodyPr/>
        <a:lstStyle/>
        <a:p>
          <a:r>
            <a:rPr lang="en-US" dirty="0" smtClean="0"/>
            <a:t>COMMAND ID</a:t>
          </a:r>
          <a:endParaRPr lang="en-US" dirty="0"/>
        </a:p>
      </dgm:t>
    </dgm:pt>
    <dgm:pt modelId="{5D56E5F7-5C33-405E-BE61-4E761ABA1971}" type="parTrans" cxnId="{4EF522C0-20C6-4BE3-826C-59A1EBBA7B1C}">
      <dgm:prSet/>
      <dgm:spPr/>
      <dgm:t>
        <a:bodyPr/>
        <a:lstStyle/>
        <a:p>
          <a:endParaRPr lang="en-US"/>
        </a:p>
      </dgm:t>
    </dgm:pt>
    <dgm:pt modelId="{5EB1A5EC-D4E1-4E57-92D9-07BEA6B306E5}" type="sibTrans" cxnId="{4EF522C0-20C6-4BE3-826C-59A1EBBA7B1C}">
      <dgm:prSet/>
      <dgm:spPr/>
      <dgm:t>
        <a:bodyPr/>
        <a:lstStyle/>
        <a:p>
          <a:endParaRPr lang="en-US"/>
        </a:p>
      </dgm:t>
    </dgm:pt>
    <dgm:pt modelId="{279267B3-B8C8-4A7F-9DAB-46730E0C6ED5}">
      <dgm:prSet phldrT="[Testo]"/>
      <dgm:spPr/>
      <dgm:t>
        <a:bodyPr/>
        <a:lstStyle/>
        <a:p>
          <a:r>
            <a:rPr lang="en-US" dirty="0" smtClean="0"/>
            <a:t>LOCAL TAG (7:0)</a:t>
          </a:r>
          <a:endParaRPr lang="en-US" dirty="0"/>
        </a:p>
      </dgm:t>
    </dgm:pt>
    <dgm:pt modelId="{BFDBEE12-B534-4BEA-B23C-A36F3ABE2916}" type="parTrans" cxnId="{F1BA5D18-A2D2-4072-9C2A-A0D20FB904D5}">
      <dgm:prSet/>
      <dgm:spPr/>
      <dgm:t>
        <a:bodyPr/>
        <a:lstStyle/>
        <a:p>
          <a:endParaRPr lang="en-US"/>
        </a:p>
      </dgm:t>
    </dgm:pt>
    <dgm:pt modelId="{1F34AF2A-6F40-40F4-AAB7-ECE51E81D470}" type="sibTrans" cxnId="{F1BA5D18-A2D2-4072-9C2A-A0D20FB904D5}">
      <dgm:prSet/>
      <dgm:spPr/>
      <dgm:t>
        <a:bodyPr/>
        <a:lstStyle/>
        <a:p>
          <a:endParaRPr lang="en-US"/>
        </a:p>
      </dgm:t>
    </dgm:pt>
    <dgm:pt modelId="{1181EDD1-AD89-4C3B-91C7-C956C7FFC340}">
      <dgm:prSet phldrT="[Testo]"/>
      <dgm:spPr/>
      <dgm:t>
        <a:bodyPr/>
        <a:lstStyle/>
        <a:p>
          <a:r>
            <a:rPr lang="en-US" dirty="0" smtClean="0"/>
            <a:t>LOCAL TAG (15:8)</a:t>
          </a:r>
          <a:endParaRPr lang="en-US" dirty="0"/>
        </a:p>
      </dgm:t>
    </dgm:pt>
    <dgm:pt modelId="{802C0717-59A2-4110-8ECF-6991B3B7EDD6}" type="parTrans" cxnId="{BB3889DA-D4B9-491B-8302-77B8F3064E92}">
      <dgm:prSet/>
      <dgm:spPr/>
      <dgm:t>
        <a:bodyPr/>
        <a:lstStyle/>
        <a:p>
          <a:endParaRPr lang="en-US"/>
        </a:p>
      </dgm:t>
    </dgm:pt>
    <dgm:pt modelId="{A0423F9D-993C-47DE-9BD3-7A9A315EC7DC}" type="sibTrans" cxnId="{BB3889DA-D4B9-491B-8302-77B8F3064E92}">
      <dgm:prSet/>
      <dgm:spPr/>
      <dgm:t>
        <a:bodyPr/>
        <a:lstStyle/>
        <a:p>
          <a:endParaRPr lang="en-US"/>
        </a:p>
      </dgm:t>
    </dgm:pt>
    <dgm:pt modelId="{43E7ED02-C14C-4083-9718-1D2107555731}">
      <dgm:prSet phldrT="[Testo]"/>
      <dgm:spPr/>
      <dgm:t>
        <a:bodyPr/>
        <a:lstStyle/>
        <a:p>
          <a:r>
            <a:rPr lang="en-US" dirty="0" smtClean="0"/>
            <a:t>TRIGGER ID</a:t>
          </a:r>
          <a:endParaRPr lang="en-US" dirty="0"/>
        </a:p>
      </dgm:t>
    </dgm:pt>
    <dgm:pt modelId="{5C2B8DA3-681A-4DD8-8F08-527CCADACD31}" type="parTrans" cxnId="{8053A76C-84E5-493D-BE49-2DE29D5AAD73}">
      <dgm:prSet/>
      <dgm:spPr/>
      <dgm:t>
        <a:bodyPr/>
        <a:lstStyle/>
        <a:p>
          <a:endParaRPr lang="en-US"/>
        </a:p>
      </dgm:t>
    </dgm:pt>
    <dgm:pt modelId="{47CAF7FF-99BA-45DB-902B-7B91D1CF7033}" type="sibTrans" cxnId="{8053A76C-84E5-493D-BE49-2DE29D5AAD73}">
      <dgm:prSet/>
      <dgm:spPr/>
      <dgm:t>
        <a:bodyPr/>
        <a:lstStyle/>
        <a:p>
          <a:endParaRPr lang="en-US"/>
        </a:p>
      </dgm:t>
    </dgm:pt>
    <dgm:pt modelId="{611779FC-B270-4433-8E99-39BD33519F61}" type="pres">
      <dgm:prSet presAssocID="{7BD27F99-D06E-41C0-AFBB-B8D657F9F734}" presName="CompostProcess" presStyleCnt="0">
        <dgm:presLayoutVars>
          <dgm:dir/>
          <dgm:resizeHandles val="exact"/>
        </dgm:presLayoutVars>
      </dgm:prSet>
      <dgm:spPr/>
    </dgm:pt>
    <dgm:pt modelId="{D379CEE3-1B1B-4E03-BF7F-A04113476DF3}" type="pres">
      <dgm:prSet presAssocID="{7BD27F99-D06E-41C0-AFBB-B8D657F9F734}" presName="arrow" presStyleLbl="bgShp" presStyleIdx="0" presStyleCnt="1"/>
      <dgm:spPr>
        <a:prstGeom prst="rect">
          <a:avLst/>
        </a:prstGeom>
        <a:noFill/>
      </dgm:spPr>
    </dgm:pt>
    <dgm:pt modelId="{7F8F1F8C-E669-4811-A25C-63143B20B355}" type="pres">
      <dgm:prSet presAssocID="{7BD27F99-D06E-41C0-AFBB-B8D657F9F734}" presName="linearProcess" presStyleCnt="0"/>
      <dgm:spPr/>
    </dgm:pt>
    <dgm:pt modelId="{8572AC68-0628-48E5-92B6-44DF60222642}" type="pres">
      <dgm:prSet presAssocID="{3B85C6D1-264E-4204-9D0C-462794AB547B}" presName="textNode" presStyleLbl="node1" presStyleIdx="0" presStyleCnt="6" custScaleX="41917" custLinFactNeighborX="812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6C34A-BF8C-4713-A35B-D1F7DAFF7CC6}" type="pres">
      <dgm:prSet presAssocID="{A9EC307F-FD2D-4840-B2AD-9EE1AE65FD7D}" presName="sibTrans" presStyleCnt="0"/>
      <dgm:spPr/>
    </dgm:pt>
    <dgm:pt modelId="{1703A120-7222-4DBB-8E20-A69352F42417}" type="pres">
      <dgm:prSet presAssocID="{B6D34CE4-3846-4F06-A507-AFAD01AE3E73}" presName="textNode" presStyleLbl="node1" presStyleIdx="1" presStyleCnt="6" custScaleX="415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BF5B5-762A-440D-B01F-CFEAEFF90051}" type="pres">
      <dgm:prSet presAssocID="{6F827E9E-963A-462B-9881-C040511BA64B}" presName="sibTrans" presStyleCnt="0"/>
      <dgm:spPr/>
    </dgm:pt>
    <dgm:pt modelId="{1E089AD7-46E1-4D3C-B9FD-071C6EAD78A6}" type="pres">
      <dgm:prSet presAssocID="{43E7ED02-C14C-4083-9718-1D2107555731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DE45F-38AD-4AEA-A4F0-891CC0B1280E}" type="pres">
      <dgm:prSet presAssocID="{47CAF7FF-99BA-45DB-902B-7B91D1CF7033}" presName="sibTrans" presStyleCnt="0"/>
      <dgm:spPr/>
    </dgm:pt>
    <dgm:pt modelId="{CA28F7DB-30C4-4275-94C2-A312AB2F199F}" type="pres">
      <dgm:prSet presAssocID="{37514319-F140-40BF-B96F-97AC0F3D4A29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2E9D3F-43F2-4D63-B0F7-2DB3E629B938}" type="pres">
      <dgm:prSet presAssocID="{5EB1A5EC-D4E1-4E57-92D9-07BEA6B306E5}" presName="sibTrans" presStyleCnt="0"/>
      <dgm:spPr/>
    </dgm:pt>
    <dgm:pt modelId="{208CE886-217F-46F3-AB87-90B4C9C4C17B}" type="pres">
      <dgm:prSet presAssocID="{279267B3-B8C8-4A7F-9DAB-46730E0C6ED5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DDA0E0-2035-4387-8C5A-1C391ABD4F58}" type="pres">
      <dgm:prSet presAssocID="{1F34AF2A-6F40-40F4-AAB7-ECE51E81D470}" presName="sibTrans" presStyleCnt="0"/>
      <dgm:spPr/>
    </dgm:pt>
    <dgm:pt modelId="{84417D38-E6C8-4733-AF92-EDD428E2EB80}" type="pres">
      <dgm:prSet presAssocID="{1181EDD1-AD89-4C3B-91C7-C956C7FFC340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1C0C4F-FB8F-4D68-BBDE-ADC2B7FB19A7}" type="presOf" srcId="{43E7ED02-C14C-4083-9718-1D2107555731}" destId="{1E089AD7-46E1-4D3C-B9FD-071C6EAD78A6}" srcOrd="0" destOrd="0" presId="urn:microsoft.com/office/officeart/2005/8/layout/hProcess9"/>
    <dgm:cxn modelId="{390CEE92-4234-49FC-AD20-EFA1BE7DE8A6}" srcId="{7BD27F99-D06E-41C0-AFBB-B8D657F9F734}" destId="{3B85C6D1-264E-4204-9D0C-462794AB547B}" srcOrd="0" destOrd="0" parTransId="{4077E8BA-385C-48CE-9754-8564A329F5A4}" sibTransId="{A9EC307F-FD2D-4840-B2AD-9EE1AE65FD7D}"/>
    <dgm:cxn modelId="{6C925465-2E82-48E5-B4C7-0EABA7EFF1BD}" type="presOf" srcId="{1181EDD1-AD89-4C3B-91C7-C956C7FFC340}" destId="{84417D38-E6C8-4733-AF92-EDD428E2EB80}" srcOrd="0" destOrd="0" presId="urn:microsoft.com/office/officeart/2005/8/layout/hProcess9"/>
    <dgm:cxn modelId="{A45B3496-5F33-43E5-B413-5855BEDB7E7F}" type="presOf" srcId="{B6D34CE4-3846-4F06-A507-AFAD01AE3E73}" destId="{1703A120-7222-4DBB-8E20-A69352F42417}" srcOrd="0" destOrd="0" presId="urn:microsoft.com/office/officeart/2005/8/layout/hProcess9"/>
    <dgm:cxn modelId="{BB3889DA-D4B9-491B-8302-77B8F3064E92}" srcId="{7BD27F99-D06E-41C0-AFBB-B8D657F9F734}" destId="{1181EDD1-AD89-4C3B-91C7-C956C7FFC340}" srcOrd="5" destOrd="0" parTransId="{802C0717-59A2-4110-8ECF-6991B3B7EDD6}" sibTransId="{A0423F9D-993C-47DE-9BD3-7A9A315EC7DC}"/>
    <dgm:cxn modelId="{A2E7E455-0CDE-47C8-8A7B-7A2E653A1D89}" srcId="{7BD27F99-D06E-41C0-AFBB-B8D657F9F734}" destId="{B6D34CE4-3846-4F06-A507-AFAD01AE3E73}" srcOrd="1" destOrd="0" parTransId="{276A9AC4-A2CB-4AA9-836D-C2F3FEF11446}" sibTransId="{6F827E9E-963A-462B-9881-C040511BA64B}"/>
    <dgm:cxn modelId="{BCADA400-3C26-4102-ABB2-6F6C0F7965B8}" type="presOf" srcId="{7BD27F99-D06E-41C0-AFBB-B8D657F9F734}" destId="{611779FC-B270-4433-8E99-39BD33519F61}" srcOrd="0" destOrd="0" presId="urn:microsoft.com/office/officeart/2005/8/layout/hProcess9"/>
    <dgm:cxn modelId="{559D3418-8E1E-44A6-AC08-BDD6D1DFC40C}" type="presOf" srcId="{279267B3-B8C8-4A7F-9DAB-46730E0C6ED5}" destId="{208CE886-217F-46F3-AB87-90B4C9C4C17B}" srcOrd="0" destOrd="0" presId="urn:microsoft.com/office/officeart/2005/8/layout/hProcess9"/>
    <dgm:cxn modelId="{90CE8FC8-D512-4E43-881D-6AC9A5EA9B63}" type="presOf" srcId="{3B85C6D1-264E-4204-9D0C-462794AB547B}" destId="{8572AC68-0628-48E5-92B6-44DF60222642}" srcOrd="0" destOrd="0" presId="urn:microsoft.com/office/officeart/2005/8/layout/hProcess9"/>
    <dgm:cxn modelId="{56739486-4124-4600-BDAA-FCDC49CF43B8}" type="presOf" srcId="{37514319-F140-40BF-B96F-97AC0F3D4A29}" destId="{CA28F7DB-30C4-4275-94C2-A312AB2F199F}" srcOrd="0" destOrd="0" presId="urn:microsoft.com/office/officeart/2005/8/layout/hProcess9"/>
    <dgm:cxn modelId="{8053A76C-84E5-493D-BE49-2DE29D5AAD73}" srcId="{7BD27F99-D06E-41C0-AFBB-B8D657F9F734}" destId="{43E7ED02-C14C-4083-9718-1D2107555731}" srcOrd="2" destOrd="0" parTransId="{5C2B8DA3-681A-4DD8-8F08-527CCADACD31}" sibTransId="{47CAF7FF-99BA-45DB-902B-7B91D1CF7033}"/>
    <dgm:cxn modelId="{4EF522C0-20C6-4BE3-826C-59A1EBBA7B1C}" srcId="{7BD27F99-D06E-41C0-AFBB-B8D657F9F734}" destId="{37514319-F140-40BF-B96F-97AC0F3D4A29}" srcOrd="3" destOrd="0" parTransId="{5D56E5F7-5C33-405E-BE61-4E761ABA1971}" sibTransId="{5EB1A5EC-D4E1-4E57-92D9-07BEA6B306E5}"/>
    <dgm:cxn modelId="{F1BA5D18-A2D2-4072-9C2A-A0D20FB904D5}" srcId="{7BD27F99-D06E-41C0-AFBB-B8D657F9F734}" destId="{279267B3-B8C8-4A7F-9DAB-46730E0C6ED5}" srcOrd="4" destOrd="0" parTransId="{BFDBEE12-B534-4BEA-B23C-A36F3ABE2916}" sibTransId="{1F34AF2A-6F40-40F4-AAB7-ECE51E81D470}"/>
    <dgm:cxn modelId="{52EA8CF6-1532-4A4C-8C19-F03909405D98}" type="presParOf" srcId="{611779FC-B270-4433-8E99-39BD33519F61}" destId="{D379CEE3-1B1B-4E03-BF7F-A04113476DF3}" srcOrd="0" destOrd="0" presId="urn:microsoft.com/office/officeart/2005/8/layout/hProcess9"/>
    <dgm:cxn modelId="{756971E6-39C4-42FA-8E64-4860E21616EE}" type="presParOf" srcId="{611779FC-B270-4433-8E99-39BD33519F61}" destId="{7F8F1F8C-E669-4811-A25C-63143B20B355}" srcOrd="1" destOrd="0" presId="urn:microsoft.com/office/officeart/2005/8/layout/hProcess9"/>
    <dgm:cxn modelId="{5C913812-E618-4A9E-A2DD-EE83EBBA65DE}" type="presParOf" srcId="{7F8F1F8C-E669-4811-A25C-63143B20B355}" destId="{8572AC68-0628-48E5-92B6-44DF60222642}" srcOrd="0" destOrd="0" presId="urn:microsoft.com/office/officeart/2005/8/layout/hProcess9"/>
    <dgm:cxn modelId="{6FD77D50-5F31-41BC-B1BC-88CEF6F5430D}" type="presParOf" srcId="{7F8F1F8C-E669-4811-A25C-63143B20B355}" destId="{4296C34A-BF8C-4713-A35B-D1F7DAFF7CC6}" srcOrd="1" destOrd="0" presId="urn:microsoft.com/office/officeart/2005/8/layout/hProcess9"/>
    <dgm:cxn modelId="{91EA5438-0A15-46FA-9FAA-D49D4497BF72}" type="presParOf" srcId="{7F8F1F8C-E669-4811-A25C-63143B20B355}" destId="{1703A120-7222-4DBB-8E20-A69352F42417}" srcOrd="2" destOrd="0" presId="urn:microsoft.com/office/officeart/2005/8/layout/hProcess9"/>
    <dgm:cxn modelId="{CFD5B4FD-7D96-47D5-9A7C-20D4A3F27DAD}" type="presParOf" srcId="{7F8F1F8C-E669-4811-A25C-63143B20B355}" destId="{5EABF5B5-762A-440D-B01F-CFEAEFF90051}" srcOrd="3" destOrd="0" presId="urn:microsoft.com/office/officeart/2005/8/layout/hProcess9"/>
    <dgm:cxn modelId="{BF2FA170-94D4-40B0-A913-8091555A9100}" type="presParOf" srcId="{7F8F1F8C-E669-4811-A25C-63143B20B355}" destId="{1E089AD7-46E1-4D3C-B9FD-071C6EAD78A6}" srcOrd="4" destOrd="0" presId="urn:microsoft.com/office/officeart/2005/8/layout/hProcess9"/>
    <dgm:cxn modelId="{90DDFEDC-2D82-4693-AD83-0298BCF43235}" type="presParOf" srcId="{7F8F1F8C-E669-4811-A25C-63143B20B355}" destId="{7F9DE45F-38AD-4AEA-A4F0-891CC0B1280E}" srcOrd="5" destOrd="0" presId="urn:microsoft.com/office/officeart/2005/8/layout/hProcess9"/>
    <dgm:cxn modelId="{2BF590EB-C20D-432A-BFDA-E523D8000225}" type="presParOf" srcId="{7F8F1F8C-E669-4811-A25C-63143B20B355}" destId="{CA28F7DB-30C4-4275-94C2-A312AB2F199F}" srcOrd="6" destOrd="0" presId="urn:microsoft.com/office/officeart/2005/8/layout/hProcess9"/>
    <dgm:cxn modelId="{9C3425AD-71C4-43A4-8212-55E7E20C3A7A}" type="presParOf" srcId="{7F8F1F8C-E669-4811-A25C-63143B20B355}" destId="{EE2E9D3F-43F2-4D63-B0F7-2DB3E629B938}" srcOrd="7" destOrd="0" presId="urn:microsoft.com/office/officeart/2005/8/layout/hProcess9"/>
    <dgm:cxn modelId="{10774B81-F498-483F-9D18-D68BF0CA1818}" type="presParOf" srcId="{7F8F1F8C-E669-4811-A25C-63143B20B355}" destId="{208CE886-217F-46F3-AB87-90B4C9C4C17B}" srcOrd="8" destOrd="0" presId="urn:microsoft.com/office/officeart/2005/8/layout/hProcess9"/>
    <dgm:cxn modelId="{DE8A2D2D-429F-426C-937C-04AB29F8F4E2}" type="presParOf" srcId="{7F8F1F8C-E669-4811-A25C-63143B20B355}" destId="{97DDA0E0-2035-4387-8C5A-1C391ABD4F58}" srcOrd="9" destOrd="0" presId="urn:microsoft.com/office/officeart/2005/8/layout/hProcess9"/>
    <dgm:cxn modelId="{32D57957-7868-4109-A747-D5760ECB7F2A}" type="presParOf" srcId="{7F8F1F8C-E669-4811-A25C-63143B20B355}" destId="{84417D38-E6C8-4733-AF92-EDD428E2EB80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79CEE3-1B1B-4E03-BF7F-A04113476DF3}">
      <dsp:nvSpPr>
        <dsp:cNvPr id="0" name=""/>
        <dsp:cNvSpPr/>
      </dsp:nvSpPr>
      <dsp:spPr>
        <a:xfrm>
          <a:off x="567062" y="0"/>
          <a:ext cx="6426714" cy="1023887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572AC68-0628-48E5-92B6-44DF60222642}">
      <dsp:nvSpPr>
        <dsp:cNvPr id="0" name=""/>
        <dsp:cNvSpPr/>
      </dsp:nvSpPr>
      <dsp:spPr>
        <a:xfrm>
          <a:off x="113863" y="307166"/>
          <a:ext cx="595985" cy="40955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START</a:t>
          </a:r>
          <a:endParaRPr lang="en-US" sz="1000" kern="1200" dirty="0"/>
        </a:p>
      </dsp:txBody>
      <dsp:txXfrm>
        <a:off x="113863" y="307166"/>
        <a:ext cx="595985" cy="409555"/>
      </dsp:txXfrm>
    </dsp:sp>
    <dsp:sp modelId="{1703A120-7222-4DBB-8E20-A69352F42417}">
      <dsp:nvSpPr>
        <dsp:cNvPr id="0" name=""/>
        <dsp:cNvSpPr/>
      </dsp:nvSpPr>
      <dsp:spPr>
        <a:xfrm>
          <a:off x="735409" y="307166"/>
          <a:ext cx="590184" cy="40955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LENGTH</a:t>
          </a:r>
          <a:endParaRPr lang="en-US" sz="1000" kern="1200" dirty="0"/>
        </a:p>
      </dsp:txBody>
      <dsp:txXfrm>
        <a:off x="735409" y="307166"/>
        <a:ext cx="590184" cy="409555"/>
      </dsp:txXfrm>
    </dsp:sp>
    <dsp:sp modelId="{1E089AD7-46E1-4D3C-B9FD-071C6EAD78A6}">
      <dsp:nvSpPr>
        <dsp:cNvPr id="0" name=""/>
        <dsp:cNvSpPr/>
      </dsp:nvSpPr>
      <dsp:spPr>
        <a:xfrm>
          <a:off x="1461770" y="307166"/>
          <a:ext cx="1421823" cy="40955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TRIGGER ID</a:t>
          </a:r>
          <a:endParaRPr lang="en-US" sz="1000" kern="1200" dirty="0"/>
        </a:p>
      </dsp:txBody>
      <dsp:txXfrm>
        <a:off x="1461770" y="307166"/>
        <a:ext cx="1421823" cy="409555"/>
      </dsp:txXfrm>
    </dsp:sp>
    <dsp:sp modelId="{CA28F7DB-30C4-4275-94C2-A312AB2F199F}">
      <dsp:nvSpPr>
        <dsp:cNvPr id="0" name=""/>
        <dsp:cNvSpPr/>
      </dsp:nvSpPr>
      <dsp:spPr>
        <a:xfrm>
          <a:off x="3019769" y="307166"/>
          <a:ext cx="1421823" cy="40955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COMMAND ID</a:t>
          </a:r>
          <a:endParaRPr lang="en-US" sz="1000" kern="1200" dirty="0"/>
        </a:p>
      </dsp:txBody>
      <dsp:txXfrm>
        <a:off x="3019769" y="307166"/>
        <a:ext cx="1421823" cy="409555"/>
      </dsp:txXfrm>
    </dsp:sp>
    <dsp:sp modelId="{208CE886-217F-46F3-AB87-90B4C9C4C17B}">
      <dsp:nvSpPr>
        <dsp:cNvPr id="0" name=""/>
        <dsp:cNvSpPr/>
      </dsp:nvSpPr>
      <dsp:spPr>
        <a:xfrm>
          <a:off x="4577768" y="307166"/>
          <a:ext cx="1421823" cy="40955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LOCAL TAG (7:0)</a:t>
          </a:r>
          <a:endParaRPr lang="en-US" sz="1000" kern="1200" dirty="0"/>
        </a:p>
      </dsp:txBody>
      <dsp:txXfrm>
        <a:off x="4577768" y="307166"/>
        <a:ext cx="1421823" cy="409555"/>
      </dsp:txXfrm>
    </dsp:sp>
    <dsp:sp modelId="{84417D38-E6C8-4733-AF92-EDD428E2EB80}">
      <dsp:nvSpPr>
        <dsp:cNvPr id="0" name=""/>
        <dsp:cNvSpPr/>
      </dsp:nvSpPr>
      <dsp:spPr>
        <a:xfrm>
          <a:off x="6135767" y="307166"/>
          <a:ext cx="1421823" cy="40955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LOCAL TAG (15:8)</a:t>
          </a:r>
          <a:endParaRPr lang="en-US" sz="1000" kern="1200" dirty="0"/>
        </a:p>
      </dsp:txBody>
      <dsp:txXfrm>
        <a:off x="6135767" y="307166"/>
        <a:ext cx="1421823" cy="409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E96F8-4FB7-4FA0-BA59-4E2D9602B0AE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CCB6B-9854-4B2C-AD34-173D6ACA6CBE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1EA3B-DDDB-424F-94B0-1CDE74F2AB8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CCB6B-9854-4B2C-AD34-173D6ACA6CB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CCB6B-9854-4B2C-AD34-173D6ACA6CB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74DAC-3631-4015-A1D6-C676DFE0FC8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74DAC-3631-4015-A1D6-C676DFE0FC8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74DAC-3631-4015-A1D6-C676DFE0FC8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CCB6B-9854-4B2C-AD34-173D6ACA6CB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CCB6B-9854-4B2C-AD34-173D6ACA6CB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CCB6B-9854-4B2C-AD34-173D6ACA6CB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CCB6B-9854-4B2C-AD34-173D6ACA6CB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74DAC-3631-4015-A1D6-C676DFE0FC8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CCB6B-9854-4B2C-AD34-173D6ACA6CB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1AD3-2A9E-4C8C-B771-E45D55F8D546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9356-0B59-4119-8727-5165120B0AC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1AD3-2A9E-4C8C-B771-E45D55F8D546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9356-0B59-4119-8727-5165120B0AC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1AD3-2A9E-4C8C-B771-E45D55F8D546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9356-0B59-4119-8727-5165120B0AC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1AD3-2A9E-4C8C-B771-E45D55F8D546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9356-0B59-4119-8727-5165120B0AC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1AD3-2A9E-4C8C-B771-E45D55F8D546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9356-0B59-4119-8727-5165120B0AC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1AD3-2A9E-4C8C-B771-E45D55F8D546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9356-0B59-4119-8727-5165120B0AC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1AD3-2A9E-4C8C-B771-E45D55F8D546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9356-0B59-4119-8727-5165120B0AC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1AD3-2A9E-4C8C-B771-E45D55F8D546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9356-0B59-4119-8727-5165120B0AC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1AD3-2A9E-4C8C-B771-E45D55F8D546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9356-0B59-4119-8727-5165120B0AC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1AD3-2A9E-4C8C-B771-E45D55F8D546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9356-0B59-4119-8727-5165120B0AC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1AD3-2A9E-4C8C-B771-E45D55F8D546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9356-0B59-4119-8727-5165120B0AC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40000"/>
              </a:schemeClr>
            </a:gs>
            <a:gs pos="50000">
              <a:schemeClr val="accent1">
                <a:tint val="44500"/>
                <a:satMod val="160000"/>
                <a:alpha val="40000"/>
              </a:schemeClr>
            </a:gs>
            <a:gs pos="100000">
              <a:schemeClr val="accent1">
                <a:tint val="23500"/>
                <a:satMod val="160000"/>
                <a:alpha val="4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31AD3-2A9E-4C8C-B771-E45D55F8D546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B9356-0B59-4119-8727-5165120B0AC3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2857"/>
            <a:ext cx="7772400" cy="223224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3538D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rPr>
              <a:t>GTS @ SPIRAL2</a:t>
            </a:r>
            <a:br>
              <a:rPr lang="en-US" dirty="0" smtClean="0">
                <a:solidFill>
                  <a:srgbClr val="23538D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23538D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23538D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2400" dirty="0" smtClean="0">
                <a:solidFill>
                  <a:srgbClr val="23538D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rPr>
              <a:t>Andrea </a:t>
            </a:r>
            <a:r>
              <a:rPr lang="en-US" sz="2400" dirty="0" err="1" smtClean="0">
                <a:solidFill>
                  <a:srgbClr val="23538D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rPr>
              <a:t>Triossi</a:t>
            </a:r>
            <a:r>
              <a:rPr lang="en-US" sz="2400" dirty="0" smtClean="0">
                <a:solidFill>
                  <a:srgbClr val="23538D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2400" dirty="0" smtClean="0">
                <a:solidFill>
                  <a:srgbClr val="23538D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2400" dirty="0" smtClean="0">
                <a:solidFill>
                  <a:srgbClr val="23538D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rPr>
              <a:t>INFN - LNL</a:t>
            </a:r>
            <a:endParaRPr lang="en-US" sz="2400" dirty="0">
              <a:solidFill>
                <a:srgbClr val="23538D"/>
              </a:solidFill>
              <a:effectLst>
                <a:outerShdw blurRad="38100" dist="38100" dir="2700000" algn="ctr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027" name="Picture 3" descr="C:\Documents and Settings\triossi\Desktop\Dott_inf\Infn_Log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44" y="187594"/>
            <a:ext cx="1371600" cy="1010194"/>
          </a:xfrm>
          <a:prstGeom prst="rect">
            <a:avLst/>
          </a:prstGeom>
          <a:noFill/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232821" y="5393307"/>
            <a:ext cx="4678396" cy="1348061"/>
          </a:xfr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chemeClr val="accent2"/>
                </a:solidFill>
              </a:rPr>
              <a:t>Gaspard</a:t>
            </a:r>
            <a:r>
              <a:rPr lang="en-US" sz="2400" b="1" dirty="0" smtClean="0">
                <a:solidFill>
                  <a:schemeClr val="accent2"/>
                </a:solidFill>
              </a:rPr>
              <a:t> – Hyde – Trace Workshop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 </a:t>
            </a:r>
          </a:p>
          <a:p>
            <a:endParaRPr lang="en-US" sz="2400" dirty="0" smtClean="0">
              <a:solidFill>
                <a:schemeClr val="accent2"/>
              </a:solidFill>
            </a:endParaRPr>
          </a:p>
        </p:txBody>
      </p:sp>
      <p:sp>
        <p:nvSpPr>
          <p:cNvPr id="8" name="Rectangle 8"/>
          <p:cNvSpPr/>
          <p:nvPr/>
        </p:nvSpPr>
        <p:spPr>
          <a:xfrm>
            <a:off x="3455039" y="5850507"/>
            <a:ext cx="22838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October 31 2012,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</a:rPr>
              <a:t>Padova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94928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353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Test bench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2353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0768"/>
            <a:ext cx="9144000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0768"/>
            <a:ext cx="9144000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94928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353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Test bench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2353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 txBox="1">
            <a:spLocks/>
          </p:cNvSpPr>
          <p:nvPr/>
        </p:nvSpPr>
        <p:spPr>
          <a:xfrm>
            <a:off x="457200" y="3048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353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Conclusions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2353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0" name="Rectangle 11"/>
          <p:cNvSpPr/>
          <p:nvPr/>
        </p:nvSpPr>
        <p:spPr>
          <a:xfrm>
            <a:off x="769224" y="2577455"/>
            <a:ext cx="7534275" cy="1643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80000" bIns="180000" rtlCol="0" anchor="t" anchorCtr="0"/>
          <a:lstStyle/>
          <a:p>
            <a:pPr marL="2667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 New Firmware		</a:t>
            </a: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  <a:latin typeface="Bernard MT Condensed" pitchFamily="18" charset="0"/>
              </a:rPr>
              <a:t>         √   </a:t>
            </a:r>
            <a:r>
              <a:rPr lang="en-GB" dirty="0" smtClean="0">
                <a:solidFill>
                  <a:schemeClr val="tx1"/>
                </a:solidFill>
              </a:rPr>
              <a:t>simulation &amp; implementation (</a:t>
            </a:r>
            <a:r>
              <a:rPr lang="en-GB" dirty="0" err="1" smtClean="0">
                <a:solidFill>
                  <a:schemeClr val="tx1"/>
                </a:solidFill>
              </a:rPr>
              <a:t>ChipS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  <a:endParaRPr lang="en-US" dirty="0" smtClean="0"/>
          </a:p>
          <a:p>
            <a:pPr marL="2667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 Test bench on a small tree       </a:t>
            </a:r>
            <a:r>
              <a:rPr lang="en-US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O</a:t>
            </a:r>
            <a:r>
              <a:rPr lang="en-US" dirty="0" smtClean="0">
                <a:solidFill>
                  <a:schemeClr val="accent2"/>
                </a:solidFill>
                <a:latin typeface="Forte" pitchFamily="66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DaunPenh" pitchFamily="2" charset="0"/>
              </a:rPr>
              <a:t>ongoing (</a:t>
            </a:r>
            <a:r>
              <a:rPr lang="en-US" dirty="0" smtClean="0"/>
              <a:t>trigger processor needed?)</a:t>
            </a:r>
          </a:p>
          <a:p>
            <a:pPr marL="2667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 Test on a </a:t>
            </a:r>
            <a:r>
              <a:rPr lang="en-US" dirty="0" err="1" smtClean="0"/>
              <a:t>Numexo</a:t>
            </a:r>
            <a:r>
              <a:rPr lang="en-US" dirty="0" smtClean="0"/>
              <a:t> carrier         </a:t>
            </a:r>
          </a:p>
          <a:p>
            <a:pPr algn="ctr"/>
            <a:endParaRPr lang="en-US" dirty="0"/>
          </a:p>
        </p:txBody>
      </p:sp>
      <p:sp>
        <p:nvSpPr>
          <p:cNvPr id="39" name="Rectangle 4"/>
          <p:cNvSpPr/>
          <p:nvPr/>
        </p:nvSpPr>
        <p:spPr>
          <a:xfrm>
            <a:off x="776859" y="2101111"/>
            <a:ext cx="7534275" cy="48577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0" scaled="1"/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Achieved &amp; Expected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ttangolo 35"/>
          <p:cNvSpPr/>
          <p:nvPr/>
        </p:nvSpPr>
        <p:spPr>
          <a:xfrm>
            <a:off x="395536" y="908720"/>
            <a:ext cx="8352928" cy="1728192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457200" y="18864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353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GTS: </a:t>
            </a:r>
            <a:r>
              <a:rPr lang="en-US" sz="4400" b="1" dirty="0" smtClean="0">
                <a:solidFill>
                  <a:srgbClr val="2353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Functionalities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2353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0" name="Gruppo 29"/>
          <p:cNvGrpSpPr/>
          <p:nvPr/>
        </p:nvGrpSpPr>
        <p:grpSpPr>
          <a:xfrm>
            <a:off x="1187624" y="2708920"/>
            <a:ext cx="7266513" cy="3888432"/>
            <a:chOff x="1187624" y="1772816"/>
            <a:chExt cx="7266513" cy="3888432"/>
          </a:xfrm>
        </p:grpSpPr>
        <p:sp>
          <p:nvSpPr>
            <p:cNvPr id="14" name="Freccia a destra 13"/>
            <p:cNvSpPr/>
            <p:nvPr/>
          </p:nvSpPr>
          <p:spPr>
            <a:xfrm>
              <a:off x="1187624" y="2204864"/>
              <a:ext cx="2016224" cy="648072"/>
            </a:xfrm>
            <a:prstGeom prst="right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 smtClean="0"/>
                <a:t>Trigger Request</a:t>
              </a:r>
              <a:endParaRPr lang="en-US" dirty="0"/>
            </a:p>
          </p:txBody>
        </p:sp>
        <p:sp>
          <p:nvSpPr>
            <p:cNvPr id="15" name="Freccia a destra 14"/>
            <p:cNvSpPr/>
            <p:nvPr/>
          </p:nvSpPr>
          <p:spPr>
            <a:xfrm flipH="1">
              <a:off x="1187624" y="2924944"/>
              <a:ext cx="2016224" cy="648072"/>
            </a:xfrm>
            <a:prstGeom prst="right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 smtClean="0"/>
                <a:t>Local Tag</a:t>
              </a:r>
              <a:endParaRPr lang="en-US" dirty="0"/>
            </a:p>
          </p:txBody>
        </p:sp>
        <p:sp>
          <p:nvSpPr>
            <p:cNvPr id="16" name="Rettangolo arrotondato 15"/>
            <p:cNvSpPr/>
            <p:nvPr/>
          </p:nvSpPr>
          <p:spPr>
            <a:xfrm>
              <a:off x="3347864" y="1988840"/>
              <a:ext cx="1728192" cy="1584176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Local Tag </a:t>
              </a:r>
            </a:p>
            <a:p>
              <a:pPr algn="ctr"/>
              <a:r>
                <a:rPr lang="en-US" dirty="0" smtClean="0"/>
                <a:t>Generator</a:t>
              </a:r>
              <a:endParaRPr lang="en-US" dirty="0"/>
            </a:p>
          </p:txBody>
        </p:sp>
        <p:sp>
          <p:nvSpPr>
            <p:cNvPr id="17" name="Rettangolo arrotondato 16"/>
            <p:cNvSpPr/>
            <p:nvPr/>
          </p:nvSpPr>
          <p:spPr>
            <a:xfrm>
              <a:off x="6012160" y="1772816"/>
              <a:ext cx="1008112" cy="216024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MGT</a:t>
              </a:r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  <p:sp>
          <p:nvSpPr>
            <p:cNvPr id="18" name="Rettangolo arrotondato 17"/>
            <p:cNvSpPr/>
            <p:nvPr/>
          </p:nvSpPr>
          <p:spPr>
            <a:xfrm>
              <a:off x="6228184" y="2492896"/>
              <a:ext cx="584448" cy="584448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TX</a:t>
              </a:r>
              <a:endParaRPr lang="en-US" dirty="0"/>
            </a:p>
          </p:txBody>
        </p:sp>
        <p:sp>
          <p:nvSpPr>
            <p:cNvPr id="19" name="Rettangolo arrotondato 18"/>
            <p:cNvSpPr/>
            <p:nvPr/>
          </p:nvSpPr>
          <p:spPr>
            <a:xfrm>
              <a:off x="6228184" y="3212976"/>
              <a:ext cx="584448" cy="584448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RX</a:t>
              </a:r>
              <a:endParaRPr lang="en-US" dirty="0"/>
            </a:p>
          </p:txBody>
        </p:sp>
        <p:cxnSp>
          <p:nvCxnSpPr>
            <p:cNvPr id="21" name="Connettore 2 20"/>
            <p:cNvCxnSpPr>
              <a:stCxn id="16" idx="3"/>
              <a:endCxn id="18" idx="1"/>
            </p:cNvCxnSpPr>
            <p:nvPr/>
          </p:nvCxnSpPr>
          <p:spPr>
            <a:xfrm>
              <a:off x="5076056" y="2780928"/>
              <a:ext cx="1152128" cy="41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ettangolo arrotondato 21"/>
            <p:cNvSpPr/>
            <p:nvPr/>
          </p:nvSpPr>
          <p:spPr>
            <a:xfrm>
              <a:off x="3347864" y="4077072"/>
              <a:ext cx="1728192" cy="1584176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Trigger</a:t>
              </a:r>
              <a:endParaRPr lang="en-US" dirty="0"/>
            </a:p>
            <a:p>
              <a:pPr algn="ctr"/>
              <a:r>
                <a:rPr lang="en-US" dirty="0" smtClean="0"/>
                <a:t>Match</a:t>
              </a:r>
              <a:endParaRPr lang="en-US" dirty="0"/>
            </a:p>
          </p:txBody>
        </p:sp>
        <p:sp>
          <p:nvSpPr>
            <p:cNvPr id="23" name="Rettangolo arrotondato 22"/>
            <p:cNvSpPr/>
            <p:nvPr/>
          </p:nvSpPr>
          <p:spPr>
            <a:xfrm>
              <a:off x="6003776" y="4437112"/>
              <a:ext cx="1016496" cy="87248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MEM</a:t>
              </a:r>
              <a:endParaRPr lang="en-US" dirty="0"/>
            </a:p>
          </p:txBody>
        </p:sp>
        <p:sp>
          <p:nvSpPr>
            <p:cNvPr id="24" name="Freccia a destra 23"/>
            <p:cNvSpPr/>
            <p:nvPr/>
          </p:nvSpPr>
          <p:spPr>
            <a:xfrm flipH="1">
              <a:off x="1187624" y="4149080"/>
              <a:ext cx="2016224" cy="648072"/>
            </a:xfrm>
            <a:prstGeom prst="right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 smtClean="0"/>
                <a:t>Valid / Reject</a:t>
              </a:r>
              <a:endParaRPr lang="en-US" dirty="0"/>
            </a:p>
          </p:txBody>
        </p:sp>
        <p:sp>
          <p:nvSpPr>
            <p:cNvPr id="25" name="Freccia a destra 24"/>
            <p:cNvSpPr/>
            <p:nvPr/>
          </p:nvSpPr>
          <p:spPr>
            <a:xfrm flipH="1">
              <a:off x="1187624" y="4869160"/>
              <a:ext cx="2016224" cy="648072"/>
            </a:xfrm>
            <a:prstGeom prst="right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 smtClean="0"/>
                <a:t>Val/</a:t>
              </a:r>
              <a:r>
                <a:rPr lang="en-US" dirty="0" err="1" smtClean="0"/>
                <a:t>Rej</a:t>
              </a:r>
              <a:r>
                <a:rPr lang="en-US" dirty="0" smtClean="0"/>
                <a:t>  Tag</a:t>
              </a:r>
              <a:endParaRPr lang="en-US" dirty="0"/>
            </a:p>
          </p:txBody>
        </p:sp>
        <p:cxnSp>
          <p:nvCxnSpPr>
            <p:cNvPr id="26" name="Connettore 2 25"/>
            <p:cNvCxnSpPr/>
            <p:nvPr/>
          </p:nvCxnSpPr>
          <p:spPr>
            <a:xfrm>
              <a:off x="5076056" y="4725144"/>
              <a:ext cx="9361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Connettore 2 27"/>
            <p:cNvCxnSpPr/>
            <p:nvPr/>
          </p:nvCxnSpPr>
          <p:spPr>
            <a:xfrm rot="10800000" flipV="1">
              <a:off x="5076056" y="5085184"/>
              <a:ext cx="9361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Connettore 2 32"/>
            <p:cNvCxnSpPr/>
            <p:nvPr/>
          </p:nvCxnSpPr>
          <p:spPr>
            <a:xfrm>
              <a:off x="5004048" y="3501008"/>
              <a:ext cx="1080120" cy="93610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Connettore 2 34"/>
            <p:cNvCxnSpPr>
              <a:stCxn id="19" idx="1"/>
            </p:cNvCxnSpPr>
            <p:nvPr/>
          </p:nvCxnSpPr>
          <p:spPr>
            <a:xfrm rot="10800000" flipV="1">
              <a:off x="5004048" y="3505200"/>
              <a:ext cx="1224136" cy="6438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Connettore 2 41"/>
            <p:cNvCxnSpPr/>
            <p:nvPr/>
          </p:nvCxnSpPr>
          <p:spPr>
            <a:xfrm>
              <a:off x="6804248" y="2780928"/>
              <a:ext cx="1152128" cy="41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Ovale 42"/>
            <p:cNvSpPr/>
            <p:nvPr/>
          </p:nvSpPr>
          <p:spPr>
            <a:xfrm>
              <a:off x="7308304" y="2636912"/>
              <a:ext cx="288032" cy="144016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Connettore 2 43"/>
            <p:cNvCxnSpPr/>
            <p:nvPr/>
          </p:nvCxnSpPr>
          <p:spPr>
            <a:xfrm rot="10800000" flipV="1">
              <a:off x="6804248" y="3496816"/>
              <a:ext cx="1152128" cy="41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Ovale 45"/>
            <p:cNvSpPr/>
            <p:nvPr/>
          </p:nvSpPr>
          <p:spPr>
            <a:xfrm>
              <a:off x="7308304" y="3356992"/>
              <a:ext cx="288032" cy="144016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CasellaDiTesto 26"/>
            <p:cNvSpPr txBox="1"/>
            <p:nvPr/>
          </p:nvSpPr>
          <p:spPr>
            <a:xfrm>
              <a:off x="7668344" y="2924944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Uplink</a:t>
              </a:r>
              <a:endParaRPr lang="en-US" dirty="0"/>
            </a:p>
          </p:txBody>
        </p:sp>
      </p:grpSp>
      <p:sp>
        <p:nvSpPr>
          <p:cNvPr id="29" name="Rettangolo 28"/>
          <p:cNvSpPr/>
          <p:nvPr/>
        </p:nvSpPr>
        <p:spPr>
          <a:xfrm>
            <a:off x="539552" y="980728"/>
            <a:ext cx="2664296" cy="147732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Common clock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  Global clock counter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  Global event counter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  Trigger requests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Error reports </a:t>
            </a:r>
          </a:p>
        </p:txBody>
      </p:sp>
      <p:sp>
        <p:nvSpPr>
          <p:cNvPr id="34" name="Rettangolo 33"/>
          <p:cNvSpPr/>
          <p:nvPr/>
        </p:nvSpPr>
        <p:spPr>
          <a:xfrm>
            <a:off x="3203848" y="980728"/>
            <a:ext cx="496855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Trigger controls:</a:t>
            </a:r>
          </a:p>
          <a:p>
            <a:pPr marL="355600">
              <a:buFont typeface="Arial" pitchFamily="34" charset="0"/>
              <a:buChar char="•"/>
            </a:pPr>
            <a:r>
              <a:rPr lang="en-US" sz="1600" dirty="0" smtClean="0"/>
              <a:t>  Throttling of the L1 validation signal </a:t>
            </a:r>
          </a:p>
          <a:p>
            <a:pPr marL="355600">
              <a:buFont typeface="Arial" pitchFamily="34" charset="0"/>
              <a:buChar char="•"/>
            </a:pPr>
            <a:r>
              <a:rPr lang="en-US" sz="1600" dirty="0" smtClean="0"/>
              <a:t>  Fast commands (fast reset, initialization, etc.)</a:t>
            </a:r>
          </a:p>
          <a:p>
            <a:pPr marL="355600">
              <a:buFont typeface="Arial" pitchFamily="34" charset="0"/>
              <a:buChar char="•"/>
            </a:pPr>
            <a:r>
              <a:rPr lang="en-US" sz="1600" dirty="0" smtClean="0"/>
              <a:t>  Fast monitoring feedback from the crystals</a:t>
            </a:r>
          </a:p>
          <a:p>
            <a:pPr marL="355600">
              <a:buFont typeface="Arial" pitchFamily="34" charset="0"/>
              <a:buChar char="•"/>
            </a:pPr>
            <a:r>
              <a:rPr lang="en-US" sz="1600" dirty="0" smtClean="0"/>
              <a:t>  Calibration and test trigger sequence commands</a:t>
            </a:r>
          </a:p>
          <a:p>
            <a:pPr marL="355600">
              <a:buFont typeface="Arial" pitchFamily="34" charset="0"/>
              <a:buChar char="•"/>
            </a:pPr>
            <a:r>
              <a:rPr lang="en-US" sz="1600" dirty="0" smtClean="0"/>
              <a:t>  Monitor of dead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 txBox="1">
            <a:spLocks/>
          </p:cNvSpPr>
          <p:nvPr/>
        </p:nvSpPr>
        <p:spPr>
          <a:xfrm>
            <a:off x="457200" y="3048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353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GTS: Current</a:t>
            </a:r>
            <a:r>
              <a:rPr lang="en-US" sz="4400" b="1" noProof="0" dirty="0" smtClean="0">
                <a:solidFill>
                  <a:srgbClr val="2353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Limits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2353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539552" y="2199819"/>
            <a:ext cx="4352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55600" indent="-355600">
              <a:buFont typeface="Arial" pitchFamily="34" charset="0"/>
              <a:buChar char="•"/>
            </a:pPr>
            <a:r>
              <a:rPr lang="en-US" sz="2400" dirty="0" smtClean="0"/>
              <a:t>Serves just one trigger request</a:t>
            </a:r>
            <a:endParaRPr lang="en-US" sz="2400" dirty="0"/>
          </a:p>
        </p:txBody>
      </p:sp>
      <p:cxnSp>
        <p:nvCxnSpPr>
          <p:cNvPr id="30" name="Connettore 4 29"/>
          <p:cNvCxnSpPr/>
          <p:nvPr/>
        </p:nvCxnSpPr>
        <p:spPr>
          <a:xfrm>
            <a:off x="1085185" y="2219379"/>
            <a:ext cx="4107160" cy="432048"/>
          </a:xfrm>
          <a:prstGeom prst="bentConnector3">
            <a:avLst>
              <a:gd name="adj1" fmla="val -549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5436096" y="2408107"/>
            <a:ext cx="26704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Interface for 16</a:t>
            </a:r>
          </a:p>
          <a:p>
            <a:r>
              <a:rPr lang="en-US" sz="1600" dirty="0" smtClean="0"/>
              <a:t>Parameterized with GENERICs</a:t>
            </a:r>
            <a:endParaRPr lang="en-US" sz="1600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539552" y="3949207"/>
            <a:ext cx="3980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55600" indent="-355600">
              <a:buFont typeface="Arial" pitchFamily="34" charset="0"/>
              <a:buChar char="•"/>
            </a:pPr>
            <a:r>
              <a:rPr lang="en-US" sz="2400" dirty="0" smtClean="0"/>
              <a:t>Handles just one ID request</a:t>
            </a:r>
            <a:endParaRPr lang="en-US" sz="2400" dirty="0"/>
          </a:p>
        </p:txBody>
      </p:sp>
      <p:cxnSp>
        <p:nvCxnSpPr>
          <p:cNvPr id="37" name="Connettore 4 36"/>
          <p:cNvCxnSpPr/>
          <p:nvPr/>
        </p:nvCxnSpPr>
        <p:spPr>
          <a:xfrm>
            <a:off x="1085185" y="3974867"/>
            <a:ext cx="4107160" cy="432048"/>
          </a:xfrm>
          <a:prstGeom prst="bentConnector3">
            <a:avLst>
              <a:gd name="adj1" fmla="val -549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/>
          <p:cNvSpPr txBox="1"/>
          <p:nvPr/>
        </p:nvSpPr>
        <p:spPr>
          <a:xfrm>
            <a:off x="5436096" y="4161274"/>
            <a:ext cx="26704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16 ID per GTS core</a:t>
            </a:r>
          </a:p>
          <a:p>
            <a:r>
              <a:rPr lang="en-US" sz="1600" dirty="0" smtClean="0"/>
              <a:t>Parameterized with GENERICs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24515" t="5396" r="1493" b="31708"/>
          <a:stretch>
            <a:fillRect/>
          </a:stretch>
        </p:blipFill>
        <p:spPr bwMode="auto">
          <a:xfrm>
            <a:off x="179512" y="1628800"/>
            <a:ext cx="8799036" cy="4499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94928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2353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Requests Interface (1)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2353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55187" y="4365104"/>
            <a:ext cx="2056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1010000000100000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3 requests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6" name="Connettore 2 5"/>
          <p:cNvCxnSpPr/>
          <p:nvPr/>
        </p:nvCxnSpPr>
        <p:spPr>
          <a:xfrm flipH="1" flipV="1">
            <a:off x="3851920" y="3140968"/>
            <a:ext cx="864096" cy="1224136"/>
          </a:xfrm>
          <a:prstGeom prst="straightConnector1">
            <a:avLst/>
          </a:prstGeom>
          <a:ln>
            <a:solidFill>
              <a:srgbClr val="C00000"/>
            </a:solidFill>
            <a:headEnd type="arrow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4635624" y="3068960"/>
            <a:ext cx="8384" cy="50405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3995936" y="3068960"/>
            <a:ext cx="648072" cy="0"/>
          </a:xfrm>
          <a:prstGeom prst="straightConnector1">
            <a:avLst/>
          </a:prstGeom>
          <a:ln>
            <a:solidFill>
              <a:srgbClr val="C00000"/>
            </a:solidFill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flipH="1">
            <a:off x="5508104" y="4005064"/>
            <a:ext cx="1944216" cy="360040"/>
          </a:xfrm>
          <a:prstGeom prst="straightConnector1">
            <a:avLst/>
          </a:prstGeom>
          <a:ln>
            <a:solidFill>
              <a:srgbClr val="C00000"/>
            </a:solidFill>
            <a:headEnd type="arrow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94928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2353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Requests Interface (2)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2353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55187" y="4293096"/>
            <a:ext cx="2056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1010000000100000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3 requests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6" name="Connettore 2 5"/>
          <p:cNvCxnSpPr/>
          <p:nvPr/>
        </p:nvCxnSpPr>
        <p:spPr>
          <a:xfrm flipH="1" flipV="1">
            <a:off x="3851920" y="3068960"/>
            <a:ext cx="864096" cy="1224136"/>
          </a:xfrm>
          <a:prstGeom prst="straightConnector1">
            <a:avLst/>
          </a:prstGeom>
          <a:ln>
            <a:solidFill>
              <a:srgbClr val="C00000"/>
            </a:solidFill>
            <a:headEnd type="arrow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flipH="1">
            <a:off x="5508104" y="3933056"/>
            <a:ext cx="1080120" cy="360040"/>
          </a:xfrm>
          <a:prstGeom prst="straightConnector1">
            <a:avLst/>
          </a:prstGeom>
          <a:ln>
            <a:solidFill>
              <a:srgbClr val="C00000"/>
            </a:solidFill>
            <a:headEnd type="arrow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6629" name="Picture 5"/>
          <p:cNvPicPr preferRelativeResize="0">
            <a:picLocks noChangeArrowheads="1"/>
          </p:cNvPicPr>
          <p:nvPr/>
        </p:nvPicPr>
        <p:blipFill>
          <a:blip r:embed="rId3" cstate="print"/>
          <a:srcRect l="23955" t="5015" r="1381" b="38567"/>
          <a:stretch>
            <a:fillRect/>
          </a:stretch>
        </p:blipFill>
        <p:spPr bwMode="auto">
          <a:xfrm>
            <a:off x="179512" y="1556792"/>
            <a:ext cx="8784000" cy="44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Connettore 2 10"/>
          <p:cNvCxnSpPr/>
          <p:nvPr/>
        </p:nvCxnSpPr>
        <p:spPr>
          <a:xfrm flipH="1" flipV="1">
            <a:off x="4004320" y="3221360"/>
            <a:ext cx="711696" cy="423664"/>
          </a:xfrm>
          <a:prstGeom prst="straightConnector1">
            <a:avLst/>
          </a:prstGeom>
          <a:ln>
            <a:solidFill>
              <a:srgbClr val="C00000"/>
            </a:solidFill>
            <a:headEnd type="arrow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H="1" flipV="1">
            <a:off x="3995936" y="2996952"/>
            <a:ext cx="720080" cy="216024"/>
          </a:xfrm>
          <a:prstGeom prst="straightConnector1">
            <a:avLst/>
          </a:prstGeom>
          <a:ln>
            <a:solidFill>
              <a:srgbClr val="C00000"/>
            </a:solidFill>
            <a:headEnd type="arrow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 flipH="1" flipV="1">
            <a:off x="5804520" y="3221360"/>
            <a:ext cx="711696" cy="423664"/>
          </a:xfrm>
          <a:prstGeom prst="straightConnector1">
            <a:avLst/>
          </a:prstGeom>
          <a:ln>
            <a:solidFill>
              <a:srgbClr val="C00000"/>
            </a:solidFill>
            <a:headEnd type="arrow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 flipH="1" flipV="1">
            <a:off x="5796136" y="2996952"/>
            <a:ext cx="720080" cy="216024"/>
          </a:xfrm>
          <a:prstGeom prst="straightConnector1">
            <a:avLst/>
          </a:prstGeom>
          <a:ln>
            <a:solidFill>
              <a:srgbClr val="C00000"/>
            </a:solidFill>
            <a:headEnd type="arrow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94928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2353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Requests Serializing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2353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Freccia a destra 10"/>
          <p:cNvSpPr/>
          <p:nvPr/>
        </p:nvSpPr>
        <p:spPr>
          <a:xfrm>
            <a:off x="251520" y="2276872"/>
            <a:ext cx="2016224" cy="648072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smtClean="0"/>
              <a:t>Trigger Request</a:t>
            </a:r>
            <a:endParaRPr lang="en-US" dirty="0"/>
          </a:p>
        </p:txBody>
      </p:sp>
      <p:sp>
        <p:nvSpPr>
          <p:cNvPr id="12" name="Freccia a destra 11"/>
          <p:cNvSpPr/>
          <p:nvPr/>
        </p:nvSpPr>
        <p:spPr>
          <a:xfrm flipH="1">
            <a:off x="251520" y="2996952"/>
            <a:ext cx="2016224" cy="648072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smtClean="0"/>
              <a:t>Local Tag</a:t>
            </a:r>
            <a:endParaRPr lang="en-US" dirty="0"/>
          </a:p>
        </p:txBody>
      </p:sp>
      <p:sp>
        <p:nvSpPr>
          <p:cNvPr id="14" name="Rettangolo arrotondato 13"/>
          <p:cNvSpPr/>
          <p:nvPr/>
        </p:nvSpPr>
        <p:spPr>
          <a:xfrm>
            <a:off x="2411760" y="2060848"/>
            <a:ext cx="1728192" cy="158417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 Tag </a:t>
            </a:r>
          </a:p>
          <a:p>
            <a:pPr algn="ctr"/>
            <a:r>
              <a:rPr lang="en-US" dirty="0" smtClean="0"/>
              <a:t>Generator</a:t>
            </a:r>
            <a:endParaRPr lang="en-US" dirty="0"/>
          </a:p>
        </p:txBody>
      </p:sp>
      <p:sp>
        <p:nvSpPr>
          <p:cNvPr id="15" name="Rettangolo arrotondato 14"/>
          <p:cNvSpPr/>
          <p:nvPr/>
        </p:nvSpPr>
        <p:spPr>
          <a:xfrm>
            <a:off x="6588224" y="1844824"/>
            <a:ext cx="1008112" cy="21602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MGT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6" name="Rettangolo arrotondato 15"/>
          <p:cNvSpPr/>
          <p:nvPr/>
        </p:nvSpPr>
        <p:spPr>
          <a:xfrm>
            <a:off x="6804248" y="2564904"/>
            <a:ext cx="584448" cy="58444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7" name="Rettangolo arrotondato 16"/>
          <p:cNvSpPr/>
          <p:nvPr/>
        </p:nvSpPr>
        <p:spPr>
          <a:xfrm>
            <a:off x="6804248" y="3284984"/>
            <a:ext cx="584448" cy="58444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RX</a:t>
            </a:r>
            <a:endParaRPr lang="en-US" dirty="0"/>
          </a:p>
        </p:txBody>
      </p:sp>
      <p:cxnSp>
        <p:nvCxnSpPr>
          <p:cNvPr id="19" name="Connettore 2 18"/>
          <p:cNvCxnSpPr>
            <a:stCxn id="14" idx="3"/>
            <a:endCxn id="16" idx="1"/>
          </p:cNvCxnSpPr>
          <p:nvPr/>
        </p:nvCxnSpPr>
        <p:spPr>
          <a:xfrm>
            <a:off x="4139952" y="2852936"/>
            <a:ext cx="2664296" cy="4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ttangolo arrotondato 19"/>
          <p:cNvSpPr/>
          <p:nvPr/>
        </p:nvSpPr>
        <p:spPr>
          <a:xfrm>
            <a:off x="2411760" y="4149080"/>
            <a:ext cx="1728192" cy="158417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Trigger</a:t>
            </a:r>
            <a:endParaRPr lang="en-US" dirty="0"/>
          </a:p>
          <a:p>
            <a:pPr algn="ctr"/>
            <a:r>
              <a:rPr lang="en-US" dirty="0" smtClean="0"/>
              <a:t>Match</a:t>
            </a:r>
            <a:endParaRPr lang="en-US" dirty="0"/>
          </a:p>
        </p:txBody>
      </p:sp>
      <p:sp>
        <p:nvSpPr>
          <p:cNvPr id="21" name="Rettangolo arrotondato 20"/>
          <p:cNvSpPr/>
          <p:nvPr/>
        </p:nvSpPr>
        <p:spPr>
          <a:xfrm>
            <a:off x="5067672" y="4509120"/>
            <a:ext cx="1016496" cy="8724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</a:t>
            </a:r>
            <a:endParaRPr lang="en-US" dirty="0"/>
          </a:p>
        </p:txBody>
      </p:sp>
      <p:sp>
        <p:nvSpPr>
          <p:cNvPr id="22" name="Freccia a destra 21"/>
          <p:cNvSpPr/>
          <p:nvPr/>
        </p:nvSpPr>
        <p:spPr>
          <a:xfrm flipH="1">
            <a:off x="251520" y="4221088"/>
            <a:ext cx="2016224" cy="648072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smtClean="0"/>
              <a:t>Valid / Reject</a:t>
            </a:r>
            <a:endParaRPr lang="en-US" dirty="0"/>
          </a:p>
        </p:txBody>
      </p:sp>
      <p:sp>
        <p:nvSpPr>
          <p:cNvPr id="23" name="Freccia a destra 22"/>
          <p:cNvSpPr/>
          <p:nvPr/>
        </p:nvSpPr>
        <p:spPr>
          <a:xfrm flipH="1">
            <a:off x="251520" y="4941168"/>
            <a:ext cx="2016224" cy="648072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smtClean="0"/>
              <a:t>Val/</a:t>
            </a:r>
            <a:r>
              <a:rPr lang="en-US" dirty="0" err="1" smtClean="0"/>
              <a:t>Rej</a:t>
            </a:r>
            <a:r>
              <a:rPr lang="en-US" dirty="0" smtClean="0"/>
              <a:t>  Tag</a:t>
            </a:r>
            <a:endParaRPr lang="en-US" dirty="0"/>
          </a:p>
        </p:txBody>
      </p:sp>
      <p:cxnSp>
        <p:nvCxnSpPr>
          <p:cNvPr id="24" name="Connettore 2 23"/>
          <p:cNvCxnSpPr/>
          <p:nvPr/>
        </p:nvCxnSpPr>
        <p:spPr>
          <a:xfrm>
            <a:off x="4139952" y="4797152"/>
            <a:ext cx="9361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 rot="10800000" flipV="1">
            <a:off x="4139952" y="5157192"/>
            <a:ext cx="9361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>
            <a:off x="4067944" y="3573016"/>
            <a:ext cx="1080120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stCxn id="17" idx="1"/>
          </p:cNvCxnSpPr>
          <p:nvPr/>
        </p:nvCxnSpPr>
        <p:spPr>
          <a:xfrm flipH="1">
            <a:off x="4139952" y="3577208"/>
            <a:ext cx="2664296" cy="7158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7380312" y="2852936"/>
            <a:ext cx="1152128" cy="4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Ovale 28"/>
          <p:cNvSpPr/>
          <p:nvPr/>
        </p:nvSpPr>
        <p:spPr>
          <a:xfrm>
            <a:off x="7884368" y="2708920"/>
            <a:ext cx="288032" cy="14401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Connettore 2 29"/>
          <p:cNvCxnSpPr/>
          <p:nvPr/>
        </p:nvCxnSpPr>
        <p:spPr>
          <a:xfrm rot="10800000" flipV="1">
            <a:off x="7380312" y="3568824"/>
            <a:ext cx="1152128" cy="4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Ovale 30"/>
          <p:cNvSpPr/>
          <p:nvPr/>
        </p:nvSpPr>
        <p:spPr>
          <a:xfrm>
            <a:off x="7884368" y="3429000"/>
            <a:ext cx="288032" cy="14401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asellaDiTesto 31"/>
          <p:cNvSpPr txBox="1"/>
          <p:nvPr/>
        </p:nvSpPr>
        <p:spPr>
          <a:xfrm>
            <a:off x="8244408" y="2996952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Uplink</a:t>
            </a:r>
            <a:endParaRPr lang="en-US" dirty="0"/>
          </a:p>
        </p:txBody>
      </p:sp>
      <p:sp>
        <p:nvSpPr>
          <p:cNvPr id="33" name="Rettangolo arrotondato 32"/>
          <p:cNvSpPr/>
          <p:nvPr/>
        </p:nvSpPr>
        <p:spPr>
          <a:xfrm>
            <a:off x="4283968" y="2348880"/>
            <a:ext cx="1152128" cy="100811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Serializer</a:t>
            </a:r>
            <a:endParaRPr lang="en-US" dirty="0"/>
          </a:p>
        </p:txBody>
      </p:sp>
      <p:sp>
        <p:nvSpPr>
          <p:cNvPr id="34" name="Rettangolo arrotondato 33"/>
          <p:cNvSpPr/>
          <p:nvPr/>
        </p:nvSpPr>
        <p:spPr>
          <a:xfrm>
            <a:off x="5580112" y="2636912"/>
            <a:ext cx="864096" cy="5040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Buffer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14758" t="5517" r="1666" b="31149"/>
          <a:stretch>
            <a:fillRect/>
          </a:stretch>
        </p:blipFill>
        <p:spPr bwMode="auto">
          <a:xfrm>
            <a:off x="140249" y="1700808"/>
            <a:ext cx="884579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294928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353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Multiple ID Requests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2353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Ovale 7"/>
          <p:cNvSpPr/>
          <p:nvPr/>
        </p:nvSpPr>
        <p:spPr>
          <a:xfrm>
            <a:off x="5816608" y="3717032"/>
            <a:ext cx="216024" cy="2160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e 8"/>
          <p:cNvSpPr/>
          <p:nvPr/>
        </p:nvSpPr>
        <p:spPr>
          <a:xfrm>
            <a:off x="7465968" y="3717032"/>
            <a:ext cx="216024" cy="2160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sellaDiTesto 9"/>
          <p:cNvSpPr txBox="1"/>
          <p:nvPr/>
        </p:nvSpPr>
        <p:spPr>
          <a:xfrm>
            <a:off x="4362500" y="4269001"/>
            <a:ext cx="20569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3 different IDs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1010000000100000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0123456789</a:t>
            </a:r>
            <a:r>
              <a:rPr lang="en-US" sz="1650" dirty="0" smtClean="0">
                <a:solidFill>
                  <a:srgbClr val="C00000"/>
                </a:solidFill>
              </a:rPr>
              <a:t>ABCDEF</a:t>
            </a:r>
          </a:p>
        </p:txBody>
      </p:sp>
      <p:cxnSp>
        <p:nvCxnSpPr>
          <p:cNvPr id="11" name="Connettore 2 10"/>
          <p:cNvCxnSpPr>
            <a:endCxn id="7" idx="5"/>
          </p:cNvCxnSpPr>
          <p:nvPr/>
        </p:nvCxnSpPr>
        <p:spPr>
          <a:xfrm flipH="1" flipV="1">
            <a:off x="3683092" y="3901420"/>
            <a:ext cx="766079" cy="568222"/>
          </a:xfrm>
          <a:prstGeom prst="straightConnector1">
            <a:avLst/>
          </a:prstGeom>
          <a:ln>
            <a:solidFill>
              <a:srgbClr val="C00000"/>
            </a:solidFill>
            <a:headEnd type="arrow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V="1">
            <a:off x="5670645" y="3913632"/>
            <a:ext cx="197659" cy="399061"/>
          </a:xfrm>
          <a:prstGeom prst="straightConnector1">
            <a:avLst/>
          </a:prstGeom>
          <a:ln>
            <a:solidFill>
              <a:srgbClr val="C00000"/>
            </a:solidFill>
            <a:headEnd type="arrow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Ovale 6"/>
          <p:cNvSpPr/>
          <p:nvPr/>
        </p:nvSpPr>
        <p:spPr>
          <a:xfrm>
            <a:off x="3498704" y="3717032"/>
            <a:ext cx="216024" cy="2160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onnettore 2 14"/>
          <p:cNvCxnSpPr/>
          <p:nvPr/>
        </p:nvCxnSpPr>
        <p:spPr>
          <a:xfrm flipV="1">
            <a:off x="6284794" y="3922732"/>
            <a:ext cx="1237164" cy="512790"/>
          </a:xfrm>
          <a:prstGeom prst="straightConnector1">
            <a:avLst/>
          </a:prstGeom>
          <a:ln>
            <a:solidFill>
              <a:srgbClr val="C00000"/>
            </a:solidFill>
            <a:headEnd type="arrow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12" name="Diagramma 11"/>
          <p:cNvGraphicFramePr/>
          <p:nvPr/>
        </p:nvGraphicFramePr>
        <p:xfrm>
          <a:off x="683568" y="5733256"/>
          <a:ext cx="7560840" cy="102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 txBox="1">
            <a:spLocks/>
          </p:cNvSpPr>
          <p:nvPr/>
        </p:nvSpPr>
        <p:spPr>
          <a:xfrm>
            <a:off x="457200" y="3048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2353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Constraints</a:t>
            </a:r>
            <a:endParaRPr lang="en-US" sz="4400" b="1" dirty="0">
              <a:solidFill>
                <a:srgbClr val="2353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358660" y="1724000"/>
            <a:ext cx="6248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   Trigger IDs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   Validations</a:t>
            </a:r>
          </a:p>
        </p:txBody>
      </p:sp>
      <p:sp>
        <p:nvSpPr>
          <p:cNvPr id="55" name="CasellaDiTesto 54"/>
          <p:cNvSpPr txBox="1"/>
          <p:nvPr/>
        </p:nvSpPr>
        <p:spPr>
          <a:xfrm>
            <a:off x="3793996" y="4213536"/>
            <a:ext cx="461302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validation regards only local tag: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en-US" sz="2000" dirty="0" smtClean="0"/>
              <a:t>Many trigger requests with the same local tag but different ID generate only one validation/rejection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en-US" sz="2000" dirty="0" smtClean="0"/>
              <a:t>Complainant with the old GTS</a:t>
            </a:r>
          </a:p>
        </p:txBody>
      </p:sp>
      <p:cxnSp>
        <p:nvCxnSpPr>
          <p:cNvPr id="80" name="Connettore 4 79"/>
          <p:cNvCxnSpPr/>
          <p:nvPr/>
        </p:nvCxnSpPr>
        <p:spPr>
          <a:xfrm>
            <a:off x="914400" y="1724000"/>
            <a:ext cx="2667000" cy="457200"/>
          </a:xfrm>
          <a:prstGeom prst="bentConnector3">
            <a:avLst>
              <a:gd name="adj1" fmla="val -833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CasellaDiTesto 80"/>
          <p:cNvSpPr txBox="1"/>
          <p:nvPr/>
        </p:nvSpPr>
        <p:spPr>
          <a:xfrm>
            <a:off x="3733800" y="2003737"/>
            <a:ext cx="48676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256 trigger IDs</a:t>
            </a:r>
          </a:p>
          <a:p>
            <a:r>
              <a:rPr lang="en-US" sz="2000" dirty="0" smtClean="0"/>
              <a:t>In </a:t>
            </a:r>
            <a:r>
              <a:rPr lang="en-US" sz="2000" dirty="0" err="1" smtClean="0"/>
              <a:t>triggerless</a:t>
            </a:r>
            <a:r>
              <a:rPr lang="en-US" sz="2000" dirty="0" smtClean="0"/>
              <a:t> mode (root node validates all)</a:t>
            </a:r>
          </a:p>
          <a:p>
            <a:r>
              <a:rPr lang="en-US" sz="2000" dirty="0" smtClean="0"/>
              <a:t>Trigger processor limits the ID numbers to 40</a:t>
            </a:r>
          </a:p>
        </p:txBody>
      </p:sp>
      <p:cxnSp>
        <p:nvCxnSpPr>
          <p:cNvPr id="98" name="Connettore 4 97"/>
          <p:cNvCxnSpPr/>
          <p:nvPr/>
        </p:nvCxnSpPr>
        <p:spPr>
          <a:xfrm>
            <a:off x="914400" y="3933800"/>
            <a:ext cx="2667000" cy="457200"/>
          </a:xfrm>
          <a:prstGeom prst="bentConnector3">
            <a:avLst>
              <a:gd name="adj1" fmla="val -833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94928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353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Test bench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2353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Ovale 17"/>
          <p:cNvSpPr/>
          <p:nvPr/>
        </p:nvSpPr>
        <p:spPr>
          <a:xfrm>
            <a:off x="1331640" y="3284984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LEAF</a:t>
            </a:r>
            <a:endParaRPr lang="en-US" dirty="0"/>
          </a:p>
        </p:txBody>
      </p:sp>
      <p:sp>
        <p:nvSpPr>
          <p:cNvPr id="19" name="Rettangolo arrotondato 18"/>
          <p:cNvSpPr/>
          <p:nvPr/>
        </p:nvSpPr>
        <p:spPr>
          <a:xfrm>
            <a:off x="1331640" y="1484784"/>
            <a:ext cx="1584176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ROOT</a:t>
            </a:r>
            <a:endParaRPr lang="en-US" dirty="0"/>
          </a:p>
        </p:txBody>
      </p:sp>
      <p:cxnSp>
        <p:nvCxnSpPr>
          <p:cNvPr id="21" name="Connettore 2 20"/>
          <p:cNvCxnSpPr/>
          <p:nvPr/>
        </p:nvCxnSpPr>
        <p:spPr>
          <a:xfrm flipV="1">
            <a:off x="1979712" y="2204864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>
            <a:off x="2195736" y="2204864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ttangolo 28"/>
          <p:cNvSpPr/>
          <p:nvPr/>
        </p:nvSpPr>
        <p:spPr>
          <a:xfrm>
            <a:off x="4355976" y="2420888"/>
            <a:ext cx="4392488" cy="18722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360000" bIns="360000" rtlCol="0" anchor="ctr"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 Implemented on a GTS mezzanine (V4)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 Point to point connection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 Root node validates every request</a:t>
            </a:r>
          </a:p>
        </p:txBody>
      </p:sp>
      <p:grpSp>
        <p:nvGrpSpPr>
          <p:cNvPr id="99" name="Gruppo 98"/>
          <p:cNvGrpSpPr/>
          <p:nvPr/>
        </p:nvGrpSpPr>
        <p:grpSpPr>
          <a:xfrm>
            <a:off x="755576" y="5085184"/>
            <a:ext cx="2808312" cy="1080120"/>
            <a:chOff x="755576" y="4797152"/>
            <a:chExt cx="2808312" cy="1080120"/>
          </a:xfrm>
        </p:grpSpPr>
        <p:sp>
          <p:nvSpPr>
            <p:cNvPr id="30" name="Rettangolo 29"/>
            <p:cNvSpPr/>
            <p:nvPr/>
          </p:nvSpPr>
          <p:spPr>
            <a:xfrm>
              <a:off x="755576" y="4797152"/>
              <a:ext cx="2808312" cy="108012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1404000" rtlCol="0" anchor="ctr"/>
            <a:lstStyle/>
            <a:p>
              <a:pPr algn="ctr"/>
              <a:r>
                <a:rPr lang="en-US" dirty="0" err="1" smtClean="0"/>
                <a:t>ChipScope</a:t>
              </a:r>
              <a:endParaRPr lang="en-US" dirty="0" smtClean="0"/>
            </a:p>
            <a:p>
              <a:pPr algn="ctr"/>
              <a:r>
                <a:rPr lang="en-US" dirty="0" smtClean="0"/>
                <a:t>Analyzer</a:t>
              </a:r>
              <a:endParaRPr lang="en-US" dirty="0"/>
            </a:p>
          </p:txBody>
        </p:sp>
        <p:sp>
          <p:nvSpPr>
            <p:cNvPr id="31" name="Rettangolo arrotondato 30"/>
            <p:cNvSpPr/>
            <p:nvPr/>
          </p:nvSpPr>
          <p:spPr>
            <a:xfrm>
              <a:off x="899592" y="4941168"/>
              <a:ext cx="1224136" cy="792088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Connettore 1 32"/>
            <p:cNvCxnSpPr/>
            <p:nvPr/>
          </p:nvCxnSpPr>
          <p:spPr>
            <a:xfrm>
              <a:off x="899592" y="5207893"/>
              <a:ext cx="351656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ttore 1 33"/>
            <p:cNvCxnSpPr/>
            <p:nvPr/>
          </p:nvCxnSpPr>
          <p:spPr>
            <a:xfrm flipV="1">
              <a:off x="1251248" y="5063877"/>
              <a:ext cx="0" cy="14401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1 35"/>
            <p:cNvCxnSpPr/>
            <p:nvPr/>
          </p:nvCxnSpPr>
          <p:spPr>
            <a:xfrm>
              <a:off x="1251248" y="5063877"/>
              <a:ext cx="1524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1 37"/>
            <p:cNvCxnSpPr/>
            <p:nvPr/>
          </p:nvCxnSpPr>
          <p:spPr>
            <a:xfrm flipV="1">
              <a:off x="1403648" y="5063877"/>
              <a:ext cx="0" cy="14401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1 38"/>
            <p:cNvCxnSpPr/>
            <p:nvPr/>
          </p:nvCxnSpPr>
          <p:spPr>
            <a:xfrm>
              <a:off x="1403648" y="5207893"/>
              <a:ext cx="72008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1 45"/>
            <p:cNvCxnSpPr/>
            <p:nvPr/>
          </p:nvCxnSpPr>
          <p:spPr>
            <a:xfrm>
              <a:off x="899592" y="5417443"/>
              <a:ext cx="17254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1 46"/>
            <p:cNvCxnSpPr/>
            <p:nvPr/>
          </p:nvCxnSpPr>
          <p:spPr>
            <a:xfrm flipV="1">
              <a:off x="1070273" y="5273427"/>
              <a:ext cx="0" cy="14401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ttore 1 47"/>
            <p:cNvCxnSpPr/>
            <p:nvPr/>
          </p:nvCxnSpPr>
          <p:spPr>
            <a:xfrm>
              <a:off x="1070273" y="5273427"/>
              <a:ext cx="1524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1 48"/>
            <p:cNvCxnSpPr/>
            <p:nvPr/>
          </p:nvCxnSpPr>
          <p:spPr>
            <a:xfrm flipV="1">
              <a:off x="1222673" y="5273427"/>
              <a:ext cx="0" cy="14401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1 49"/>
            <p:cNvCxnSpPr/>
            <p:nvPr/>
          </p:nvCxnSpPr>
          <p:spPr>
            <a:xfrm>
              <a:off x="1222673" y="5417443"/>
              <a:ext cx="37333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1 52"/>
            <p:cNvCxnSpPr/>
            <p:nvPr/>
          </p:nvCxnSpPr>
          <p:spPr>
            <a:xfrm flipV="1">
              <a:off x="1596008" y="5273427"/>
              <a:ext cx="0" cy="14401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ttore 1 53"/>
            <p:cNvCxnSpPr/>
            <p:nvPr/>
          </p:nvCxnSpPr>
          <p:spPr>
            <a:xfrm>
              <a:off x="1596008" y="5273427"/>
              <a:ext cx="1524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1 54"/>
            <p:cNvCxnSpPr/>
            <p:nvPr/>
          </p:nvCxnSpPr>
          <p:spPr>
            <a:xfrm flipV="1">
              <a:off x="1748408" y="5273427"/>
              <a:ext cx="0" cy="14401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1 55"/>
            <p:cNvCxnSpPr/>
            <p:nvPr/>
          </p:nvCxnSpPr>
          <p:spPr>
            <a:xfrm>
              <a:off x="1740024" y="5417443"/>
              <a:ext cx="383704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ttore 1 56"/>
            <p:cNvCxnSpPr/>
            <p:nvPr/>
          </p:nvCxnSpPr>
          <p:spPr>
            <a:xfrm>
              <a:off x="899592" y="5598418"/>
              <a:ext cx="351656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ttore 1 57"/>
            <p:cNvCxnSpPr/>
            <p:nvPr/>
          </p:nvCxnSpPr>
          <p:spPr>
            <a:xfrm flipV="1">
              <a:off x="1251248" y="5454402"/>
              <a:ext cx="0" cy="14401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1 58"/>
            <p:cNvCxnSpPr/>
            <p:nvPr/>
          </p:nvCxnSpPr>
          <p:spPr>
            <a:xfrm>
              <a:off x="1251248" y="5454402"/>
              <a:ext cx="34476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1 59"/>
            <p:cNvCxnSpPr/>
            <p:nvPr/>
          </p:nvCxnSpPr>
          <p:spPr>
            <a:xfrm flipV="1">
              <a:off x="1596008" y="5451351"/>
              <a:ext cx="0" cy="14401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1 60"/>
            <p:cNvCxnSpPr/>
            <p:nvPr/>
          </p:nvCxnSpPr>
          <p:spPr>
            <a:xfrm>
              <a:off x="1605533" y="5598418"/>
              <a:ext cx="51819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CasellaDiTesto 94"/>
          <p:cNvSpPr txBox="1"/>
          <p:nvPr/>
        </p:nvSpPr>
        <p:spPr>
          <a:xfrm>
            <a:off x="348431" y="4314582"/>
            <a:ext cx="1559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Trigger Requests</a:t>
            </a:r>
            <a:endParaRPr lang="en-US" sz="1600" dirty="0"/>
          </a:p>
        </p:txBody>
      </p:sp>
      <p:sp>
        <p:nvSpPr>
          <p:cNvPr id="96" name="CasellaDiTesto 95"/>
          <p:cNvSpPr txBox="1"/>
          <p:nvPr/>
        </p:nvSpPr>
        <p:spPr>
          <a:xfrm>
            <a:off x="2250063" y="4212377"/>
            <a:ext cx="1097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Local Tag</a:t>
            </a:r>
          </a:p>
          <a:p>
            <a:pPr algn="ctr"/>
            <a:r>
              <a:rPr lang="en-US" sz="1600" dirty="0" smtClean="0"/>
              <a:t>Val/</a:t>
            </a:r>
            <a:r>
              <a:rPr lang="en-US" sz="1600" dirty="0" err="1" smtClean="0"/>
              <a:t>Rej</a:t>
            </a:r>
            <a:r>
              <a:rPr lang="en-US" sz="1600" dirty="0" smtClean="0"/>
              <a:t> Tag</a:t>
            </a:r>
            <a:endParaRPr lang="en-US" sz="1600" dirty="0"/>
          </a:p>
        </p:txBody>
      </p:sp>
      <p:sp>
        <p:nvSpPr>
          <p:cNvPr id="97" name="CasellaDiTesto 96"/>
          <p:cNvSpPr txBox="1"/>
          <p:nvPr/>
        </p:nvSpPr>
        <p:spPr>
          <a:xfrm>
            <a:off x="428581" y="2484185"/>
            <a:ext cx="14791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Trigger Request</a:t>
            </a:r>
          </a:p>
          <a:p>
            <a:pPr algn="ctr"/>
            <a:r>
              <a:rPr lang="en-US" sz="1600" dirty="0" smtClean="0"/>
              <a:t>Packets</a:t>
            </a:r>
            <a:endParaRPr lang="en-US" sz="1600" dirty="0"/>
          </a:p>
        </p:txBody>
      </p:sp>
      <p:sp>
        <p:nvSpPr>
          <p:cNvPr id="98" name="CasellaDiTesto 97"/>
          <p:cNvSpPr txBox="1"/>
          <p:nvPr/>
        </p:nvSpPr>
        <p:spPr>
          <a:xfrm>
            <a:off x="2267744" y="2492896"/>
            <a:ext cx="163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Trigger Validation</a:t>
            </a:r>
          </a:p>
          <a:p>
            <a:pPr algn="ctr"/>
            <a:r>
              <a:rPr lang="en-US" sz="1600" dirty="0" smtClean="0"/>
              <a:t>Packets</a:t>
            </a:r>
            <a:endParaRPr lang="en-US" sz="1600" dirty="0"/>
          </a:p>
        </p:txBody>
      </p:sp>
      <p:cxnSp>
        <p:nvCxnSpPr>
          <p:cNvPr id="100" name="Connettore 2 99"/>
          <p:cNvCxnSpPr/>
          <p:nvPr/>
        </p:nvCxnSpPr>
        <p:spPr>
          <a:xfrm flipV="1">
            <a:off x="1979712" y="4005064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2 100"/>
          <p:cNvCxnSpPr/>
          <p:nvPr/>
        </p:nvCxnSpPr>
        <p:spPr>
          <a:xfrm>
            <a:off x="2195736" y="4005064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8612</TotalTime>
  <Words>301</Words>
  <Application>Microsoft Office PowerPoint</Application>
  <PresentationFormat>Presentazione su schermo (4:3)</PresentationFormat>
  <Paragraphs>122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GTS @ SPIRAL2  Andrea Triossi INFN - LNL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TRACE Electronics  Andrea Triossi INFN - LNL</dc:title>
  <dc:creator>atriossi</dc:creator>
  <cp:lastModifiedBy>atriossi</cp:lastModifiedBy>
  <cp:revision>195</cp:revision>
  <dcterms:created xsi:type="dcterms:W3CDTF">2011-11-14T08:48:05Z</dcterms:created>
  <dcterms:modified xsi:type="dcterms:W3CDTF">2012-10-29T16:14:37Z</dcterms:modified>
</cp:coreProperties>
</file>