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7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55" r:id="rId1"/>
    <p:sldMasterId id="2147484239" r:id="rId2"/>
    <p:sldMasterId id="2147484253" r:id="rId3"/>
    <p:sldMasterId id="2147484280" r:id="rId4"/>
    <p:sldMasterId id="2147484292" r:id="rId5"/>
    <p:sldMasterId id="2147484297" r:id="rId6"/>
    <p:sldMasterId id="2147484445" r:id="rId7"/>
  </p:sldMasterIdLst>
  <p:notesMasterIdLst>
    <p:notesMasterId r:id="rId52"/>
  </p:notesMasterIdLst>
  <p:sldIdLst>
    <p:sldId id="332" r:id="rId8"/>
    <p:sldId id="337" r:id="rId9"/>
    <p:sldId id="409" r:id="rId10"/>
    <p:sldId id="340" r:id="rId11"/>
    <p:sldId id="413" r:id="rId12"/>
    <p:sldId id="348" r:id="rId13"/>
    <p:sldId id="350" r:id="rId14"/>
    <p:sldId id="352" r:id="rId15"/>
    <p:sldId id="353" r:id="rId16"/>
    <p:sldId id="354" r:id="rId17"/>
    <p:sldId id="355" r:id="rId18"/>
    <p:sldId id="356" r:id="rId19"/>
    <p:sldId id="357" r:id="rId20"/>
    <p:sldId id="358" r:id="rId21"/>
    <p:sldId id="359" r:id="rId22"/>
    <p:sldId id="360" r:id="rId23"/>
    <p:sldId id="342" r:id="rId24"/>
    <p:sldId id="361" r:id="rId25"/>
    <p:sldId id="381" r:id="rId26"/>
    <p:sldId id="414" r:id="rId27"/>
    <p:sldId id="382" r:id="rId28"/>
    <p:sldId id="383" r:id="rId29"/>
    <p:sldId id="384" r:id="rId30"/>
    <p:sldId id="385" r:id="rId31"/>
    <p:sldId id="386" r:id="rId32"/>
    <p:sldId id="387" r:id="rId33"/>
    <p:sldId id="388" r:id="rId34"/>
    <p:sldId id="389" r:id="rId35"/>
    <p:sldId id="390" r:id="rId36"/>
    <p:sldId id="410" r:id="rId37"/>
    <p:sldId id="377" r:id="rId38"/>
    <p:sldId id="379" r:id="rId39"/>
    <p:sldId id="399" r:id="rId40"/>
    <p:sldId id="417" r:id="rId41"/>
    <p:sldId id="411" r:id="rId42"/>
    <p:sldId id="393" r:id="rId43"/>
    <p:sldId id="395" r:id="rId44"/>
    <p:sldId id="398" r:id="rId45"/>
    <p:sldId id="400" r:id="rId46"/>
    <p:sldId id="401" r:id="rId47"/>
    <p:sldId id="405" r:id="rId48"/>
    <p:sldId id="407" r:id="rId49"/>
    <p:sldId id="419" r:id="rId50"/>
    <p:sldId id="408" r:id="rId5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  <a:srgbClr val="FFCCCC"/>
    <a:srgbClr val="FFFFCC"/>
    <a:srgbClr val="FF05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658" autoAdjust="0"/>
  </p:normalViewPr>
  <p:slideViewPr>
    <p:cSldViewPr snapToObjects="1">
      <p:cViewPr>
        <p:scale>
          <a:sx n="100" d="100"/>
          <a:sy n="100" d="100"/>
        </p:scale>
        <p:origin x="-968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notesMaster" Target="notesMasters/notes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6" Type="http://schemas.openxmlformats.org/officeDocument/2006/relationships/image" Target="../media/image19.emf"/><Relationship Id="rId1" Type="http://schemas.openxmlformats.org/officeDocument/2006/relationships/image" Target="../media/image14.emf"/><Relationship Id="rId2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9C76FB46-5917-914C-AFE8-D806A8DB838C}" type="datetime1">
              <a:rPr lang="en-US"/>
              <a:pPr>
                <a:defRPr/>
              </a:pPr>
              <a:t>02/07/12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it-IT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it-IT" noProof="0"/>
              <a:t>Click to edit Master text styles</a:t>
            </a:r>
          </a:p>
          <a:p>
            <a:pPr lvl="1"/>
            <a:r>
              <a:rPr lang="it-IT" noProof="0"/>
              <a:t>Second level</a:t>
            </a:r>
          </a:p>
          <a:p>
            <a:pPr lvl="2"/>
            <a:r>
              <a:rPr lang="it-IT" noProof="0"/>
              <a:t>Third level</a:t>
            </a:r>
          </a:p>
          <a:p>
            <a:pPr lvl="3"/>
            <a:r>
              <a:rPr lang="it-IT" noProof="0"/>
              <a:t>Fourth level</a:t>
            </a:r>
          </a:p>
          <a:p>
            <a:pPr lvl="4"/>
            <a:r>
              <a:rPr lang="it-IT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BFE7C2D0-D6AE-6F45-AB19-5DAA4818A9D5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99106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Tx/>
              <a:buNone/>
            </a:pPr>
            <a:endParaRPr lang="it-IT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2A3CC2E-FCC6-0C42-9BFC-03BF7A476ADA}" type="slidenum">
              <a:rPr lang="it-IT" sz="1200">
                <a:latin typeface="Calibri" charset="0"/>
              </a:rPr>
              <a:pPr eaLnBrk="1" hangingPunct="1"/>
              <a:t>3</a:t>
            </a:fld>
            <a:endParaRPr lang="it-IT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70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70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65CC451-C60E-5241-81ED-1067516FB7ED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16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01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1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B77886D-F620-F546-8AE8-BEE44D58803A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18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42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Tx/>
              <a:buNone/>
            </a:pPr>
            <a:endParaRPr lang="it-IT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42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1732D01-FB0B-7A41-87B9-E12F3B4063C1}" type="slidenum">
              <a:rPr lang="en-US" sz="1200">
                <a:solidFill>
                  <a:srgbClr val="000000"/>
                </a:solidFill>
              </a:rPr>
              <a:pPr eaLnBrk="1" hangingPunct="1"/>
              <a:t>21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62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Tx/>
              <a:buNone/>
            </a:pPr>
            <a:endParaRPr lang="it-IT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62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0338EED-995A-8543-BF5C-009769E820A2}" type="slidenum">
              <a:rPr lang="en-US" sz="1200">
                <a:solidFill>
                  <a:srgbClr val="000000"/>
                </a:solidFill>
              </a:rPr>
              <a:pPr eaLnBrk="1" hangingPunct="1"/>
              <a:t>22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83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Tx/>
              <a:buNone/>
            </a:pPr>
            <a:endParaRPr lang="it-IT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83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8711FBA-198D-FE4B-A695-5255F7B595C3}" type="slidenum">
              <a:rPr lang="en-US" sz="1200">
                <a:solidFill>
                  <a:srgbClr val="000000"/>
                </a:solidFill>
              </a:rPr>
              <a:pPr eaLnBrk="1" hangingPunct="1"/>
              <a:t>23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3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03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DEF56D0-884B-724F-A8E3-57F957B5B432}" type="slidenum">
              <a:rPr lang="en-US" sz="1200">
                <a:solidFill>
                  <a:srgbClr val="000000"/>
                </a:solidFill>
              </a:rPr>
              <a:pPr eaLnBrk="1" hangingPunct="1"/>
              <a:t>24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34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4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B9014A9-09EE-4845-82EB-FEA916EDB18E}" type="slidenum">
              <a:rPr lang="en-US" sz="1200">
                <a:solidFill>
                  <a:srgbClr val="000000"/>
                </a:solidFill>
              </a:rPr>
              <a:pPr eaLnBrk="1" hangingPunct="1"/>
              <a:t>26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54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Tx/>
              <a:buNone/>
            </a:pPr>
            <a:endParaRPr lang="it-IT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54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6AB5ADE-3409-A544-A7B1-EEAA312FE8EF}" type="slidenum">
              <a:rPr lang="en-US" sz="1200">
                <a:solidFill>
                  <a:srgbClr val="000000"/>
                </a:solidFill>
              </a:rPr>
              <a:pPr eaLnBrk="1" hangingPunct="1"/>
              <a:t>27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75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5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06ABDC1-8B22-E34A-B37F-037633ADB27B}" type="slidenum">
              <a:rPr lang="en-US" sz="1200">
                <a:solidFill>
                  <a:srgbClr val="000000"/>
                </a:solidFill>
              </a:rPr>
              <a:pPr eaLnBrk="1" hangingPunct="1"/>
              <a:t>28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95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95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05BA773-21A9-794B-9484-12AF8D255CDC}" type="slidenum">
              <a:rPr lang="en-US" sz="1200">
                <a:solidFill>
                  <a:srgbClr val="000000"/>
                </a:solidFill>
              </a:rPr>
              <a:pPr eaLnBrk="1" hangingPunct="1"/>
              <a:t>29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86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12C1922-0A87-3C40-9352-6433ED4CDF0E}" type="slidenum">
              <a:rPr lang="it-IT" sz="1200">
                <a:latin typeface="Calibri" charset="0"/>
              </a:rPr>
              <a:pPr eaLnBrk="1" hangingPunct="1"/>
              <a:t>6</a:t>
            </a:fld>
            <a:endParaRPr lang="it-IT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46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Tx/>
              <a:buNone/>
            </a:pPr>
            <a:endParaRPr lang="it-IT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46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D71BB9-C7F5-EE48-99E8-1EA67E9C33C1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31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87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Tx/>
              <a:buNone/>
            </a:pPr>
            <a:endParaRPr lang="it-IT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87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CA4829E-43E6-E94C-9A94-884B85E23C2E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32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ME:</a:t>
            </a:r>
            <a:r>
              <a:rPr lang="it-IT" baseline="0" dirty="0" smtClean="0"/>
              <a:t> 71 schema alice + 12 </a:t>
            </a:r>
            <a:r>
              <a:rPr lang="it-IT" baseline="0" dirty="0" err="1" smtClean="0"/>
              <a:t>man.SPD</a:t>
            </a:r>
            <a:r>
              <a:rPr lang="it-IT" baseline="0" dirty="0" smtClean="0"/>
              <a:t> + 10 upgrade? = 93</a:t>
            </a:r>
          </a:p>
          <a:p>
            <a:r>
              <a:rPr lang="it-IT" baseline="0" dirty="0" smtClean="0"/>
              <a:t>MI: 25 schema alice + 2 upgrade?</a:t>
            </a:r>
          </a:p>
          <a:p>
            <a:r>
              <a:rPr lang="it-IT" baseline="0" dirty="0" smtClean="0"/>
              <a:t>CONS: 17 schema alice + 4 </a:t>
            </a:r>
            <a:r>
              <a:rPr lang="it-IT" baseline="0" dirty="0" err="1" smtClean="0"/>
              <a:t>trasp</a:t>
            </a:r>
            <a:r>
              <a:rPr lang="it-IT" baseline="0" dirty="0" smtClean="0"/>
              <a:t> + 9 upgrade?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E7C2D0-D6AE-6F45-AB19-5DAA4818A9D5}" type="slidenum">
              <a:rPr lang="it-IT" smtClean="0"/>
              <a:pPr>
                <a:defRPr/>
              </a:pPr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5292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E726FED-769D-6643-B2D6-F8B341A6FBC2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9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7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7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7C23ECA-4D54-4744-8B04-1FCFB078651E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10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7E4DDEA-4E20-DC47-9040-9012D5C63D1E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11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8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8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6A846A8-271D-4447-9FD7-9EADF65316C4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12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-"/>
            </a:pPr>
            <a:endParaRPr lang="it-IT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8E8C0EE-F1BA-664B-AF1D-A0052CA0B2AC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13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9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A21B5F7-AF4E-534D-8157-6920AA875C53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14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endParaRPr lang="it-IT" dirty="0"/>
          </a:p>
        </p:txBody>
      </p:sp>
      <p:sp>
        <p:nvSpPr>
          <p:cNvPr id="849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32318BB-A103-A340-A2C4-15DABBCF5C05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15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jpe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.jpe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1470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r>
              <a:rPr lang="ro-RO"/>
              <a:t>Padova, 27.06.12                                                       Andrea Dainese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65B7765B-3E67-5B4A-8F69-306D07D673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420795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r>
              <a:rPr lang="ro-RO"/>
              <a:t>Padova, 27.06.12                                                       Andrea Dainese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C92F9511-0C68-EE43-AD98-8EAB6BA307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026802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r>
              <a:rPr lang="ro-RO"/>
              <a:t>Padova, 27.06.12                                                       Andrea Dainese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E4A4F1B1-B4AA-134E-896A-40CCF39A0D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67665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r>
              <a:rPr lang="ro-RO"/>
              <a:t>Padova, 27.06.12                                                       Andrea Dainese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F09A3656-5573-2548-92F2-4B0CEF3527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511274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228600"/>
            <a:ext cx="2152650" cy="6019800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28600"/>
            <a:ext cx="6305550" cy="6019800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r>
              <a:rPr lang="ro-RO"/>
              <a:t>Padova, 27.06.12                                                       Andrea Dainese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B1D4D03F-C730-8F4C-9AAE-0C709FDD7B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322387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LogoALICE-DE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7896224" cy="609600"/>
          </a:xfrm>
          <a:gradFill flip="none" rotWithShape="1">
            <a:gsLst>
              <a:gs pos="38000">
                <a:srgbClr val="FFE8B1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none"/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3200" kern="1200" dirty="0">
                <a:solidFill>
                  <a:srgbClr val="0000FF"/>
                </a:solidFill>
                <a:effectLst>
                  <a:outerShdw blurRad="101600" dist="101600" dir="2700000">
                    <a:srgbClr val="000000">
                      <a:alpha val="5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553200"/>
            <a:ext cx="19812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defRPr sz="2400" b="1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r>
              <a:rPr lang="ro-RO"/>
              <a:t>Padova, 27.06.12                                                       Andrea Dainese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9618A480-4854-C440-921B-A07FA51F30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834623"/>
      </p:ext>
    </p:extLst>
  </p:cSld>
  <p:clrMapOvr>
    <a:masterClrMapping/>
  </p:clrMapOvr>
  <p:transition xmlns:p14="http://schemas.microsoft.com/office/powerpoint/2010/main" spd="med" advTm="128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813" y="179388"/>
            <a:ext cx="7127875" cy="857250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68413"/>
            <a:ext cx="4038600" cy="5040312"/>
          </a:xfrm>
        </p:spPr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038600" cy="5040312"/>
          </a:xfrm>
        </p:spPr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68313" y="6507163"/>
            <a:ext cx="7705725" cy="196850"/>
          </a:xfrm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r>
              <a:rPr lang="ro-RO"/>
              <a:t>Padova, 27.06.12                                                       Andrea Dainese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507163"/>
            <a:ext cx="2133600" cy="196850"/>
          </a:xfrm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4417D094-4940-8A48-A13D-DEDC37DBB1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552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r>
              <a:rPr lang="ro-RO"/>
              <a:t>Padova, 27.06.12                                                       Andrea Dainese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9D5F665-3CF4-A84D-9AAF-FB641F5423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019987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r>
              <a:rPr lang="ro-RO"/>
              <a:t>Padova, 27.06.12                                                       Andrea Dainese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FD77EB25-89C7-7749-8B26-F69DDF2DD1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59310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r>
              <a:rPr lang="ro-RO"/>
              <a:t>Padova, 27.06.12                                                       Andrea Dainese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9FF8FF0C-43FA-A848-B9DF-2703AF6D16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785110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7669640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42291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066800"/>
            <a:ext cx="42291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r>
              <a:rPr lang="ro-RO"/>
              <a:t>Padova, 27.06.12                                                       Andrea Dainese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ED42B650-9359-B74F-90A4-3060BD102C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483243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r>
              <a:rPr lang="ro-RO"/>
              <a:t>Padova, 27.06.12                                                       Andrea Dainese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68907596-7D69-3348-826B-13E23A3E96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318214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r>
              <a:rPr lang="ro-RO"/>
              <a:t>Padova, 27.06.12                                                       Andrea Dainese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BAE43823-83FC-B642-AB91-C3C68DABA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8823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r>
              <a:rPr lang="ro-RO"/>
              <a:t>Padova, 27.06.12                                                       Andrea Dainese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4ADAD691-4612-0D49-81AE-8C130E6A53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426716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r>
              <a:rPr lang="ro-RO"/>
              <a:t>Padova, 27.06.12                                                       Andrea Dainese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6495557C-EAC6-FF48-91BA-E3A5CF0C4A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32309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r>
              <a:rPr lang="ro-RO"/>
              <a:t>Padova, 27.06.12                                                       Andrea Dainese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EDF57D4F-11C3-4741-83A2-17E88F832C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8443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r>
              <a:rPr lang="ro-RO"/>
              <a:t>Padova, 27.06.12                                                       Andrea Dainese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2ED83CDF-9975-A74D-B3A5-7737F4AA2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771603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228600"/>
            <a:ext cx="2152650" cy="6019800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28600"/>
            <a:ext cx="6305550" cy="6019800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r>
              <a:rPr lang="ro-RO"/>
              <a:t>Padova, 27.06.12                                                       Andrea Dainese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CDBEF95C-57F9-5548-92AC-46B69E85F4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083403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LogoALICE-DE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7896224" cy="609600"/>
          </a:xfrm>
          <a:gradFill flip="none" rotWithShape="1">
            <a:gsLst>
              <a:gs pos="38000">
                <a:srgbClr val="FFE8B1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none"/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3200" kern="1200" dirty="0">
                <a:solidFill>
                  <a:srgbClr val="0000FF"/>
                </a:solidFill>
                <a:effectLst>
                  <a:outerShdw blurRad="101600" dist="101600" dir="2700000">
                    <a:srgbClr val="000000">
                      <a:alpha val="5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553200"/>
            <a:ext cx="19812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defRPr sz="2400" b="1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r>
              <a:rPr lang="ro-RO"/>
              <a:t>Padova, 27.06.12                                                       Andrea Dainese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08C8F6C4-0BAE-5848-B1D6-53BF374D82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501950"/>
      </p:ext>
    </p:extLst>
  </p:cSld>
  <p:clrMapOvr>
    <a:masterClrMapping/>
  </p:clrMapOvr>
  <p:transition xmlns:p14="http://schemas.microsoft.com/office/powerpoint/2010/main" spd="med" advTm="12800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813" y="179388"/>
            <a:ext cx="7127875" cy="857250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68413"/>
            <a:ext cx="4038600" cy="5040312"/>
          </a:xfrm>
        </p:spPr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038600" cy="5040312"/>
          </a:xfrm>
        </p:spPr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68313" y="6507163"/>
            <a:ext cx="7705725" cy="196850"/>
          </a:xfrm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r>
              <a:rPr lang="ro-RO"/>
              <a:t>Padova, 27.06.12                                                       Andrea Dainese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507163"/>
            <a:ext cx="2133600" cy="196850"/>
          </a:xfrm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6770BB21-F177-8847-8E71-E5DB6B418D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658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unipd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658812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 descr="logoINFN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88913"/>
            <a:ext cx="763588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1"/>
          <p:cNvSpPr>
            <a:spLocks noChangeArrowheads="1"/>
          </p:cNvSpPr>
          <p:nvPr userDrawn="1"/>
        </p:nvSpPr>
        <p:spPr bwMode="auto">
          <a:xfrm>
            <a:off x="0" y="6477000"/>
            <a:ext cx="660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r"/>
            <a:fld id="{1AF3C16E-171E-E74B-9156-0285EF2BBDB5}" type="slidenum">
              <a:rPr lang="en-US" sz="1400">
                <a:latin typeface="Tahoma" charset="0"/>
              </a:rPr>
              <a:pPr algn="r"/>
              <a:t>‹#›</a:t>
            </a:fld>
            <a:endParaRPr lang="en-US" sz="1400">
              <a:latin typeface="Tahoma" charset="0"/>
            </a:endParaRPr>
          </a:p>
        </p:txBody>
      </p:sp>
      <p:pic>
        <p:nvPicPr>
          <p:cNvPr id="5" name="Picture 6" descr="alice_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288" y="5867400"/>
            <a:ext cx="1001712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3419475" y="6573838"/>
            <a:ext cx="275748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1000" i="1" dirty="0" smtClean="0">
                <a:solidFill>
                  <a:schemeClr val="bg2"/>
                </a:solidFill>
              </a:rPr>
              <a:t>ALICE PADOVA – luglio.2011 – M. Lunardon</a:t>
            </a:r>
          </a:p>
        </p:txBody>
      </p:sp>
    </p:spTree>
    <p:extLst>
      <p:ext uri="{BB962C8B-B14F-4D97-AF65-F5344CB8AC3E}">
        <p14:creationId xmlns:p14="http://schemas.microsoft.com/office/powerpoint/2010/main" val="40613180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6/25/2012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Serena Mattiazzo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90276AC-B32E-CD42-B9FA-D1A4C9E603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774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>
            <a:normAutofit/>
          </a:bodyPr>
          <a:lstStyle>
            <a:lvl1pPr>
              <a:defRPr sz="380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6/25/2012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Serena Mattiazzo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029C92E-F0AE-4F49-BE58-EC1741A3A0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2149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6/25/2012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Serena Mattiazzo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76E3810-78A1-6B48-9BAE-8F43425202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0256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6/25/2012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Serena Mattiazzo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C0AD54B-B259-7C46-B6FC-6708125940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2924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6/25/2012</a:t>
            </a:r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Serena Mattiazzo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B700E88-D040-DD45-8472-ED0B00299E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2773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6/25/2012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Serena Mattiazzo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F8677E2-E7AA-4B4B-A14F-842801760F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258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6/25/2012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Serena Mattiazzo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C8B8988-F951-8B49-BA37-15A089E5E9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8753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6/25/2012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Serena Mattiazzo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F96F64F-B593-2C4F-B360-8C6CEC58EE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9958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6/25/2012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Serena Mattiazzo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A8F0037-31B4-EB49-9AAA-9CA966DB91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731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6/25/2012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Serena Mattiazzo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5BF94B8-2133-684F-A857-2D386731A8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537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r>
              <a:rPr lang="ro-RO"/>
              <a:t>Padova, 27.06.12                                                       Andrea Dainese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7F40FCC9-8AAC-7047-B987-08917ABE0F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5976"/>
      </p:ext>
    </p:extLst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6/25/2012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Serena Mattiazzo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E3A54C6-25F6-7A47-8FED-2F778834DA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4621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579263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77922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630029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unipd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658812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 descr="logoINFN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88913"/>
            <a:ext cx="763588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1"/>
          <p:cNvSpPr>
            <a:spLocks noChangeArrowheads="1"/>
          </p:cNvSpPr>
          <p:nvPr userDrawn="1"/>
        </p:nvSpPr>
        <p:spPr bwMode="auto">
          <a:xfrm>
            <a:off x="0" y="6477000"/>
            <a:ext cx="660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r"/>
            <a:fld id="{64A0F065-20DB-BD45-B4EE-6EA6D960A70D}" type="slidenum">
              <a:rPr lang="en-US" sz="1400">
                <a:solidFill>
                  <a:srgbClr val="000000"/>
                </a:solidFill>
                <a:latin typeface="Tahoma" charset="0"/>
              </a:rPr>
              <a:pPr algn="r"/>
              <a:t>‹#›</a:t>
            </a:fld>
            <a:endParaRPr lang="en-US" sz="1400">
              <a:solidFill>
                <a:srgbClr val="000000"/>
              </a:solidFill>
              <a:latin typeface="Tahoma" charset="0"/>
            </a:endParaRPr>
          </a:p>
        </p:txBody>
      </p:sp>
      <p:pic>
        <p:nvPicPr>
          <p:cNvPr id="5" name="Picture 6" descr="alice_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288" y="5867400"/>
            <a:ext cx="1001712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3419475" y="6573838"/>
            <a:ext cx="275748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1000" i="1" dirty="0" smtClean="0">
                <a:solidFill>
                  <a:srgbClr val="808080"/>
                </a:solidFill>
              </a:rPr>
              <a:t>ALICE PADOVA – luglio.2011 – M. Lunardon</a:t>
            </a:r>
          </a:p>
        </p:txBody>
      </p:sp>
    </p:spTree>
    <p:extLst>
      <p:ext uri="{BB962C8B-B14F-4D97-AF65-F5344CB8AC3E}">
        <p14:creationId xmlns:p14="http://schemas.microsoft.com/office/powerpoint/2010/main" val="4009403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25165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457200">
              <a:defRPr b="0"/>
            </a:lvl1pPr>
          </a:lstStyle>
          <a:p>
            <a:pPr>
              <a:defRPr/>
            </a:pPr>
            <a:r>
              <a:rPr lang="ro-RO"/>
              <a:t>Padova, 25.06.12                                  Andrea Dainese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 b="0"/>
            </a:lvl1pPr>
          </a:lstStyle>
          <a:p>
            <a:pPr>
              <a:defRPr/>
            </a:pPr>
            <a:fld id="{378E2FA7-23D3-DC4F-9019-6F37453BAF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865595"/>
      </p:ext>
    </p:extLst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457200">
              <a:defRPr b="0"/>
            </a:lvl1pPr>
          </a:lstStyle>
          <a:p>
            <a:pPr>
              <a:defRPr/>
            </a:pPr>
            <a:r>
              <a:rPr lang="ro-RO"/>
              <a:t>Padova, 25.06.12                                  Andrea Dainese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 b="0"/>
            </a:lvl1pPr>
          </a:lstStyle>
          <a:p>
            <a:pPr>
              <a:defRPr/>
            </a:pPr>
            <a:fld id="{DE1AA630-CBFE-5B4E-BD6A-6626219186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186903"/>
      </p:ext>
    </p:extLst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457200">
              <a:defRPr b="0"/>
            </a:lvl1pPr>
          </a:lstStyle>
          <a:p>
            <a:pPr>
              <a:defRPr/>
            </a:pPr>
            <a:r>
              <a:rPr lang="ro-RO"/>
              <a:t>Padova, 25.06.12                                  Andrea Dainese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 b="0"/>
            </a:lvl1pPr>
          </a:lstStyle>
          <a:p>
            <a:pPr>
              <a:defRPr/>
            </a:pPr>
            <a:fld id="{12C7661E-2E50-F842-9621-B4150819B0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078290"/>
      </p:ext>
    </p:extLst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42291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066800"/>
            <a:ext cx="42291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457200">
              <a:defRPr b="0"/>
            </a:lvl1pPr>
          </a:lstStyle>
          <a:p>
            <a:pPr>
              <a:defRPr/>
            </a:pPr>
            <a:r>
              <a:rPr lang="ro-RO"/>
              <a:t>Padova, 25.06.12                                  Andrea Dainese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 b="0"/>
            </a:lvl1pPr>
          </a:lstStyle>
          <a:p>
            <a:pPr>
              <a:defRPr/>
            </a:pPr>
            <a:fld id="{93A20E81-EDC8-6C45-A21A-67EAE9E48B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002792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r>
              <a:rPr lang="ro-RO"/>
              <a:t>Padova, 27.06.12                                                       Andrea Dainese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2A6F670B-1248-E54E-B17C-42A81E6694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500831"/>
      </p:ext>
    </p:extLst>
  </p:cSld>
  <p:clrMapOvr>
    <a:masterClrMapping/>
  </p:clrMapOvr>
  <p:transition xmlns:p14="http://schemas.microsoft.com/office/powerpoint/2010/main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457200">
              <a:defRPr b="0"/>
            </a:lvl1pPr>
          </a:lstStyle>
          <a:p>
            <a:pPr>
              <a:defRPr/>
            </a:pPr>
            <a:r>
              <a:rPr lang="ro-RO"/>
              <a:t>Padova, 25.06.12                                  Andrea Dainese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 b="0"/>
            </a:lvl1pPr>
          </a:lstStyle>
          <a:p>
            <a:pPr>
              <a:defRPr/>
            </a:pPr>
            <a:fld id="{37526B1F-089D-9949-9403-15F7225E45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215414"/>
      </p:ext>
    </p:extLst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457200">
              <a:defRPr b="0"/>
            </a:lvl1pPr>
          </a:lstStyle>
          <a:p>
            <a:pPr>
              <a:defRPr/>
            </a:pPr>
            <a:r>
              <a:rPr lang="ro-RO"/>
              <a:t>Padova, 25.06.12                                  Andrea Dainese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 b="0"/>
            </a:lvl1pPr>
          </a:lstStyle>
          <a:p>
            <a:pPr>
              <a:defRPr/>
            </a:pPr>
            <a:fld id="{9D9B2BA2-91C0-324B-BF50-B3EE2E6027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793845"/>
      </p:ext>
    </p:extLst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457200">
              <a:defRPr b="0"/>
            </a:lvl1pPr>
          </a:lstStyle>
          <a:p>
            <a:pPr>
              <a:defRPr/>
            </a:pPr>
            <a:r>
              <a:rPr lang="ro-RO"/>
              <a:t>Padova, 25.06.12                                  Andrea Dainese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 b="0"/>
            </a:lvl1pPr>
          </a:lstStyle>
          <a:p>
            <a:pPr>
              <a:defRPr/>
            </a:pPr>
            <a:fld id="{9F11D57E-6F45-0749-B70C-EBA4C89DDA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849443"/>
      </p:ext>
    </p:extLst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457200">
              <a:defRPr b="0"/>
            </a:lvl1pPr>
          </a:lstStyle>
          <a:p>
            <a:pPr>
              <a:defRPr/>
            </a:pPr>
            <a:r>
              <a:rPr lang="ro-RO"/>
              <a:t>Padova, 25.06.12                                  Andrea Dainese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 b="0"/>
            </a:lvl1pPr>
          </a:lstStyle>
          <a:p>
            <a:pPr>
              <a:defRPr/>
            </a:pPr>
            <a:fld id="{82897FFF-9865-824E-AC52-6BA1C86137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971583"/>
      </p:ext>
    </p:extLst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457200">
              <a:defRPr b="0"/>
            </a:lvl1pPr>
          </a:lstStyle>
          <a:p>
            <a:pPr>
              <a:defRPr/>
            </a:pPr>
            <a:r>
              <a:rPr lang="ro-RO"/>
              <a:t>Padova, 25.06.12                                  Andrea Dainese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 b="0"/>
            </a:lvl1pPr>
          </a:lstStyle>
          <a:p>
            <a:pPr>
              <a:defRPr/>
            </a:pPr>
            <a:fld id="{A9471FB9-703C-6F45-9C7B-3B173253D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58838"/>
      </p:ext>
    </p:extLst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457200">
              <a:defRPr b="0"/>
            </a:lvl1pPr>
          </a:lstStyle>
          <a:p>
            <a:pPr>
              <a:defRPr/>
            </a:pPr>
            <a:r>
              <a:rPr lang="ro-RO"/>
              <a:t>Padova, 25.06.12                                  Andrea Dainese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 b="0"/>
            </a:lvl1pPr>
          </a:lstStyle>
          <a:p>
            <a:pPr>
              <a:defRPr/>
            </a:pPr>
            <a:fld id="{5F811AA3-2301-4C45-AAC1-474E2C5FEF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00706"/>
      </p:ext>
    </p:extLst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228600"/>
            <a:ext cx="2152650" cy="6019800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28600"/>
            <a:ext cx="6305550" cy="6019800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457200">
              <a:defRPr b="0"/>
            </a:lvl1pPr>
          </a:lstStyle>
          <a:p>
            <a:pPr>
              <a:defRPr/>
            </a:pPr>
            <a:r>
              <a:rPr lang="ro-RO"/>
              <a:t>Padova, 25.06.12                                  Andrea Dainese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 b="0"/>
            </a:lvl1pPr>
          </a:lstStyle>
          <a:p>
            <a:pPr>
              <a:defRPr/>
            </a:pPr>
            <a:fld id="{E8B78A59-9ECA-B041-AD1E-C2D949194A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202879"/>
      </p:ext>
    </p:extLst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7260806"/>
      </p:ext>
    </p:extLst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28968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3860396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r>
              <a:rPr lang="ro-RO"/>
              <a:t>Padova, 27.06.12                                                       Andrea Dainese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7E0FCBC2-6F67-9849-93A4-7BF75DBF4C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65571"/>
      </p:ext>
    </p:extLst>
  </p:cSld>
  <p:clrMapOvr>
    <a:masterClrMapping/>
  </p:clrMapOvr>
  <p:transition xmlns:p14="http://schemas.microsoft.com/office/powerpoint/2010/main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unipd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658812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 descr="logoINFN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88913"/>
            <a:ext cx="763588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1"/>
          <p:cNvSpPr>
            <a:spLocks noChangeArrowheads="1"/>
          </p:cNvSpPr>
          <p:nvPr userDrawn="1"/>
        </p:nvSpPr>
        <p:spPr bwMode="auto">
          <a:xfrm>
            <a:off x="0" y="6477000"/>
            <a:ext cx="660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r"/>
            <a:fld id="{2C04240D-D883-A846-BE38-5F2EFC68D35A}" type="slidenum">
              <a:rPr lang="en-US" sz="1400">
                <a:solidFill>
                  <a:srgbClr val="000000"/>
                </a:solidFill>
                <a:latin typeface="Tahoma" charset="0"/>
              </a:rPr>
              <a:pPr algn="r"/>
              <a:t>‹#›</a:t>
            </a:fld>
            <a:endParaRPr lang="en-US" sz="1400">
              <a:solidFill>
                <a:srgbClr val="000000"/>
              </a:solidFill>
              <a:latin typeface="Tahoma" charset="0"/>
            </a:endParaRPr>
          </a:p>
        </p:txBody>
      </p:sp>
      <p:pic>
        <p:nvPicPr>
          <p:cNvPr id="5" name="Picture 6" descr="alice_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288" y="5867400"/>
            <a:ext cx="1001712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3419475" y="6573838"/>
            <a:ext cx="275748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1000" i="1" dirty="0" smtClean="0">
                <a:solidFill>
                  <a:srgbClr val="808080"/>
                </a:solidFill>
              </a:rPr>
              <a:t>ALICE PADOVA – luglio.2011 – M. Lunardon</a:t>
            </a:r>
          </a:p>
        </p:txBody>
      </p:sp>
    </p:spTree>
    <p:extLst>
      <p:ext uri="{BB962C8B-B14F-4D97-AF65-F5344CB8AC3E}">
        <p14:creationId xmlns:p14="http://schemas.microsoft.com/office/powerpoint/2010/main" val="28675198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1421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42291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066800"/>
            <a:ext cx="42291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r>
              <a:rPr lang="ro-RO"/>
              <a:t>Padova, 27.06.12                                                       Andrea Dainese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ED0CCA4D-CBCB-DD40-9A7B-57AA423D8E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514973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r>
              <a:rPr lang="ro-RO"/>
              <a:t>Padova, 27.06.12                                                       Andrea Dainese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9ADC347C-A30D-E646-A582-2F23827C9F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630577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r>
              <a:rPr lang="ro-RO"/>
              <a:t>Padova, 27.06.12                                                       Andrea Dainese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64D7FFB9-46E3-834D-9DB8-1F986B4686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785593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jpe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16.xml"/><Relationship Id="rId14" Type="http://schemas.openxmlformats.org/officeDocument/2006/relationships/theme" Target="../theme/theme2.xml"/><Relationship Id="rId15" Type="http://schemas.openxmlformats.org/officeDocument/2006/relationships/image" Target="../media/image4.png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Relationship Id="rId3" Type="http://schemas.openxmlformats.org/officeDocument/2006/relationships/slideLayout" Target="../slideLayouts/slideLayout6.xml"/><Relationship Id="rId4" Type="http://schemas.openxmlformats.org/officeDocument/2006/relationships/slideLayout" Target="../slideLayouts/slideLayout7.xml"/><Relationship Id="rId5" Type="http://schemas.openxmlformats.org/officeDocument/2006/relationships/slideLayout" Target="../slideLayouts/slideLayout8.xml"/><Relationship Id="rId6" Type="http://schemas.openxmlformats.org/officeDocument/2006/relationships/slideLayout" Target="../slideLayouts/slideLayout9.xml"/><Relationship Id="rId7" Type="http://schemas.openxmlformats.org/officeDocument/2006/relationships/slideLayout" Target="../slideLayouts/slideLayout10.xml"/><Relationship Id="rId8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29.xml"/><Relationship Id="rId14" Type="http://schemas.openxmlformats.org/officeDocument/2006/relationships/theme" Target="../theme/theme3.xml"/><Relationship Id="rId15" Type="http://schemas.openxmlformats.org/officeDocument/2006/relationships/image" Target="../media/image4.png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30.xml"/><Relationship Id="rId2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7.xml"/><Relationship Id="rId9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5.xml"/><Relationship Id="rId5" Type="http://schemas.openxmlformats.org/officeDocument/2006/relationships/theme" Target="../theme/theme5.xml"/><Relationship Id="rId6" Type="http://schemas.openxmlformats.org/officeDocument/2006/relationships/image" Target="../media/image1.jpeg"/><Relationship Id="rId7" Type="http://schemas.openxmlformats.org/officeDocument/2006/relationships/image" Target="../media/image2.png"/><Relationship Id="rId8" Type="http://schemas.openxmlformats.org/officeDocument/2006/relationships/image" Target="../media/image3.png"/><Relationship Id="rId1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57.xml"/><Relationship Id="rId13" Type="http://schemas.openxmlformats.org/officeDocument/2006/relationships/theme" Target="../theme/theme6.xml"/><Relationship Id="rId14" Type="http://schemas.openxmlformats.org/officeDocument/2006/relationships/image" Target="../media/image6.png"/><Relationship Id="rId15" Type="http://schemas.openxmlformats.org/officeDocument/2006/relationships/image" Target="../media/image7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5" Type="http://schemas.openxmlformats.org/officeDocument/2006/relationships/theme" Target="../theme/theme7.xml"/><Relationship Id="rId6" Type="http://schemas.openxmlformats.org/officeDocument/2006/relationships/image" Target="../media/image1.jpeg"/><Relationship Id="rId7" Type="http://schemas.openxmlformats.org/officeDocument/2006/relationships/image" Target="../media/image2.png"/><Relationship Id="rId8" Type="http://schemas.openxmlformats.org/officeDocument/2006/relationships/image" Target="../media/image3.png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unipd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658812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9" descr="logoINFN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88913"/>
            <a:ext cx="763588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11"/>
          <p:cNvSpPr>
            <a:spLocks noChangeArrowheads="1"/>
          </p:cNvSpPr>
          <p:nvPr/>
        </p:nvSpPr>
        <p:spPr bwMode="auto">
          <a:xfrm>
            <a:off x="0" y="6477000"/>
            <a:ext cx="660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r"/>
            <a:fld id="{F6940E2D-C70D-9A46-BDE0-C2CBE9869506}" type="slidenum">
              <a:rPr lang="en-US" sz="1400">
                <a:latin typeface="Tahoma" charset="0"/>
              </a:rPr>
              <a:pPr algn="r"/>
              <a:t>‹#›</a:t>
            </a:fld>
            <a:endParaRPr lang="en-US" sz="1400">
              <a:latin typeface="Tahoma" charset="0"/>
            </a:endParaRPr>
          </a:p>
        </p:txBody>
      </p:sp>
      <p:sp>
        <p:nvSpPr>
          <p:cNvPr id="1029" name="TextBox 6"/>
          <p:cNvSpPr txBox="1">
            <a:spLocks noChangeArrowheads="1"/>
          </p:cNvSpPr>
          <p:nvPr userDrawn="1"/>
        </p:nvSpPr>
        <p:spPr bwMode="auto">
          <a:xfrm>
            <a:off x="3419475" y="6573838"/>
            <a:ext cx="275748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1000" i="1" dirty="0" smtClean="0">
                <a:solidFill>
                  <a:schemeClr val="bg2"/>
                </a:solidFill>
              </a:rPr>
              <a:t>ALICE PADOVA – luglio.2012 – M. Lunardon</a:t>
            </a:r>
          </a:p>
        </p:txBody>
      </p:sp>
      <p:pic>
        <p:nvPicPr>
          <p:cNvPr id="1030" name="Picture 6" descr="alice_logo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288" y="5867400"/>
            <a:ext cx="1001712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48" r:id="rId1"/>
    <p:sldLayoutId id="2147484654" r:id="rId2"/>
    <p:sldLayoutId id="2147484655" r:id="rId3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22860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066800"/>
            <a:ext cx="8610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553200"/>
            <a:ext cx="9144000" cy="304800"/>
          </a:xfrm>
          <a:prstGeom prst="rect">
            <a:avLst/>
          </a:prstGeom>
          <a:gradFill rotWithShape="0"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defRPr sz="1400" b="0" i="0">
                <a:solidFill>
                  <a:srgbClr val="FFFFFF"/>
                </a:solidFill>
                <a:latin typeface="Gill Sans Light"/>
                <a:cs typeface="Gill Sans Light"/>
              </a:defRPr>
            </a:lvl1pPr>
          </a:lstStyle>
          <a:p>
            <a:pPr>
              <a:defRPr/>
            </a:pPr>
            <a:r>
              <a:rPr lang="ro-RO"/>
              <a:t>Padova, 27.06.12                                                       Andrea Dainese</a:t>
            </a: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15200" y="6553200"/>
            <a:ext cx="1828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defRPr sz="1600" b="0" i="0">
                <a:solidFill>
                  <a:srgbClr val="FFFFFF"/>
                </a:solidFill>
                <a:latin typeface="Gill Sans Light"/>
                <a:cs typeface="Gill Sans Light"/>
              </a:defRPr>
            </a:lvl1pPr>
          </a:lstStyle>
          <a:p>
            <a:pPr>
              <a:defRPr/>
            </a:pPr>
            <a:fld id="{657AEC76-DC9B-7D44-AAE4-5D6F014D87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3078" name="Picture 1" descr="Logo_INFN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96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2" descr="2011-Nov-24-ALICE_logo_Black_WithoutStrapline.gif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28575"/>
            <a:ext cx="73342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56" r:id="rId1"/>
    <p:sldLayoutId id="2147484657" r:id="rId2"/>
    <p:sldLayoutId id="2147484658" r:id="rId3"/>
    <p:sldLayoutId id="2147484659" r:id="rId4"/>
    <p:sldLayoutId id="2147484660" r:id="rId5"/>
    <p:sldLayoutId id="2147484661" r:id="rId6"/>
    <p:sldLayoutId id="2147484662" r:id="rId7"/>
    <p:sldLayoutId id="2147484663" r:id="rId8"/>
    <p:sldLayoutId id="2147484664" r:id="rId9"/>
    <p:sldLayoutId id="2147484665" r:id="rId10"/>
    <p:sldLayoutId id="2147484666" r:id="rId11"/>
    <p:sldLayoutId id="2147484667" r:id="rId12"/>
    <p:sldLayoutId id="2147484668" r:id="rId13"/>
  </p:sldLayoutIdLst>
  <p:transition xmlns:p14="http://schemas.microsoft.com/office/powerpoint/2010/main"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FF"/>
          </a:solidFill>
          <a:latin typeface="Gill Sans Light"/>
          <a:ea typeface="ＭＳ Ｐゴシック" pitchFamily="-111" charset="-128"/>
          <a:cs typeface="Gill Sans Ligh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FF"/>
          </a:solidFill>
          <a:latin typeface="Gill Sans Light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FF"/>
          </a:solidFill>
          <a:latin typeface="Gill Sans Light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FF"/>
          </a:solidFill>
          <a:latin typeface="Gill Sans Light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FF"/>
          </a:solidFill>
          <a:latin typeface="Gill Sans Light" charset="0"/>
          <a:ea typeface="ＭＳ Ｐゴシック" pitchFamily="-111" charset="-128"/>
          <a:cs typeface="ＭＳ Ｐゴシック" pitchFamily="-111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 i="1">
          <a:solidFill>
            <a:srgbClr val="0000FF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 i="1">
          <a:solidFill>
            <a:srgbClr val="0000FF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 i="1">
          <a:solidFill>
            <a:srgbClr val="0000FF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 i="1">
          <a:solidFill>
            <a:srgbClr val="0000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366FF"/>
        </a:buClr>
        <a:buSzPct val="80000"/>
        <a:buFont typeface="Wingdings" charset="0"/>
        <a:buChar char="u"/>
        <a:defRPr sz="24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3366FF"/>
        </a:buClr>
        <a:buFont typeface="Wingdings" charset="0"/>
        <a:buChar char="Ø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6FF"/>
        </a:buClr>
        <a:buFont typeface="Courier New" charset="0"/>
        <a:buChar char="o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22860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066800"/>
            <a:ext cx="8610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553200"/>
            <a:ext cx="9144000" cy="304800"/>
          </a:xfrm>
          <a:prstGeom prst="rect">
            <a:avLst/>
          </a:prstGeom>
          <a:gradFill rotWithShape="0"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defRPr sz="1400" b="0" i="0">
                <a:solidFill>
                  <a:srgbClr val="FFFFFF"/>
                </a:solidFill>
                <a:latin typeface="Gill Sans Light"/>
                <a:cs typeface="Gill Sans Light"/>
              </a:defRPr>
            </a:lvl1pPr>
          </a:lstStyle>
          <a:p>
            <a:pPr>
              <a:defRPr/>
            </a:pPr>
            <a:r>
              <a:rPr lang="ro-RO"/>
              <a:t>Padova, 27.06.12                                                       Andrea Dainese</a:t>
            </a: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15200" y="6553200"/>
            <a:ext cx="1828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defRPr sz="1600" b="0" i="0">
                <a:solidFill>
                  <a:srgbClr val="FFFFFF"/>
                </a:solidFill>
                <a:latin typeface="Gill Sans Light"/>
                <a:cs typeface="Gill Sans Light"/>
              </a:defRPr>
            </a:lvl1pPr>
          </a:lstStyle>
          <a:p>
            <a:pPr>
              <a:defRPr/>
            </a:pPr>
            <a:fld id="{D3C4E49E-EDD1-1D4F-A1CA-9C06C8A8F6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7414" name="Picture 1" descr="Logo_INFN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96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2" descr="2011-Nov-24-ALICE_logo_Black_WithoutStrapline.gif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28575"/>
            <a:ext cx="73342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69" r:id="rId1"/>
    <p:sldLayoutId id="2147484670" r:id="rId2"/>
    <p:sldLayoutId id="2147484671" r:id="rId3"/>
    <p:sldLayoutId id="2147484672" r:id="rId4"/>
    <p:sldLayoutId id="2147484673" r:id="rId5"/>
    <p:sldLayoutId id="2147484674" r:id="rId6"/>
    <p:sldLayoutId id="2147484675" r:id="rId7"/>
    <p:sldLayoutId id="2147484676" r:id="rId8"/>
    <p:sldLayoutId id="2147484677" r:id="rId9"/>
    <p:sldLayoutId id="2147484678" r:id="rId10"/>
    <p:sldLayoutId id="2147484679" r:id="rId11"/>
    <p:sldLayoutId id="2147484680" r:id="rId12"/>
    <p:sldLayoutId id="2147484681" r:id="rId13"/>
  </p:sldLayoutIdLst>
  <p:transition xmlns:p14="http://schemas.microsoft.com/office/powerpoint/2010/main"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FF"/>
          </a:solidFill>
          <a:latin typeface="Gill Sans Light"/>
          <a:ea typeface="ＭＳ Ｐゴシック" pitchFamily="-111" charset="-128"/>
          <a:cs typeface="Gill Sans Ligh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FF"/>
          </a:solidFill>
          <a:latin typeface="Gill Sans Light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FF"/>
          </a:solidFill>
          <a:latin typeface="Gill Sans Light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FF"/>
          </a:solidFill>
          <a:latin typeface="Gill Sans Light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FF"/>
          </a:solidFill>
          <a:latin typeface="Gill Sans Light" charset="0"/>
          <a:ea typeface="ＭＳ Ｐゴシック" pitchFamily="-111" charset="-128"/>
          <a:cs typeface="ＭＳ Ｐゴシック" pitchFamily="-111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 i="1">
          <a:solidFill>
            <a:srgbClr val="0000FF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 i="1">
          <a:solidFill>
            <a:srgbClr val="0000FF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 i="1">
          <a:solidFill>
            <a:srgbClr val="0000FF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 i="1">
          <a:solidFill>
            <a:srgbClr val="0000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366FF"/>
        </a:buClr>
        <a:buSzPct val="80000"/>
        <a:buFont typeface="Wingdings" charset="0"/>
        <a:buChar char="u"/>
        <a:defRPr sz="24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3366FF"/>
        </a:buClr>
        <a:buFont typeface="Wingdings" charset="0"/>
        <a:buChar char="Ø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6FF"/>
        </a:buClr>
        <a:buFont typeface="Courier New" charset="0"/>
        <a:buChar char="o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17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it-IT"/>
              <a:t>6/25/2012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Serena Mattiazzo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A6D1B51F-41C0-D647-881D-0A1A65BBA9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82" r:id="rId1"/>
    <p:sldLayoutId id="2147484683" r:id="rId2"/>
    <p:sldLayoutId id="2147484684" r:id="rId3"/>
    <p:sldLayoutId id="2147484685" r:id="rId4"/>
    <p:sldLayoutId id="2147484686" r:id="rId5"/>
    <p:sldLayoutId id="2147484687" r:id="rId6"/>
    <p:sldLayoutId id="2147484688" r:id="rId7"/>
    <p:sldLayoutId id="2147484689" r:id="rId8"/>
    <p:sldLayoutId id="2147484690" r:id="rId9"/>
    <p:sldLayoutId id="2147484691" r:id="rId10"/>
    <p:sldLayoutId id="2147484692" r:id="rId11"/>
    <p:sldLayoutId id="2147484693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8" descr="unipd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658812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9" descr="logoINFN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88913"/>
            <a:ext cx="763588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Rectangle 11"/>
          <p:cNvSpPr>
            <a:spLocks noChangeArrowheads="1"/>
          </p:cNvSpPr>
          <p:nvPr/>
        </p:nvSpPr>
        <p:spPr bwMode="auto">
          <a:xfrm>
            <a:off x="0" y="6477000"/>
            <a:ext cx="660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r"/>
            <a:fld id="{34A0AF12-2608-034B-86D0-BE4EA96F54D7}" type="slidenum">
              <a:rPr lang="en-US" sz="1400">
                <a:solidFill>
                  <a:srgbClr val="000000"/>
                </a:solidFill>
                <a:latin typeface="Tahoma" charset="0"/>
              </a:rPr>
              <a:pPr algn="r"/>
              <a:t>‹#›</a:t>
            </a:fld>
            <a:endParaRPr lang="en-US" sz="140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1029" name="TextBox 6"/>
          <p:cNvSpPr txBox="1">
            <a:spLocks noChangeArrowheads="1"/>
          </p:cNvSpPr>
          <p:nvPr userDrawn="1"/>
        </p:nvSpPr>
        <p:spPr bwMode="auto">
          <a:xfrm>
            <a:off x="3419475" y="6573838"/>
            <a:ext cx="275748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1000" i="1" dirty="0" smtClean="0">
                <a:solidFill>
                  <a:srgbClr val="808080"/>
                </a:solidFill>
              </a:rPr>
              <a:t>ALICE PADOVA – luglio.2012 – M. Lunardon</a:t>
            </a:r>
          </a:p>
        </p:txBody>
      </p:sp>
      <p:pic>
        <p:nvPicPr>
          <p:cNvPr id="44038" name="Picture 6" descr="alice_logo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288" y="5867400"/>
            <a:ext cx="1001712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50" r:id="rId1"/>
    <p:sldLayoutId id="2147484694" r:id="rId2"/>
    <p:sldLayoutId id="2147484695" r:id="rId3"/>
    <p:sldLayoutId id="2147484651" r:id="rId4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066800"/>
            <a:ext cx="8610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553200"/>
            <a:ext cx="9144000" cy="304800"/>
          </a:xfrm>
          <a:prstGeom prst="rect">
            <a:avLst/>
          </a:prstGeom>
          <a:gradFill rotWithShape="0"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defRPr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ro-RO"/>
              <a:t>Padova, 25.06.12                                  Andrea Dainese</a:t>
            </a: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15200" y="6553200"/>
            <a:ext cx="1828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defRPr sz="16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F2D5E63-87F9-5145-94A5-26A0FDBBAB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6086" name="Picture 8" descr="infn9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58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8" descr="infn90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58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2" descr="2011-Nov-24-ALICE_logo_WithoutStrapline.gif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0"/>
            <a:ext cx="6858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96" r:id="rId1"/>
    <p:sldLayoutId id="2147484697" r:id="rId2"/>
    <p:sldLayoutId id="2147484698" r:id="rId3"/>
    <p:sldLayoutId id="2147484699" r:id="rId4"/>
    <p:sldLayoutId id="2147484700" r:id="rId5"/>
    <p:sldLayoutId id="2147484701" r:id="rId6"/>
    <p:sldLayoutId id="2147484702" r:id="rId7"/>
    <p:sldLayoutId id="2147484703" r:id="rId8"/>
    <p:sldLayoutId id="2147484704" r:id="rId9"/>
    <p:sldLayoutId id="2147484705" r:id="rId10"/>
    <p:sldLayoutId id="2147484706" r:id="rId11"/>
    <p:sldLayoutId id="2147484707" r:id="rId12"/>
  </p:sldLayoutIdLst>
  <p:transition xmlns:p14="http://schemas.microsoft.com/office/powerpoint/2010/main"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 i="1">
          <a:solidFill>
            <a:srgbClr val="0000FF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 i="1">
          <a:solidFill>
            <a:srgbClr val="0000FF"/>
          </a:solidFill>
          <a:latin typeface="Arial" pitchFamily="-65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 i="1">
          <a:solidFill>
            <a:srgbClr val="0000FF"/>
          </a:solidFill>
          <a:latin typeface="Arial" pitchFamily="-65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 i="1">
          <a:solidFill>
            <a:srgbClr val="0000FF"/>
          </a:solidFill>
          <a:latin typeface="Arial" pitchFamily="-65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 i="1">
          <a:solidFill>
            <a:srgbClr val="0000FF"/>
          </a:solidFill>
          <a:latin typeface="Arial" pitchFamily="-65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 i="1">
          <a:solidFill>
            <a:srgbClr val="0000FF"/>
          </a:solidFill>
          <a:latin typeface="Arial" pitchFamily="-65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 i="1">
          <a:solidFill>
            <a:srgbClr val="0000FF"/>
          </a:solidFill>
          <a:latin typeface="Arial" pitchFamily="-65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 i="1">
          <a:solidFill>
            <a:srgbClr val="0000FF"/>
          </a:solidFill>
          <a:latin typeface="Arial" pitchFamily="-65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 i="1">
          <a:solidFill>
            <a:srgbClr val="0000FF"/>
          </a:solidFill>
          <a:latin typeface="Arial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6"/>
        </a:buBlip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 sz="20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6FF"/>
        </a:buClr>
        <a:buFont typeface="Wingdings" charset="0"/>
        <a:buChar char="Ø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8" descr="unipd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658812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9" descr="logoINFN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88913"/>
            <a:ext cx="763588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Rectangle 11"/>
          <p:cNvSpPr>
            <a:spLocks noChangeArrowheads="1"/>
          </p:cNvSpPr>
          <p:nvPr/>
        </p:nvSpPr>
        <p:spPr bwMode="auto">
          <a:xfrm>
            <a:off x="0" y="6477000"/>
            <a:ext cx="660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r"/>
            <a:fld id="{CB34E133-D6B5-EF42-AFEA-CB6DADD4040A}" type="slidenum">
              <a:rPr lang="en-US" sz="1400">
                <a:solidFill>
                  <a:srgbClr val="000000"/>
                </a:solidFill>
                <a:latin typeface="Tahoma" charset="0"/>
              </a:rPr>
              <a:pPr algn="r"/>
              <a:t>‹#›</a:t>
            </a:fld>
            <a:endParaRPr lang="en-US" sz="140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1029" name="TextBox 6"/>
          <p:cNvSpPr txBox="1">
            <a:spLocks noChangeArrowheads="1"/>
          </p:cNvSpPr>
          <p:nvPr userDrawn="1"/>
        </p:nvSpPr>
        <p:spPr bwMode="auto">
          <a:xfrm>
            <a:off x="3419475" y="6573838"/>
            <a:ext cx="275748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1000" i="1" dirty="0" smtClean="0">
                <a:solidFill>
                  <a:srgbClr val="808080"/>
                </a:solidFill>
              </a:rPr>
              <a:t>ALICE PADOVA – luglio.2012 – M. Lunardon</a:t>
            </a:r>
          </a:p>
        </p:txBody>
      </p:sp>
      <p:pic>
        <p:nvPicPr>
          <p:cNvPr id="58374" name="Picture 6" descr="alice_logo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288" y="5867400"/>
            <a:ext cx="1001712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52" r:id="rId1"/>
    <p:sldLayoutId id="2147484708" r:id="rId2"/>
    <p:sldLayoutId id="2147484709" r:id="rId3"/>
    <p:sldLayoutId id="2147484653" r:id="rId4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36.emf"/><Relationship Id="rId5" Type="http://schemas.openxmlformats.org/officeDocument/2006/relationships/oleObject" Target="../embeddings/oleObject7.bin"/><Relationship Id="rId6" Type="http://schemas.openxmlformats.org/officeDocument/2006/relationships/image" Target="../media/image3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5" Type="http://schemas.openxmlformats.org/officeDocument/2006/relationships/image" Target="../media/image22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8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emf"/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wmf"/><Relationship Id="rId12" Type="http://schemas.openxmlformats.org/officeDocument/2006/relationships/oleObject" Target="../embeddings/oleObject4.bin"/><Relationship Id="rId13" Type="http://schemas.openxmlformats.org/officeDocument/2006/relationships/image" Target="../media/image17.emf"/><Relationship Id="rId14" Type="http://schemas.openxmlformats.org/officeDocument/2006/relationships/oleObject" Target="../embeddings/oleObject5.bin"/><Relationship Id="rId15" Type="http://schemas.openxmlformats.org/officeDocument/2006/relationships/image" Target="../media/image18.emf"/><Relationship Id="rId16" Type="http://schemas.openxmlformats.org/officeDocument/2006/relationships/oleObject" Target="../embeddings/oleObject6.bin"/><Relationship Id="rId17" Type="http://schemas.openxmlformats.org/officeDocument/2006/relationships/image" Target="../media/image1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4.emf"/><Relationship Id="rId6" Type="http://schemas.openxmlformats.org/officeDocument/2006/relationships/image" Target="../media/image20.wmf"/><Relationship Id="rId7" Type="http://schemas.openxmlformats.org/officeDocument/2006/relationships/image" Target="../media/image21.png"/><Relationship Id="rId8" Type="http://schemas.openxmlformats.org/officeDocument/2006/relationships/oleObject" Target="../embeddings/oleObject2.bin"/><Relationship Id="rId9" Type="http://schemas.openxmlformats.org/officeDocument/2006/relationships/image" Target="../media/image15.emf"/><Relationship Id="rId10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emf"/><Relationship Id="rId3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eg"/><Relationship Id="rId5" Type="http://schemas.openxmlformats.org/officeDocument/2006/relationships/image" Target="../media/image29.emf"/><Relationship Id="rId6" Type="http://schemas.openxmlformats.org/officeDocument/2006/relationships/image" Target="../media/image30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 txBox="1">
            <a:spLocks/>
          </p:cNvSpPr>
          <p:nvPr/>
        </p:nvSpPr>
        <p:spPr bwMode="auto">
          <a:xfrm>
            <a:off x="1116013" y="1412875"/>
            <a:ext cx="676910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3200" b="1">
                <a:solidFill>
                  <a:schemeClr val="tx2"/>
                </a:solidFill>
                <a:cs typeface="Arial" charset="0"/>
              </a:rPr>
              <a:t>Esperimento ALICE</a:t>
            </a:r>
          </a:p>
          <a:p>
            <a:pPr algn="ctr" eaLnBrk="1" hangingPunct="1"/>
            <a:endParaRPr lang="it-IT" b="1">
              <a:solidFill>
                <a:schemeClr val="tx2"/>
              </a:solidFill>
              <a:cs typeface="Arial" charset="0"/>
            </a:endParaRPr>
          </a:p>
          <a:p>
            <a:pPr algn="ctr" eaLnBrk="1" hangingPunct="1"/>
            <a:r>
              <a:rPr lang="it-IT" sz="2000" b="1">
                <a:solidFill>
                  <a:schemeClr val="tx2"/>
                </a:solidFill>
                <a:cs typeface="Arial" charset="0"/>
              </a:rPr>
              <a:t>Riunione CDS 9 luglio 2012</a:t>
            </a:r>
            <a:r>
              <a:rPr lang="it-IT" sz="3200" b="1">
                <a:solidFill>
                  <a:schemeClr val="tx2"/>
                </a:solidFill>
                <a:cs typeface="Arial" charset="0"/>
              </a:rPr>
              <a:t/>
            </a:r>
            <a:br>
              <a:rPr lang="it-IT" sz="3200" b="1">
                <a:solidFill>
                  <a:schemeClr val="tx2"/>
                </a:solidFill>
                <a:cs typeface="Arial" charset="0"/>
              </a:rPr>
            </a:br>
            <a:endParaRPr lang="it-IT" sz="3200" b="1">
              <a:solidFill>
                <a:schemeClr val="tx2"/>
              </a:solidFill>
              <a:cs typeface="Arial" charset="0"/>
            </a:endParaRPr>
          </a:p>
          <a:p>
            <a:pPr algn="ctr" eaLnBrk="1" hangingPunct="1"/>
            <a:r>
              <a:rPr lang="it-IT" sz="3200" b="1">
                <a:solidFill>
                  <a:schemeClr val="tx2"/>
                </a:solidFill>
                <a:cs typeface="Arial" charset="0"/>
              </a:rPr>
              <a:t>Attività 2011-2012 e richieste 2013</a:t>
            </a:r>
          </a:p>
          <a:p>
            <a:pPr algn="ctr" eaLnBrk="1" hangingPunct="1"/>
            <a:endParaRPr lang="it-IT" sz="3200" b="1">
              <a:solidFill>
                <a:schemeClr val="tx2"/>
              </a:solidFill>
              <a:cs typeface="Arial" charset="0"/>
            </a:endParaRPr>
          </a:p>
        </p:txBody>
      </p:sp>
      <p:sp>
        <p:nvSpPr>
          <p:cNvPr id="61442" name="TextBox 1"/>
          <p:cNvSpPr txBox="1">
            <a:spLocks noChangeArrowheads="1"/>
          </p:cNvSpPr>
          <p:nvPr/>
        </p:nvSpPr>
        <p:spPr bwMode="auto">
          <a:xfrm>
            <a:off x="2546350" y="4292600"/>
            <a:ext cx="4186238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Times New Roman" charset="0"/>
              <a:buAutoNum type="arabicPeriod"/>
            </a:pPr>
            <a:r>
              <a:rPr lang="it-IT" b="1"/>
              <a:t>Attività programmata</a:t>
            </a:r>
          </a:p>
          <a:p>
            <a:pPr eaLnBrk="1" hangingPunct="1">
              <a:buFont typeface="Times New Roman" charset="0"/>
              <a:buAutoNum type="arabicPeriod"/>
            </a:pPr>
            <a:endParaRPr lang="it-IT" b="1"/>
          </a:p>
          <a:p>
            <a:pPr eaLnBrk="1" hangingPunct="1">
              <a:buFont typeface="Times New Roman" charset="0"/>
              <a:buAutoNum type="arabicPeriod"/>
            </a:pPr>
            <a:r>
              <a:rPr lang="it-IT" b="1"/>
              <a:t>Progetto ITS-Upgrade</a:t>
            </a:r>
          </a:p>
          <a:p>
            <a:pPr eaLnBrk="1" hangingPunct="1">
              <a:buFont typeface="Times New Roman" charset="0"/>
              <a:buAutoNum type="arabicPeriod"/>
            </a:pPr>
            <a:endParaRPr lang="it-IT" b="1"/>
          </a:p>
          <a:p>
            <a:pPr eaLnBrk="1" hangingPunct="1">
              <a:buFont typeface="Times New Roman" charset="0"/>
              <a:buAutoNum type="arabicPeriod"/>
            </a:pPr>
            <a:r>
              <a:rPr lang="it-IT" b="1"/>
              <a:t>Anagrafe e richieste 2013</a:t>
            </a:r>
          </a:p>
        </p:txBody>
      </p:sp>
      <p:sp>
        <p:nvSpPr>
          <p:cNvPr id="4" name="TextBox 6"/>
          <p:cNvSpPr txBox="1">
            <a:spLocks noChangeArrowheads="1"/>
          </p:cNvSpPr>
          <p:nvPr/>
        </p:nvSpPr>
        <p:spPr bwMode="auto">
          <a:xfrm rot="19734175">
            <a:off x="633279" y="3028220"/>
            <a:ext cx="7812360" cy="584776"/>
          </a:xfrm>
          <a:prstGeom prst="rect">
            <a:avLst/>
          </a:prstGeom>
          <a:solidFill>
            <a:srgbClr val="FFFF00">
              <a:alpha val="4784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i="1" dirty="0" smtClean="0">
                <a:solidFill>
                  <a:srgbClr val="3366FF"/>
                </a:solidFill>
              </a:rPr>
              <a:t>Work in progress – da </a:t>
            </a:r>
            <a:r>
              <a:rPr lang="en-US" sz="3200" i="1" dirty="0" err="1" smtClean="0">
                <a:solidFill>
                  <a:srgbClr val="3366FF"/>
                </a:solidFill>
              </a:rPr>
              <a:t>zippare</a:t>
            </a:r>
            <a:r>
              <a:rPr lang="en-US" sz="3200" i="1" dirty="0" smtClean="0">
                <a:solidFill>
                  <a:srgbClr val="3366FF"/>
                </a:solidFill>
              </a:rPr>
              <a:t> </a:t>
            </a:r>
            <a:r>
              <a:rPr lang="en-US" sz="3200" i="1" dirty="0" err="1" smtClean="0">
                <a:solidFill>
                  <a:srgbClr val="3366FF"/>
                </a:solidFill>
              </a:rPr>
              <a:t>ancora</a:t>
            </a:r>
            <a:r>
              <a:rPr lang="en-US" sz="3200" i="1" dirty="0" smtClean="0">
                <a:solidFill>
                  <a:srgbClr val="3366FF"/>
                </a:solidFill>
              </a:rPr>
              <a:t>...</a:t>
            </a:r>
            <a:endParaRPr lang="en-US" sz="3200" i="1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ill Sans Light" charset="0"/>
                <a:ea typeface="ＭＳ Ｐゴシック" charset="0"/>
              </a:rPr>
              <a:t>D meson cross sections: </a:t>
            </a:r>
            <a:br>
              <a:rPr lang="en-US">
                <a:latin typeface="Gill Sans Light" charset="0"/>
                <a:ea typeface="ＭＳ Ｐゴシック" charset="0"/>
              </a:rPr>
            </a:br>
            <a:r>
              <a:rPr lang="en-US">
                <a:latin typeface="Gill Sans Light" charset="0"/>
                <a:ea typeface="ＭＳ Ｐゴシック" charset="0"/>
              </a:rPr>
              <a:t>pp 7 TeV, D</a:t>
            </a:r>
            <a:r>
              <a:rPr lang="en-US" baseline="30000">
                <a:latin typeface="Gill Sans Light" charset="0"/>
                <a:ea typeface="ＭＳ Ｐゴシック" charset="0"/>
              </a:rPr>
              <a:t>0</a:t>
            </a:r>
            <a:r>
              <a:rPr lang="en-US">
                <a:latin typeface="Gill Sans Light" charset="0"/>
                <a:ea typeface="ＭＳ Ｐゴシック" charset="0"/>
              </a:rPr>
              <a:t>, D</a:t>
            </a:r>
            <a:r>
              <a:rPr lang="en-US" baseline="30000">
                <a:latin typeface="Gill Sans Light" charset="0"/>
                <a:ea typeface="ＭＳ Ｐゴシック" charset="0"/>
              </a:rPr>
              <a:t>+</a:t>
            </a:r>
            <a:r>
              <a:rPr lang="en-US">
                <a:latin typeface="Gill Sans Light" charset="0"/>
                <a:ea typeface="ＭＳ Ｐゴシック" charset="0"/>
              </a:rPr>
              <a:t>, D*, |y|&lt;0.5</a:t>
            </a:r>
          </a:p>
        </p:txBody>
      </p:sp>
      <p:sp>
        <p:nvSpPr>
          <p:cNvPr id="73730" name="Footer Placeholder 3"/>
          <p:cNvSpPr>
            <a:spLocks noGrp="1"/>
          </p:cNvSpPr>
          <p:nvPr>
            <p:ph type="ftr" sz="quarter" idx="10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o-RO" sz="1400">
                <a:solidFill>
                  <a:srgbClr val="FFFFFF"/>
                </a:solidFill>
                <a:latin typeface="Gill Sans" charset="0"/>
                <a:cs typeface="Gill Sans" charset="0"/>
              </a:rPr>
              <a:t>Padova, 09.07.12                                                       Andrea Dainese</a:t>
            </a:r>
            <a:endParaRPr lang="en-US" sz="1400">
              <a:solidFill>
                <a:srgbClr val="FFFFFF"/>
              </a:solidFill>
              <a:latin typeface="Gill Sans" charset="0"/>
              <a:cs typeface="Gill Sans" charset="0"/>
            </a:endParaRPr>
          </a:p>
        </p:txBody>
      </p:sp>
      <p:sp>
        <p:nvSpPr>
          <p:cNvPr id="7373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1311F4E-6851-5843-AB23-2CD946D5155A}" type="slidenum">
              <a:rPr lang="en-US" sz="1600">
                <a:solidFill>
                  <a:srgbClr val="FFFFFF"/>
                </a:solidFill>
                <a:latin typeface="Gill Sans" charset="0"/>
                <a:cs typeface="Gill Sans" charset="0"/>
              </a:rPr>
              <a:pPr eaLnBrk="1" hangingPunct="1"/>
              <a:t>10</a:t>
            </a:fld>
            <a:endParaRPr lang="en-US" sz="1600">
              <a:solidFill>
                <a:srgbClr val="FFFFFF"/>
              </a:solidFill>
              <a:latin typeface="Gill Sans" charset="0"/>
              <a:cs typeface="Gill Sans" charset="0"/>
            </a:endParaRPr>
          </a:p>
        </p:txBody>
      </p:sp>
      <p:sp>
        <p:nvSpPr>
          <p:cNvPr id="73732" name="Content Placeholder 12"/>
          <p:cNvSpPr txBox="1">
            <a:spLocks/>
          </p:cNvSpPr>
          <p:nvPr/>
        </p:nvSpPr>
        <p:spPr bwMode="auto">
          <a:xfrm>
            <a:off x="-51792" y="4175720"/>
            <a:ext cx="2895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3366FF"/>
              </a:buClr>
              <a:buSzPct val="80000"/>
              <a:buFont typeface="Wingdings" charset="0"/>
              <a:buChar char="u"/>
            </a:pPr>
            <a:r>
              <a:rPr lang="en-US" sz="1800" dirty="0">
                <a:solidFill>
                  <a:srgbClr val="000000"/>
                </a:solidFill>
              </a:rPr>
              <a:t>B</a:t>
            </a:r>
            <a:r>
              <a:rPr lang="en-US" sz="1800" dirty="0">
                <a:solidFill>
                  <a:srgbClr val="000000"/>
                </a:solidFill>
                <a:sym typeface="Wingdings" charset="0"/>
              </a:rPr>
              <a:t>D feed-down subtracted with FONLL</a:t>
            </a:r>
          </a:p>
          <a:p>
            <a:pPr defTabSz="914400">
              <a:spcBef>
                <a:spcPct val="20000"/>
              </a:spcBef>
              <a:buClr>
                <a:srgbClr val="3366FF"/>
              </a:buClr>
              <a:buSzPct val="80000"/>
              <a:buFont typeface="Wingdings" charset="0"/>
              <a:buChar char="u"/>
            </a:pPr>
            <a:r>
              <a:rPr lang="en-US" sz="1800" dirty="0">
                <a:solidFill>
                  <a:srgbClr val="000000"/>
                </a:solidFill>
                <a:sym typeface="Wingdings" charset="0"/>
              </a:rPr>
              <a:t>Cross-checked with D impact parameter fit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73733" name="TextBox 10"/>
          <p:cNvSpPr txBox="1">
            <a:spLocks noChangeArrowheads="1"/>
          </p:cNvSpPr>
          <p:nvPr/>
        </p:nvSpPr>
        <p:spPr bwMode="auto">
          <a:xfrm>
            <a:off x="7281863" y="6248400"/>
            <a:ext cx="18621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1400">
                <a:solidFill>
                  <a:srgbClr val="0000FF"/>
                </a:solidFill>
              </a:rPr>
              <a:t>JHEP1201(2012)128</a:t>
            </a:r>
          </a:p>
        </p:txBody>
      </p:sp>
      <p:pic>
        <p:nvPicPr>
          <p:cNvPr id="7373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106" y="1200150"/>
            <a:ext cx="2333625" cy="22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5" name="TextBox 15"/>
          <p:cNvSpPr txBox="1">
            <a:spLocks noChangeArrowheads="1"/>
          </p:cNvSpPr>
          <p:nvPr/>
        </p:nvSpPr>
        <p:spPr bwMode="auto">
          <a:xfrm>
            <a:off x="4226719" y="1517650"/>
            <a:ext cx="52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b="1">
                <a:solidFill>
                  <a:srgbClr val="FF0000"/>
                </a:solidFill>
              </a:rPr>
              <a:t>D</a:t>
            </a:r>
            <a:r>
              <a:rPr lang="en-US" b="1" baseline="30000">
                <a:solidFill>
                  <a:srgbClr val="FF0000"/>
                </a:solidFill>
              </a:rPr>
              <a:t>0</a:t>
            </a:r>
          </a:p>
        </p:txBody>
      </p:sp>
      <p:pic>
        <p:nvPicPr>
          <p:cNvPr id="7373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503613"/>
            <a:ext cx="6400800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7" name="Content Placeholder 12"/>
          <p:cNvSpPr txBox="1">
            <a:spLocks/>
          </p:cNvSpPr>
          <p:nvPr/>
        </p:nvSpPr>
        <p:spPr bwMode="auto">
          <a:xfrm>
            <a:off x="4990306" y="1262063"/>
            <a:ext cx="26209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3366FF"/>
              </a:buClr>
              <a:buSzPct val="80000"/>
              <a:buFont typeface="Wingdings" charset="0"/>
              <a:buChar char="u"/>
            </a:pPr>
            <a:r>
              <a:rPr lang="en-US" sz="2000">
                <a:solidFill>
                  <a:srgbClr val="000000"/>
                </a:solidFill>
              </a:rPr>
              <a:t>Signals in 1-24 GeV/c, with 5 nb</a:t>
            </a:r>
            <a:r>
              <a:rPr lang="en-US" sz="2000" baseline="30000">
                <a:solidFill>
                  <a:srgbClr val="000000"/>
                </a:solidFill>
              </a:rPr>
              <a:t>-1</a:t>
            </a: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73738" name="TextBox 16"/>
          <p:cNvSpPr txBox="1">
            <a:spLocks noChangeArrowheads="1"/>
          </p:cNvSpPr>
          <p:nvPr/>
        </p:nvSpPr>
        <p:spPr bwMode="auto">
          <a:xfrm>
            <a:off x="5580112" y="2420888"/>
            <a:ext cx="30983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800" b="1" i="1" dirty="0">
                <a:solidFill>
                  <a:srgbClr val="FF6600"/>
                </a:solidFill>
              </a:rPr>
              <a:t>r</a:t>
            </a:r>
            <a:r>
              <a:rPr lang="it-IT" sz="1800" b="1" i="1" dirty="0" smtClean="0">
                <a:solidFill>
                  <a:srgbClr val="FF6600"/>
                </a:solidFill>
              </a:rPr>
              <a:t>isultati </a:t>
            </a:r>
            <a:r>
              <a:rPr lang="it-IT" sz="1800" b="1" i="1" dirty="0">
                <a:solidFill>
                  <a:srgbClr val="FF6600"/>
                </a:solidFill>
              </a:rPr>
              <a:t>con dati 2010: analisi dati 2011 in corso</a:t>
            </a:r>
          </a:p>
        </p:txBody>
      </p:sp>
      <p:sp>
        <p:nvSpPr>
          <p:cNvPr id="73739" name="TextBox 17"/>
          <p:cNvSpPr txBox="1">
            <a:spLocks noChangeArrowheads="1"/>
          </p:cNvSpPr>
          <p:nvPr/>
        </p:nvSpPr>
        <p:spPr bwMode="auto">
          <a:xfrm rot="-2743713">
            <a:off x="4489598" y="4098798"/>
            <a:ext cx="2808287" cy="401637"/>
          </a:xfrm>
          <a:prstGeom prst="rect">
            <a:avLst/>
          </a:prstGeom>
          <a:solidFill>
            <a:srgbClr val="FFFFFF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000" b="1" i="1">
                <a:solidFill>
                  <a:srgbClr val="FF6600"/>
                </a:solidFill>
              </a:rPr>
              <a:t>risultati “padovani”!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5138" y="1700808"/>
            <a:ext cx="1680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smtClean="0"/>
              <a:t>altro plottino di massa a </a:t>
            </a:r>
            <a:r>
              <a:rPr lang="it-IT" i="1" dirty="0" err="1" smtClean="0"/>
              <a:t>mid</a:t>
            </a:r>
            <a:r>
              <a:rPr lang="it-IT" i="1" dirty="0" smtClean="0"/>
              <a:t> </a:t>
            </a:r>
            <a:r>
              <a:rPr lang="it-IT" i="1" dirty="0" err="1" smtClean="0"/>
              <a:t>pt</a:t>
            </a:r>
            <a:r>
              <a:rPr lang="it-IT" i="1" dirty="0" smtClean="0"/>
              <a:t>...</a:t>
            </a:r>
            <a:endParaRPr lang="it-IT" i="1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44"/>
          <a:stretch>
            <a:fillRect/>
          </a:stretch>
        </p:blipFill>
        <p:spPr bwMode="auto">
          <a:xfrm>
            <a:off x="0" y="1143000"/>
            <a:ext cx="5003800" cy="516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ill Sans Light" charset="0"/>
                <a:ea typeface="ＭＳ Ｐゴシック" charset="0"/>
              </a:rPr>
              <a:t>D meson cross sections: </a:t>
            </a:r>
            <a:br>
              <a:rPr lang="en-US">
                <a:latin typeface="Gill Sans Light" charset="0"/>
                <a:ea typeface="ＭＳ Ｐゴシック" charset="0"/>
              </a:rPr>
            </a:br>
            <a:r>
              <a:rPr lang="en-US">
                <a:latin typeface="Gill Sans Light" charset="0"/>
                <a:ea typeface="ＭＳ Ｐゴシック" charset="0"/>
              </a:rPr>
              <a:t>pp 7 TeV, D</a:t>
            </a:r>
            <a:r>
              <a:rPr lang="en-US" baseline="30000">
                <a:latin typeface="Gill Sans Light" charset="0"/>
                <a:ea typeface="ＭＳ Ｐゴシック" charset="0"/>
              </a:rPr>
              <a:t>0</a:t>
            </a:r>
            <a:r>
              <a:rPr lang="en-US">
                <a:latin typeface="Gill Sans Light" charset="0"/>
                <a:ea typeface="ＭＳ Ｐゴシック" charset="0"/>
              </a:rPr>
              <a:t>, D</a:t>
            </a:r>
            <a:r>
              <a:rPr lang="en-US" baseline="30000">
                <a:latin typeface="Gill Sans Light" charset="0"/>
                <a:ea typeface="ＭＳ Ｐゴシック" charset="0"/>
              </a:rPr>
              <a:t>+</a:t>
            </a:r>
            <a:r>
              <a:rPr lang="en-US">
                <a:latin typeface="Gill Sans Light" charset="0"/>
                <a:ea typeface="ＭＳ Ｐゴシック" charset="0"/>
              </a:rPr>
              <a:t>, D*, |y|&lt;0.5</a:t>
            </a:r>
          </a:p>
        </p:txBody>
      </p:sp>
      <p:sp>
        <p:nvSpPr>
          <p:cNvPr id="75779" name="Footer Placeholder 3"/>
          <p:cNvSpPr>
            <a:spLocks noGrp="1"/>
          </p:cNvSpPr>
          <p:nvPr>
            <p:ph type="ftr" sz="quarter" idx="10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o-RO" sz="1400">
                <a:solidFill>
                  <a:srgbClr val="FFFFFF"/>
                </a:solidFill>
                <a:latin typeface="Gill Sans" charset="0"/>
                <a:cs typeface="Gill Sans" charset="0"/>
              </a:rPr>
              <a:t>Padova, 09.07.12                                                       Andrea Dainese</a:t>
            </a:r>
            <a:endParaRPr lang="en-US" sz="1400">
              <a:solidFill>
                <a:srgbClr val="FFFFFF"/>
              </a:solidFill>
              <a:latin typeface="Gill Sans" charset="0"/>
              <a:cs typeface="Gill Sans" charset="0"/>
            </a:endParaRPr>
          </a:p>
        </p:txBody>
      </p:sp>
      <p:sp>
        <p:nvSpPr>
          <p:cNvPr id="75780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E9157F8-26B9-9A4C-9186-57853AF60D08}" type="slidenum">
              <a:rPr lang="en-US" sz="1600">
                <a:solidFill>
                  <a:srgbClr val="FFFFFF"/>
                </a:solidFill>
                <a:latin typeface="Gill Sans" charset="0"/>
                <a:cs typeface="Gill Sans" charset="0"/>
              </a:rPr>
              <a:pPr eaLnBrk="1" hangingPunct="1"/>
              <a:t>11</a:t>
            </a:fld>
            <a:endParaRPr lang="en-US" sz="1600">
              <a:solidFill>
                <a:srgbClr val="FFFFFF"/>
              </a:solidFill>
              <a:latin typeface="Gill Sans" charset="0"/>
              <a:cs typeface="Gill Sans" charset="0"/>
            </a:endParaRPr>
          </a:p>
        </p:txBody>
      </p:sp>
      <p:sp>
        <p:nvSpPr>
          <p:cNvPr id="75781" name="Content Placeholder 12"/>
          <p:cNvSpPr txBox="1">
            <a:spLocks/>
          </p:cNvSpPr>
          <p:nvPr/>
        </p:nvSpPr>
        <p:spPr bwMode="auto">
          <a:xfrm>
            <a:off x="4787900" y="1341438"/>
            <a:ext cx="4248150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3366FF"/>
              </a:buClr>
              <a:buSzPct val="80000"/>
              <a:buFont typeface="Wingdings" charset="0"/>
              <a:buChar char="u"/>
            </a:pPr>
            <a:r>
              <a:rPr lang="en-US" sz="2000">
                <a:solidFill>
                  <a:srgbClr val="000000"/>
                </a:solidFill>
              </a:rPr>
              <a:t>Compared to perturbative QCD calculations: FONLL and GM-VFNS</a:t>
            </a:r>
          </a:p>
          <a:p>
            <a:pPr defTabSz="914400">
              <a:spcBef>
                <a:spcPct val="20000"/>
              </a:spcBef>
              <a:buClr>
                <a:srgbClr val="3366FF"/>
              </a:buClr>
              <a:buSzPct val="80000"/>
              <a:buFont typeface="Wingdings" charset="0"/>
              <a:buChar char="u"/>
            </a:pPr>
            <a:r>
              <a:rPr lang="en-US" sz="2000">
                <a:solidFill>
                  <a:srgbClr val="000000"/>
                </a:solidFill>
              </a:rPr>
              <a:t>Fair description within uncertainties </a:t>
            </a:r>
          </a:p>
          <a:p>
            <a:pPr lvl="1" defTabSz="914400">
              <a:spcBef>
                <a:spcPct val="20000"/>
              </a:spcBef>
              <a:buClr>
                <a:srgbClr val="3366FF"/>
              </a:buClr>
              <a:buSzPct val="80000"/>
              <a:buFont typeface="Wingdings" charset="0"/>
              <a:buChar char="u"/>
            </a:pPr>
            <a:r>
              <a:rPr lang="en-US" sz="2000">
                <a:solidFill>
                  <a:srgbClr val="000000"/>
                </a:solidFill>
              </a:rPr>
              <a:t>On upper side of FONLL</a:t>
            </a:r>
          </a:p>
          <a:p>
            <a:pPr lvl="1" defTabSz="914400">
              <a:spcBef>
                <a:spcPct val="20000"/>
              </a:spcBef>
              <a:buClr>
                <a:srgbClr val="3366FF"/>
              </a:buClr>
              <a:buSzPct val="80000"/>
              <a:buFont typeface="Wingdings" charset="0"/>
              <a:buChar char="u"/>
            </a:pPr>
            <a:r>
              <a:rPr lang="en-US" sz="2000">
                <a:solidFill>
                  <a:srgbClr val="000000"/>
                </a:solidFill>
              </a:rPr>
              <a:t>On lower side of GM-VFNS</a:t>
            </a:r>
          </a:p>
          <a:p>
            <a:pPr defTabSz="914400">
              <a:spcBef>
                <a:spcPct val="20000"/>
              </a:spcBef>
              <a:buClr>
                <a:srgbClr val="3366FF"/>
              </a:buClr>
              <a:buSzPct val="80000"/>
              <a:buFont typeface="Wingdings" charset="0"/>
              <a:buChar char="u"/>
            </a:pPr>
            <a:r>
              <a:rPr lang="en-US" sz="2000">
                <a:solidFill>
                  <a:srgbClr val="000000"/>
                </a:solidFill>
              </a:rPr>
              <a:t>80% of the charm cross section in |y|&lt;0.5 (assuming FONLL p</a:t>
            </a:r>
            <a:r>
              <a:rPr lang="en-US" sz="2000" baseline="-25000">
                <a:solidFill>
                  <a:srgbClr val="000000"/>
                </a:solidFill>
              </a:rPr>
              <a:t>t</a:t>
            </a:r>
            <a:r>
              <a:rPr lang="en-US" sz="2000">
                <a:solidFill>
                  <a:srgbClr val="000000"/>
                </a:solidFill>
              </a:rPr>
              <a:t> shape)</a:t>
            </a:r>
          </a:p>
          <a:p>
            <a:pPr defTabSz="914400">
              <a:spcBef>
                <a:spcPct val="20000"/>
              </a:spcBef>
              <a:buClr>
                <a:srgbClr val="3366FF"/>
              </a:buClr>
              <a:buSzPct val="80000"/>
              <a:buFont typeface="Wingdings" charset="0"/>
              <a:buChar char="u"/>
            </a:pPr>
            <a:r>
              <a:rPr lang="en-US" sz="2000">
                <a:solidFill>
                  <a:srgbClr val="000000"/>
                </a:solidFill>
              </a:rPr>
              <a:t>similar results for D</a:t>
            </a:r>
            <a:r>
              <a:rPr lang="en-US" sz="2000" baseline="30000">
                <a:solidFill>
                  <a:srgbClr val="000000"/>
                </a:solidFill>
              </a:rPr>
              <a:t>+</a:t>
            </a:r>
            <a:r>
              <a:rPr lang="en-US" sz="2000">
                <a:solidFill>
                  <a:srgbClr val="000000"/>
                </a:solidFill>
              </a:rPr>
              <a:t> and D*</a:t>
            </a:r>
          </a:p>
        </p:txBody>
      </p:sp>
      <p:sp>
        <p:nvSpPr>
          <p:cNvPr id="75782" name="TextBox 9"/>
          <p:cNvSpPr txBox="1">
            <a:spLocks noChangeArrowheads="1"/>
          </p:cNvSpPr>
          <p:nvPr/>
        </p:nvSpPr>
        <p:spPr bwMode="auto">
          <a:xfrm>
            <a:off x="-36513" y="6237288"/>
            <a:ext cx="673100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1400" i="1">
                <a:solidFill>
                  <a:srgbClr val="0000FF"/>
                </a:solidFill>
              </a:rPr>
              <a:t>FONLL: Cacciari et al., arXiv:1205.6344, GM-VFNS: Kniehl et al., arXiv:1202.0439</a:t>
            </a:r>
          </a:p>
        </p:txBody>
      </p:sp>
      <p:sp>
        <p:nvSpPr>
          <p:cNvPr id="75783" name="TextBox 10"/>
          <p:cNvSpPr txBox="1">
            <a:spLocks noChangeArrowheads="1"/>
          </p:cNvSpPr>
          <p:nvPr/>
        </p:nvSpPr>
        <p:spPr bwMode="auto">
          <a:xfrm>
            <a:off x="7281863" y="6248400"/>
            <a:ext cx="18621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1400">
                <a:solidFill>
                  <a:srgbClr val="0000FF"/>
                </a:solidFill>
              </a:rPr>
              <a:t>JHEP1201(2012)128</a:t>
            </a:r>
          </a:p>
        </p:txBody>
      </p:sp>
      <p:sp>
        <p:nvSpPr>
          <p:cNvPr id="75784" name="TextBox 1"/>
          <p:cNvSpPr txBox="1">
            <a:spLocks noChangeArrowheads="1"/>
          </p:cNvSpPr>
          <p:nvPr/>
        </p:nvSpPr>
        <p:spPr bwMode="auto">
          <a:xfrm>
            <a:off x="5364089" y="5300663"/>
            <a:ext cx="3170312" cy="707886"/>
          </a:xfrm>
          <a:prstGeom prst="rect">
            <a:avLst/>
          </a:prstGeom>
          <a:solidFill>
            <a:srgbClr val="FFFFFF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000" b="1" i="1">
                <a:solidFill>
                  <a:srgbClr val="FF6600"/>
                </a:solidFill>
              </a:rPr>
              <a:t>Analisi della D</a:t>
            </a:r>
            <a:r>
              <a:rPr lang="it-IT" sz="2000" b="1" i="1" baseline="30000">
                <a:solidFill>
                  <a:srgbClr val="FF6600"/>
                </a:solidFill>
              </a:rPr>
              <a:t>0</a:t>
            </a:r>
            <a:r>
              <a:rPr lang="it-IT" sz="2000" b="1" i="1">
                <a:solidFill>
                  <a:srgbClr val="FF6600"/>
                </a:solidFill>
              </a:rPr>
              <a:t> quasi interamente “padovana”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ill Sans Light" charset="0"/>
                <a:ea typeface="ＭＳ Ｐゴシック" charset="0"/>
              </a:rPr>
              <a:t>D </a:t>
            </a:r>
            <a:r>
              <a:rPr lang="en-US" i="1">
                <a:latin typeface="Gill Sans Light" charset="0"/>
                <a:ea typeface="ＭＳ Ｐゴシック" charset="0"/>
              </a:rPr>
              <a:t>p</a:t>
            </a:r>
            <a:r>
              <a:rPr lang="en-US" baseline="-25000">
                <a:latin typeface="Gill Sans Light" charset="0"/>
                <a:ea typeface="ＭＳ Ｐゴシック" charset="0"/>
              </a:rPr>
              <a:t>t</a:t>
            </a:r>
            <a:r>
              <a:rPr lang="en-US">
                <a:latin typeface="Gill Sans Light" charset="0"/>
                <a:ea typeface="ＭＳ Ｐゴシック" charset="0"/>
              </a:rPr>
              <a:t> distributions in Pb-Pb</a:t>
            </a:r>
          </a:p>
        </p:txBody>
      </p:sp>
      <p:sp>
        <p:nvSpPr>
          <p:cNvPr id="77826" name="Content Placeholder 16"/>
          <p:cNvSpPr>
            <a:spLocks noGrp="1"/>
          </p:cNvSpPr>
          <p:nvPr>
            <p:ph sz="half" idx="2"/>
          </p:nvPr>
        </p:nvSpPr>
        <p:spPr>
          <a:xfrm>
            <a:off x="371475" y="1295400"/>
            <a:ext cx="4560888" cy="4870450"/>
          </a:xfrm>
        </p:spPr>
        <p:txBody>
          <a:bodyPr/>
          <a:lstStyle/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Strong suppression      observed in </a:t>
            </a:r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central collisions (0-20%)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wrt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T</a:t>
            </a:r>
            <a:r>
              <a:rPr lang="en-US" sz="2400" baseline="-250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AA</a:t>
            </a:r>
            <a:r>
              <a:rPr lang="en-US" sz="24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-scaled </a:t>
            </a:r>
            <a:r>
              <a:rPr lang="en-US" sz="24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pp</a:t>
            </a:r>
            <a:r>
              <a:rPr lang="en-US" sz="24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reference</a:t>
            </a:r>
          </a:p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Significant suppression also in </a:t>
            </a:r>
            <a:r>
              <a:rPr lang="en-US" sz="2400" dirty="0" err="1">
                <a:solidFill>
                  <a:srgbClr val="FF6666"/>
                </a:solidFill>
                <a:latin typeface="Arial" charset="0"/>
                <a:ea typeface="ＭＳ Ｐゴシック" charset="0"/>
                <a:cs typeface="ＭＳ Ｐゴシック" charset="0"/>
              </a:rPr>
              <a:t>semiperipheral</a:t>
            </a:r>
            <a:r>
              <a:rPr lang="en-US" sz="2400" dirty="0">
                <a:solidFill>
                  <a:srgbClr val="FF6666"/>
                </a:solidFill>
                <a:latin typeface="Arial" charset="0"/>
                <a:ea typeface="ＭＳ Ｐゴシック" charset="0"/>
                <a:cs typeface="ＭＳ Ｐゴシック" charset="0"/>
              </a:rPr>
              <a:t> (40-80%)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wrt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>
                <a:solidFill>
                  <a:srgbClr val="0080FF"/>
                </a:solidFill>
                <a:latin typeface="Arial" charset="0"/>
                <a:ea typeface="ＭＳ Ｐゴシック" charset="0"/>
                <a:cs typeface="ＭＳ Ｐゴシック" charset="0"/>
              </a:rPr>
              <a:t>T</a:t>
            </a:r>
            <a:r>
              <a:rPr lang="en-US" sz="2400" baseline="-25000" dirty="0">
                <a:solidFill>
                  <a:srgbClr val="0080FF"/>
                </a:solidFill>
                <a:latin typeface="Arial" charset="0"/>
                <a:ea typeface="ＭＳ Ｐゴシック" charset="0"/>
                <a:cs typeface="ＭＳ Ｐゴシック" charset="0"/>
              </a:rPr>
              <a:t>AA</a:t>
            </a:r>
            <a:r>
              <a:rPr lang="en-US" sz="2400" dirty="0">
                <a:solidFill>
                  <a:srgbClr val="0080FF"/>
                </a:solidFill>
                <a:latin typeface="Arial" charset="0"/>
                <a:ea typeface="ＭＳ Ｐゴシック" charset="0"/>
                <a:cs typeface="ＭＳ Ｐゴシック" charset="0"/>
              </a:rPr>
              <a:t>-scaled </a:t>
            </a:r>
            <a:r>
              <a:rPr lang="en-US" sz="2400" dirty="0" err="1">
                <a:solidFill>
                  <a:srgbClr val="0080FF"/>
                </a:solidFill>
                <a:latin typeface="Arial" charset="0"/>
                <a:ea typeface="ＭＳ Ｐゴシック" charset="0"/>
                <a:cs typeface="ＭＳ Ｐゴシック" charset="0"/>
              </a:rPr>
              <a:t>pp</a:t>
            </a:r>
            <a:r>
              <a:rPr lang="en-US" sz="2400" dirty="0">
                <a:solidFill>
                  <a:srgbClr val="0080FF"/>
                </a:solidFill>
                <a:latin typeface="Arial" charset="0"/>
                <a:ea typeface="ＭＳ Ｐゴシック" charset="0"/>
                <a:cs typeface="ＭＳ Ｐゴシック" charset="0"/>
              </a:rPr>
              <a:t> reference</a:t>
            </a:r>
            <a:r>
              <a:rPr lang="en-US" sz="24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similar results for D</a:t>
            </a:r>
            <a:r>
              <a:rPr lang="en-US" sz="2400" baseline="30000" dirty="0">
                <a:latin typeface="Arial" charset="0"/>
                <a:ea typeface="ＭＳ Ｐゴシック" charset="0"/>
                <a:cs typeface="ＭＳ Ｐゴシック" charset="0"/>
              </a:rPr>
              <a:t>+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, D*</a:t>
            </a:r>
            <a:endParaRPr lang="en-US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7827" name="Footer Placeholder 3"/>
          <p:cNvSpPr>
            <a:spLocks noGrp="1"/>
          </p:cNvSpPr>
          <p:nvPr>
            <p:ph type="ftr" sz="quarter" idx="10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o-RO" sz="1400">
                <a:solidFill>
                  <a:srgbClr val="FFFFFF"/>
                </a:solidFill>
                <a:latin typeface="Gill Sans" charset="0"/>
                <a:cs typeface="Gill Sans" charset="0"/>
              </a:rPr>
              <a:t>Padova, 09.07.12                                                       Andrea Dainese</a:t>
            </a:r>
            <a:endParaRPr lang="en-US" sz="1400">
              <a:solidFill>
                <a:srgbClr val="FFFFFF"/>
              </a:solidFill>
              <a:latin typeface="Gill Sans" charset="0"/>
              <a:cs typeface="Gill Sans" charset="0"/>
            </a:endParaRPr>
          </a:p>
        </p:txBody>
      </p:sp>
      <p:sp>
        <p:nvSpPr>
          <p:cNvPr id="7782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E15371F-1E02-C749-9EDF-61683E9AAC30}" type="slidenum">
              <a:rPr lang="en-US" sz="1600">
                <a:solidFill>
                  <a:srgbClr val="FFFFFF"/>
                </a:solidFill>
                <a:latin typeface="Gill Sans" charset="0"/>
                <a:cs typeface="Gill Sans" charset="0"/>
              </a:rPr>
              <a:pPr eaLnBrk="1" hangingPunct="1"/>
              <a:t>12</a:t>
            </a:fld>
            <a:endParaRPr lang="en-US" sz="1600">
              <a:solidFill>
                <a:srgbClr val="FFFFFF"/>
              </a:solidFill>
              <a:latin typeface="Gill Sans" charset="0"/>
              <a:cs typeface="Gill Sans" charset="0"/>
            </a:endParaRPr>
          </a:p>
        </p:txBody>
      </p:sp>
      <p:grpSp>
        <p:nvGrpSpPr>
          <p:cNvPr id="77829" name="Group 1"/>
          <p:cNvGrpSpPr>
            <a:grpSpLocks/>
          </p:cNvGrpSpPr>
          <p:nvPr/>
        </p:nvGrpSpPr>
        <p:grpSpPr bwMode="auto">
          <a:xfrm>
            <a:off x="4716463" y="1124744"/>
            <a:ext cx="4330700" cy="5294313"/>
            <a:chOff x="381000" y="838200"/>
            <a:chExt cx="3140364" cy="3990975"/>
          </a:xfrm>
        </p:grpSpPr>
        <p:pic>
          <p:nvPicPr>
            <p:cNvPr id="77833" name="Picture 2" descr="2012-Jun-06-ThreeYieldsInOne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534"/>
            <a:stretch>
              <a:fillRect/>
            </a:stretch>
          </p:blipFill>
          <p:spPr bwMode="auto">
            <a:xfrm>
              <a:off x="381000" y="838200"/>
              <a:ext cx="3140364" cy="3990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834" name="Down Arrow 8"/>
            <p:cNvSpPr>
              <a:spLocks noChangeArrowheads="1"/>
            </p:cNvSpPr>
            <p:nvPr/>
          </p:nvSpPr>
          <p:spPr bwMode="auto">
            <a:xfrm>
              <a:off x="2286000" y="2743200"/>
              <a:ext cx="381000" cy="2286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it-IT" sz="2400" b="1">
                <a:solidFill>
                  <a:srgbClr val="000000"/>
                </a:solidFill>
              </a:endParaRPr>
            </a:p>
          </p:txBody>
        </p:sp>
      </p:grpSp>
      <p:sp>
        <p:nvSpPr>
          <p:cNvPr id="77830" name="Down Arrow 8"/>
          <p:cNvSpPr>
            <a:spLocks noChangeArrowheads="1"/>
          </p:cNvSpPr>
          <p:nvPr/>
        </p:nvSpPr>
        <p:spPr bwMode="auto">
          <a:xfrm>
            <a:off x="3467100" y="1441450"/>
            <a:ext cx="381000" cy="228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it-IT" sz="2400" b="1">
              <a:solidFill>
                <a:srgbClr val="000000"/>
              </a:solidFill>
            </a:endParaRPr>
          </a:p>
        </p:txBody>
      </p:sp>
      <p:sp>
        <p:nvSpPr>
          <p:cNvPr id="77831" name="TextBox 10"/>
          <p:cNvSpPr txBox="1">
            <a:spLocks noChangeArrowheads="1"/>
          </p:cNvSpPr>
          <p:nvPr/>
        </p:nvSpPr>
        <p:spPr bwMode="auto">
          <a:xfrm>
            <a:off x="7735888" y="6280150"/>
            <a:ext cx="149225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1400">
                <a:solidFill>
                  <a:srgbClr val="0000FF"/>
                </a:solidFill>
              </a:rPr>
              <a:t>arXiv:1203.2160</a:t>
            </a:r>
          </a:p>
        </p:txBody>
      </p:sp>
      <p:sp>
        <p:nvSpPr>
          <p:cNvPr id="77832" name="TextBox 11"/>
          <p:cNvSpPr txBox="1">
            <a:spLocks noChangeArrowheads="1"/>
          </p:cNvSpPr>
          <p:nvPr/>
        </p:nvSpPr>
        <p:spPr bwMode="auto">
          <a:xfrm rot="19618623">
            <a:off x="3244600" y="4816320"/>
            <a:ext cx="2808287" cy="400050"/>
          </a:xfrm>
          <a:prstGeom prst="rect">
            <a:avLst/>
          </a:prstGeom>
          <a:solidFill>
            <a:srgbClr val="FFFFFF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000" b="1" i="1" dirty="0">
                <a:solidFill>
                  <a:srgbClr val="FF6600"/>
                </a:solidFill>
              </a:rPr>
              <a:t>risultati “padovani”!</a:t>
            </a:r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4788024" y="1916832"/>
            <a:ext cx="1219400" cy="43204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4648744" y="3501008"/>
            <a:ext cx="2011488" cy="64807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9999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ill Sans Light" charset="0"/>
                <a:ea typeface="ＭＳ Ｐゴシック" charset="0"/>
              </a:rPr>
              <a:t>The D meson nuclear modification factor</a:t>
            </a:r>
            <a:endParaRPr lang="en-US" baseline="-25000">
              <a:latin typeface="Gill Sans Light" charset="0"/>
              <a:ea typeface="ＭＳ Ｐゴシック" charset="0"/>
            </a:endParaRPr>
          </a:p>
        </p:txBody>
      </p:sp>
      <p:sp>
        <p:nvSpPr>
          <p:cNvPr id="79874" name="Content Placeholder 9"/>
          <p:cNvSpPr>
            <a:spLocks noGrp="1"/>
          </p:cNvSpPr>
          <p:nvPr>
            <p:ph sz="half" idx="2"/>
          </p:nvPr>
        </p:nvSpPr>
        <p:spPr>
          <a:xfrm>
            <a:off x="228600" y="4572000"/>
            <a:ext cx="8686800" cy="1371600"/>
          </a:xfrm>
        </p:spPr>
        <p:txBody>
          <a:bodyPr/>
          <a:lstStyle/>
          <a:p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Suppression for charm with respect to binary scaling is a factor 3-4 above 5 GeV/</a:t>
            </a:r>
            <a:r>
              <a:rPr lang="en-US" sz="2400" i="1">
                <a:latin typeface="Arial" charset="0"/>
                <a:ea typeface="ＭＳ Ｐゴシック" charset="0"/>
                <a:cs typeface="ＭＳ Ｐゴシック" charset="0"/>
              </a:rPr>
              <a:t>c</a:t>
            </a: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Compatible among the three species</a:t>
            </a:r>
          </a:p>
          <a:p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Less suppression in peripheral collisions</a:t>
            </a:r>
          </a:p>
        </p:txBody>
      </p:sp>
      <p:sp>
        <p:nvSpPr>
          <p:cNvPr id="79875" name="Footer Placeholder 4"/>
          <p:cNvSpPr>
            <a:spLocks noGrp="1"/>
          </p:cNvSpPr>
          <p:nvPr>
            <p:ph type="ftr" sz="quarter" idx="10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o-RO" sz="1400">
                <a:solidFill>
                  <a:srgbClr val="FFFFFF"/>
                </a:solidFill>
                <a:latin typeface="Gill Sans" charset="0"/>
                <a:cs typeface="Gill Sans" charset="0"/>
              </a:rPr>
              <a:t>Padova, 09.07.12                                                       Andrea Dainese</a:t>
            </a:r>
            <a:endParaRPr lang="en-US" sz="1400">
              <a:solidFill>
                <a:srgbClr val="FFFFFF"/>
              </a:solidFill>
              <a:latin typeface="Gill Sans" charset="0"/>
              <a:cs typeface="Gill Sans" charset="0"/>
            </a:endParaRPr>
          </a:p>
        </p:txBody>
      </p:sp>
      <p:sp>
        <p:nvSpPr>
          <p:cNvPr id="79876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1732A81-CAE7-FA41-AF17-FF7BC04B43BF}" type="slidenum">
              <a:rPr lang="en-US" sz="1600">
                <a:solidFill>
                  <a:srgbClr val="FFFFFF"/>
                </a:solidFill>
                <a:latin typeface="Gill Sans" charset="0"/>
                <a:cs typeface="Gill Sans" charset="0"/>
              </a:rPr>
              <a:pPr eaLnBrk="1" hangingPunct="1"/>
              <a:t>13</a:t>
            </a:fld>
            <a:endParaRPr lang="en-US" sz="1600">
              <a:solidFill>
                <a:srgbClr val="FFFFFF"/>
              </a:solidFill>
              <a:latin typeface="Gill Sans" charset="0"/>
              <a:cs typeface="Gill Sans" charset="0"/>
            </a:endParaRPr>
          </a:p>
        </p:txBody>
      </p:sp>
      <p:pic>
        <p:nvPicPr>
          <p:cNvPr id="79877" name="Picture 1" descr="2012-Jun-06-Dmeson_Raa_02031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939800"/>
            <a:ext cx="8024813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8" name="TextBox 10"/>
          <p:cNvSpPr txBox="1">
            <a:spLocks noChangeArrowheads="1"/>
          </p:cNvSpPr>
          <p:nvPr/>
        </p:nvSpPr>
        <p:spPr bwMode="auto">
          <a:xfrm>
            <a:off x="7651750" y="6248400"/>
            <a:ext cx="1492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1400">
                <a:solidFill>
                  <a:srgbClr val="0000FF"/>
                </a:solidFill>
              </a:rPr>
              <a:t>arXiv:1203.2160</a:t>
            </a:r>
          </a:p>
        </p:txBody>
      </p:sp>
      <p:graphicFrame>
        <p:nvGraphicFramePr>
          <p:cNvPr id="79879" name="Object 2"/>
          <p:cNvGraphicFramePr>
            <a:graphicFrameLocks noChangeAspect="1"/>
          </p:cNvGraphicFramePr>
          <p:nvPr/>
        </p:nvGraphicFramePr>
        <p:xfrm>
          <a:off x="5664200" y="1065213"/>
          <a:ext cx="3251200" cy="839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20" name="Equation" r:id="rId5" imgW="1625600" imgH="419100" progId="Equation.3">
                  <p:embed/>
                </p:oleObj>
              </mc:Choice>
              <mc:Fallback>
                <p:oleObj name="Equation" r:id="rId5" imgW="1625600" imgH="4191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4200" y="1065213"/>
                        <a:ext cx="3251200" cy="839787"/>
                      </a:xfrm>
                      <a:prstGeom prst="rect">
                        <a:avLst/>
                      </a:prstGeom>
                      <a:solidFill>
                        <a:schemeClr val="hlink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880" name="Oval 32"/>
          <p:cNvSpPr>
            <a:spLocks noChangeArrowheads="1"/>
          </p:cNvSpPr>
          <p:nvPr/>
        </p:nvSpPr>
        <p:spPr bwMode="auto">
          <a:xfrm>
            <a:off x="4673600" y="1771650"/>
            <a:ext cx="457200" cy="457200"/>
          </a:xfrm>
          <a:prstGeom prst="ellipse">
            <a:avLst/>
          </a:prstGeom>
          <a:solidFill>
            <a:srgbClr val="3366FF">
              <a:alpha val="34901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it-IT" sz="2400">
              <a:solidFill>
                <a:srgbClr val="000000"/>
              </a:solidFill>
            </a:endParaRPr>
          </a:p>
        </p:txBody>
      </p:sp>
      <p:sp>
        <p:nvSpPr>
          <p:cNvPr id="79881" name="Oval 33"/>
          <p:cNvSpPr>
            <a:spLocks noChangeArrowheads="1"/>
          </p:cNvSpPr>
          <p:nvPr/>
        </p:nvSpPr>
        <p:spPr bwMode="auto">
          <a:xfrm>
            <a:off x="4978400" y="1771650"/>
            <a:ext cx="457200" cy="457200"/>
          </a:xfrm>
          <a:prstGeom prst="ellipse">
            <a:avLst/>
          </a:prstGeom>
          <a:solidFill>
            <a:srgbClr val="3366FF">
              <a:alpha val="34901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it-IT" sz="2400">
              <a:solidFill>
                <a:srgbClr val="000000"/>
              </a:solidFill>
            </a:endParaRPr>
          </a:p>
        </p:txBody>
      </p:sp>
      <p:sp>
        <p:nvSpPr>
          <p:cNvPr id="79882" name="Oval 32"/>
          <p:cNvSpPr>
            <a:spLocks noChangeArrowheads="1"/>
          </p:cNvSpPr>
          <p:nvPr/>
        </p:nvSpPr>
        <p:spPr bwMode="auto">
          <a:xfrm>
            <a:off x="3419475" y="1771650"/>
            <a:ext cx="457200" cy="457200"/>
          </a:xfrm>
          <a:prstGeom prst="ellipse">
            <a:avLst/>
          </a:prstGeom>
          <a:solidFill>
            <a:srgbClr val="3366FF">
              <a:alpha val="34901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it-IT" sz="2400">
              <a:solidFill>
                <a:srgbClr val="000000"/>
              </a:solidFill>
            </a:endParaRPr>
          </a:p>
        </p:txBody>
      </p:sp>
      <p:sp>
        <p:nvSpPr>
          <p:cNvPr id="79883" name="Oval 33"/>
          <p:cNvSpPr>
            <a:spLocks noChangeArrowheads="1"/>
          </p:cNvSpPr>
          <p:nvPr/>
        </p:nvSpPr>
        <p:spPr bwMode="auto">
          <a:xfrm>
            <a:off x="3454400" y="1771650"/>
            <a:ext cx="457200" cy="457200"/>
          </a:xfrm>
          <a:prstGeom prst="ellipse">
            <a:avLst/>
          </a:prstGeom>
          <a:solidFill>
            <a:srgbClr val="3366FF">
              <a:alpha val="34901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it-IT" sz="2400">
              <a:solidFill>
                <a:srgbClr val="000000"/>
              </a:solidFill>
            </a:endParaRPr>
          </a:p>
        </p:txBody>
      </p:sp>
      <p:sp>
        <p:nvSpPr>
          <p:cNvPr id="79884" name="TextBox 3"/>
          <p:cNvSpPr txBox="1">
            <a:spLocks noChangeArrowheads="1"/>
          </p:cNvSpPr>
          <p:nvPr/>
        </p:nvSpPr>
        <p:spPr bwMode="auto">
          <a:xfrm>
            <a:off x="4597400" y="1390650"/>
            <a:ext cx="803275" cy="3079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1400">
                <a:solidFill>
                  <a:srgbClr val="000000"/>
                </a:solidFill>
              </a:rPr>
              <a:t>40-80%</a:t>
            </a:r>
          </a:p>
        </p:txBody>
      </p:sp>
      <p:sp>
        <p:nvSpPr>
          <p:cNvPr id="79885" name="TextBox 20"/>
          <p:cNvSpPr txBox="1">
            <a:spLocks noChangeArrowheads="1"/>
          </p:cNvSpPr>
          <p:nvPr/>
        </p:nvSpPr>
        <p:spPr bwMode="auto">
          <a:xfrm>
            <a:off x="2768600" y="1390650"/>
            <a:ext cx="1511300" cy="3079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1400">
                <a:solidFill>
                  <a:srgbClr val="000000"/>
                </a:solidFill>
              </a:rPr>
              <a:t>Centrality 0-20%</a:t>
            </a:r>
          </a:p>
        </p:txBody>
      </p:sp>
      <p:sp>
        <p:nvSpPr>
          <p:cNvPr id="79886" name="TextBox 4"/>
          <p:cNvSpPr txBox="1">
            <a:spLocks noChangeArrowheads="1"/>
          </p:cNvSpPr>
          <p:nvPr/>
        </p:nvSpPr>
        <p:spPr bwMode="auto">
          <a:xfrm>
            <a:off x="1016000" y="1295400"/>
            <a:ext cx="838200" cy="1200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b="1">
                <a:solidFill>
                  <a:srgbClr val="FF0000"/>
                </a:solidFill>
              </a:rPr>
              <a:t>D</a:t>
            </a:r>
            <a:r>
              <a:rPr lang="en-US" b="1" baseline="30000">
                <a:solidFill>
                  <a:srgbClr val="FF0000"/>
                </a:solidFill>
              </a:rPr>
              <a:t>0</a:t>
            </a:r>
            <a:r>
              <a:rPr lang="en-US" b="1">
                <a:solidFill>
                  <a:srgbClr val="000000"/>
                </a:solidFill>
              </a:rPr>
              <a:t> </a:t>
            </a:r>
          </a:p>
          <a:p>
            <a:pPr defTabSz="914400" eaLnBrk="1" hangingPunct="1"/>
            <a:r>
              <a:rPr lang="en-US" b="1">
                <a:solidFill>
                  <a:srgbClr val="008000"/>
                </a:solidFill>
              </a:rPr>
              <a:t>D</a:t>
            </a:r>
            <a:r>
              <a:rPr lang="en-US" b="1" baseline="30000">
                <a:solidFill>
                  <a:srgbClr val="008000"/>
                </a:solidFill>
              </a:rPr>
              <a:t>+</a:t>
            </a:r>
            <a:r>
              <a:rPr lang="en-US" b="1">
                <a:solidFill>
                  <a:srgbClr val="000000"/>
                </a:solidFill>
              </a:rPr>
              <a:t> </a:t>
            </a:r>
          </a:p>
          <a:p>
            <a:pPr defTabSz="914400" eaLnBrk="1" hangingPunct="1"/>
            <a:r>
              <a:rPr lang="en-US" b="1">
                <a:solidFill>
                  <a:srgbClr val="3366FF"/>
                </a:solidFill>
              </a:rPr>
              <a:t>D*</a:t>
            </a:r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 rot="19618623">
            <a:off x="6224940" y="5377785"/>
            <a:ext cx="2808287" cy="400050"/>
          </a:xfrm>
          <a:prstGeom prst="rect">
            <a:avLst/>
          </a:prstGeom>
          <a:solidFill>
            <a:srgbClr val="FFFFFF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000" b="1" i="1" dirty="0">
                <a:solidFill>
                  <a:srgbClr val="FF6600"/>
                </a:solidFill>
              </a:rPr>
              <a:t>risultati “padovani”!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ill Sans Light" charset="0"/>
                <a:ea typeface="ＭＳ Ｐゴシック" charset="0"/>
              </a:rPr>
              <a:t>D azimuthal anisotropy - methods</a:t>
            </a:r>
          </a:p>
        </p:txBody>
      </p:sp>
      <p:sp>
        <p:nvSpPr>
          <p:cNvPr id="81922" name="Content Placeholder 1"/>
          <p:cNvSpPr>
            <a:spLocks noGrp="1"/>
          </p:cNvSpPr>
          <p:nvPr>
            <p:ph idx="1"/>
          </p:nvPr>
        </p:nvSpPr>
        <p:spPr>
          <a:xfrm>
            <a:off x="304800" y="1066800"/>
            <a:ext cx="5029200" cy="5181600"/>
          </a:xfrm>
        </p:spPr>
        <p:txBody>
          <a:bodyPr/>
          <a:lstStyle/>
          <a:p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Analysis in semi-central events (15-30% and 30-50%), 2011 Pb-Pb run</a:t>
            </a:r>
          </a:p>
          <a:p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Reaction plane direction (</a:t>
            </a:r>
            <a:r>
              <a:rPr lang="en-US" sz="2000">
                <a:latin typeface="Symbol" charset="0"/>
                <a:ea typeface="ＭＳ Ｐゴシック" charset="0"/>
                <a:cs typeface="Symbol" charset="0"/>
              </a:rPr>
              <a:t>Y</a:t>
            </a:r>
            <a:r>
              <a:rPr lang="en-US" sz="2000" baseline="-25000">
                <a:latin typeface="Arial" charset="0"/>
                <a:ea typeface="ＭＳ Ｐゴシック" charset="0"/>
                <a:cs typeface="ＭＳ Ｐゴシック" charset="0"/>
              </a:rPr>
              <a:t>RP</a:t>
            </a: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) estimated from azimuthal distribution of all tracks (Event Plane method)</a:t>
            </a:r>
          </a:p>
          <a:p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V2 from comparison of D yields in two regions of </a:t>
            </a:r>
            <a:r>
              <a:rPr lang="en-US" sz="2000">
                <a:latin typeface="Symbol" charset="0"/>
                <a:ea typeface="ＭＳ Ｐゴシック" charset="0"/>
                <a:cs typeface="Symbol" charset="0"/>
              </a:rPr>
              <a:t>Df</a:t>
            </a: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 = </a:t>
            </a:r>
            <a:r>
              <a:rPr lang="en-US" sz="2000">
                <a:solidFill>
                  <a:srgbClr val="008000"/>
                </a:solidFill>
                <a:latin typeface="Symbol" charset="0"/>
                <a:ea typeface="ＭＳ Ｐゴシック" charset="0"/>
                <a:cs typeface="Symbol" charset="0"/>
              </a:rPr>
              <a:t>f</a:t>
            </a:r>
            <a:r>
              <a:rPr lang="en-US" sz="2000" baseline="-25000">
                <a:solidFill>
                  <a:srgbClr val="008000"/>
                </a:solidFill>
                <a:latin typeface="Arial" charset="0"/>
                <a:ea typeface="ＭＳ Ｐゴシック" charset="0"/>
                <a:cs typeface="ＭＳ Ｐゴシック" charset="0"/>
              </a:rPr>
              <a:t>D</a:t>
            </a: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-</a:t>
            </a:r>
            <a:r>
              <a:rPr lang="en-US" sz="2000">
                <a:latin typeface="Symbol" charset="0"/>
                <a:ea typeface="ＭＳ Ｐゴシック" charset="0"/>
                <a:cs typeface="Symbol" charset="0"/>
              </a:rPr>
              <a:t>Y</a:t>
            </a:r>
            <a:r>
              <a:rPr lang="en-US" sz="2000" baseline="-25000">
                <a:latin typeface="Arial" charset="0"/>
                <a:ea typeface="ＭＳ Ｐゴシック" charset="0"/>
                <a:cs typeface="ＭＳ Ｐゴシック" charset="0"/>
              </a:rPr>
              <a:t>RP</a:t>
            </a:r>
            <a:endParaRPr lang="en-US" sz="200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00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00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00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Other methods give consistent results</a:t>
            </a:r>
          </a:p>
          <a:p>
            <a:pPr lvl="1"/>
            <a:r>
              <a:rPr lang="en-US" sz="1600">
                <a:latin typeface="Arial" charset="0"/>
                <a:ea typeface="ＭＳ Ｐゴシック" charset="0"/>
              </a:rPr>
              <a:t>For the experts: Scalar Product, 2-particle Q-Cumulants</a:t>
            </a:r>
          </a:p>
          <a:p>
            <a:endParaRPr lang="en-US" sz="20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23" name="Footer Placeholder 4"/>
          <p:cNvSpPr>
            <a:spLocks noGrp="1"/>
          </p:cNvSpPr>
          <p:nvPr>
            <p:ph type="ftr" sz="quarter" idx="10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o-RO" sz="1400">
                <a:solidFill>
                  <a:srgbClr val="FFFFFF"/>
                </a:solidFill>
                <a:latin typeface="Gill Sans" charset="0"/>
                <a:cs typeface="Gill Sans" charset="0"/>
              </a:rPr>
              <a:t>Padova, 09.07.12                                                       Andrea Dainese</a:t>
            </a:r>
            <a:endParaRPr lang="en-US" sz="1400">
              <a:solidFill>
                <a:srgbClr val="FFFFFF"/>
              </a:solidFill>
              <a:latin typeface="Gill Sans" charset="0"/>
              <a:cs typeface="Gill Sans" charset="0"/>
            </a:endParaRPr>
          </a:p>
        </p:txBody>
      </p:sp>
      <p:sp>
        <p:nvSpPr>
          <p:cNvPr id="81924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0C56672-AA7B-7948-9CC4-4DA01F38F307}" type="slidenum">
              <a:rPr lang="en-US" sz="1600">
                <a:solidFill>
                  <a:srgbClr val="FFFFFF"/>
                </a:solidFill>
                <a:latin typeface="Gill Sans" charset="0"/>
                <a:cs typeface="Gill Sans" charset="0"/>
              </a:rPr>
              <a:pPr eaLnBrk="1" hangingPunct="1"/>
              <a:t>14</a:t>
            </a:fld>
            <a:endParaRPr lang="en-US" sz="1600">
              <a:solidFill>
                <a:srgbClr val="FFFFFF"/>
              </a:solidFill>
              <a:latin typeface="Gill Sans" charset="0"/>
              <a:cs typeface="Gill Sans" charset="0"/>
            </a:endParaRPr>
          </a:p>
        </p:txBody>
      </p:sp>
      <p:pic>
        <p:nvPicPr>
          <p:cNvPr id="81925" name="Picture 4" descr="t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143000"/>
            <a:ext cx="3509963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6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00" y="2971800"/>
            <a:ext cx="2108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7" name="Right Triangle 9"/>
          <p:cNvSpPr>
            <a:spLocks noChangeArrowheads="1"/>
          </p:cNvSpPr>
          <p:nvPr/>
        </p:nvSpPr>
        <p:spPr bwMode="auto">
          <a:xfrm rot="-2733555">
            <a:off x="6671469" y="332581"/>
            <a:ext cx="1441450" cy="1468438"/>
          </a:xfrm>
          <a:prstGeom prst="rtTriangle">
            <a:avLst/>
          </a:prstGeom>
          <a:solidFill>
            <a:srgbClr val="FF0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/>
            <a:endParaRPr lang="it-IT" sz="2400" b="1">
              <a:solidFill>
                <a:srgbClr val="000000"/>
              </a:solidFill>
            </a:endParaRPr>
          </a:p>
        </p:txBody>
      </p:sp>
      <p:sp>
        <p:nvSpPr>
          <p:cNvPr id="81928" name="Right Triangle 22"/>
          <p:cNvSpPr>
            <a:spLocks noChangeArrowheads="1"/>
          </p:cNvSpPr>
          <p:nvPr/>
        </p:nvSpPr>
        <p:spPr bwMode="auto">
          <a:xfrm rot="8102200">
            <a:off x="6708775" y="2427288"/>
            <a:ext cx="1441450" cy="1470025"/>
          </a:xfrm>
          <a:prstGeom prst="rtTriangle">
            <a:avLst/>
          </a:prstGeom>
          <a:solidFill>
            <a:srgbClr val="FF0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/>
            <a:endParaRPr lang="it-IT" sz="2400" b="1">
              <a:solidFill>
                <a:srgbClr val="000000"/>
              </a:solidFill>
            </a:endParaRPr>
          </a:p>
        </p:txBody>
      </p:sp>
      <p:sp>
        <p:nvSpPr>
          <p:cNvPr id="81929" name="Right Triangle 23"/>
          <p:cNvSpPr>
            <a:spLocks noChangeArrowheads="1"/>
          </p:cNvSpPr>
          <p:nvPr/>
        </p:nvSpPr>
        <p:spPr bwMode="auto">
          <a:xfrm rot="2691984">
            <a:off x="7697788" y="1379538"/>
            <a:ext cx="1441450" cy="1468437"/>
          </a:xfrm>
          <a:prstGeom prst="rtTriangle">
            <a:avLst/>
          </a:prstGeom>
          <a:solidFill>
            <a:srgbClr val="0000FF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/>
            <a:endParaRPr lang="it-IT" sz="2400" b="1">
              <a:solidFill>
                <a:srgbClr val="000000"/>
              </a:solidFill>
            </a:endParaRPr>
          </a:p>
        </p:txBody>
      </p:sp>
      <p:sp>
        <p:nvSpPr>
          <p:cNvPr id="81930" name="Right Triangle 24"/>
          <p:cNvSpPr>
            <a:spLocks noChangeArrowheads="1"/>
          </p:cNvSpPr>
          <p:nvPr/>
        </p:nvSpPr>
        <p:spPr bwMode="auto">
          <a:xfrm rot="-8108057">
            <a:off x="5680075" y="1389063"/>
            <a:ext cx="1439863" cy="1468437"/>
          </a:xfrm>
          <a:prstGeom prst="rtTriangle">
            <a:avLst/>
          </a:prstGeom>
          <a:solidFill>
            <a:srgbClr val="0000FF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/>
            <a:endParaRPr lang="it-IT" sz="2400" b="1">
              <a:solidFill>
                <a:srgbClr val="000000"/>
              </a:solidFill>
            </a:endParaRPr>
          </a:p>
        </p:txBody>
      </p:sp>
      <p:sp>
        <p:nvSpPr>
          <p:cNvPr id="81931" name="TextBox 6"/>
          <p:cNvSpPr txBox="1">
            <a:spLocks noChangeArrowheads="1"/>
          </p:cNvSpPr>
          <p:nvPr/>
        </p:nvSpPr>
        <p:spPr bwMode="auto">
          <a:xfrm rot="-1457487">
            <a:off x="8128000" y="1001713"/>
            <a:ext cx="8905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1100">
                <a:solidFill>
                  <a:srgbClr val="008000"/>
                </a:solidFill>
              </a:rPr>
              <a:t>D meson</a:t>
            </a:r>
          </a:p>
          <a:p>
            <a:pPr defTabSz="914400" eaLnBrk="1" hangingPunct="1"/>
            <a:r>
              <a:rPr lang="en-US" sz="1100">
                <a:solidFill>
                  <a:srgbClr val="008000"/>
                </a:solidFill>
              </a:rPr>
              <a:t>momentum</a:t>
            </a:r>
          </a:p>
        </p:txBody>
      </p:sp>
      <p:cxnSp>
        <p:nvCxnSpPr>
          <p:cNvPr id="81932" name="Straight Arrow Connector 3"/>
          <p:cNvCxnSpPr>
            <a:cxnSpLocks noChangeShapeType="1"/>
          </p:cNvCxnSpPr>
          <p:nvPr/>
        </p:nvCxnSpPr>
        <p:spPr bwMode="auto">
          <a:xfrm flipV="1">
            <a:off x="7391400" y="1371600"/>
            <a:ext cx="1524000" cy="762000"/>
          </a:xfrm>
          <a:prstGeom prst="straightConnector1">
            <a:avLst/>
          </a:prstGeom>
          <a:noFill/>
          <a:ln w="28575">
            <a:solidFill>
              <a:srgbClr val="008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33" name="TextBox 5"/>
          <p:cNvSpPr txBox="1">
            <a:spLocks noChangeArrowheads="1"/>
          </p:cNvSpPr>
          <p:nvPr/>
        </p:nvSpPr>
        <p:spPr bwMode="auto">
          <a:xfrm>
            <a:off x="8001000" y="1671638"/>
            <a:ext cx="5048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b="1">
                <a:solidFill>
                  <a:srgbClr val="008000"/>
                </a:solidFill>
                <a:latin typeface="Symbol" charset="0"/>
                <a:cs typeface="Symbol" charset="0"/>
              </a:rPr>
              <a:t>f</a:t>
            </a:r>
            <a:r>
              <a:rPr lang="en-US" b="1" baseline="-25000">
                <a:solidFill>
                  <a:srgbClr val="008000"/>
                </a:solidFill>
              </a:rPr>
              <a:t>D</a:t>
            </a:r>
          </a:p>
        </p:txBody>
      </p:sp>
      <p:pic>
        <p:nvPicPr>
          <p:cNvPr id="81934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175" y="3530600"/>
            <a:ext cx="284162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4" descr="2012-Jun-06-v2D0Dplus-centr3050-E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4800600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0" name="Picture 8" descr="2012-Jun-06-v2D0-centr3050vs1530-EP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1"/>
          <a:stretch>
            <a:fillRect/>
          </a:stretch>
        </p:blipFill>
        <p:spPr bwMode="auto">
          <a:xfrm>
            <a:off x="4648200" y="2819400"/>
            <a:ext cx="44958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Title 3"/>
          <p:cNvSpPr>
            <a:spLocks noGrp="1"/>
          </p:cNvSpPr>
          <p:nvPr>
            <p:ph type="title"/>
          </p:nvPr>
        </p:nvSpPr>
        <p:spPr>
          <a:xfrm>
            <a:off x="762000" y="227112"/>
            <a:ext cx="7772400" cy="609600"/>
          </a:xfrm>
        </p:spPr>
        <p:txBody>
          <a:bodyPr/>
          <a:lstStyle/>
          <a:p>
            <a:r>
              <a:rPr lang="en-US">
                <a:latin typeface="Gill Sans Light" charset="0"/>
                <a:ea typeface="ＭＳ Ｐゴシック" charset="0"/>
              </a:rPr>
              <a:t>D meson azimuthal anisotropy</a:t>
            </a:r>
          </a:p>
        </p:txBody>
      </p:sp>
      <p:sp>
        <p:nvSpPr>
          <p:cNvPr id="83972" name="Content Placeholder 1"/>
          <p:cNvSpPr>
            <a:spLocks noGrp="1"/>
          </p:cNvSpPr>
          <p:nvPr>
            <p:ph idx="1"/>
          </p:nvPr>
        </p:nvSpPr>
        <p:spPr>
          <a:xfrm>
            <a:off x="304800" y="1066800"/>
            <a:ext cx="5029200" cy="5181600"/>
          </a:xfrm>
        </p:spPr>
        <p:txBody>
          <a:bodyPr/>
          <a:lstStyle/>
          <a:p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Indication for non-zero v</a:t>
            </a:r>
            <a:r>
              <a:rPr lang="en-US" sz="2000" baseline="-2500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 (3</a:t>
            </a:r>
            <a:r>
              <a:rPr lang="en-US" sz="2000">
                <a:latin typeface="Symbol" charset="0"/>
                <a:ea typeface="ＭＳ Ｐゴシック" charset="0"/>
                <a:cs typeface="Symbol" charset="0"/>
              </a:rPr>
              <a:t>s</a:t>
            </a: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 effect for D</a:t>
            </a:r>
            <a:r>
              <a:rPr lang="en-US" sz="2000" baseline="30000">
                <a:latin typeface="Arial" charset="0"/>
                <a:ea typeface="ＭＳ Ｐゴシック" charset="0"/>
                <a:cs typeface="ＭＳ Ｐゴシック" charset="0"/>
              </a:rPr>
              <a:t>0</a:t>
            </a: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 in 2-6 GeV/c) in 30-50%</a:t>
            </a:r>
          </a:p>
          <a:p>
            <a:endParaRPr lang="en-US" sz="200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00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00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00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00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00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00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00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00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00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In more central events (</a:t>
            </a:r>
            <a:r>
              <a:rPr lang="en-US" sz="2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15-30%</a:t>
            </a: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, less initial asymmetry), v</a:t>
            </a:r>
            <a:r>
              <a:rPr lang="en-US" sz="2000" baseline="-2500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 seems to be smaller, as expected</a:t>
            </a:r>
          </a:p>
        </p:txBody>
      </p:sp>
      <p:sp>
        <p:nvSpPr>
          <p:cNvPr id="83973" name="Footer Placeholder 4"/>
          <p:cNvSpPr>
            <a:spLocks noGrp="1"/>
          </p:cNvSpPr>
          <p:nvPr>
            <p:ph type="ftr" sz="quarter" idx="10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o-RO" sz="1400">
                <a:solidFill>
                  <a:srgbClr val="FFFFFF"/>
                </a:solidFill>
                <a:latin typeface="Gill Sans" charset="0"/>
                <a:cs typeface="Gill Sans" charset="0"/>
              </a:rPr>
              <a:t>Padova, 09.07.12                                                       Andrea Dainese</a:t>
            </a:r>
            <a:endParaRPr lang="en-US" sz="1400">
              <a:solidFill>
                <a:srgbClr val="FFFFFF"/>
              </a:solidFill>
              <a:latin typeface="Gill Sans" charset="0"/>
              <a:cs typeface="Gill Sans" charset="0"/>
            </a:endParaRPr>
          </a:p>
        </p:txBody>
      </p:sp>
      <p:sp>
        <p:nvSpPr>
          <p:cNvPr id="83974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E2DB80D-58A2-9B46-916B-A0556B0CA80C}" type="slidenum">
              <a:rPr lang="en-US" sz="1600">
                <a:solidFill>
                  <a:srgbClr val="FFFFFF"/>
                </a:solidFill>
                <a:latin typeface="Gill Sans" charset="0"/>
                <a:cs typeface="Gill Sans" charset="0"/>
              </a:rPr>
              <a:pPr eaLnBrk="1" hangingPunct="1"/>
              <a:t>15</a:t>
            </a:fld>
            <a:endParaRPr lang="en-US" sz="1600">
              <a:solidFill>
                <a:srgbClr val="FFFFFF"/>
              </a:solidFill>
              <a:latin typeface="Gill Sans" charset="0"/>
              <a:cs typeface="Gill Sans" charset="0"/>
            </a:endParaRPr>
          </a:p>
        </p:txBody>
      </p:sp>
      <p:pic>
        <p:nvPicPr>
          <p:cNvPr id="83975" name="Picture 4" descr="t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143000"/>
            <a:ext cx="3509963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6" name="TextBox 6"/>
          <p:cNvSpPr txBox="1">
            <a:spLocks noChangeArrowheads="1"/>
          </p:cNvSpPr>
          <p:nvPr/>
        </p:nvSpPr>
        <p:spPr bwMode="auto">
          <a:xfrm rot="-1457487">
            <a:off x="8128000" y="1001713"/>
            <a:ext cx="8905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1100">
                <a:solidFill>
                  <a:srgbClr val="008000"/>
                </a:solidFill>
              </a:rPr>
              <a:t>D meson</a:t>
            </a:r>
          </a:p>
          <a:p>
            <a:pPr defTabSz="914400" eaLnBrk="1" hangingPunct="1"/>
            <a:r>
              <a:rPr lang="en-US" sz="1100">
                <a:solidFill>
                  <a:srgbClr val="008000"/>
                </a:solidFill>
              </a:rPr>
              <a:t>momentum</a:t>
            </a:r>
          </a:p>
        </p:txBody>
      </p:sp>
      <p:cxnSp>
        <p:nvCxnSpPr>
          <p:cNvPr id="83977" name="Straight Arrow Connector 3"/>
          <p:cNvCxnSpPr>
            <a:cxnSpLocks noChangeShapeType="1"/>
          </p:cNvCxnSpPr>
          <p:nvPr/>
        </p:nvCxnSpPr>
        <p:spPr bwMode="auto">
          <a:xfrm flipV="1">
            <a:off x="7391400" y="1371600"/>
            <a:ext cx="1524000" cy="762000"/>
          </a:xfrm>
          <a:prstGeom prst="straightConnector1">
            <a:avLst/>
          </a:prstGeom>
          <a:noFill/>
          <a:ln w="28575">
            <a:solidFill>
              <a:srgbClr val="008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3978" name="TextBox 5"/>
          <p:cNvSpPr txBox="1">
            <a:spLocks noChangeArrowheads="1"/>
          </p:cNvSpPr>
          <p:nvPr/>
        </p:nvSpPr>
        <p:spPr bwMode="auto">
          <a:xfrm>
            <a:off x="8001000" y="1671638"/>
            <a:ext cx="5048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b="1">
                <a:solidFill>
                  <a:srgbClr val="008000"/>
                </a:solidFill>
                <a:latin typeface="Symbol" charset="0"/>
                <a:cs typeface="Symbol" charset="0"/>
              </a:rPr>
              <a:t>f</a:t>
            </a:r>
            <a:r>
              <a:rPr lang="en-US" b="1" baseline="-25000">
                <a:solidFill>
                  <a:srgbClr val="008000"/>
                </a:solidFill>
              </a:rPr>
              <a:t>D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 rot="19618623">
            <a:off x="3590076" y="2440056"/>
            <a:ext cx="2808287" cy="400050"/>
          </a:xfrm>
          <a:prstGeom prst="rect">
            <a:avLst/>
          </a:prstGeom>
          <a:solidFill>
            <a:srgbClr val="FFFFFF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000" b="1" i="1" dirty="0">
                <a:solidFill>
                  <a:srgbClr val="FF6600"/>
                </a:solidFill>
              </a:rPr>
              <a:t>risultati “padovani”!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ill Sans Light" charset="0"/>
                <a:ea typeface="ＭＳ Ｐゴシック" charset="0"/>
              </a:rPr>
              <a:t>Ruolo del gruppo e piani futuri</a:t>
            </a:r>
          </a:p>
        </p:txBody>
      </p:sp>
      <p:sp>
        <p:nvSpPr>
          <p:cNvPr id="860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Coordinazione Heavy Flavour Physics Working Group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Ruolo centrale nelle misure di mesoni D in pp e Pb-Pb (R</a:t>
            </a:r>
            <a:r>
              <a:rPr lang="en-US" baseline="-25000">
                <a:latin typeface="Arial" charset="0"/>
                <a:ea typeface="ＭＳ Ｐゴシック" charset="0"/>
                <a:cs typeface="ＭＳ Ｐゴシック" charset="0"/>
              </a:rPr>
              <a:t>AA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e v</a:t>
            </a:r>
            <a:r>
              <a:rPr lang="en-US" baseline="-2500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Primi risultati R</a:t>
            </a:r>
            <a:r>
              <a:rPr lang="en-US" baseline="-25000">
                <a:latin typeface="Arial" charset="0"/>
                <a:ea typeface="ＭＳ Ｐゴシック" charset="0"/>
              </a:rPr>
              <a:t>AA</a:t>
            </a:r>
            <a:r>
              <a:rPr lang="en-US">
                <a:latin typeface="Arial" charset="0"/>
                <a:ea typeface="ＭＳ Ｐゴシック" charset="0"/>
              </a:rPr>
              <a:t> e v</a:t>
            </a:r>
            <a:r>
              <a:rPr lang="en-US" baseline="-25000">
                <a:latin typeface="Arial" charset="0"/>
                <a:ea typeface="ＭＳ Ｐゴシック" charset="0"/>
              </a:rPr>
              <a:t>2</a:t>
            </a:r>
            <a:r>
              <a:rPr lang="en-US">
                <a:latin typeface="Arial" charset="0"/>
                <a:ea typeface="ＭＳ Ｐゴシック" charset="0"/>
              </a:rPr>
              <a:t> presentati da componenti del gruppo alle principali conferenze: Quark Matter 2011, Quark Matter 2012, Strange Quark Matter 2011, ICHEP 2012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Forte rappresentanza nei Paper Committee per pp e Pb-Pb (arXiv:1111.1553 e 1203.2160)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Piani 2012-2013: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Due articoli su charm v</a:t>
            </a:r>
            <a:r>
              <a:rPr lang="en-US" baseline="-25000">
                <a:latin typeface="Arial" charset="0"/>
                <a:ea typeface="ＭＳ Ｐゴシック" charset="0"/>
              </a:rPr>
              <a:t>2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Continuare analisi Pb-Pb 2011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Misure in p-Pb (Nov 2012) </a:t>
            </a:r>
          </a:p>
        </p:txBody>
      </p:sp>
      <p:sp>
        <p:nvSpPr>
          <p:cNvPr id="86019" name="Footer Placeholder 3"/>
          <p:cNvSpPr>
            <a:spLocks noGrp="1"/>
          </p:cNvSpPr>
          <p:nvPr>
            <p:ph type="ftr" sz="quarter" idx="10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o-RO" sz="1400">
                <a:solidFill>
                  <a:srgbClr val="FFFFFF"/>
                </a:solidFill>
                <a:latin typeface="Gill Sans Light" charset="0"/>
                <a:cs typeface="Gill Sans Light" charset="0"/>
              </a:rPr>
              <a:t>Padova, 09.07.12                                                       Andrea Dainese</a:t>
            </a:r>
            <a:endParaRPr lang="en-US" sz="1400">
              <a:solidFill>
                <a:srgbClr val="FFFFFF"/>
              </a:solidFill>
              <a:latin typeface="Gill Sans Light" charset="0"/>
              <a:cs typeface="Gill Sans Light" charset="0"/>
            </a:endParaRPr>
          </a:p>
        </p:txBody>
      </p:sp>
      <p:sp>
        <p:nvSpPr>
          <p:cNvPr id="86020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146AEE1-45C6-EE40-9CA0-77683D222718}" type="slidenum">
              <a:rPr lang="en-US" sz="1600">
                <a:solidFill>
                  <a:srgbClr val="FFFFFF"/>
                </a:solidFill>
                <a:latin typeface="Gill Sans Light" charset="0"/>
                <a:cs typeface="Gill Sans Light" charset="0"/>
              </a:rPr>
              <a:pPr eaLnBrk="1" hangingPunct="1"/>
              <a:t>16</a:t>
            </a:fld>
            <a:endParaRPr lang="en-US" sz="1600">
              <a:solidFill>
                <a:srgbClr val="FFFFFF"/>
              </a:solidFill>
              <a:latin typeface="Gill Sans Light" charset="0"/>
              <a:cs typeface="Gill Sans Light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Box 1"/>
          <p:cNvSpPr txBox="1">
            <a:spLocks noChangeArrowheads="1"/>
          </p:cNvSpPr>
          <p:nvPr/>
        </p:nvSpPr>
        <p:spPr bwMode="auto">
          <a:xfrm>
            <a:off x="3348038" y="2492375"/>
            <a:ext cx="22653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endParaRPr lang="it-IT" b="1"/>
          </a:p>
          <a:p>
            <a:pPr algn="ctr" eaLnBrk="1" hangingPunct="1"/>
            <a:r>
              <a:rPr lang="it-IT" b="1"/>
              <a:t>TIER2 PD-LNL</a:t>
            </a:r>
          </a:p>
        </p:txBody>
      </p:sp>
      <p:sp>
        <p:nvSpPr>
          <p:cNvPr id="88066" name="TextBox 2"/>
          <p:cNvSpPr txBox="1">
            <a:spLocks noChangeArrowheads="1"/>
          </p:cNvSpPr>
          <p:nvPr/>
        </p:nvSpPr>
        <p:spPr bwMode="auto">
          <a:xfrm>
            <a:off x="4868863" y="5589588"/>
            <a:ext cx="3460750" cy="522287"/>
          </a:xfrm>
          <a:prstGeom prst="rect">
            <a:avLst/>
          </a:prstGeom>
          <a:solidFill>
            <a:srgbClr val="FFFFCC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i="1">
                <a:solidFill>
                  <a:srgbClr val="000090"/>
                </a:solidFill>
              </a:rPr>
              <a:t>principali persone coinvolte: A. Dainese, A. Festanti, M. Sgaravatto</a:t>
            </a:r>
          </a:p>
        </p:txBody>
      </p:sp>
      <p:sp>
        <p:nvSpPr>
          <p:cNvPr id="88067" name="TextBox 8"/>
          <p:cNvSpPr txBox="1">
            <a:spLocks noChangeArrowheads="1"/>
          </p:cNvSpPr>
          <p:nvPr/>
        </p:nvSpPr>
        <p:spPr bwMode="auto">
          <a:xfrm>
            <a:off x="684213" y="447675"/>
            <a:ext cx="75136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b="1">
                <a:solidFill>
                  <a:srgbClr val="000000"/>
                </a:solidFill>
              </a:rPr>
              <a:t>Prima parte: attività programmata 11/12 e 12/13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15" descr="display-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4" t="14073" r="11339"/>
          <a:stretch>
            <a:fillRect/>
          </a:stretch>
        </p:blipFill>
        <p:spPr bwMode="auto">
          <a:xfrm>
            <a:off x="5673725" y="4191000"/>
            <a:ext cx="34702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Computing Grid Tier-2 </a:t>
            </a:r>
            <a:r>
              <a:rPr lang="en-US" dirty="0" err="1" smtClean="0"/>
              <a:t>Padova-Legnaro</a:t>
            </a:r>
            <a:endParaRPr lang="en-US" dirty="0"/>
          </a:p>
        </p:txBody>
      </p:sp>
      <p:sp>
        <p:nvSpPr>
          <p:cNvPr id="89091" name="Content Placeholder 4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2971800"/>
          </a:xfrm>
        </p:spPr>
        <p:txBody>
          <a:bodyPr/>
          <a:lstStyle/>
          <a:p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Tier-2: one of the centres of the LHC worldwide computing Grid</a:t>
            </a:r>
          </a:p>
          <a:p>
            <a:pPr lvl="1"/>
            <a:r>
              <a:rPr lang="en-US" sz="1800">
                <a:latin typeface="Arial" charset="0"/>
                <a:ea typeface="ＭＳ Ｐゴシック" charset="0"/>
              </a:rPr>
              <a:t>provides CPU worker nodes and disk storage</a:t>
            </a:r>
          </a:p>
          <a:p>
            <a:pPr lvl="1"/>
            <a:r>
              <a:rPr lang="en-US" sz="1800">
                <a:latin typeface="Arial" charset="0"/>
                <a:ea typeface="ＭＳ Ｐゴシック" charset="0"/>
              </a:rPr>
              <a:t>in ALICE: used for simulations, centralized and end-user analysis</a:t>
            </a:r>
          </a:p>
          <a:p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Padova-Legnaro: </a:t>
            </a:r>
            <a:r>
              <a:rPr lang="en-US" sz="2000" u="sng">
                <a:latin typeface="Arial" charset="0"/>
                <a:ea typeface="ＭＳ Ｐゴシック" charset="0"/>
                <a:cs typeface="ＭＳ Ｐゴシック" charset="0"/>
              </a:rPr>
              <a:t>Tier-2 for ALICE and CMS</a:t>
            </a:r>
            <a:endParaRPr lang="en-US" sz="200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800">
                <a:latin typeface="Arial" charset="0"/>
                <a:ea typeface="ＭＳ Ｐゴシック" charset="0"/>
              </a:rPr>
              <a:t>CPU resources distributed between LNL and Padova</a:t>
            </a:r>
          </a:p>
          <a:p>
            <a:pPr lvl="1"/>
            <a:r>
              <a:rPr lang="en-US" sz="1800">
                <a:latin typeface="Arial" charset="0"/>
                <a:ea typeface="ＭＳ Ｐゴシック" charset="0"/>
              </a:rPr>
              <a:t>excellent technical support in both sites (thanks!)</a:t>
            </a:r>
          </a:p>
          <a:p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ALICE resources:</a:t>
            </a:r>
            <a:endParaRPr lang="en-US" sz="16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9092" name="TextBox 6"/>
          <p:cNvSpPr txBox="1">
            <a:spLocks noChangeArrowheads="1"/>
          </p:cNvSpPr>
          <p:nvPr/>
        </p:nvSpPr>
        <p:spPr bwMode="auto">
          <a:xfrm>
            <a:off x="6035675" y="3776663"/>
            <a:ext cx="31845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1600" b="1" i="1">
                <a:solidFill>
                  <a:srgbClr val="000000"/>
                </a:solidFill>
              </a:rPr>
              <a:t>ALICE Jobs Tier-2 INFN (2012)</a:t>
            </a:r>
          </a:p>
        </p:txBody>
      </p:sp>
      <p:sp>
        <p:nvSpPr>
          <p:cNvPr id="89093" name="TextBox 7"/>
          <p:cNvSpPr txBox="1">
            <a:spLocks noChangeArrowheads="1"/>
          </p:cNvSpPr>
          <p:nvPr/>
        </p:nvSpPr>
        <p:spPr bwMode="auto">
          <a:xfrm>
            <a:off x="6553200" y="4781550"/>
            <a:ext cx="536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2000" b="1">
                <a:solidFill>
                  <a:srgbClr val="000000"/>
                </a:solidFill>
              </a:rPr>
              <a:t>TO</a:t>
            </a:r>
          </a:p>
        </p:txBody>
      </p:sp>
      <p:sp>
        <p:nvSpPr>
          <p:cNvPr id="89094" name="TextBox 8"/>
          <p:cNvSpPr txBox="1">
            <a:spLocks noChangeArrowheads="1"/>
          </p:cNvSpPr>
          <p:nvPr/>
        </p:nvSpPr>
        <p:spPr bwMode="auto">
          <a:xfrm>
            <a:off x="6172200" y="5791200"/>
            <a:ext cx="1876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2000" b="1">
                <a:solidFill>
                  <a:srgbClr val="000000"/>
                </a:solidFill>
              </a:rPr>
              <a:t>PD-LNL (30%)</a:t>
            </a:r>
          </a:p>
        </p:txBody>
      </p:sp>
      <p:sp>
        <p:nvSpPr>
          <p:cNvPr id="89095" name="TextBox 9"/>
          <p:cNvSpPr txBox="1">
            <a:spLocks noChangeArrowheads="1"/>
          </p:cNvSpPr>
          <p:nvPr/>
        </p:nvSpPr>
        <p:spPr bwMode="auto">
          <a:xfrm>
            <a:off x="7854950" y="5314950"/>
            <a:ext cx="527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2000" b="1">
                <a:solidFill>
                  <a:srgbClr val="000000"/>
                </a:solidFill>
              </a:rPr>
              <a:t>CT</a:t>
            </a:r>
          </a:p>
        </p:txBody>
      </p:sp>
      <p:sp>
        <p:nvSpPr>
          <p:cNvPr id="89096" name="TextBox 10"/>
          <p:cNvSpPr txBox="1">
            <a:spLocks noChangeArrowheads="1"/>
          </p:cNvSpPr>
          <p:nvPr/>
        </p:nvSpPr>
        <p:spPr bwMode="auto">
          <a:xfrm>
            <a:off x="7531100" y="4552950"/>
            <a:ext cx="546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2000" b="1">
                <a:solidFill>
                  <a:srgbClr val="000000"/>
                </a:solidFill>
              </a:rPr>
              <a:t>BA</a:t>
            </a:r>
          </a:p>
        </p:txBody>
      </p:sp>
      <p:pic>
        <p:nvPicPr>
          <p:cNvPr id="8909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3352800"/>
            <a:ext cx="587851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8" name="Picture 2" descr="display-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362450"/>
            <a:ext cx="3630613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9" name="TextBox 12"/>
          <p:cNvSpPr txBox="1">
            <a:spLocks noChangeArrowheads="1"/>
          </p:cNvSpPr>
          <p:nvPr/>
        </p:nvSpPr>
        <p:spPr bwMode="auto">
          <a:xfrm>
            <a:off x="2057400" y="4724400"/>
            <a:ext cx="1646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1800" b="1">
                <a:solidFill>
                  <a:srgbClr val="000000"/>
                </a:solidFill>
              </a:rPr>
              <a:t>600 jobs now</a:t>
            </a:r>
          </a:p>
        </p:txBody>
      </p:sp>
      <p:cxnSp>
        <p:nvCxnSpPr>
          <p:cNvPr id="89100" name="Straight Arrow Connector 14"/>
          <p:cNvCxnSpPr>
            <a:cxnSpLocks noChangeShapeType="1"/>
          </p:cNvCxnSpPr>
          <p:nvPr/>
        </p:nvCxnSpPr>
        <p:spPr bwMode="auto">
          <a:xfrm>
            <a:off x="3733800" y="4941888"/>
            <a:ext cx="6858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9101" name="Oval 1"/>
          <p:cNvSpPr>
            <a:spLocks noChangeArrowheads="1"/>
          </p:cNvSpPr>
          <p:nvPr/>
        </p:nvSpPr>
        <p:spPr bwMode="auto">
          <a:xfrm>
            <a:off x="5867400" y="5314950"/>
            <a:ext cx="2514600" cy="14271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/>
            <a:endParaRPr lang="it-IT" sz="2400" b="1"/>
          </a:p>
        </p:txBody>
      </p:sp>
      <p:sp>
        <p:nvSpPr>
          <p:cNvPr id="89102" name="Oval 14"/>
          <p:cNvSpPr>
            <a:spLocks noChangeArrowheads="1"/>
          </p:cNvSpPr>
          <p:nvPr/>
        </p:nvSpPr>
        <p:spPr bwMode="auto">
          <a:xfrm>
            <a:off x="1258888" y="3284538"/>
            <a:ext cx="4464050" cy="11207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/>
            <a:endParaRPr lang="it-IT" sz="2400" b="1"/>
          </a:p>
        </p:txBody>
      </p:sp>
      <p:sp>
        <p:nvSpPr>
          <p:cNvPr id="89103" name="TextBox 2"/>
          <p:cNvSpPr txBox="1">
            <a:spLocks noChangeArrowheads="1"/>
          </p:cNvSpPr>
          <p:nvPr/>
        </p:nvSpPr>
        <p:spPr bwMode="auto">
          <a:xfrm>
            <a:off x="3563888" y="2941638"/>
            <a:ext cx="5031971" cy="461665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 i="1" dirty="0" smtClean="0">
                <a:solidFill>
                  <a:srgbClr val="FF0000"/>
                </a:solidFill>
              </a:rPr>
              <a:t>incremento di quasi un fattore 3!</a:t>
            </a:r>
            <a:endParaRPr lang="it-IT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Box 1"/>
          <p:cNvSpPr txBox="1">
            <a:spLocks noChangeArrowheads="1"/>
          </p:cNvSpPr>
          <p:nvPr/>
        </p:nvSpPr>
        <p:spPr bwMode="auto">
          <a:xfrm>
            <a:off x="539750" y="1606550"/>
            <a:ext cx="8305800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it-IT" sz="2000" b="1" dirty="0" smtClean="0"/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it-IT" sz="2000" b="1" dirty="0" smtClean="0"/>
              <a:t>Studi di fisica e simulazioni delle performance del rivelatore</a:t>
            </a:r>
          </a:p>
          <a:p>
            <a:pPr marL="342900" indent="-342900" eaLnBrk="1" hangingPunct="1">
              <a:buFont typeface="Arial"/>
              <a:buChar char="•"/>
              <a:defRPr/>
            </a:pPr>
            <a:endParaRPr lang="it-IT" sz="2000" b="1" dirty="0" smtClean="0"/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it-IT" sz="2000" b="1" dirty="0" smtClean="0"/>
              <a:t>R&amp;D pixel monolitici</a:t>
            </a:r>
          </a:p>
          <a:p>
            <a:pPr marL="1085850" lvl="1" indent="-342900" eaLnBrk="1" hangingPunct="1">
              <a:buFont typeface="Arial"/>
              <a:buChar char="•"/>
              <a:defRPr/>
            </a:pPr>
            <a:r>
              <a:rPr lang="it-IT" sz="2000" b="1" dirty="0" smtClean="0"/>
              <a:t>test dei prototipi e sviluppo sistema di </a:t>
            </a:r>
            <a:r>
              <a:rPr lang="it-IT" sz="2000" b="1" dirty="0" err="1" smtClean="0"/>
              <a:t>read</a:t>
            </a:r>
            <a:r>
              <a:rPr lang="it-IT" sz="2000" b="1" dirty="0" smtClean="0"/>
              <a:t>-out</a:t>
            </a:r>
          </a:p>
          <a:p>
            <a:pPr marL="1085850" lvl="1" indent="-342900" eaLnBrk="1" hangingPunct="1">
              <a:buFont typeface="Arial"/>
              <a:buChar char="•"/>
              <a:defRPr/>
            </a:pPr>
            <a:r>
              <a:rPr lang="it-IT" sz="2000" b="1" dirty="0" smtClean="0"/>
              <a:t>simulazione risposta e caratterizzazione</a:t>
            </a:r>
          </a:p>
          <a:p>
            <a:pPr marL="1085850" lvl="1" indent="-342900" eaLnBrk="1" hangingPunct="1">
              <a:buFont typeface="Arial"/>
              <a:buChar char="•"/>
              <a:defRPr/>
            </a:pPr>
            <a:r>
              <a:rPr lang="it-IT" sz="2000" b="1" dirty="0" smtClean="0"/>
              <a:t>progettazione meccanica di supporto e raffreddamento</a:t>
            </a:r>
          </a:p>
          <a:p>
            <a:pPr marL="1085850" lvl="1" indent="-342900" eaLnBrk="1" hangingPunct="1">
              <a:buFont typeface="Arial"/>
              <a:buChar char="•"/>
              <a:defRPr/>
            </a:pPr>
            <a:endParaRPr lang="it-IT" sz="2000" b="1" dirty="0" smtClean="0"/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it-IT" sz="2000" b="1" dirty="0" smtClean="0"/>
              <a:t>R&amp;D raffreddamento con </a:t>
            </a:r>
            <a:r>
              <a:rPr lang="it-IT" sz="2000" b="1" dirty="0" err="1" smtClean="0"/>
              <a:t>microcanali</a:t>
            </a:r>
            <a:r>
              <a:rPr lang="it-IT" sz="2000" b="1" dirty="0" smtClean="0"/>
              <a:t> in Silicio</a:t>
            </a:r>
          </a:p>
        </p:txBody>
      </p:sp>
      <p:sp>
        <p:nvSpPr>
          <p:cNvPr id="91138" name="Rectangle 4"/>
          <p:cNvSpPr>
            <a:spLocks noChangeArrowheads="1"/>
          </p:cNvSpPr>
          <p:nvPr/>
        </p:nvSpPr>
        <p:spPr bwMode="auto">
          <a:xfrm>
            <a:off x="6996113" y="6256338"/>
            <a:ext cx="1365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1400" i="1">
                <a:solidFill>
                  <a:srgbClr val="008000"/>
                </a:solidFill>
              </a:rPr>
              <a:t>(*) oggi CERN</a:t>
            </a:r>
          </a:p>
        </p:txBody>
      </p:sp>
      <p:sp>
        <p:nvSpPr>
          <p:cNvPr id="91139" name="TextBox 8"/>
          <p:cNvSpPr txBox="1">
            <a:spLocks noChangeArrowheads="1"/>
          </p:cNvSpPr>
          <p:nvPr/>
        </p:nvSpPr>
        <p:spPr bwMode="auto">
          <a:xfrm>
            <a:off x="2432050" y="476250"/>
            <a:ext cx="4306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b="1">
                <a:solidFill>
                  <a:srgbClr val="000000"/>
                </a:solidFill>
              </a:rPr>
              <a:t>Seconda parte: ITS Upgrade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Box 1"/>
          <p:cNvSpPr txBox="1">
            <a:spLocks noChangeArrowheads="1"/>
          </p:cNvSpPr>
          <p:nvPr/>
        </p:nvSpPr>
        <p:spPr bwMode="auto">
          <a:xfrm>
            <a:off x="684213" y="1558925"/>
            <a:ext cx="7848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08585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buFont typeface="Arial" charset="0"/>
              <a:buChar char="•"/>
            </a:pPr>
            <a:r>
              <a:rPr lang="it-IT" sz="2000" b="1"/>
              <a:t>partecipazione ai run di presa dati a LHC</a:t>
            </a:r>
          </a:p>
          <a:p>
            <a:pPr algn="just" eaLnBrk="1" hangingPunct="1">
              <a:buFont typeface="Arial" charset="0"/>
              <a:buChar char="•"/>
            </a:pPr>
            <a:endParaRPr lang="it-IT" sz="2000" b="1"/>
          </a:p>
          <a:p>
            <a:pPr algn="just" eaLnBrk="1" hangingPunct="1">
              <a:buFont typeface="Arial" charset="0"/>
              <a:buChar char="•"/>
            </a:pPr>
            <a:r>
              <a:rPr lang="it-IT" sz="2000" b="1"/>
              <a:t>manutenzione ordinaria e intervento straordinario sul sistema di cooling del Silicon Pixel Detector</a:t>
            </a:r>
          </a:p>
          <a:p>
            <a:pPr algn="just" eaLnBrk="1" hangingPunct="1">
              <a:buFont typeface="Arial" charset="0"/>
              <a:buChar char="•"/>
            </a:pPr>
            <a:endParaRPr lang="it-IT" sz="2000" b="1"/>
          </a:p>
          <a:p>
            <a:pPr algn="just" eaLnBrk="1" hangingPunct="1">
              <a:buFont typeface="Arial" charset="0"/>
              <a:buChar char="•"/>
            </a:pPr>
            <a:r>
              <a:rPr lang="it-IT" sz="2000" b="1"/>
              <a:t>principali risultati di fisica con importante contributo di Padova:</a:t>
            </a:r>
          </a:p>
          <a:p>
            <a:pPr lvl="1" algn="just" eaLnBrk="1" hangingPunct="1">
              <a:buFont typeface="Lucida Grande" charset="0"/>
              <a:buChar char="➛"/>
            </a:pPr>
            <a:r>
              <a:rPr lang="it-IT" sz="2000" b="1"/>
              <a:t>misura della sezione d’urto del charm in pp @ 7 TeV e in PbPb @ 2.76 TeV</a:t>
            </a:r>
          </a:p>
          <a:p>
            <a:pPr lvl="1" algn="just" eaLnBrk="1" hangingPunct="1">
              <a:buFont typeface="Lucida Grande" charset="0"/>
              <a:buChar char="➛"/>
            </a:pPr>
            <a:r>
              <a:rPr lang="it-IT" sz="2000" b="1"/>
              <a:t>misura del R</a:t>
            </a:r>
            <a:r>
              <a:rPr lang="it-IT" sz="2000" b="1" baseline="-25000"/>
              <a:t>AA</a:t>
            </a:r>
            <a:r>
              <a:rPr lang="it-IT" sz="2000" b="1"/>
              <a:t> del charm in PbPb @ 2.76 TeV</a:t>
            </a:r>
          </a:p>
          <a:p>
            <a:pPr lvl="1" algn="just" eaLnBrk="1" hangingPunct="1">
              <a:buFont typeface="Lucida Grande" charset="0"/>
              <a:buChar char="➛"/>
            </a:pPr>
            <a:r>
              <a:rPr lang="it-IT" sz="2000" b="1"/>
              <a:t>misura dell’</a:t>
            </a:r>
            <a:r>
              <a:rPr lang="it-IT" altLang="ja-JP" sz="2000" b="1"/>
              <a:t>elliptic flow del charm in PbPb @ 2.76 TeV</a:t>
            </a:r>
          </a:p>
          <a:p>
            <a:pPr lvl="1" algn="just" eaLnBrk="1" hangingPunct="1">
              <a:buFont typeface="Arial" charset="0"/>
              <a:buChar char="•"/>
            </a:pPr>
            <a:endParaRPr lang="it-IT" sz="2000" b="1"/>
          </a:p>
          <a:p>
            <a:pPr algn="just" eaLnBrk="1" hangingPunct="1">
              <a:buFont typeface="Arial" charset="0"/>
              <a:buChar char="•"/>
            </a:pPr>
            <a:r>
              <a:rPr lang="it-IT" sz="2000" b="1"/>
              <a:t>coordinazione TIER2 PD-LNL</a:t>
            </a:r>
          </a:p>
          <a:p>
            <a:pPr algn="just" eaLnBrk="1" hangingPunct="1">
              <a:buFont typeface="Arial" charset="0"/>
              <a:buChar char="•"/>
            </a:pPr>
            <a:endParaRPr lang="it-IT" sz="2000" b="1"/>
          </a:p>
          <a:p>
            <a:pPr algn="just" eaLnBrk="1" hangingPunct="1">
              <a:buFont typeface="Arial" charset="0"/>
              <a:buChar char="•"/>
            </a:pPr>
            <a:r>
              <a:rPr lang="it-IT" sz="2000" b="1"/>
              <a:t>prospettive per il prossimo anno</a:t>
            </a:r>
          </a:p>
        </p:txBody>
      </p:sp>
      <p:sp>
        <p:nvSpPr>
          <p:cNvPr id="62466" name="TextBox 8"/>
          <p:cNvSpPr txBox="1">
            <a:spLocks noChangeArrowheads="1"/>
          </p:cNvSpPr>
          <p:nvPr/>
        </p:nvSpPr>
        <p:spPr bwMode="auto">
          <a:xfrm>
            <a:off x="684213" y="447675"/>
            <a:ext cx="75136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b="1">
                <a:solidFill>
                  <a:srgbClr val="000000"/>
                </a:solidFill>
              </a:rPr>
              <a:t>Prima parte: attività programmata 11/12 e 12/13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Box 1"/>
          <p:cNvSpPr txBox="1">
            <a:spLocks noChangeArrowheads="1"/>
          </p:cNvSpPr>
          <p:nvPr/>
        </p:nvSpPr>
        <p:spPr bwMode="auto">
          <a:xfrm>
            <a:off x="1160463" y="2420938"/>
            <a:ext cx="6940550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b="1" dirty="0" smtClean="0"/>
              <a:t>Studi di fisica e simulazioni delle performance del rivelatore</a:t>
            </a:r>
          </a:p>
          <a:p>
            <a:pPr eaLnBrk="1" hangingPunct="1">
              <a:defRPr/>
            </a:pPr>
            <a:endParaRPr lang="it-IT" sz="2000" b="1" dirty="0" smtClean="0"/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it-IT" sz="2000" b="1" dirty="0" err="1" smtClean="0"/>
              <a:t>physics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motivations</a:t>
            </a:r>
            <a:endParaRPr lang="it-IT" sz="2000" b="1" dirty="0" smtClean="0"/>
          </a:p>
          <a:p>
            <a:pPr marL="342900" indent="-342900" eaLnBrk="1" hangingPunct="1">
              <a:buFont typeface="Arial"/>
              <a:buChar char="•"/>
              <a:defRPr/>
            </a:pPr>
            <a:endParaRPr lang="it-IT" sz="2000" b="1" dirty="0" smtClean="0"/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it-IT" sz="2000" b="1" dirty="0" err="1" smtClean="0"/>
              <a:t>basic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requirements</a:t>
            </a:r>
            <a:endParaRPr lang="it-IT" sz="2000" b="1" dirty="0" smtClean="0"/>
          </a:p>
          <a:p>
            <a:pPr marL="342900" indent="-342900" eaLnBrk="1" hangingPunct="1">
              <a:buFont typeface="Arial"/>
              <a:buChar char="•"/>
              <a:defRPr/>
            </a:pPr>
            <a:endParaRPr lang="it-IT" sz="2000" b="1" dirty="0" smtClean="0"/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it-IT" sz="2000" b="1" dirty="0" smtClean="0"/>
              <a:t>stato di avanzamento del progetto</a:t>
            </a:r>
          </a:p>
        </p:txBody>
      </p:sp>
      <p:sp>
        <p:nvSpPr>
          <p:cNvPr id="92162" name="TextBox 3"/>
          <p:cNvSpPr txBox="1">
            <a:spLocks noChangeArrowheads="1"/>
          </p:cNvSpPr>
          <p:nvPr/>
        </p:nvSpPr>
        <p:spPr bwMode="auto">
          <a:xfrm>
            <a:off x="4900613" y="5383213"/>
            <a:ext cx="3460750" cy="738187"/>
          </a:xfrm>
          <a:prstGeom prst="rect">
            <a:avLst/>
          </a:prstGeom>
          <a:solidFill>
            <a:srgbClr val="FFFFCC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i="1">
                <a:solidFill>
                  <a:srgbClr val="000090"/>
                </a:solidFill>
              </a:rPr>
              <a:t>principali persone coinvolte: A. Dainese, D. Caffarri, </a:t>
            </a:r>
            <a:r>
              <a:rPr lang="it-IT" sz="1400" i="1">
                <a:solidFill>
                  <a:srgbClr val="008000"/>
                </a:solidFill>
              </a:rPr>
              <a:t>A. Rossi*</a:t>
            </a:r>
            <a:r>
              <a:rPr lang="it-IT" sz="1400" i="1">
                <a:solidFill>
                  <a:srgbClr val="000090"/>
                </a:solidFill>
              </a:rPr>
              <a:t>, </a:t>
            </a:r>
            <a:r>
              <a:rPr lang="it-IT" sz="1400" i="1">
                <a:solidFill>
                  <a:srgbClr val="008000"/>
                </a:solidFill>
              </a:rPr>
              <a:t>C. Bianchin*</a:t>
            </a:r>
            <a:r>
              <a:rPr lang="it-IT" sz="1400" i="1">
                <a:solidFill>
                  <a:srgbClr val="000090"/>
                </a:solidFill>
              </a:rPr>
              <a:t>, F. Antinori, M. Lunardon, S. Moretto, ...</a:t>
            </a:r>
          </a:p>
        </p:txBody>
      </p:sp>
      <p:sp>
        <p:nvSpPr>
          <p:cNvPr id="92163" name="Rectangle 4"/>
          <p:cNvSpPr>
            <a:spLocks noChangeArrowheads="1"/>
          </p:cNvSpPr>
          <p:nvPr/>
        </p:nvSpPr>
        <p:spPr bwMode="auto">
          <a:xfrm>
            <a:off x="6996113" y="6256338"/>
            <a:ext cx="1365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1400" i="1">
                <a:solidFill>
                  <a:srgbClr val="008000"/>
                </a:solidFill>
              </a:rPr>
              <a:t>(*) oggi CERN</a:t>
            </a:r>
          </a:p>
        </p:txBody>
      </p:sp>
      <p:sp>
        <p:nvSpPr>
          <p:cNvPr id="92164" name="TextBox 8"/>
          <p:cNvSpPr txBox="1">
            <a:spLocks noChangeArrowheads="1"/>
          </p:cNvSpPr>
          <p:nvPr/>
        </p:nvSpPr>
        <p:spPr bwMode="auto">
          <a:xfrm>
            <a:off x="2432050" y="476250"/>
            <a:ext cx="4306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b="1">
                <a:solidFill>
                  <a:srgbClr val="000000"/>
                </a:solidFill>
              </a:rPr>
              <a:t>Seconda parte: ITS Upgrade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/>
          <p:cNvSpPr>
            <a:spLocks noGrp="1"/>
          </p:cNvSpPr>
          <p:nvPr>
            <p:ph type="title"/>
          </p:nvPr>
        </p:nvSpPr>
        <p:spPr>
          <a:xfrm>
            <a:off x="609600" y="185738"/>
            <a:ext cx="7935913" cy="592137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ALICE Upgrade Physics 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838200"/>
            <a:ext cx="8713788" cy="5500688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dirty="0" smtClean="0"/>
              <a:t>Two main physics topics that are uniquely accessible (among others) with the upgraded ALICE detector:</a:t>
            </a:r>
          </a:p>
          <a:p>
            <a:pPr marL="0" indent="0">
              <a:buFontTx/>
              <a:buNone/>
              <a:defRPr/>
            </a:pPr>
            <a:endParaRPr lang="en-US" sz="1400" dirty="0" smtClean="0"/>
          </a:p>
          <a:p>
            <a:pPr>
              <a:defRPr/>
            </a:pPr>
            <a:r>
              <a:rPr lang="en-US" b="1" dirty="0" smtClean="0">
                <a:solidFill>
                  <a:srgbClr val="FF0000"/>
                </a:solidFill>
              </a:rPr>
              <a:t>Heavy-</a:t>
            </a:r>
            <a:r>
              <a:rPr lang="en-US" b="1" dirty="0" err="1" smtClean="0">
                <a:solidFill>
                  <a:srgbClr val="FF0000"/>
                </a:solidFill>
              </a:rPr>
              <a:t>flavour</a:t>
            </a:r>
            <a:r>
              <a:rPr lang="en-US" b="1" dirty="0" smtClean="0">
                <a:solidFill>
                  <a:srgbClr val="FF0000"/>
                </a:solidFill>
              </a:rPr>
              <a:t> transport parameters in the QGP</a:t>
            </a:r>
            <a:endParaRPr lang="en-US" b="1" dirty="0" smtClean="0"/>
          </a:p>
          <a:p>
            <a:pPr lvl="1">
              <a:defRPr/>
            </a:pPr>
            <a:r>
              <a:rPr lang="en-US" dirty="0" smtClean="0"/>
              <a:t>Heavy-quark diffusion coefficient (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QGP equation of state, viscosity of the QGP fluid)</a:t>
            </a:r>
            <a:endParaRPr lang="en-US" baseline="-25000" dirty="0" smtClean="0"/>
          </a:p>
          <a:p>
            <a:pPr lvl="1">
              <a:defRPr/>
            </a:pPr>
            <a:r>
              <a:rPr lang="en-US" dirty="0" smtClean="0"/>
              <a:t>Heavy quark </a:t>
            </a:r>
            <a:r>
              <a:rPr lang="en-US" dirty="0" err="1" smtClean="0"/>
              <a:t>thermalization</a:t>
            </a:r>
            <a:r>
              <a:rPr lang="en-US" dirty="0" smtClean="0"/>
              <a:t> and </a:t>
            </a:r>
            <a:r>
              <a:rPr lang="en-US" dirty="0" err="1" smtClean="0"/>
              <a:t>hadronization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in the QGP</a:t>
            </a:r>
            <a:endParaRPr lang="en-US" dirty="0" smtClean="0"/>
          </a:p>
          <a:p>
            <a:pPr lvl="1">
              <a:defRPr/>
            </a:pPr>
            <a:r>
              <a:rPr lang="en-US" dirty="0" smtClean="0"/>
              <a:t>Mass dependence of </a:t>
            </a:r>
            <a:r>
              <a:rPr lang="en-US" dirty="0" err="1" smtClean="0"/>
              <a:t>parton</a:t>
            </a:r>
            <a:r>
              <a:rPr lang="en-US" dirty="0" smtClean="0"/>
              <a:t> energy loss in QGP medium</a:t>
            </a:r>
          </a:p>
          <a:p>
            <a:pPr>
              <a:defRPr/>
            </a:pPr>
            <a:endParaRPr lang="en-US" b="1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b="1" dirty="0" smtClean="0">
                <a:solidFill>
                  <a:srgbClr val="FF0000"/>
                </a:solidFill>
              </a:rPr>
              <a:t>Low-mass </a:t>
            </a:r>
            <a:r>
              <a:rPr lang="en-US" b="1" dirty="0" err="1" smtClean="0">
                <a:solidFill>
                  <a:srgbClr val="FF0000"/>
                </a:solidFill>
              </a:rPr>
              <a:t>dielectrons</a:t>
            </a:r>
            <a:r>
              <a:rPr lang="en-US" b="1" dirty="0" smtClean="0">
                <a:solidFill>
                  <a:srgbClr val="FF0000"/>
                </a:solidFill>
              </a:rPr>
              <a:t>: thermal photons and vector mesons from the QGP </a:t>
            </a:r>
          </a:p>
          <a:p>
            <a:pPr lvl="1">
              <a:defRPr/>
            </a:pPr>
            <a:r>
              <a:rPr lang="en-US" dirty="0" smtClean="0"/>
              <a:t>Photons from the QGP (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err="1" smtClean="0">
                <a:sym typeface="Wingdings"/>
              </a:rPr>
              <a:t>e</a:t>
            </a:r>
            <a:r>
              <a:rPr lang="en-US" baseline="30000" dirty="0" err="1" smtClean="0">
                <a:sym typeface="Wingdings"/>
              </a:rPr>
              <a:t>+</a:t>
            </a:r>
            <a:r>
              <a:rPr lang="en-US" dirty="0" err="1" smtClean="0">
                <a:sym typeface="Wingdings"/>
              </a:rPr>
              <a:t>e</a:t>
            </a:r>
            <a:r>
              <a:rPr lang="en-US" baseline="30000" dirty="0">
                <a:sym typeface="Wingdings"/>
              </a:rPr>
              <a:t>-</a:t>
            </a:r>
            <a:r>
              <a:rPr lang="en-US" dirty="0" smtClean="0"/>
              <a:t>) </a:t>
            </a:r>
            <a:r>
              <a:rPr lang="en-US" dirty="0" smtClean="0">
                <a:sym typeface="Wingdings"/>
              </a:rPr>
              <a:t> temperature of the system during its evolution</a:t>
            </a:r>
            <a:endParaRPr lang="en-US" dirty="0" smtClean="0"/>
          </a:p>
          <a:p>
            <a:pPr lvl="1">
              <a:defRPr/>
            </a:pPr>
            <a:r>
              <a:rPr lang="en-US" dirty="0" smtClean="0"/>
              <a:t>Modification of </a:t>
            </a:r>
            <a:r>
              <a:rPr lang="en-US" dirty="0" smtClean="0">
                <a:latin typeface="Symbol" charset="2"/>
                <a:cs typeface="Symbol" charset="2"/>
              </a:rPr>
              <a:t>r</a:t>
            </a:r>
            <a:r>
              <a:rPr lang="en-US" dirty="0" smtClean="0"/>
              <a:t> </a:t>
            </a:r>
            <a:r>
              <a:rPr lang="en-US" dirty="0"/>
              <a:t>spectral function</a:t>
            </a:r>
            <a:r>
              <a:rPr lang="en-US" dirty="0" smtClean="0"/>
              <a:t> (</a:t>
            </a:r>
            <a:r>
              <a:rPr lang="en-US" dirty="0" err="1" smtClean="0">
                <a:latin typeface="Symbol" charset="2"/>
                <a:cs typeface="Symbol" charset="2"/>
              </a:rPr>
              <a:t>r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err="1">
                <a:sym typeface="Wingdings"/>
              </a:rPr>
              <a:t>e</a:t>
            </a:r>
            <a:r>
              <a:rPr lang="en-US" baseline="30000" dirty="0" err="1">
                <a:sym typeface="Wingdings"/>
              </a:rPr>
              <a:t>+</a:t>
            </a:r>
            <a:r>
              <a:rPr lang="en-US" dirty="0" err="1">
                <a:sym typeface="Wingdings"/>
              </a:rPr>
              <a:t>e</a:t>
            </a:r>
            <a:r>
              <a:rPr lang="en-US" baseline="30000" dirty="0">
                <a:sym typeface="Wingdings"/>
              </a:rPr>
              <a:t>-</a:t>
            </a:r>
            <a:r>
              <a:rPr lang="en-US" dirty="0" smtClean="0"/>
              <a:t>)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>
                <a:sym typeface="Wingdings"/>
              </a:rPr>
              <a:t>c</a:t>
            </a:r>
            <a:r>
              <a:rPr lang="en-US" dirty="0" smtClean="0"/>
              <a:t>hiral symmetry restoration</a:t>
            </a:r>
          </a:p>
        </p:txBody>
      </p:sp>
      <p:sp>
        <p:nvSpPr>
          <p:cNvPr id="9318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B167923-C908-7542-A131-14178B672CE6}" type="slidenum">
              <a:rPr lang="en-US" sz="1600" b="1">
                <a:solidFill>
                  <a:srgbClr val="FFFFFF"/>
                </a:solidFill>
              </a:rPr>
              <a:pPr eaLnBrk="1" hangingPunct="1"/>
              <a:t>21</a:t>
            </a:fld>
            <a:endParaRPr lang="en-US" sz="1600" b="1">
              <a:solidFill>
                <a:srgbClr val="FFFFFF"/>
              </a:solidFill>
            </a:endParaRPr>
          </a:p>
        </p:txBody>
      </p:sp>
      <p:sp>
        <p:nvSpPr>
          <p:cNvPr id="93188" name="Footer Placeholder 3"/>
          <p:cNvSpPr>
            <a:spLocks noGrp="1"/>
          </p:cNvSpPr>
          <p:nvPr>
            <p:ph type="ftr" sz="quarter" idx="10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o-RO" sz="1400" b="1">
                <a:solidFill>
                  <a:srgbClr val="FFFFFF"/>
                </a:solidFill>
              </a:rPr>
              <a:t>Padova, 25.06.12                                  Andrea Dainese</a:t>
            </a:r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93189" name="Slide Number Placeholder 4"/>
          <p:cNvSpPr txBox="1">
            <a:spLocks/>
          </p:cNvSpPr>
          <p:nvPr/>
        </p:nvSpPr>
        <p:spPr bwMode="auto">
          <a:xfrm>
            <a:off x="7315200" y="6553200"/>
            <a:ext cx="1828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 eaLnBrk="1" hangingPunct="1"/>
            <a:fld id="{A9A871B0-2503-414B-9644-AAC55753CD5C}" type="slidenum">
              <a:rPr lang="en-US" sz="1600" b="1">
                <a:solidFill>
                  <a:srgbClr val="FFFFFF"/>
                </a:solidFill>
              </a:rPr>
              <a:pPr algn="r" defTabSz="914400" eaLnBrk="1" hangingPunct="1"/>
              <a:t>21</a:t>
            </a:fld>
            <a:endParaRPr lang="en-US" sz="1600" b="1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48400" y="2590800"/>
            <a:ext cx="2895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ill Sans Light" charset="0"/>
                <a:ea typeface="ＭＳ Ｐゴシック" charset="0"/>
                <a:cs typeface="ＭＳ Ｐゴシック" charset="0"/>
              </a:rPr>
              <a:t>HF physics goals in a nutshell (1)</a:t>
            </a:r>
          </a:p>
        </p:txBody>
      </p:sp>
      <p:sp>
        <p:nvSpPr>
          <p:cNvPr id="95235" name="Footer Placeholder 3"/>
          <p:cNvSpPr>
            <a:spLocks noGrp="1"/>
          </p:cNvSpPr>
          <p:nvPr>
            <p:ph type="ftr" sz="quarter" idx="10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o-RO" sz="1400">
                <a:solidFill>
                  <a:srgbClr val="FFFFFF"/>
                </a:solidFill>
                <a:latin typeface="Gill Sans" charset="0"/>
                <a:cs typeface="Gill Sans" charset="0"/>
              </a:rPr>
              <a:t>Padova, 25.06.12                                  Andrea Dainese</a:t>
            </a:r>
            <a:endParaRPr lang="en-US" sz="1400">
              <a:solidFill>
                <a:srgbClr val="FFFFFF"/>
              </a:solidFill>
              <a:latin typeface="Gill Sans" charset="0"/>
              <a:cs typeface="Gill Sans" charset="0"/>
            </a:endParaRPr>
          </a:p>
        </p:txBody>
      </p:sp>
      <p:sp>
        <p:nvSpPr>
          <p:cNvPr id="9523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946CB6-7460-B647-A8BD-594FA289F82C}" type="slidenum">
              <a:rPr lang="en-US" sz="1600">
                <a:solidFill>
                  <a:srgbClr val="FFFFFF"/>
                </a:solidFill>
                <a:latin typeface="Gill Sans" charset="0"/>
                <a:cs typeface="Gill Sans" charset="0"/>
              </a:rPr>
              <a:pPr eaLnBrk="1" hangingPunct="1"/>
              <a:t>22</a:t>
            </a:fld>
            <a:endParaRPr lang="en-US" sz="1600">
              <a:solidFill>
                <a:srgbClr val="FFFFFF"/>
              </a:solidFill>
              <a:latin typeface="Gill Sans" charset="0"/>
              <a:cs typeface="Gill Sans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0" y="1219200"/>
            <a:ext cx="9144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66FF"/>
              </a:buClr>
              <a:buSzPct val="80000"/>
              <a:buFont typeface="Wingdings" charset="0"/>
              <a:buChar char="u"/>
              <a:defRPr sz="2400">
                <a:solidFill>
                  <a:schemeClr val="tx1"/>
                </a:solidFill>
                <a:latin typeface="+mn-lt"/>
                <a:ea typeface="ＭＳ Ｐゴシック" pitchFamily="-111" charset="-128"/>
                <a:cs typeface="ＭＳ Ｐゴシック" pitchFamily="-111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66FF"/>
              </a:buClr>
              <a:buFont typeface="Wingdings" charset="0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FF"/>
              </a:buClr>
              <a:buFont typeface="Courier New" charset="0"/>
              <a:buChar char="o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defTabSz="914400">
              <a:defRPr/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Investigate HF in-medium </a:t>
            </a:r>
            <a:r>
              <a:rPr lang="en-US" dirty="0" err="1" smtClean="0">
                <a:solidFill>
                  <a:srgbClr val="000000"/>
                </a:solidFill>
                <a:latin typeface="Arial"/>
              </a:rPr>
              <a:t>thermalization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 and </a:t>
            </a:r>
            <a:r>
              <a:rPr lang="en-US" dirty="0" err="1" smtClean="0">
                <a:solidFill>
                  <a:srgbClr val="000000"/>
                </a:solidFill>
                <a:latin typeface="Arial"/>
              </a:rPr>
              <a:t>hadronization</a:t>
            </a:r>
            <a:endParaRPr lang="en-US" dirty="0" smtClean="0">
              <a:solidFill>
                <a:srgbClr val="000000"/>
              </a:solidFill>
              <a:latin typeface="Arial"/>
            </a:endParaRPr>
          </a:p>
          <a:p>
            <a:pPr defTabSz="914400">
              <a:defRPr/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Baryon/meson enhancement and v</a:t>
            </a:r>
            <a:r>
              <a:rPr lang="en-US" baseline="-25000" dirty="0" smtClean="0">
                <a:solidFill>
                  <a:srgbClr val="000000"/>
                </a:solidFill>
                <a:latin typeface="Arial"/>
              </a:rPr>
              <a:t>2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 splitting </a:t>
            </a:r>
            <a:r>
              <a:rPr lang="en-US" dirty="0" smtClean="0">
                <a:solidFill>
                  <a:srgbClr val="000000"/>
                </a:solidFill>
                <a:latin typeface="Arial"/>
                <a:sym typeface="Wingdings"/>
              </a:rPr>
              <a:t> most direct indication of light-quark </a:t>
            </a:r>
            <a:r>
              <a:rPr lang="en-US" dirty="0" err="1" smtClean="0">
                <a:solidFill>
                  <a:srgbClr val="000000"/>
                </a:solidFill>
                <a:latin typeface="Arial"/>
                <a:sym typeface="Wingdings"/>
              </a:rPr>
              <a:t>hadronization</a:t>
            </a:r>
            <a:r>
              <a:rPr lang="en-US" dirty="0" smtClean="0">
                <a:solidFill>
                  <a:srgbClr val="000000"/>
                </a:solidFill>
                <a:latin typeface="Arial"/>
                <a:sym typeface="Wingdings"/>
              </a:rPr>
              <a:t> in a </a:t>
            </a:r>
            <a:r>
              <a:rPr lang="en-US" dirty="0" err="1" smtClean="0">
                <a:solidFill>
                  <a:srgbClr val="000000"/>
                </a:solidFill>
                <a:latin typeface="Arial"/>
                <a:sym typeface="Wingdings"/>
              </a:rPr>
              <a:t>partonic</a:t>
            </a:r>
            <a:r>
              <a:rPr lang="en-US" dirty="0" smtClean="0">
                <a:solidFill>
                  <a:srgbClr val="000000"/>
                </a:solidFill>
                <a:latin typeface="Arial"/>
                <a:sym typeface="Wingdings"/>
              </a:rPr>
              <a:t> system</a:t>
            </a:r>
          </a:p>
          <a:p>
            <a:pPr marL="0" indent="0" defTabSz="914400">
              <a:buFont typeface="Wingdings" charset="0"/>
              <a:buNone/>
              <a:defRPr/>
            </a:pPr>
            <a:r>
              <a:rPr lang="en-US" dirty="0" smtClean="0">
                <a:solidFill>
                  <a:srgbClr val="000000"/>
                </a:solidFill>
                <a:latin typeface="Arial"/>
                <a:sym typeface="Wingdings"/>
              </a:rPr>
              <a:t>       Measure this in the HF sector! Does it hold for charm?</a:t>
            </a:r>
            <a:endParaRPr lang="en-US" dirty="0">
              <a:solidFill>
                <a:srgbClr val="000000"/>
              </a:solidFill>
              <a:latin typeface="Arial"/>
              <a:sym typeface="Wingdings"/>
            </a:endParaRPr>
          </a:p>
          <a:p>
            <a:pPr marL="0" indent="0" defTabSz="914400">
              <a:buFont typeface="Wingdings" charset="0"/>
              <a:buNone/>
              <a:defRPr/>
            </a:pPr>
            <a:r>
              <a:rPr lang="en-US" dirty="0" smtClean="0">
                <a:solidFill>
                  <a:srgbClr val="000000"/>
                </a:solidFill>
                <a:latin typeface="Arial"/>
                <a:sym typeface="Wingdings"/>
              </a:rPr>
              <a:t>       Charm baryons: </a:t>
            </a:r>
            <a:r>
              <a:rPr lang="en-US" dirty="0" err="1" smtClean="0">
                <a:solidFill>
                  <a:srgbClr val="000000"/>
                </a:solidFill>
                <a:latin typeface="Symbol" charset="2"/>
                <a:cs typeface="Symbol" charset="2"/>
                <a:sym typeface="Wingdings"/>
              </a:rPr>
              <a:t>L</a:t>
            </a:r>
            <a:r>
              <a:rPr lang="en-US" baseline="-25000" dirty="0" err="1" smtClean="0">
                <a:solidFill>
                  <a:srgbClr val="000000"/>
                </a:solidFill>
                <a:latin typeface="Arial"/>
                <a:sym typeface="Wingdings"/>
              </a:rPr>
              <a:t>c</a:t>
            </a:r>
            <a:endParaRPr lang="en-US" baseline="-25000" dirty="0" smtClean="0">
              <a:solidFill>
                <a:srgbClr val="000000"/>
              </a:solidFill>
              <a:latin typeface="Arial"/>
            </a:endParaRPr>
          </a:p>
          <a:p>
            <a:pPr defTabSz="914400">
              <a:defRPr/>
            </a:pPr>
            <a:endParaRPr lang="en-US" baseline="-25000" dirty="0" smtClean="0">
              <a:solidFill>
                <a:srgbClr val="000000"/>
              </a:solidFill>
              <a:latin typeface="Arial"/>
            </a:endParaRPr>
          </a:p>
          <a:p>
            <a:pPr defTabSz="914400">
              <a:defRPr/>
            </a:pPr>
            <a:endParaRPr lang="en-US" baseline="-25000" dirty="0" smtClean="0">
              <a:solidFill>
                <a:srgbClr val="000000"/>
              </a:solidFill>
              <a:latin typeface="Arial"/>
            </a:endParaRPr>
          </a:p>
          <a:p>
            <a:pPr defTabSz="914400">
              <a:defRPr/>
            </a:pPr>
            <a:endParaRPr lang="en-US" baseline="-25000" dirty="0" smtClean="0">
              <a:solidFill>
                <a:srgbClr val="000000"/>
              </a:solidFill>
              <a:latin typeface="Arial"/>
            </a:endParaRPr>
          </a:p>
          <a:p>
            <a:pPr defTabSz="914400">
              <a:defRPr/>
            </a:pPr>
            <a:endParaRPr lang="en-US" baseline="-25000" dirty="0" smtClean="0">
              <a:solidFill>
                <a:srgbClr val="000000"/>
              </a:solidFill>
              <a:latin typeface="Arial"/>
            </a:endParaRPr>
          </a:p>
          <a:p>
            <a:pPr defTabSz="914400">
              <a:defRPr/>
            </a:pPr>
            <a:endParaRPr lang="en-US" baseline="-25000" dirty="0" smtClean="0">
              <a:solidFill>
                <a:srgbClr val="000000"/>
              </a:solidFill>
              <a:latin typeface="Arial"/>
            </a:endParaRPr>
          </a:p>
          <a:p>
            <a:pPr defTabSz="914400">
              <a:defRPr/>
            </a:pPr>
            <a:endParaRPr lang="en-US" baseline="-25000" dirty="0" smtClean="0">
              <a:solidFill>
                <a:srgbClr val="000000"/>
              </a:solidFill>
              <a:latin typeface="Arial"/>
            </a:endParaRPr>
          </a:p>
          <a:p>
            <a:pPr marL="0" indent="0" defTabSz="914400">
              <a:buFontTx/>
              <a:buNone/>
              <a:defRPr/>
            </a:pPr>
            <a:endParaRPr lang="en-US" baseline="-25000" dirty="0" smtClean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5238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3657600"/>
            <a:ext cx="371792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9" name="Right Arrow 3"/>
          <p:cNvSpPr>
            <a:spLocks noChangeArrowheads="1"/>
          </p:cNvSpPr>
          <p:nvPr/>
        </p:nvSpPr>
        <p:spPr bwMode="auto">
          <a:xfrm>
            <a:off x="152400" y="2514600"/>
            <a:ext cx="381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it-IT" sz="2400" b="1">
              <a:solidFill>
                <a:srgbClr val="000000"/>
              </a:solidFill>
            </a:endParaRPr>
          </a:p>
        </p:txBody>
      </p:sp>
      <p:sp>
        <p:nvSpPr>
          <p:cNvPr id="95240" name="Right Arrow 19"/>
          <p:cNvSpPr>
            <a:spLocks noChangeArrowheads="1"/>
          </p:cNvSpPr>
          <p:nvPr/>
        </p:nvSpPr>
        <p:spPr bwMode="auto">
          <a:xfrm>
            <a:off x="152400" y="2957513"/>
            <a:ext cx="381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it-IT" sz="2400" b="1">
              <a:solidFill>
                <a:srgbClr val="000000"/>
              </a:solidFill>
            </a:endParaRPr>
          </a:p>
        </p:txBody>
      </p:sp>
      <p:pic>
        <p:nvPicPr>
          <p:cNvPr id="95241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505200"/>
            <a:ext cx="17843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42" name="TextBox 10"/>
          <p:cNvSpPr txBox="1">
            <a:spLocks noChangeArrowheads="1"/>
          </p:cNvSpPr>
          <p:nvPr/>
        </p:nvSpPr>
        <p:spPr bwMode="auto">
          <a:xfrm>
            <a:off x="3505200" y="6248400"/>
            <a:ext cx="1851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1400">
                <a:solidFill>
                  <a:srgbClr val="0000FF"/>
                </a:solidFill>
              </a:rPr>
              <a:t>C.M.Ko et al. PRC79</a:t>
            </a:r>
          </a:p>
        </p:txBody>
      </p:sp>
      <p:sp>
        <p:nvSpPr>
          <p:cNvPr id="95243" name="TextBox 3"/>
          <p:cNvSpPr txBox="1">
            <a:spLocks noChangeArrowheads="1"/>
          </p:cNvSpPr>
          <p:nvPr/>
        </p:nvSpPr>
        <p:spPr bwMode="auto">
          <a:xfrm>
            <a:off x="4052888" y="4267200"/>
            <a:ext cx="1196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1400">
                <a:solidFill>
                  <a:srgbClr val="000000"/>
                </a:solidFill>
              </a:rPr>
              <a:t>√s=200 GeV</a:t>
            </a:r>
          </a:p>
        </p:txBody>
      </p:sp>
      <p:sp>
        <p:nvSpPr>
          <p:cNvPr id="95244" name="Up Arrow 4"/>
          <p:cNvSpPr>
            <a:spLocks noChangeArrowheads="1"/>
          </p:cNvSpPr>
          <p:nvPr/>
        </p:nvSpPr>
        <p:spPr bwMode="auto">
          <a:xfrm>
            <a:off x="4205288" y="5105400"/>
            <a:ext cx="228600" cy="762000"/>
          </a:xfrm>
          <a:prstGeom prst="upArrow">
            <a:avLst>
              <a:gd name="adj1" fmla="val 50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/>
            <a:endParaRPr lang="it-IT" sz="2400" b="1">
              <a:solidFill>
                <a:srgbClr val="000000"/>
              </a:solidFill>
            </a:endParaRPr>
          </a:p>
        </p:txBody>
      </p:sp>
      <p:pic>
        <p:nvPicPr>
          <p:cNvPr id="9524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976688"/>
            <a:ext cx="3581400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46" name="TextBox 15"/>
          <p:cNvSpPr txBox="1">
            <a:spLocks noChangeArrowheads="1"/>
          </p:cNvSpPr>
          <p:nvPr/>
        </p:nvSpPr>
        <p:spPr bwMode="auto">
          <a:xfrm>
            <a:off x="6096000" y="6248400"/>
            <a:ext cx="1279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1400">
                <a:solidFill>
                  <a:srgbClr val="0000FF"/>
                </a:solidFill>
              </a:rPr>
              <a:t>STAR PRC72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ill Sans Light" charset="0"/>
                <a:ea typeface="ＭＳ Ｐゴシック" charset="0"/>
                <a:cs typeface="ＭＳ Ｐゴシック" charset="0"/>
              </a:rPr>
              <a:t>HF physics goals in a nutshell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78925" cy="5181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Investigate transport coefficients for heavy quarks in the QGP</a:t>
            </a:r>
          </a:p>
          <a:p>
            <a:pPr>
              <a:defRPr/>
            </a:pPr>
            <a:r>
              <a:rPr lang="en-US" dirty="0" smtClean="0"/>
              <a:t>Sensitive to medium viscosity and equation of state</a:t>
            </a:r>
          </a:p>
          <a:p>
            <a:pPr>
              <a:defRPr/>
            </a:pPr>
            <a:r>
              <a:rPr lang="en-US" dirty="0" smtClean="0"/>
              <a:t>Pin down mass dependence of energy loss in the QGP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dirty="0" smtClean="0"/>
              <a:t>        Measure precisely R</a:t>
            </a:r>
            <a:r>
              <a:rPr lang="en-US" baseline="-25000" dirty="0" smtClean="0"/>
              <a:t>AA</a:t>
            </a:r>
            <a:r>
              <a:rPr lang="en-US" dirty="0" smtClean="0"/>
              <a:t> and v</a:t>
            </a:r>
            <a:r>
              <a:rPr lang="en-US" baseline="-25000" dirty="0" smtClean="0"/>
              <a:t>2</a:t>
            </a:r>
            <a:r>
              <a:rPr lang="en-US" dirty="0" smtClean="0"/>
              <a:t> of D and B in a wide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range</a:t>
            </a:r>
            <a:endParaRPr lang="en-US" baseline="-25000" dirty="0" smtClean="0"/>
          </a:p>
          <a:p>
            <a:pPr>
              <a:defRPr/>
            </a:pPr>
            <a:endParaRPr lang="en-US" baseline="-25000" dirty="0"/>
          </a:p>
          <a:p>
            <a:pPr>
              <a:defRPr/>
            </a:pPr>
            <a:endParaRPr lang="en-US" baseline="-25000" dirty="0" smtClean="0"/>
          </a:p>
          <a:p>
            <a:pPr>
              <a:defRPr/>
            </a:pPr>
            <a:endParaRPr lang="en-US" baseline="-25000" dirty="0"/>
          </a:p>
          <a:p>
            <a:pPr>
              <a:defRPr/>
            </a:pPr>
            <a:endParaRPr lang="en-US" baseline="-25000" dirty="0" smtClean="0"/>
          </a:p>
          <a:p>
            <a:pPr>
              <a:defRPr/>
            </a:pPr>
            <a:endParaRPr lang="en-US" baseline="-25000" dirty="0"/>
          </a:p>
          <a:p>
            <a:pPr marL="0" indent="0">
              <a:buFontTx/>
              <a:buNone/>
              <a:defRPr/>
            </a:pPr>
            <a:endParaRPr lang="en-US" baseline="-25000" dirty="0" smtClean="0"/>
          </a:p>
        </p:txBody>
      </p:sp>
      <p:sp>
        <p:nvSpPr>
          <p:cNvPr id="97283" name="Footer Placeholder 3"/>
          <p:cNvSpPr>
            <a:spLocks noGrp="1"/>
          </p:cNvSpPr>
          <p:nvPr>
            <p:ph type="ftr" sz="quarter" idx="10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o-RO" sz="1400">
                <a:solidFill>
                  <a:srgbClr val="FFFFFF"/>
                </a:solidFill>
                <a:latin typeface="Gill Sans" charset="0"/>
                <a:cs typeface="Gill Sans" charset="0"/>
              </a:rPr>
              <a:t>Padova, 25.06.12                                  Andrea Dainese</a:t>
            </a:r>
            <a:endParaRPr lang="en-US" sz="1400">
              <a:solidFill>
                <a:srgbClr val="FFFFFF"/>
              </a:solidFill>
              <a:latin typeface="Gill Sans" charset="0"/>
              <a:cs typeface="Gill Sans" charset="0"/>
            </a:endParaRPr>
          </a:p>
        </p:txBody>
      </p:sp>
      <p:sp>
        <p:nvSpPr>
          <p:cNvPr id="9728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843F1D2-BD09-5640-A5DF-E02A1C8F1F8B}" type="slidenum">
              <a:rPr lang="en-US" sz="1600">
                <a:solidFill>
                  <a:srgbClr val="FFFFFF"/>
                </a:solidFill>
                <a:latin typeface="Gill Sans" charset="0"/>
                <a:cs typeface="Gill Sans" charset="0"/>
              </a:rPr>
              <a:pPr eaLnBrk="1" hangingPunct="1"/>
              <a:t>23</a:t>
            </a:fld>
            <a:endParaRPr lang="en-US" sz="1600">
              <a:solidFill>
                <a:srgbClr val="FFFFFF"/>
              </a:solidFill>
              <a:latin typeface="Gill Sans" charset="0"/>
              <a:cs typeface="Gill Sans" charset="0"/>
            </a:endParaRPr>
          </a:p>
        </p:txBody>
      </p:sp>
      <p:pic>
        <p:nvPicPr>
          <p:cNvPr id="97285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21"/>
          <a:stretch>
            <a:fillRect/>
          </a:stretch>
        </p:blipFill>
        <p:spPr bwMode="auto">
          <a:xfrm>
            <a:off x="533400" y="3657600"/>
            <a:ext cx="31464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6" name="TextBox 8"/>
          <p:cNvSpPr txBox="1">
            <a:spLocks noChangeArrowheads="1"/>
          </p:cNvSpPr>
          <p:nvPr/>
        </p:nvSpPr>
        <p:spPr bwMode="auto">
          <a:xfrm>
            <a:off x="1814513" y="3352800"/>
            <a:ext cx="9413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1600" b="1">
                <a:solidFill>
                  <a:srgbClr val="000000"/>
                </a:solidFill>
              </a:rPr>
              <a:t>B/</a:t>
            </a:r>
            <a:r>
              <a:rPr lang="en-US" sz="1600" b="1">
                <a:solidFill>
                  <a:srgbClr val="000000"/>
                </a:solidFill>
                <a:cs typeface="Symbol" charset="0"/>
              </a:rPr>
              <a:t>D</a:t>
            </a:r>
            <a:r>
              <a:rPr lang="en-US" sz="1600" b="1">
                <a:solidFill>
                  <a:srgbClr val="000000"/>
                </a:solidFill>
              </a:rPr>
              <a:t> R</a:t>
            </a:r>
            <a:r>
              <a:rPr lang="en-US" sz="1600" b="1" baseline="-25000">
                <a:solidFill>
                  <a:srgbClr val="000000"/>
                </a:solidFill>
              </a:rPr>
              <a:t>AA</a:t>
            </a:r>
            <a:r>
              <a:rPr lang="en-US" sz="1600" b="1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97287" name="TextBox 12"/>
          <p:cNvSpPr txBox="1">
            <a:spLocks noChangeArrowheads="1"/>
          </p:cNvSpPr>
          <p:nvPr/>
        </p:nvSpPr>
        <p:spPr bwMode="auto">
          <a:xfrm>
            <a:off x="1905000" y="5116513"/>
            <a:ext cx="76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1800" b="1">
                <a:solidFill>
                  <a:srgbClr val="000000"/>
                </a:solidFill>
              </a:rPr>
              <a:t>Mass</a:t>
            </a:r>
          </a:p>
        </p:txBody>
      </p:sp>
      <p:pic>
        <p:nvPicPr>
          <p:cNvPr id="9728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581400"/>
            <a:ext cx="3443288" cy="290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9" name="Right Arrow 11"/>
          <p:cNvSpPr>
            <a:spLocks noChangeArrowheads="1"/>
          </p:cNvSpPr>
          <p:nvPr/>
        </p:nvSpPr>
        <p:spPr bwMode="auto">
          <a:xfrm>
            <a:off x="228600" y="2514600"/>
            <a:ext cx="381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it-IT" sz="2400" b="1">
              <a:solidFill>
                <a:srgbClr val="000000"/>
              </a:solidFill>
            </a:endParaRPr>
          </a:p>
        </p:txBody>
      </p:sp>
      <p:sp>
        <p:nvSpPr>
          <p:cNvPr id="97290" name="TextBox 13"/>
          <p:cNvSpPr txBox="1">
            <a:spLocks noChangeArrowheads="1"/>
          </p:cNvSpPr>
          <p:nvPr/>
        </p:nvSpPr>
        <p:spPr bwMode="auto">
          <a:xfrm>
            <a:off x="5805488" y="3276600"/>
            <a:ext cx="1244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1600" b="1">
                <a:solidFill>
                  <a:srgbClr val="FF0000"/>
                </a:solidFill>
              </a:rPr>
              <a:t>D</a:t>
            </a:r>
            <a:r>
              <a:rPr lang="en-US" sz="1600" b="1">
                <a:solidFill>
                  <a:srgbClr val="000000"/>
                </a:solidFill>
              </a:rPr>
              <a:t> and </a:t>
            </a:r>
            <a:r>
              <a:rPr lang="en-US" sz="1600" b="1">
                <a:solidFill>
                  <a:srgbClr val="3366FF"/>
                </a:solidFill>
                <a:cs typeface="Symbol" charset="0"/>
              </a:rPr>
              <a:t>B</a:t>
            </a:r>
            <a:r>
              <a:rPr lang="en-US" sz="1600" b="1">
                <a:solidFill>
                  <a:srgbClr val="000000"/>
                </a:solidFill>
              </a:rPr>
              <a:t> v</a:t>
            </a:r>
            <a:r>
              <a:rPr lang="en-US" sz="1600" b="1" baseline="-25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97291" name="TextBox 12"/>
          <p:cNvSpPr txBox="1">
            <a:spLocks noChangeArrowheads="1"/>
          </p:cNvSpPr>
          <p:nvPr/>
        </p:nvSpPr>
        <p:spPr bwMode="auto">
          <a:xfrm>
            <a:off x="5729288" y="4887913"/>
            <a:ext cx="76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1800" b="1">
                <a:solidFill>
                  <a:srgbClr val="000000"/>
                </a:solidFill>
              </a:rPr>
              <a:t>Mass</a:t>
            </a:r>
          </a:p>
        </p:txBody>
      </p:sp>
      <p:sp>
        <p:nvSpPr>
          <p:cNvPr id="97292" name="Up-Down Arrow 1"/>
          <p:cNvSpPr>
            <a:spLocks noChangeArrowheads="1"/>
          </p:cNvSpPr>
          <p:nvPr/>
        </p:nvSpPr>
        <p:spPr bwMode="auto">
          <a:xfrm>
            <a:off x="1524000" y="4876800"/>
            <a:ext cx="228600" cy="685800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it-IT" sz="2400" b="1">
              <a:solidFill>
                <a:srgbClr val="000000"/>
              </a:solidFill>
            </a:endParaRPr>
          </a:p>
        </p:txBody>
      </p:sp>
      <p:sp>
        <p:nvSpPr>
          <p:cNvPr id="97293" name="Up-Down Arrow 18"/>
          <p:cNvSpPr>
            <a:spLocks noChangeArrowheads="1"/>
          </p:cNvSpPr>
          <p:nvPr/>
        </p:nvSpPr>
        <p:spPr bwMode="auto">
          <a:xfrm>
            <a:off x="5576888" y="4800600"/>
            <a:ext cx="228600" cy="533400"/>
          </a:xfrm>
          <a:prstGeom prst="upDownArrow">
            <a:avLst>
              <a:gd name="adj1" fmla="val 50000"/>
              <a:gd name="adj2" fmla="val 50005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it-IT" sz="2400" b="1">
              <a:solidFill>
                <a:srgbClr val="000000"/>
              </a:solidFill>
            </a:endParaRPr>
          </a:p>
        </p:txBody>
      </p:sp>
      <p:sp>
        <p:nvSpPr>
          <p:cNvPr id="97294" name="TextBox 10"/>
          <p:cNvSpPr txBox="1">
            <a:spLocks noChangeArrowheads="1"/>
          </p:cNvSpPr>
          <p:nvPr/>
        </p:nvSpPr>
        <p:spPr bwMode="auto">
          <a:xfrm>
            <a:off x="6640513" y="6324600"/>
            <a:ext cx="25796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1200">
                <a:solidFill>
                  <a:srgbClr val="0000FF"/>
                </a:solidFill>
              </a:rPr>
              <a:t>J. Aichelin et al. in arXiv:1201:4192</a:t>
            </a:r>
          </a:p>
        </p:txBody>
      </p:sp>
      <p:sp>
        <p:nvSpPr>
          <p:cNvPr id="97295" name="TextBox 10"/>
          <p:cNvSpPr txBox="1">
            <a:spLocks noChangeArrowheads="1"/>
          </p:cNvSpPr>
          <p:nvPr/>
        </p:nvSpPr>
        <p:spPr bwMode="auto">
          <a:xfrm>
            <a:off x="0" y="6324600"/>
            <a:ext cx="2216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1200">
                <a:solidFill>
                  <a:srgbClr val="0000FF"/>
                </a:solidFill>
              </a:rPr>
              <a:t>Armesto et al., PRD71 (2005)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ill Sans Light" charset="0"/>
                <a:ea typeface="ＭＳ Ｐゴシック" charset="0"/>
                <a:cs typeface="ＭＳ Ｐゴシック" charset="0"/>
              </a:rPr>
              <a:t>ALICE central barrel and ITS Upgrade guidelines</a:t>
            </a:r>
          </a:p>
        </p:txBody>
      </p:sp>
      <p:sp>
        <p:nvSpPr>
          <p:cNvPr id="78850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839200" cy="5181600"/>
          </a:xfrm>
        </p:spPr>
        <p:txBody>
          <a:bodyPr/>
          <a:lstStyle/>
          <a:p>
            <a:pPr>
              <a:defRPr/>
            </a:pP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Focus on observables for which ALICE is unique: </a:t>
            </a:r>
            <a:r>
              <a:rPr lang="en-US" sz="2000" i="1" dirty="0" smtClean="0">
                <a:latin typeface="Arial" charset="0"/>
                <a:ea typeface="ＭＳ Ｐゴシック" charset="0"/>
                <a:cs typeface="ＭＳ Ｐゴシック" charset="0"/>
              </a:rPr>
              <a:t>low-</a:t>
            </a:r>
            <a:r>
              <a:rPr lang="en-US" sz="2000" i="1" dirty="0" err="1" smtClean="0">
                <a:latin typeface="Arial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2000" i="1" baseline="-25000" dirty="0" err="1" smtClean="0">
                <a:latin typeface="Arial" charset="0"/>
                <a:ea typeface="ＭＳ Ｐゴシック" charset="0"/>
                <a:cs typeface="ＭＳ Ｐゴシック" charset="0"/>
              </a:rPr>
              <a:t>t</a:t>
            </a:r>
            <a:r>
              <a:rPr lang="en-US" sz="2000" i="1" dirty="0" smtClean="0">
                <a:latin typeface="Arial" charset="0"/>
                <a:ea typeface="ＭＳ Ｐゴシック" charset="0"/>
                <a:cs typeface="ＭＳ Ｐゴシック" charset="0"/>
              </a:rPr>
              <a:t> heavy </a:t>
            </a:r>
            <a:r>
              <a:rPr lang="en-US" sz="2000" i="1" dirty="0" err="1" smtClean="0">
                <a:latin typeface="Arial" charset="0"/>
                <a:ea typeface="ＭＳ Ｐゴシック" charset="0"/>
                <a:cs typeface="ＭＳ Ｐゴシック" charset="0"/>
              </a:rPr>
              <a:t>flavour</a:t>
            </a:r>
            <a:r>
              <a:rPr lang="en-US" sz="2000" i="1" dirty="0" smtClean="0">
                <a:latin typeface="Arial" charset="0"/>
                <a:ea typeface="ＭＳ Ｐゴシック" charset="0"/>
                <a:cs typeface="ＭＳ Ｐゴシック" charset="0"/>
              </a:rPr>
              <a:t> and </a:t>
            </a:r>
            <a:r>
              <a:rPr lang="en-US" sz="2000" i="1" dirty="0" err="1" smtClean="0">
                <a:latin typeface="Arial" charset="0"/>
                <a:ea typeface="ＭＳ Ｐゴシック" charset="0"/>
                <a:cs typeface="ＭＳ Ｐゴシック" charset="0"/>
              </a:rPr>
              <a:t>dileptons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 (high background conditions)</a:t>
            </a:r>
          </a:p>
          <a:p>
            <a:pPr>
              <a:defRPr/>
            </a:pPr>
            <a:r>
              <a:rPr lang="en-US" sz="2000" b="1" i="1" dirty="0" smtClean="0">
                <a:latin typeface="Arial" charset="0"/>
                <a:ea typeface="ＭＳ Ｐゴシック" charset="0"/>
                <a:cs typeface="ＭＳ Ｐゴシック" charset="0"/>
              </a:rPr>
              <a:t>Requirements:</a:t>
            </a:r>
          </a:p>
          <a:p>
            <a:pPr lvl="1">
              <a:defRPr/>
            </a:pPr>
            <a:r>
              <a:rPr lang="en-US" sz="18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Low field and low material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 (precise measurements at low </a:t>
            </a:r>
            <a:r>
              <a:rPr lang="en-US" sz="1800" dirty="0" err="1" smtClean="0">
                <a:latin typeface="Arial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1800" baseline="-25000" dirty="0" err="1" smtClean="0">
                <a:latin typeface="Arial" charset="0"/>
                <a:ea typeface="ＭＳ Ｐゴシック" charset="0"/>
                <a:cs typeface="ＭＳ Ｐゴシック" charset="0"/>
              </a:rPr>
              <a:t>t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pPr lvl="1">
              <a:defRPr/>
            </a:pPr>
            <a:r>
              <a:rPr lang="en-US" sz="18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High tracking precision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(heavy </a:t>
            </a:r>
            <a:r>
              <a:rPr lang="en-US" sz="1800" dirty="0" err="1" smtClean="0">
                <a:latin typeface="Arial" charset="0"/>
                <a:ea typeface="ＭＳ Ｐゴシック" charset="0"/>
                <a:cs typeface="ＭＳ Ｐゴシック" charset="0"/>
              </a:rPr>
              <a:t>flavour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 vertices)</a:t>
            </a:r>
          </a:p>
          <a:p>
            <a:pPr lvl="1">
              <a:defRPr/>
            </a:pPr>
            <a:r>
              <a:rPr lang="en-US" sz="18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Particle identification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(electrons and hadrons, ALICE’s special)</a:t>
            </a:r>
          </a:p>
          <a:p>
            <a:pPr lvl="1">
              <a:defRPr/>
            </a:pPr>
            <a:r>
              <a:rPr lang="en-US" sz="18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High-rate capability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(no trigger possible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  <a:sym typeface="Wingdings"/>
              </a:rPr>
              <a:t> store all events)</a:t>
            </a: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FontTx/>
              <a:buNone/>
              <a:defRPr/>
            </a:pPr>
            <a:r>
              <a:rPr lang="en-US" sz="20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  <a:sym typeface="Wingdings"/>
              </a:rPr>
              <a:t> </a:t>
            </a:r>
            <a:r>
              <a:rPr lang="en-US" sz="2000" u="sng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New ITS with largely improved resolution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(x3), especially at low </a:t>
            </a:r>
            <a:r>
              <a:rPr lang="en-US" sz="2000" dirty="0" err="1" smtClean="0">
                <a:latin typeface="Arial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2000" baseline="-25000" dirty="0" err="1" smtClean="0">
                <a:latin typeface="Arial" charset="0"/>
                <a:ea typeface="ＭＳ Ｐゴシック" charset="0"/>
                <a:cs typeface="ＭＳ Ｐゴシック" charset="0"/>
              </a:rPr>
              <a:t>t</a:t>
            </a:r>
            <a:endParaRPr lang="en-US" sz="2000" baseline="-2500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defRPr/>
            </a:pPr>
            <a:r>
              <a:rPr lang="en-US" sz="1800" dirty="0" smtClean="0">
                <a:latin typeface="Arial" charset="0"/>
                <a:ea typeface="ＭＳ Ｐゴシック" charset="0"/>
              </a:rPr>
              <a:t>Closer (3.9 cm </a:t>
            </a:r>
            <a:r>
              <a:rPr lang="en-US" sz="1800" dirty="0" smtClean="0">
                <a:latin typeface="Arial" charset="0"/>
                <a:ea typeface="ＭＳ Ｐゴシック" charset="0"/>
                <a:sym typeface="Wingdings" charset="0"/>
              </a:rPr>
              <a:t> </a:t>
            </a:r>
            <a:r>
              <a:rPr lang="en-US" sz="1800" dirty="0" smtClean="0">
                <a:latin typeface="Arial" charset="0"/>
                <a:ea typeface="ＭＳ Ｐゴシック" charset="0"/>
              </a:rPr>
              <a:t>2.2 cm)</a:t>
            </a:r>
          </a:p>
          <a:p>
            <a:pPr lvl="1">
              <a:defRPr/>
            </a:pPr>
            <a:r>
              <a:rPr lang="en-US" sz="1800" dirty="0" smtClean="0">
                <a:latin typeface="Arial" charset="0"/>
                <a:ea typeface="ＭＳ Ｐゴシック" charset="0"/>
              </a:rPr>
              <a:t>Thinner (1% </a:t>
            </a:r>
            <a:r>
              <a:rPr lang="en-US" sz="1800" dirty="0" smtClean="0">
                <a:latin typeface="Arial" charset="0"/>
                <a:ea typeface="ＭＳ Ｐゴシック" charset="0"/>
                <a:sym typeface="Wingdings" charset="0"/>
              </a:rPr>
              <a:t> </a:t>
            </a:r>
            <a:r>
              <a:rPr lang="en-US" sz="1800" dirty="0" smtClean="0">
                <a:latin typeface="Arial" charset="0"/>
                <a:ea typeface="ＭＳ Ｐゴシック" charset="0"/>
              </a:rPr>
              <a:t>0.3% of X</a:t>
            </a:r>
            <a:r>
              <a:rPr lang="en-US" sz="1800" baseline="-25000" dirty="0" smtClean="0">
                <a:latin typeface="Arial" charset="0"/>
                <a:ea typeface="ＭＳ Ｐゴシック" charset="0"/>
              </a:rPr>
              <a:t>0</a:t>
            </a:r>
            <a:r>
              <a:rPr lang="en-US" sz="1800" dirty="0" smtClean="0">
                <a:latin typeface="Arial" charset="0"/>
                <a:ea typeface="ＭＳ Ｐゴシック" charset="0"/>
              </a:rPr>
              <a:t> / layer)</a:t>
            </a:r>
          </a:p>
          <a:p>
            <a:pPr lvl="1">
              <a:defRPr/>
            </a:pPr>
            <a:r>
              <a:rPr lang="en-US" sz="1800" dirty="0" smtClean="0">
                <a:latin typeface="Arial" charset="0"/>
                <a:ea typeface="ＭＳ Ｐゴシック" charset="0"/>
              </a:rPr>
              <a:t>Smaller pixels (50x425 </a:t>
            </a:r>
            <a:r>
              <a:rPr lang="en-US" sz="1800" dirty="0" smtClean="0">
                <a:latin typeface="Symbol" charset="0"/>
                <a:ea typeface="ＭＳ Ｐゴシック" charset="0"/>
                <a:cs typeface="Symbol" charset="0"/>
              </a:rPr>
              <a:t>m</a:t>
            </a:r>
            <a:r>
              <a:rPr lang="en-US" sz="1800" dirty="0" smtClean="0">
                <a:latin typeface="Arial" charset="0"/>
                <a:ea typeface="ＭＳ Ｐゴシック" charset="0"/>
              </a:rPr>
              <a:t>m</a:t>
            </a:r>
            <a:r>
              <a:rPr lang="en-US" sz="1800" baseline="30000" dirty="0" smtClean="0">
                <a:latin typeface="Arial" charset="0"/>
                <a:ea typeface="ＭＳ Ｐゴシック" charset="0"/>
              </a:rPr>
              <a:t>2 </a:t>
            </a:r>
            <a:r>
              <a:rPr lang="en-US" sz="1800" dirty="0" smtClean="0">
                <a:latin typeface="Arial" charset="0"/>
                <a:ea typeface="ＭＳ Ｐゴシック" charset="0"/>
                <a:sym typeface="Wingdings" charset="0"/>
              </a:rPr>
              <a:t></a:t>
            </a:r>
            <a:r>
              <a:rPr lang="en-US" sz="1800" baseline="30000" dirty="0" smtClean="0">
                <a:latin typeface="Arial" charset="0"/>
                <a:ea typeface="ＭＳ Ｐゴシック" charset="0"/>
                <a:sym typeface="Wingdings" charset="0"/>
              </a:rPr>
              <a:t> </a:t>
            </a:r>
            <a:r>
              <a:rPr lang="en-US" sz="1800" dirty="0" smtClean="0">
                <a:latin typeface="Arial" charset="0"/>
                <a:ea typeface="ＭＳ Ｐゴシック" charset="0"/>
                <a:sym typeface="Wingdings" charset="0"/>
              </a:rPr>
              <a:t>20</a:t>
            </a:r>
            <a:r>
              <a:rPr lang="en-US" sz="1800" dirty="0" smtClean="0">
                <a:latin typeface="Arial" charset="0"/>
                <a:ea typeface="ＭＳ Ｐゴシック" charset="0"/>
              </a:rPr>
              <a:t>x20 </a:t>
            </a:r>
            <a:r>
              <a:rPr lang="en-US" sz="1800" dirty="0" smtClean="0">
                <a:latin typeface="Symbol" charset="0"/>
                <a:ea typeface="ＭＳ Ｐゴシック" charset="0"/>
                <a:cs typeface="Symbol" charset="0"/>
              </a:rPr>
              <a:t>m</a:t>
            </a:r>
            <a:r>
              <a:rPr lang="en-US" sz="1800" dirty="0" smtClean="0">
                <a:latin typeface="Arial" charset="0"/>
                <a:ea typeface="ＭＳ Ｐゴシック" charset="0"/>
              </a:rPr>
              <a:t>m</a:t>
            </a:r>
            <a:r>
              <a:rPr lang="en-US" sz="1800" baseline="30000" dirty="0" smtClean="0">
                <a:latin typeface="Arial" charset="0"/>
                <a:ea typeface="ＭＳ Ｐゴシック" charset="0"/>
              </a:rPr>
              <a:t>2</a:t>
            </a:r>
            <a:r>
              <a:rPr lang="en-US" sz="1800" dirty="0" smtClean="0">
                <a:latin typeface="Arial" charset="0"/>
                <a:ea typeface="ＭＳ Ｐゴシック" charset="0"/>
              </a:rPr>
              <a:t> cell size) </a:t>
            </a: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FontTx/>
              <a:buNone/>
              <a:defRPr/>
            </a:pPr>
            <a:r>
              <a:rPr lang="en-US" sz="20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  <a:sym typeface="Wingdings"/>
              </a:rPr>
              <a:t> </a:t>
            </a:r>
            <a:r>
              <a:rPr lang="en-US" sz="2000" u="sng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New ITS and Upgraded TPC with High-rate capability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endParaRPr lang="en-US" sz="200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defRPr/>
            </a:pPr>
            <a:r>
              <a:rPr lang="en-US" sz="1800" dirty="0" smtClean="0">
                <a:latin typeface="Arial" charset="0"/>
                <a:ea typeface="ＭＳ Ｐゴシック" charset="0"/>
              </a:rPr>
              <a:t>Cope with target </a:t>
            </a:r>
            <a:r>
              <a:rPr lang="en-US" sz="1800" dirty="0">
                <a:latin typeface="Arial" charset="0"/>
                <a:ea typeface="ＭＳ Ｐゴシック" charset="0"/>
              </a:rPr>
              <a:t>LHC </a:t>
            </a:r>
            <a:r>
              <a:rPr lang="en-US" sz="1800" dirty="0" err="1">
                <a:latin typeface="Arial" charset="0"/>
                <a:ea typeface="ＭＳ Ｐゴシック" charset="0"/>
              </a:rPr>
              <a:t>Pb-Pb</a:t>
            </a:r>
            <a:r>
              <a:rPr lang="en-US" sz="1800" dirty="0">
                <a:latin typeface="Arial" charset="0"/>
                <a:ea typeface="ＭＳ Ｐゴシック" charset="0"/>
              </a:rPr>
              <a:t> luminosity after LS2 (~</a:t>
            </a:r>
            <a:r>
              <a:rPr lang="en-US" sz="1800" dirty="0" smtClean="0">
                <a:latin typeface="Arial" charset="0"/>
                <a:ea typeface="ＭＳ Ｐゴシック" charset="0"/>
              </a:rPr>
              <a:t>6x10</a:t>
            </a:r>
            <a:r>
              <a:rPr lang="en-US" sz="1800" baseline="30000" dirty="0" smtClean="0">
                <a:latin typeface="Arial" charset="0"/>
                <a:ea typeface="ＭＳ Ｐゴシック" charset="0"/>
              </a:rPr>
              <a:t>27</a:t>
            </a:r>
            <a:r>
              <a:rPr lang="en-US" sz="1800" dirty="0" smtClean="0">
                <a:latin typeface="Arial" charset="0"/>
                <a:ea typeface="ＭＳ Ｐゴシック" charset="0"/>
              </a:rPr>
              <a:t> </a:t>
            </a:r>
            <a:r>
              <a:rPr lang="en-US" sz="1800" dirty="0">
                <a:latin typeface="Arial" charset="0"/>
                <a:ea typeface="ＭＳ Ｐゴシック" charset="0"/>
              </a:rPr>
              <a:t>cm</a:t>
            </a:r>
            <a:r>
              <a:rPr lang="en-US" sz="1800" baseline="30000" dirty="0">
                <a:latin typeface="Arial" charset="0"/>
                <a:ea typeface="ＭＳ Ｐゴシック" charset="0"/>
              </a:rPr>
              <a:t>-2</a:t>
            </a:r>
            <a:r>
              <a:rPr lang="en-US" sz="1800" dirty="0">
                <a:latin typeface="Arial" charset="0"/>
                <a:ea typeface="ＭＳ Ｐゴシック" charset="0"/>
              </a:rPr>
              <a:t>s</a:t>
            </a:r>
            <a:r>
              <a:rPr lang="en-US" sz="1800" baseline="30000" dirty="0">
                <a:latin typeface="Arial" charset="0"/>
                <a:ea typeface="ＭＳ Ｐゴシック" charset="0"/>
              </a:rPr>
              <a:t>-1</a:t>
            </a:r>
            <a:r>
              <a:rPr lang="en-US" sz="1800" dirty="0">
                <a:latin typeface="Arial" charset="0"/>
                <a:ea typeface="ＭＳ Ｐゴシック" charset="0"/>
              </a:rPr>
              <a:t>)</a:t>
            </a:r>
          </a:p>
          <a:p>
            <a:pPr lvl="1">
              <a:defRPr/>
            </a:pPr>
            <a:r>
              <a:rPr lang="en-US" sz="1800" dirty="0">
                <a:latin typeface="Arial" charset="0"/>
                <a:ea typeface="ＭＳ Ｐゴシック" charset="0"/>
              </a:rPr>
              <a:t>Upgraded ALICE records data at 50 </a:t>
            </a:r>
            <a:r>
              <a:rPr lang="en-US" sz="1800" dirty="0" smtClean="0">
                <a:latin typeface="Arial" charset="0"/>
                <a:ea typeface="ＭＳ Ｐゴシック" charset="0"/>
              </a:rPr>
              <a:t>kHz (currently ~0.1 kHz)</a:t>
            </a:r>
            <a:endParaRPr lang="en-US" sz="1800" dirty="0">
              <a:latin typeface="Arial" charset="0"/>
              <a:ea typeface="ＭＳ Ｐゴシック" charset="0"/>
            </a:endParaRPr>
          </a:p>
          <a:p>
            <a:pPr lvl="1">
              <a:defRPr/>
            </a:pPr>
            <a:r>
              <a:rPr lang="en-US" sz="1800" dirty="0">
                <a:latin typeface="Arial" charset="0"/>
                <a:ea typeface="ＭＳ Ｐゴシック" charset="0"/>
              </a:rPr>
              <a:t>Integrate </a:t>
            </a:r>
            <a:r>
              <a:rPr lang="en-US" sz="1800" dirty="0" smtClean="0">
                <a:latin typeface="Arial" charset="0"/>
                <a:ea typeface="ＭＳ Ｐゴシック" charset="0"/>
              </a:rPr>
              <a:t>L</a:t>
            </a:r>
            <a:r>
              <a:rPr lang="en-US" sz="1800" baseline="-25000" dirty="0" smtClean="0">
                <a:latin typeface="Arial" charset="0"/>
                <a:ea typeface="ＭＳ Ｐゴシック" charset="0"/>
              </a:rPr>
              <a:t>int</a:t>
            </a:r>
            <a:r>
              <a:rPr lang="en-US" sz="1800" dirty="0" smtClean="0">
                <a:latin typeface="Arial" charset="0"/>
                <a:ea typeface="ＭＳ Ｐゴシック" charset="0"/>
              </a:rPr>
              <a:t>=10</a:t>
            </a:r>
            <a:r>
              <a:rPr lang="en-US" sz="1800" dirty="0">
                <a:latin typeface="Arial" charset="0"/>
                <a:ea typeface="ＭＳ Ｐゴシック" charset="0"/>
              </a:rPr>
              <a:t>/</a:t>
            </a:r>
            <a:r>
              <a:rPr lang="en-US" sz="1800" dirty="0" err="1">
                <a:latin typeface="Arial" charset="0"/>
                <a:ea typeface="ＭＳ Ｐゴシック" charset="0"/>
              </a:rPr>
              <a:t>nb</a:t>
            </a:r>
            <a:r>
              <a:rPr lang="en-US" sz="1800" dirty="0">
                <a:latin typeface="Arial" charset="0"/>
                <a:ea typeface="ＭＳ Ｐゴシック" charset="0"/>
              </a:rPr>
              <a:t> after LS2 (~10</a:t>
            </a:r>
            <a:r>
              <a:rPr lang="en-US" sz="1800" baseline="30000" dirty="0">
                <a:latin typeface="Arial" charset="0"/>
                <a:ea typeface="ＭＳ Ｐゴシック" charset="0"/>
              </a:rPr>
              <a:t>10</a:t>
            </a:r>
            <a:r>
              <a:rPr lang="en-US" sz="1800" dirty="0">
                <a:latin typeface="Arial" charset="0"/>
                <a:ea typeface="ＭＳ Ｐゴシック" charset="0"/>
              </a:rPr>
              <a:t> central </a:t>
            </a:r>
            <a:r>
              <a:rPr lang="en-US" sz="1800" dirty="0" err="1">
                <a:latin typeface="Arial" charset="0"/>
                <a:ea typeface="ＭＳ Ｐゴシック" charset="0"/>
              </a:rPr>
              <a:t>Pb-Pb</a:t>
            </a:r>
            <a:r>
              <a:rPr lang="en-US" sz="1800" dirty="0">
                <a:latin typeface="Arial" charset="0"/>
                <a:ea typeface="ＭＳ Ｐゴシック" charset="0"/>
              </a:rPr>
              <a:t> events</a:t>
            </a:r>
            <a:r>
              <a:rPr lang="en-US" sz="1800" dirty="0" smtClean="0">
                <a:latin typeface="Arial" charset="0"/>
                <a:ea typeface="ＭＳ Ｐゴシック" charset="0"/>
              </a:rPr>
              <a:t>)</a:t>
            </a:r>
            <a:endParaRPr lang="en-US" sz="1800" dirty="0">
              <a:latin typeface="Arial" charset="0"/>
              <a:ea typeface="ＭＳ Ｐゴシック" charset="0"/>
            </a:endParaRPr>
          </a:p>
        </p:txBody>
      </p:sp>
      <p:sp>
        <p:nvSpPr>
          <p:cNvPr id="99331" name="Footer Placeholder 3"/>
          <p:cNvSpPr>
            <a:spLocks noGrp="1"/>
          </p:cNvSpPr>
          <p:nvPr>
            <p:ph type="ftr" sz="quarter" idx="10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o-RO" sz="1400">
                <a:solidFill>
                  <a:srgbClr val="FFFFFF"/>
                </a:solidFill>
                <a:latin typeface="Gill Sans" charset="0"/>
                <a:cs typeface="Gill Sans" charset="0"/>
              </a:rPr>
              <a:t>Padova, 25.06.12                                  Andrea Dainese</a:t>
            </a:r>
            <a:endParaRPr lang="en-US" sz="1400">
              <a:solidFill>
                <a:srgbClr val="FFFFFF"/>
              </a:solidFill>
              <a:latin typeface="Gill Sans" charset="0"/>
              <a:cs typeface="Gill Sans" charset="0"/>
            </a:endParaRPr>
          </a:p>
        </p:txBody>
      </p:sp>
      <p:sp>
        <p:nvSpPr>
          <p:cNvPr id="9933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919BE7-C146-084F-92AB-07B59EB93B75}" type="slidenum">
              <a:rPr lang="en-US" sz="1600">
                <a:solidFill>
                  <a:srgbClr val="FFFFFF"/>
                </a:solidFill>
                <a:latin typeface="Gill Sans" charset="0"/>
                <a:cs typeface="Gill Sans" charset="0"/>
              </a:rPr>
              <a:pPr eaLnBrk="1" hangingPunct="1"/>
              <a:t>24</a:t>
            </a:fld>
            <a:endParaRPr lang="en-US" sz="1600">
              <a:solidFill>
                <a:srgbClr val="FFFFFF"/>
              </a:solidFill>
              <a:latin typeface="Gill Sans" charset="0"/>
              <a:cs typeface="Gill Sans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ill Sans Light" charset="0"/>
                <a:ea typeface="ＭＳ Ｐゴシック" charset="0"/>
                <a:cs typeface="ＭＳ Ｐゴシック" charset="0"/>
              </a:rPr>
              <a:t>ITS Upgrade Conceptual Design Report</a:t>
            </a:r>
          </a:p>
        </p:txBody>
      </p:sp>
      <p:sp>
        <p:nvSpPr>
          <p:cNvPr id="101378" name="Footer Placeholder 2"/>
          <p:cNvSpPr>
            <a:spLocks noGrp="1"/>
          </p:cNvSpPr>
          <p:nvPr>
            <p:ph type="ftr" sz="quarter" idx="10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o-RO" sz="1400">
                <a:solidFill>
                  <a:srgbClr val="FFFFFF"/>
                </a:solidFill>
                <a:latin typeface="Gill Sans" charset="0"/>
                <a:cs typeface="Gill Sans" charset="0"/>
              </a:rPr>
              <a:t>Padova, 25.06.12                                  Andrea Dainese</a:t>
            </a:r>
            <a:endParaRPr lang="en-US" sz="1400">
              <a:solidFill>
                <a:srgbClr val="FFFFFF"/>
              </a:solidFill>
              <a:latin typeface="Gill Sans" charset="0"/>
              <a:cs typeface="Gill Sans" charset="0"/>
            </a:endParaRPr>
          </a:p>
        </p:txBody>
      </p:sp>
      <p:sp>
        <p:nvSpPr>
          <p:cNvPr id="10137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5ECBA9-0A0B-8A46-8EB6-2D4E14011FE2}" type="slidenum">
              <a:rPr lang="en-US" sz="1600">
                <a:solidFill>
                  <a:srgbClr val="FFFFFF"/>
                </a:solidFill>
                <a:latin typeface="Gill Sans" charset="0"/>
                <a:cs typeface="Gill Sans" charset="0"/>
              </a:rPr>
              <a:pPr eaLnBrk="1" hangingPunct="1"/>
              <a:t>25</a:t>
            </a:fld>
            <a:endParaRPr lang="en-US" sz="1600">
              <a:solidFill>
                <a:srgbClr val="FFFFFF"/>
              </a:solidFill>
              <a:latin typeface="Gill Sans" charset="0"/>
              <a:cs typeface="Gill Sans" charset="0"/>
            </a:endParaRPr>
          </a:p>
        </p:txBody>
      </p:sp>
      <p:sp>
        <p:nvSpPr>
          <p:cNvPr id="101380" name="TextBox 4"/>
          <p:cNvSpPr txBox="1">
            <a:spLocks noChangeArrowheads="1"/>
          </p:cNvSpPr>
          <p:nvPr/>
        </p:nvSpPr>
        <p:spPr bwMode="auto">
          <a:xfrm>
            <a:off x="58738" y="990600"/>
            <a:ext cx="83153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buClr>
                <a:srgbClr val="3366FF"/>
              </a:buClr>
              <a:buSzPct val="71000"/>
              <a:buFont typeface="Wingdings" charset="0"/>
              <a:buChar char="u"/>
            </a:pPr>
            <a:r>
              <a:rPr lang="en-US">
                <a:solidFill>
                  <a:srgbClr val="000000"/>
                </a:solidFill>
              </a:rPr>
              <a:t>Upgrade Concept recently approved by the Collaboration</a:t>
            </a:r>
          </a:p>
          <a:p>
            <a:pPr defTabSz="914400" eaLnBrk="1" hangingPunct="1">
              <a:buClr>
                <a:srgbClr val="3366FF"/>
              </a:buClr>
              <a:buSzPct val="71000"/>
              <a:buFont typeface="Wingdings" charset="0"/>
              <a:buChar char="u"/>
            </a:pPr>
            <a:r>
              <a:rPr lang="en-US">
                <a:solidFill>
                  <a:srgbClr val="000000"/>
                </a:solidFill>
              </a:rPr>
              <a:t>Targeted for 2017-2018 LHC shutdown (LS2)</a:t>
            </a:r>
          </a:p>
          <a:p>
            <a:pPr defTabSz="914400" eaLnBrk="1" hangingPunct="1">
              <a:buClr>
                <a:srgbClr val="3366FF"/>
              </a:buClr>
              <a:buSzPct val="71000"/>
              <a:buFont typeface="Wingdings" charset="0"/>
              <a:buChar char="u"/>
            </a:pPr>
            <a:r>
              <a:rPr lang="en-US">
                <a:solidFill>
                  <a:srgbClr val="000000"/>
                </a:solidFill>
              </a:rPr>
              <a:t>Conceptual Design Report CERN-LHCC-2012-005</a:t>
            </a:r>
          </a:p>
        </p:txBody>
      </p:sp>
      <p:pic>
        <p:nvPicPr>
          <p:cNvPr id="10138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900" y="2474913"/>
            <a:ext cx="7010400" cy="407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2" name="TextBox 1"/>
          <p:cNvSpPr txBox="1">
            <a:spLocks noChangeArrowheads="1"/>
          </p:cNvSpPr>
          <p:nvPr/>
        </p:nvSpPr>
        <p:spPr bwMode="auto">
          <a:xfrm>
            <a:off x="512763" y="2076450"/>
            <a:ext cx="42878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buFont typeface="Arial" charset="0"/>
              <a:buAutoNum type="arabicPeriod"/>
            </a:pPr>
            <a:r>
              <a:rPr lang="en-US" sz="1800" b="1">
                <a:solidFill>
                  <a:srgbClr val="FF0000"/>
                </a:solidFill>
              </a:rPr>
              <a:t>Physics motivation &amp; simulations</a:t>
            </a:r>
          </a:p>
          <a:p>
            <a:pPr defTabSz="914400" eaLnBrk="1" hangingPunct="1">
              <a:buFont typeface="Arial" charset="0"/>
              <a:buAutoNum type="arabicPeriod"/>
            </a:pPr>
            <a:r>
              <a:rPr lang="en-US" sz="1800">
                <a:solidFill>
                  <a:srgbClr val="000000"/>
                </a:solidFill>
              </a:rPr>
              <a:t>Detector requirements</a:t>
            </a:r>
          </a:p>
          <a:p>
            <a:pPr defTabSz="914400" eaLnBrk="1" hangingPunct="1">
              <a:buFont typeface="Arial" charset="0"/>
              <a:buAutoNum type="arabicPeriod"/>
            </a:pPr>
            <a:r>
              <a:rPr lang="en-US" sz="1800">
                <a:solidFill>
                  <a:srgbClr val="000000"/>
                </a:solidFill>
              </a:rPr>
              <a:t>Sensor technologies</a:t>
            </a:r>
          </a:p>
          <a:p>
            <a:pPr defTabSz="914400" eaLnBrk="1" hangingPunct="1">
              <a:buFont typeface="Arial" charset="0"/>
              <a:buAutoNum type="arabicPeriod"/>
            </a:pPr>
            <a:r>
              <a:rPr lang="en-US" sz="1800">
                <a:solidFill>
                  <a:srgbClr val="000000"/>
                </a:solidFill>
              </a:rPr>
              <a:t>Mechanics &amp; cooling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0" y="1687513"/>
            <a:ext cx="4811713" cy="258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Line Callout 1 11"/>
          <p:cNvSpPr>
            <a:spLocks/>
          </p:cNvSpPr>
          <p:nvPr/>
        </p:nvSpPr>
        <p:spPr bwMode="auto">
          <a:xfrm>
            <a:off x="7078663" y="838200"/>
            <a:ext cx="1524000" cy="1512888"/>
          </a:xfrm>
          <a:prstGeom prst="borderCallout1">
            <a:avLst>
              <a:gd name="adj1" fmla="val 48764"/>
              <a:gd name="adj2" fmla="val 532"/>
              <a:gd name="adj3" fmla="val 117444"/>
              <a:gd name="adj4" fmla="val -166347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 type="diamond" w="med" len="med"/>
            <a:tailEnd type="diamond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914400">
              <a:defRPr/>
            </a:pPr>
            <a:endParaRPr lang="en-US" sz="2400" b="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02403" name="Picture 13" descr="strips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75" y="1022350"/>
            <a:ext cx="1343025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3689350" y="57150"/>
            <a:ext cx="19161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/>
            <a:r>
              <a:rPr lang="en-US" sz="2000">
                <a:solidFill>
                  <a:srgbClr val="FFFFFF"/>
                </a:solidFill>
                <a:latin typeface="Calibri" charset="0"/>
                <a:cs typeface="Calibri" charset="0"/>
              </a:rPr>
              <a:t>Upgrade options</a:t>
            </a:r>
          </a:p>
        </p:txBody>
      </p:sp>
      <p:sp>
        <p:nvSpPr>
          <p:cNvPr id="102405" name="Text Box 515"/>
          <p:cNvSpPr txBox="1">
            <a:spLocks noChangeArrowheads="1"/>
          </p:cNvSpPr>
          <p:nvPr/>
        </p:nvSpPr>
        <p:spPr bwMode="auto">
          <a:xfrm>
            <a:off x="152400" y="892175"/>
            <a:ext cx="87455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buSzPct val="80000"/>
            </a:pPr>
            <a:r>
              <a:rPr lang="en-GB">
                <a:solidFill>
                  <a:srgbClr val="000000"/>
                </a:solidFill>
                <a:cs typeface="Calibri" charset="0"/>
              </a:rPr>
              <a:t>Two design options are being studied: </a:t>
            </a:r>
          </a:p>
        </p:txBody>
      </p:sp>
      <p:sp>
        <p:nvSpPr>
          <p:cNvPr id="5" name="Line Callout 1 4"/>
          <p:cNvSpPr>
            <a:spLocks/>
          </p:cNvSpPr>
          <p:nvPr/>
        </p:nvSpPr>
        <p:spPr bwMode="auto">
          <a:xfrm>
            <a:off x="306388" y="2251075"/>
            <a:ext cx="1524000" cy="1482725"/>
          </a:xfrm>
          <a:prstGeom prst="borderCallout1">
            <a:avLst>
              <a:gd name="adj1" fmla="val 48773"/>
              <a:gd name="adj2" fmla="val 100569"/>
              <a:gd name="adj3" fmla="val 48838"/>
              <a:gd name="adj4" fmla="val 194495"/>
            </a:avLst>
          </a:prstGeom>
          <a:solidFill>
            <a:schemeClr val="bg1"/>
          </a:solidFill>
          <a:ln w="9525">
            <a:solidFill>
              <a:srgbClr val="002060"/>
            </a:solidFill>
            <a:miter lim="800000"/>
            <a:headEnd type="diamond" w="med" len="med"/>
            <a:tailEnd type="diamond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914400">
              <a:defRPr/>
            </a:pPr>
            <a:endParaRPr lang="en-US" sz="2400" b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2407" name="TextBox 6"/>
          <p:cNvSpPr txBox="1">
            <a:spLocks noChangeArrowheads="1"/>
          </p:cNvSpPr>
          <p:nvPr/>
        </p:nvSpPr>
        <p:spPr bwMode="auto">
          <a:xfrm>
            <a:off x="306388" y="2228850"/>
            <a:ext cx="1524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hangingPunct="1"/>
            <a:r>
              <a:rPr lang="en-US" sz="1200">
                <a:solidFill>
                  <a:srgbClr val="000000"/>
                </a:solidFill>
              </a:rPr>
              <a:t>7 layers of pixels</a:t>
            </a:r>
          </a:p>
        </p:txBody>
      </p:sp>
      <p:pic>
        <p:nvPicPr>
          <p:cNvPr id="102408" name="Picture 7" descr="pixels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5" t="20895" r="9425"/>
          <a:stretch>
            <a:fillRect/>
          </a:stretch>
        </p:blipFill>
        <p:spPr bwMode="auto">
          <a:xfrm>
            <a:off x="441325" y="2565400"/>
            <a:ext cx="118745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Callout 1 8"/>
          <p:cNvSpPr>
            <a:spLocks/>
          </p:cNvSpPr>
          <p:nvPr/>
        </p:nvSpPr>
        <p:spPr bwMode="auto">
          <a:xfrm>
            <a:off x="7086600" y="2406650"/>
            <a:ext cx="1524000" cy="1482725"/>
          </a:xfrm>
          <a:prstGeom prst="borderCallout1">
            <a:avLst>
              <a:gd name="adj1" fmla="val 49343"/>
              <a:gd name="adj2" fmla="val -491"/>
              <a:gd name="adj3" fmla="val 35699"/>
              <a:gd name="adj4" fmla="val -183644"/>
            </a:avLst>
          </a:prstGeom>
          <a:solidFill>
            <a:schemeClr val="bg1"/>
          </a:solidFill>
          <a:ln w="9525">
            <a:solidFill>
              <a:srgbClr val="002060"/>
            </a:solidFill>
            <a:miter lim="800000"/>
            <a:headEnd type="diamond" w="med" len="med"/>
            <a:tailEnd type="diamond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914400">
              <a:defRPr/>
            </a:pPr>
            <a:endParaRPr lang="en-US" sz="2400" b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2410" name="TextBox 1"/>
          <p:cNvSpPr txBox="1">
            <a:spLocks noChangeArrowheads="1"/>
          </p:cNvSpPr>
          <p:nvPr/>
        </p:nvSpPr>
        <p:spPr bwMode="auto">
          <a:xfrm>
            <a:off x="533400" y="1719263"/>
            <a:ext cx="971550" cy="338137"/>
          </a:xfrm>
          <a:prstGeom prst="rect">
            <a:avLst/>
          </a:prstGeom>
          <a:solidFill>
            <a:srgbClr val="00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GB" sz="1600">
                <a:solidFill>
                  <a:srgbClr val="FFFFFF"/>
                </a:solidFill>
              </a:rPr>
              <a:t>Option A</a:t>
            </a:r>
          </a:p>
        </p:txBody>
      </p:sp>
      <p:pic>
        <p:nvPicPr>
          <p:cNvPr id="102411" name="Picture 9" descr="pixels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5" t="20895" r="9425"/>
          <a:stretch>
            <a:fillRect/>
          </a:stretch>
        </p:blipFill>
        <p:spPr bwMode="auto">
          <a:xfrm>
            <a:off x="7254875" y="2644775"/>
            <a:ext cx="118745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12" name="TextBox 10"/>
          <p:cNvSpPr txBox="1">
            <a:spLocks noChangeArrowheads="1"/>
          </p:cNvSpPr>
          <p:nvPr/>
        </p:nvSpPr>
        <p:spPr bwMode="auto">
          <a:xfrm>
            <a:off x="7086600" y="2427288"/>
            <a:ext cx="1524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hangingPunct="1"/>
            <a:r>
              <a:rPr lang="en-US" sz="1200">
                <a:solidFill>
                  <a:srgbClr val="000000"/>
                </a:solidFill>
              </a:rPr>
              <a:t>3 layers of pixels</a:t>
            </a:r>
          </a:p>
        </p:txBody>
      </p:sp>
      <p:sp>
        <p:nvSpPr>
          <p:cNvPr id="102413" name="TextBox 12"/>
          <p:cNvSpPr txBox="1">
            <a:spLocks noChangeArrowheads="1"/>
          </p:cNvSpPr>
          <p:nvPr/>
        </p:nvSpPr>
        <p:spPr bwMode="auto">
          <a:xfrm>
            <a:off x="7078663" y="855663"/>
            <a:ext cx="13033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hangingPunct="1"/>
            <a:r>
              <a:rPr lang="en-US" sz="1200">
                <a:solidFill>
                  <a:srgbClr val="000000"/>
                </a:solidFill>
              </a:rPr>
              <a:t>4 layers of strips</a:t>
            </a:r>
          </a:p>
        </p:txBody>
      </p:sp>
      <p:sp>
        <p:nvSpPr>
          <p:cNvPr id="102414" name="TextBox 14"/>
          <p:cNvSpPr txBox="1">
            <a:spLocks noChangeArrowheads="1"/>
          </p:cNvSpPr>
          <p:nvPr/>
        </p:nvSpPr>
        <p:spPr bwMode="auto">
          <a:xfrm>
            <a:off x="6019800" y="2057400"/>
            <a:ext cx="982663" cy="338138"/>
          </a:xfrm>
          <a:prstGeom prst="rect">
            <a:avLst/>
          </a:prstGeom>
          <a:solidFill>
            <a:srgbClr val="00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GB" sz="1600">
                <a:solidFill>
                  <a:srgbClr val="FFFFFF"/>
                </a:solidFill>
              </a:rPr>
              <a:t>Option B</a:t>
            </a:r>
          </a:p>
        </p:txBody>
      </p:sp>
      <p:sp>
        <p:nvSpPr>
          <p:cNvPr id="102415" name="TextBox 15"/>
          <p:cNvSpPr txBox="1">
            <a:spLocks noChangeArrowheads="1"/>
          </p:cNvSpPr>
          <p:nvPr/>
        </p:nvSpPr>
        <p:spPr bwMode="auto">
          <a:xfrm>
            <a:off x="152400" y="3819525"/>
            <a:ext cx="22590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1200" b="1">
                <a:solidFill>
                  <a:srgbClr val="002060"/>
                </a:solidFill>
              </a:rPr>
              <a:t>Pixels: O( 20 µm x 20 µm )</a:t>
            </a:r>
          </a:p>
        </p:txBody>
      </p:sp>
      <p:sp>
        <p:nvSpPr>
          <p:cNvPr id="102416" name="TextBox 16"/>
          <p:cNvSpPr txBox="1">
            <a:spLocks noChangeArrowheads="1"/>
          </p:cNvSpPr>
          <p:nvPr/>
        </p:nvSpPr>
        <p:spPr bwMode="auto">
          <a:xfrm>
            <a:off x="6342063" y="3962400"/>
            <a:ext cx="27257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1200" b="1">
                <a:solidFill>
                  <a:srgbClr val="002060"/>
                </a:solidFill>
              </a:rPr>
              <a:t>Pixels: O( 20 µm x 20 µm )</a:t>
            </a:r>
          </a:p>
          <a:p>
            <a:pPr defTabSz="914400" eaLnBrk="1" hangingPunct="1"/>
            <a:r>
              <a:rPr lang="en-US" sz="1200" b="1">
                <a:solidFill>
                  <a:srgbClr val="002060"/>
                </a:solidFill>
              </a:rPr>
              <a:t>Strips: 95 µm x 2 cm, double sided</a:t>
            </a:r>
          </a:p>
        </p:txBody>
      </p:sp>
      <p:sp>
        <p:nvSpPr>
          <p:cNvPr id="102417" name="Title 1"/>
          <p:cNvSpPr txBox="1">
            <a:spLocks/>
          </p:cNvSpPr>
          <p:nvPr/>
        </p:nvSpPr>
        <p:spPr bwMode="auto">
          <a:xfrm>
            <a:off x="762000" y="22860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/>
            <a:r>
              <a:rPr lang="en-US" sz="3600">
                <a:solidFill>
                  <a:srgbClr val="0000FF"/>
                </a:solidFill>
                <a:latin typeface="Gill Sans Light" charset="0"/>
                <a:cs typeface="Gill Sans Light" charset="0"/>
              </a:rPr>
              <a:t>Inner Tracker Upgrade design</a:t>
            </a:r>
          </a:p>
        </p:txBody>
      </p:sp>
      <p:sp>
        <p:nvSpPr>
          <p:cNvPr id="102418" name="Footer Placeholder 3"/>
          <p:cNvSpPr>
            <a:spLocks noGrp="1"/>
          </p:cNvSpPr>
          <p:nvPr>
            <p:ph type="ftr" sz="quarter" idx="10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o-RO" sz="1400">
                <a:solidFill>
                  <a:srgbClr val="FFFFFF"/>
                </a:solidFill>
                <a:latin typeface="Gill Sans" charset="0"/>
                <a:cs typeface="Gill Sans" charset="0"/>
              </a:rPr>
              <a:t>Padova, 25.06.12                                  Andrea Dainese</a:t>
            </a:r>
            <a:endParaRPr lang="en-US" sz="1400">
              <a:solidFill>
                <a:srgbClr val="FFFFFF"/>
              </a:solidFill>
              <a:latin typeface="Gill Sans" charset="0"/>
              <a:cs typeface="Gill Sans" charset="0"/>
            </a:endParaRPr>
          </a:p>
        </p:txBody>
      </p:sp>
      <p:sp>
        <p:nvSpPr>
          <p:cNvPr id="10241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FE08C45-9406-E642-96A3-B70075725B67}" type="slidenum">
              <a:rPr lang="en-US" sz="1600">
                <a:solidFill>
                  <a:srgbClr val="FFFFFF"/>
                </a:solidFill>
                <a:latin typeface="Gill Sans" charset="0"/>
                <a:cs typeface="Gill Sans" charset="0"/>
              </a:rPr>
              <a:pPr eaLnBrk="1" hangingPunct="1"/>
              <a:t>26</a:t>
            </a:fld>
            <a:endParaRPr lang="en-US" sz="1600">
              <a:solidFill>
                <a:srgbClr val="FFFFFF"/>
              </a:solidFill>
              <a:latin typeface="Gill Sans" charset="0"/>
              <a:cs typeface="Gill Sans" charset="0"/>
            </a:endParaRPr>
          </a:p>
        </p:txBody>
      </p:sp>
      <p:pic>
        <p:nvPicPr>
          <p:cNvPr id="102420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733800"/>
            <a:ext cx="4081463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1" name="Text Box 515"/>
          <p:cNvSpPr txBox="1">
            <a:spLocks noChangeArrowheads="1"/>
          </p:cNvSpPr>
          <p:nvPr/>
        </p:nvSpPr>
        <p:spPr bwMode="auto">
          <a:xfrm>
            <a:off x="-76200" y="4321175"/>
            <a:ext cx="87455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buSzPct val="80000"/>
            </a:pPr>
            <a:r>
              <a:rPr lang="en-GB" sz="2000">
                <a:solidFill>
                  <a:srgbClr val="000000"/>
                </a:solidFill>
                <a:cs typeface="Calibri" charset="0"/>
              </a:rPr>
              <a:t>Similar performance</a:t>
            </a:r>
          </a:p>
          <a:p>
            <a:pPr defTabSz="914400" eaLnBrk="1" hangingPunct="1">
              <a:buSzPct val="80000"/>
            </a:pPr>
            <a:r>
              <a:rPr lang="en-GB" sz="2000">
                <a:solidFill>
                  <a:srgbClr val="000000"/>
                </a:solidFill>
                <a:cs typeface="Calibri" charset="0"/>
              </a:rPr>
              <a:t>(Option A shown):</a:t>
            </a:r>
          </a:p>
          <a:p>
            <a:pPr defTabSz="914400" eaLnBrk="1" hangingPunct="1">
              <a:buSzPct val="80000"/>
            </a:pPr>
            <a:r>
              <a:rPr lang="en-US" sz="2000">
                <a:solidFill>
                  <a:srgbClr val="000000"/>
                </a:solidFill>
                <a:cs typeface="Calibri" charset="0"/>
              </a:rPr>
              <a:t>  x</a:t>
            </a:r>
            <a:r>
              <a:rPr lang="en-GB" sz="2000">
                <a:solidFill>
                  <a:srgbClr val="000000"/>
                </a:solidFill>
                <a:cs typeface="Calibri" charset="0"/>
              </a:rPr>
              <a:t>3 better in r</a:t>
            </a:r>
            <a:r>
              <a:rPr lang="en-GB" sz="2000">
                <a:solidFill>
                  <a:srgbClr val="000000"/>
                </a:solidFill>
                <a:latin typeface="Symbol" charset="0"/>
                <a:cs typeface="Symbol" charset="0"/>
              </a:rPr>
              <a:t>f</a:t>
            </a:r>
          </a:p>
          <a:p>
            <a:pPr defTabSz="914400" eaLnBrk="1" hangingPunct="1">
              <a:buSzPct val="80000"/>
            </a:pPr>
            <a:r>
              <a:rPr lang="en-US" sz="2000">
                <a:solidFill>
                  <a:srgbClr val="000000"/>
                </a:solidFill>
                <a:cs typeface="Calibri" charset="0"/>
              </a:rPr>
              <a:t>  x</a:t>
            </a:r>
            <a:r>
              <a:rPr lang="en-GB" sz="2000">
                <a:solidFill>
                  <a:srgbClr val="000000"/>
                </a:solidFill>
                <a:cs typeface="Calibri" charset="0"/>
              </a:rPr>
              <a:t>7 better in z</a:t>
            </a:r>
          </a:p>
        </p:txBody>
      </p:sp>
      <p:sp>
        <p:nvSpPr>
          <p:cNvPr id="102422" name="Down Arrow 1"/>
          <p:cNvSpPr>
            <a:spLocks noChangeArrowheads="1"/>
          </p:cNvSpPr>
          <p:nvPr/>
        </p:nvSpPr>
        <p:spPr bwMode="auto">
          <a:xfrm>
            <a:off x="3352800" y="4495800"/>
            <a:ext cx="304800" cy="1295400"/>
          </a:xfrm>
          <a:prstGeom prst="downArrow">
            <a:avLst>
              <a:gd name="adj1" fmla="val 50000"/>
              <a:gd name="adj2" fmla="val 49997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/>
            <a:endParaRPr lang="it-IT" sz="2400" b="1">
              <a:solidFill>
                <a:srgbClr val="000000"/>
              </a:solidFill>
            </a:endParaRPr>
          </a:p>
        </p:txBody>
      </p:sp>
      <p:sp>
        <p:nvSpPr>
          <p:cNvPr id="102423" name="Down Arrow 24"/>
          <p:cNvSpPr>
            <a:spLocks noChangeArrowheads="1"/>
          </p:cNvSpPr>
          <p:nvPr/>
        </p:nvSpPr>
        <p:spPr bwMode="auto">
          <a:xfrm>
            <a:off x="2895600" y="4648200"/>
            <a:ext cx="304800" cy="838200"/>
          </a:xfrm>
          <a:prstGeom prst="downArrow">
            <a:avLst>
              <a:gd name="adj1" fmla="val 50000"/>
              <a:gd name="adj2" fmla="val 4999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/>
            <a:endParaRPr lang="it-IT" sz="2400" b="1">
              <a:solidFill>
                <a:srgbClr val="000000"/>
              </a:solidFill>
            </a:endParaRPr>
          </a:p>
        </p:txBody>
      </p:sp>
      <p:sp>
        <p:nvSpPr>
          <p:cNvPr id="102424" name="TextBox 2"/>
          <p:cNvSpPr txBox="1">
            <a:spLocks noChangeArrowheads="1"/>
          </p:cNvSpPr>
          <p:nvPr/>
        </p:nvSpPr>
        <p:spPr bwMode="auto">
          <a:xfrm>
            <a:off x="2819400" y="4724400"/>
            <a:ext cx="465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>
                <a:solidFill>
                  <a:srgbClr val="000000"/>
                </a:solidFill>
              </a:rPr>
              <a:t>r</a:t>
            </a:r>
            <a:r>
              <a:rPr lang="en-US">
                <a:solidFill>
                  <a:srgbClr val="000000"/>
                </a:solidFill>
                <a:latin typeface="Symbol" charset="0"/>
                <a:cs typeface="Symbol" charset="0"/>
              </a:rPr>
              <a:t>f</a:t>
            </a:r>
          </a:p>
        </p:txBody>
      </p:sp>
      <p:sp>
        <p:nvSpPr>
          <p:cNvPr id="102425" name="TextBox 26"/>
          <p:cNvSpPr txBox="1">
            <a:spLocks noChangeArrowheads="1"/>
          </p:cNvSpPr>
          <p:nvPr/>
        </p:nvSpPr>
        <p:spPr bwMode="auto">
          <a:xfrm>
            <a:off x="3344863" y="4648200"/>
            <a:ext cx="3381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>
                <a:solidFill>
                  <a:srgbClr val="000000"/>
                </a:solidFill>
              </a:rPr>
              <a:t>z</a:t>
            </a:r>
            <a:endParaRPr lang="en-US">
              <a:solidFill>
                <a:srgbClr val="000000"/>
              </a:solidFill>
              <a:latin typeface="Symbol" charset="0"/>
              <a:cs typeface="Symbo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ill Sans Light" charset="0"/>
                <a:ea typeface="ＭＳ Ｐゴシック" charset="0"/>
                <a:cs typeface="ＭＳ Ｐゴシック" charset="0"/>
              </a:rPr>
              <a:t>Example physics performance</a:t>
            </a:r>
          </a:p>
        </p:txBody>
      </p:sp>
      <p:sp>
        <p:nvSpPr>
          <p:cNvPr id="104450" name="Footer Placeholder 1"/>
          <p:cNvSpPr>
            <a:spLocks noGrp="1"/>
          </p:cNvSpPr>
          <p:nvPr>
            <p:ph type="ftr" sz="quarter" idx="10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o-RO" sz="1400">
                <a:solidFill>
                  <a:srgbClr val="FFFFFF"/>
                </a:solidFill>
                <a:latin typeface="Gill Sans Light" charset="0"/>
                <a:cs typeface="Gill Sans Light" charset="0"/>
              </a:rPr>
              <a:t>Padova, 25.06.12                                  Andrea Dainese</a:t>
            </a:r>
            <a:endParaRPr lang="en-US" sz="1400">
              <a:solidFill>
                <a:srgbClr val="FFFFFF"/>
              </a:solidFill>
              <a:latin typeface="Gill Sans Light" charset="0"/>
              <a:cs typeface="Gill Sans Light" charset="0"/>
            </a:endParaRPr>
          </a:p>
        </p:txBody>
      </p:sp>
      <p:sp>
        <p:nvSpPr>
          <p:cNvPr id="104451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F8E1362-9329-8E46-893F-9CEA0BE35E54}" type="slidenum">
              <a:rPr lang="en-US" sz="1600">
                <a:solidFill>
                  <a:srgbClr val="FFFFFF"/>
                </a:solidFill>
                <a:latin typeface="Gill Sans Light" charset="0"/>
                <a:cs typeface="Gill Sans Light" charset="0"/>
              </a:rPr>
              <a:pPr eaLnBrk="1" hangingPunct="1"/>
              <a:t>27</a:t>
            </a:fld>
            <a:endParaRPr lang="en-US" sz="1600">
              <a:solidFill>
                <a:srgbClr val="FFFFFF"/>
              </a:solidFill>
              <a:latin typeface="Gill Sans Light" charset="0"/>
              <a:cs typeface="Gill Sans Light" charset="0"/>
            </a:endParaRPr>
          </a:p>
        </p:txBody>
      </p:sp>
      <p:pic>
        <p:nvPicPr>
          <p:cNvPr id="10445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1600"/>
            <a:ext cx="239871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3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61"/>
          <a:stretch>
            <a:fillRect/>
          </a:stretch>
        </p:blipFill>
        <p:spPr bwMode="auto">
          <a:xfrm>
            <a:off x="1295400" y="4359275"/>
            <a:ext cx="184785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4" name="Picture 9" descr="LambdacOverD0_central_1e10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638" y="966788"/>
            <a:ext cx="3078162" cy="2590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5" name="Picture 10" descr="RBD_central_1e9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786188"/>
            <a:ext cx="2987675" cy="2514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6" name="Picture 13" descr="Lambdac_Signif_ALICEUpgradeDoc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2"/>
          <a:stretch>
            <a:fillRect/>
          </a:stretch>
        </p:blipFill>
        <p:spPr bwMode="auto">
          <a:xfrm>
            <a:off x="3200400" y="2109788"/>
            <a:ext cx="1943100" cy="160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7" name="Picture 14" descr="RelativeErrorFB_1e9events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700588"/>
            <a:ext cx="2174875" cy="18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8" name="Right Arrow 15"/>
          <p:cNvSpPr>
            <a:spLocks noChangeArrowheads="1"/>
          </p:cNvSpPr>
          <p:nvPr/>
        </p:nvSpPr>
        <p:spPr bwMode="auto">
          <a:xfrm>
            <a:off x="5029200" y="2033588"/>
            <a:ext cx="304800" cy="457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it-IT" sz="2400" b="1">
              <a:solidFill>
                <a:srgbClr val="000000"/>
              </a:solidFill>
            </a:endParaRPr>
          </a:p>
        </p:txBody>
      </p:sp>
      <p:sp>
        <p:nvSpPr>
          <p:cNvPr id="104459" name="Right Arrow 16"/>
          <p:cNvSpPr>
            <a:spLocks noChangeArrowheads="1"/>
          </p:cNvSpPr>
          <p:nvPr/>
        </p:nvSpPr>
        <p:spPr bwMode="auto">
          <a:xfrm>
            <a:off x="5029200" y="4852988"/>
            <a:ext cx="304800" cy="457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it-IT" sz="2400" b="1">
              <a:solidFill>
                <a:srgbClr val="000000"/>
              </a:solidFill>
            </a:endParaRPr>
          </a:p>
        </p:txBody>
      </p:sp>
      <p:sp>
        <p:nvSpPr>
          <p:cNvPr id="104460" name="TextBox 15"/>
          <p:cNvSpPr txBox="1">
            <a:spLocks noChangeArrowheads="1"/>
          </p:cNvSpPr>
          <p:nvPr/>
        </p:nvSpPr>
        <p:spPr bwMode="auto">
          <a:xfrm>
            <a:off x="5527675" y="6292850"/>
            <a:ext cx="3616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1400">
                <a:solidFill>
                  <a:srgbClr val="0000FF"/>
                </a:solidFill>
              </a:rPr>
              <a:t>ITS Upgrade CDR, CERN-LHCC-2012-005</a:t>
            </a:r>
          </a:p>
        </p:txBody>
      </p:sp>
      <p:sp>
        <p:nvSpPr>
          <p:cNvPr id="104461" name="TextBox 16"/>
          <p:cNvSpPr txBox="1">
            <a:spLocks noChangeArrowheads="1"/>
          </p:cNvSpPr>
          <p:nvPr/>
        </p:nvSpPr>
        <p:spPr bwMode="auto">
          <a:xfrm>
            <a:off x="152400" y="914400"/>
            <a:ext cx="3581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>
                <a:solidFill>
                  <a:srgbClr val="000000"/>
                </a:solidFill>
              </a:rPr>
              <a:t>Charm baryon/meson</a:t>
            </a:r>
          </a:p>
        </p:txBody>
      </p:sp>
      <p:sp>
        <p:nvSpPr>
          <p:cNvPr id="104462" name="TextBox 17"/>
          <p:cNvSpPr txBox="1">
            <a:spLocks noChangeArrowheads="1"/>
          </p:cNvSpPr>
          <p:nvPr/>
        </p:nvSpPr>
        <p:spPr bwMode="auto">
          <a:xfrm>
            <a:off x="152400" y="3576638"/>
            <a:ext cx="35814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>
                <a:solidFill>
                  <a:srgbClr val="000000"/>
                </a:solidFill>
              </a:rPr>
              <a:t>Charm vs beauty suppression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/>
          <p:cNvSpPr>
            <a:spLocks noGrp="1"/>
          </p:cNvSpPr>
          <p:nvPr>
            <p:ph type="title"/>
          </p:nvPr>
        </p:nvSpPr>
        <p:spPr>
          <a:xfrm>
            <a:off x="684213" y="185738"/>
            <a:ext cx="7632700" cy="592137"/>
          </a:xfrm>
        </p:spPr>
        <p:txBody>
          <a:bodyPr/>
          <a:lstStyle/>
          <a:p>
            <a:r>
              <a:rPr lang="en-GB">
                <a:latin typeface="Arial" charset="0"/>
                <a:ea typeface="ＭＳ Ｐゴシック" charset="0"/>
                <a:cs typeface="ＭＳ Ｐゴシック" charset="0"/>
              </a:rPr>
              <a:t>Approval procedure (LHCC)</a:t>
            </a:r>
          </a:p>
        </p:txBody>
      </p:sp>
      <p:sp>
        <p:nvSpPr>
          <p:cNvPr id="1064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>
                <a:latin typeface="Arial" charset="0"/>
                <a:ea typeface="ＭＳ Ｐゴシック" charset="0"/>
                <a:cs typeface="ＭＳ Ｐゴシック" charset="0"/>
              </a:rPr>
              <a:t>ITS Upgrade &amp; High-rate Upgrade Concept approved by Collaboration in January</a:t>
            </a:r>
          </a:p>
          <a:p>
            <a:endParaRPr lang="en-GB" sz="200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GB" sz="2000">
                <a:latin typeface="Arial" charset="0"/>
                <a:ea typeface="ＭＳ Ｐゴシック" charset="0"/>
                <a:cs typeface="ＭＳ Ｐゴシック" charset="0"/>
              </a:rPr>
              <a:t>Discussion with LHCC started</a:t>
            </a:r>
          </a:p>
          <a:p>
            <a:r>
              <a:rPr lang="en-GB" sz="2000">
                <a:latin typeface="Arial" charset="0"/>
                <a:ea typeface="ＭＳ Ｐゴシック" charset="0"/>
                <a:cs typeface="ＭＳ Ｐゴシック" charset="0"/>
              </a:rPr>
              <a:t>Two documents submitted in March: “ALICE at high-rate”, “ITS Upgrade CDR”</a:t>
            </a:r>
          </a:p>
          <a:p>
            <a:r>
              <a:rPr lang="en-GB" sz="2000">
                <a:latin typeface="Arial" charset="0"/>
                <a:ea typeface="ＭＳ Ｐゴシック" charset="0"/>
                <a:cs typeface="ＭＳ Ｐゴシック" charset="0"/>
              </a:rPr>
              <a:t>Positive feed-back on Heavy Flavour physics case and ITS Upgrade concept</a:t>
            </a:r>
          </a:p>
          <a:p>
            <a:r>
              <a:rPr lang="en-GB" sz="2000">
                <a:latin typeface="Arial" charset="0"/>
                <a:ea typeface="ＭＳ Ｐゴシック" charset="0"/>
                <a:cs typeface="ＭＳ Ｐゴシック" charset="0"/>
              </a:rPr>
              <a:t>Next steps: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D</a:t>
            </a:r>
            <a:r>
              <a:rPr lang="en-GB">
                <a:latin typeface="Arial" charset="0"/>
                <a:ea typeface="ＭＳ Ｐゴシック" charset="0"/>
                <a:cs typeface="ＭＳ Ｐゴシック" charset="0"/>
              </a:rPr>
              <a:t>iscussions in July and September</a:t>
            </a:r>
          </a:p>
          <a:p>
            <a:pPr lvl="1"/>
            <a:r>
              <a:rPr lang="en-GB">
                <a:latin typeface="Arial" charset="0"/>
                <a:ea typeface="ＭＳ Ｐゴシック" charset="0"/>
                <a:cs typeface="ＭＳ Ｐゴシック" charset="0"/>
              </a:rPr>
              <a:t>Two documents in preparation: “ALICE Upgrade Letter of Intent”, “ITS Upgrade CDR Addendum” (addresses questions and suggestions, reports advancement)</a:t>
            </a:r>
          </a:p>
          <a:p>
            <a:r>
              <a:rPr lang="en-GB" sz="2000">
                <a:latin typeface="Arial" charset="0"/>
                <a:ea typeface="ＭＳ Ｐゴシック" charset="0"/>
                <a:cs typeface="ＭＳ Ｐゴシック" charset="0"/>
              </a:rPr>
              <a:t>Aim at approval by LHCC in September   </a:t>
            </a:r>
            <a:endParaRPr lang="en-GB" sz="14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6499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820150" y="6669088"/>
            <a:ext cx="323850" cy="1889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B3063B5-2C24-AA4B-8292-AE5A6ACFBE56}" type="slidenum">
              <a:rPr lang="en-US" sz="1600" b="1">
                <a:solidFill>
                  <a:srgbClr val="FFFFFF"/>
                </a:solidFill>
              </a:rPr>
              <a:pPr eaLnBrk="1" hangingPunct="1"/>
              <a:t>28</a:t>
            </a:fld>
            <a:endParaRPr lang="en-US" sz="1600" b="1">
              <a:solidFill>
                <a:srgbClr val="FFFFFF"/>
              </a:solidFill>
            </a:endParaRPr>
          </a:p>
        </p:txBody>
      </p:sp>
      <p:sp>
        <p:nvSpPr>
          <p:cNvPr id="106500" name="Footer Placeholder 1"/>
          <p:cNvSpPr>
            <a:spLocks noGrp="1"/>
          </p:cNvSpPr>
          <p:nvPr>
            <p:ph type="ftr" sz="quarter" idx="10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o-RO" sz="1400" b="1">
                <a:solidFill>
                  <a:srgbClr val="FFFFFF"/>
                </a:solidFill>
              </a:rPr>
              <a:t>Padova, 25.06.12                                  Andrea Dainese</a:t>
            </a:r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06501" name="Slide Number Placeholder 4"/>
          <p:cNvSpPr txBox="1">
            <a:spLocks/>
          </p:cNvSpPr>
          <p:nvPr/>
        </p:nvSpPr>
        <p:spPr bwMode="auto">
          <a:xfrm>
            <a:off x="7315200" y="6553200"/>
            <a:ext cx="1828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 eaLnBrk="1" hangingPunct="1"/>
            <a:fld id="{F8AF7626-46D6-7249-81FA-B74C1A9C1CBC}" type="slidenum">
              <a:rPr lang="en-US" sz="1600" b="1">
                <a:solidFill>
                  <a:srgbClr val="FFFFFF"/>
                </a:solidFill>
              </a:rPr>
              <a:pPr algn="r" defTabSz="914400" eaLnBrk="1" hangingPunct="1"/>
              <a:t>28</a:t>
            </a:fld>
            <a:endParaRPr lang="en-US" sz="1600" b="1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Footer Placeholder 3"/>
          <p:cNvSpPr>
            <a:spLocks noGrp="1"/>
          </p:cNvSpPr>
          <p:nvPr>
            <p:ph type="ftr" sz="quarter" idx="10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o-RO" sz="1400" b="1">
                <a:solidFill>
                  <a:srgbClr val="FFFFFF"/>
                </a:solidFill>
              </a:rPr>
              <a:t>Padova, 25.06.12                                  Andrea Dainese</a:t>
            </a:r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0854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1E5190F-0A0A-394A-8CE7-65ABB66A94F8}" type="slidenum">
              <a:rPr lang="en-US" sz="1600" b="1">
                <a:solidFill>
                  <a:srgbClr val="FFFFFF"/>
                </a:solidFill>
              </a:rPr>
              <a:pPr eaLnBrk="1" hangingPunct="1"/>
              <a:t>29</a:t>
            </a:fld>
            <a:endParaRPr lang="en-US" sz="1600" b="1">
              <a:solidFill>
                <a:srgbClr val="FFFFFF"/>
              </a:solidFill>
            </a:endParaRPr>
          </a:p>
        </p:txBody>
      </p:sp>
      <p:pic>
        <p:nvPicPr>
          <p:cNvPr id="10854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48131"/>
          <p:cNvSpPr/>
          <p:nvPr/>
        </p:nvSpPr>
        <p:spPr bwMode="auto">
          <a:xfrm>
            <a:off x="179388" y="2651125"/>
            <a:ext cx="5292725" cy="34417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pPr marL="457200" indent="-457200" defTabSz="914400">
              <a:defRPr/>
            </a:pPr>
            <a:endParaRPr lang="it-IT"/>
          </a:p>
        </p:txBody>
      </p:sp>
      <p:sp>
        <p:nvSpPr>
          <p:cNvPr id="63490" name="Rectangle 36"/>
          <p:cNvSpPr>
            <a:spLocks noChangeArrowheads="1"/>
          </p:cNvSpPr>
          <p:nvPr/>
        </p:nvSpPr>
        <p:spPr bwMode="auto">
          <a:xfrm>
            <a:off x="179388" y="620713"/>
            <a:ext cx="5292725" cy="1979612"/>
          </a:xfrm>
          <a:prstGeom prst="rect">
            <a:avLst/>
          </a:prstGeom>
          <a:solidFill>
            <a:srgbClr val="FFCCCC"/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marL="457200" indent="-457200" defTabSz="914400"/>
            <a:endParaRPr lang="it-IT"/>
          </a:p>
        </p:txBody>
      </p:sp>
      <p:pic>
        <p:nvPicPr>
          <p:cNvPr id="6349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58"/>
          <a:stretch>
            <a:fillRect/>
          </a:stretch>
        </p:blipFill>
        <p:spPr bwMode="auto">
          <a:xfrm>
            <a:off x="611188" y="4624388"/>
            <a:ext cx="481647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5" descr="LHC-oct-dec2011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095375"/>
            <a:ext cx="4860925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6" descr="LHC-jan-mar2012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767013"/>
            <a:ext cx="4816475" cy="1481137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4" name="TextBox 7"/>
          <p:cNvSpPr txBox="1">
            <a:spLocks noChangeArrowheads="1"/>
          </p:cNvSpPr>
          <p:nvPr/>
        </p:nvSpPr>
        <p:spPr bwMode="auto">
          <a:xfrm>
            <a:off x="611188" y="692150"/>
            <a:ext cx="4767262" cy="360363"/>
          </a:xfrm>
          <a:prstGeom prst="rect">
            <a:avLst/>
          </a:prstGeom>
          <a:solidFill>
            <a:srgbClr val="FFFFFF"/>
          </a:solidFill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1200"/>
              </a:spcBef>
            </a:pPr>
            <a:r>
              <a:rPr lang="it-IT" sz="1400" i="1"/>
              <a:t>March: pp 2.76 TeV – Apr-Sep: pp 7 TeV +Tech. Stop</a:t>
            </a:r>
          </a:p>
        </p:txBody>
      </p:sp>
      <p:sp>
        <p:nvSpPr>
          <p:cNvPr id="63495" name="TextBox 9"/>
          <p:cNvSpPr txBox="1">
            <a:spLocks noChangeArrowheads="1"/>
          </p:cNvSpPr>
          <p:nvPr/>
        </p:nvSpPr>
        <p:spPr bwMode="auto">
          <a:xfrm>
            <a:off x="617538" y="4286250"/>
            <a:ext cx="4810125" cy="307975"/>
          </a:xfrm>
          <a:prstGeom prst="rect">
            <a:avLst/>
          </a:prstGeom>
          <a:solidFill>
            <a:srgbClr val="FFFFFF"/>
          </a:solidFill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1200"/>
              </a:spcBef>
            </a:pPr>
            <a:r>
              <a:rPr lang="it-IT" sz="1400" i="1"/>
              <a:t>Apr-Sep : pp 8 TeV+ Tech. Stop ...</a:t>
            </a:r>
          </a:p>
        </p:txBody>
      </p:sp>
      <p:sp>
        <p:nvSpPr>
          <p:cNvPr id="63496" name="TextBox 8"/>
          <p:cNvSpPr txBox="1">
            <a:spLocks noChangeArrowheads="1"/>
          </p:cNvSpPr>
          <p:nvPr/>
        </p:nvSpPr>
        <p:spPr bwMode="auto">
          <a:xfrm rot="-5400000">
            <a:off x="-192881" y="1183481"/>
            <a:ext cx="11684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3200" b="1" i="1">
                <a:solidFill>
                  <a:srgbClr val="FF0000"/>
                </a:solidFill>
              </a:rPr>
              <a:t>2011</a:t>
            </a:r>
          </a:p>
        </p:txBody>
      </p:sp>
      <p:sp>
        <p:nvSpPr>
          <p:cNvPr id="63497" name="TextBox 11"/>
          <p:cNvSpPr txBox="1">
            <a:spLocks noChangeArrowheads="1"/>
          </p:cNvSpPr>
          <p:nvPr/>
        </p:nvSpPr>
        <p:spPr bwMode="auto">
          <a:xfrm rot="-5400000">
            <a:off x="-199231" y="3991769"/>
            <a:ext cx="11985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3200" b="1" i="1">
                <a:solidFill>
                  <a:srgbClr val="FF0000"/>
                </a:solidFill>
              </a:rPr>
              <a:t>2012</a:t>
            </a:r>
          </a:p>
        </p:txBody>
      </p: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2987675" y="1165225"/>
            <a:ext cx="5688013" cy="1843088"/>
            <a:chOff x="2987675" y="1165201"/>
            <a:chExt cx="5688013" cy="1843782"/>
          </a:xfrm>
        </p:grpSpPr>
        <p:sp>
          <p:nvSpPr>
            <p:cNvPr id="63524" name="Oval 2"/>
            <p:cNvSpPr>
              <a:spLocks noChangeArrowheads="1"/>
            </p:cNvSpPr>
            <p:nvPr/>
          </p:nvSpPr>
          <p:spPr bwMode="auto">
            <a:xfrm>
              <a:off x="2987675" y="1165201"/>
              <a:ext cx="1728788" cy="13477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marL="457200" indent="-457200" defTabSz="914400"/>
              <a:endParaRPr lang="it-IT"/>
            </a:p>
          </p:txBody>
        </p:sp>
        <p:sp>
          <p:nvSpPr>
            <p:cNvPr id="63525" name="TextBox 17"/>
            <p:cNvSpPr txBox="1">
              <a:spLocks noChangeArrowheads="1"/>
            </p:cNvSpPr>
            <p:nvPr/>
          </p:nvSpPr>
          <p:spPr bwMode="auto">
            <a:xfrm>
              <a:off x="5867400" y="1623988"/>
              <a:ext cx="2808288" cy="1384995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t-IT" sz="1800"/>
                <a:t>Pb-Pb @ 2.76 TeV:  </a:t>
              </a:r>
            </a:p>
            <a:p>
              <a:pPr algn="ctr" eaLnBrk="1" hangingPunct="1"/>
              <a:r>
                <a:rPr lang="it-IT" sz="1800"/>
                <a:t>140 μb</a:t>
              </a:r>
              <a:r>
                <a:rPr lang="it-IT" sz="1800" baseline="30000"/>
                <a:t>-1</a:t>
              </a:r>
              <a:r>
                <a:rPr lang="it-IT" sz="1800"/>
                <a:t> with rare triggers</a:t>
              </a:r>
            </a:p>
            <a:p>
              <a:pPr algn="ctr" eaLnBrk="1" hangingPunct="1"/>
              <a:r>
                <a:rPr lang="it-IT" sz="1400" i="1">
                  <a:solidFill>
                    <a:srgbClr val="000090"/>
                  </a:solidFill>
                </a:rPr>
                <a:t>(10 μb</a:t>
              </a:r>
              <a:r>
                <a:rPr lang="it-IT" sz="1400" i="1" baseline="30000">
                  <a:solidFill>
                    <a:srgbClr val="000090"/>
                  </a:solidFill>
                </a:rPr>
                <a:t>-1 </a:t>
              </a:r>
              <a:r>
                <a:rPr lang="it-IT" sz="1400" i="1">
                  <a:solidFill>
                    <a:srgbClr val="000090"/>
                  </a:solidFill>
                </a:rPr>
                <a:t>MB in 2010</a:t>
              </a:r>
              <a:r>
                <a:rPr lang="it-IT" sz="1400" i="1"/>
                <a:t>)</a:t>
              </a:r>
            </a:p>
            <a:p>
              <a:pPr algn="ctr" eaLnBrk="1" hangingPunct="1"/>
              <a:r>
                <a:rPr lang="it-IT" sz="1600" b="1">
                  <a:solidFill>
                    <a:srgbClr val="000090"/>
                  </a:solidFill>
                </a:rPr>
                <a:t>30M central events 2011</a:t>
              </a:r>
            </a:p>
            <a:p>
              <a:pPr algn="ctr" eaLnBrk="1" hangingPunct="1"/>
              <a:r>
                <a:rPr lang="it-IT" sz="1600" b="1">
                  <a:solidFill>
                    <a:srgbClr val="000090"/>
                  </a:solidFill>
                </a:rPr>
                <a:t> ~ 20 times 2010!</a:t>
              </a:r>
            </a:p>
          </p:txBody>
        </p:sp>
        <p:cxnSp>
          <p:nvCxnSpPr>
            <p:cNvPr id="63526" name="Straight Connector 18"/>
            <p:cNvCxnSpPr>
              <a:cxnSpLocks noChangeShapeType="1"/>
              <a:stCxn id="63525" idx="1"/>
              <a:endCxn id="63524" idx="6"/>
            </p:cNvCxnSpPr>
            <p:nvPr/>
          </p:nvCxnSpPr>
          <p:spPr bwMode="auto">
            <a:xfrm flipH="1" flipV="1">
              <a:off x="4716463" y="1839095"/>
              <a:ext cx="1150937" cy="47739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738188" y="1230313"/>
            <a:ext cx="7650162" cy="3017837"/>
            <a:chOff x="738188" y="1230288"/>
            <a:chExt cx="7650162" cy="3018333"/>
          </a:xfrm>
        </p:grpSpPr>
        <p:sp>
          <p:nvSpPr>
            <p:cNvPr id="63519" name="Oval 13"/>
            <p:cNvSpPr>
              <a:spLocks noChangeArrowheads="1"/>
            </p:cNvSpPr>
            <p:nvPr/>
          </p:nvSpPr>
          <p:spPr bwMode="auto">
            <a:xfrm>
              <a:off x="738188" y="2900833"/>
              <a:ext cx="4640262" cy="1347788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marL="457200" indent="-457200" defTabSz="914400"/>
              <a:endParaRPr lang="it-IT"/>
            </a:p>
          </p:txBody>
        </p:sp>
        <p:sp>
          <p:nvSpPr>
            <p:cNvPr id="63520" name="Oval 14"/>
            <p:cNvSpPr>
              <a:spLocks noChangeArrowheads="1"/>
            </p:cNvSpPr>
            <p:nvPr/>
          </p:nvSpPr>
          <p:spPr bwMode="auto">
            <a:xfrm>
              <a:off x="4572000" y="1230288"/>
              <a:ext cx="944563" cy="1347788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marL="457200" indent="-457200" defTabSz="914400"/>
              <a:endParaRPr lang="it-IT"/>
            </a:p>
          </p:txBody>
        </p:sp>
        <p:sp>
          <p:nvSpPr>
            <p:cNvPr id="63521" name="TextBox 20"/>
            <p:cNvSpPr txBox="1">
              <a:spLocks noChangeArrowheads="1"/>
            </p:cNvSpPr>
            <p:nvPr/>
          </p:nvSpPr>
          <p:spPr bwMode="auto">
            <a:xfrm>
              <a:off x="5795963" y="3140968"/>
              <a:ext cx="2592387" cy="646113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00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t-IT" sz="1800"/>
                <a:t>SPD cooling recovery intervention</a:t>
              </a:r>
            </a:p>
          </p:txBody>
        </p:sp>
        <p:cxnSp>
          <p:nvCxnSpPr>
            <p:cNvPr id="63522" name="Straight Connector 21"/>
            <p:cNvCxnSpPr>
              <a:cxnSpLocks noChangeShapeType="1"/>
              <a:stCxn id="63521" idx="1"/>
              <a:endCxn id="63519" idx="6"/>
            </p:cNvCxnSpPr>
            <p:nvPr/>
          </p:nvCxnSpPr>
          <p:spPr bwMode="auto">
            <a:xfrm flipH="1">
              <a:off x="5378450" y="3464025"/>
              <a:ext cx="417513" cy="11070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523" name="Straight Connector 26"/>
            <p:cNvCxnSpPr>
              <a:cxnSpLocks noChangeShapeType="1"/>
              <a:stCxn id="63521" idx="1"/>
              <a:endCxn id="63520" idx="5"/>
            </p:cNvCxnSpPr>
            <p:nvPr/>
          </p:nvCxnSpPr>
          <p:spPr bwMode="auto">
            <a:xfrm flipH="1" flipV="1">
              <a:off x="5378235" y="2380697"/>
              <a:ext cx="417728" cy="108332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3500" name="TextBox 28"/>
          <p:cNvSpPr txBox="1">
            <a:spLocks noChangeArrowheads="1"/>
          </p:cNvSpPr>
          <p:nvPr/>
        </p:nvSpPr>
        <p:spPr bwMode="auto">
          <a:xfrm>
            <a:off x="1547813" y="115888"/>
            <a:ext cx="59150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/>
              <a:t>Presa dati e operation 2011-2012 a LHC</a:t>
            </a:r>
          </a:p>
        </p:txBody>
      </p: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2124075" y="3933825"/>
            <a:ext cx="6438900" cy="2211388"/>
            <a:chOff x="2124075" y="3933056"/>
            <a:chExt cx="6438900" cy="2211884"/>
          </a:xfrm>
        </p:grpSpPr>
        <p:sp>
          <p:nvSpPr>
            <p:cNvPr id="63514" name="TextBox 4"/>
            <p:cNvSpPr txBox="1">
              <a:spLocks noChangeArrowheads="1"/>
            </p:cNvSpPr>
            <p:nvPr/>
          </p:nvSpPr>
          <p:spPr bwMode="auto">
            <a:xfrm>
              <a:off x="5876925" y="4725144"/>
              <a:ext cx="2686050" cy="922337"/>
            </a:xfrm>
            <a:prstGeom prst="rect">
              <a:avLst/>
            </a:prstGeom>
            <a:solidFill>
              <a:srgbClr val="FFFFCC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t-IT" sz="1800"/>
                <a:t>p-Pb @ 3.5-4 TeV: </a:t>
              </a:r>
            </a:p>
            <a:p>
              <a:pPr algn="ctr" eaLnBrk="1" hangingPunct="1"/>
              <a:r>
                <a:rPr lang="it-IT" sz="1800"/>
                <a:t>expected 20-30 nb</a:t>
              </a:r>
              <a:r>
                <a:rPr lang="it-IT" sz="1800" baseline="30000"/>
                <a:t>-1</a:t>
              </a:r>
              <a:endParaRPr lang="it-IT" sz="1800"/>
            </a:p>
            <a:p>
              <a:pPr algn="ctr" eaLnBrk="1" hangingPunct="1"/>
              <a:r>
                <a:rPr lang="it-IT" sz="1600" i="1">
                  <a:solidFill>
                    <a:srgbClr val="000090"/>
                  </a:solidFill>
                </a:rPr>
                <a:t>main focus analysis 2013</a:t>
              </a:r>
            </a:p>
          </p:txBody>
        </p:sp>
        <p:sp>
          <p:nvSpPr>
            <p:cNvPr id="63515" name="Oval 12"/>
            <p:cNvSpPr>
              <a:spLocks noChangeArrowheads="1"/>
            </p:cNvSpPr>
            <p:nvPr/>
          </p:nvSpPr>
          <p:spPr bwMode="auto">
            <a:xfrm>
              <a:off x="2124075" y="4797152"/>
              <a:ext cx="1727200" cy="134778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marL="457200" indent="-457200" defTabSz="914400"/>
              <a:endParaRPr lang="it-IT"/>
            </a:p>
          </p:txBody>
        </p:sp>
        <p:cxnSp>
          <p:nvCxnSpPr>
            <p:cNvPr id="63516" name="Straight Connector 15"/>
            <p:cNvCxnSpPr>
              <a:cxnSpLocks noChangeShapeType="1"/>
              <a:stCxn id="63514" idx="1"/>
              <a:endCxn id="63515" idx="6"/>
            </p:cNvCxnSpPr>
            <p:nvPr/>
          </p:nvCxnSpPr>
          <p:spPr bwMode="auto">
            <a:xfrm flipH="1">
              <a:off x="3851275" y="5186313"/>
              <a:ext cx="2025650" cy="28473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3517" name="TextBox 39"/>
            <p:cNvSpPr txBox="1">
              <a:spLocks noChangeArrowheads="1"/>
            </p:cNvSpPr>
            <p:nvPr/>
          </p:nvSpPr>
          <p:spPr bwMode="auto">
            <a:xfrm>
              <a:off x="6227763" y="3933056"/>
              <a:ext cx="1927225" cy="646112"/>
            </a:xfrm>
            <a:prstGeom prst="rect">
              <a:avLst/>
            </a:prstGeom>
            <a:solidFill>
              <a:srgbClr val="FFFFCC"/>
            </a:solidFill>
            <a:ln w="28575">
              <a:solidFill>
                <a:srgbClr val="008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t-IT" sz="1800"/>
                <a:t>p-p @ 8 TeV: expected 5 pb</a:t>
              </a:r>
              <a:r>
                <a:rPr lang="it-IT" sz="1800" baseline="30000"/>
                <a:t>-1</a:t>
              </a:r>
              <a:endParaRPr lang="it-IT" sz="1800"/>
            </a:p>
          </p:txBody>
        </p:sp>
        <p:cxnSp>
          <p:nvCxnSpPr>
            <p:cNvPr id="63518" name="Straight Connector 41"/>
            <p:cNvCxnSpPr>
              <a:cxnSpLocks noChangeShapeType="1"/>
              <a:stCxn id="63517" idx="1"/>
              <a:endCxn id="63495" idx="3"/>
            </p:cNvCxnSpPr>
            <p:nvPr/>
          </p:nvCxnSpPr>
          <p:spPr bwMode="auto">
            <a:xfrm flipH="1">
              <a:off x="5427663" y="4256112"/>
              <a:ext cx="800100" cy="184497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5378450" y="650875"/>
            <a:ext cx="3184525" cy="646113"/>
            <a:chOff x="5378450" y="650851"/>
            <a:chExt cx="3184525" cy="646112"/>
          </a:xfrm>
        </p:grpSpPr>
        <p:sp>
          <p:nvSpPr>
            <p:cNvPr id="63512" name="TextBox 45"/>
            <p:cNvSpPr txBox="1">
              <a:spLocks noChangeArrowheads="1"/>
            </p:cNvSpPr>
            <p:nvPr/>
          </p:nvSpPr>
          <p:spPr bwMode="auto">
            <a:xfrm>
              <a:off x="5748338" y="650851"/>
              <a:ext cx="2814637" cy="646112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t-IT" sz="1800"/>
                <a:t>p-p @ 2.76 TeV: ~</a:t>
              </a:r>
              <a:r>
                <a:rPr lang="it-IT" sz="1800">
                  <a:solidFill>
                    <a:srgbClr val="000000"/>
                  </a:solidFill>
                </a:rPr>
                <a:t>20 nb</a:t>
              </a:r>
              <a:r>
                <a:rPr lang="it-IT" sz="1800" baseline="30000">
                  <a:solidFill>
                    <a:srgbClr val="000000"/>
                  </a:solidFill>
                </a:rPr>
                <a:t>-1</a:t>
              </a:r>
              <a:r>
                <a:rPr lang="it-IT" sz="1800">
                  <a:solidFill>
                    <a:srgbClr val="000000"/>
                  </a:solidFill>
                </a:rPr>
                <a:t> </a:t>
              </a:r>
            </a:p>
            <a:p>
              <a:pPr algn="ctr" eaLnBrk="1" hangingPunct="1"/>
              <a:r>
                <a:rPr lang="it-IT" sz="1800"/>
                <a:t>p-p @ 7 TeV: ~2 pb</a:t>
              </a:r>
              <a:r>
                <a:rPr lang="it-IT" sz="1800" baseline="30000"/>
                <a:t>-1</a:t>
              </a:r>
              <a:r>
                <a:rPr lang="it-IT" sz="1800"/>
                <a:t> </a:t>
              </a:r>
            </a:p>
          </p:txBody>
        </p:sp>
        <p:cxnSp>
          <p:nvCxnSpPr>
            <p:cNvPr id="63513" name="Straight Connector 46"/>
            <p:cNvCxnSpPr>
              <a:cxnSpLocks noChangeShapeType="1"/>
              <a:stCxn id="63512" idx="1"/>
              <a:endCxn id="63494" idx="3"/>
            </p:cNvCxnSpPr>
            <p:nvPr/>
          </p:nvCxnSpPr>
          <p:spPr bwMode="auto">
            <a:xfrm flipH="1" flipV="1">
              <a:off x="5378450" y="872125"/>
              <a:ext cx="369888" cy="101782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3503" name="TextBox 66"/>
          <p:cNvSpPr txBox="1">
            <a:spLocks noChangeArrowheads="1"/>
          </p:cNvSpPr>
          <p:nvPr/>
        </p:nvSpPr>
        <p:spPr bwMode="auto">
          <a:xfrm>
            <a:off x="5795963" y="6505575"/>
            <a:ext cx="2763837" cy="307975"/>
          </a:xfrm>
          <a:prstGeom prst="rect">
            <a:avLst/>
          </a:prstGeom>
          <a:solidFill>
            <a:srgbClr val="FFFFCC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i="1">
                <a:solidFill>
                  <a:srgbClr val="000090"/>
                </a:solidFill>
              </a:rPr>
              <a:t>persone coinvolte: tutto alice-pd</a:t>
            </a:r>
          </a:p>
        </p:txBody>
      </p:sp>
      <p:sp>
        <p:nvSpPr>
          <p:cNvPr id="34" name="Rectangle 36"/>
          <p:cNvSpPr>
            <a:spLocks noChangeArrowheads="1"/>
          </p:cNvSpPr>
          <p:nvPr/>
        </p:nvSpPr>
        <p:spPr bwMode="auto">
          <a:xfrm>
            <a:off x="179388" y="6165850"/>
            <a:ext cx="5292725" cy="6111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00009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marL="457200" indent="-457200" defTabSz="914400">
              <a:defRPr/>
            </a:pPr>
            <a:endParaRPr lang="it-IT"/>
          </a:p>
        </p:txBody>
      </p:sp>
      <p:sp>
        <p:nvSpPr>
          <p:cNvPr id="63505" name="TextBox 8"/>
          <p:cNvSpPr txBox="1">
            <a:spLocks noChangeArrowheads="1"/>
          </p:cNvSpPr>
          <p:nvPr/>
        </p:nvSpPr>
        <p:spPr bwMode="auto">
          <a:xfrm>
            <a:off x="234950" y="6156325"/>
            <a:ext cx="3365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3200" b="1" i="1">
                <a:solidFill>
                  <a:srgbClr val="FF0000"/>
                </a:solidFill>
              </a:rPr>
              <a:t>2013 – LHC LS1</a:t>
            </a:r>
          </a:p>
        </p:txBody>
      </p: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1547813" y="4905375"/>
            <a:ext cx="7129462" cy="1944688"/>
            <a:chOff x="1547813" y="4905673"/>
            <a:chExt cx="7128742" cy="1943630"/>
          </a:xfrm>
        </p:grpSpPr>
        <p:sp>
          <p:nvSpPr>
            <p:cNvPr id="63507" name="Oval 14"/>
            <p:cNvSpPr>
              <a:spLocks noChangeArrowheads="1"/>
            </p:cNvSpPr>
            <p:nvPr/>
          </p:nvSpPr>
          <p:spPr bwMode="auto">
            <a:xfrm>
              <a:off x="3707904" y="4905673"/>
              <a:ext cx="1620838" cy="1259631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marL="457200" indent="-457200" defTabSz="914400"/>
              <a:endParaRPr lang="it-IT"/>
            </a:p>
          </p:txBody>
        </p:sp>
        <p:sp>
          <p:nvSpPr>
            <p:cNvPr id="63508" name="Oval 14"/>
            <p:cNvSpPr>
              <a:spLocks noChangeArrowheads="1"/>
            </p:cNvSpPr>
            <p:nvPr/>
          </p:nvSpPr>
          <p:spPr bwMode="auto">
            <a:xfrm>
              <a:off x="1547813" y="6165304"/>
              <a:ext cx="3780929" cy="683999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marL="457200" indent="-457200" defTabSz="914400"/>
              <a:endParaRPr lang="it-IT"/>
            </a:p>
          </p:txBody>
        </p:sp>
        <p:sp>
          <p:nvSpPr>
            <p:cNvPr id="63509" name="TextBox 20"/>
            <p:cNvSpPr txBox="1">
              <a:spLocks noChangeArrowheads="1"/>
            </p:cNvSpPr>
            <p:nvPr/>
          </p:nvSpPr>
          <p:spPr bwMode="auto">
            <a:xfrm>
              <a:off x="5796136" y="5939988"/>
              <a:ext cx="2880419" cy="369332"/>
            </a:xfrm>
            <a:prstGeom prst="rect">
              <a:avLst/>
            </a:prstGeom>
            <a:solidFill>
              <a:srgbClr val="FFFFCC"/>
            </a:solidFill>
            <a:ln w="28575">
              <a:solidFill>
                <a:srgbClr val="0000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t-IT" sz="1800"/>
                <a:t>SPD cooling consolidation</a:t>
              </a:r>
            </a:p>
          </p:txBody>
        </p:sp>
        <p:cxnSp>
          <p:nvCxnSpPr>
            <p:cNvPr id="63510" name="Straight Connector 26"/>
            <p:cNvCxnSpPr>
              <a:cxnSpLocks noChangeShapeType="1"/>
              <a:stCxn id="63509" idx="1"/>
              <a:endCxn id="63507" idx="6"/>
            </p:cNvCxnSpPr>
            <p:nvPr/>
          </p:nvCxnSpPr>
          <p:spPr bwMode="auto">
            <a:xfrm flipH="1" flipV="1">
              <a:off x="5328742" y="5535489"/>
              <a:ext cx="467394" cy="589165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511" name="Straight Connector 26"/>
            <p:cNvCxnSpPr>
              <a:cxnSpLocks noChangeShapeType="1"/>
              <a:stCxn id="63509" idx="1"/>
              <a:endCxn id="63508" idx="6"/>
            </p:cNvCxnSpPr>
            <p:nvPr/>
          </p:nvCxnSpPr>
          <p:spPr bwMode="auto">
            <a:xfrm flipH="1">
              <a:off x="5328742" y="6124654"/>
              <a:ext cx="467394" cy="38265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extBox 1"/>
          <p:cNvSpPr txBox="1">
            <a:spLocks noChangeArrowheads="1"/>
          </p:cNvSpPr>
          <p:nvPr/>
        </p:nvSpPr>
        <p:spPr bwMode="auto">
          <a:xfrm>
            <a:off x="2643632" y="2967335"/>
            <a:ext cx="39952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 smtClean="0"/>
              <a:t>R&amp;D monolithic pixels</a:t>
            </a:r>
            <a:endParaRPr lang="en-US" sz="2800" b="1"/>
          </a:p>
        </p:txBody>
      </p:sp>
      <p:sp>
        <p:nvSpPr>
          <p:cNvPr id="110594" name="TextBox 2"/>
          <p:cNvSpPr txBox="1">
            <a:spLocks noChangeArrowheads="1"/>
          </p:cNvSpPr>
          <p:nvPr/>
        </p:nvSpPr>
        <p:spPr bwMode="auto">
          <a:xfrm>
            <a:off x="4900613" y="5383213"/>
            <a:ext cx="3460750" cy="738187"/>
          </a:xfrm>
          <a:prstGeom prst="rect">
            <a:avLst/>
          </a:prstGeom>
          <a:solidFill>
            <a:srgbClr val="FFFFCC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i="1">
                <a:solidFill>
                  <a:srgbClr val="000090"/>
                </a:solidFill>
              </a:rPr>
              <a:t>principali persone coinvolte: S. Mattiazzo, A. Pepato, M. Lunardon, S. Moretto, D. Fabris, D. Pantano, ...</a:t>
            </a:r>
          </a:p>
        </p:txBody>
      </p:sp>
      <p:sp>
        <p:nvSpPr>
          <p:cNvPr id="110595" name="TextBox 8"/>
          <p:cNvSpPr txBox="1">
            <a:spLocks noChangeArrowheads="1"/>
          </p:cNvSpPr>
          <p:nvPr/>
        </p:nvSpPr>
        <p:spPr bwMode="auto">
          <a:xfrm>
            <a:off x="2432050" y="476250"/>
            <a:ext cx="4306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b="1">
                <a:solidFill>
                  <a:srgbClr val="000000"/>
                </a:solidFill>
              </a:rPr>
              <a:t>Seconda parte: ITS Upgrade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666" name="Gruppo 57"/>
          <p:cNvGrpSpPr>
            <a:grpSpLocks noChangeAspect="1"/>
          </p:cNvGrpSpPr>
          <p:nvPr/>
        </p:nvGrpSpPr>
        <p:grpSpPr bwMode="auto">
          <a:xfrm>
            <a:off x="272956" y="733400"/>
            <a:ext cx="4491518" cy="2613472"/>
            <a:chOff x="-32559" y="1543186"/>
            <a:chExt cx="8871759" cy="5162414"/>
          </a:xfrm>
        </p:grpSpPr>
        <p:sp>
          <p:nvSpPr>
            <p:cNvPr id="38" name="Rettangolo arrotondato 37"/>
            <p:cNvSpPr/>
            <p:nvPr/>
          </p:nvSpPr>
          <p:spPr>
            <a:xfrm>
              <a:off x="228719" y="1752356"/>
              <a:ext cx="8610481" cy="609599"/>
            </a:xfrm>
            <a:prstGeom prst="roundRect">
              <a:avLst>
                <a:gd name="adj" fmla="val 4737"/>
              </a:avLst>
            </a:prstGeom>
            <a:solidFill>
              <a:schemeClr val="bg1">
                <a:lumMod val="85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b="1" dirty="0">
                <a:solidFill>
                  <a:prstClr val="white"/>
                </a:solidFill>
                <a:latin typeface="Garamond" pitchFamily="18" charset="0"/>
              </a:endParaRPr>
            </a:p>
          </p:txBody>
        </p:sp>
        <p:sp>
          <p:nvSpPr>
            <p:cNvPr id="9" name="Rettangolo arrotondato 8"/>
            <p:cNvSpPr/>
            <p:nvPr/>
          </p:nvSpPr>
          <p:spPr>
            <a:xfrm>
              <a:off x="228719" y="2209065"/>
              <a:ext cx="8610481" cy="3200891"/>
            </a:xfrm>
            <a:prstGeom prst="roundRect">
              <a:avLst>
                <a:gd name="adj" fmla="val 4737"/>
              </a:avLst>
            </a:prstGeom>
            <a:solidFill>
              <a:schemeClr val="bg1">
                <a:lumMod val="85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dirty="0">
                <a:solidFill>
                  <a:prstClr val="white"/>
                </a:solidFill>
                <a:latin typeface="Garamond" pitchFamily="18" charset="0"/>
              </a:endParaRPr>
            </a:p>
          </p:txBody>
        </p:sp>
        <p:sp>
          <p:nvSpPr>
            <p:cNvPr id="10" name="Arrotonda angolo stesso lato rettangolo 9"/>
            <p:cNvSpPr/>
            <p:nvPr/>
          </p:nvSpPr>
          <p:spPr>
            <a:xfrm rot="10800000">
              <a:off x="228719" y="2209065"/>
              <a:ext cx="8610481" cy="609601"/>
            </a:xfrm>
            <a:prstGeom prst="round2SameRect">
              <a:avLst>
                <a:gd name="adj1" fmla="val 16667"/>
                <a:gd name="adj2" fmla="val 2000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b="1">
                <a:solidFill>
                  <a:prstClr val="white"/>
                </a:solidFill>
                <a:latin typeface="Garamond" pitchFamily="18" charset="0"/>
              </a:endParaRPr>
            </a:p>
          </p:txBody>
        </p:sp>
        <p:sp>
          <p:nvSpPr>
            <p:cNvPr id="12" name="Arrotonda angolo stesso lato rettangolo 11"/>
            <p:cNvSpPr/>
            <p:nvPr/>
          </p:nvSpPr>
          <p:spPr>
            <a:xfrm rot="10800000">
              <a:off x="4115490" y="2209065"/>
              <a:ext cx="380249" cy="229336"/>
            </a:xfrm>
            <a:prstGeom prst="round2Same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b="1">
                <a:solidFill>
                  <a:prstClr val="white"/>
                </a:solidFill>
                <a:latin typeface="Garamond" pitchFamily="18" charset="0"/>
              </a:endParaRPr>
            </a:p>
          </p:txBody>
        </p:sp>
        <p:sp>
          <p:nvSpPr>
            <p:cNvPr id="13" name="Arrotonda angolo stesso lato rettangolo 12"/>
            <p:cNvSpPr/>
            <p:nvPr/>
          </p:nvSpPr>
          <p:spPr>
            <a:xfrm rot="10800000">
              <a:off x="4801506" y="2209065"/>
              <a:ext cx="380249" cy="229336"/>
            </a:xfrm>
            <a:prstGeom prst="round2Same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b="1">
                <a:solidFill>
                  <a:prstClr val="white"/>
                </a:solidFill>
                <a:latin typeface="Garamond" pitchFamily="18" charset="0"/>
              </a:endParaRPr>
            </a:p>
          </p:txBody>
        </p:sp>
        <p:sp>
          <p:nvSpPr>
            <p:cNvPr id="14" name="Arrotonda angolo stesso lato rettangolo 13"/>
            <p:cNvSpPr/>
            <p:nvPr/>
          </p:nvSpPr>
          <p:spPr>
            <a:xfrm rot="10800000">
              <a:off x="838294" y="2209065"/>
              <a:ext cx="380249" cy="229336"/>
            </a:xfrm>
            <a:prstGeom prst="round2Same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b="1">
                <a:solidFill>
                  <a:prstClr val="white"/>
                </a:solidFill>
                <a:latin typeface="Garamond" pitchFamily="18" charset="0"/>
              </a:endParaRPr>
            </a:p>
          </p:txBody>
        </p:sp>
        <p:sp>
          <p:nvSpPr>
            <p:cNvPr id="15" name="Arrotonda angolo stesso lato rettangolo 14"/>
            <p:cNvSpPr/>
            <p:nvPr/>
          </p:nvSpPr>
          <p:spPr>
            <a:xfrm rot="10800000">
              <a:off x="1524310" y="2209065"/>
              <a:ext cx="380249" cy="229336"/>
            </a:xfrm>
            <a:prstGeom prst="round2Same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b="1">
                <a:solidFill>
                  <a:prstClr val="white"/>
                </a:solidFill>
                <a:latin typeface="Garamond" pitchFamily="18" charset="0"/>
              </a:endParaRPr>
            </a:p>
          </p:txBody>
        </p:sp>
        <p:sp>
          <p:nvSpPr>
            <p:cNvPr id="19" name="CasellaDiTesto 18"/>
            <p:cNvSpPr txBox="1"/>
            <p:nvPr/>
          </p:nvSpPr>
          <p:spPr>
            <a:xfrm>
              <a:off x="-32559" y="1685424"/>
              <a:ext cx="2517835" cy="54715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black"/>
                  </a:solidFill>
                  <a:latin typeface="Garamond" pitchFamily="18" charset="0"/>
                  <a:ea typeface="+mn-ea"/>
                  <a:cs typeface="+mn-cs"/>
                </a:rPr>
                <a:t>NMOS in P-well</a:t>
              </a:r>
            </a:p>
          </p:txBody>
        </p:sp>
        <p:sp>
          <p:nvSpPr>
            <p:cNvPr id="20" name="CasellaDiTesto 19"/>
            <p:cNvSpPr txBox="1"/>
            <p:nvPr/>
          </p:nvSpPr>
          <p:spPr>
            <a:xfrm>
              <a:off x="6167657" y="1685424"/>
              <a:ext cx="2517835" cy="54715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black"/>
                  </a:solidFill>
                  <a:latin typeface="Garamond" pitchFamily="18" charset="0"/>
                  <a:ea typeface="+mn-ea"/>
                  <a:cs typeface="+mn-cs"/>
                </a:rPr>
                <a:t>PMOS in N-well</a:t>
              </a:r>
            </a:p>
          </p:txBody>
        </p:sp>
        <p:sp>
          <p:nvSpPr>
            <p:cNvPr id="21" name="Rettangolo 20"/>
            <p:cNvSpPr/>
            <p:nvPr/>
          </p:nvSpPr>
          <p:spPr>
            <a:xfrm>
              <a:off x="1218543" y="2134580"/>
              <a:ext cx="305767" cy="7448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b="1">
                <a:solidFill>
                  <a:prstClr val="white"/>
                </a:solidFill>
                <a:latin typeface="Garamond" pitchFamily="18" charset="0"/>
              </a:endParaRPr>
            </a:p>
          </p:txBody>
        </p:sp>
        <p:sp>
          <p:nvSpPr>
            <p:cNvPr id="22" name="Rettangolo 21"/>
            <p:cNvSpPr/>
            <p:nvPr/>
          </p:nvSpPr>
          <p:spPr>
            <a:xfrm>
              <a:off x="4495739" y="2134580"/>
              <a:ext cx="305767" cy="7448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b="1">
                <a:solidFill>
                  <a:prstClr val="white"/>
                </a:solidFill>
                <a:latin typeface="Garamond" pitchFamily="18" charset="0"/>
              </a:endParaRPr>
            </a:p>
          </p:txBody>
        </p:sp>
        <p:sp>
          <p:nvSpPr>
            <p:cNvPr id="24" name="Arrotonda angolo stesso lato rettangolo 23"/>
            <p:cNvSpPr/>
            <p:nvPr/>
          </p:nvSpPr>
          <p:spPr>
            <a:xfrm>
              <a:off x="228720" y="4114309"/>
              <a:ext cx="8610480" cy="2591291"/>
            </a:xfrm>
            <a:prstGeom prst="round2SameRect">
              <a:avLst>
                <a:gd name="adj1" fmla="val 0"/>
                <a:gd name="adj2" fmla="val 16531"/>
              </a:avLst>
            </a:prstGeom>
            <a:solidFill>
              <a:schemeClr val="bg1">
                <a:lumMod val="65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dirty="0">
                <a:solidFill>
                  <a:prstClr val="white"/>
                </a:solidFill>
                <a:latin typeface="Garamond" pitchFamily="18" charset="0"/>
              </a:endParaRPr>
            </a:p>
          </p:txBody>
        </p:sp>
        <p:sp>
          <p:nvSpPr>
            <p:cNvPr id="25" name="Arrotonda angolo stesso lato rettangolo 24"/>
            <p:cNvSpPr/>
            <p:nvPr/>
          </p:nvSpPr>
          <p:spPr>
            <a:xfrm rot="10800000">
              <a:off x="6095136" y="2209065"/>
              <a:ext cx="2744064" cy="609601"/>
            </a:xfrm>
            <a:prstGeom prst="round2SameRect">
              <a:avLst>
                <a:gd name="adj1" fmla="val 8432"/>
                <a:gd name="adj2" fmla="val 14117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b="1">
                <a:solidFill>
                  <a:prstClr val="white"/>
                </a:solidFill>
                <a:latin typeface="Garamond" pitchFamily="18" charset="0"/>
              </a:endParaRPr>
            </a:p>
          </p:txBody>
        </p:sp>
        <p:sp>
          <p:nvSpPr>
            <p:cNvPr id="26" name="Arrotonda angolo stesso lato rettangolo 25"/>
            <p:cNvSpPr/>
            <p:nvPr/>
          </p:nvSpPr>
          <p:spPr>
            <a:xfrm rot="10800000">
              <a:off x="7086919" y="2209065"/>
              <a:ext cx="380249" cy="229336"/>
            </a:xfrm>
            <a:prstGeom prst="round2Same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b="1">
                <a:solidFill>
                  <a:prstClr val="white"/>
                </a:solidFill>
                <a:latin typeface="Garamond" pitchFamily="18" charset="0"/>
              </a:endParaRPr>
            </a:p>
          </p:txBody>
        </p:sp>
        <p:sp>
          <p:nvSpPr>
            <p:cNvPr id="27" name="Arrotonda angolo stesso lato rettangolo 26"/>
            <p:cNvSpPr/>
            <p:nvPr/>
          </p:nvSpPr>
          <p:spPr>
            <a:xfrm rot="10800000">
              <a:off x="7772935" y="2209065"/>
              <a:ext cx="380249" cy="229336"/>
            </a:xfrm>
            <a:prstGeom prst="round2Same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b="1">
                <a:solidFill>
                  <a:prstClr val="white"/>
                </a:solidFill>
                <a:latin typeface="Garamond" pitchFamily="18" charset="0"/>
              </a:endParaRPr>
            </a:p>
          </p:txBody>
        </p:sp>
        <p:sp>
          <p:nvSpPr>
            <p:cNvPr id="28" name="Rettangolo 27"/>
            <p:cNvSpPr/>
            <p:nvPr/>
          </p:nvSpPr>
          <p:spPr>
            <a:xfrm>
              <a:off x="7467168" y="2132621"/>
              <a:ext cx="305767" cy="7644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b="1">
                <a:solidFill>
                  <a:prstClr val="white"/>
                </a:solidFill>
                <a:latin typeface="Garamond" pitchFamily="18" charset="0"/>
              </a:endParaRPr>
            </a:p>
          </p:txBody>
        </p:sp>
        <p:sp>
          <p:nvSpPr>
            <p:cNvPr id="30" name="CasellaDiTesto 29"/>
            <p:cNvSpPr txBox="1"/>
            <p:nvPr/>
          </p:nvSpPr>
          <p:spPr>
            <a:xfrm>
              <a:off x="6857593" y="2357612"/>
              <a:ext cx="1448474" cy="60795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prstClr val="white"/>
                  </a:solidFill>
                  <a:latin typeface="Garamond" pitchFamily="18" charset="0"/>
                  <a:ea typeface="+mn-ea"/>
                  <a:cs typeface="+mn-cs"/>
                </a:rPr>
                <a:t>N-Well</a:t>
              </a:r>
            </a:p>
          </p:txBody>
        </p:sp>
        <p:sp>
          <p:nvSpPr>
            <p:cNvPr id="31" name="CasellaDiTesto 30"/>
            <p:cNvSpPr txBox="1"/>
            <p:nvPr/>
          </p:nvSpPr>
          <p:spPr>
            <a:xfrm>
              <a:off x="4334292" y="2357612"/>
              <a:ext cx="1448472" cy="60795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prstClr val="white"/>
                  </a:solidFill>
                  <a:latin typeface="Garamond" pitchFamily="18" charset="0"/>
                  <a:ea typeface="+mn-ea"/>
                  <a:cs typeface="+mn-cs"/>
                </a:rPr>
                <a:t>P-Well</a:t>
              </a:r>
            </a:p>
          </p:txBody>
        </p:sp>
        <p:sp>
          <p:nvSpPr>
            <p:cNvPr id="34" name="CasellaDiTesto 33"/>
            <p:cNvSpPr txBox="1"/>
            <p:nvPr/>
          </p:nvSpPr>
          <p:spPr>
            <a:xfrm>
              <a:off x="685410" y="2357612"/>
              <a:ext cx="1448472" cy="60795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prstClr val="white"/>
                  </a:solidFill>
                  <a:latin typeface="Garamond" pitchFamily="18" charset="0"/>
                  <a:ea typeface="+mn-ea"/>
                  <a:cs typeface="+mn-cs"/>
                </a:rPr>
                <a:t>P-Well</a:t>
              </a:r>
            </a:p>
          </p:txBody>
        </p:sp>
        <p:sp>
          <p:nvSpPr>
            <p:cNvPr id="16" name="CasellaDiTesto 15"/>
            <p:cNvSpPr txBox="1"/>
            <p:nvPr/>
          </p:nvSpPr>
          <p:spPr>
            <a:xfrm>
              <a:off x="209564" y="5810327"/>
              <a:ext cx="4072975" cy="41750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prstClr val="black"/>
                  </a:solidFill>
                  <a:latin typeface="Garamond" pitchFamily="18" charset="0"/>
                  <a:ea typeface="+mn-ea"/>
                  <a:cs typeface="+mn-cs"/>
                </a:rPr>
                <a:t>Low R P-substrate (</a:t>
              </a:r>
              <a:r>
                <a:rPr lang="en-US" sz="1600" b="1" dirty="0">
                  <a:solidFill>
                    <a:prstClr val="black"/>
                  </a:solidFill>
                  <a:latin typeface="Garamond" pitchFamily="18" charset="0"/>
                  <a:ea typeface="+mn-ea"/>
                  <a:cs typeface="+mn-cs"/>
                  <a:sym typeface="Symbol"/>
                </a:rPr>
                <a:t>100s m thick)</a:t>
              </a:r>
              <a:endParaRPr lang="en-US" sz="1600" b="1" dirty="0">
                <a:solidFill>
                  <a:prstClr val="black"/>
                </a:solidFill>
                <a:latin typeface="Garamond" pitchFamily="18" charset="0"/>
                <a:ea typeface="+mn-ea"/>
                <a:cs typeface="+mn-cs"/>
              </a:endParaRPr>
            </a:p>
          </p:txBody>
        </p:sp>
        <p:sp>
          <p:nvSpPr>
            <p:cNvPr id="35" name="CasellaDiTesto 34"/>
            <p:cNvSpPr txBox="1"/>
            <p:nvPr/>
          </p:nvSpPr>
          <p:spPr>
            <a:xfrm>
              <a:off x="64843" y="2965566"/>
              <a:ext cx="2847129" cy="103352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prstClr val="black"/>
                  </a:solidFill>
                  <a:latin typeface="Garamond" pitchFamily="18" charset="0"/>
                  <a:ea typeface="+mn-ea"/>
                  <a:cs typeface="+mn-cs"/>
                </a:rPr>
                <a:t>P Epitaxial layer </a:t>
              </a:r>
            </a:p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prstClr val="black"/>
                  </a:solidFill>
                  <a:latin typeface="Garamond" pitchFamily="18" charset="0"/>
                  <a:ea typeface="+mn-ea"/>
                  <a:cs typeface="+mn-cs"/>
                </a:rPr>
                <a:t>(10-20</a:t>
              </a:r>
              <a:r>
                <a:rPr lang="en-US" sz="1400" b="1" dirty="0">
                  <a:solidFill>
                    <a:prstClr val="black"/>
                  </a:solidFill>
                  <a:latin typeface="Garamond" pitchFamily="18" charset="0"/>
                  <a:ea typeface="+mn-ea"/>
                  <a:cs typeface="+mn-cs"/>
                  <a:sym typeface="Symbol"/>
                </a:rPr>
                <a:t>m thick)</a:t>
              </a:r>
              <a:endParaRPr lang="en-US" sz="1400" b="1" dirty="0">
                <a:solidFill>
                  <a:prstClr val="black"/>
                </a:solidFill>
                <a:latin typeface="Garamond" pitchFamily="18" charset="0"/>
                <a:ea typeface="+mn-ea"/>
                <a:cs typeface="+mn-cs"/>
              </a:endParaRPr>
            </a:p>
          </p:txBody>
        </p:sp>
        <p:sp>
          <p:nvSpPr>
            <p:cNvPr id="32" name="CasellaDiTesto 31"/>
            <p:cNvSpPr txBox="1"/>
            <p:nvPr/>
          </p:nvSpPr>
          <p:spPr>
            <a:xfrm>
              <a:off x="3765364" y="1685424"/>
              <a:ext cx="2517835" cy="54715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black"/>
                  </a:solidFill>
                  <a:latin typeface="Garamond" pitchFamily="18" charset="0"/>
                  <a:ea typeface="+mn-ea"/>
                  <a:cs typeface="+mn-cs"/>
                </a:rPr>
                <a:t>NMOS in P-well</a:t>
              </a:r>
            </a:p>
          </p:txBody>
        </p:sp>
        <p:sp>
          <p:nvSpPr>
            <p:cNvPr id="36" name="CasellaDiTesto 35"/>
            <p:cNvSpPr txBox="1"/>
            <p:nvPr/>
          </p:nvSpPr>
          <p:spPr>
            <a:xfrm>
              <a:off x="2343044" y="1646422"/>
              <a:ext cx="1288374" cy="60795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rgbClr val="0000FF"/>
                  </a:solidFill>
                  <a:latin typeface="Garamond" pitchFamily="18" charset="0"/>
                  <a:ea typeface="+mn-ea"/>
                  <a:cs typeface="+mn-cs"/>
                </a:rPr>
                <a:t>Diode</a:t>
              </a:r>
            </a:p>
          </p:txBody>
        </p:sp>
        <p:sp>
          <p:nvSpPr>
            <p:cNvPr id="80" name="Figura a mano libera 79"/>
            <p:cNvSpPr/>
            <p:nvPr/>
          </p:nvSpPr>
          <p:spPr>
            <a:xfrm>
              <a:off x="1949639" y="2207105"/>
              <a:ext cx="1078025" cy="811493"/>
            </a:xfrm>
            <a:custGeom>
              <a:avLst/>
              <a:gdLst>
                <a:gd name="connsiteX0" fmla="*/ 162910 w 1077310"/>
                <a:gd name="connsiteY0" fmla="*/ 0 h 811925"/>
                <a:gd name="connsiteX1" fmla="*/ 21021 w 1077310"/>
                <a:gd name="connsiteY1" fmla="*/ 378373 h 811925"/>
                <a:gd name="connsiteX2" fmla="*/ 36786 w 1077310"/>
                <a:gd name="connsiteY2" fmla="*/ 614856 h 811925"/>
                <a:gd name="connsiteX3" fmla="*/ 241738 w 1077310"/>
                <a:gd name="connsiteY3" fmla="*/ 756745 h 811925"/>
                <a:gd name="connsiteX4" fmla="*/ 714703 w 1077310"/>
                <a:gd name="connsiteY4" fmla="*/ 804042 h 811925"/>
                <a:gd name="connsiteX5" fmla="*/ 1077310 w 1077310"/>
                <a:gd name="connsiteY5" fmla="*/ 804042 h 81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7310" h="811925">
                  <a:moveTo>
                    <a:pt x="162910" y="0"/>
                  </a:moveTo>
                  <a:cubicBezTo>
                    <a:pt x="102476" y="137948"/>
                    <a:pt x="42042" y="275897"/>
                    <a:pt x="21021" y="378373"/>
                  </a:cubicBezTo>
                  <a:cubicBezTo>
                    <a:pt x="0" y="480849"/>
                    <a:pt x="0" y="551794"/>
                    <a:pt x="36786" y="614856"/>
                  </a:cubicBezTo>
                  <a:cubicBezTo>
                    <a:pt x="73572" y="677918"/>
                    <a:pt x="128752" y="725214"/>
                    <a:pt x="241738" y="756745"/>
                  </a:cubicBezTo>
                  <a:cubicBezTo>
                    <a:pt x="354724" y="788276"/>
                    <a:pt x="575441" y="796159"/>
                    <a:pt x="714703" y="804042"/>
                  </a:cubicBezTo>
                  <a:cubicBezTo>
                    <a:pt x="853965" y="811925"/>
                    <a:pt x="1077310" y="804042"/>
                    <a:pt x="1077310" y="804042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1" name="Figura a mano libera 80"/>
            <p:cNvSpPr/>
            <p:nvPr/>
          </p:nvSpPr>
          <p:spPr>
            <a:xfrm flipH="1">
              <a:off x="2970823" y="2209065"/>
              <a:ext cx="1013343" cy="813454"/>
            </a:xfrm>
            <a:custGeom>
              <a:avLst/>
              <a:gdLst>
                <a:gd name="connsiteX0" fmla="*/ 162910 w 1077310"/>
                <a:gd name="connsiteY0" fmla="*/ 0 h 811925"/>
                <a:gd name="connsiteX1" fmla="*/ 21021 w 1077310"/>
                <a:gd name="connsiteY1" fmla="*/ 378373 h 811925"/>
                <a:gd name="connsiteX2" fmla="*/ 36786 w 1077310"/>
                <a:gd name="connsiteY2" fmla="*/ 614856 h 811925"/>
                <a:gd name="connsiteX3" fmla="*/ 241738 w 1077310"/>
                <a:gd name="connsiteY3" fmla="*/ 756745 h 811925"/>
                <a:gd name="connsiteX4" fmla="*/ 714703 w 1077310"/>
                <a:gd name="connsiteY4" fmla="*/ 804042 h 811925"/>
                <a:gd name="connsiteX5" fmla="*/ 1077310 w 1077310"/>
                <a:gd name="connsiteY5" fmla="*/ 804042 h 81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7310" h="811925">
                  <a:moveTo>
                    <a:pt x="162910" y="0"/>
                  </a:moveTo>
                  <a:cubicBezTo>
                    <a:pt x="102476" y="137948"/>
                    <a:pt x="42042" y="275897"/>
                    <a:pt x="21021" y="378373"/>
                  </a:cubicBezTo>
                  <a:cubicBezTo>
                    <a:pt x="0" y="480849"/>
                    <a:pt x="0" y="551794"/>
                    <a:pt x="36786" y="614856"/>
                  </a:cubicBezTo>
                  <a:cubicBezTo>
                    <a:pt x="73572" y="677918"/>
                    <a:pt x="128752" y="725214"/>
                    <a:pt x="241738" y="756745"/>
                  </a:cubicBezTo>
                  <a:cubicBezTo>
                    <a:pt x="354724" y="788276"/>
                    <a:pt x="575441" y="796159"/>
                    <a:pt x="714703" y="804042"/>
                  </a:cubicBezTo>
                  <a:cubicBezTo>
                    <a:pt x="853965" y="811925"/>
                    <a:pt x="1077310" y="804042"/>
                    <a:pt x="1077310" y="804042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2" name="Rettangolo 81"/>
            <p:cNvSpPr/>
            <p:nvPr/>
          </p:nvSpPr>
          <p:spPr>
            <a:xfrm>
              <a:off x="2743458" y="2744181"/>
              <a:ext cx="456690" cy="2273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Arrotonda angolo stesso lato rettangolo 10"/>
            <p:cNvSpPr/>
            <p:nvPr/>
          </p:nvSpPr>
          <p:spPr>
            <a:xfrm rot="10800000">
              <a:off x="2133883" y="2209065"/>
              <a:ext cx="1675840" cy="609601"/>
            </a:xfrm>
            <a:prstGeom prst="round2Same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b="1">
                <a:solidFill>
                  <a:srgbClr val="660066"/>
                </a:solidFill>
                <a:latin typeface="Garamond" pitchFamily="18" charset="0"/>
              </a:endParaRPr>
            </a:p>
          </p:txBody>
        </p:sp>
        <p:grpSp>
          <p:nvGrpSpPr>
            <p:cNvPr id="113698" name="Gruppo 88"/>
            <p:cNvGrpSpPr>
              <a:grpSpLocks/>
            </p:cNvGrpSpPr>
            <p:nvPr/>
          </p:nvGrpSpPr>
          <p:grpSpPr bwMode="auto">
            <a:xfrm>
              <a:off x="1841836" y="1543186"/>
              <a:ext cx="6540673" cy="5085969"/>
              <a:chOff x="1841836" y="1543186"/>
              <a:chExt cx="6540673" cy="5085969"/>
            </a:xfrm>
          </p:grpSpPr>
          <p:sp>
            <p:nvSpPr>
              <p:cNvPr id="41" name="Ovale 40"/>
              <p:cNvSpPr/>
              <p:nvPr/>
            </p:nvSpPr>
            <p:spPr>
              <a:xfrm>
                <a:off x="5258196" y="3810491"/>
                <a:ext cx="227365" cy="227375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prstClr val="white"/>
                    </a:solidFill>
                    <a:latin typeface="Calibri"/>
                  </a:rPr>
                  <a:t>e</a:t>
                </a:r>
              </a:p>
            </p:txBody>
          </p:sp>
          <p:sp>
            <p:nvSpPr>
              <p:cNvPr id="42" name="Ovale 41"/>
              <p:cNvSpPr/>
              <p:nvPr/>
            </p:nvSpPr>
            <p:spPr>
              <a:xfrm>
                <a:off x="5638445" y="4114310"/>
                <a:ext cx="229326" cy="229336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prstClr val="white"/>
                    </a:solidFill>
                    <a:latin typeface="Calibri"/>
                  </a:rPr>
                  <a:t>e</a:t>
                </a:r>
              </a:p>
            </p:txBody>
          </p:sp>
          <p:sp>
            <p:nvSpPr>
              <p:cNvPr id="43" name="Ovale 42"/>
              <p:cNvSpPr/>
              <p:nvPr/>
            </p:nvSpPr>
            <p:spPr>
              <a:xfrm>
                <a:off x="6020654" y="4420090"/>
                <a:ext cx="227365" cy="227375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prstClr val="white"/>
                    </a:solidFill>
                    <a:latin typeface="Calibri"/>
                  </a:rPr>
                  <a:t>e</a:t>
                </a:r>
              </a:p>
            </p:txBody>
          </p:sp>
          <p:sp>
            <p:nvSpPr>
              <p:cNvPr id="45" name="Ovale 44"/>
              <p:cNvSpPr/>
              <p:nvPr/>
            </p:nvSpPr>
            <p:spPr>
              <a:xfrm>
                <a:off x="6400903" y="4723911"/>
                <a:ext cx="229325" cy="229334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prstClr val="white"/>
                    </a:solidFill>
                    <a:latin typeface="Calibri"/>
                  </a:rPr>
                  <a:t>e</a:t>
                </a:r>
              </a:p>
            </p:txBody>
          </p:sp>
          <p:sp>
            <p:nvSpPr>
              <p:cNvPr id="46" name="Ovale 45"/>
              <p:cNvSpPr/>
              <p:nvPr/>
            </p:nvSpPr>
            <p:spPr>
              <a:xfrm>
                <a:off x="6781152" y="5029691"/>
                <a:ext cx="229325" cy="227375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prstClr val="white"/>
                    </a:solidFill>
                    <a:latin typeface="Calibri"/>
                  </a:rPr>
                  <a:t>e</a:t>
                </a:r>
              </a:p>
            </p:txBody>
          </p:sp>
          <p:sp>
            <p:nvSpPr>
              <p:cNvPr id="47" name="Ovale 46"/>
              <p:cNvSpPr/>
              <p:nvPr/>
            </p:nvSpPr>
            <p:spPr>
              <a:xfrm>
                <a:off x="4419296" y="3810491"/>
                <a:ext cx="229326" cy="227375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prstClr val="white"/>
                    </a:solidFill>
                    <a:latin typeface="Calibri"/>
                  </a:rPr>
                  <a:t>h</a:t>
                </a:r>
              </a:p>
            </p:txBody>
          </p:sp>
          <p:sp>
            <p:nvSpPr>
              <p:cNvPr id="48" name="Ovale 47"/>
              <p:cNvSpPr/>
              <p:nvPr/>
            </p:nvSpPr>
            <p:spPr>
              <a:xfrm>
                <a:off x="4801506" y="4114310"/>
                <a:ext cx="227365" cy="229336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prstClr val="white"/>
                    </a:solidFill>
                    <a:latin typeface="Calibri"/>
                  </a:rPr>
                  <a:t>h</a:t>
                </a:r>
              </a:p>
            </p:txBody>
          </p:sp>
          <p:sp>
            <p:nvSpPr>
              <p:cNvPr id="49" name="Ovale 48"/>
              <p:cNvSpPr/>
              <p:nvPr/>
            </p:nvSpPr>
            <p:spPr>
              <a:xfrm>
                <a:off x="5181755" y="4420090"/>
                <a:ext cx="229325" cy="227375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prstClr val="white"/>
                    </a:solidFill>
                    <a:latin typeface="Calibri"/>
                  </a:rPr>
                  <a:t>h</a:t>
                </a:r>
              </a:p>
            </p:txBody>
          </p:sp>
          <p:sp>
            <p:nvSpPr>
              <p:cNvPr id="50" name="Ovale 49"/>
              <p:cNvSpPr/>
              <p:nvPr/>
            </p:nvSpPr>
            <p:spPr>
              <a:xfrm>
                <a:off x="5562004" y="4723911"/>
                <a:ext cx="229325" cy="229334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prstClr val="white"/>
                    </a:solidFill>
                    <a:latin typeface="Calibri"/>
                  </a:rPr>
                  <a:t>h</a:t>
                </a:r>
              </a:p>
            </p:txBody>
          </p:sp>
          <p:sp>
            <p:nvSpPr>
              <p:cNvPr id="51" name="Ovale 50"/>
              <p:cNvSpPr/>
              <p:nvPr/>
            </p:nvSpPr>
            <p:spPr>
              <a:xfrm>
                <a:off x="5944212" y="5029691"/>
                <a:ext cx="227365" cy="227375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prstClr val="white"/>
                    </a:solidFill>
                    <a:latin typeface="Calibri"/>
                  </a:rPr>
                  <a:t>h</a:t>
                </a:r>
              </a:p>
            </p:txBody>
          </p:sp>
          <p:sp>
            <p:nvSpPr>
              <p:cNvPr id="52" name="Ovale 51"/>
              <p:cNvSpPr/>
              <p:nvPr/>
            </p:nvSpPr>
            <p:spPr>
              <a:xfrm>
                <a:off x="7163360" y="5333510"/>
                <a:ext cx="229326" cy="229336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prstClr val="white"/>
                    </a:solidFill>
                    <a:latin typeface="Calibri"/>
                  </a:rPr>
                  <a:t>e</a:t>
                </a:r>
              </a:p>
            </p:txBody>
          </p:sp>
          <p:sp>
            <p:nvSpPr>
              <p:cNvPr id="53" name="Ovale 52"/>
              <p:cNvSpPr/>
              <p:nvPr/>
            </p:nvSpPr>
            <p:spPr>
              <a:xfrm>
                <a:off x="7543609" y="5639290"/>
                <a:ext cx="229326" cy="227375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prstClr val="white"/>
                    </a:solidFill>
                    <a:latin typeface="Calibri"/>
                  </a:rPr>
                  <a:t>e</a:t>
                </a:r>
              </a:p>
            </p:txBody>
          </p:sp>
          <p:sp>
            <p:nvSpPr>
              <p:cNvPr id="54" name="Ovale 53"/>
              <p:cNvSpPr/>
              <p:nvPr/>
            </p:nvSpPr>
            <p:spPr>
              <a:xfrm>
                <a:off x="7925819" y="5943111"/>
                <a:ext cx="227365" cy="229334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prstClr val="white"/>
                    </a:solidFill>
                    <a:latin typeface="Calibri"/>
                  </a:rPr>
                  <a:t>e</a:t>
                </a:r>
              </a:p>
            </p:txBody>
          </p:sp>
          <p:sp>
            <p:nvSpPr>
              <p:cNvPr id="55" name="Ovale 54"/>
              <p:cNvSpPr/>
              <p:nvPr/>
            </p:nvSpPr>
            <p:spPr>
              <a:xfrm>
                <a:off x="6400903" y="5333510"/>
                <a:ext cx="229325" cy="229336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prstClr val="white"/>
                    </a:solidFill>
                    <a:latin typeface="Calibri"/>
                  </a:rPr>
                  <a:t>h</a:t>
                </a:r>
              </a:p>
            </p:txBody>
          </p:sp>
          <p:sp>
            <p:nvSpPr>
              <p:cNvPr id="56" name="Ovale 55"/>
              <p:cNvSpPr/>
              <p:nvPr/>
            </p:nvSpPr>
            <p:spPr>
              <a:xfrm>
                <a:off x="6781152" y="5639290"/>
                <a:ext cx="229325" cy="227375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prstClr val="white"/>
                    </a:solidFill>
                    <a:latin typeface="Calibri"/>
                  </a:rPr>
                  <a:t>h</a:t>
                </a:r>
              </a:p>
            </p:txBody>
          </p:sp>
          <p:sp>
            <p:nvSpPr>
              <p:cNvPr id="57" name="Ovale 56"/>
              <p:cNvSpPr/>
              <p:nvPr/>
            </p:nvSpPr>
            <p:spPr>
              <a:xfrm>
                <a:off x="7163360" y="5943111"/>
                <a:ext cx="229326" cy="229334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prstClr val="white"/>
                    </a:solidFill>
                    <a:latin typeface="Calibri"/>
                  </a:rPr>
                  <a:t>h</a:t>
                </a:r>
              </a:p>
            </p:txBody>
          </p:sp>
          <p:sp>
            <p:nvSpPr>
              <p:cNvPr id="64" name="Ovale 63"/>
              <p:cNvSpPr/>
              <p:nvPr/>
            </p:nvSpPr>
            <p:spPr>
              <a:xfrm>
                <a:off x="7620052" y="6248891"/>
                <a:ext cx="229325" cy="227375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prstClr val="white"/>
                    </a:solidFill>
                    <a:latin typeface="Calibri"/>
                  </a:rPr>
                  <a:t>h</a:t>
                </a:r>
              </a:p>
            </p:txBody>
          </p:sp>
          <p:sp>
            <p:nvSpPr>
              <p:cNvPr id="67" name="Ovale 66"/>
              <p:cNvSpPr/>
              <p:nvPr/>
            </p:nvSpPr>
            <p:spPr>
              <a:xfrm>
                <a:off x="3962606" y="2895110"/>
                <a:ext cx="227365" cy="229336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prstClr val="white"/>
                    </a:solidFill>
                    <a:latin typeface="Calibri"/>
                  </a:rPr>
                  <a:t>e</a:t>
                </a:r>
              </a:p>
            </p:txBody>
          </p:sp>
          <p:sp>
            <p:nvSpPr>
              <p:cNvPr id="68" name="Ovale 67"/>
              <p:cNvSpPr/>
              <p:nvPr/>
            </p:nvSpPr>
            <p:spPr>
              <a:xfrm>
                <a:off x="4342855" y="3200890"/>
                <a:ext cx="229325" cy="227375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prstClr val="white"/>
                    </a:solidFill>
                    <a:latin typeface="Calibri"/>
                  </a:rPr>
                  <a:t>e</a:t>
                </a:r>
              </a:p>
            </p:txBody>
          </p:sp>
          <p:sp>
            <p:nvSpPr>
              <p:cNvPr id="69" name="Ovale 68"/>
              <p:cNvSpPr/>
              <p:nvPr/>
            </p:nvSpPr>
            <p:spPr>
              <a:xfrm>
                <a:off x="4725064" y="3504711"/>
                <a:ext cx="227365" cy="229334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prstClr val="white"/>
                    </a:solidFill>
                    <a:latin typeface="Calibri"/>
                  </a:rPr>
                  <a:t>e</a:t>
                </a:r>
              </a:p>
            </p:txBody>
          </p:sp>
          <p:sp>
            <p:nvSpPr>
              <p:cNvPr id="71" name="Ovale 70"/>
              <p:cNvSpPr/>
              <p:nvPr/>
            </p:nvSpPr>
            <p:spPr>
              <a:xfrm>
                <a:off x="3580397" y="3200890"/>
                <a:ext cx="229326" cy="227375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prstClr val="white"/>
                    </a:solidFill>
                    <a:latin typeface="Calibri"/>
                  </a:rPr>
                  <a:t>h</a:t>
                </a:r>
              </a:p>
            </p:txBody>
          </p:sp>
          <p:sp>
            <p:nvSpPr>
              <p:cNvPr id="72" name="Ovale 71"/>
              <p:cNvSpPr/>
              <p:nvPr/>
            </p:nvSpPr>
            <p:spPr>
              <a:xfrm>
                <a:off x="3962606" y="3504711"/>
                <a:ext cx="227365" cy="229334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prstClr val="white"/>
                    </a:solidFill>
                    <a:latin typeface="Calibri"/>
                  </a:rPr>
                  <a:t>h</a:t>
                </a:r>
              </a:p>
            </p:txBody>
          </p:sp>
          <p:cxnSp>
            <p:nvCxnSpPr>
              <p:cNvPr id="37" name="Connettore 2 36"/>
              <p:cNvCxnSpPr/>
              <p:nvPr/>
            </p:nvCxnSpPr>
            <p:spPr>
              <a:xfrm>
                <a:off x="1841836" y="1543186"/>
                <a:ext cx="6540673" cy="5085969"/>
              </a:xfrm>
              <a:prstGeom prst="straightConnector1">
                <a:avLst/>
              </a:prstGeom>
              <a:ln w="38100" cmpd="sng">
                <a:solidFill>
                  <a:srgbClr val="FF66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CasellaDiTesto 32"/>
            <p:cNvSpPr txBox="1"/>
            <p:nvPr/>
          </p:nvSpPr>
          <p:spPr>
            <a:xfrm>
              <a:off x="2316890" y="2254376"/>
              <a:ext cx="1448474" cy="60795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prstClr val="white"/>
                  </a:solidFill>
                  <a:latin typeface="Garamond" pitchFamily="18" charset="0"/>
                  <a:ea typeface="+mn-ea"/>
                  <a:cs typeface="+mn-cs"/>
                </a:rPr>
                <a:t>N-Well</a:t>
              </a:r>
            </a:p>
          </p:txBody>
        </p:sp>
        <p:sp>
          <p:nvSpPr>
            <p:cNvPr id="84" name="Figura a mano libera 83"/>
            <p:cNvSpPr/>
            <p:nvPr/>
          </p:nvSpPr>
          <p:spPr>
            <a:xfrm>
              <a:off x="2661136" y="3002918"/>
              <a:ext cx="1407313" cy="691925"/>
            </a:xfrm>
            <a:custGeom>
              <a:avLst/>
              <a:gdLst>
                <a:gd name="connsiteX0" fmla="*/ 1405720 w 1407994"/>
                <a:gd name="connsiteY0" fmla="*/ 95535 h 691487"/>
                <a:gd name="connsiteX1" fmla="*/ 1337481 w 1407994"/>
                <a:gd name="connsiteY1" fmla="*/ 382138 h 691487"/>
                <a:gd name="connsiteX2" fmla="*/ 982639 w 1407994"/>
                <a:gd name="connsiteY2" fmla="*/ 464024 h 691487"/>
                <a:gd name="connsiteX3" fmla="*/ 1023583 w 1407994"/>
                <a:gd name="connsiteY3" fmla="*/ 614150 h 691487"/>
                <a:gd name="connsiteX4" fmla="*/ 614150 w 1407994"/>
                <a:gd name="connsiteY4" fmla="*/ 641445 h 691487"/>
                <a:gd name="connsiteX5" fmla="*/ 764275 w 1407994"/>
                <a:gd name="connsiteY5" fmla="*/ 313899 h 691487"/>
                <a:gd name="connsiteX6" fmla="*/ 327547 w 1407994"/>
                <a:gd name="connsiteY6" fmla="*/ 368490 h 691487"/>
                <a:gd name="connsiteX7" fmla="*/ 300251 w 1407994"/>
                <a:gd name="connsiteY7" fmla="*/ 668741 h 691487"/>
                <a:gd name="connsiteX8" fmla="*/ 13648 w 1407994"/>
                <a:gd name="connsiteY8" fmla="*/ 491320 h 691487"/>
                <a:gd name="connsiteX9" fmla="*/ 218365 w 1407994"/>
                <a:gd name="connsiteY9" fmla="*/ 218365 h 691487"/>
                <a:gd name="connsiteX10" fmla="*/ 327547 w 1407994"/>
                <a:gd name="connsiteY10" fmla="*/ 0 h 691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7994" h="691487">
                  <a:moveTo>
                    <a:pt x="1405720" y="95535"/>
                  </a:moveTo>
                  <a:cubicBezTo>
                    <a:pt x="1406857" y="208129"/>
                    <a:pt x="1407994" y="320723"/>
                    <a:pt x="1337481" y="382138"/>
                  </a:cubicBezTo>
                  <a:cubicBezTo>
                    <a:pt x="1266968" y="443553"/>
                    <a:pt x="1034955" y="425355"/>
                    <a:pt x="982639" y="464024"/>
                  </a:cubicBezTo>
                  <a:cubicBezTo>
                    <a:pt x="930323" y="502693"/>
                    <a:pt x="1084998" y="584580"/>
                    <a:pt x="1023583" y="614150"/>
                  </a:cubicBezTo>
                  <a:cubicBezTo>
                    <a:pt x="962168" y="643720"/>
                    <a:pt x="657368" y="691487"/>
                    <a:pt x="614150" y="641445"/>
                  </a:cubicBezTo>
                  <a:cubicBezTo>
                    <a:pt x="570932" y="591403"/>
                    <a:pt x="812042" y="359392"/>
                    <a:pt x="764275" y="313899"/>
                  </a:cubicBezTo>
                  <a:cubicBezTo>
                    <a:pt x="716508" y="268406"/>
                    <a:pt x="404884" y="309350"/>
                    <a:pt x="327547" y="368490"/>
                  </a:cubicBezTo>
                  <a:cubicBezTo>
                    <a:pt x="250210" y="427630"/>
                    <a:pt x="352567" y="648269"/>
                    <a:pt x="300251" y="668741"/>
                  </a:cubicBezTo>
                  <a:cubicBezTo>
                    <a:pt x="247935" y="689213"/>
                    <a:pt x="27296" y="566383"/>
                    <a:pt x="13648" y="491320"/>
                  </a:cubicBezTo>
                  <a:cubicBezTo>
                    <a:pt x="0" y="416257"/>
                    <a:pt x="166049" y="300252"/>
                    <a:pt x="218365" y="218365"/>
                  </a:cubicBezTo>
                  <a:cubicBezTo>
                    <a:pt x="270681" y="136478"/>
                    <a:pt x="299114" y="68239"/>
                    <a:pt x="327547" y="0"/>
                  </a:cubicBezTo>
                </a:path>
              </a:pathLst>
            </a:cu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5" name="Figura a mano libera 84"/>
            <p:cNvSpPr/>
            <p:nvPr/>
          </p:nvSpPr>
          <p:spPr>
            <a:xfrm>
              <a:off x="4885787" y="2818666"/>
              <a:ext cx="2048248" cy="893819"/>
            </a:xfrm>
            <a:custGeom>
              <a:avLst/>
              <a:gdLst>
                <a:gd name="connsiteX0" fmla="*/ 0 w 1990298"/>
                <a:gd name="connsiteY0" fmla="*/ 900752 h 900752"/>
                <a:gd name="connsiteX1" fmla="*/ 532262 w 1990298"/>
                <a:gd name="connsiteY1" fmla="*/ 777922 h 900752"/>
                <a:gd name="connsiteX2" fmla="*/ 382137 w 1990298"/>
                <a:gd name="connsiteY2" fmla="*/ 504967 h 900752"/>
                <a:gd name="connsiteX3" fmla="*/ 859808 w 1990298"/>
                <a:gd name="connsiteY3" fmla="*/ 532262 h 900752"/>
                <a:gd name="connsiteX4" fmla="*/ 859808 w 1990298"/>
                <a:gd name="connsiteY4" fmla="*/ 532262 h 900752"/>
                <a:gd name="connsiteX5" fmla="*/ 859808 w 1990298"/>
                <a:gd name="connsiteY5" fmla="*/ 682388 h 900752"/>
                <a:gd name="connsiteX6" fmla="*/ 1351128 w 1990298"/>
                <a:gd name="connsiteY6" fmla="*/ 832513 h 900752"/>
                <a:gd name="connsiteX7" fmla="*/ 1392071 w 1990298"/>
                <a:gd name="connsiteY7" fmla="*/ 532262 h 900752"/>
                <a:gd name="connsiteX8" fmla="*/ 1774208 w 1990298"/>
                <a:gd name="connsiteY8" fmla="*/ 600501 h 900752"/>
                <a:gd name="connsiteX9" fmla="*/ 1965277 w 1990298"/>
                <a:gd name="connsiteY9" fmla="*/ 204716 h 900752"/>
                <a:gd name="connsiteX10" fmla="*/ 1624083 w 1990298"/>
                <a:gd name="connsiteY10" fmla="*/ 95534 h 900752"/>
                <a:gd name="connsiteX11" fmla="*/ 1897038 w 1990298"/>
                <a:gd name="connsiteY11" fmla="*/ 0 h 900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90298" h="900752">
                  <a:moveTo>
                    <a:pt x="0" y="900752"/>
                  </a:moveTo>
                  <a:cubicBezTo>
                    <a:pt x="234286" y="872319"/>
                    <a:pt x="468573" y="843886"/>
                    <a:pt x="532262" y="777922"/>
                  </a:cubicBezTo>
                  <a:cubicBezTo>
                    <a:pt x="595951" y="711958"/>
                    <a:pt x="327546" y="545910"/>
                    <a:pt x="382137" y="504967"/>
                  </a:cubicBezTo>
                  <a:cubicBezTo>
                    <a:pt x="436728" y="464024"/>
                    <a:pt x="859808" y="532262"/>
                    <a:pt x="859808" y="532262"/>
                  </a:cubicBezTo>
                  <a:lnTo>
                    <a:pt x="859808" y="532262"/>
                  </a:lnTo>
                  <a:cubicBezTo>
                    <a:pt x="859808" y="557283"/>
                    <a:pt x="777921" y="632346"/>
                    <a:pt x="859808" y="682388"/>
                  </a:cubicBezTo>
                  <a:cubicBezTo>
                    <a:pt x="941695" y="732430"/>
                    <a:pt x="1262418" y="857534"/>
                    <a:pt x="1351128" y="832513"/>
                  </a:cubicBezTo>
                  <a:cubicBezTo>
                    <a:pt x="1439839" y="807492"/>
                    <a:pt x="1321558" y="570931"/>
                    <a:pt x="1392071" y="532262"/>
                  </a:cubicBezTo>
                  <a:cubicBezTo>
                    <a:pt x="1462584" y="493593"/>
                    <a:pt x="1678674" y="655092"/>
                    <a:pt x="1774208" y="600501"/>
                  </a:cubicBezTo>
                  <a:cubicBezTo>
                    <a:pt x="1869742" y="545910"/>
                    <a:pt x="1990298" y="288877"/>
                    <a:pt x="1965277" y="204716"/>
                  </a:cubicBezTo>
                  <a:cubicBezTo>
                    <a:pt x="1940256" y="120555"/>
                    <a:pt x="1635456" y="129653"/>
                    <a:pt x="1624083" y="95534"/>
                  </a:cubicBezTo>
                  <a:cubicBezTo>
                    <a:pt x="1612710" y="61415"/>
                    <a:pt x="1754874" y="30707"/>
                    <a:pt x="1897038" y="0"/>
                  </a:cubicBezTo>
                </a:path>
              </a:pathLst>
            </a:cu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" name="Figura a mano libera 85"/>
            <p:cNvSpPr/>
            <p:nvPr/>
          </p:nvSpPr>
          <p:spPr>
            <a:xfrm>
              <a:off x="1841837" y="2975476"/>
              <a:ext cx="2661742" cy="1193718"/>
            </a:xfrm>
            <a:custGeom>
              <a:avLst/>
              <a:gdLst>
                <a:gd name="connsiteX0" fmla="*/ 2661313 w 2661313"/>
                <a:gd name="connsiteY0" fmla="*/ 436728 h 1194179"/>
                <a:gd name="connsiteX1" fmla="*/ 2415653 w 2661313"/>
                <a:gd name="connsiteY1" fmla="*/ 846161 h 1194179"/>
                <a:gd name="connsiteX2" fmla="*/ 2238233 w 2661313"/>
                <a:gd name="connsiteY2" fmla="*/ 887104 h 1194179"/>
                <a:gd name="connsiteX3" fmla="*/ 2142698 w 2661313"/>
                <a:gd name="connsiteY3" fmla="*/ 1105469 h 1194179"/>
                <a:gd name="connsiteX4" fmla="*/ 1869743 w 2661313"/>
                <a:gd name="connsiteY4" fmla="*/ 1146412 h 1194179"/>
                <a:gd name="connsiteX5" fmla="*/ 1733265 w 2661313"/>
                <a:gd name="connsiteY5" fmla="*/ 818866 h 1194179"/>
                <a:gd name="connsiteX6" fmla="*/ 1269242 w 2661313"/>
                <a:gd name="connsiteY6" fmla="*/ 900752 h 1194179"/>
                <a:gd name="connsiteX7" fmla="*/ 532262 w 2661313"/>
                <a:gd name="connsiteY7" fmla="*/ 859809 h 1194179"/>
                <a:gd name="connsiteX8" fmla="*/ 532262 w 2661313"/>
                <a:gd name="connsiteY8" fmla="*/ 504967 h 1194179"/>
                <a:gd name="connsiteX9" fmla="*/ 54591 w 2661313"/>
                <a:gd name="connsiteY9" fmla="*/ 341194 h 1194179"/>
                <a:gd name="connsiteX10" fmla="*/ 204716 w 2661313"/>
                <a:gd name="connsiteY10" fmla="*/ 204716 h 1194179"/>
                <a:gd name="connsiteX11" fmla="*/ 532262 w 2661313"/>
                <a:gd name="connsiteY11" fmla="*/ 245660 h 1194179"/>
                <a:gd name="connsiteX12" fmla="*/ 641445 w 2661313"/>
                <a:gd name="connsiteY12" fmla="*/ 0 h 1194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61313" h="1194179">
                  <a:moveTo>
                    <a:pt x="2661313" y="436728"/>
                  </a:moveTo>
                  <a:cubicBezTo>
                    <a:pt x="2573739" y="603913"/>
                    <a:pt x="2486166" y="771098"/>
                    <a:pt x="2415653" y="846161"/>
                  </a:cubicBezTo>
                  <a:cubicBezTo>
                    <a:pt x="2345140" y="921224"/>
                    <a:pt x="2283725" y="843886"/>
                    <a:pt x="2238233" y="887104"/>
                  </a:cubicBezTo>
                  <a:cubicBezTo>
                    <a:pt x="2192741" y="930322"/>
                    <a:pt x="2204113" y="1062251"/>
                    <a:pt x="2142698" y="1105469"/>
                  </a:cubicBezTo>
                  <a:cubicBezTo>
                    <a:pt x="2081283" y="1148687"/>
                    <a:pt x="1937982" y="1194179"/>
                    <a:pt x="1869743" y="1146412"/>
                  </a:cubicBezTo>
                  <a:cubicBezTo>
                    <a:pt x="1801504" y="1098645"/>
                    <a:pt x="1833349" y="859809"/>
                    <a:pt x="1733265" y="818866"/>
                  </a:cubicBezTo>
                  <a:cubicBezTo>
                    <a:pt x="1633181" y="777923"/>
                    <a:pt x="1469409" y="893928"/>
                    <a:pt x="1269242" y="900752"/>
                  </a:cubicBezTo>
                  <a:cubicBezTo>
                    <a:pt x="1069075" y="907576"/>
                    <a:pt x="655092" y="925773"/>
                    <a:pt x="532262" y="859809"/>
                  </a:cubicBezTo>
                  <a:cubicBezTo>
                    <a:pt x="409432" y="793845"/>
                    <a:pt x="611874" y="591403"/>
                    <a:pt x="532262" y="504967"/>
                  </a:cubicBezTo>
                  <a:cubicBezTo>
                    <a:pt x="452650" y="418531"/>
                    <a:pt x="109182" y="391236"/>
                    <a:pt x="54591" y="341194"/>
                  </a:cubicBezTo>
                  <a:cubicBezTo>
                    <a:pt x="0" y="291152"/>
                    <a:pt x="125104" y="220638"/>
                    <a:pt x="204716" y="204716"/>
                  </a:cubicBezTo>
                  <a:cubicBezTo>
                    <a:pt x="284328" y="188794"/>
                    <a:pt x="459474" y="279779"/>
                    <a:pt x="532262" y="245660"/>
                  </a:cubicBezTo>
                  <a:cubicBezTo>
                    <a:pt x="605050" y="211541"/>
                    <a:pt x="623247" y="105770"/>
                    <a:pt x="641445" y="0"/>
                  </a:cubicBezTo>
                </a:path>
              </a:pathLst>
            </a:cu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9" name="CasellaDiTesto 58"/>
          <p:cNvSpPr txBox="1"/>
          <p:nvPr/>
        </p:nvSpPr>
        <p:spPr>
          <a:xfrm>
            <a:off x="5292081" y="1524297"/>
            <a:ext cx="3600400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fontAlgn="auto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Charge collected by diffusion on the epitaxial layer (10-20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Symbol"/>
              </a:rPr>
              <a:t>m)</a:t>
            </a:r>
          </a:p>
          <a:p>
            <a:pPr defTabSz="914400" fontAlgn="auto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Symbol"/>
              </a:rPr>
              <a:t> </a:t>
            </a:r>
            <a:r>
              <a:rPr lang="en-US" sz="2000" dirty="0">
                <a:solidFill>
                  <a:srgbClr val="4F81BD"/>
                </a:solidFill>
                <a:latin typeface="Calibri"/>
                <a:ea typeface="+mn-ea"/>
                <a:cs typeface="+mn-cs"/>
                <a:sym typeface="Symbol"/>
              </a:rPr>
              <a:t>Limited radiation hardness</a:t>
            </a:r>
          </a:p>
          <a:p>
            <a:pPr defTabSz="914400" fontAlgn="auto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Symbol"/>
              </a:rPr>
              <a:t> </a:t>
            </a:r>
            <a:r>
              <a:rPr lang="en-US" sz="2000" dirty="0">
                <a:solidFill>
                  <a:srgbClr val="C0504D"/>
                </a:solidFill>
                <a:latin typeface="Calibri"/>
                <a:ea typeface="+mn-ea"/>
                <a:cs typeface="+mn-cs"/>
                <a:sym typeface="Symbol"/>
              </a:rPr>
              <a:t>Only NMOS transistor allowed 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Symbol"/>
              </a:rPr>
              <a:t>(or low charge collection efficiency)</a:t>
            </a:r>
            <a:endParaRPr lang="en-US" sz="20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3668" name="Segnaposto data 59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 dirty="0" smtClean="0">
                <a:solidFill>
                  <a:srgbClr val="898989"/>
                </a:solidFill>
                <a:latin typeface="Calibri" charset="0"/>
              </a:rPr>
              <a:t>09/07/</a:t>
            </a:r>
            <a:r>
              <a:rPr lang="it-IT" sz="1200" dirty="0">
                <a:solidFill>
                  <a:srgbClr val="898989"/>
                </a:solidFill>
                <a:latin typeface="Calibri" charset="0"/>
              </a:rPr>
              <a:t>2012</a:t>
            </a:r>
            <a:endParaRPr lang="en-US" sz="1200" dirty="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3669" name="Segnaposto piè di pagina 60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Serena Mattiazzo</a:t>
            </a:r>
          </a:p>
        </p:txBody>
      </p:sp>
      <p:sp>
        <p:nvSpPr>
          <p:cNvPr id="113670" name="Segnaposto numero diapositiva 6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1688F4E-299C-EC40-B9B5-7416649193C4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31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94489" y="3645024"/>
            <a:ext cx="8597992" cy="2813695"/>
            <a:chOff x="294489" y="3645024"/>
            <a:chExt cx="8597992" cy="2813695"/>
          </a:xfrm>
        </p:grpSpPr>
        <p:sp>
          <p:nvSpPr>
            <p:cNvPr id="127" name="CasellaDiTesto 53"/>
            <p:cNvSpPr txBox="1"/>
            <p:nvPr/>
          </p:nvSpPr>
          <p:spPr>
            <a:xfrm>
              <a:off x="5292081" y="4827503"/>
              <a:ext cx="3600400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 fontAlgn="auto">
                <a:spcBef>
                  <a:spcPts val="120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en-US" sz="20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Charge collected by drift on the epitaxial </a:t>
              </a:r>
              <a:r>
                <a:rPr lang="en-US" sz="20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layer (depleted)</a:t>
              </a:r>
              <a:endPara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Symbol"/>
              </a:endParaRPr>
            </a:p>
            <a:p>
              <a:pPr defTabSz="914400" fontAlgn="auto">
                <a:spcBef>
                  <a:spcPts val="120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en-US" sz="2000" dirty="0">
                  <a:solidFill>
                    <a:prstClr val="black"/>
                  </a:solidFill>
                  <a:latin typeface="Calibri"/>
                  <a:ea typeface="+mn-ea"/>
                  <a:cs typeface="+mn-cs"/>
                  <a:sym typeface="Symbol"/>
                </a:rPr>
                <a:t> </a:t>
              </a:r>
              <a:r>
                <a:rPr lang="en-US" sz="2000" dirty="0">
                  <a:solidFill>
                    <a:srgbClr val="4F81BD"/>
                  </a:solidFill>
                  <a:latin typeface="Calibri"/>
                  <a:ea typeface="+mn-ea"/>
                  <a:cs typeface="+mn-cs"/>
                  <a:sym typeface="Symbol"/>
                </a:rPr>
                <a:t>Higher radiation hardness</a:t>
              </a:r>
            </a:p>
            <a:p>
              <a:pPr defTabSz="914400" fontAlgn="auto">
                <a:spcBef>
                  <a:spcPts val="120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en-US" sz="2000" dirty="0">
                  <a:solidFill>
                    <a:prstClr val="black"/>
                  </a:solidFill>
                  <a:latin typeface="Calibri"/>
                  <a:ea typeface="+mn-ea"/>
                  <a:cs typeface="+mn-cs"/>
                  <a:sym typeface="Symbol"/>
                </a:rPr>
                <a:t> </a:t>
              </a:r>
              <a:r>
                <a:rPr lang="en-US" sz="2000" dirty="0">
                  <a:solidFill>
                    <a:srgbClr val="C0504D"/>
                  </a:solidFill>
                  <a:latin typeface="Calibri"/>
                  <a:ea typeface="+mn-ea"/>
                  <a:cs typeface="+mn-cs"/>
                  <a:sym typeface="Symbol"/>
                </a:rPr>
                <a:t>Full CMOS electronics </a:t>
              </a:r>
              <a:endParaRPr lang="en-US" sz="2000" dirty="0">
                <a:solidFill>
                  <a:srgbClr val="C0504D"/>
                </a:solidFill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3" name="Gruppo 52"/>
            <p:cNvGrpSpPr>
              <a:grpSpLocks noChangeAspect="1"/>
            </p:cNvGrpSpPr>
            <p:nvPr/>
          </p:nvGrpSpPr>
          <p:grpSpPr bwMode="auto">
            <a:xfrm>
              <a:off x="294489" y="3645024"/>
              <a:ext cx="4567522" cy="2684661"/>
              <a:chOff x="28047" y="1376895"/>
              <a:chExt cx="9065111" cy="5328705"/>
            </a:xfrm>
          </p:grpSpPr>
          <p:sp>
            <p:nvSpPr>
              <p:cNvPr id="65" name="Rettangolo arrotondato 61"/>
              <p:cNvSpPr/>
              <p:nvPr/>
            </p:nvSpPr>
            <p:spPr>
              <a:xfrm>
                <a:off x="228597" y="1752744"/>
                <a:ext cx="8611337" cy="609552"/>
              </a:xfrm>
              <a:prstGeom prst="roundRect">
                <a:avLst>
                  <a:gd name="adj" fmla="val 4737"/>
                </a:avLst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 b="1" dirty="0">
                  <a:solidFill>
                    <a:prstClr val="white"/>
                  </a:solidFill>
                  <a:latin typeface="Garamond" pitchFamily="18" charset="0"/>
                </a:endParaRPr>
              </a:p>
            </p:txBody>
          </p:sp>
          <p:sp>
            <p:nvSpPr>
              <p:cNvPr id="66" name="Rettangolo arrotondato 62"/>
              <p:cNvSpPr/>
              <p:nvPr/>
            </p:nvSpPr>
            <p:spPr>
              <a:xfrm>
                <a:off x="228597" y="2209418"/>
                <a:ext cx="8611337" cy="3124200"/>
              </a:xfrm>
              <a:prstGeom prst="roundRect">
                <a:avLst>
                  <a:gd name="adj" fmla="val 4737"/>
                </a:avLst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 dirty="0">
                  <a:solidFill>
                    <a:prstClr val="white"/>
                  </a:solidFill>
                  <a:latin typeface="Garamond" pitchFamily="18" charset="0"/>
                </a:endParaRPr>
              </a:p>
            </p:txBody>
          </p:sp>
          <p:sp>
            <p:nvSpPr>
              <p:cNvPr id="70" name="Arrotonda angolo stesso lato rettangolo 63"/>
              <p:cNvSpPr/>
              <p:nvPr/>
            </p:nvSpPr>
            <p:spPr>
              <a:xfrm rot="10800000">
                <a:off x="228597" y="2209418"/>
                <a:ext cx="8611337" cy="609553"/>
              </a:xfrm>
              <a:prstGeom prst="round2SameRect">
                <a:avLst>
                  <a:gd name="adj1" fmla="val 16667"/>
                  <a:gd name="adj2" fmla="val 20000"/>
                </a:avLst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 b="1">
                  <a:solidFill>
                    <a:prstClr val="white"/>
                  </a:solidFill>
                  <a:latin typeface="Garamond" pitchFamily="18" charset="0"/>
                </a:endParaRPr>
              </a:p>
            </p:txBody>
          </p:sp>
          <p:sp>
            <p:nvSpPr>
              <p:cNvPr id="73" name="Arrotonda angolo stesso lato rettangolo 64"/>
              <p:cNvSpPr/>
              <p:nvPr/>
            </p:nvSpPr>
            <p:spPr>
              <a:xfrm rot="10800000">
                <a:off x="4114869" y="2209418"/>
                <a:ext cx="380200" cy="229318"/>
              </a:xfrm>
              <a:prstGeom prst="round2Same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 b="1">
                  <a:solidFill>
                    <a:prstClr val="white"/>
                  </a:solidFill>
                  <a:latin typeface="Garamond" pitchFamily="18" charset="0"/>
                </a:endParaRPr>
              </a:p>
            </p:txBody>
          </p:sp>
          <p:sp>
            <p:nvSpPr>
              <p:cNvPr id="74" name="Arrotonda angolo stesso lato rettangolo 65"/>
              <p:cNvSpPr/>
              <p:nvPr/>
            </p:nvSpPr>
            <p:spPr>
              <a:xfrm rot="10800000">
                <a:off x="4800797" y="2209418"/>
                <a:ext cx="380200" cy="229318"/>
              </a:xfrm>
              <a:prstGeom prst="round2Same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 b="1">
                  <a:solidFill>
                    <a:prstClr val="white"/>
                  </a:solidFill>
                  <a:latin typeface="Garamond" pitchFamily="18" charset="0"/>
                </a:endParaRPr>
              </a:p>
            </p:txBody>
          </p:sp>
          <p:sp>
            <p:nvSpPr>
              <p:cNvPr id="75" name="Arrotonda angolo stesso lato rettangolo 66"/>
              <p:cNvSpPr/>
              <p:nvPr/>
            </p:nvSpPr>
            <p:spPr>
              <a:xfrm rot="10800000">
                <a:off x="838092" y="2209418"/>
                <a:ext cx="380200" cy="229318"/>
              </a:xfrm>
              <a:prstGeom prst="round2Same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 b="1">
                  <a:solidFill>
                    <a:prstClr val="white"/>
                  </a:solidFill>
                  <a:latin typeface="Garamond" pitchFamily="18" charset="0"/>
                </a:endParaRPr>
              </a:p>
            </p:txBody>
          </p:sp>
          <p:sp>
            <p:nvSpPr>
              <p:cNvPr id="76" name="Arrotonda angolo stesso lato rettangolo 67"/>
              <p:cNvSpPr/>
              <p:nvPr/>
            </p:nvSpPr>
            <p:spPr>
              <a:xfrm rot="10800000">
                <a:off x="1524020" y="2209418"/>
                <a:ext cx="380200" cy="229318"/>
              </a:xfrm>
              <a:prstGeom prst="round2Same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 b="1">
                  <a:solidFill>
                    <a:prstClr val="white"/>
                  </a:solidFill>
                  <a:latin typeface="Garamond" pitchFamily="18" charset="0"/>
                </a:endParaRPr>
              </a:p>
            </p:txBody>
          </p:sp>
          <p:sp>
            <p:nvSpPr>
              <p:cNvPr id="77" name="CasellaDiTesto 68"/>
              <p:cNvSpPr txBox="1"/>
              <p:nvPr/>
            </p:nvSpPr>
            <p:spPr>
              <a:xfrm>
                <a:off x="85777" y="1709932"/>
                <a:ext cx="2529898" cy="54980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b="1" dirty="0">
                    <a:solidFill>
                      <a:prstClr val="black"/>
                    </a:solidFill>
                    <a:latin typeface="Garamond" pitchFamily="18" charset="0"/>
                    <a:ea typeface="+mn-ea"/>
                    <a:cs typeface="+mn-cs"/>
                  </a:rPr>
                  <a:t>NMOS in P-well</a:t>
                </a:r>
              </a:p>
            </p:txBody>
          </p:sp>
          <p:sp>
            <p:nvSpPr>
              <p:cNvPr id="78" name="CasellaDiTesto 69"/>
              <p:cNvSpPr txBox="1"/>
              <p:nvPr/>
            </p:nvSpPr>
            <p:spPr>
              <a:xfrm>
                <a:off x="5850612" y="1677126"/>
                <a:ext cx="3242546" cy="54980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b="1" dirty="0">
                    <a:solidFill>
                      <a:prstClr val="black"/>
                    </a:solidFill>
                    <a:latin typeface="Garamond" pitchFamily="18" charset="0"/>
                    <a:ea typeface="+mn-ea"/>
                    <a:cs typeface="+mn-cs"/>
                  </a:rPr>
                  <a:t>PMOS in deep N-well</a:t>
                </a:r>
              </a:p>
            </p:txBody>
          </p:sp>
          <p:sp>
            <p:nvSpPr>
              <p:cNvPr id="79" name="Rettangolo 70"/>
              <p:cNvSpPr/>
              <p:nvPr/>
            </p:nvSpPr>
            <p:spPr>
              <a:xfrm>
                <a:off x="1218293" y="2132979"/>
                <a:ext cx="305728" cy="76438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 b="1">
                  <a:solidFill>
                    <a:prstClr val="white"/>
                  </a:solidFill>
                  <a:latin typeface="Garamond" pitchFamily="18" charset="0"/>
                </a:endParaRPr>
              </a:p>
            </p:txBody>
          </p:sp>
          <p:sp>
            <p:nvSpPr>
              <p:cNvPr id="83" name="Rettangolo 71"/>
              <p:cNvSpPr/>
              <p:nvPr/>
            </p:nvSpPr>
            <p:spPr>
              <a:xfrm>
                <a:off x="4495069" y="2132979"/>
                <a:ext cx="305728" cy="76438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 b="1">
                  <a:solidFill>
                    <a:prstClr val="white"/>
                  </a:solidFill>
                  <a:latin typeface="Garamond" pitchFamily="18" charset="0"/>
                </a:endParaRPr>
              </a:p>
            </p:txBody>
          </p:sp>
          <p:sp>
            <p:nvSpPr>
              <p:cNvPr id="87" name="Arrotonda angolo stesso lato rettangolo 72"/>
              <p:cNvSpPr/>
              <p:nvPr/>
            </p:nvSpPr>
            <p:spPr>
              <a:xfrm>
                <a:off x="228597" y="4114513"/>
                <a:ext cx="8611337" cy="2591087"/>
              </a:xfrm>
              <a:prstGeom prst="round2SameRect">
                <a:avLst>
                  <a:gd name="adj1" fmla="val 0"/>
                  <a:gd name="adj2" fmla="val 16531"/>
                </a:avLst>
              </a:prstGeom>
              <a:solidFill>
                <a:schemeClr val="bg1">
                  <a:lumMod val="65000"/>
                </a:schemeClr>
              </a:solidFill>
              <a:ln w="3175"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 dirty="0">
                  <a:solidFill>
                    <a:prstClr val="white"/>
                  </a:solidFill>
                  <a:latin typeface="Garamond" pitchFamily="18" charset="0"/>
                </a:endParaRPr>
              </a:p>
            </p:txBody>
          </p:sp>
          <p:sp>
            <p:nvSpPr>
              <p:cNvPr id="88" name="Arrotonda angolo stesso lato rettangolo 73"/>
              <p:cNvSpPr/>
              <p:nvPr/>
            </p:nvSpPr>
            <p:spPr>
              <a:xfrm rot="10800000">
                <a:off x="6096221" y="2209418"/>
                <a:ext cx="2743712" cy="609553"/>
              </a:xfrm>
              <a:prstGeom prst="round2SameRect">
                <a:avLst>
                  <a:gd name="adj1" fmla="val 8432"/>
                  <a:gd name="adj2" fmla="val 1411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 b="1">
                  <a:solidFill>
                    <a:prstClr val="white"/>
                  </a:solidFill>
                  <a:latin typeface="Garamond" pitchFamily="18" charset="0"/>
                </a:endParaRPr>
              </a:p>
            </p:txBody>
          </p:sp>
          <p:sp>
            <p:nvSpPr>
              <p:cNvPr id="89" name="Arrotonda angolo stesso lato rettangolo 74"/>
              <p:cNvSpPr/>
              <p:nvPr/>
            </p:nvSpPr>
            <p:spPr>
              <a:xfrm rot="10800000">
                <a:off x="7085917" y="2209418"/>
                <a:ext cx="382161" cy="229318"/>
              </a:xfrm>
              <a:prstGeom prst="round2Same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 b="1">
                  <a:solidFill>
                    <a:prstClr val="white"/>
                  </a:solidFill>
                  <a:latin typeface="Garamond" pitchFamily="18" charset="0"/>
                </a:endParaRPr>
              </a:p>
            </p:txBody>
          </p:sp>
          <p:sp>
            <p:nvSpPr>
              <p:cNvPr id="90" name="Arrotonda angolo stesso lato rettangolo 75"/>
              <p:cNvSpPr/>
              <p:nvPr/>
            </p:nvSpPr>
            <p:spPr>
              <a:xfrm rot="10800000">
                <a:off x="7771845" y="2209418"/>
                <a:ext cx="382161" cy="229318"/>
              </a:xfrm>
              <a:prstGeom prst="round2Same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 b="1">
                  <a:solidFill>
                    <a:prstClr val="white"/>
                  </a:solidFill>
                  <a:latin typeface="Garamond" pitchFamily="18" charset="0"/>
                </a:endParaRPr>
              </a:p>
            </p:txBody>
          </p:sp>
          <p:sp>
            <p:nvSpPr>
              <p:cNvPr id="91" name="Rettangolo 76"/>
              <p:cNvSpPr/>
              <p:nvPr/>
            </p:nvSpPr>
            <p:spPr>
              <a:xfrm>
                <a:off x="7468077" y="2132979"/>
                <a:ext cx="303768" cy="76438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 b="1">
                  <a:solidFill>
                    <a:prstClr val="white"/>
                  </a:solidFill>
                  <a:latin typeface="Garamond" pitchFamily="18" charset="0"/>
                </a:endParaRPr>
              </a:p>
            </p:txBody>
          </p:sp>
          <p:sp>
            <p:nvSpPr>
              <p:cNvPr id="92" name="CasellaDiTesto 77"/>
              <p:cNvSpPr txBox="1"/>
              <p:nvPr/>
            </p:nvSpPr>
            <p:spPr>
              <a:xfrm>
                <a:off x="6858582" y="2304016"/>
                <a:ext cx="1446328" cy="61089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b="1" dirty="0">
                    <a:solidFill>
                      <a:prstClr val="white"/>
                    </a:solidFill>
                    <a:latin typeface="Garamond" pitchFamily="18" charset="0"/>
                    <a:ea typeface="+mn-ea"/>
                    <a:cs typeface="+mn-cs"/>
                  </a:rPr>
                  <a:t>N-Well</a:t>
                </a:r>
              </a:p>
            </p:txBody>
          </p:sp>
          <p:sp>
            <p:nvSpPr>
              <p:cNvPr id="93" name="CasellaDiTesto 78"/>
              <p:cNvSpPr txBox="1"/>
              <p:nvPr/>
            </p:nvSpPr>
            <p:spPr>
              <a:xfrm>
                <a:off x="4310559" y="2285525"/>
                <a:ext cx="1446328" cy="61089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b="1" dirty="0">
                    <a:solidFill>
                      <a:prstClr val="white"/>
                    </a:solidFill>
                    <a:latin typeface="Garamond" pitchFamily="18" charset="0"/>
                    <a:ea typeface="+mn-ea"/>
                    <a:cs typeface="+mn-cs"/>
                  </a:rPr>
                  <a:t>P-Well</a:t>
                </a:r>
              </a:p>
            </p:txBody>
          </p:sp>
          <p:sp>
            <p:nvSpPr>
              <p:cNvPr id="94" name="CasellaDiTesto 79"/>
              <p:cNvSpPr txBox="1"/>
              <p:nvPr/>
            </p:nvSpPr>
            <p:spPr>
              <a:xfrm>
                <a:off x="559210" y="2295902"/>
                <a:ext cx="1448289" cy="61089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b="1" dirty="0">
                    <a:solidFill>
                      <a:prstClr val="white"/>
                    </a:solidFill>
                    <a:latin typeface="Garamond" pitchFamily="18" charset="0"/>
                    <a:ea typeface="+mn-ea"/>
                    <a:cs typeface="+mn-cs"/>
                  </a:rPr>
                  <a:t>P-Well</a:t>
                </a:r>
              </a:p>
            </p:txBody>
          </p:sp>
          <p:sp>
            <p:nvSpPr>
              <p:cNvPr id="95" name="CasellaDiTesto 80"/>
              <p:cNvSpPr txBox="1"/>
              <p:nvPr/>
            </p:nvSpPr>
            <p:spPr>
              <a:xfrm>
                <a:off x="432372" y="5920429"/>
                <a:ext cx="4074412" cy="41747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b="1" dirty="0">
                    <a:solidFill>
                      <a:prstClr val="black"/>
                    </a:solidFill>
                    <a:latin typeface="Garamond" pitchFamily="18" charset="0"/>
                    <a:ea typeface="+mn-ea"/>
                    <a:cs typeface="+mn-cs"/>
                  </a:rPr>
                  <a:t>Low R P-substrate (</a:t>
                </a:r>
                <a:r>
                  <a:rPr lang="en-US" sz="1600" b="1" dirty="0">
                    <a:solidFill>
                      <a:prstClr val="black"/>
                    </a:solidFill>
                    <a:latin typeface="Garamond" pitchFamily="18" charset="0"/>
                    <a:ea typeface="+mn-ea"/>
                    <a:cs typeface="+mn-cs"/>
                    <a:sym typeface="Symbol"/>
                  </a:rPr>
                  <a:t>100s m thick)</a:t>
                </a:r>
                <a:endParaRPr lang="en-US" sz="1600" b="1" dirty="0">
                  <a:solidFill>
                    <a:prstClr val="black"/>
                  </a:solidFill>
                  <a:latin typeface="Garamond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6" name="CasellaDiTesto 81"/>
              <p:cNvSpPr txBox="1"/>
              <p:nvPr/>
            </p:nvSpPr>
            <p:spPr>
              <a:xfrm>
                <a:off x="28047" y="3043271"/>
                <a:ext cx="4229142" cy="10385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b="1" dirty="0">
                    <a:solidFill>
                      <a:prstClr val="black"/>
                    </a:solidFill>
                    <a:latin typeface="Garamond" pitchFamily="18" charset="0"/>
                    <a:ea typeface="+mn-ea"/>
                    <a:cs typeface="+mn-cs"/>
                  </a:rPr>
                  <a:t>P-</a:t>
                </a:r>
                <a:r>
                  <a:rPr lang="en-US" sz="1400" b="1" dirty="0" smtClean="0">
                    <a:solidFill>
                      <a:prstClr val="black"/>
                    </a:solidFill>
                    <a:latin typeface="Garamond" pitchFamily="18" charset="0"/>
                    <a:ea typeface="+mn-ea"/>
                    <a:cs typeface="+mn-cs"/>
                  </a:rPr>
                  <a:t>type High </a:t>
                </a:r>
                <a:r>
                  <a:rPr lang="en-US" sz="1400" b="1" dirty="0">
                    <a:solidFill>
                      <a:prstClr val="black"/>
                    </a:solidFill>
                    <a:latin typeface="Garamond" pitchFamily="18" charset="0"/>
                    <a:ea typeface="+mn-ea"/>
                    <a:cs typeface="+mn-cs"/>
                  </a:rPr>
                  <a:t>Resistivity </a:t>
                </a:r>
                <a:r>
                  <a:rPr lang="en-US" sz="1400" b="1" dirty="0" smtClean="0">
                    <a:solidFill>
                      <a:prstClr val="black"/>
                    </a:solidFill>
                    <a:latin typeface="Garamond" pitchFamily="18" charset="0"/>
                    <a:ea typeface="+mn-ea"/>
                    <a:cs typeface="+mn-cs"/>
                  </a:rPr>
                  <a:t>Epitaxial </a:t>
                </a:r>
                <a:r>
                  <a:rPr lang="en-US" sz="1400" b="1" dirty="0">
                    <a:solidFill>
                      <a:prstClr val="black"/>
                    </a:solidFill>
                    <a:latin typeface="Garamond" pitchFamily="18" charset="0"/>
                    <a:ea typeface="+mn-ea"/>
                    <a:cs typeface="+mn-cs"/>
                  </a:rPr>
                  <a:t>layer </a:t>
                </a:r>
              </a:p>
            </p:txBody>
          </p:sp>
          <p:sp>
            <p:nvSpPr>
              <p:cNvPr id="97" name="CasellaDiTesto 82"/>
              <p:cNvSpPr txBox="1"/>
              <p:nvPr/>
            </p:nvSpPr>
            <p:spPr>
              <a:xfrm>
                <a:off x="3583131" y="1693930"/>
                <a:ext cx="2529898" cy="54980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b="1" dirty="0">
                    <a:solidFill>
                      <a:prstClr val="black"/>
                    </a:solidFill>
                    <a:latin typeface="Garamond" pitchFamily="18" charset="0"/>
                    <a:ea typeface="+mn-ea"/>
                    <a:cs typeface="+mn-cs"/>
                  </a:rPr>
                  <a:t>NMOS in P-well</a:t>
                </a:r>
              </a:p>
            </p:txBody>
          </p:sp>
          <p:sp>
            <p:nvSpPr>
              <p:cNvPr id="98" name="CasellaDiTesto 83"/>
              <p:cNvSpPr txBox="1"/>
              <p:nvPr/>
            </p:nvSpPr>
            <p:spPr>
              <a:xfrm>
                <a:off x="2348171" y="1660322"/>
                <a:ext cx="1294547" cy="6108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b="1" dirty="0">
                    <a:solidFill>
                      <a:srgbClr val="0000FF"/>
                    </a:solidFill>
                    <a:latin typeface="Garamond" pitchFamily="18" charset="0"/>
                    <a:ea typeface="+mn-ea"/>
                    <a:cs typeface="+mn-cs"/>
                  </a:rPr>
                  <a:t>Diode</a:t>
                </a:r>
              </a:p>
            </p:txBody>
          </p:sp>
          <p:sp>
            <p:nvSpPr>
              <p:cNvPr id="99" name="Arrotonda angolo stesso lato rettangolo 87"/>
              <p:cNvSpPr/>
              <p:nvPr/>
            </p:nvSpPr>
            <p:spPr>
              <a:xfrm rot="10800000">
                <a:off x="2133517" y="2209418"/>
                <a:ext cx="1675624" cy="609553"/>
              </a:xfrm>
              <a:prstGeom prst="round2Same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 b="1">
                  <a:solidFill>
                    <a:prstClr val="white"/>
                  </a:solidFill>
                  <a:latin typeface="Garamond" pitchFamily="18" charset="0"/>
                </a:endParaRPr>
              </a:p>
            </p:txBody>
          </p:sp>
          <p:sp>
            <p:nvSpPr>
              <p:cNvPr id="100" name="CasellaDiTesto 88"/>
              <p:cNvSpPr txBox="1"/>
              <p:nvPr/>
            </p:nvSpPr>
            <p:spPr>
              <a:xfrm>
                <a:off x="2133517" y="2290858"/>
                <a:ext cx="1448287" cy="61089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b="1" dirty="0">
                    <a:solidFill>
                      <a:prstClr val="white"/>
                    </a:solidFill>
                    <a:latin typeface="Garamond" pitchFamily="18" charset="0"/>
                    <a:ea typeface="+mn-ea"/>
                    <a:cs typeface="+mn-cs"/>
                  </a:rPr>
                  <a:t>N-Well</a:t>
                </a:r>
              </a:p>
            </p:txBody>
          </p:sp>
          <p:grpSp>
            <p:nvGrpSpPr>
              <p:cNvPr id="101" name="Gruppo 92"/>
              <p:cNvGrpSpPr>
                <a:grpSpLocks/>
              </p:cNvGrpSpPr>
              <p:nvPr/>
            </p:nvGrpSpPr>
            <p:grpSpPr bwMode="auto">
              <a:xfrm>
                <a:off x="1668247" y="1376895"/>
                <a:ext cx="6695643" cy="5242316"/>
                <a:chOff x="1668247" y="1376895"/>
                <a:chExt cx="6695643" cy="5242316"/>
              </a:xfrm>
            </p:grpSpPr>
            <p:sp>
              <p:nvSpPr>
                <p:cNvPr id="104" name="Ovale 93"/>
                <p:cNvSpPr/>
                <p:nvPr/>
              </p:nvSpPr>
              <p:spPr>
                <a:xfrm>
                  <a:off x="5639589" y="4190953"/>
                  <a:ext cx="229297" cy="227357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600" dirty="0">
                      <a:solidFill>
                        <a:prstClr val="white"/>
                      </a:solidFill>
                      <a:latin typeface="Calibri"/>
                    </a:rPr>
                    <a:t>e</a:t>
                  </a:r>
                </a:p>
              </p:txBody>
            </p:sp>
            <p:sp>
              <p:nvSpPr>
                <p:cNvPr id="105" name="Ovale 94"/>
                <p:cNvSpPr/>
                <p:nvPr/>
              </p:nvSpPr>
              <p:spPr>
                <a:xfrm>
                  <a:off x="3354469" y="2742531"/>
                  <a:ext cx="227336" cy="229318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600" dirty="0">
                      <a:solidFill>
                        <a:prstClr val="white"/>
                      </a:solidFill>
                      <a:latin typeface="Calibri"/>
                    </a:rPr>
                    <a:t>e</a:t>
                  </a:r>
                </a:p>
              </p:txBody>
            </p:sp>
            <p:sp>
              <p:nvSpPr>
                <p:cNvPr id="106" name="Ovale 95"/>
                <p:cNvSpPr/>
                <p:nvPr/>
              </p:nvSpPr>
              <p:spPr>
                <a:xfrm>
                  <a:off x="6019789" y="4418310"/>
                  <a:ext cx="229297" cy="229316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600" dirty="0">
                      <a:solidFill>
                        <a:prstClr val="white"/>
                      </a:solidFill>
                      <a:latin typeface="Calibri"/>
                    </a:rPr>
                    <a:t>e</a:t>
                  </a:r>
                </a:p>
              </p:txBody>
            </p:sp>
            <p:sp>
              <p:nvSpPr>
                <p:cNvPr id="107" name="Ovale 96"/>
                <p:cNvSpPr/>
                <p:nvPr/>
              </p:nvSpPr>
              <p:spPr>
                <a:xfrm>
                  <a:off x="6401949" y="4724066"/>
                  <a:ext cx="227336" cy="229316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600" dirty="0">
                      <a:solidFill>
                        <a:prstClr val="white"/>
                      </a:solidFill>
                      <a:latin typeface="Calibri"/>
                    </a:rPr>
                    <a:t>e</a:t>
                  </a:r>
                </a:p>
              </p:txBody>
            </p:sp>
            <p:sp>
              <p:nvSpPr>
                <p:cNvPr id="108" name="Ovale 97"/>
                <p:cNvSpPr/>
                <p:nvPr/>
              </p:nvSpPr>
              <p:spPr>
                <a:xfrm>
                  <a:off x="6782150" y="5027862"/>
                  <a:ext cx="229295" cy="229318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600" dirty="0">
                      <a:solidFill>
                        <a:prstClr val="white"/>
                      </a:solidFill>
                      <a:latin typeface="Calibri"/>
                    </a:rPr>
                    <a:t>e</a:t>
                  </a:r>
                </a:p>
              </p:txBody>
            </p:sp>
            <p:sp>
              <p:nvSpPr>
                <p:cNvPr id="109" name="Ovale 98"/>
                <p:cNvSpPr/>
                <p:nvPr/>
              </p:nvSpPr>
              <p:spPr>
                <a:xfrm>
                  <a:off x="4420597" y="3808757"/>
                  <a:ext cx="229297" cy="229318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600" dirty="0">
                      <a:solidFill>
                        <a:prstClr val="white"/>
                      </a:solidFill>
                      <a:latin typeface="Calibri"/>
                    </a:rPr>
                    <a:t>h</a:t>
                  </a:r>
                </a:p>
              </p:txBody>
            </p:sp>
            <p:sp>
              <p:nvSpPr>
                <p:cNvPr id="110" name="Ovale 99"/>
                <p:cNvSpPr/>
                <p:nvPr/>
              </p:nvSpPr>
              <p:spPr>
                <a:xfrm>
                  <a:off x="4800797" y="4114513"/>
                  <a:ext cx="229297" cy="229318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600" dirty="0">
                      <a:solidFill>
                        <a:prstClr val="white"/>
                      </a:solidFill>
                      <a:latin typeface="Calibri"/>
                    </a:rPr>
                    <a:t>h</a:t>
                  </a:r>
                </a:p>
              </p:txBody>
            </p:sp>
            <p:sp>
              <p:nvSpPr>
                <p:cNvPr id="111" name="Ovale 100"/>
                <p:cNvSpPr/>
                <p:nvPr/>
              </p:nvSpPr>
              <p:spPr>
                <a:xfrm>
                  <a:off x="5182957" y="4418310"/>
                  <a:ext cx="227336" cy="229316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600" dirty="0">
                      <a:solidFill>
                        <a:prstClr val="white"/>
                      </a:solidFill>
                      <a:latin typeface="Calibri"/>
                    </a:rPr>
                    <a:t>h</a:t>
                  </a:r>
                </a:p>
              </p:txBody>
            </p:sp>
            <p:sp>
              <p:nvSpPr>
                <p:cNvPr id="112" name="Ovale 101"/>
                <p:cNvSpPr/>
                <p:nvPr/>
              </p:nvSpPr>
              <p:spPr>
                <a:xfrm>
                  <a:off x="5563157" y="4724066"/>
                  <a:ext cx="229295" cy="229316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600" dirty="0">
                      <a:solidFill>
                        <a:prstClr val="white"/>
                      </a:solidFill>
                      <a:latin typeface="Calibri"/>
                    </a:rPr>
                    <a:t>h</a:t>
                  </a:r>
                </a:p>
              </p:txBody>
            </p:sp>
            <p:sp>
              <p:nvSpPr>
                <p:cNvPr id="113" name="Ovale 102"/>
                <p:cNvSpPr/>
                <p:nvPr/>
              </p:nvSpPr>
              <p:spPr>
                <a:xfrm>
                  <a:off x="5945317" y="5027862"/>
                  <a:ext cx="227336" cy="229318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600" dirty="0">
                      <a:solidFill>
                        <a:prstClr val="white"/>
                      </a:solidFill>
                      <a:latin typeface="Calibri"/>
                    </a:rPr>
                    <a:t>h</a:t>
                  </a:r>
                </a:p>
              </p:txBody>
            </p:sp>
            <p:sp>
              <p:nvSpPr>
                <p:cNvPr id="114" name="Ovale 103"/>
                <p:cNvSpPr/>
                <p:nvPr/>
              </p:nvSpPr>
              <p:spPr>
                <a:xfrm>
                  <a:off x="7164309" y="5333618"/>
                  <a:ext cx="227336" cy="229318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600" dirty="0">
                      <a:solidFill>
                        <a:prstClr val="white"/>
                      </a:solidFill>
                      <a:latin typeface="Calibri"/>
                    </a:rPr>
                    <a:t>e</a:t>
                  </a:r>
                </a:p>
              </p:txBody>
            </p:sp>
            <p:sp>
              <p:nvSpPr>
                <p:cNvPr id="115" name="Ovale 104"/>
                <p:cNvSpPr/>
                <p:nvPr/>
              </p:nvSpPr>
              <p:spPr>
                <a:xfrm>
                  <a:off x="7544509" y="5637415"/>
                  <a:ext cx="229297" cy="229316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600" dirty="0">
                      <a:solidFill>
                        <a:prstClr val="white"/>
                      </a:solidFill>
                      <a:latin typeface="Calibri"/>
                    </a:rPr>
                    <a:t>e</a:t>
                  </a:r>
                </a:p>
              </p:txBody>
            </p:sp>
            <p:sp>
              <p:nvSpPr>
                <p:cNvPr id="116" name="Ovale 105"/>
                <p:cNvSpPr/>
                <p:nvPr/>
              </p:nvSpPr>
              <p:spPr>
                <a:xfrm>
                  <a:off x="7924709" y="5943171"/>
                  <a:ext cx="229297" cy="229316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600" dirty="0">
                      <a:solidFill>
                        <a:prstClr val="white"/>
                      </a:solidFill>
                      <a:latin typeface="Calibri"/>
                    </a:rPr>
                    <a:t>e</a:t>
                  </a:r>
                </a:p>
              </p:txBody>
            </p:sp>
            <p:sp>
              <p:nvSpPr>
                <p:cNvPr id="117" name="Ovale 106"/>
                <p:cNvSpPr/>
                <p:nvPr/>
              </p:nvSpPr>
              <p:spPr>
                <a:xfrm>
                  <a:off x="6401949" y="5333618"/>
                  <a:ext cx="227336" cy="229318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600" dirty="0">
                      <a:solidFill>
                        <a:prstClr val="white"/>
                      </a:solidFill>
                      <a:latin typeface="Calibri"/>
                    </a:rPr>
                    <a:t>h</a:t>
                  </a:r>
                </a:p>
              </p:txBody>
            </p:sp>
            <p:sp>
              <p:nvSpPr>
                <p:cNvPr id="118" name="Ovale 107"/>
                <p:cNvSpPr/>
                <p:nvPr/>
              </p:nvSpPr>
              <p:spPr>
                <a:xfrm>
                  <a:off x="6782150" y="5637415"/>
                  <a:ext cx="229295" cy="229316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600" dirty="0">
                      <a:solidFill>
                        <a:prstClr val="white"/>
                      </a:solidFill>
                      <a:latin typeface="Calibri"/>
                    </a:rPr>
                    <a:t>h</a:t>
                  </a:r>
                </a:p>
              </p:txBody>
            </p:sp>
            <p:sp>
              <p:nvSpPr>
                <p:cNvPr id="119" name="Ovale 108"/>
                <p:cNvSpPr/>
                <p:nvPr/>
              </p:nvSpPr>
              <p:spPr>
                <a:xfrm>
                  <a:off x="7164309" y="5943171"/>
                  <a:ext cx="227336" cy="229316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600" dirty="0">
                      <a:solidFill>
                        <a:prstClr val="white"/>
                      </a:solidFill>
                      <a:latin typeface="Calibri"/>
                    </a:rPr>
                    <a:t>h</a:t>
                  </a:r>
                </a:p>
              </p:txBody>
            </p:sp>
            <p:sp>
              <p:nvSpPr>
                <p:cNvPr id="120" name="Ovale 109"/>
                <p:cNvSpPr/>
                <p:nvPr/>
              </p:nvSpPr>
              <p:spPr>
                <a:xfrm>
                  <a:off x="7620942" y="6246966"/>
                  <a:ext cx="229295" cy="229318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600" dirty="0">
                      <a:solidFill>
                        <a:prstClr val="white"/>
                      </a:solidFill>
                      <a:latin typeface="Calibri"/>
                    </a:rPr>
                    <a:t>h</a:t>
                  </a:r>
                </a:p>
              </p:txBody>
            </p:sp>
            <p:sp>
              <p:nvSpPr>
                <p:cNvPr id="121" name="Ovale 110"/>
                <p:cNvSpPr/>
                <p:nvPr/>
              </p:nvSpPr>
              <p:spPr>
                <a:xfrm>
                  <a:off x="3658237" y="2666092"/>
                  <a:ext cx="229295" cy="229316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600" dirty="0">
                      <a:solidFill>
                        <a:prstClr val="white"/>
                      </a:solidFill>
                      <a:latin typeface="Calibri"/>
                    </a:rPr>
                    <a:t>e</a:t>
                  </a:r>
                </a:p>
              </p:txBody>
            </p:sp>
            <p:sp>
              <p:nvSpPr>
                <p:cNvPr id="122" name="Ovale 111"/>
                <p:cNvSpPr/>
                <p:nvPr/>
              </p:nvSpPr>
              <p:spPr>
                <a:xfrm>
                  <a:off x="3278037" y="2438735"/>
                  <a:ext cx="227336" cy="227357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600" dirty="0">
                      <a:solidFill>
                        <a:prstClr val="white"/>
                      </a:solidFill>
                      <a:latin typeface="Calibri"/>
                    </a:rPr>
                    <a:t>e</a:t>
                  </a:r>
                </a:p>
              </p:txBody>
            </p:sp>
            <p:sp>
              <p:nvSpPr>
                <p:cNvPr id="123" name="Ovale 112"/>
                <p:cNvSpPr/>
                <p:nvPr/>
              </p:nvSpPr>
              <p:spPr>
                <a:xfrm>
                  <a:off x="3048741" y="2666092"/>
                  <a:ext cx="229297" cy="229316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600" dirty="0">
                      <a:solidFill>
                        <a:prstClr val="white"/>
                      </a:solidFill>
                      <a:latin typeface="Calibri"/>
                    </a:rPr>
                    <a:t>e</a:t>
                  </a:r>
                </a:p>
              </p:txBody>
            </p:sp>
            <p:sp>
              <p:nvSpPr>
                <p:cNvPr id="124" name="Ovale 114"/>
                <p:cNvSpPr/>
                <p:nvPr/>
              </p:nvSpPr>
              <p:spPr>
                <a:xfrm>
                  <a:off x="4191301" y="3581400"/>
                  <a:ext cx="229295" cy="227357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600" dirty="0">
                      <a:solidFill>
                        <a:prstClr val="white"/>
                      </a:solidFill>
                      <a:latin typeface="Calibri"/>
                    </a:rPr>
                    <a:t>h</a:t>
                  </a:r>
                </a:p>
              </p:txBody>
            </p:sp>
            <p:cxnSp>
              <p:nvCxnSpPr>
                <p:cNvPr id="125" name="Connettore 2 115"/>
                <p:cNvCxnSpPr/>
                <p:nvPr/>
              </p:nvCxnSpPr>
              <p:spPr>
                <a:xfrm>
                  <a:off x="1668247" y="1376895"/>
                  <a:ext cx="6695643" cy="5242316"/>
                </a:xfrm>
                <a:prstGeom prst="straightConnector1">
                  <a:avLst/>
                </a:prstGeom>
                <a:ln w="38100" cmpd="sng">
                  <a:solidFill>
                    <a:srgbClr val="FF66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2" name="Arrotonda angolo stesso lato rettangolo 116"/>
              <p:cNvSpPr/>
              <p:nvPr/>
            </p:nvSpPr>
            <p:spPr>
              <a:xfrm rot="10800000">
                <a:off x="5943357" y="2818970"/>
                <a:ext cx="2896576" cy="382194"/>
              </a:xfrm>
              <a:prstGeom prst="round2SameRect">
                <a:avLst/>
              </a:prstGeom>
              <a:solidFill>
                <a:schemeClr val="accent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 b="1">
                  <a:solidFill>
                    <a:prstClr val="white"/>
                  </a:solidFill>
                  <a:latin typeface="Garamond" pitchFamily="18" charset="0"/>
                </a:endParaRPr>
              </a:p>
            </p:txBody>
          </p:sp>
          <p:sp>
            <p:nvSpPr>
              <p:cNvPr id="103" name="CasellaDiTesto 117"/>
              <p:cNvSpPr txBox="1"/>
              <p:nvPr/>
            </p:nvSpPr>
            <p:spPr>
              <a:xfrm>
                <a:off x="6369669" y="2696300"/>
                <a:ext cx="2457582" cy="61089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b="1" dirty="0">
                    <a:solidFill>
                      <a:prstClr val="white"/>
                    </a:solidFill>
                    <a:latin typeface="Garamond" pitchFamily="18" charset="0"/>
                    <a:ea typeface="+mn-ea"/>
                    <a:cs typeface="+mn-cs"/>
                  </a:rPr>
                  <a:t>Deep P-Well</a:t>
                </a:r>
              </a:p>
            </p:txBody>
          </p:sp>
        </p:grpSp>
      </p:grpSp>
      <p:sp>
        <p:nvSpPr>
          <p:cNvPr id="6" name="TextBox 5"/>
          <p:cNvSpPr txBox="1"/>
          <p:nvPr/>
        </p:nvSpPr>
        <p:spPr>
          <a:xfrm>
            <a:off x="2835413" y="183634"/>
            <a:ext cx="34336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 smtClean="0"/>
              <a:t>Monolithic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pixels</a:t>
            </a:r>
            <a:r>
              <a:rPr lang="it-IT" sz="2400" b="1" dirty="0" smtClean="0"/>
              <a:t> R&amp;D</a:t>
            </a:r>
            <a:endParaRPr lang="it-IT" sz="2400" b="1" dirty="0"/>
          </a:p>
        </p:txBody>
      </p:sp>
      <p:grpSp>
        <p:nvGrpSpPr>
          <p:cNvPr id="29" name="Group 28"/>
          <p:cNvGrpSpPr/>
          <p:nvPr/>
        </p:nvGrpSpPr>
        <p:grpSpPr>
          <a:xfrm>
            <a:off x="5224891" y="3590289"/>
            <a:ext cx="3667590" cy="1202022"/>
            <a:chOff x="5224891" y="3590289"/>
            <a:chExt cx="3667590" cy="1202022"/>
          </a:xfrm>
        </p:grpSpPr>
        <p:sp>
          <p:nvSpPr>
            <p:cNvPr id="5" name="Down Arrow 4"/>
            <p:cNvSpPr/>
            <p:nvPr/>
          </p:nvSpPr>
          <p:spPr>
            <a:xfrm>
              <a:off x="6680200" y="3590289"/>
              <a:ext cx="787400" cy="551191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24891" y="4330646"/>
              <a:ext cx="36675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 smtClean="0"/>
                <a:t>4-Well High-</a:t>
              </a:r>
              <a:r>
                <a:rPr lang="it-IT" sz="2400" b="1" dirty="0" err="1" smtClean="0"/>
                <a:t>R</a:t>
              </a:r>
              <a:r>
                <a:rPr lang="it-IT" sz="2400" b="1" dirty="0" smtClean="0"/>
                <a:t> </a:t>
              </a:r>
              <a:r>
                <a:rPr lang="it-IT" sz="2400" b="1" dirty="0" err="1" smtClean="0"/>
                <a:t>Epi-Layer</a:t>
              </a:r>
              <a:endParaRPr lang="it-IT" sz="2400" b="1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785811" y="1096993"/>
            <a:ext cx="4442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Standard MAPS on </a:t>
            </a:r>
            <a:r>
              <a:rPr lang="it-IT" sz="2400" b="1" dirty="0" err="1" smtClean="0"/>
              <a:t>Epi-Layer</a:t>
            </a:r>
            <a:endParaRPr lang="it-IT" sz="2400" b="1" dirty="0"/>
          </a:p>
        </p:txBody>
      </p:sp>
      <p:grpSp>
        <p:nvGrpSpPr>
          <p:cNvPr id="44" name="Group 43"/>
          <p:cNvGrpSpPr/>
          <p:nvPr/>
        </p:nvGrpSpPr>
        <p:grpSpPr>
          <a:xfrm>
            <a:off x="-36511" y="3667217"/>
            <a:ext cx="4898672" cy="1803405"/>
            <a:chOff x="-36511" y="3667217"/>
            <a:chExt cx="4898672" cy="1803405"/>
          </a:xfrm>
        </p:grpSpPr>
        <p:sp>
          <p:nvSpPr>
            <p:cNvPr id="2" name="Oval 1"/>
            <p:cNvSpPr/>
            <p:nvPr/>
          </p:nvSpPr>
          <p:spPr>
            <a:xfrm>
              <a:off x="894203" y="4462457"/>
              <a:ext cx="1459460" cy="365046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6" name="Oval 125"/>
            <p:cNvSpPr/>
            <p:nvPr/>
          </p:nvSpPr>
          <p:spPr>
            <a:xfrm>
              <a:off x="3059832" y="3667217"/>
              <a:ext cx="1802329" cy="1057927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TextBox 22"/>
            <p:cNvSpPr txBox="1"/>
            <p:nvPr/>
          </p:nvSpPr>
          <p:spPr>
            <a:xfrm rot="16200000">
              <a:off x="-273746" y="4485098"/>
              <a:ext cx="8438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solidFill>
                    <a:srgbClr val="FF0000"/>
                  </a:solidFill>
                </a:rPr>
                <a:t>20 </a:t>
              </a:r>
              <a:r>
                <a:rPr lang="it-IT" b="1" dirty="0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m</a:t>
              </a:r>
              <a:r>
                <a:rPr lang="it-IT" b="1" dirty="0" smtClean="0">
                  <a:solidFill>
                    <a:srgbClr val="FF0000"/>
                  </a:solidFill>
                  <a:latin typeface="Arial"/>
                  <a:cs typeface="Arial"/>
                </a:rPr>
                <a:t>m</a:t>
              </a:r>
              <a:endParaRPr lang="it-IT" b="1" dirty="0">
                <a:solidFill>
                  <a:srgbClr val="FF0000"/>
                </a:solidFill>
              </a:endParaRP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 flipV="1">
              <a:off x="179512" y="5045055"/>
              <a:ext cx="0" cy="42556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/>
            <p:cNvCxnSpPr/>
            <p:nvPr/>
          </p:nvCxnSpPr>
          <p:spPr>
            <a:xfrm flipV="1">
              <a:off x="179512" y="3886446"/>
              <a:ext cx="0" cy="425567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533400" y="908720"/>
            <a:ext cx="8229600" cy="5940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0.18</a:t>
            </a: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Symbol"/>
              </a:rPr>
              <a:t>m, 4-Well High Resistivity Epitaxial process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  <a:sym typeface="Symbol"/>
              </a:rPr>
              <a:t>available at </a:t>
            </a: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Symbol"/>
              </a:rPr>
              <a:t>Tower Jazz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000" b="1" dirty="0">
              <a:solidFill>
                <a:prstClr val="black"/>
              </a:solidFill>
              <a:latin typeface="Calibri"/>
              <a:ea typeface="+mn-ea"/>
              <a:cs typeface="+mn-cs"/>
              <a:sym typeface="Symbol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Symbol"/>
              </a:rPr>
              <a:t> Epitaxial Layer thickness: 18m 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Wingdings" pitchFamily="2" charset="2"/>
              </a:rPr>
              <a:t> 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Symbol"/>
              </a:rPr>
              <a:t> 1450 e-/h pairs for a MIP)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000" dirty="0">
              <a:solidFill>
                <a:prstClr val="black"/>
              </a:solidFill>
              <a:latin typeface="Calibri"/>
              <a:ea typeface="+mn-ea"/>
              <a:cs typeface="+mn-cs"/>
              <a:sym typeface="Symbol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Symbol"/>
              </a:rPr>
              <a:t> High Resistivity: fully depleted @1V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000" dirty="0">
              <a:solidFill>
                <a:prstClr val="black"/>
              </a:solidFill>
              <a:latin typeface="Calibri"/>
              <a:ea typeface="+mn-ea"/>
              <a:cs typeface="+mn-cs"/>
              <a:sym typeface="Symbol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Symbol"/>
              </a:rPr>
              <a:t> 4-Well process provides higher charge collection efficiency and more complicated electronics in the pixel (both PMOS and NMOS)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000" dirty="0">
              <a:solidFill>
                <a:prstClr val="black"/>
              </a:solidFill>
              <a:latin typeface="Calibri"/>
              <a:ea typeface="+mn-ea"/>
              <a:cs typeface="+mn-cs"/>
              <a:sym typeface="Symbol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Symbol"/>
              </a:rPr>
              <a:t> Technology already developed in Strasbourg (MIMOSA, but rolling-shutter mode readout architecture) and RAL; tests are ongoing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000" dirty="0">
              <a:solidFill>
                <a:prstClr val="black"/>
              </a:solidFill>
              <a:latin typeface="Calibri"/>
              <a:ea typeface="+mn-ea"/>
              <a:cs typeface="+mn-cs"/>
              <a:sym typeface="Symbol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  <a:sym typeface="Symbol"/>
              </a:rPr>
              <a:t> Target power 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Symbol"/>
              </a:rPr>
              <a:t>consumption: </a:t>
            </a: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Symbol"/>
              </a:rPr>
              <a:t>100mW/cm</a:t>
            </a:r>
            <a:r>
              <a:rPr lang="en-US" sz="2000" b="1" baseline="30000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Symbol"/>
              </a:rPr>
              <a:t>2</a:t>
            </a: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Symbol"/>
              </a:rPr>
              <a:t> or even less 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Symbol"/>
              </a:rPr>
              <a:t>(to be confirmed)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000" dirty="0">
              <a:solidFill>
                <a:prstClr val="black"/>
              </a:solidFill>
              <a:latin typeface="Calibri"/>
              <a:ea typeface="+mn-ea"/>
              <a:cs typeface="+mn-cs"/>
              <a:sym typeface="Symbol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Symbol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  <a:sym typeface="Symbol"/>
              </a:rPr>
              <a:t>Open questions 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  <a:sym typeface="Symbol"/>
              </a:rPr>
              <a:t>to be answered: </a:t>
            </a:r>
            <a:r>
              <a:rPr lang="en-US" sz="2000" dirty="0" smtClean="0">
                <a:solidFill>
                  <a:srgbClr val="00B050"/>
                </a:solidFill>
                <a:latin typeface="Calibri"/>
                <a:ea typeface="+mn-ea"/>
                <a:cs typeface="+mn-cs"/>
                <a:sym typeface="Symbol"/>
              </a:rPr>
              <a:t>Signal</a:t>
            </a:r>
            <a:r>
              <a:rPr lang="en-US" sz="2000" dirty="0">
                <a:solidFill>
                  <a:srgbClr val="00B050"/>
                </a:solidFill>
                <a:latin typeface="Calibri"/>
                <a:ea typeface="+mn-ea"/>
                <a:cs typeface="+mn-cs"/>
                <a:sym typeface="Symbol"/>
              </a:rPr>
              <a:t>-to-Noise Ratio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Symbol"/>
              </a:rPr>
              <a:t>? </a:t>
            </a:r>
            <a:r>
              <a:rPr lang="en-US" sz="2000" dirty="0">
                <a:solidFill>
                  <a:srgbClr val="4F81BD"/>
                </a:solidFill>
                <a:latin typeface="Calibri"/>
                <a:ea typeface="+mn-ea"/>
                <a:cs typeface="+mn-cs"/>
                <a:sym typeface="Symbol"/>
              </a:rPr>
              <a:t>Power Consumption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Symbol"/>
              </a:rPr>
              <a:t>? </a:t>
            </a:r>
            <a:r>
              <a:rPr lang="en-US" sz="2000" dirty="0">
                <a:solidFill>
                  <a:srgbClr val="C00000"/>
                </a:solidFill>
                <a:latin typeface="Calibri"/>
                <a:ea typeface="+mn-ea"/>
                <a:cs typeface="+mn-cs"/>
                <a:sym typeface="Symbol"/>
              </a:rPr>
              <a:t>Radiation Hardness: 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Symbol"/>
              </a:rPr>
              <a:t>Ionizing radiation (is this technology intrinsically rad-hard?)&amp; Bulk damage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  <a:sym typeface="Symbol"/>
              </a:rPr>
              <a:t>?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black"/>
              </a:solidFill>
              <a:latin typeface="Calibri"/>
              <a:ea typeface="+mn-ea"/>
              <a:cs typeface="+mn-cs"/>
              <a:sym typeface="Symbol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0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7763" name="Segnaposto data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 dirty="0" smtClean="0">
                <a:solidFill>
                  <a:srgbClr val="898989"/>
                </a:solidFill>
                <a:latin typeface="Calibri" charset="0"/>
              </a:rPr>
              <a:t>09/07/</a:t>
            </a:r>
            <a:r>
              <a:rPr lang="it-IT" sz="1200" dirty="0">
                <a:solidFill>
                  <a:srgbClr val="898989"/>
                </a:solidFill>
                <a:latin typeface="Calibri" charset="0"/>
              </a:rPr>
              <a:t>2012</a:t>
            </a:r>
            <a:endParaRPr lang="en-US" sz="1200" dirty="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7764" name="Segnaposto piè di pagina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Serena Mattiazzo</a:t>
            </a:r>
          </a:p>
        </p:txBody>
      </p:sp>
      <p:sp>
        <p:nvSpPr>
          <p:cNvPr id="117765" name="Segnaposto numero diapositiva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6382D02-376C-DC45-B556-9661578A05DE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32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35413" y="188640"/>
            <a:ext cx="34336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 smtClean="0"/>
              <a:t>Monolithic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pixels</a:t>
            </a:r>
            <a:r>
              <a:rPr lang="it-IT" sz="2400" b="1" dirty="0" smtClean="0"/>
              <a:t> R&amp;D</a:t>
            </a:r>
            <a:endParaRPr lang="it-IT" sz="24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35413" y="183634"/>
            <a:ext cx="34336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 smtClean="0"/>
              <a:t>Monolithic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pixels</a:t>
            </a:r>
            <a:r>
              <a:rPr lang="it-IT" sz="2400" b="1" dirty="0" smtClean="0"/>
              <a:t> R&amp;D</a:t>
            </a:r>
            <a:endParaRPr lang="it-IT" sz="2400" b="1" dirty="0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539552" y="836712"/>
            <a:ext cx="8064896" cy="5863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08585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just" eaLnBrk="1" hangingPunct="1">
              <a:spcAft>
                <a:spcPts val="600"/>
              </a:spcAft>
            </a:pPr>
            <a:r>
              <a:rPr lang="it-IT" sz="2000" b="1" dirty="0" smtClean="0">
                <a:solidFill>
                  <a:srgbClr val="000090"/>
                </a:solidFill>
              </a:rPr>
              <a:t>Programma indicativo di lavoro (I)</a:t>
            </a:r>
          </a:p>
          <a:p>
            <a:pPr marL="0" indent="0" algn="just" eaLnBrk="1" hangingPunct="1">
              <a:spcAft>
                <a:spcPts val="600"/>
              </a:spcAft>
            </a:pPr>
            <a:endParaRPr lang="it-IT" sz="2000" b="1" dirty="0" smtClean="0">
              <a:solidFill>
                <a:srgbClr val="000090"/>
              </a:solidFill>
            </a:endParaRPr>
          </a:p>
          <a:p>
            <a:pPr algn="just" eaLnBrk="1" hangingPunct="1">
              <a:spcAft>
                <a:spcPts val="600"/>
              </a:spcAft>
              <a:buFont typeface="Arial"/>
              <a:buChar char="•"/>
            </a:pPr>
            <a:r>
              <a:rPr lang="it-IT" sz="2000" b="1" dirty="0" smtClean="0"/>
              <a:t>Pixel test e </a:t>
            </a:r>
            <a:r>
              <a:rPr lang="it-IT" sz="2000" b="1" dirty="0" err="1" smtClean="0"/>
              <a:t>read</a:t>
            </a:r>
            <a:r>
              <a:rPr lang="it-IT" sz="2000" b="1" dirty="0" smtClean="0"/>
              <a:t>-out:</a:t>
            </a:r>
          </a:p>
          <a:p>
            <a:pPr lvl="1" algn="just" eaLnBrk="1" hangingPunct="1">
              <a:spcAft>
                <a:spcPts val="600"/>
              </a:spcAft>
              <a:buFont typeface="Arial"/>
              <a:buChar char="•"/>
            </a:pPr>
            <a:r>
              <a:rPr lang="it-IT" sz="1800" dirty="0">
                <a:sym typeface="Symbol"/>
              </a:rPr>
              <a:t>Padova non si occuperà del disegno dei pixel (CERN, MIND-</a:t>
            </a:r>
            <a:r>
              <a:rPr lang="it-IT" sz="1800" dirty="0" err="1">
                <a:sym typeface="Symbol"/>
              </a:rPr>
              <a:t>Microtechnologies</a:t>
            </a:r>
            <a:r>
              <a:rPr lang="it-IT" sz="1800" dirty="0">
                <a:sym typeface="Symbol"/>
              </a:rPr>
              <a:t>, INFN Torino) ma </a:t>
            </a:r>
            <a:r>
              <a:rPr lang="it-IT" sz="1800" dirty="0" smtClean="0">
                <a:sym typeface="Symbol"/>
              </a:rPr>
              <a:t>sarà </a:t>
            </a:r>
            <a:r>
              <a:rPr lang="it-IT" sz="1800" dirty="0">
                <a:sym typeface="Symbol"/>
              </a:rPr>
              <a:t>interessata nella </a:t>
            </a:r>
            <a:r>
              <a:rPr lang="it-IT" sz="1800" b="1" dirty="0">
                <a:sym typeface="Symbol"/>
              </a:rPr>
              <a:t>definizione </a:t>
            </a:r>
            <a:r>
              <a:rPr lang="it-IT" sz="1800" b="1" dirty="0" smtClean="0">
                <a:sym typeface="Symbol"/>
              </a:rPr>
              <a:t>dell’architettura </a:t>
            </a:r>
            <a:r>
              <a:rPr lang="it-IT" sz="1800" b="1" dirty="0">
                <a:sym typeface="Symbol"/>
              </a:rPr>
              <a:t>di </a:t>
            </a:r>
            <a:r>
              <a:rPr lang="it-IT" sz="1800" b="1" dirty="0" err="1">
                <a:sym typeface="Symbol"/>
              </a:rPr>
              <a:t>read</a:t>
            </a:r>
            <a:r>
              <a:rPr lang="it-IT" sz="1800" b="1" dirty="0">
                <a:sym typeface="Symbol"/>
              </a:rPr>
              <a:t>-out </a:t>
            </a:r>
            <a:r>
              <a:rPr lang="it-IT" sz="1800" dirty="0" smtClean="0">
                <a:sym typeface="Symbol"/>
              </a:rPr>
              <a:t>(</a:t>
            </a:r>
            <a:r>
              <a:rPr lang="it-IT" sz="1800" dirty="0" err="1" smtClean="0">
                <a:sym typeface="Symbol"/>
              </a:rPr>
              <a:t>Orthopix</a:t>
            </a:r>
            <a:r>
              <a:rPr lang="it-IT" sz="1800" dirty="0" smtClean="0">
                <a:sym typeface="Symbol"/>
              </a:rPr>
              <a:t> </a:t>
            </a:r>
            <a:r>
              <a:rPr lang="it-IT" sz="1800" dirty="0">
                <a:sym typeface="Symbol"/>
              </a:rPr>
              <a:t>o altre ipotesi) e </a:t>
            </a:r>
            <a:r>
              <a:rPr lang="it-IT" sz="1800" dirty="0" smtClean="0">
                <a:sym typeface="Symbol"/>
              </a:rPr>
              <a:t>nei </a:t>
            </a:r>
            <a:r>
              <a:rPr lang="it-IT" sz="1800" b="1" dirty="0">
                <a:sym typeface="Symbol"/>
              </a:rPr>
              <a:t>test </a:t>
            </a:r>
            <a:r>
              <a:rPr lang="it-IT" sz="1800" b="1" dirty="0" smtClean="0">
                <a:sym typeface="Symbol"/>
              </a:rPr>
              <a:t>in laboratorio dei </a:t>
            </a:r>
            <a:r>
              <a:rPr lang="it-IT" sz="1800" b="1" dirty="0">
                <a:sym typeface="Symbol"/>
              </a:rPr>
              <a:t>prototip</a:t>
            </a:r>
            <a:r>
              <a:rPr lang="it-IT" sz="1800" dirty="0">
                <a:sym typeface="Symbol"/>
              </a:rPr>
              <a:t>i</a:t>
            </a:r>
            <a:r>
              <a:rPr lang="it-IT" sz="1800" dirty="0" smtClean="0">
                <a:sym typeface="Symbol"/>
              </a:rPr>
              <a:t>;</a:t>
            </a:r>
            <a:endParaRPr lang="it-IT" sz="1800" b="1" dirty="0" smtClean="0"/>
          </a:p>
          <a:p>
            <a:pPr lvl="1" algn="just" eaLnBrk="1" fontAlgn="auto" hangingPunct="1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it-IT" sz="1800" b="1" dirty="0" smtClean="0">
                <a:solidFill>
                  <a:schemeClr val="accent2"/>
                </a:solidFill>
              </a:rPr>
              <a:t>a luglio ci sarà una prima sottomissione del CERN in </a:t>
            </a:r>
            <a:r>
              <a:rPr lang="it-IT" sz="1800" b="1" dirty="0" err="1" smtClean="0">
                <a:solidFill>
                  <a:schemeClr val="accent2"/>
                </a:solidFill>
              </a:rPr>
              <a:t>TowerJazz</a:t>
            </a:r>
            <a:r>
              <a:rPr lang="it-IT" sz="1800" b="1" dirty="0" smtClean="0">
                <a:solidFill>
                  <a:schemeClr val="accent2"/>
                </a:solidFill>
              </a:rPr>
              <a:t>: </a:t>
            </a:r>
            <a:r>
              <a:rPr lang="it-IT" sz="1800" dirty="0" smtClean="0"/>
              <a:t>due matrici “semplici” da 20</a:t>
            </a:r>
            <a:r>
              <a:rPr lang="it-IT" sz="1800" dirty="0" smtClean="0">
                <a:sym typeface="Symbol"/>
              </a:rPr>
              <a:t>20m (90x90 </a:t>
            </a:r>
            <a:r>
              <a:rPr lang="it-IT" sz="1800" dirty="0" err="1" smtClean="0">
                <a:sym typeface="Symbol"/>
              </a:rPr>
              <a:t>pix</a:t>
            </a:r>
            <a:r>
              <a:rPr lang="it-IT" sz="1800" dirty="0" smtClean="0">
                <a:sym typeface="Symbol"/>
              </a:rPr>
              <a:t>.) e </a:t>
            </a:r>
            <a:r>
              <a:rPr lang="it-IT" sz="1800" dirty="0" smtClean="0"/>
              <a:t>30</a:t>
            </a:r>
            <a:r>
              <a:rPr lang="it-IT" sz="1800" dirty="0" smtClean="0">
                <a:sym typeface="Symbol"/>
              </a:rPr>
              <a:t>30m (60x60 </a:t>
            </a:r>
            <a:r>
              <a:rPr lang="it-IT" sz="1800" dirty="0" err="1" smtClean="0">
                <a:sym typeface="Symbol"/>
              </a:rPr>
              <a:t>pix</a:t>
            </a:r>
            <a:r>
              <a:rPr lang="it-IT" sz="1800" dirty="0" smtClean="0">
                <a:sym typeface="Symbol"/>
              </a:rPr>
              <a:t>.)</a:t>
            </a:r>
          </a:p>
          <a:p>
            <a:pPr lvl="1" algn="just" eaLnBrk="1" fontAlgn="auto" hangingPunct="1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it-IT" sz="1800" dirty="0" smtClean="0">
                <a:sym typeface="Symbol"/>
              </a:rPr>
              <a:t>il prototipo sarà testato verso fine anno</a:t>
            </a:r>
            <a:r>
              <a:rPr lang="it-IT" sz="1800" dirty="0">
                <a:sym typeface="Symbol"/>
              </a:rPr>
              <a:t> </a:t>
            </a:r>
            <a:r>
              <a:rPr lang="it-IT" sz="1800" dirty="0" smtClean="0">
                <a:sym typeface="Symbol"/>
              </a:rPr>
              <a:t>utilizzando un’architettura adattata al setup attualmente utilizzato per </a:t>
            </a:r>
            <a:r>
              <a:rPr lang="it-IT" sz="1800" dirty="0" err="1" smtClean="0">
                <a:sym typeface="Symbol"/>
              </a:rPr>
              <a:t>LePIX</a:t>
            </a:r>
            <a:r>
              <a:rPr lang="it-IT" sz="1800" dirty="0" smtClean="0">
                <a:sym typeface="Symbol"/>
              </a:rPr>
              <a:t>; </a:t>
            </a:r>
          </a:p>
          <a:p>
            <a:pPr lvl="1" algn="just" eaLnBrk="1" fontAlgn="auto" hangingPunct="1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it-IT" sz="1800" dirty="0" smtClean="0">
                <a:sym typeface="Symbol"/>
              </a:rPr>
              <a:t>per il 2013 si prevede:</a:t>
            </a:r>
          </a:p>
          <a:p>
            <a:pPr marL="1655763" lvl="4" indent="-341313" algn="just" eaLnBrk="1" fontAlgn="auto" hangingPunct="1">
              <a:spcAft>
                <a:spcPts val="600"/>
              </a:spcAft>
              <a:buFont typeface="Courier New" pitchFamily="49" charset="0"/>
              <a:buChar char="o"/>
              <a:defRPr/>
            </a:pPr>
            <a:r>
              <a:rPr lang="it-IT" sz="1800" dirty="0" smtClean="0">
                <a:sym typeface="Symbol"/>
              </a:rPr>
              <a:t>prosecuzione test di laboratorio sul prototipo;</a:t>
            </a:r>
          </a:p>
          <a:p>
            <a:pPr marL="1655763" lvl="4" indent="-341313" algn="just" eaLnBrk="1" fontAlgn="auto" hangingPunct="1">
              <a:spcAft>
                <a:spcPts val="600"/>
              </a:spcAft>
              <a:buFont typeface="Courier New" pitchFamily="49" charset="0"/>
              <a:buChar char="o"/>
              <a:defRPr/>
            </a:pPr>
            <a:r>
              <a:rPr lang="it-IT" sz="1800" dirty="0" smtClean="0">
                <a:sym typeface="Symbol"/>
              </a:rPr>
              <a:t>test di </a:t>
            </a:r>
            <a:r>
              <a:rPr lang="it-IT" sz="1800" dirty="0" err="1" smtClean="0">
                <a:sym typeface="Symbol"/>
              </a:rPr>
              <a:t>radiation</a:t>
            </a:r>
            <a:r>
              <a:rPr lang="it-IT" sz="1800" dirty="0" smtClean="0">
                <a:sym typeface="Symbol"/>
              </a:rPr>
              <a:t> </a:t>
            </a:r>
            <a:r>
              <a:rPr lang="it-IT" sz="1800" dirty="0" err="1" smtClean="0">
                <a:sym typeface="Symbol"/>
              </a:rPr>
              <a:t>hardness</a:t>
            </a:r>
            <a:r>
              <a:rPr lang="it-IT" sz="1800" dirty="0" smtClean="0">
                <a:sym typeface="Symbol"/>
              </a:rPr>
              <a:t>;</a:t>
            </a:r>
          </a:p>
          <a:p>
            <a:pPr marL="1655763" lvl="4" indent="-341313" algn="just" eaLnBrk="1" fontAlgn="auto" hangingPunct="1">
              <a:spcAft>
                <a:spcPts val="600"/>
              </a:spcAft>
              <a:buFont typeface="Courier New" pitchFamily="49" charset="0"/>
              <a:buChar char="o"/>
              <a:defRPr/>
            </a:pPr>
            <a:r>
              <a:rPr lang="it-IT" sz="1800" dirty="0" smtClean="0">
                <a:sym typeface="Symbol"/>
              </a:rPr>
              <a:t>disegno e test di un altro prototipo con numero limitato di </a:t>
            </a:r>
            <a:r>
              <a:rPr lang="it-IT" sz="1800" dirty="0" err="1" smtClean="0">
                <a:sym typeface="Symbol"/>
              </a:rPr>
              <a:t>pixels</a:t>
            </a:r>
            <a:r>
              <a:rPr lang="it-IT" sz="1800" dirty="0" smtClean="0">
                <a:sym typeface="Symbol"/>
              </a:rPr>
              <a:t>, ma sufficiente per un test-</a:t>
            </a:r>
            <a:r>
              <a:rPr lang="it-IT" sz="1800" dirty="0" err="1" smtClean="0">
                <a:sym typeface="Symbol"/>
              </a:rPr>
              <a:t>beam</a:t>
            </a:r>
            <a:r>
              <a:rPr lang="it-IT" sz="1800" dirty="0" smtClean="0">
                <a:sym typeface="Symbol"/>
              </a:rPr>
              <a:t> e lo sviluppo dell’architettura finale.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35413" y="183634"/>
            <a:ext cx="34336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 smtClean="0"/>
              <a:t>Monolithic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pixels</a:t>
            </a:r>
            <a:r>
              <a:rPr lang="it-IT" sz="2400" b="1" dirty="0" smtClean="0"/>
              <a:t> R&amp;D</a:t>
            </a:r>
            <a:endParaRPr lang="it-IT" sz="2400" b="1" dirty="0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539552" y="825093"/>
            <a:ext cx="8064896" cy="383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08585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just" eaLnBrk="1" hangingPunct="1">
              <a:spcAft>
                <a:spcPts val="600"/>
              </a:spcAft>
            </a:pPr>
            <a:r>
              <a:rPr lang="it-IT" sz="2000" b="1" dirty="0" smtClean="0">
                <a:solidFill>
                  <a:srgbClr val="000090"/>
                </a:solidFill>
              </a:rPr>
              <a:t>Programma indicativo di lavoro (II)</a:t>
            </a:r>
          </a:p>
          <a:p>
            <a:pPr marL="0" indent="0" algn="just" eaLnBrk="1" hangingPunct="1">
              <a:spcAft>
                <a:spcPts val="600"/>
              </a:spcAft>
            </a:pPr>
            <a:endParaRPr lang="it-IT" sz="2000" b="1" dirty="0" smtClean="0"/>
          </a:p>
          <a:p>
            <a:pPr algn="just" eaLnBrk="1" hangingPunct="1">
              <a:spcAft>
                <a:spcPts val="600"/>
              </a:spcAft>
              <a:buFont typeface="Arial" charset="0"/>
              <a:buChar char="•"/>
            </a:pPr>
            <a:r>
              <a:rPr lang="it-IT" sz="2000" b="1" dirty="0" smtClean="0"/>
              <a:t>simulazione e caratterizzazione della risposta dei pixel:</a:t>
            </a:r>
          </a:p>
          <a:p>
            <a:pPr lvl="1" algn="just" eaLnBrk="1" hangingPunct="1">
              <a:spcAft>
                <a:spcPts val="600"/>
              </a:spcAft>
              <a:buFont typeface="Arial" charset="0"/>
              <a:buChar char="•"/>
            </a:pPr>
            <a:r>
              <a:rPr lang="it-IT" sz="1800" dirty="0" smtClean="0"/>
              <a:t>Descrizione nel MC della risposta dei pixel (</a:t>
            </a:r>
            <a:r>
              <a:rPr lang="it-IT" sz="1800" dirty="0" err="1" smtClean="0"/>
              <a:t>digitization</a:t>
            </a:r>
            <a:r>
              <a:rPr lang="it-IT" sz="1800" dirty="0" smtClean="0"/>
              <a:t>); </a:t>
            </a:r>
          </a:p>
          <a:p>
            <a:pPr lvl="1" algn="just" eaLnBrk="1" hangingPunct="1">
              <a:spcAft>
                <a:spcPts val="600"/>
              </a:spcAft>
              <a:buFont typeface="Arial" charset="0"/>
              <a:buChar char="•"/>
            </a:pPr>
            <a:r>
              <a:rPr lang="it-IT" sz="1800" dirty="0" smtClean="0"/>
              <a:t>studi di cluster </a:t>
            </a:r>
            <a:r>
              <a:rPr lang="it-IT" sz="1800" dirty="0" err="1" smtClean="0"/>
              <a:t>size</a:t>
            </a:r>
            <a:r>
              <a:rPr lang="it-IT" sz="1800" dirty="0" smtClean="0"/>
              <a:t> e </a:t>
            </a:r>
            <a:r>
              <a:rPr lang="it-IT" sz="1800" dirty="0" err="1" smtClean="0"/>
              <a:t>occupancy</a:t>
            </a:r>
            <a:r>
              <a:rPr lang="it-IT" sz="1800" dirty="0" smtClean="0"/>
              <a:t> nei diversi scenari di assemblaggio e misure di fisica;</a:t>
            </a:r>
            <a:endParaRPr lang="it-IT" sz="1800" dirty="0"/>
          </a:p>
          <a:p>
            <a:pPr algn="just" eaLnBrk="1" hangingPunct="1">
              <a:spcAft>
                <a:spcPts val="600"/>
              </a:spcAft>
              <a:buFont typeface="Arial"/>
              <a:buChar char="•"/>
            </a:pPr>
            <a:endParaRPr lang="it-IT" sz="2000" b="1" dirty="0" smtClean="0"/>
          </a:p>
          <a:p>
            <a:pPr algn="just" eaLnBrk="1" hangingPunct="1">
              <a:spcAft>
                <a:spcPts val="600"/>
              </a:spcAft>
              <a:buFont typeface="Arial" charset="0"/>
              <a:buChar char="•"/>
            </a:pPr>
            <a:r>
              <a:rPr lang="it-IT" sz="2000" b="1" dirty="0" smtClean="0"/>
              <a:t>meccanica e raffreddamento:</a:t>
            </a:r>
          </a:p>
          <a:p>
            <a:pPr lvl="1" algn="just" eaLnBrk="1" hangingPunct="1">
              <a:spcAft>
                <a:spcPts val="600"/>
              </a:spcAft>
              <a:buFont typeface="Arial"/>
              <a:buChar char="•"/>
            </a:pPr>
            <a:r>
              <a:rPr lang="it-IT" sz="1800" dirty="0" smtClean="0"/>
              <a:t>Studio di supporti meccanici con materiali ad altissima conducibilità termica per realizzare un supporto senza canali di raffreddamento nella zona attiva (minimo </a:t>
            </a:r>
            <a:r>
              <a:rPr lang="it-IT" sz="1800" dirty="0" err="1" smtClean="0"/>
              <a:t>material</a:t>
            </a:r>
            <a:r>
              <a:rPr lang="it-IT" sz="1800" dirty="0" smtClean="0"/>
              <a:t> budget) per i </a:t>
            </a:r>
            <a:r>
              <a:rPr lang="it-IT" sz="1800" dirty="0" err="1" smtClean="0"/>
              <a:t>layers</a:t>
            </a:r>
            <a:r>
              <a:rPr lang="it-IT" sz="1800" dirty="0" smtClean="0"/>
              <a:t> più interni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375418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TextBox 1"/>
          <p:cNvSpPr txBox="1">
            <a:spLocks noChangeArrowheads="1"/>
          </p:cNvSpPr>
          <p:nvPr/>
        </p:nvSpPr>
        <p:spPr bwMode="auto">
          <a:xfrm>
            <a:off x="1258888" y="2636838"/>
            <a:ext cx="70580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b="1"/>
              <a:t> </a:t>
            </a:r>
          </a:p>
          <a:p>
            <a:pPr algn="ctr" eaLnBrk="1" hangingPunct="1"/>
            <a:r>
              <a:rPr lang="it-IT" b="1"/>
              <a:t>R&amp;D Si-microchannels cooling system</a:t>
            </a:r>
          </a:p>
        </p:txBody>
      </p:sp>
      <p:sp>
        <p:nvSpPr>
          <p:cNvPr id="122882" name="TextBox 2"/>
          <p:cNvSpPr txBox="1">
            <a:spLocks noChangeArrowheads="1"/>
          </p:cNvSpPr>
          <p:nvPr/>
        </p:nvSpPr>
        <p:spPr bwMode="auto">
          <a:xfrm>
            <a:off x="4643438" y="5589588"/>
            <a:ext cx="3744912" cy="522287"/>
          </a:xfrm>
          <a:prstGeom prst="rect">
            <a:avLst/>
          </a:prstGeom>
          <a:solidFill>
            <a:srgbClr val="FFFFCC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i="1">
                <a:solidFill>
                  <a:srgbClr val="000090"/>
                </a:solidFill>
              </a:rPr>
              <a:t>principali persone coinvolte: A. Francescon, D. Del Col, L. Rossetto, F. Soramel</a:t>
            </a:r>
          </a:p>
        </p:txBody>
      </p:sp>
      <p:sp>
        <p:nvSpPr>
          <p:cNvPr id="122883" name="TextBox 8"/>
          <p:cNvSpPr txBox="1">
            <a:spLocks noChangeArrowheads="1"/>
          </p:cNvSpPr>
          <p:nvPr/>
        </p:nvSpPr>
        <p:spPr bwMode="auto">
          <a:xfrm>
            <a:off x="2432050" y="476250"/>
            <a:ext cx="4306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b="1">
                <a:solidFill>
                  <a:srgbClr val="000000"/>
                </a:solidFill>
              </a:rPr>
              <a:t>Seconda parte: ITS Upgrade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1" descr="PDmeetingAFrancescon_Page_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" t="2222" r="43758" b="42778"/>
          <a:stretch>
            <a:fillRect/>
          </a:stretch>
        </p:blipFill>
        <p:spPr bwMode="auto">
          <a:xfrm>
            <a:off x="144463" y="3433763"/>
            <a:ext cx="4102100" cy="309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6" name="Picture 2" descr="PDmeetingAFrancescon_Page_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44662" b="51546"/>
          <a:stretch>
            <a:fillRect/>
          </a:stretch>
        </p:blipFill>
        <p:spPr bwMode="auto">
          <a:xfrm>
            <a:off x="4356100" y="258763"/>
            <a:ext cx="4643438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7" name="Picture 2" descr="PDmeetingAFrancescon_Page_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1" t="49146"/>
          <a:stretch>
            <a:fillRect/>
          </a:stretch>
        </p:blipFill>
        <p:spPr bwMode="auto">
          <a:xfrm>
            <a:off x="4381500" y="3500438"/>
            <a:ext cx="4651375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8" name="Picture 2" descr="PDmeetingAFrancescon_Page_0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19" r="57777" b="54747"/>
          <a:stretch>
            <a:fillRect/>
          </a:stretch>
        </p:blipFill>
        <p:spPr bwMode="auto">
          <a:xfrm>
            <a:off x="804863" y="549275"/>
            <a:ext cx="320833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9" name="TextBox 1"/>
          <p:cNvSpPr txBox="1">
            <a:spLocks noChangeArrowheads="1"/>
          </p:cNvSpPr>
          <p:nvPr/>
        </p:nvSpPr>
        <p:spPr bwMode="auto">
          <a:xfrm>
            <a:off x="323850" y="1908175"/>
            <a:ext cx="36718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/>
              <a:t>Production of the silicon microchannel frames at the Center of Micronanotechnology of the EPFL (Lausanne)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3" descr="PDmeetingAFrancescon_Page_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3466690"/>
            <a:ext cx="4514280" cy="3386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0" name="Picture 1" descr="PDmeetingAFrancescon_Page_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8" t="18819" r="3619" b="5573"/>
          <a:stretch>
            <a:fillRect/>
          </a:stretch>
        </p:blipFill>
        <p:spPr bwMode="auto">
          <a:xfrm>
            <a:off x="182563" y="115888"/>
            <a:ext cx="5862637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1" name="TextBox 1"/>
          <p:cNvSpPr txBox="1">
            <a:spLocks noChangeArrowheads="1"/>
          </p:cNvSpPr>
          <p:nvPr/>
        </p:nvSpPr>
        <p:spPr bwMode="auto">
          <a:xfrm>
            <a:off x="6156325" y="1773238"/>
            <a:ext cx="17002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/>
              <a:t>Test setup</a:t>
            </a:r>
          </a:p>
        </p:txBody>
      </p:sp>
      <p:sp>
        <p:nvSpPr>
          <p:cNvPr id="124932" name="TextBox 4"/>
          <p:cNvSpPr txBox="1">
            <a:spLocks noChangeArrowheads="1"/>
          </p:cNvSpPr>
          <p:nvPr/>
        </p:nvSpPr>
        <p:spPr bwMode="auto">
          <a:xfrm>
            <a:off x="6012160" y="2924944"/>
            <a:ext cx="29876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b="1" dirty="0"/>
              <a:t>some </a:t>
            </a:r>
            <a:r>
              <a:rPr lang="it-IT" b="1" dirty="0" err="1"/>
              <a:t>experimental</a:t>
            </a:r>
            <a:r>
              <a:rPr lang="it-IT" b="1" dirty="0"/>
              <a:t> </a:t>
            </a:r>
            <a:r>
              <a:rPr lang="it-IT" b="1" dirty="0" err="1"/>
              <a:t>result</a:t>
            </a:r>
            <a:r>
              <a:rPr lang="it-IT" b="1" dirty="0"/>
              <a:t>...</a:t>
            </a:r>
          </a:p>
        </p:txBody>
      </p:sp>
      <p:pic>
        <p:nvPicPr>
          <p:cNvPr id="124933" name="Picture 1" descr="PDmeetingAFrancescon_Page_1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95" b="25314"/>
          <a:stretch>
            <a:fillRect/>
          </a:stretch>
        </p:blipFill>
        <p:spPr bwMode="auto">
          <a:xfrm>
            <a:off x="323850" y="4797425"/>
            <a:ext cx="4500563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4" name="TextBox 3"/>
          <p:cNvSpPr txBox="1">
            <a:spLocks noChangeArrowheads="1"/>
          </p:cNvSpPr>
          <p:nvPr/>
        </p:nvSpPr>
        <p:spPr bwMode="auto">
          <a:xfrm>
            <a:off x="1495425" y="4360863"/>
            <a:ext cx="1741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/>
              <a:t>Next steps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TextBox 1"/>
          <p:cNvSpPr txBox="1">
            <a:spLocks noChangeArrowheads="1"/>
          </p:cNvSpPr>
          <p:nvPr/>
        </p:nvSpPr>
        <p:spPr bwMode="auto">
          <a:xfrm>
            <a:off x="3198813" y="2552700"/>
            <a:ext cx="33480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b="1"/>
              <a:t>ANAGRAFE GRUPPO</a:t>
            </a:r>
          </a:p>
          <a:p>
            <a:pPr algn="ctr" eaLnBrk="1" hangingPunct="1"/>
            <a:endParaRPr lang="it-IT" b="1"/>
          </a:p>
          <a:p>
            <a:pPr algn="ctr" eaLnBrk="1" hangingPunct="1"/>
            <a:r>
              <a:rPr lang="it-IT" b="1"/>
              <a:t>E CONTABILITA’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TextBox 1"/>
          <p:cNvSpPr txBox="1">
            <a:spLocks noChangeArrowheads="1"/>
          </p:cNvSpPr>
          <p:nvPr/>
        </p:nvSpPr>
        <p:spPr bwMode="auto">
          <a:xfrm>
            <a:off x="3132138" y="333375"/>
            <a:ext cx="2733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b="1"/>
              <a:t>People 2012/2013</a:t>
            </a:r>
          </a:p>
        </p:txBody>
      </p:sp>
      <p:sp>
        <p:nvSpPr>
          <p:cNvPr id="126978" name="TextBox 3"/>
          <p:cNvSpPr txBox="1">
            <a:spLocks noChangeArrowheads="1"/>
          </p:cNvSpPr>
          <p:nvPr/>
        </p:nvSpPr>
        <p:spPr bwMode="auto">
          <a:xfrm>
            <a:off x="539750" y="1484313"/>
            <a:ext cx="7848600" cy="190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it-IT" sz="1800" b="1" dirty="0">
                <a:solidFill>
                  <a:srgbClr val="000090"/>
                </a:solidFill>
              </a:rPr>
              <a:t>15 RICERCATORI per un totale di 12.7 FTE (nominali al 30/6/2012)</a:t>
            </a:r>
          </a:p>
          <a:p>
            <a:pPr lvl="1" algn="just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it-IT" sz="1800" dirty="0"/>
              <a:t>Federico Antinori, Davide </a:t>
            </a:r>
            <a:r>
              <a:rPr lang="it-IT" sz="1800" dirty="0" err="1"/>
              <a:t>Caffarri</a:t>
            </a:r>
            <a:r>
              <a:rPr lang="it-IT" sz="1800" dirty="0"/>
              <a:t>, Andrea Dainese, Daniela Fabris, Andrea Festanti, Marcello Lunardon, Serena </a:t>
            </a:r>
            <a:r>
              <a:rPr lang="it-IT" sz="1800" dirty="0" err="1"/>
              <a:t>Mattiazzo</a:t>
            </a:r>
            <a:r>
              <a:rPr lang="it-IT" sz="1800" dirty="0"/>
              <a:t>, Maurizio Morando, Sandra Moretto, Fernando </a:t>
            </a:r>
            <a:r>
              <a:rPr lang="it-IT" sz="1800" dirty="0" err="1"/>
              <a:t>Scarlassara</a:t>
            </a:r>
            <a:r>
              <a:rPr lang="it-IT" sz="1800" dirty="0"/>
              <a:t>, Gianfranco Segato, Francesca </a:t>
            </a:r>
            <a:r>
              <a:rPr lang="it-IT" sz="1800" dirty="0" err="1"/>
              <a:t>Soramel</a:t>
            </a:r>
            <a:r>
              <a:rPr lang="it-IT" sz="1800" dirty="0"/>
              <a:t>, Alberica </a:t>
            </a:r>
            <a:r>
              <a:rPr lang="it-IT" sz="1800" dirty="0" err="1"/>
              <a:t>Toia</a:t>
            </a:r>
            <a:r>
              <a:rPr lang="it-IT" sz="1800" dirty="0"/>
              <a:t>, Rosario </a:t>
            </a:r>
            <a:r>
              <a:rPr lang="it-IT" sz="1800" dirty="0" err="1"/>
              <a:t>Turrisi</a:t>
            </a:r>
            <a:r>
              <a:rPr lang="it-IT" sz="1800" dirty="0"/>
              <a:t>, Giuseppe </a:t>
            </a:r>
            <a:r>
              <a:rPr lang="it-IT" sz="1800" dirty="0" err="1"/>
              <a:t>Viesti</a:t>
            </a:r>
            <a:r>
              <a:rPr lang="it-IT" sz="1800" dirty="0" smtClean="0"/>
              <a:t>.</a:t>
            </a:r>
            <a:endParaRPr lang="it-IT" sz="1800" dirty="0"/>
          </a:p>
        </p:txBody>
      </p:sp>
      <p:sp>
        <p:nvSpPr>
          <p:cNvPr id="126979" name="TextBox 1"/>
          <p:cNvSpPr txBox="1">
            <a:spLocks noChangeArrowheads="1"/>
          </p:cNvSpPr>
          <p:nvPr/>
        </p:nvSpPr>
        <p:spPr bwMode="auto">
          <a:xfrm>
            <a:off x="611188" y="962025"/>
            <a:ext cx="25692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 b="1" dirty="0" smtClean="0"/>
              <a:t>Anagrafe ALICE-PD</a:t>
            </a:r>
            <a:endParaRPr lang="it-IT" sz="2000" b="1" dirty="0"/>
          </a:p>
        </p:txBody>
      </p:sp>
      <p:sp>
        <p:nvSpPr>
          <p:cNvPr id="126982" name="TextBox 3"/>
          <p:cNvSpPr txBox="1">
            <a:spLocks noChangeArrowheads="1"/>
          </p:cNvSpPr>
          <p:nvPr/>
        </p:nvSpPr>
        <p:spPr bwMode="auto">
          <a:xfrm>
            <a:off x="539552" y="3419708"/>
            <a:ext cx="38266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it-IT" sz="1800" b="1" dirty="0">
                <a:solidFill>
                  <a:srgbClr val="000090"/>
                </a:solidFill>
              </a:rPr>
              <a:t>Numero M&amp;OA per il 2013: 13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59673" y="4149080"/>
            <a:ext cx="8476823" cy="1836588"/>
            <a:chOff x="559673" y="4149080"/>
            <a:chExt cx="8476823" cy="1836588"/>
          </a:xfrm>
        </p:grpSpPr>
        <p:sp>
          <p:nvSpPr>
            <p:cNvPr id="126980" name="Right Arrow 2"/>
            <p:cNvSpPr>
              <a:spLocks noChangeArrowheads="1"/>
            </p:cNvSpPr>
            <p:nvPr/>
          </p:nvSpPr>
          <p:spPr bwMode="auto">
            <a:xfrm rot="5400000">
              <a:off x="1263315" y="4509356"/>
              <a:ext cx="540420" cy="971996"/>
            </a:xfrm>
            <a:prstGeom prst="rightArrow">
              <a:avLst>
                <a:gd name="adj1" fmla="val 50000"/>
                <a:gd name="adj2" fmla="val 50079"/>
              </a:avLst>
            </a:prstGeom>
            <a:solidFill>
              <a:srgbClr val="3333CC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/>
            <a:p>
              <a:pPr marL="457200" indent="-457200" defTabSz="914400"/>
              <a:endParaRPr lang="it-IT"/>
            </a:p>
          </p:txBody>
        </p:sp>
        <p:sp>
          <p:nvSpPr>
            <p:cNvPr id="126981" name="Right Arrow 5"/>
            <p:cNvSpPr>
              <a:spLocks noChangeArrowheads="1"/>
            </p:cNvSpPr>
            <p:nvPr/>
          </p:nvSpPr>
          <p:spPr bwMode="auto">
            <a:xfrm rot="16200000">
              <a:off x="1252190" y="5186138"/>
              <a:ext cx="540443" cy="1058616"/>
            </a:xfrm>
            <a:prstGeom prst="rightArrow">
              <a:avLst>
                <a:gd name="adj1" fmla="val 50000"/>
                <a:gd name="adj2" fmla="val 49921"/>
              </a:avLst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/>
            <a:p>
              <a:pPr marL="457200" indent="-457200" defTabSz="914400"/>
              <a:endParaRPr lang="it-IT"/>
            </a:p>
          </p:txBody>
        </p:sp>
        <p:sp>
          <p:nvSpPr>
            <p:cNvPr id="8" name="TextBox 3"/>
            <p:cNvSpPr txBox="1">
              <a:spLocks noChangeArrowheads="1"/>
            </p:cNvSpPr>
            <p:nvPr/>
          </p:nvSpPr>
          <p:spPr bwMode="auto">
            <a:xfrm>
              <a:off x="1187624" y="4725144"/>
              <a:ext cx="7848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57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914400" lvl="2" indent="0" algn="just" eaLnBrk="1" hangingPunct="1">
                <a:spcAft>
                  <a:spcPts val="1200"/>
                </a:spcAft>
              </a:pPr>
              <a:r>
                <a:rPr lang="it-IT" sz="1800" i="1" dirty="0" smtClean="0">
                  <a:solidFill>
                    <a:srgbClr val="0000FF"/>
                  </a:solidFill>
                </a:rPr>
                <a:t>escono </a:t>
              </a:r>
              <a:r>
                <a:rPr lang="it-IT" sz="1800" i="1" dirty="0">
                  <a:solidFill>
                    <a:srgbClr val="0000FF"/>
                  </a:solidFill>
                </a:rPr>
                <a:t>Chiara Bianchin, Andrea Rossi e </a:t>
              </a:r>
              <a:r>
                <a:rPr lang="it-IT" sz="1800" i="1" dirty="0" err="1">
                  <a:solidFill>
                    <a:srgbClr val="0000FF"/>
                  </a:solidFill>
                </a:rPr>
                <a:t>Xianbao</a:t>
              </a:r>
              <a:r>
                <a:rPr lang="it-IT" sz="1800" i="1" dirty="0">
                  <a:solidFill>
                    <a:srgbClr val="0000FF"/>
                  </a:solidFill>
                </a:rPr>
                <a:t> </a:t>
              </a:r>
              <a:r>
                <a:rPr lang="it-IT" sz="1800" i="1" dirty="0" smtClean="0">
                  <a:solidFill>
                    <a:srgbClr val="0000FF"/>
                  </a:solidFill>
                </a:rPr>
                <a:t>Yuan</a:t>
              </a:r>
              <a:endParaRPr lang="it-IT" sz="1800" i="1" dirty="0">
                <a:solidFill>
                  <a:srgbClr val="0000FF"/>
                </a:solidFill>
              </a:endParaRPr>
            </a:p>
          </p:txBody>
        </p:sp>
        <p:sp>
          <p:nvSpPr>
            <p:cNvPr id="9" name="TextBox 3"/>
            <p:cNvSpPr txBox="1">
              <a:spLocks noChangeArrowheads="1"/>
            </p:cNvSpPr>
            <p:nvPr/>
          </p:nvSpPr>
          <p:spPr bwMode="auto">
            <a:xfrm>
              <a:off x="559673" y="4149080"/>
              <a:ext cx="74687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2857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just" eaLnBrk="1" hangingPunct="1">
                <a:spcAft>
                  <a:spcPts val="1200"/>
                </a:spcAft>
                <a:buFont typeface="Arial" charset="0"/>
                <a:buChar char="•"/>
              </a:pPr>
              <a:r>
                <a:rPr lang="it-IT" sz="1800" b="1" dirty="0" smtClean="0">
                  <a:solidFill>
                    <a:srgbClr val="000090"/>
                  </a:solidFill>
                </a:rPr>
                <a:t>Rispetto allo scorso anno: 15 ricercatori con 13 FTE e 12 M&amp;OA</a:t>
              </a:r>
              <a:endParaRPr lang="it-IT" sz="1800" b="1" dirty="0">
                <a:solidFill>
                  <a:srgbClr val="000090"/>
                </a:solidFill>
              </a:endParaRPr>
            </a:p>
          </p:txBody>
        </p:sp>
        <p:sp>
          <p:nvSpPr>
            <p:cNvPr id="10" name="TextBox 3"/>
            <p:cNvSpPr txBox="1">
              <a:spLocks noChangeArrowheads="1"/>
            </p:cNvSpPr>
            <p:nvPr/>
          </p:nvSpPr>
          <p:spPr bwMode="auto">
            <a:xfrm>
              <a:off x="1187896" y="5616336"/>
              <a:ext cx="7848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57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914400" lvl="2" indent="0" algn="just" eaLnBrk="1" hangingPunct="1">
                <a:spcAft>
                  <a:spcPts val="1200"/>
                </a:spcAft>
              </a:pPr>
              <a:r>
                <a:rPr lang="it-IT" sz="1800" i="1" dirty="0" smtClean="0">
                  <a:solidFill>
                    <a:srgbClr val="FF0000"/>
                  </a:solidFill>
                </a:rPr>
                <a:t>entrano </a:t>
              </a:r>
              <a:r>
                <a:rPr lang="it-IT" sz="1800" i="1" dirty="0">
                  <a:solidFill>
                    <a:srgbClr val="FF0000"/>
                  </a:solidFill>
                </a:rPr>
                <a:t>Andrea Festanti, Serena </a:t>
              </a:r>
              <a:r>
                <a:rPr lang="it-IT" sz="1800" i="1" dirty="0" err="1">
                  <a:solidFill>
                    <a:srgbClr val="FF0000"/>
                  </a:solidFill>
                </a:rPr>
                <a:t>Mattiazzo</a:t>
              </a:r>
              <a:r>
                <a:rPr lang="it-IT" sz="1800" i="1" dirty="0">
                  <a:solidFill>
                    <a:srgbClr val="FF0000"/>
                  </a:solidFill>
                </a:rPr>
                <a:t> e Alberica </a:t>
              </a:r>
              <a:r>
                <a:rPr lang="it-IT" sz="1800" i="1" dirty="0" err="1">
                  <a:solidFill>
                    <a:srgbClr val="FF0000"/>
                  </a:solidFill>
                </a:rPr>
                <a:t>Toia</a:t>
              </a:r>
              <a:r>
                <a:rPr lang="it-IT" sz="1600" dirty="0">
                  <a:solidFill>
                    <a:srgbClr val="FF0000"/>
                  </a:solidFill>
                </a:rPr>
                <a:t>	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Box 1"/>
          <p:cNvSpPr txBox="1">
            <a:spLocks noChangeArrowheads="1"/>
          </p:cNvSpPr>
          <p:nvPr/>
        </p:nvSpPr>
        <p:spPr bwMode="auto">
          <a:xfrm>
            <a:off x="1835150" y="1484313"/>
            <a:ext cx="56197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b="1"/>
              <a:t>Intervento straordinario di recupero del sistema di raffreddamento del Silicon Pixel Detector (SPD)</a:t>
            </a:r>
          </a:p>
        </p:txBody>
      </p:sp>
      <p:sp>
        <p:nvSpPr>
          <p:cNvPr id="65538" name="Rectangle 1"/>
          <p:cNvSpPr>
            <a:spLocks noChangeArrowheads="1"/>
          </p:cNvSpPr>
          <p:nvPr/>
        </p:nvSpPr>
        <p:spPr bwMode="auto">
          <a:xfrm>
            <a:off x="7548563" y="6154738"/>
            <a:ext cx="136525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1400" i="1">
                <a:solidFill>
                  <a:srgbClr val="008000"/>
                </a:solidFill>
              </a:rPr>
              <a:t>(*) oggi CERN</a:t>
            </a:r>
          </a:p>
        </p:txBody>
      </p:sp>
      <p:sp>
        <p:nvSpPr>
          <p:cNvPr id="65539" name="TextBox 8"/>
          <p:cNvSpPr txBox="1">
            <a:spLocks noChangeArrowheads="1"/>
          </p:cNvSpPr>
          <p:nvPr/>
        </p:nvSpPr>
        <p:spPr bwMode="auto">
          <a:xfrm>
            <a:off x="684213" y="447675"/>
            <a:ext cx="75136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b="1">
                <a:solidFill>
                  <a:srgbClr val="000000"/>
                </a:solidFill>
              </a:rPr>
              <a:t>Prima parte: attività programmata 11/12 e 12/13</a:t>
            </a:r>
          </a:p>
        </p:txBody>
      </p:sp>
      <p:pic>
        <p:nvPicPr>
          <p:cNvPr id="65540" name="Picture 1" descr="SPD-cooling-recovery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2808288"/>
            <a:ext cx="6035675" cy="371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TextBox 4"/>
          <p:cNvSpPr txBox="1">
            <a:spLocks noChangeArrowheads="1"/>
          </p:cNvSpPr>
          <p:nvPr/>
        </p:nvSpPr>
        <p:spPr bwMode="auto">
          <a:xfrm>
            <a:off x="5581650" y="5373688"/>
            <a:ext cx="3311525" cy="738187"/>
          </a:xfrm>
          <a:prstGeom prst="rect">
            <a:avLst/>
          </a:prstGeom>
          <a:solidFill>
            <a:srgbClr val="FFFFCC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i="1">
                <a:solidFill>
                  <a:srgbClr val="000090"/>
                </a:solidFill>
              </a:rPr>
              <a:t>principali persone coinvolte: R. Turrisi, A. Francescon, </a:t>
            </a:r>
            <a:r>
              <a:rPr lang="it-IT" sz="1400" i="1">
                <a:solidFill>
                  <a:srgbClr val="008000"/>
                </a:solidFill>
              </a:rPr>
              <a:t>C. Bortolin*</a:t>
            </a:r>
            <a:r>
              <a:rPr lang="it-IT" sz="1400" i="1">
                <a:solidFill>
                  <a:srgbClr val="000090"/>
                </a:solidFill>
              </a:rPr>
              <a:t>, S. Martini, C. Caldogno, Officina Meccanica </a:t>
            </a:r>
          </a:p>
        </p:txBody>
      </p:sp>
      <p:sp>
        <p:nvSpPr>
          <p:cNvPr id="65542" name="TextBox 2"/>
          <p:cNvSpPr txBox="1">
            <a:spLocks noChangeArrowheads="1"/>
          </p:cNvSpPr>
          <p:nvPr/>
        </p:nvSpPr>
        <p:spPr bwMode="auto">
          <a:xfrm>
            <a:off x="3995738" y="2781300"/>
            <a:ext cx="4752975" cy="461963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 i="1">
                <a:solidFill>
                  <a:srgbClr val="0000FF"/>
                </a:solidFill>
                <a:latin typeface="Wingdings" charset="0"/>
                <a:cs typeface="Wingdings" charset="0"/>
                <a:sym typeface="Wingdings" charset="0"/>
              </a:rPr>
              <a:t> </a:t>
            </a:r>
            <a:r>
              <a:rPr lang="it-IT" b="1" i="1">
                <a:solidFill>
                  <a:srgbClr val="0000FF"/>
                </a:solidFill>
              </a:rPr>
              <a:t>presentazione di Rosario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TextBox 1"/>
          <p:cNvSpPr txBox="1">
            <a:spLocks noChangeArrowheads="1"/>
          </p:cNvSpPr>
          <p:nvPr/>
        </p:nvSpPr>
        <p:spPr bwMode="auto">
          <a:xfrm>
            <a:off x="3132138" y="333375"/>
            <a:ext cx="2733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b="1"/>
              <a:t>People 2012/2013</a:t>
            </a:r>
          </a:p>
        </p:txBody>
      </p:sp>
      <p:sp>
        <p:nvSpPr>
          <p:cNvPr id="18434" name="TextBox 3"/>
          <p:cNvSpPr txBox="1">
            <a:spLocks noChangeArrowheads="1"/>
          </p:cNvSpPr>
          <p:nvPr/>
        </p:nvSpPr>
        <p:spPr bwMode="auto">
          <a:xfrm>
            <a:off x="684213" y="646113"/>
            <a:ext cx="76327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lvl="1" indent="0" algn="just" eaLnBrk="1" hangingPunct="1">
              <a:spcAft>
                <a:spcPts val="600"/>
              </a:spcAft>
              <a:defRPr/>
            </a:pPr>
            <a:endParaRPr lang="it-IT" sz="1800" dirty="0" smtClean="0"/>
          </a:p>
          <a:p>
            <a:pPr algn="just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it-IT" sz="1800" b="1" dirty="0" smtClean="0">
                <a:solidFill>
                  <a:srgbClr val="000090"/>
                </a:solidFill>
              </a:rPr>
              <a:t>5 TECNOLOGI per un totale di 4.2 FTE</a:t>
            </a:r>
          </a:p>
          <a:p>
            <a:pPr lvl="1" algn="just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it-IT" sz="1800" dirty="0" smtClean="0">
                <a:solidFill>
                  <a:srgbClr val="000000"/>
                </a:solidFill>
              </a:rPr>
              <a:t>Davide Del Col, Andrea Francescon, Adriano Pepato, Luisa Rossetto, Massimo Sgaravatto</a:t>
            </a:r>
          </a:p>
          <a:p>
            <a:pPr algn="just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it-IT" sz="1800" b="1" dirty="0" smtClean="0">
                <a:solidFill>
                  <a:srgbClr val="000090"/>
                </a:solidFill>
              </a:rPr>
              <a:t>TECNICI</a:t>
            </a:r>
          </a:p>
          <a:p>
            <a:pPr lvl="1" algn="just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it-IT" sz="1800" dirty="0" smtClean="0">
                <a:solidFill>
                  <a:srgbClr val="000000"/>
                </a:solidFill>
              </a:rPr>
              <a:t>Marco Caldogno, Devis Pantano e Sandro Martini		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84213" y="4149080"/>
            <a:ext cx="7632700" cy="2520424"/>
            <a:chOff x="684213" y="4149080"/>
            <a:chExt cx="7632700" cy="2520424"/>
          </a:xfrm>
        </p:grpSpPr>
        <p:sp>
          <p:nvSpPr>
            <p:cNvPr id="128003" name="Content Placeholder 2"/>
            <p:cNvSpPr txBox="1">
              <a:spLocks/>
            </p:cNvSpPr>
            <p:nvPr/>
          </p:nvSpPr>
          <p:spPr bwMode="auto">
            <a:xfrm>
              <a:off x="684213" y="4149080"/>
              <a:ext cx="7632700" cy="2160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Aft>
                  <a:spcPts val="600"/>
                </a:spcAft>
                <a:buFontTx/>
                <a:buChar char="•"/>
              </a:pPr>
              <a:r>
                <a:rPr lang="it-IT" sz="1800" b="1" dirty="0">
                  <a:solidFill>
                    <a:srgbClr val="000090"/>
                  </a:solidFill>
                  <a:cs typeface="Arial" charset="0"/>
                </a:rPr>
                <a:t>Responsabilità</a:t>
              </a:r>
              <a:r>
                <a:rPr lang="it-IT" altLang="ja-JP" sz="1800" b="1" dirty="0">
                  <a:solidFill>
                    <a:srgbClr val="000090"/>
                  </a:solidFill>
                  <a:cs typeface="Arial" charset="0"/>
                </a:rPr>
                <a:t> all’interno della Collaborazione</a:t>
              </a:r>
            </a:p>
            <a:p>
              <a:pPr lvl="1" eaLnBrk="1" hangingPunct="1">
                <a:spcAft>
                  <a:spcPts val="600"/>
                </a:spcAft>
                <a:buFontTx/>
                <a:buChar char="–"/>
              </a:pPr>
              <a:r>
                <a:rPr lang="it-IT" sz="1800" dirty="0">
                  <a:cs typeface="Arial" charset="0"/>
                </a:rPr>
                <a:t>Antinori: Management Board, Technical Board, </a:t>
              </a:r>
              <a:r>
                <a:rPr lang="it-IT" sz="1800" dirty="0" err="1">
                  <a:cs typeface="Arial" charset="0"/>
                </a:rPr>
                <a:t>Editorial</a:t>
              </a:r>
              <a:r>
                <a:rPr lang="it-IT" sz="1800" dirty="0">
                  <a:cs typeface="Arial" charset="0"/>
                </a:rPr>
                <a:t> Board, </a:t>
              </a:r>
              <a:r>
                <a:rPr lang="it-IT" sz="1800" dirty="0" err="1">
                  <a:cs typeface="Arial" charset="0"/>
                </a:rPr>
                <a:t>Physics</a:t>
              </a:r>
              <a:r>
                <a:rPr lang="it-IT" sz="1800" dirty="0">
                  <a:cs typeface="Arial" charset="0"/>
                </a:rPr>
                <a:t> Board (Coordinator), Collaboration Board</a:t>
              </a:r>
            </a:p>
            <a:p>
              <a:pPr lvl="1" eaLnBrk="1" hangingPunct="1">
                <a:spcAft>
                  <a:spcPts val="600"/>
                </a:spcAft>
                <a:buFontTx/>
                <a:buChar char="–"/>
              </a:pPr>
              <a:r>
                <a:rPr lang="it-IT" sz="1800" dirty="0">
                  <a:cs typeface="Arial" charset="0"/>
                </a:rPr>
                <a:t>Dainese: </a:t>
              </a:r>
              <a:r>
                <a:rPr lang="it-IT" sz="1800" dirty="0" err="1">
                  <a:cs typeface="Arial" charset="0"/>
                </a:rPr>
                <a:t>Physics</a:t>
              </a:r>
              <a:r>
                <a:rPr lang="it-IT" sz="1800" dirty="0">
                  <a:cs typeface="Arial" charset="0"/>
                </a:rPr>
                <a:t> Board*, PWG-HF coordinator*, Offline Board*, ITS </a:t>
              </a:r>
              <a:r>
                <a:rPr lang="it-IT" sz="1800" dirty="0" err="1">
                  <a:cs typeface="Arial" charset="0"/>
                </a:rPr>
                <a:t>Alignment</a:t>
              </a:r>
              <a:r>
                <a:rPr lang="it-IT" sz="1800" dirty="0">
                  <a:cs typeface="Arial" charset="0"/>
                </a:rPr>
                <a:t>, ITS-Upgrade WG1 coordinator</a:t>
              </a:r>
            </a:p>
            <a:p>
              <a:pPr lvl="1" eaLnBrk="1" hangingPunct="1">
                <a:spcAft>
                  <a:spcPts val="600"/>
                </a:spcAft>
                <a:buFontTx/>
                <a:buChar char="–"/>
              </a:pPr>
              <a:r>
                <a:rPr lang="it-IT" sz="1800" dirty="0" err="1">
                  <a:cs typeface="Arial" charset="0"/>
                </a:rPr>
                <a:t>Turrisi</a:t>
              </a:r>
              <a:r>
                <a:rPr lang="it-IT" sz="1800" dirty="0">
                  <a:cs typeface="Arial" charset="0"/>
                </a:rPr>
                <a:t>: SPD cooling</a:t>
              </a:r>
            </a:p>
            <a:p>
              <a:pPr lvl="2" eaLnBrk="1" hangingPunct="1">
                <a:spcAft>
                  <a:spcPts val="600"/>
                </a:spcAft>
                <a:buFontTx/>
                <a:buChar char="•"/>
              </a:pPr>
              <a:endParaRPr lang="it-IT" sz="1200" dirty="0">
                <a:cs typeface="Arial" charset="0"/>
              </a:endParaRPr>
            </a:p>
            <a:p>
              <a:pPr lvl="1" eaLnBrk="1" hangingPunct="1">
                <a:spcAft>
                  <a:spcPts val="600"/>
                </a:spcAft>
                <a:buFontTx/>
                <a:buChar char="–"/>
              </a:pPr>
              <a:endParaRPr lang="it-IT" sz="1600" dirty="0">
                <a:cs typeface="Arial" charset="0"/>
              </a:endParaRPr>
            </a:p>
          </p:txBody>
        </p:sp>
        <p:sp>
          <p:nvSpPr>
            <p:cNvPr id="128005" name="TextBox 1"/>
            <p:cNvSpPr txBox="1">
              <a:spLocks noChangeArrowheads="1"/>
            </p:cNvSpPr>
            <p:nvPr/>
          </p:nvSpPr>
          <p:spPr bwMode="auto">
            <a:xfrm>
              <a:off x="1403350" y="6330950"/>
              <a:ext cx="186140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600" dirty="0"/>
                <a:t>(*) fino a fine 2012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827584" y="3491716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just" eaLnBrk="1" hangingPunct="1">
              <a:spcAft>
                <a:spcPts val="600"/>
              </a:spcAft>
              <a:defRPr/>
            </a:pPr>
            <a:r>
              <a:rPr lang="it-IT" i="1" dirty="0" smtClean="0">
                <a:solidFill>
                  <a:srgbClr val="FF0000"/>
                </a:solidFill>
              </a:rPr>
              <a:t>entrano </a:t>
            </a:r>
            <a:r>
              <a:rPr lang="it-IT" i="1" dirty="0">
                <a:solidFill>
                  <a:srgbClr val="FF0000"/>
                </a:solidFill>
              </a:rPr>
              <a:t>Andrea </a:t>
            </a:r>
            <a:r>
              <a:rPr lang="it-IT" i="1" dirty="0" err="1">
                <a:solidFill>
                  <a:srgbClr val="FF0000"/>
                </a:solidFill>
              </a:rPr>
              <a:t>Francescon</a:t>
            </a:r>
            <a:r>
              <a:rPr lang="it-IT" i="1" dirty="0">
                <a:solidFill>
                  <a:srgbClr val="FF0000"/>
                </a:solidFill>
              </a:rPr>
              <a:t>, </a:t>
            </a:r>
            <a:r>
              <a:rPr lang="it-IT" i="1" dirty="0" smtClean="0">
                <a:solidFill>
                  <a:srgbClr val="FF0000"/>
                </a:solidFill>
              </a:rPr>
              <a:t>Massimo </a:t>
            </a:r>
            <a:r>
              <a:rPr lang="it-IT" i="1" dirty="0" err="1" smtClean="0">
                <a:solidFill>
                  <a:srgbClr val="FF0000"/>
                </a:solidFill>
              </a:rPr>
              <a:t>Sgaravatto</a:t>
            </a:r>
            <a:r>
              <a:rPr lang="it-IT" i="1" dirty="0" smtClean="0">
                <a:solidFill>
                  <a:srgbClr val="FF0000"/>
                </a:solidFill>
              </a:rPr>
              <a:t> e </a:t>
            </a:r>
            <a:r>
              <a:rPr lang="it-IT" i="1" dirty="0" err="1" smtClean="0">
                <a:solidFill>
                  <a:srgbClr val="FF0000"/>
                </a:solidFill>
              </a:rPr>
              <a:t>Devis</a:t>
            </a:r>
            <a:r>
              <a:rPr lang="it-IT" i="1" dirty="0" smtClean="0">
                <a:solidFill>
                  <a:srgbClr val="FF0000"/>
                </a:solidFill>
              </a:rPr>
              <a:t> Pantano</a:t>
            </a:r>
            <a:endParaRPr lang="it-IT" i="1" dirty="0">
              <a:solidFill>
                <a:srgbClr val="FF0000"/>
              </a:solidFill>
            </a:endParaRPr>
          </a:p>
        </p:txBody>
      </p:sp>
      <p:sp>
        <p:nvSpPr>
          <p:cNvPr id="8" name="Right Arrow 5"/>
          <p:cNvSpPr>
            <a:spLocks noChangeArrowheads="1"/>
          </p:cNvSpPr>
          <p:nvPr/>
        </p:nvSpPr>
        <p:spPr bwMode="auto">
          <a:xfrm rot="16200000">
            <a:off x="964158" y="3025898"/>
            <a:ext cx="540443" cy="1058616"/>
          </a:xfrm>
          <a:prstGeom prst="rightArrow">
            <a:avLst>
              <a:gd name="adj1" fmla="val 50000"/>
              <a:gd name="adj2" fmla="val 49921"/>
            </a:avLst>
          </a:pr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defTabSz="914400"/>
            <a:endParaRPr lang="it-IT"/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683568" y="2771636"/>
            <a:ext cx="44935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it-IT" sz="1800" b="1" dirty="0" smtClean="0">
                <a:solidFill>
                  <a:srgbClr val="000090"/>
                </a:solidFill>
              </a:rPr>
              <a:t>scorso anno: 3 tecnologi con 3 FTE</a:t>
            </a:r>
            <a:endParaRPr lang="it-IT" sz="1800" b="1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TextBox 1"/>
          <p:cNvSpPr txBox="1">
            <a:spLocks noChangeArrowheads="1"/>
          </p:cNvSpPr>
          <p:nvPr/>
        </p:nvSpPr>
        <p:spPr bwMode="auto">
          <a:xfrm>
            <a:off x="3256790" y="333375"/>
            <a:ext cx="23233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 dirty="0" smtClean="0"/>
              <a:t>Richieste 2013</a:t>
            </a:r>
            <a:endParaRPr lang="it-IT" b="1" dirty="0"/>
          </a:p>
        </p:txBody>
      </p:sp>
      <p:sp>
        <p:nvSpPr>
          <p:cNvPr id="130050" name="TextBox 4"/>
          <p:cNvSpPr txBox="1">
            <a:spLocks noChangeArrowheads="1"/>
          </p:cNvSpPr>
          <p:nvPr/>
        </p:nvSpPr>
        <p:spPr bwMode="auto">
          <a:xfrm>
            <a:off x="642938" y="1052736"/>
            <a:ext cx="7745412" cy="552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spcAft>
                <a:spcPts val="600"/>
              </a:spcAft>
            </a:pPr>
            <a:r>
              <a:rPr lang="it-IT" dirty="0">
                <a:solidFill>
                  <a:srgbClr val="000090"/>
                </a:solidFill>
                <a:cs typeface="Arial" charset="0"/>
              </a:rPr>
              <a:t>Richieste finanziarie </a:t>
            </a:r>
            <a:endParaRPr lang="it-IT" dirty="0" smtClean="0">
              <a:solidFill>
                <a:srgbClr val="000090"/>
              </a:solidFill>
              <a:cs typeface="Arial" charset="0"/>
            </a:endParaRPr>
          </a:p>
          <a:p>
            <a:pPr algn="just" eaLnBrk="1" hangingPunct="1">
              <a:spcAft>
                <a:spcPts val="600"/>
              </a:spcAft>
            </a:pPr>
            <a:endParaRPr lang="it-IT" dirty="0"/>
          </a:p>
          <a:p>
            <a:pPr algn="just" eaLnBrk="1" hangingPunct="1">
              <a:spcAft>
                <a:spcPts val="600"/>
              </a:spcAft>
              <a:buFont typeface="Arial" charset="0"/>
              <a:buChar char="•"/>
            </a:pPr>
            <a:r>
              <a:rPr lang="it-IT" sz="1800" dirty="0"/>
              <a:t> Richieste </a:t>
            </a:r>
            <a:r>
              <a:rPr lang="it-IT" sz="1800" b="1" dirty="0"/>
              <a:t>Estero</a:t>
            </a:r>
            <a:r>
              <a:rPr lang="it-IT" sz="1800" dirty="0"/>
              <a:t> secondo </a:t>
            </a:r>
            <a:r>
              <a:rPr lang="it-IT" sz="1800" b="1" dirty="0"/>
              <a:t>schema generale ALICE-Italia </a:t>
            </a:r>
            <a:r>
              <a:rPr lang="it-IT" sz="1800" dirty="0"/>
              <a:t>che tiene conto del </a:t>
            </a:r>
            <a:r>
              <a:rPr lang="it-IT" sz="1800" b="1" dirty="0"/>
              <a:t>numero di FTE </a:t>
            </a:r>
            <a:r>
              <a:rPr lang="it-IT" sz="1800" b="1" dirty="0" err="1"/>
              <a:t>ricercatori+tecnologi</a:t>
            </a:r>
            <a:r>
              <a:rPr lang="it-IT" sz="1800" b="1" dirty="0"/>
              <a:t> </a:t>
            </a:r>
            <a:r>
              <a:rPr lang="it-IT" sz="1800" dirty="0"/>
              <a:t>(</a:t>
            </a:r>
            <a:r>
              <a:rPr lang="it-IT" sz="1800" b="1" dirty="0"/>
              <a:t>16.9</a:t>
            </a:r>
            <a:r>
              <a:rPr lang="it-IT" sz="1800" dirty="0"/>
              <a:t>) per </a:t>
            </a:r>
            <a:r>
              <a:rPr lang="it-IT" sz="1800" dirty="0" err="1"/>
              <a:t>physics</a:t>
            </a:r>
            <a:r>
              <a:rPr lang="it-IT" sz="1800" dirty="0"/>
              <a:t> </a:t>
            </a:r>
            <a:r>
              <a:rPr lang="it-IT" sz="1800" dirty="0" err="1"/>
              <a:t>meetings</a:t>
            </a:r>
            <a:r>
              <a:rPr lang="it-IT" sz="1800" dirty="0"/>
              <a:t>, partecipazione a turni misura, manutenzione, etc... e responsabilità nella collaborazione (</a:t>
            </a:r>
            <a:r>
              <a:rPr lang="it-IT" sz="1800" dirty="0" err="1"/>
              <a:t>Physics</a:t>
            </a:r>
            <a:r>
              <a:rPr lang="it-IT" sz="1800" dirty="0"/>
              <a:t>/Technical/</a:t>
            </a:r>
            <a:r>
              <a:rPr lang="it-IT" sz="1800" dirty="0" err="1"/>
              <a:t>Editorial</a:t>
            </a:r>
            <a:r>
              <a:rPr lang="it-IT" sz="1800" dirty="0"/>
              <a:t>/Computing/Collaboration </a:t>
            </a:r>
            <a:r>
              <a:rPr lang="it-IT" sz="1800" dirty="0" err="1"/>
              <a:t>Boards</a:t>
            </a:r>
            <a:r>
              <a:rPr lang="it-IT" sz="1800" dirty="0"/>
              <a:t>, </a:t>
            </a:r>
            <a:r>
              <a:rPr lang="it-IT" sz="1800" dirty="0" err="1"/>
              <a:t>PAGs</a:t>
            </a:r>
            <a:r>
              <a:rPr lang="it-IT" sz="1800" dirty="0"/>
              <a:t>).  </a:t>
            </a:r>
            <a:r>
              <a:rPr lang="it-IT" sz="1800" i="1" dirty="0">
                <a:solidFill>
                  <a:srgbClr val="0000FF"/>
                </a:solidFill>
              </a:rPr>
              <a:t>Proposto: 0.7mu/FTE </a:t>
            </a:r>
            <a:r>
              <a:rPr lang="it-IT" sz="1800" i="1" dirty="0" err="1">
                <a:solidFill>
                  <a:srgbClr val="0000FF"/>
                </a:solidFill>
              </a:rPr>
              <a:t>riunion</a:t>
            </a:r>
            <a:r>
              <a:rPr lang="it-IT" sz="1800" i="1" dirty="0">
                <a:solidFill>
                  <a:srgbClr val="0000FF"/>
                </a:solidFill>
              </a:rPr>
              <a:t> i+ 0.2mu/FTE manutenzioni + Extra Manutenzioni + </a:t>
            </a:r>
            <a:r>
              <a:rPr lang="it-IT" sz="1800" i="1" dirty="0" smtClean="0">
                <a:solidFill>
                  <a:srgbClr val="0000FF"/>
                </a:solidFill>
              </a:rPr>
              <a:t>Responsabilità </a:t>
            </a:r>
            <a:r>
              <a:rPr lang="it-IT" sz="1800" i="1" dirty="0">
                <a:solidFill>
                  <a:srgbClr val="0000FF"/>
                </a:solidFill>
              </a:rPr>
              <a:t>+ Upgrade. A differenza dello scorso anno non sono utilizzati i MOA</a:t>
            </a:r>
            <a:r>
              <a:rPr lang="it-IT" sz="1800" i="1" dirty="0"/>
              <a:t>.</a:t>
            </a:r>
          </a:p>
          <a:p>
            <a:pPr algn="just" eaLnBrk="1" hangingPunct="1">
              <a:spcAft>
                <a:spcPts val="600"/>
              </a:spcAft>
              <a:buFont typeface="Arial" charset="0"/>
              <a:buChar char="•"/>
            </a:pPr>
            <a:endParaRPr lang="it-IT" sz="1800" dirty="0"/>
          </a:p>
          <a:p>
            <a:pPr algn="just" eaLnBrk="1" hangingPunct="1">
              <a:spcAft>
                <a:spcPts val="600"/>
              </a:spcAft>
              <a:buFont typeface="Arial" charset="0"/>
              <a:buChar char="•"/>
            </a:pPr>
            <a:r>
              <a:rPr lang="it-IT" sz="1800" dirty="0"/>
              <a:t> Richieste </a:t>
            </a:r>
            <a:r>
              <a:rPr lang="it-IT" sz="1800" b="1" dirty="0"/>
              <a:t>Interno</a:t>
            </a:r>
            <a:r>
              <a:rPr lang="it-IT" sz="1800" dirty="0"/>
              <a:t> secondo schema generale ALICE-Italia (riunioni collaborazione italiana, partecipazione Convegno Nazionale Fisica di ALICE) e riunioni TIER2. </a:t>
            </a:r>
            <a:r>
              <a:rPr lang="it-IT" sz="1800" i="1" dirty="0">
                <a:solidFill>
                  <a:srgbClr val="0000FF"/>
                </a:solidFill>
              </a:rPr>
              <a:t>Proposto 1.5k/FTE + </a:t>
            </a:r>
            <a:r>
              <a:rPr lang="it-IT" sz="1800" i="1" dirty="0" smtClean="0">
                <a:solidFill>
                  <a:srgbClr val="0000FF"/>
                </a:solidFill>
              </a:rPr>
              <a:t>Upgrade</a:t>
            </a:r>
          </a:p>
          <a:p>
            <a:pPr algn="just" eaLnBrk="1" hangingPunct="1">
              <a:spcAft>
                <a:spcPts val="600"/>
              </a:spcAft>
              <a:buFont typeface="Arial" charset="0"/>
              <a:buChar char="•"/>
            </a:pPr>
            <a:endParaRPr lang="it-IT" sz="1800" i="1" dirty="0" smtClean="0">
              <a:solidFill>
                <a:srgbClr val="0000FF"/>
              </a:solidFill>
            </a:endParaRPr>
          </a:p>
          <a:p>
            <a:pPr algn="just" eaLnBrk="1" hangingPunct="1">
              <a:spcAft>
                <a:spcPts val="600"/>
              </a:spcAft>
              <a:buFont typeface="Arial" charset="0"/>
              <a:buChar char="•"/>
            </a:pPr>
            <a:r>
              <a:rPr lang="it-IT" sz="1800" dirty="0"/>
              <a:t> Richieste </a:t>
            </a:r>
            <a:r>
              <a:rPr lang="it-IT" sz="1800" b="1" dirty="0"/>
              <a:t>Consumo </a:t>
            </a:r>
            <a:r>
              <a:rPr lang="it-IT" sz="1800" dirty="0"/>
              <a:t>secondo schema generale ALICE-Italia. </a:t>
            </a:r>
            <a:r>
              <a:rPr lang="it-IT" sz="1800" i="1" dirty="0">
                <a:solidFill>
                  <a:srgbClr val="0000FF"/>
                </a:solidFill>
              </a:rPr>
              <a:t>Proposto 1.0k/FTE + Upgrade</a:t>
            </a:r>
          </a:p>
          <a:p>
            <a:pPr algn="just" eaLnBrk="1" hangingPunct="1">
              <a:spcAft>
                <a:spcPts val="600"/>
              </a:spcAft>
              <a:buFont typeface="Arial" charset="0"/>
              <a:buChar char="•"/>
            </a:pPr>
            <a:endParaRPr lang="it-IT" sz="1800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4400406"/>
              </p:ext>
            </p:extLst>
          </p:nvPr>
        </p:nvGraphicFramePr>
        <p:xfrm>
          <a:off x="755576" y="1556792"/>
          <a:ext cx="7704334" cy="26320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787063"/>
                <a:gridCol w="1525305"/>
                <a:gridCol w="1440160"/>
                <a:gridCol w="1368152"/>
                <a:gridCol w="1583654"/>
              </a:tblGrid>
              <a:tr h="5658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</a:rPr>
                        <a:t>Capitolo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91433" marR="91433" marT="45708" marB="4570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</a:rPr>
                        <a:t>Richieste 2013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91433" marR="91433" marT="45708" marB="45708" anchor="ctr" horzOverflow="overflow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Richieste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2012</a:t>
                      </a:r>
                      <a:endParaRPr kumimoji="0" lang="it-IT" sz="16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91433" marR="91433" marT="45708" marB="45708" anchor="ctr" horzOverflow="overflow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 charset="0"/>
                          <a:cs typeface="Arial"/>
                        </a:rPr>
                        <a:t>Differenza rich.12/13</a:t>
                      </a:r>
                      <a:endParaRPr kumimoji="0" lang="it-IT" sz="16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91433" marR="91433" marT="45708" marB="45708" anchor="ctr" horzOverflow="overflow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Assegnazioni</a:t>
                      </a:r>
                      <a:r>
                        <a:rPr kumimoji="0" lang="it-IT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 2012</a:t>
                      </a:r>
                      <a:endParaRPr kumimoji="0" lang="it-IT" sz="1600" b="0" i="1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91433" marR="91433" marT="45708" marB="45708" anchor="ctr" horzOverflow="overflow">
                    <a:solidFill>
                      <a:srgbClr val="CCFF99"/>
                    </a:solidFill>
                  </a:tcPr>
                </a:tc>
              </a:tr>
              <a:tr h="5235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</a:rPr>
                        <a:t>Missioni </a:t>
                      </a:r>
                      <a:r>
                        <a:rPr kumimoji="0" lang="it-IT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</a:rPr>
                        <a:t>Estere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91433" marR="91433" marT="45708" marB="4570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93</a:t>
                      </a:r>
                      <a:endParaRPr kumimoji="0" lang="it-IT" sz="18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91433" marR="91433" marT="45708" marB="45708" anchor="ctr" horzOverflow="overflow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600" b="0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170 (140*)</a:t>
                      </a:r>
                      <a:endParaRPr kumimoji="0" lang="it-IT" sz="1600" b="0" i="1" u="none" strike="noStrike" kern="1200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91433" marR="91433" marT="45708" marB="45708" anchor="ctr" horzOverflow="overflow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600" b="0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-33%*</a:t>
                      </a:r>
                      <a:endParaRPr kumimoji="0" lang="it-IT" sz="1600" b="0" i="1" u="none" strike="noStrike" kern="1200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91433" marR="91433" marT="45708" marB="45708" anchor="ctr" horzOverflow="overflow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79.5 + 19.5 s.j.</a:t>
                      </a:r>
                      <a:endParaRPr kumimoji="0" lang="it-IT" sz="1600" b="0" i="1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91433" marR="91433" marT="45708" marB="45708" anchor="ctr" horzOverflow="overflow">
                    <a:solidFill>
                      <a:srgbClr val="CCFF99"/>
                    </a:solidFill>
                  </a:tcPr>
                </a:tc>
              </a:tr>
              <a:tr h="3573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</a:rPr>
                        <a:t>Missioni </a:t>
                      </a:r>
                      <a:r>
                        <a:rPr kumimoji="0" lang="it-IT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</a:rPr>
                        <a:t>Interne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91433" marR="91433" marT="45708" marB="45708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i="1" dirty="0" smtClean="0">
                          <a:latin typeface="Arial"/>
                          <a:cs typeface="Arial"/>
                        </a:rPr>
                        <a:t>27</a:t>
                      </a:r>
                      <a:endParaRPr lang="it-IT" sz="1800" b="1" i="1" dirty="0">
                        <a:latin typeface="Arial"/>
                        <a:cs typeface="Arial"/>
                      </a:endParaRPr>
                    </a:p>
                  </a:txBody>
                  <a:tcPr marL="91433" marR="91433" marT="45708" marB="45708" anchor="ctr" horzOverflow="overflow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600" b="0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18</a:t>
                      </a:r>
                      <a:endParaRPr kumimoji="0" lang="it-IT" sz="1600" b="0" i="1" u="none" strike="noStrike" kern="1200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91433" marR="91433" marT="45708" marB="45708" anchor="ctr" horzOverflow="overflow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600" b="0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+50%</a:t>
                      </a:r>
                      <a:endParaRPr kumimoji="0" lang="it-IT" sz="1600" b="0" i="1" u="none" strike="noStrike" kern="1200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91433" marR="91433" marT="45708" marB="45708" anchor="ctr" horzOverflow="overflow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16</a:t>
                      </a:r>
                      <a:endParaRPr kumimoji="0" lang="it-IT" sz="1600" b="0" i="1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91433" marR="91433" marT="45708" marB="45708" anchor="ctr" horzOverflow="overflow">
                    <a:solidFill>
                      <a:srgbClr val="CCFF99"/>
                    </a:solidFill>
                  </a:tcPr>
                </a:tc>
              </a:tr>
              <a:tr h="5235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/>
                          <a:cs typeface="Arial"/>
                        </a:rPr>
                        <a:t>Consumo &amp; Trasporti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91433" marR="91433" marT="45708" marB="45708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i="1" dirty="0" smtClean="0">
                          <a:latin typeface="Arial"/>
                          <a:cs typeface="Arial"/>
                        </a:rPr>
                        <a:t>30</a:t>
                      </a:r>
                      <a:endParaRPr lang="it-IT" sz="1800" b="1" i="1" dirty="0">
                        <a:latin typeface="Arial"/>
                        <a:cs typeface="Arial"/>
                      </a:endParaRPr>
                    </a:p>
                  </a:txBody>
                  <a:tcPr marL="91433" marR="91433" marT="45708" marB="45708" anchor="ctr" horzOverflow="overflow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600" b="0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20</a:t>
                      </a:r>
                      <a:endParaRPr kumimoji="0" lang="it-IT" sz="1600" b="0" i="1" u="none" strike="noStrike" kern="1200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91433" marR="91433" marT="45708" marB="45708" anchor="ctr" horzOverflow="overflow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600" b="0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+50%</a:t>
                      </a:r>
                      <a:endParaRPr kumimoji="0" lang="it-IT" sz="1600" b="0" i="1" u="none" strike="noStrike" kern="1200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91433" marR="91433" marT="45708" marB="45708" anchor="ctr" horzOverflow="overflow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9</a:t>
                      </a:r>
                      <a:endParaRPr kumimoji="0" lang="it-IT" sz="1600" b="0" i="1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91433" marR="91433" marT="45708" marB="45708" anchor="ctr" horzOverflow="overflow">
                    <a:solidFill>
                      <a:srgbClr val="CCFF99"/>
                    </a:solidFill>
                  </a:tcPr>
                </a:tc>
              </a:tr>
              <a:tr h="523556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TOTALE: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91433" marR="91433" marT="45708" marB="45708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i="1" dirty="0" smtClean="0">
                          <a:latin typeface="Arial"/>
                          <a:cs typeface="Arial"/>
                        </a:rPr>
                        <a:t>150</a:t>
                      </a:r>
                      <a:endParaRPr lang="it-IT" sz="1800" b="1" i="1" dirty="0">
                        <a:latin typeface="Arial"/>
                        <a:cs typeface="Arial"/>
                      </a:endParaRPr>
                    </a:p>
                  </a:txBody>
                  <a:tcPr marL="91433" marR="91433" marT="45708" marB="45708" anchor="ctr" horzOverflow="overflow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600" b="0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208 (178*)</a:t>
                      </a:r>
                      <a:endParaRPr kumimoji="0" lang="it-IT" sz="1600" b="0" i="1" u="none" strike="noStrike" kern="1200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91433" marR="91433" marT="45708" marB="45708" anchor="ctr" horzOverflow="overflow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600" b="0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-15%</a:t>
                      </a:r>
                      <a:endParaRPr kumimoji="0" lang="it-IT" sz="1600" b="0" i="1" u="none" strike="noStrike" kern="1200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91433" marR="91433" marT="45708" marB="45708" anchor="ctr" horzOverflow="overflow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104.5 + 19.5 s.j</a:t>
                      </a:r>
                      <a:endParaRPr kumimoji="0" lang="it-IT" sz="1600" b="0" i="1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91433" marR="91433" marT="45708" marB="45708" anchor="ctr" horzOverflow="overflow">
                    <a:solidFill>
                      <a:srgbClr val="CCFF99"/>
                    </a:solidFill>
                  </a:tcPr>
                </a:tc>
              </a:tr>
            </a:tbl>
          </a:graphicData>
        </a:graphic>
      </p:graphicFrame>
      <p:sp>
        <p:nvSpPr>
          <p:cNvPr id="132135" name="Rectangle 1"/>
          <p:cNvSpPr>
            <a:spLocks noChangeArrowheads="1"/>
          </p:cNvSpPr>
          <p:nvPr/>
        </p:nvSpPr>
        <p:spPr bwMode="auto">
          <a:xfrm>
            <a:off x="827088" y="1063963"/>
            <a:ext cx="6372132" cy="34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it-IT" sz="2000" dirty="0">
                <a:solidFill>
                  <a:srgbClr val="000090"/>
                </a:solidFill>
                <a:cs typeface="Arial" charset="0"/>
              </a:rPr>
              <a:t>Riepilogo richieste </a:t>
            </a:r>
            <a:r>
              <a:rPr lang="it-IT" sz="2000" dirty="0" smtClean="0">
                <a:solidFill>
                  <a:srgbClr val="000090"/>
                </a:solidFill>
                <a:cs typeface="Arial" charset="0"/>
              </a:rPr>
              <a:t>finanziarie e </a:t>
            </a:r>
            <a:r>
              <a:rPr lang="it-IT" sz="2000" dirty="0">
                <a:solidFill>
                  <a:srgbClr val="000090"/>
                </a:solidFill>
                <a:cs typeface="Arial" charset="0"/>
              </a:rPr>
              <a:t>confronto 2012 (in k€):</a:t>
            </a:r>
          </a:p>
        </p:txBody>
      </p:sp>
      <p:sp>
        <p:nvSpPr>
          <p:cNvPr id="132136" name="TextBox 6"/>
          <p:cNvSpPr txBox="1">
            <a:spLocks noChangeArrowheads="1"/>
          </p:cNvSpPr>
          <p:nvPr/>
        </p:nvSpPr>
        <p:spPr bwMode="auto">
          <a:xfrm>
            <a:off x="715020" y="4299480"/>
            <a:ext cx="7745412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4163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spcAft>
                <a:spcPts val="600"/>
              </a:spcAft>
              <a:buFont typeface="Arial" charset="0"/>
              <a:buChar char="•"/>
            </a:pPr>
            <a:r>
              <a:rPr lang="it-IT" sz="1600" dirty="0" smtClean="0"/>
              <a:t>(*) come negli anni scorsi, circa il </a:t>
            </a:r>
            <a:r>
              <a:rPr lang="it-IT" sz="1600" dirty="0"/>
              <a:t>20</a:t>
            </a:r>
            <a:r>
              <a:rPr lang="it-IT" sz="1600" dirty="0" smtClean="0"/>
              <a:t>% delle ME andrà </a:t>
            </a:r>
            <a:r>
              <a:rPr lang="it-IT" sz="1600" dirty="0" err="1"/>
              <a:t>s.j.</a:t>
            </a:r>
            <a:r>
              <a:rPr lang="it-IT" sz="1600" dirty="0"/>
              <a:t> </a:t>
            </a:r>
            <a:r>
              <a:rPr lang="it-IT" sz="1600" dirty="0" smtClean="0"/>
              <a:t>e sarà</a:t>
            </a:r>
            <a:r>
              <a:rPr lang="it-IT" altLang="ja-JP" sz="1600" dirty="0" smtClean="0"/>
              <a:t> </a:t>
            </a:r>
            <a:r>
              <a:rPr lang="it-IT" altLang="ja-JP" sz="1600" dirty="0"/>
              <a:t>gestito dal responsabile </a:t>
            </a:r>
            <a:r>
              <a:rPr lang="it-IT" altLang="ja-JP" sz="1600" dirty="0" smtClean="0"/>
              <a:t>nazionale. Quest’anno, però, sarà richiesto direttamente dal RN e non dalle singole sezioni. Il totale di 93k di quest’anno va quindi confrontato con circa 140k per lo scorso anno.</a:t>
            </a:r>
          </a:p>
          <a:p>
            <a:pPr algn="just" eaLnBrk="1" hangingPunct="1">
              <a:spcAft>
                <a:spcPts val="600"/>
              </a:spcAft>
              <a:buFont typeface="Arial" charset="0"/>
              <a:buChar char="•"/>
            </a:pPr>
            <a:r>
              <a:rPr lang="it-IT" sz="1600" dirty="0"/>
              <a:t>R</a:t>
            </a:r>
            <a:r>
              <a:rPr lang="it-IT" sz="1600" dirty="0" smtClean="0"/>
              <a:t>ispetto allo scorso anno:</a:t>
            </a:r>
          </a:p>
          <a:p>
            <a:pPr lvl="1" algn="just" eaLnBrk="1" hangingPunct="1">
              <a:spcAft>
                <a:spcPts val="600"/>
              </a:spcAft>
              <a:buFont typeface="Arial" charset="0"/>
              <a:buChar char="•"/>
            </a:pPr>
            <a:r>
              <a:rPr lang="it-IT" sz="1600" dirty="0" smtClean="0"/>
              <a:t>minore richiesta di ME per stop turni presa dati</a:t>
            </a:r>
          </a:p>
          <a:p>
            <a:pPr lvl="1" algn="just" eaLnBrk="1" hangingPunct="1">
              <a:spcAft>
                <a:spcPts val="600"/>
              </a:spcAft>
              <a:buFont typeface="Arial" charset="0"/>
              <a:buChar char="•"/>
            </a:pPr>
            <a:r>
              <a:rPr lang="it-IT" sz="1600" dirty="0" smtClean="0"/>
              <a:t>nuove richieste per R&amp;D ITS-Upgrade (10 ME + 2 MI + 9 CONS...)</a:t>
            </a:r>
          </a:p>
          <a:p>
            <a:pPr lvl="1" algn="just" eaLnBrk="1" hangingPunct="1">
              <a:spcAft>
                <a:spcPts val="600"/>
              </a:spcAft>
              <a:buFont typeface="Arial" charset="0"/>
              <a:buChar char="•"/>
            </a:pPr>
            <a:r>
              <a:rPr lang="it-IT" sz="1600" dirty="0" smtClean="0"/>
              <a:t>il totale delle richieste è inferiore allo scorso anno di circa il 15%</a:t>
            </a:r>
            <a:endParaRPr lang="it-IT" sz="1600" dirty="0"/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3256790" y="333375"/>
            <a:ext cx="23233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 dirty="0" smtClean="0"/>
              <a:t>Richieste 2013</a:t>
            </a:r>
            <a:endParaRPr lang="it-IT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Content Placeholder 2"/>
          <p:cNvSpPr txBox="1">
            <a:spLocks/>
          </p:cNvSpPr>
          <p:nvPr/>
        </p:nvSpPr>
        <p:spPr bwMode="auto">
          <a:xfrm>
            <a:off x="642938" y="1195759"/>
            <a:ext cx="7817494" cy="4465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lvl="1" eaLnBrk="1" hangingPunct="1">
              <a:spcAft>
                <a:spcPts val="1200"/>
              </a:spcAft>
            </a:pPr>
            <a:r>
              <a:rPr lang="it-IT" dirty="0">
                <a:solidFill>
                  <a:srgbClr val="000090"/>
                </a:solidFill>
                <a:cs typeface="Arial" charset="0"/>
              </a:rPr>
              <a:t>Richieste servizi</a:t>
            </a:r>
          </a:p>
          <a:p>
            <a:pPr marL="0" lvl="1" eaLnBrk="1" hangingPunct="1">
              <a:spcAft>
                <a:spcPts val="1200"/>
              </a:spcAft>
              <a:buFontTx/>
              <a:buChar char="–"/>
            </a:pPr>
            <a:r>
              <a:rPr lang="it-IT" sz="180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it-IT" sz="1800" b="1" dirty="0">
                <a:solidFill>
                  <a:srgbClr val="FF0000"/>
                </a:solidFill>
                <a:cs typeface="Arial" charset="0"/>
              </a:rPr>
              <a:t>Ufficio tecnico</a:t>
            </a:r>
            <a:r>
              <a:rPr lang="it-IT" sz="1800" dirty="0" smtClean="0">
                <a:solidFill>
                  <a:srgbClr val="FF0000"/>
                </a:solidFill>
                <a:cs typeface="Arial" charset="0"/>
              </a:rPr>
              <a:t>:</a:t>
            </a:r>
            <a:r>
              <a:rPr lang="it-IT" sz="1800" dirty="0" smtClean="0">
                <a:cs typeface="Arial" charset="0"/>
              </a:rPr>
              <a:t> </a:t>
            </a:r>
            <a:r>
              <a:rPr lang="it-IT" sz="1800" i="1" dirty="0">
                <a:solidFill>
                  <a:srgbClr val="0000FF"/>
                </a:solidFill>
                <a:cs typeface="Arial" charset="0"/>
              </a:rPr>
              <a:t>-&gt; da definire cosa chiedere tenendo conto dell’ITS-Upgrade</a:t>
            </a:r>
            <a:endParaRPr lang="it-IT" sz="1800" dirty="0">
              <a:cs typeface="Arial" charset="0"/>
            </a:endParaRPr>
          </a:p>
          <a:p>
            <a:pPr marL="0" lvl="1" eaLnBrk="1" hangingPunct="1">
              <a:spcAft>
                <a:spcPts val="1200"/>
              </a:spcAft>
              <a:buFontTx/>
              <a:buChar char="–"/>
            </a:pPr>
            <a:r>
              <a:rPr lang="it-IT" sz="180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it-IT" sz="1800" b="1" dirty="0">
                <a:solidFill>
                  <a:srgbClr val="FF0000"/>
                </a:solidFill>
                <a:cs typeface="Arial" charset="0"/>
              </a:rPr>
              <a:t>Officina meccanica</a:t>
            </a:r>
            <a:r>
              <a:rPr lang="it-IT" sz="1800" dirty="0">
                <a:cs typeface="Arial" charset="0"/>
              </a:rPr>
              <a:t>: </a:t>
            </a:r>
            <a:r>
              <a:rPr lang="it-IT" sz="1800" dirty="0" smtClean="0">
                <a:cs typeface="Arial" charset="0"/>
              </a:rPr>
              <a:t>2.5 </a:t>
            </a:r>
            <a:r>
              <a:rPr lang="it-IT" sz="1800" dirty="0" err="1" smtClean="0">
                <a:cs typeface="Arial" charset="0"/>
              </a:rPr>
              <a:t>m.u</a:t>
            </a:r>
            <a:r>
              <a:rPr lang="it-IT" sz="1800" dirty="0" smtClean="0">
                <a:cs typeface="Arial" charset="0"/>
              </a:rPr>
              <a:t>. per intervento di consolidamento impianto </a:t>
            </a:r>
            <a:r>
              <a:rPr lang="it-IT" sz="1800" dirty="0">
                <a:cs typeface="Arial" charset="0"/>
              </a:rPr>
              <a:t>raffreddamento SPD </a:t>
            </a:r>
            <a:r>
              <a:rPr lang="it-IT" sz="1800" i="1" dirty="0" smtClean="0">
                <a:solidFill>
                  <a:srgbClr val="0000FF"/>
                </a:solidFill>
                <a:cs typeface="Arial" charset="0"/>
              </a:rPr>
              <a:t>-</a:t>
            </a:r>
            <a:r>
              <a:rPr lang="it-IT" sz="1800" i="1" dirty="0">
                <a:solidFill>
                  <a:srgbClr val="0000FF"/>
                </a:solidFill>
                <a:cs typeface="Arial" charset="0"/>
              </a:rPr>
              <a:t>&gt; da definire cosa chiedere tenendo conto dell’ITS-Upgrade</a:t>
            </a:r>
          </a:p>
          <a:p>
            <a:pPr marL="0" lvl="1" eaLnBrk="1" hangingPunct="1">
              <a:spcAft>
                <a:spcPts val="1200"/>
              </a:spcAft>
              <a:buFontTx/>
              <a:buChar char="–"/>
            </a:pPr>
            <a:r>
              <a:rPr lang="it-IT" sz="180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it-IT" sz="1800" b="1" dirty="0" err="1">
                <a:solidFill>
                  <a:srgbClr val="FF0000"/>
                </a:solidFill>
                <a:cs typeface="Arial" charset="0"/>
              </a:rPr>
              <a:t>S</a:t>
            </a:r>
            <a:r>
              <a:rPr lang="en-US" sz="1800" b="1" dirty="0">
                <a:solidFill>
                  <a:srgbClr val="FF0000"/>
                </a:solidFill>
                <a:cs typeface="Arial" charset="0"/>
              </a:rPr>
              <a:t>e</a:t>
            </a:r>
            <a:r>
              <a:rPr lang="it-IT" sz="1800" b="1" dirty="0" err="1">
                <a:solidFill>
                  <a:srgbClr val="FF0000"/>
                </a:solidFill>
                <a:cs typeface="Arial" charset="0"/>
              </a:rPr>
              <a:t>rvizio</a:t>
            </a:r>
            <a:r>
              <a:rPr lang="it-IT" sz="1800" b="1" dirty="0">
                <a:solidFill>
                  <a:srgbClr val="FF0000"/>
                </a:solidFill>
                <a:cs typeface="Arial" charset="0"/>
              </a:rPr>
              <a:t> Calcolo</a:t>
            </a:r>
            <a:r>
              <a:rPr lang="it-IT" sz="1800" dirty="0">
                <a:cs typeface="Arial" charset="0"/>
              </a:rPr>
              <a:t>: 1 mese-uomo per manutenzione/upgrade farm ALICE (non-GRID) </a:t>
            </a:r>
          </a:p>
          <a:p>
            <a:pPr marL="0" lvl="1" eaLnBrk="1" hangingPunct="1">
              <a:spcAft>
                <a:spcPts val="1200"/>
              </a:spcAft>
              <a:buFontTx/>
              <a:buChar char="–"/>
            </a:pPr>
            <a:r>
              <a:rPr lang="it-IT" sz="180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cs typeface="Arial" charset="0"/>
              </a:rPr>
              <a:t>Officina</a:t>
            </a:r>
            <a:r>
              <a:rPr lang="en-US" sz="1800" b="1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cs typeface="Arial" charset="0"/>
              </a:rPr>
              <a:t>Elettronica</a:t>
            </a:r>
            <a:r>
              <a:rPr lang="it-IT" sz="1800" dirty="0">
                <a:cs typeface="Arial" charset="0"/>
              </a:rPr>
              <a:t>: 1 </a:t>
            </a:r>
            <a:r>
              <a:rPr lang="it-IT" sz="1800" dirty="0" err="1">
                <a:cs typeface="Arial" charset="0"/>
              </a:rPr>
              <a:t>m.u</a:t>
            </a:r>
            <a:r>
              <a:rPr lang="it-IT" sz="1800" dirty="0">
                <a:cs typeface="Arial" charset="0"/>
              </a:rPr>
              <a:t>. per il 2012 (</a:t>
            </a:r>
            <a:r>
              <a:rPr lang="it-IT" sz="1800" dirty="0" err="1">
                <a:cs typeface="Arial" charset="0"/>
              </a:rPr>
              <a:t>if</a:t>
            </a:r>
            <a:r>
              <a:rPr lang="it-IT" sz="1800" dirty="0">
                <a:cs typeface="Arial" charset="0"/>
              </a:rPr>
              <a:t> </a:t>
            </a:r>
            <a:r>
              <a:rPr lang="it-IT" sz="1800" dirty="0" err="1">
                <a:cs typeface="Arial" charset="0"/>
              </a:rPr>
              <a:t>possible</a:t>
            </a:r>
            <a:r>
              <a:rPr lang="it-IT" sz="1800" dirty="0">
                <a:cs typeface="Arial" charset="0"/>
              </a:rPr>
              <a:t>) per disegno e realizzazione scheda lettura prototipo pixel; 1 </a:t>
            </a:r>
            <a:r>
              <a:rPr lang="it-IT" sz="1800" dirty="0" err="1">
                <a:cs typeface="Arial" charset="0"/>
              </a:rPr>
              <a:t>m.u</a:t>
            </a:r>
            <a:r>
              <a:rPr lang="it-IT" sz="1800" dirty="0">
                <a:cs typeface="Arial" charset="0"/>
              </a:rPr>
              <a:t>. per il 2013.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3256790" y="333375"/>
            <a:ext cx="23233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 dirty="0" smtClean="0"/>
              <a:t>Richieste 2013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203028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TextBox 2"/>
          <p:cNvSpPr txBox="1">
            <a:spLocks noChangeArrowheads="1"/>
          </p:cNvSpPr>
          <p:nvPr/>
        </p:nvSpPr>
        <p:spPr bwMode="auto">
          <a:xfrm>
            <a:off x="4305300" y="3003550"/>
            <a:ext cx="774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/>
              <a:t>FINE!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Box 1"/>
          <p:cNvSpPr txBox="1">
            <a:spLocks noChangeArrowheads="1"/>
          </p:cNvSpPr>
          <p:nvPr/>
        </p:nvSpPr>
        <p:spPr bwMode="auto">
          <a:xfrm>
            <a:off x="899592" y="1989138"/>
            <a:ext cx="7092950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08585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buFont typeface="Arial" charset="0"/>
              <a:buChar char="•"/>
            </a:pPr>
            <a:r>
              <a:rPr lang="it-IT" sz="2000" b="1" dirty="0"/>
              <a:t>principali risultati di fisica con importante contributo di Padova:</a:t>
            </a:r>
          </a:p>
          <a:p>
            <a:pPr algn="just" eaLnBrk="1" hangingPunct="1">
              <a:buFont typeface="Arial" charset="0"/>
              <a:buChar char="•"/>
            </a:pPr>
            <a:endParaRPr lang="it-IT" sz="2000" b="1" dirty="0"/>
          </a:p>
          <a:p>
            <a:pPr lvl="1" algn="just" eaLnBrk="1" hangingPunct="1">
              <a:buFont typeface="Lucida Grande" charset="0"/>
              <a:buChar char="➛"/>
            </a:pPr>
            <a:r>
              <a:rPr lang="it-IT" sz="2000" b="1" dirty="0"/>
              <a:t>misura della sezione d’urto del charm in </a:t>
            </a:r>
            <a:r>
              <a:rPr lang="it-IT" sz="2000" b="1" dirty="0" err="1"/>
              <a:t>pp</a:t>
            </a:r>
            <a:r>
              <a:rPr lang="it-IT" sz="2000" b="1" dirty="0"/>
              <a:t> @ 7 </a:t>
            </a:r>
            <a:r>
              <a:rPr lang="it-IT" sz="2000" b="1" dirty="0" err="1"/>
              <a:t>TeV</a:t>
            </a:r>
            <a:r>
              <a:rPr lang="it-IT" sz="2000" b="1" dirty="0"/>
              <a:t> e in </a:t>
            </a:r>
            <a:r>
              <a:rPr lang="it-IT" sz="2000" b="1" dirty="0" err="1"/>
              <a:t>PbPb</a:t>
            </a:r>
            <a:r>
              <a:rPr lang="it-IT" sz="2000" b="1" dirty="0"/>
              <a:t> @ 2.76 </a:t>
            </a:r>
            <a:r>
              <a:rPr lang="it-IT" sz="2000" b="1" dirty="0" err="1"/>
              <a:t>TeV</a:t>
            </a:r>
            <a:endParaRPr lang="it-IT" sz="2000" b="1" dirty="0"/>
          </a:p>
          <a:p>
            <a:pPr lvl="1" algn="just" eaLnBrk="1" hangingPunct="1">
              <a:buFont typeface="Lucida Grande" charset="0"/>
              <a:buChar char="➛"/>
            </a:pPr>
            <a:endParaRPr lang="it-IT" sz="2000" b="1" dirty="0"/>
          </a:p>
          <a:p>
            <a:pPr lvl="1" algn="just" eaLnBrk="1" hangingPunct="1">
              <a:buFont typeface="Lucida Grande" charset="0"/>
              <a:buChar char="➛"/>
            </a:pPr>
            <a:r>
              <a:rPr lang="it-IT" sz="2000" b="1" dirty="0"/>
              <a:t>misura del R</a:t>
            </a:r>
            <a:r>
              <a:rPr lang="it-IT" sz="2000" b="1" baseline="-25000" dirty="0"/>
              <a:t>AA</a:t>
            </a:r>
            <a:r>
              <a:rPr lang="it-IT" sz="2000" b="1" dirty="0"/>
              <a:t> del charm in </a:t>
            </a:r>
            <a:r>
              <a:rPr lang="it-IT" sz="2000" b="1" dirty="0" err="1"/>
              <a:t>PbPb</a:t>
            </a:r>
            <a:r>
              <a:rPr lang="it-IT" sz="2000" b="1" dirty="0"/>
              <a:t> @ 2.76 </a:t>
            </a:r>
            <a:r>
              <a:rPr lang="it-IT" sz="2000" b="1" dirty="0" err="1"/>
              <a:t>TeV</a:t>
            </a:r>
            <a:endParaRPr lang="it-IT" sz="2000" b="1" dirty="0"/>
          </a:p>
          <a:p>
            <a:pPr lvl="1" algn="just" eaLnBrk="1" hangingPunct="1">
              <a:buFont typeface="Lucida Grande" charset="0"/>
              <a:buChar char="➛"/>
            </a:pPr>
            <a:endParaRPr lang="it-IT" sz="2000" b="1" dirty="0"/>
          </a:p>
          <a:p>
            <a:pPr lvl="1" algn="just" eaLnBrk="1" hangingPunct="1">
              <a:buFont typeface="Lucida Grande" charset="0"/>
              <a:buChar char="➛"/>
            </a:pPr>
            <a:r>
              <a:rPr lang="it-IT" sz="2000" b="1" dirty="0"/>
              <a:t>misura dell’</a:t>
            </a:r>
            <a:r>
              <a:rPr lang="it-IT" altLang="ja-JP" sz="2000" b="1" dirty="0" err="1"/>
              <a:t>elliptic</a:t>
            </a:r>
            <a:r>
              <a:rPr lang="it-IT" altLang="ja-JP" sz="2000" b="1" dirty="0"/>
              <a:t> flow del charm in </a:t>
            </a:r>
            <a:r>
              <a:rPr lang="it-IT" altLang="ja-JP" sz="2000" b="1" dirty="0" err="1"/>
              <a:t>PbPb</a:t>
            </a:r>
            <a:r>
              <a:rPr lang="it-IT" altLang="ja-JP" sz="2000" b="1" dirty="0"/>
              <a:t> @ 2.76 </a:t>
            </a:r>
            <a:r>
              <a:rPr lang="it-IT" altLang="ja-JP" sz="2000" b="1" dirty="0" err="1"/>
              <a:t>TeV</a:t>
            </a:r>
            <a:endParaRPr lang="it-IT" sz="2000" b="1" dirty="0"/>
          </a:p>
        </p:txBody>
      </p:sp>
      <p:sp>
        <p:nvSpPr>
          <p:cNvPr id="66562" name="TextBox 4"/>
          <p:cNvSpPr txBox="1">
            <a:spLocks noChangeArrowheads="1"/>
          </p:cNvSpPr>
          <p:nvPr/>
        </p:nvSpPr>
        <p:spPr bwMode="auto">
          <a:xfrm>
            <a:off x="4900613" y="5383213"/>
            <a:ext cx="3460750" cy="738187"/>
          </a:xfrm>
          <a:prstGeom prst="rect">
            <a:avLst/>
          </a:prstGeom>
          <a:solidFill>
            <a:srgbClr val="FFFFCC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i="1">
                <a:solidFill>
                  <a:srgbClr val="000090"/>
                </a:solidFill>
              </a:rPr>
              <a:t>principali persone coinvolte: A. Dainese, D. Caffarri, </a:t>
            </a:r>
            <a:r>
              <a:rPr lang="it-IT" sz="1400" i="1">
                <a:solidFill>
                  <a:srgbClr val="008000"/>
                </a:solidFill>
              </a:rPr>
              <a:t>A. Rossi*</a:t>
            </a:r>
            <a:r>
              <a:rPr lang="it-IT" sz="1400" i="1">
                <a:solidFill>
                  <a:srgbClr val="000090"/>
                </a:solidFill>
              </a:rPr>
              <a:t>, </a:t>
            </a:r>
            <a:r>
              <a:rPr lang="it-IT" sz="1400" i="1">
                <a:solidFill>
                  <a:srgbClr val="008000"/>
                </a:solidFill>
              </a:rPr>
              <a:t>C. Bianchin*</a:t>
            </a:r>
            <a:r>
              <a:rPr lang="it-IT" sz="1400" i="1">
                <a:solidFill>
                  <a:srgbClr val="000090"/>
                </a:solidFill>
              </a:rPr>
              <a:t>, A. Festanti, A. Toia, F. Antinori</a:t>
            </a:r>
          </a:p>
        </p:txBody>
      </p:sp>
      <p:sp>
        <p:nvSpPr>
          <p:cNvPr id="66563" name="Rectangle 5"/>
          <p:cNvSpPr>
            <a:spLocks noChangeArrowheads="1"/>
          </p:cNvSpPr>
          <p:nvPr/>
        </p:nvSpPr>
        <p:spPr bwMode="auto">
          <a:xfrm>
            <a:off x="6996113" y="6256338"/>
            <a:ext cx="1365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1400" i="1">
                <a:solidFill>
                  <a:srgbClr val="008000"/>
                </a:solidFill>
              </a:rPr>
              <a:t>(*) oggi CERN</a:t>
            </a:r>
          </a:p>
        </p:txBody>
      </p:sp>
      <p:sp>
        <p:nvSpPr>
          <p:cNvPr id="66564" name="TextBox 8"/>
          <p:cNvSpPr txBox="1">
            <a:spLocks noChangeArrowheads="1"/>
          </p:cNvSpPr>
          <p:nvPr/>
        </p:nvSpPr>
        <p:spPr bwMode="auto">
          <a:xfrm>
            <a:off x="684213" y="447675"/>
            <a:ext cx="75136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b="1">
                <a:solidFill>
                  <a:srgbClr val="000000"/>
                </a:solidFill>
              </a:rPr>
              <a:t>Prima parte: attività programmata 11/12 e 12/13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Footer Placeholder 2"/>
          <p:cNvSpPr>
            <a:spLocks noGrp="1"/>
          </p:cNvSpPr>
          <p:nvPr>
            <p:ph type="ftr" sz="quarter" idx="10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o-RO" sz="1400">
                <a:solidFill>
                  <a:srgbClr val="FFFFFF"/>
                </a:solidFill>
                <a:latin typeface="Gill Sans" charset="0"/>
                <a:cs typeface="Gill Sans" charset="0"/>
              </a:rPr>
              <a:t>Padova, 09.07.12                                                       Andrea Dainese</a:t>
            </a:r>
            <a:endParaRPr lang="en-US" sz="1400">
              <a:solidFill>
                <a:srgbClr val="FFFFFF"/>
              </a:solidFill>
              <a:latin typeface="Gill Sans" charset="0"/>
              <a:cs typeface="Gill Sans" charset="0"/>
            </a:endParaRPr>
          </a:p>
        </p:txBody>
      </p:sp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3813"/>
            <a:ext cx="8534400" cy="1077912"/>
          </a:xfrm>
        </p:spPr>
        <p:txBody>
          <a:bodyPr/>
          <a:lstStyle/>
          <a:p>
            <a:pPr eaLnBrk="1" hangingPunct="1"/>
            <a:r>
              <a:rPr lang="en-US">
                <a:latin typeface="Gill Sans Light" charset="0"/>
                <a:ea typeface="ＭＳ Ｐゴシック" charset="0"/>
              </a:rPr>
              <a:t>Intro: Parton energy loss and </a:t>
            </a:r>
            <a:br>
              <a:rPr lang="en-US">
                <a:latin typeface="Gill Sans Light" charset="0"/>
                <a:ea typeface="ＭＳ Ｐゴシック" charset="0"/>
              </a:rPr>
            </a:br>
            <a:r>
              <a:rPr lang="en-US">
                <a:latin typeface="Gill Sans Light" charset="0"/>
                <a:ea typeface="ＭＳ Ｐゴシック" charset="0"/>
              </a:rPr>
              <a:t>the nuclear modification factor</a:t>
            </a:r>
          </a:p>
        </p:txBody>
      </p:sp>
      <p:grpSp>
        <p:nvGrpSpPr>
          <p:cNvPr id="67587" name="Group 7"/>
          <p:cNvGrpSpPr>
            <a:grpSpLocks/>
          </p:cNvGrpSpPr>
          <p:nvPr/>
        </p:nvGrpSpPr>
        <p:grpSpPr bwMode="auto">
          <a:xfrm>
            <a:off x="1908175" y="1341438"/>
            <a:ext cx="3240088" cy="1414462"/>
            <a:chOff x="1907704" y="1340768"/>
            <a:chExt cx="3240360" cy="1415772"/>
          </a:xfrm>
        </p:grpSpPr>
        <p:sp>
          <p:nvSpPr>
            <p:cNvPr id="67637" name="Text Box 20"/>
            <p:cNvSpPr txBox="1">
              <a:spLocks noChangeArrowheads="1"/>
            </p:cNvSpPr>
            <p:nvPr/>
          </p:nvSpPr>
          <p:spPr bwMode="auto">
            <a:xfrm>
              <a:off x="1907704" y="1340768"/>
              <a:ext cx="3240360" cy="1415772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hangingPunct="1"/>
              <a:r>
                <a:rPr lang="fr-CH" sz="1800" b="1" i="1">
                  <a:solidFill>
                    <a:srgbClr val="FF0000"/>
                  </a:solidFill>
                </a:rPr>
                <a:t>Parton Energy Loss</a:t>
              </a:r>
              <a:r>
                <a:rPr lang="fr-CH" sz="1800">
                  <a:solidFill>
                    <a:srgbClr val="FF0000"/>
                  </a:solidFill>
                </a:rPr>
                <a:t> by </a:t>
              </a:r>
            </a:p>
            <a:p>
              <a:pPr defTabSz="914400" eaLnBrk="1" hangingPunct="1">
                <a:buFont typeface="Wingdings" charset="0"/>
                <a:buChar char="§"/>
              </a:pPr>
              <a:r>
                <a:rPr lang="fr-CH" sz="1600">
                  <a:solidFill>
                    <a:srgbClr val="FF0000"/>
                  </a:solidFill>
                </a:rPr>
                <a:t> medium-induced gluon radiation</a:t>
              </a:r>
            </a:p>
            <a:p>
              <a:pPr defTabSz="914400" eaLnBrk="1" hangingPunct="1">
                <a:buFont typeface="Wingdings" charset="0"/>
                <a:buChar char="§"/>
              </a:pPr>
              <a:r>
                <a:rPr lang="fr-CH" sz="1600">
                  <a:solidFill>
                    <a:srgbClr val="FF0000"/>
                  </a:solidFill>
                </a:rPr>
                <a:t> collisions with medium gluons</a:t>
              </a:r>
            </a:p>
            <a:p>
              <a:pPr defTabSz="914400" eaLnBrk="1" hangingPunct="1">
                <a:buFont typeface="Wingdings" charset="0"/>
                <a:buChar char="§"/>
              </a:pPr>
              <a:endParaRPr lang="fr-CH" sz="1800">
                <a:solidFill>
                  <a:srgbClr val="FF0000"/>
                </a:solidFill>
              </a:endParaRPr>
            </a:p>
            <a:p>
              <a:pPr defTabSz="914400" eaLnBrk="1" hangingPunct="1"/>
              <a:endParaRPr lang="fr-CH" sz="1800">
                <a:solidFill>
                  <a:srgbClr val="FF0000"/>
                </a:solidFill>
              </a:endParaRPr>
            </a:p>
          </p:txBody>
        </p:sp>
        <p:graphicFrame>
          <p:nvGraphicFramePr>
            <p:cNvPr id="67638" name="Object 3"/>
            <p:cNvGraphicFramePr>
              <a:graphicFrameLocks noChangeAspect="1"/>
            </p:cNvGraphicFramePr>
            <p:nvPr/>
          </p:nvGraphicFramePr>
          <p:xfrm>
            <a:off x="2267744" y="2204864"/>
            <a:ext cx="2544142" cy="4589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817" name="Equation" r:id="rId4" imgW="1193800" imgH="215900" progId="Equation.3">
                    <p:embed/>
                  </p:oleObj>
                </mc:Choice>
                <mc:Fallback>
                  <p:oleObj name="Equation" r:id="rId4" imgW="1193800" imgH="215900" progId="Equation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67744" y="2204864"/>
                          <a:ext cx="2544142" cy="4589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7588" name="Slide Number Placeholder 28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D242C90-E00B-0E4F-BB7A-461A00FE8824}" type="slidenum">
              <a:rPr lang="en-US" sz="1600">
                <a:solidFill>
                  <a:srgbClr val="FFFFFF"/>
                </a:solidFill>
                <a:latin typeface="Gill Sans" charset="0"/>
                <a:cs typeface="Gill Sans" charset="0"/>
              </a:rPr>
              <a:pPr eaLnBrk="1" hangingPunct="1"/>
              <a:t>6</a:t>
            </a:fld>
            <a:endParaRPr lang="en-US" sz="1600">
              <a:solidFill>
                <a:srgbClr val="FFFFFF"/>
              </a:solidFill>
              <a:latin typeface="Gill Sans" charset="0"/>
              <a:cs typeface="Gill Sans" charset="0"/>
            </a:endParaRPr>
          </a:p>
        </p:txBody>
      </p:sp>
      <p:grpSp>
        <p:nvGrpSpPr>
          <p:cNvPr id="94214" name="Group 41"/>
          <p:cNvGrpSpPr>
            <a:grpSpLocks/>
          </p:cNvGrpSpPr>
          <p:nvPr/>
        </p:nvGrpSpPr>
        <p:grpSpPr bwMode="auto">
          <a:xfrm>
            <a:off x="5410200" y="2819400"/>
            <a:ext cx="3581400" cy="3657600"/>
            <a:chOff x="0" y="1394"/>
            <a:chExt cx="2627" cy="2926"/>
          </a:xfrm>
        </p:grpSpPr>
        <p:pic>
          <p:nvPicPr>
            <p:cNvPr id="67634" name="Picture 1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94"/>
              <a:ext cx="2627" cy="2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635" name="Line 36"/>
            <p:cNvSpPr>
              <a:spLocks noChangeShapeType="1"/>
            </p:cNvSpPr>
            <p:nvPr/>
          </p:nvSpPr>
          <p:spPr bwMode="auto">
            <a:xfrm flipV="1">
              <a:off x="808" y="3162"/>
              <a:ext cx="30" cy="4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endParaRPr lang="it-IT"/>
            </a:p>
          </p:txBody>
        </p:sp>
        <p:sp>
          <p:nvSpPr>
            <p:cNvPr id="67636" name="Line 37"/>
            <p:cNvSpPr>
              <a:spLocks noChangeShapeType="1"/>
            </p:cNvSpPr>
            <p:nvPr/>
          </p:nvSpPr>
          <p:spPr bwMode="auto">
            <a:xfrm flipH="1">
              <a:off x="561" y="1809"/>
              <a:ext cx="192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it-IT"/>
            </a:p>
          </p:txBody>
        </p:sp>
      </p:grpSp>
      <p:sp>
        <p:nvSpPr>
          <p:cNvPr id="67590" name="TextBox 42"/>
          <p:cNvSpPr txBox="1">
            <a:spLocks noChangeArrowheads="1"/>
          </p:cNvSpPr>
          <p:nvPr/>
        </p:nvSpPr>
        <p:spPr bwMode="auto">
          <a:xfrm>
            <a:off x="5867400" y="6248400"/>
            <a:ext cx="19986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1600" i="1">
                <a:solidFill>
                  <a:srgbClr val="7F7F7F"/>
                </a:solidFill>
              </a:rPr>
              <a:t>PLB 696, 30 (2011)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6096000" y="2667000"/>
            <a:ext cx="2873375" cy="3429000"/>
            <a:chOff x="6096000" y="2667000"/>
            <a:chExt cx="2873375" cy="3429000"/>
          </a:xfrm>
        </p:grpSpPr>
        <p:sp>
          <p:nvSpPr>
            <p:cNvPr id="67624" name="Text Box 16"/>
            <p:cNvSpPr txBox="1">
              <a:spLocks noChangeArrowheads="1"/>
            </p:cNvSpPr>
            <p:nvPr/>
          </p:nvSpPr>
          <p:spPr bwMode="auto">
            <a:xfrm>
              <a:off x="8785225" y="2667000"/>
              <a:ext cx="1841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hangingPunct="1"/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67625" name="Oval 32"/>
            <p:cNvSpPr>
              <a:spLocks noChangeArrowheads="1"/>
            </p:cNvSpPr>
            <p:nvPr/>
          </p:nvSpPr>
          <p:spPr bwMode="auto">
            <a:xfrm>
              <a:off x="6477000" y="3074988"/>
              <a:ext cx="457200" cy="457200"/>
            </a:xfrm>
            <a:prstGeom prst="ellipse">
              <a:avLst/>
            </a:prstGeom>
            <a:solidFill>
              <a:srgbClr val="3366FF">
                <a:alpha val="34901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67626" name="Oval 33"/>
            <p:cNvSpPr>
              <a:spLocks noChangeArrowheads="1"/>
            </p:cNvSpPr>
            <p:nvPr/>
          </p:nvSpPr>
          <p:spPr bwMode="auto">
            <a:xfrm>
              <a:off x="6511925" y="3074988"/>
              <a:ext cx="457200" cy="457200"/>
            </a:xfrm>
            <a:prstGeom prst="ellipse">
              <a:avLst/>
            </a:prstGeom>
            <a:solidFill>
              <a:srgbClr val="3366FF">
                <a:alpha val="34901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67627" name="Oval 32"/>
            <p:cNvSpPr>
              <a:spLocks noChangeArrowheads="1"/>
            </p:cNvSpPr>
            <p:nvPr/>
          </p:nvSpPr>
          <p:spPr bwMode="auto">
            <a:xfrm>
              <a:off x="6096000" y="5638800"/>
              <a:ext cx="457200" cy="457200"/>
            </a:xfrm>
            <a:prstGeom prst="ellipse">
              <a:avLst/>
            </a:prstGeom>
            <a:solidFill>
              <a:srgbClr val="3366FF">
                <a:alpha val="34901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67628" name="Oval 33"/>
            <p:cNvSpPr>
              <a:spLocks noChangeArrowheads="1"/>
            </p:cNvSpPr>
            <p:nvPr/>
          </p:nvSpPr>
          <p:spPr bwMode="auto">
            <a:xfrm>
              <a:off x="6400800" y="5638800"/>
              <a:ext cx="457200" cy="457200"/>
            </a:xfrm>
            <a:prstGeom prst="ellipse">
              <a:avLst/>
            </a:prstGeom>
            <a:solidFill>
              <a:srgbClr val="3366FF">
                <a:alpha val="34901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it-IT" sz="2400">
                <a:solidFill>
                  <a:srgbClr val="000000"/>
                </a:solidFill>
              </a:endParaRPr>
            </a:p>
          </p:txBody>
        </p:sp>
        <p:cxnSp>
          <p:nvCxnSpPr>
            <p:cNvPr id="67629" name="Straight Arrow Connector 3"/>
            <p:cNvCxnSpPr>
              <a:cxnSpLocks noChangeShapeType="1"/>
            </p:cNvCxnSpPr>
            <p:nvPr/>
          </p:nvCxnSpPr>
          <p:spPr bwMode="auto">
            <a:xfrm>
              <a:off x="7543800" y="4876800"/>
              <a:ext cx="0" cy="228600"/>
            </a:xfrm>
            <a:prstGeom prst="straightConnector1">
              <a:avLst/>
            </a:prstGeom>
            <a:noFill/>
            <a:ln w="9525">
              <a:solidFill>
                <a:srgbClr val="00CC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7630" name="Straight Arrow Connector 49"/>
            <p:cNvCxnSpPr>
              <a:cxnSpLocks noChangeShapeType="1"/>
            </p:cNvCxnSpPr>
            <p:nvPr/>
          </p:nvCxnSpPr>
          <p:spPr bwMode="auto">
            <a:xfrm>
              <a:off x="7924800" y="5029200"/>
              <a:ext cx="0" cy="228600"/>
            </a:xfrm>
            <a:prstGeom prst="straightConnector1">
              <a:avLst/>
            </a:prstGeom>
            <a:noFill/>
            <a:ln w="9525">
              <a:solidFill>
                <a:srgbClr val="00CC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7631" name="Straight Arrow Connector 50"/>
            <p:cNvCxnSpPr>
              <a:cxnSpLocks noChangeShapeType="1"/>
            </p:cNvCxnSpPr>
            <p:nvPr/>
          </p:nvCxnSpPr>
          <p:spPr bwMode="auto">
            <a:xfrm>
              <a:off x="8305800" y="5105400"/>
              <a:ext cx="0" cy="228600"/>
            </a:xfrm>
            <a:prstGeom prst="straightConnector1">
              <a:avLst/>
            </a:prstGeom>
            <a:noFill/>
            <a:ln w="9525">
              <a:solidFill>
                <a:srgbClr val="00CC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7632" name="Straight Arrow Connector 51"/>
            <p:cNvCxnSpPr>
              <a:cxnSpLocks noChangeShapeType="1"/>
            </p:cNvCxnSpPr>
            <p:nvPr/>
          </p:nvCxnSpPr>
          <p:spPr bwMode="auto">
            <a:xfrm>
              <a:off x="6858000" y="4572000"/>
              <a:ext cx="0" cy="228600"/>
            </a:xfrm>
            <a:prstGeom prst="straightConnector1">
              <a:avLst/>
            </a:prstGeom>
            <a:noFill/>
            <a:ln w="9525">
              <a:solidFill>
                <a:srgbClr val="00CC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7633" name="Straight Arrow Connector 52"/>
            <p:cNvCxnSpPr>
              <a:cxnSpLocks noChangeShapeType="1"/>
            </p:cNvCxnSpPr>
            <p:nvPr/>
          </p:nvCxnSpPr>
          <p:spPr bwMode="auto">
            <a:xfrm>
              <a:off x="7239000" y="4800600"/>
              <a:ext cx="0" cy="228600"/>
            </a:xfrm>
            <a:prstGeom prst="straightConnector1">
              <a:avLst/>
            </a:prstGeom>
            <a:noFill/>
            <a:ln w="9525">
              <a:solidFill>
                <a:srgbClr val="00CC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7592" name="Group 5"/>
          <p:cNvGrpSpPr>
            <a:grpSpLocks/>
          </p:cNvGrpSpPr>
          <p:nvPr/>
        </p:nvGrpSpPr>
        <p:grpSpPr bwMode="auto">
          <a:xfrm>
            <a:off x="107950" y="1125538"/>
            <a:ext cx="1762125" cy="1919287"/>
            <a:chOff x="107504" y="1412776"/>
            <a:chExt cx="1762284" cy="1919972"/>
          </a:xfrm>
        </p:grpSpPr>
        <p:sp>
          <p:nvSpPr>
            <p:cNvPr id="67610" name="Text Box 14"/>
            <p:cNvSpPr txBox="1">
              <a:spLocks noChangeArrowheads="1"/>
            </p:cNvSpPr>
            <p:nvPr/>
          </p:nvSpPr>
          <p:spPr bwMode="auto">
            <a:xfrm>
              <a:off x="107504" y="2963416"/>
              <a:ext cx="176228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hangingPunct="1"/>
              <a:r>
                <a:rPr lang="fr-CH" sz="1800" b="1">
                  <a:solidFill>
                    <a:srgbClr val="808080"/>
                  </a:solidFill>
                </a:rPr>
                <a:t>‘QCD medium’ </a:t>
              </a:r>
            </a:p>
          </p:txBody>
        </p:sp>
        <p:grpSp>
          <p:nvGrpSpPr>
            <p:cNvPr id="67611" name="Group 38"/>
            <p:cNvGrpSpPr>
              <a:grpSpLocks/>
            </p:cNvGrpSpPr>
            <p:nvPr/>
          </p:nvGrpSpPr>
          <p:grpSpPr bwMode="auto">
            <a:xfrm>
              <a:off x="434241" y="1423858"/>
              <a:ext cx="1295400" cy="1544638"/>
              <a:chOff x="1905000" y="1530350"/>
              <a:chExt cx="3124200" cy="3754438"/>
            </a:xfrm>
          </p:grpSpPr>
          <p:sp>
            <p:nvSpPr>
              <p:cNvPr id="67615" name="Oval 15"/>
              <p:cNvSpPr>
                <a:spLocks noChangeArrowheads="1"/>
              </p:cNvSpPr>
              <p:nvPr/>
            </p:nvSpPr>
            <p:spPr bwMode="auto">
              <a:xfrm>
                <a:off x="1905000" y="1552575"/>
                <a:ext cx="2819400" cy="3732213"/>
              </a:xfrm>
              <a:prstGeom prst="ellipse">
                <a:avLst/>
              </a:prstGeom>
              <a:gradFill rotWithShape="1">
                <a:gsLst>
                  <a:gs pos="0">
                    <a:srgbClr val="FF0000">
                      <a:alpha val="46999"/>
                    </a:srgbClr>
                  </a:gs>
                  <a:gs pos="100000">
                    <a:srgbClr val="FF9933">
                      <a:alpha val="46999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/>
              <a:p>
                <a:pPr algn="ctr" defTabSz="914400"/>
                <a:endParaRPr lang="fr-CH" sz="1000">
                  <a:solidFill>
                    <a:srgbClr val="000000"/>
                  </a:solidFill>
                </a:endParaRPr>
              </a:p>
            </p:txBody>
          </p:sp>
          <p:sp>
            <p:nvSpPr>
              <p:cNvPr id="67616" name="Line 3"/>
              <p:cNvSpPr>
                <a:spLocks noChangeShapeType="1"/>
              </p:cNvSpPr>
              <p:nvPr/>
            </p:nvSpPr>
            <p:spPr bwMode="auto">
              <a:xfrm flipV="1">
                <a:off x="2743200" y="2063750"/>
                <a:ext cx="762000" cy="23813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 type="none" w="sm" len="sm"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7617" name="Line 4"/>
              <p:cNvSpPr>
                <a:spLocks noChangeShapeType="1"/>
              </p:cNvSpPr>
              <p:nvPr/>
            </p:nvSpPr>
            <p:spPr bwMode="auto">
              <a:xfrm flipV="1">
                <a:off x="2667000" y="3759200"/>
                <a:ext cx="1295400" cy="0"/>
              </a:xfrm>
              <a:prstGeom prst="line">
                <a:avLst/>
              </a:prstGeom>
              <a:noFill/>
              <a:ln w="57150" cap="sq">
                <a:solidFill>
                  <a:schemeClr val="tx1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7618" name="Line 5"/>
              <p:cNvSpPr>
                <a:spLocks noChangeShapeType="1"/>
              </p:cNvSpPr>
              <p:nvPr/>
            </p:nvSpPr>
            <p:spPr bwMode="auto">
              <a:xfrm flipV="1">
                <a:off x="3886200" y="3511550"/>
                <a:ext cx="1143000" cy="228600"/>
              </a:xfrm>
              <a:prstGeom prst="line">
                <a:avLst/>
              </a:prstGeom>
              <a:noFill/>
              <a:ln w="57150" cap="sq">
                <a:solidFill>
                  <a:schemeClr val="tx1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7619" name="Line 6"/>
              <p:cNvSpPr>
                <a:spLocks noChangeShapeType="1"/>
              </p:cNvSpPr>
              <p:nvPr/>
            </p:nvSpPr>
            <p:spPr bwMode="auto">
              <a:xfrm flipV="1">
                <a:off x="3429000" y="1782763"/>
                <a:ext cx="1066800" cy="30480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 type="none" w="sm" len="sm"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pic>
            <p:nvPicPr>
              <p:cNvPr id="67620" name="Picture 9"/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-24000" contrast="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514" t="57779" r="14629" b="10834"/>
              <a:stretch>
                <a:fillRect/>
              </a:stretch>
            </p:blipFill>
            <p:spPr bwMode="auto">
              <a:xfrm rot="-2638997">
                <a:off x="3081338" y="2479675"/>
                <a:ext cx="804862" cy="879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67621" name="Picture 10"/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-24000" contrast="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514" t="57779" r="14629" b="10834"/>
              <a:stretch>
                <a:fillRect/>
              </a:stretch>
            </p:blipFill>
            <p:spPr bwMode="auto">
              <a:xfrm rot="-4558718">
                <a:off x="4110038" y="2238375"/>
                <a:ext cx="806450" cy="879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67622" name="Picture 11"/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-24000" contrast="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514" t="57779" r="14629" b="10834"/>
              <a:stretch>
                <a:fillRect/>
              </a:stretch>
            </p:blipFill>
            <p:spPr bwMode="auto">
              <a:xfrm rot="-4390320">
                <a:off x="3683793" y="1504157"/>
                <a:ext cx="557213" cy="609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67623" name="Picture 12"/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-24000" contrast="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514" t="57779" r="14629" b="10834"/>
              <a:stretch>
                <a:fillRect/>
              </a:stretch>
            </p:blipFill>
            <p:spPr bwMode="auto">
              <a:xfrm rot="4559386">
                <a:off x="4217193" y="2113757"/>
                <a:ext cx="557213" cy="609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</p:grpSp>
        <p:sp>
          <p:nvSpPr>
            <p:cNvPr id="67612" name="TextBox 2"/>
            <p:cNvSpPr txBox="1">
              <a:spLocks noChangeArrowheads="1"/>
            </p:cNvSpPr>
            <p:nvPr/>
          </p:nvSpPr>
          <p:spPr bwMode="auto">
            <a:xfrm>
              <a:off x="445392" y="1412776"/>
              <a:ext cx="31304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800"/>
                <a:t>q</a:t>
              </a:r>
            </a:p>
          </p:txBody>
        </p:sp>
        <p:sp>
          <p:nvSpPr>
            <p:cNvPr id="67613" name="TextBox 3"/>
            <p:cNvSpPr txBox="1">
              <a:spLocks noChangeArrowheads="1"/>
            </p:cNvSpPr>
            <p:nvPr/>
          </p:nvSpPr>
          <p:spPr bwMode="auto">
            <a:xfrm>
              <a:off x="530108" y="1784440"/>
              <a:ext cx="31304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800"/>
                <a:t>g</a:t>
              </a:r>
            </a:p>
          </p:txBody>
        </p:sp>
        <p:sp>
          <p:nvSpPr>
            <p:cNvPr id="67614" name="TextBox 4"/>
            <p:cNvSpPr txBox="1">
              <a:spLocks noChangeArrowheads="1"/>
            </p:cNvSpPr>
            <p:nvPr/>
          </p:nvSpPr>
          <p:spPr bwMode="auto">
            <a:xfrm>
              <a:off x="385977" y="2137871"/>
              <a:ext cx="36421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800" b="1"/>
                <a:t>Q</a:t>
              </a:r>
            </a:p>
          </p:txBody>
        </p:sp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07975" y="4110038"/>
            <a:ext cx="4695825" cy="2487612"/>
            <a:chOff x="307948" y="4110038"/>
            <a:chExt cx="4695778" cy="2487313"/>
          </a:xfrm>
        </p:grpSpPr>
        <p:grpSp>
          <p:nvGrpSpPr>
            <p:cNvPr id="67602" name="Group 28"/>
            <p:cNvGrpSpPr>
              <a:grpSpLocks/>
            </p:cNvGrpSpPr>
            <p:nvPr/>
          </p:nvGrpSpPr>
          <p:grpSpPr bwMode="auto">
            <a:xfrm>
              <a:off x="728663" y="4110038"/>
              <a:ext cx="4275063" cy="2397041"/>
              <a:chOff x="5105400" y="1493838"/>
              <a:chExt cx="4275063" cy="2398266"/>
            </a:xfrm>
          </p:grpSpPr>
          <p:sp>
            <p:nvSpPr>
              <p:cNvPr id="67604" name="Text Box 16"/>
              <p:cNvSpPr txBox="1">
                <a:spLocks noChangeArrowheads="1"/>
              </p:cNvSpPr>
              <p:nvPr/>
            </p:nvSpPr>
            <p:spPr bwMode="auto">
              <a:xfrm>
                <a:off x="7299325" y="1493838"/>
                <a:ext cx="18415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defTabSz="914400" eaLnBrk="1" hangingPunct="1"/>
                <a:endParaRPr 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67605" name="Text Box 20"/>
              <p:cNvSpPr txBox="1">
                <a:spLocks noChangeArrowheads="1"/>
              </p:cNvSpPr>
              <p:nvPr/>
            </p:nvSpPr>
            <p:spPr bwMode="auto">
              <a:xfrm>
                <a:off x="5105400" y="1983132"/>
                <a:ext cx="4275063" cy="1908972"/>
              </a:xfrm>
              <a:prstGeom prst="rect">
                <a:avLst/>
              </a:prstGeom>
              <a:solidFill>
                <a:schemeClr val="bg1"/>
              </a:solidFill>
              <a:ln w="28575" cap="sq">
                <a:solidFill>
                  <a:srgbClr val="FF66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defTabSz="914400" eaLnBrk="1" hangingPunct="1">
                  <a:buFont typeface="Wingdings" charset="0"/>
                  <a:buNone/>
                </a:pPr>
                <a:r>
                  <a:rPr lang="fr-CH" sz="2000" b="1">
                    <a:solidFill>
                      <a:srgbClr val="FF0000"/>
                    </a:solidFill>
                  </a:rPr>
                  <a:t>pred:</a:t>
                </a:r>
              </a:p>
              <a:p>
                <a:pPr defTabSz="914400" eaLnBrk="1" hangingPunct="1">
                  <a:buFont typeface="Wingdings" charset="0"/>
                  <a:buChar char="§"/>
                </a:pPr>
                <a:endParaRPr lang="fr-CH" sz="2000">
                  <a:solidFill>
                    <a:srgbClr val="FF0000"/>
                  </a:solidFill>
                </a:endParaRPr>
              </a:p>
              <a:p>
                <a:pPr defTabSz="914400" eaLnBrk="1" hangingPunct="1"/>
                <a:r>
                  <a:rPr lang="fr-CH" sz="2000">
                    <a:solidFill>
                      <a:srgbClr val="FF0000"/>
                    </a:solidFill>
                  </a:rPr>
                  <a:t> </a:t>
                </a:r>
                <a:r>
                  <a:rPr lang="fr-CH" b="1">
                    <a:solidFill>
                      <a:srgbClr val="FF0000"/>
                    </a:solidFill>
                  </a:rPr>
                  <a:t>HQ:</a:t>
                </a:r>
                <a:endParaRPr lang="fr-CH" sz="2000" b="1">
                  <a:solidFill>
                    <a:srgbClr val="FF0000"/>
                  </a:solidFill>
                </a:endParaRPr>
              </a:p>
              <a:p>
                <a:pPr defTabSz="914400" eaLnBrk="1" hangingPunct="1">
                  <a:buFont typeface="Wingdings" charset="0"/>
                  <a:buChar char="§"/>
                </a:pPr>
                <a:endParaRPr lang="fr-CH" sz="2000">
                  <a:solidFill>
                    <a:srgbClr val="FF0000"/>
                  </a:solidFill>
                </a:endParaRPr>
              </a:p>
            </p:txBody>
          </p:sp>
          <p:graphicFrame>
            <p:nvGraphicFramePr>
              <p:cNvPr id="67606" name="Object 3"/>
              <p:cNvGraphicFramePr>
                <a:graphicFrameLocks noChangeAspect="1"/>
              </p:cNvGraphicFramePr>
              <p:nvPr/>
            </p:nvGraphicFramePr>
            <p:xfrm>
              <a:off x="5907585" y="2049676"/>
              <a:ext cx="2605236" cy="37928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7818" name="Equation" r:id="rId8" imgW="1219200" imgH="177800" progId="Equation.3">
                      <p:embed/>
                    </p:oleObj>
                  </mc:Choice>
                  <mc:Fallback>
                    <p:oleObj name="Equation" r:id="rId8" imgW="1219200" imgH="177800" progId="Equation.3">
                      <p:embed/>
                      <p:pic>
                        <p:nvPicPr>
                          <p:cNvPr id="0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907585" y="2049676"/>
                            <a:ext cx="2605236" cy="37928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7607" name="Object 4"/>
              <p:cNvGraphicFramePr>
                <a:graphicFrameLocks noChangeAspect="1"/>
              </p:cNvGraphicFramePr>
              <p:nvPr/>
            </p:nvGraphicFramePr>
            <p:xfrm>
              <a:off x="5923837" y="2530391"/>
              <a:ext cx="3009900" cy="6080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7819" name="Equation" r:id="rId10" imgW="1193800" imgH="241300" progId="Equation.3">
                      <p:embed/>
                    </p:oleObj>
                  </mc:Choice>
                  <mc:Fallback>
                    <p:oleObj name="Equation" r:id="rId10" imgW="1193800" imgH="241300" progId="Equation.3">
                      <p:embed/>
                      <p:pic>
                        <p:nvPicPr>
                          <p:cNvPr id="0" name="Object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923837" y="2530391"/>
                            <a:ext cx="3009900" cy="60801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7608" name="Object 5"/>
              <p:cNvGraphicFramePr>
                <a:graphicFrameLocks noChangeAspect="1"/>
              </p:cNvGraphicFramePr>
              <p:nvPr/>
            </p:nvGraphicFramePr>
            <p:xfrm>
              <a:off x="6056313" y="3135263"/>
              <a:ext cx="2897187" cy="5953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7820" name="Equation" r:id="rId12" imgW="990600" imgH="203200" progId="Equation.3">
                      <p:embed/>
                    </p:oleObj>
                  </mc:Choice>
                  <mc:Fallback>
                    <p:oleObj name="Equation" r:id="rId12" imgW="990600" imgH="203200" progId="Equation.3">
                      <p:embed/>
                      <p:pic>
                        <p:nvPicPr>
                          <p:cNvPr id="0" name="Object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056313" y="3135263"/>
                            <a:ext cx="2897187" cy="595312"/>
                          </a:xfrm>
                          <a:prstGeom prst="rect">
                            <a:avLst/>
                          </a:prstGeom>
                          <a:solidFill>
                            <a:srgbClr val="FF5D5D"/>
                          </a:solidFill>
                          <a:ln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7609" name="Line 24"/>
              <p:cNvSpPr>
                <a:spLocks noChangeShapeType="1"/>
              </p:cNvSpPr>
              <p:nvPr/>
            </p:nvSpPr>
            <p:spPr bwMode="auto">
              <a:xfrm>
                <a:off x="5393432" y="3423295"/>
                <a:ext cx="533400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67603" name="TextBox 9"/>
            <p:cNvSpPr txBox="1">
              <a:spLocks noChangeArrowheads="1"/>
            </p:cNvSpPr>
            <p:nvPr/>
          </p:nvSpPr>
          <p:spPr bwMode="auto">
            <a:xfrm rot="-5400000">
              <a:off x="-636964" y="5252330"/>
              <a:ext cx="228993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2000" b="1" i="1">
                  <a:solidFill>
                    <a:srgbClr val="FF6600"/>
                  </a:solidFill>
                </a:rPr>
                <a:t>HEAVY QUARKS</a:t>
              </a:r>
            </a:p>
          </p:txBody>
        </p:sp>
      </p:grpSp>
      <p:grpSp>
        <p:nvGrpSpPr>
          <p:cNvPr id="94228" name="Group 11"/>
          <p:cNvGrpSpPr>
            <a:grpSpLocks/>
          </p:cNvGrpSpPr>
          <p:nvPr/>
        </p:nvGrpSpPr>
        <p:grpSpPr bwMode="auto">
          <a:xfrm>
            <a:off x="755650" y="3068638"/>
            <a:ext cx="4248150" cy="1306512"/>
            <a:chOff x="971600" y="3203684"/>
            <a:chExt cx="4248359" cy="1305436"/>
          </a:xfrm>
        </p:grpSpPr>
        <p:graphicFrame>
          <p:nvGraphicFramePr>
            <p:cNvPr id="67599" name="Object 2"/>
            <p:cNvGraphicFramePr>
              <a:graphicFrameLocks noChangeAspect="1"/>
            </p:cNvGraphicFramePr>
            <p:nvPr/>
          </p:nvGraphicFramePr>
          <p:xfrm>
            <a:off x="1057523" y="3573016"/>
            <a:ext cx="3946525" cy="8334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821" name="Equation" r:id="rId14" imgW="2108200" imgH="444500" progId="Equation.3">
                    <p:embed/>
                  </p:oleObj>
                </mc:Choice>
                <mc:Fallback>
                  <p:oleObj name="Equation" r:id="rId14" imgW="2108200" imgH="444500" progId="Equation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57523" y="3573016"/>
                          <a:ext cx="3946525" cy="8334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7600" name="TextBox 8"/>
            <p:cNvSpPr txBox="1">
              <a:spLocks noChangeArrowheads="1"/>
            </p:cNvSpPr>
            <p:nvPr/>
          </p:nvSpPr>
          <p:spPr bwMode="auto">
            <a:xfrm>
              <a:off x="1403648" y="3203684"/>
              <a:ext cx="327877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800" b="1" i="1">
                  <a:solidFill>
                    <a:srgbClr val="008000"/>
                  </a:solidFill>
                </a:rPr>
                <a:t>Nuclear Modification Factor</a:t>
              </a:r>
            </a:p>
          </p:txBody>
        </p:sp>
        <p:sp>
          <p:nvSpPr>
            <p:cNvPr id="67601" name="Rectangle 10"/>
            <p:cNvSpPr>
              <a:spLocks noChangeArrowheads="1"/>
            </p:cNvSpPr>
            <p:nvPr/>
          </p:nvSpPr>
          <p:spPr bwMode="auto">
            <a:xfrm>
              <a:off x="971600" y="3203684"/>
              <a:ext cx="4248359" cy="1305436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/>
              <a:endParaRPr lang="it-IT" sz="2400" b="1"/>
            </a:p>
          </p:txBody>
        </p:sp>
      </p:grpSp>
      <p:grpSp>
        <p:nvGrpSpPr>
          <p:cNvPr id="94229" name="Group 12"/>
          <p:cNvGrpSpPr>
            <a:grpSpLocks/>
          </p:cNvGrpSpPr>
          <p:nvPr/>
        </p:nvGrpSpPr>
        <p:grpSpPr bwMode="auto">
          <a:xfrm>
            <a:off x="5267325" y="1484313"/>
            <a:ext cx="3768725" cy="1008062"/>
            <a:chOff x="5222776" y="1484784"/>
            <a:chExt cx="3768824" cy="1008112"/>
          </a:xfrm>
        </p:grpSpPr>
        <p:graphicFrame>
          <p:nvGraphicFramePr>
            <p:cNvPr id="67596" name="Object 2"/>
            <p:cNvGraphicFramePr>
              <a:graphicFrameLocks noChangeAspect="1"/>
            </p:cNvGraphicFramePr>
            <p:nvPr/>
          </p:nvGraphicFramePr>
          <p:xfrm>
            <a:off x="5308600" y="1944893"/>
            <a:ext cx="3683000" cy="48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822" name="Equation" r:id="rId16" imgW="1841500" imgH="241300" progId="Equation.3">
                    <p:embed/>
                  </p:oleObj>
                </mc:Choice>
                <mc:Fallback>
                  <p:oleObj name="Equation" r:id="rId16" imgW="1841500" imgH="241300" progId="Equation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08600" y="1944893"/>
                          <a:ext cx="3683000" cy="482600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12700">
                          <a:solidFill>
                            <a:schemeClr val="bg1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7597" name="TextBox 62"/>
            <p:cNvSpPr txBox="1">
              <a:spLocks noChangeArrowheads="1"/>
            </p:cNvSpPr>
            <p:nvPr/>
          </p:nvSpPr>
          <p:spPr bwMode="auto">
            <a:xfrm>
              <a:off x="6096600" y="1484784"/>
              <a:ext cx="187745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800" b="1" i="1">
                  <a:solidFill>
                    <a:srgbClr val="3366FF"/>
                  </a:solidFill>
                </a:rPr>
                <a:t>p</a:t>
              </a:r>
              <a:r>
                <a:rPr lang="it-IT" sz="1800" b="1" i="1" baseline="-25000">
                  <a:solidFill>
                    <a:srgbClr val="3366FF"/>
                  </a:solidFill>
                </a:rPr>
                <a:t>t</a:t>
              </a:r>
              <a:r>
                <a:rPr lang="it-IT" sz="1800" b="1" i="1">
                  <a:solidFill>
                    <a:srgbClr val="3366FF"/>
                  </a:solidFill>
                </a:rPr>
                <a:t> suppression</a:t>
              </a:r>
            </a:p>
          </p:txBody>
        </p:sp>
        <p:sp>
          <p:nvSpPr>
            <p:cNvPr id="67598" name="Rectangle 66"/>
            <p:cNvSpPr>
              <a:spLocks noChangeArrowheads="1"/>
            </p:cNvSpPr>
            <p:nvPr/>
          </p:nvSpPr>
          <p:spPr bwMode="auto">
            <a:xfrm>
              <a:off x="5222776" y="1484784"/>
              <a:ext cx="3768824" cy="1008112"/>
            </a:xfrm>
            <a:prstGeom prst="rect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/>
              <a:endParaRPr lang="it-IT" sz="2400" b="1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ill Sans Light" charset="0"/>
                <a:ea typeface="ＭＳ Ｐゴシック" charset="0"/>
              </a:rPr>
              <a:t>Intro: Azimuthal anisotropy</a:t>
            </a:r>
          </a:p>
        </p:txBody>
      </p:sp>
      <p:sp>
        <p:nvSpPr>
          <p:cNvPr id="69634" name="Content Placeholder 34"/>
          <p:cNvSpPr>
            <a:spLocks noGrp="1"/>
          </p:cNvSpPr>
          <p:nvPr>
            <p:ph sz="half" idx="1"/>
          </p:nvPr>
        </p:nvSpPr>
        <p:spPr>
          <a:xfrm>
            <a:off x="304800" y="4038600"/>
            <a:ext cx="8839200" cy="2133600"/>
          </a:xfrm>
        </p:spPr>
        <p:txBody>
          <a:bodyPr/>
          <a:lstStyle/>
          <a:p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v</a:t>
            </a:r>
            <a:r>
              <a:rPr lang="en-US" sz="2000" baseline="-2500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 of “bulk” (low p</a:t>
            </a:r>
            <a:r>
              <a:rPr lang="en-US" sz="2000" baseline="-25000">
                <a:latin typeface="Arial" charset="0"/>
                <a:ea typeface="ＭＳ Ｐゴシック" charset="0"/>
                <a:cs typeface="ＭＳ Ｐゴシック" charset="0"/>
              </a:rPr>
              <a:t>t</a:t>
            </a: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) provides a measure of strength of collectivity (mean free path of outgoing partons)</a:t>
            </a:r>
          </a:p>
          <a:p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Due to their large mass, c and b quarks should “feel” less the collective expansion </a:t>
            </a:r>
          </a:p>
          <a:p>
            <a:pPr lvl="1">
              <a:buFont typeface="Wingdings" charset="0"/>
              <a:buChar char="à"/>
            </a:pPr>
            <a:r>
              <a:rPr lang="en-US" sz="1800"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 need frequent interaction with large coupling to build their v</a:t>
            </a:r>
            <a:r>
              <a:rPr lang="en-US" sz="1800" baseline="-25000"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2 </a:t>
            </a:r>
          </a:p>
          <a:p>
            <a:pPr lvl="1">
              <a:buFont typeface="Wingdings" charset="0"/>
              <a:buChar char="à"/>
            </a:pPr>
            <a:r>
              <a:rPr lang="en-US" sz="1800"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 v</a:t>
            </a:r>
            <a:r>
              <a:rPr lang="en-US" sz="1800" baseline="-25000"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2</a:t>
            </a:r>
            <a:r>
              <a:rPr lang="en-US" sz="1800" baseline="30000"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charm</a:t>
            </a:r>
            <a:r>
              <a:rPr lang="en-US" sz="1800"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 &lt; v</a:t>
            </a:r>
            <a:r>
              <a:rPr lang="en-US" sz="1800" baseline="-25000"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2</a:t>
            </a:r>
            <a:r>
              <a:rPr lang="en-US" sz="1800" baseline="30000"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light flavour</a:t>
            </a:r>
            <a:r>
              <a:rPr lang="en-US" sz="1800"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 ??</a:t>
            </a:r>
          </a:p>
        </p:txBody>
      </p:sp>
      <p:sp>
        <p:nvSpPr>
          <p:cNvPr id="69635" name="Footer Placeholder 3"/>
          <p:cNvSpPr>
            <a:spLocks noGrp="1"/>
          </p:cNvSpPr>
          <p:nvPr>
            <p:ph type="ftr" sz="quarter" idx="10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o-RO" sz="1400">
                <a:solidFill>
                  <a:srgbClr val="FFFFFF"/>
                </a:solidFill>
                <a:latin typeface="Gill Sans" charset="0"/>
                <a:cs typeface="Gill Sans" charset="0"/>
              </a:rPr>
              <a:t>Padova, 09.07.12                                                       Andrea Dainese</a:t>
            </a:r>
            <a:endParaRPr lang="en-US" sz="1400">
              <a:solidFill>
                <a:srgbClr val="FFFFFF"/>
              </a:solidFill>
              <a:latin typeface="Gill Sans" charset="0"/>
              <a:cs typeface="Gill Sans" charset="0"/>
            </a:endParaRPr>
          </a:p>
        </p:txBody>
      </p:sp>
      <p:sp>
        <p:nvSpPr>
          <p:cNvPr id="6963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C19ABB7-CB16-E94C-AD4A-DF44048D08F6}" type="slidenum">
              <a:rPr lang="en-US" sz="1600">
                <a:solidFill>
                  <a:srgbClr val="FFFFFF"/>
                </a:solidFill>
                <a:latin typeface="Gill Sans" charset="0"/>
                <a:cs typeface="Gill Sans" charset="0"/>
              </a:rPr>
              <a:pPr eaLnBrk="1" hangingPunct="1"/>
              <a:t>7</a:t>
            </a:fld>
            <a:endParaRPr lang="en-US" sz="1600">
              <a:solidFill>
                <a:srgbClr val="FFFFFF"/>
              </a:solidFill>
              <a:latin typeface="Gill Sans" charset="0"/>
              <a:cs typeface="Gill Sans" charset="0"/>
            </a:endParaRPr>
          </a:p>
        </p:txBody>
      </p:sp>
      <p:sp>
        <p:nvSpPr>
          <p:cNvPr id="69637" name="Content Placeholder 38"/>
          <p:cNvSpPr txBox="1">
            <a:spLocks/>
          </p:cNvSpPr>
          <p:nvPr/>
        </p:nvSpPr>
        <p:spPr bwMode="auto">
          <a:xfrm>
            <a:off x="4419600" y="1066800"/>
            <a:ext cx="47244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3366FF"/>
              </a:buClr>
              <a:buSzPct val="80000"/>
              <a:buFont typeface="Wingdings" charset="0"/>
              <a:buChar char="u"/>
            </a:pPr>
            <a:r>
              <a:rPr lang="en-GB" sz="2000">
                <a:solidFill>
                  <a:srgbClr val="000000"/>
                </a:solidFill>
                <a:cs typeface="Gill Sans" charset="0"/>
              </a:rPr>
              <a:t>System geometry asymmetric in non-central collisions</a:t>
            </a:r>
          </a:p>
          <a:p>
            <a:pPr defTabSz="914400">
              <a:spcBef>
                <a:spcPct val="20000"/>
              </a:spcBef>
              <a:buClr>
                <a:srgbClr val="3366FF"/>
              </a:buClr>
              <a:buSzPct val="80000"/>
              <a:buFont typeface="Wingdings" charset="0"/>
              <a:buChar char="u"/>
            </a:pPr>
            <a:r>
              <a:rPr lang="en-GB" sz="2000">
                <a:solidFill>
                  <a:srgbClr val="000000"/>
                </a:solidFill>
                <a:cs typeface="Gill Sans" charset="0"/>
              </a:rPr>
              <a:t>Expansion under azimuth-dep. pressure gradient results in azimuth-dep. momentum distributions</a:t>
            </a:r>
          </a:p>
          <a:p>
            <a:pPr defTabSz="914400">
              <a:spcBef>
                <a:spcPct val="20000"/>
              </a:spcBef>
              <a:buClr>
                <a:srgbClr val="3366FF"/>
              </a:buClr>
              <a:buSzPct val="80000"/>
              <a:buFont typeface="Wingdings" charset="0"/>
              <a:buChar char="u"/>
            </a:pPr>
            <a:r>
              <a:rPr lang="en-GB" sz="2000">
                <a:solidFill>
                  <a:srgbClr val="000000"/>
                </a:solidFill>
                <a:cs typeface="Gill Sans" charset="0"/>
              </a:rPr>
              <a:t>Measured by the elliptic flow </a:t>
            </a:r>
          </a:p>
          <a:p>
            <a:pPr defTabSz="914400">
              <a:spcBef>
                <a:spcPct val="20000"/>
              </a:spcBef>
              <a:buSzPct val="80000"/>
            </a:pPr>
            <a:r>
              <a:rPr lang="en-GB" sz="2000">
                <a:solidFill>
                  <a:srgbClr val="000000"/>
                </a:solidFill>
                <a:cs typeface="Gill Sans" charset="0"/>
              </a:rPr>
              <a:t>parameter v</a:t>
            </a:r>
            <a:r>
              <a:rPr lang="en-GB" sz="2000" baseline="-25000">
                <a:solidFill>
                  <a:srgbClr val="000000"/>
                </a:solidFill>
                <a:cs typeface="Gill Sans" charset="0"/>
              </a:rPr>
              <a:t>2</a:t>
            </a:r>
            <a:r>
              <a:rPr lang="en-GB" sz="2000">
                <a:solidFill>
                  <a:srgbClr val="000000"/>
                </a:solidFill>
                <a:cs typeface="Gill Sans" charset="0"/>
              </a:rPr>
              <a:t>(</a:t>
            </a:r>
            <a:r>
              <a:rPr lang="en-GB" sz="2000" i="1">
                <a:solidFill>
                  <a:srgbClr val="000000"/>
                </a:solidFill>
                <a:cs typeface="Gill Sans" charset="0"/>
              </a:rPr>
              <a:t>p</a:t>
            </a:r>
            <a:r>
              <a:rPr lang="en-GB" sz="2000" baseline="-25000">
                <a:solidFill>
                  <a:srgbClr val="000000"/>
                </a:solidFill>
                <a:cs typeface="Gill Sans" charset="0"/>
              </a:rPr>
              <a:t>t</a:t>
            </a:r>
            <a:r>
              <a:rPr lang="en-GB" sz="2000">
                <a:solidFill>
                  <a:srgbClr val="000000"/>
                </a:solidFill>
                <a:cs typeface="Gill Sans" charset="0"/>
              </a:rPr>
              <a:t>) </a:t>
            </a:r>
          </a:p>
        </p:txBody>
      </p:sp>
      <p:sp>
        <p:nvSpPr>
          <p:cNvPr id="69638" name="Text Box 37"/>
          <p:cNvSpPr txBox="1">
            <a:spLocks noChangeArrowheads="1"/>
          </p:cNvSpPr>
          <p:nvPr/>
        </p:nvSpPr>
        <p:spPr bwMode="auto">
          <a:xfrm>
            <a:off x="7299325" y="10302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endParaRPr lang="it-IT" b="1">
              <a:solidFill>
                <a:srgbClr val="000000"/>
              </a:solidFill>
            </a:endParaRPr>
          </a:p>
        </p:txBody>
      </p:sp>
      <p:pic>
        <p:nvPicPr>
          <p:cNvPr id="69639" name="Picture 4" descr="t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19200"/>
            <a:ext cx="4419600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Arrow Connector 25"/>
          <p:cNvCxnSpPr/>
          <p:nvPr/>
        </p:nvCxnSpPr>
        <p:spPr>
          <a:xfrm flipV="1">
            <a:off x="2362200" y="1447800"/>
            <a:ext cx="1219200" cy="914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641" name="TextBox 35"/>
          <p:cNvSpPr txBox="1">
            <a:spLocks noChangeArrowheads="1"/>
          </p:cNvSpPr>
          <p:nvPr/>
        </p:nvSpPr>
        <p:spPr bwMode="auto">
          <a:xfrm>
            <a:off x="3084513" y="1752600"/>
            <a:ext cx="444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GB" b="1" i="1">
                <a:solidFill>
                  <a:srgbClr val="000000"/>
                </a:solidFill>
                <a:latin typeface="Symbol" charset="0"/>
                <a:cs typeface="Symbol" charset="0"/>
              </a:rPr>
              <a:t>f</a:t>
            </a:r>
          </a:p>
        </p:txBody>
      </p:sp>
      <p:pic>
        <p:nvPicPr>
          <p:cNvPr id="6964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338" y="3519488"/>
            <a:ext cx="52752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12" descr="ALICE-SetUp-NewSimple"/>
          <p:cNvPicPr>
            <a:picLocks noChangeAspect="1" noChangeArrowheads="1"/>
          </p:cNvPicPr>
          <p:nvPr/>
        </p:nvPicPr>
        <p:blipFill>
          <a:blip r:embed="rId2">
            <a:lum brigh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2" t="25128" r="18558" b="30769"/>
          <a:stretch>
            <a:fillRect/>
          </a:stretch>
        </p:blipFill>
        <p:spPr bwMode="auto">
          <a:xfrm>
            <a:off x="0" y="0"/>
            <a:ext cx="91440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0658" name="Group 5"/>
          <p:cNvGrpSpPr>
            <a:grpSpLocks/>
          </p:cNvGrpSpPr>
          <p:nvPr/>
        </p:nvGrpSpPr>
        <p:grpSpPr bwMode="auto">
          <a:xfrm>
            <a:off x="949325" y="1143000"/>
            <a:ext cx="4341813" cy="2681288"/>
            <a:chOff x="598" y="768"/>
            <a:chExt cx="2735" cy="1689"/>
          </a:xfrm>
        </p:grpSpPr>
        <p:sp>
          <p:nvSpPr>
            <p:cNvPr id="70669" name="Freeform 6"/>
            <p:cNvSpPr>
              <a:spLocks/>
            </p:cNvSpPr>
            <p:nvPr/>
          </p:nvSpPr>
          <p:spPr bwMode="auto">
            <a:xfrm>
              <a:off x="886" y="768"/>
              <a:ext cx="240" cy="1536"/>
            </a:xfrm>
            <a:custGeom>
              <a:avLst/>
              <a:gdLst>
                <a:gd name="T0" fmla="*/ 240 w 240"/>
                <a:gd name="T1" fmla="*/ 2147483647 h 960"/>
                <a:gd name="T2" fmla="*/ 96 w 240"/>
                <a:gd name="T3" fmla="*/ 2147483647 h 960"/>
                <a:gd name="T4" fmla="*/ 0 w 240"/>
                <a:gd name="T5" fmla="*/ 0 h 960"/>
                <a:gd name="T6" fmla="*/ 0 60000 65536"/>
                <a:gd name="T7" fmla="*/ 0 60000 65536"/>
                <a:gd name="T8" fmla="*/ 0 60000 65536"/>
                <a:gd name="T9" fmla="*/ 0 w 240"/>
                <a:gd name="T10" fmla="*/ 0 h 960"/>
                <a:gd name="T11" fmla="*/ 240 w 240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960">
                  <a:moveTo>
                    <a:pt x="240" y="960"/>
                  </a:moveTo>
                  <a:cubicBezTo>
                    <a:pt x="188" y="848"/>
                    <a:pt x="136" y="736"/>
                    <a:pt x="96" y="576"/>
                  </a:cubicBezTo>
                  <a:cubicBezTo>
                    <a:pt x="56" y="416"/>
                    <a:pt x="28" y="208"/>
                    <a:pt x="0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670" name="Freeform 7"/>
            <p:cNvSpPr>
              <a:spLocks/>
            </p:cNvSpPr>
            <p:nvPr/>
          </p:nvSpPr>
          <p:spPr bwMode="auto">
            <a:xfrm>
              <a:off x="1126" y="816"/>
              <a:ext cx="192" cy="1488"/>
            </a:xfrm>
            <a:custGeom>
              <a:avLst/>
              <a:gdLst>
                <a:gd name="T0" fmla="*/ 0 w 192"/>
                <a:gd name="T1" fmla="*/ 2147483647 h 960"/>
                <a:gd name="T2" fmla="*/ 144 w 192"/>
                <a:gd name="T3" fmla="*/ 2147483647 h 960"/>
                <a:gd name="T4" fmla="*/ 192 w 192"/>
                <a:gd name="T5" fmla="*/ 0 h 960"/>
                <a:gd name="T6" fmla="*/ 0 60000 65536"/>
                <a:gd name="T7" fmla="*/ 0 60000 65536"/>
                <a:gd name="T8" fmla="*/ 0 60000 65536"/>
                <a:gd name="T9" fmla="*/ 0 w 192"/>
                <a:gd name="T10" fmla="*/ 0 h 960"/>
                <a:gd name="T11" fmla="*/ 192 w 192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" h="960">
                  <a:moveTo>
                    <a:pt x="0" y="960"/>
                  </a:moveTo>
                  <a:cubicBezTo>
                    <a:pt x="56" y="800"/>
                    <a:pt x="112" y="640"/>
                    <a:pt x="144" y="480"/>
                  </a:cubicBezTo>
                  <a:cubicBezTo>
                    <a:pt x="176" y="320"/>
                    <a:pt x="184" y="160"/>
                    <a:pt x="192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8317" name="Text Box 8"/>
            <p:cNvSpPr txBox="1">
              <a:spLocks noChangeArrowheads="1"/>
            </p:cNvSpPr>
            <p:nvPr/>
          </p:nvSpPr>
          <p:spPr bwMode="auto">
            <a:xfrm>
              <a:off x="934" y="1689"/>
              <a:ext cx="2399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defTabSz="914400" eaLnBrk="1" hangingPunct="1">
                <a:defRPr sz="2400" b="1">
                  <a:solidFill>
                    <a:srgbClr val="000000"/>
                  </a:solidFill>
                  <a:effectLst>
                    <a:glow rad="228600">
                      <a:schemeClr val="bg1"/>
                    </a:glow>
                  </a:effectLst>
                </a:defRPr>
              </a:lvl1pPr>
              <a:lvl2pPr marL="742950" indent="-285750" eaLnBrk="0" hangingPunct="0">
                <a:defRPr sz="2400"/>
              </a:lvl2pPr>
              <a:lvl3pPr marL="1143000" indent="-228600" eaLnBrk="0" hangingPunct="0">
                <a:defRPr sz="2400"/>
              </a:lvl3pPr>
              <a:lvl4pPr marL="1600200" indent="-228600" eaLnBrk="0" hangingPunct="0">
                <a:defRPr sz="2400"/>
              </a:lvl4pPr>
              <a:lvl5pPr marL="2057400" indent="-228600" eaLnBrk="0" hangingPunct="0">
                <a:defRPr sz="2400"/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/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/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/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/>
              </a:lvl9pPr>
            </a:lstStyle>
            <a:p>
              <a:pPr>
                <a:defRPr/>
              </a:pPr>
              <a:r>
                <a:rPr lang="en-US" dirty="0" smtClean="0"/>
                <a:t>TPC (tracking, </a:t>
              </a:r>
              <a:r>
                <a:rPr lang="en-US" dirty="0" smtClean="0">
                  <a:latin typeface="Symbol" charset="2"/>
                  <a:cs typeface="Symbol" charset="2"/>
                </a:rPr>
                <a:t>p</a:t>
              </a:r>
              <a:r>
                <a:rPr lang="en-US" dirty="0" smtClean="0"/>
                <a:t>/K/p PID)</a:t>
              </a:r>
            </a:p>
          </p:txBody>
        </p:sp>
        <p:sp>
          <p:nvSpPr>
            <p:cNvPr id="98318" name="Text Box 9"/>
            <p:cNvSpPr txBox="1">
              <a:spLocks noChangeArrowheads="1"/>
            </p:cNvSpPr>
            <p:nvPr/>
          </p:nvSpPr>
          <p:spPr bwMode="auto">
            <a:xfrm>
              <a:off x="1293" y="864"/>
              <a:ext cx="153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hangingPunct="1">
                <a:defRPr/>
              </a:pPr>
              <a:r>
                <a:rPr lang="en-US" b="1" dirty="0" smtClean="0">
                  <a:solidFill>
                    <a:srgbClr val="000000"/>
                  </a:solidFill>
                  <a:effectLst>
                    <a:glow rad="228600">
                      <a:schemeClr val="bg1"/>
                    </a:glow>
                  </a:effectLst>
                </a:rPr>
                <a:t>TOF (</a:t>
              </a:r>
              <a:r>
                <a:rPr lang="en-US" b="1" dirty="0" smtClean="0">
                  <a:solidFill>
                    <a:srgbClr val="000000"/>
                  </a:solidFill>
                  <a:effectLst>
                    <a:glow rad="228600">
                      <a:schemeClr val="bg1"/>
                    </a:glow>
                  </a:effectLst>
                  <a:latin typeface="Symbol" charset="2"/>
                  <a:cs typeface="Symbol" charset="2"/>
                </a:rPr>
                <a:t>p</a:t>
              </a:r>
              <a:r>
                <a:rPr lang="en-US" b="1" dirty="0" smtClean="0">
                  <a:solidFill>
                    <a:srgbClr val="000000"/>
                  </a:solidFill>
                  <a:effectLst>
                    <a:glow rad="228600">
                      <a:schemeClr val="bg1"/>
                    </a:glow>
                  </a:effectLst>
                </a:rPr>
                <a:t>/K/p PID)</a:t>
              </a:r>
            </a:p>
          </p:txBody>
        </p:sp>
        <p:sp>
          <p:nvSpPr>
            <p:cNvPr id="98319" name="Text Box 10"/>
            <p:cNvSpPr txBox="1">
              <a:spLocks noChangeArrowheads="1"/>
            </p:cNvSpPr>
            <p:nvPr/>
          </p:nvSpPr>
          <p:spPr bwMode="auto">
            <a:xfrm>
              <a:off x="598" y="2166"/>
              <a:ext cx="2465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hangingPunct="1">
                <a:defRPr/>
              </a:pPr>
              <a:r>
                <a:rPr lang="en-US" b="1" dirty="0" smtClean="0">
                  <a:solidFill>
                    <a:srgbClr val="000000"/>
                  </a:solidFill>
                  <a:effectLst>
                    <a:glow rad="228600">
                      <a:schemeClr val="bg1"/>
                    </a:glow>
                  </a:effectLst>
                </a:rPr>
                <a:t>ITS (tracking &amp; </a:t>
              </a:r>
              <a:r>
                <a:rPr lang="en-US" b="1" dirty="0" err="1" smtClean="0">
                  <a:solidFill>
                    <a:srgbClr val="000000"/>
                  </a:solidFill>
                  <a:effectLst>
                    <a:glow rad="228600">
                      <a:schemeClr val="bg1"/>
                    </a:glow>
                  </a:effectLst>
                </a:rPr>
                <a:t>vertexing</a:t>
              </a:r>
              <a:r>
                <a:rPr lang="en-US" b="1" dirty="0" smtClean="0">
                  <a:solidFill>
                    <a:srgbClr val="000000"/>
                  </a:solidFill>
                  <a:effectLst>
                    <a:glow rad="228600">
                      <a:schemeClr val="bg1"/>
                    </a:glow>
                  </a:effectLst>
                </a:rPr>
                <a:t>)</a:t>
              </a:r>
            </a:p>
          </p:txBody>
        </p:sp>
        <p:sp>
          <p:nvSpPr>
            <p:cNvPr id="70674" name="Text Box 11"/>
            <p:cNvSpPr txBox="1">
              <a:spLocks noChangeArrowheads="1"/>
            </p:cNvSpPr>
            <p:nvPr/>
          </p:nvSpPr>
          <p:spPr bwMode="auto">
            <a:xfrm>
              <a:off x="624" y="1344"/>
              <a:ext cx="66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hangingPunct="1"/>
              <a:r>
                <a:rPr lang="en-US" b="1">
                  <a:solidFill>
                    <a:srgbClr val="FF0000"/>
                  </a:solidFill>
                </a:rPr>
                <a:t>K      </a:t>
              </a:r>
              <a:r>
                <a:rPr lang="en-US" b="1">
                  <a:solidFill>
                    <a:srgbClr val="FF0000"/>
                  </a:solidFill>
                  <a:latin typeface="Symbol" charset="0"/>
                </a:rPr>
                <a:t>p</a:t>
              </a:r>
            </a:p>
          </p:txBody>
        </p:sp>
      </p:grpSp>
      <p:pic>
        <p:nvPicPr>
          <p:cNvPr id="70659" name="Picture 15" descr="ALIce_SETUP_final_c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2" t="6055" r="8464" b="71506"/>
          <a:stretch>
            <a:fillRect/>
          </a:stretch>
        </p:blipFill>
        <p:spPr bwMode="auto">
          <a:xfrm>
            <a:off x="5199063" y="3582988"/>
            <a:ext cx="3868737" cy="288925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0660" name="Picture 17" descr="ALIce_SETUP_final_c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1" r="13776" b="97302"/>
          <a:stretch>
            <a:fillRect/>
          </a:stretch>
        </p:blipFill>
        <p:spPr bwMode="auto">
          <a:xfrm>
            <a:off x="5029200" y="3352800"/>
            <a:ext cx="2962275" cy="317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Curved Connector 28"/>
          <p:cNvCxnSpPr/>
          <p:nvPr/>
        </p:nvCxnSpPr>
        <p:spPr>
          <a:xfrm>
            <a:off x="1752600" y="3886200"/>
            <a:ext cx="3352800" cy="990600"/>
          </a:xfrm>
          <a:prstGeom prst="curvedConnector3">
            <a:avLst>
              <a:gd name="adj1" fmla="val 48907"/>
            </a:avLst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5842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>
                <a:effectLst>
                  <a:outerShdw blurRad="38100" dist="38100" dir="2700000" algn="tl">
                    <a:srgbClr val="DDDDDD"/>
                  </a:outerShdw>
                </a:effectLst>
                <a:latin typeface="Gill Sans Light" charset="0"/>
                <a:ea typeface="ＭＳ Ｐゴシック" charset="0"/>
              </a:rPr>
              <a:t>ALICE Heavy </a:t>
            </a:r>
            <a:r>
              <a:rPr lang="en-US" sz="32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Gill Sans Light" charset="0"/>
                <a:ea typeface="ＭＳ Ｐゴシック" charset="0"/>
              </a:rPr>
              <a:t>Flavour</a:t>
            </a:r>
            <a:r>
              <a:rPr lang="en-US" sz="3200" dirty="0">
                <a:effectLst>
                  <a:outerShdw blurRad="38100" dist="38100" dir="2700000" algn="tl">
                    <a:srgbClr val="DDDDDD"/>
                  </a:outerShdw>
                </a:effectLst>
                <a:latin typeface="Gill Sans Light" charset="0"/>
                <a:ea typeface="ＭＳ Ｐゴシック" charset="0"/>
              </a:rPr>
              <a:t> </a:t>
            </a:r>
            <a:r>
              <a:rPr lang="en-US" sz="3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Gill Sans Light" charset="0"/>
                <a:ea typeface="ＭＳ Ｐゴシック" charset="0"/>
              </a:rPr>
              <a:t>Detection: </a:t>
            </a:r>
            <a:r>
              <a:rPr lang="en-US" sz="3200" dirty="0">
                <a:effectLst>
                  <a:outerShdw blurRad="38100" dist="38100" dir="2700000" algn="tl">
                    <a:srgbClr val="DDDDDD"/>
                  </a:outerShdw>
                </a:effectLst>
                <a:latin typeface="Gill Sans Light" charset="0"/>
                <a:ea typeface="ＭＳ Ｐゴシック" charset="0"/>
              </a:rPr>
              <a:t>D mesons, |y|&lt;0.8</a:t>
            </a:r>
          </a:p>
        </p:txBody>
      </p:sp>
      <p:sp>
        <p:nvSpPr>
          <p:cNvPr id="70663" name="Slide Number Placeholder 2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F7A1425-2AC7-3A49-BCF4-66E51E351437}" type="slidenum">
              <a:rPr lang="en-US" sz="1600">
                <a:solidFill>
                  <a:srgbClr val="FFFFFF"/>
                </a:solidFill>
                <a:latin typeface="Gill Sans" charset="0"/>
                <a:cs typeface="Gill Sans" charset="0"/>
              </a:rPr>
              <a:pPr eaLnBrk="1" hangingPunct="1"/>
              <a:t>8</a:t>
            </a:fld>
            <a:endParaRPr lang="en-US" sz="1600">
              <a:solidFill>
                <a:srgbClr val="FFFFFF"/>
              </a:solidFill>
              <a:latin typeface="Gill Sans" charset="0"/>
              <a:cs typeface="Gill Sans" charset="0"/>
            </a:endParaRPr>
          </a:p>
        </p:txBody>
      </p:sp>
      <p:sp>
        <p:nvSpPr>
          <p:cNvPr id="70664" name="Footer Placeholder 22"/>
          <p:cNvSpPr>
            <a:spLocks noGrp="1"/>
          </p:cNvSpPr>
          <p:nvPr>
            <p:ph type="ftr" sz="quarter" idx="10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o-RO" sz="1400">
                <a:solidFill>
                  <a:srgbClr val="FFFFFF"/>
                </a:solidFill>
                <a:latin typeface="Gill Sans" charset="0"/>
                <a:cs typeface="Gill Sans" charset="0"/>
              </a:rPr>
              <a:t>Padova, 09.07.12                                                       Andrea Dainese</a:t>
            </a:r>
            <a:endParaRPr lang="en-US" sz="1400">
              <a:solidFill>
                <a:srgbClr val="FFFFFF"/>
              </a:solidFill>
              <a:latin typeface="Gill Sans" charset="0"/>
              <a:cs typeface="Gill Sans" charset="0"/>
            </a:endParaRPr>
          </a:p>
        </p:txBody>
      </p:sp>
      <p:sp>
        <p:nvSpPr>
          <p:cNvPr id="70665" name="Slide Number Placeholder 4"/>
          <p:cNvSpPr txBox="1">
            <a:spLocks/>
          </p:cNvSpPr>
          <p:nvPr/>
        </p:nvSpPr>
        <p:spPr bwMode="auto">
          <a:xfrm>
            <a:off x="7315200" y="6553200"/>
            <a:ext cx="1828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 eaLnBrk="1" hangingPunct="1"/>
            <a:fld id="{07EEC82A-2E89-2847-A484-A2CE8E12A330}" type="slidenum">
              <a:rPr lang="en-US" sz="1600">
                <a:solidFill>
                  <a:srgbClr val="FFFFFF"/>
                </a:solidFill>
                <a:latin typeface="Gill Sans" charset="0"/>
                <a:cs typeface="Gill Sans" charset="0"/>
              </a:rPr>
              <a:pPr algn="r" defTabSz="914400" eaLnBrk="1" hangingPunct="1"/>
              <a:t>8</a:t>
            </a:fld>
            <a:endParaRPr lang="en-US" sz="1600">
              <a:solidFill>
                <a:srgbClr val="FFFFFF"/>
              </a:solidFill>
              <a:latin typeface="Gill Sans" charset="0"/>
              <a:cs typeface="Gill Sans" charset="0"/>
            </a:endParaRPr>
          </a:p>
        </p:txBody>
      </p:sp>
      <p:sp>
        <p:nvSpPr>
          <p:cNvPr id="98314" name="Text Box 19"/>
          <p:cNvSpPr txBox="1">
            <a:spLocks noChangeArrowheads="1"/>
          </p:cNvSpPr>
          <p:nvPr/>
        </p:nvSpPr>
        <p:spPr bwMode="auto">
          <a:xfrm>
            <a:off x="6445250" y="708025"/>
            <a:ext cx="2774950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buClr>
                <a:srgbClr val="FF0000"/>
              </a:buClr>
              <a:buFont typeface="Wingdings" charset="0"/>
              <a:buChar char="ü"/>
              <a:defRPr/>
            </a:pPr>
            <a:r>
              <a:rPr lang="en-US" sz="2800" b="1" dirty="0" smtClean="0">
                <a:solidFill>
                  <a:srgbClr val="000000"/>
                </a:solidFill>
              </a:rPr>
              <a:t> </a:t>
            </a:r>
            <a:r>
              <a:rPr lang="en-US" b="1" dirty="0" smtClean="0">
                <a:solidFill>
                  <a:srgbClr val="000000"/>
                </a:solidFill>
                <a:effectLst>
                  <a:glow rad="228600">
                    <a:schemeClr val="bg1"/>
                  </a:glow>
                </a:effectLst>
              </a:rPr>
              <a:t>D</a:t>
            </a:r>
            <a:r>
              <a:rPr lang="en-US" b="1" baseline="30000" dirty="0" smtClean="0">
                <a:solidFill>
                  <a:srgbClr val="000000"/>
                </a:solidFill>
                <a:effectLst>
                  <a:glow rad="228600">
                    <a:schemeClr val="bg1"/>
                  </a:glow>
                </a:effectLst>
              </a:rPr>
              <a:t>0</a:t>
            </a:r>
            <a:r>
              <a:rPr lang="en-US" b="1" dirty="0" smtClean="0">
                <a:solidFill>
                  <a:srgbClr val="000000"/>
                </a:solidFill>
                <a:effectLst>
                  <a:glow rad="228600">
                    <a:schemeClr val="bg1"/>
                  </a:glow>
                </a:effectLst>
              </a:rPr>
              <a:t> </a:t>
            </a:r>
            <a:r>
              <a:rPr lang="en-US" b="1" dirty="0" smtClean="0">
                <a:solidFill>
                  <a:srgbClr val="000000"/>
                </a:solidFill>
                <a:effectLst>
                  <a:glow rad="228600">
                    <a:schemeClr val="bg1"/>
                  </a:glow>
                </a:effectLst>
                <a:sym typeface="Symbol" charset="0"/>
              </a:rPr>
              <a:t></a:t>
            </a:r>
            <a:r>
              <a:rPr lang="en-US" b="1" dirty="0" smtClean="0">
                <a:solidFill>
                  <a:srgbClr val="000000"/>
                </a:solidFill>
                <a:effectLst>
                  <a:glow rad="228600">
                    <a:schemeClr val="bg1"/>
                  </a:glow>
                </a:effectLst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effectLst>
                  <a:glow rad="228600">
                    <a:schemeClr val="bg1"/>
                  </a:glow>
                </a:effectLst>
              </a:rPr>
              <a:t>K</a:t>
            </a:r>
            <a:r>
              <a:rPr lang="en-US" b="1" dirty="0" err="1" smtClean="0">
                <a:solidFill>
                  <a:srgbClr val="000000"/>
                </a:solidFill>
                <a:effectLst>
                  <a:glow rad="228600">
                    <a:schemeClr val="bg1"/>
                  </a:glow>
                </a:effectLst>
                <a:latin typeface="Symbol" charset="2"/>
                <a:cs typeface="Symbol" charset="2"/>
              </a:rPr>
              <a:t>p</a:t>
            </a:r>
            <a:r>
              <a:rPr lang="en-US" b="1" dirty="0" smtClean="0">
                <a:solidFill>
                  <a:srgbClr val="000000"/>
                </a:solidFill>
                <a:effectLst>
                  <a:glow rad="228600">
                    <a:schemeClr val="bg1"/>
                  </a:glow>
                </a:effectLst>
              </a:rPr>
              <a:t> (</a:t>
            </a:r>
            <a:r>
              <a:rPr lang="en-US" b="1" dirty="0" err="1" smtClean="0">
                <a:solidFill>
                  <a:srgbClr val="000000"/>
                </a:solidFill>
                <a:effectLst>
                  <a:glow rad="228600">
                    <a:schemeClr val="bg1"/>
                  </a:glow>
                </a:effectLst>
                <a:latin typeface="Symbol" charset="2"/>
                <a:cs typeface="Symbol" charset="2"/>
              </a:rPr>
              <a:t>pp</a:t>
            </a:r>
            <a:r>
              <a:rPr lang="en-US" b="1" dirty="0" smtClean="0">
                <a:solidFill>
                  <a:srgbClr val="000000"/>
                </a:solidFill>
                <a:effectLst>
                  <a:glow rad="228600">
                    <a:schemeClr val="bg1"/>
                  </a:glow>
                </a:effectLst>
              </a:rPr>
              <a:t>)</a:t>
            </a:r>
          </a:p>
          <a:p>
            <a:pPr defTabSz="914400" eaLnBrk="1" hangingPunct="1">
              <a:buClr>
                <a:srgbClr val="FF0000"/>
              </a:buClr>
              <a:buFont typeface="Wingdings" charset="0"/>
              <a:buNone/>
              <a:defRPr/>
            </a:pPr>
            <a:r>
              <a:rPr lang="en-US" b="1" dirty="0" smtClean="0">
                <a:solidFill>
                  <a:srgbClr val="000000"/>
                </a:solidFill>
              </a:rPr>
              <a:t>     D</a:t>
            </a:r>
            <a:r>
              <a:rPr lang="en-US" b="1" baseline="30000" dirty="0" smtClean="0">
                <a:solidFill>
                  <a:srgbClr val="000000"/>
                </a:solidFill>
              </a:rPr>
              <a:t>+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b="1" dirty="0" smtClean="0">
                <a:solidFill>
                  <a:srgbClr val="000000"/>
                </a:solidFill>
                <a:sym typeface="Symbol" charset="0"/>
              </a:rPr>
              <a:t></a:t>
            </a:r>
            <a:r>
              <a:rPr lang="en-US" b="1" dirty="0" smtClean="0">
                <a:solidFill>
                  <a:srgbClr val="000000"/>
                </a:solidFill>
              </a:rPr>
              <a:t>  </a:t>
            </a:r>
            <a:r>
              <a:rPr lang="en-US" b="1" dirty="0" err="1" smtClean="0">
                <a:solidFill>
                  <a:srgbClr val="000000"/>
                </a:solidFill>
              </a:rPr>
              <a:t>K</a:t>
            </a:r>
            <a:r>
              <a:rPr lang="en-US" b="1" dirty="0" err="1" smtClean="0">
                <a:solidFill>
                  <a:srgbClr val="000000"/>
                </a:solidFill>
                <a:latin typeface="Symbol" charset="0"/>
              </a:rPr>
              <a:t>pp</a:t>
            </a:r>
            <a:endParaRPr lang="en-US" b="1" dirty="0" smtClean="0">
              <a:solidFill>
                <a:srgbClr val="000000"/>
              </a:solidFill>
              <a:latin typeface="Symbol" charset="0"/>
            </a:endParaRPr>
          </a:p>
          <a:p>
            <a:pPr defTabSz="914400" eaLnBrk="1" hangingPunct="1">
              <a:buClr>
                <a:srgbClr val="FF0000"/>
              </a:buClr>
              <a:buFont typeface="Wingdings" charset="0"/>
              <a:buNone/>
              <a:defRPr/>
            </a:pPr>
            <a:r>
              <a:rPr lang="en-US" b="1" dirty="0" smtClean="0">
                <a:solidFill>
                  <a:srgbClr val="000000"/>
                </a:solidFill>
              </a:rPr>
              <a:t>     D</a:t>
            </a:r>
            <a:r>
              <a:rPr lang="en-US" b="1" baseline="-25000" dirty="0" smtClean="0">
                <a:solidFill>
                  <a:srgbClr val="000000"/>
                </a:solidFill>
              </a:rPr>
              <a:t>s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b="1" dirty="0" smtClean="0">
                <a:solidFill>
                  <a:srgbClr val="000000"/>
                </a:solidFill>
                <a:sym typeface="Symbol" charset="0"/>
              </a:rPr>
              <a:t></a:t>
            </a:r>
            <a:r>
              <a:rPr lang="en-US" b="1" dirty="0" smtClean="0">
                <a:solidFill>
                  <a:srgbClr val="000000"/>
                </a:solidFill>
              </a:rPr>
              <a:t>  </a:t>
            </a:r>
            <a:r>
              <a:rPr lang="en-US" b="1" dirty="0" err="1" smtClean="0">
                <a:solidFill>
                  <a:srgbClr val="000000"/>
                </a:solidFill>
              </a:rPr>
              <a:t>KK</a:t>
            </a:r>
            <a:r>
              <a:rPr lang="en-US" b="1" dirty="0" err="1" smtClean="0">
                <a:solidFill>
                  <a:srgbClr val="000000"/>
                </a:solidFill>
                <a:latin typeface="Symbol" charset="0"/>
              </a:rPr>
              <a:t>p</a:t>
            </a:r>
            <a:endParaRPr lang="en-US" b="1" dirty="0" smtClean="0">
              <a:solidFill>
                <a:srgbClr val="000000"/>
              </a:solidFill>
              <a:latin typeface="Symbol" charset="0"/>
            </a:endParaRPr>
          </a:p>
          <a:p>
            <a:pPr defTabSz="914400" eaLnBrk="1" hangingPunct="1">
              <a:buClr>
                <a:srgbClr val="FF0000"/>
              </a:buClr>
              <a:buFont typeface="Wingdings" charset="0"/>
              <a:buNone/>
              <a:defRPr/>
            </a:pPr>
            <a:r>
              <a:rPr lang="en-US" b="1" dirty="0" smtClean="0">
                <a:solidFill>
                  <a:srgbClr val="000000"/>
                </a:solidFill>
              </a:rPr>
              <a:t>     D* </a:t>
            </a:r>
            <a:r>
              <a:rPr lang="en-US" b="1" dirty="0" smtClean="0">
                <a:solidFill>
                  <a:srgbClr val="000000"/>
                </a:solidFill>
                <a:sym typeface="Symbol" charset="0"/>
              </a:rPr>
              <a:t></a:t>
            </a:r>
            <a:r>
              <a:rPr lang="en-US" b="1" dirty="0" smtClean="0">
                <a:solidFill>
                  <a:srgbClr val="000000"/>
                </a:solidFill>
              </a:rPr>
              <a:t>  D</a:t>
            </a:r>
            <a:r>
              <a:rPr lang="en-US" b="1" baseline="30000" dirty="0" smtClean="0">
                <a:solidFill>
                  <a:srgbClr val="000000"/>
                </a:solidFill>
              </a:rPr>
              <a:t>0</a:t>
            </a:r>
            <a:r>
              <a:rPr lang="en-US" b="1" dirty="0" smtClean="0">
                <a:solidFill>
                  <a:srgbClr val="000000"/>
                </a:solidFill>
                <a:latin typeface="Symbol" charset="0"/>
              </a:rPr>
              <a:t>p</a:t>
            </a:r>
          </a:p>
          <a:p>
            <a:pPr defTabSz="914400" eaLnBrk="1" hangingPunct="1">
              <a:buClr>
                <a:srgbClr val="FF0000"/>
              </a:buClr>
              <a:buFont typeface="Wingdings" charset="0"/>
              <a:buNone/>
              <a:defRPr/>
            </a:pPr>
            <a:r>
              <a:rPr lang="en-US" b="1" dirty="0" smtClean="0">
                <a:solidFill>
                  <a:srgbClr val="000000"/>
                </a:solidFill>
              </a:rPr>
              <a:t>     D</a:t>
            </a:r>
            <a:r>
              <a:rPr lang="en-US" b="1" baseline="30000" dirty="0" smtClean="0">
                <a:solidFill>
                  <a:srgbClr val="000000"/>
                </a:solidFill>
              </a:rPr>
              <a:t>0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b="1" dirty="0" smtClean="0">
                <a:solidFill>
                  <a:srgbClr val="000000"/>
                </a:solidFill>
                <a:sym typeface="Symbol" charset="0"/>
              </a:rPr>
              <a:t></a:t>
            </a:r>
            <a:r>
              <a:rPr lang="en-US" b="1" dirty="0" smtClean="0">
                <a:solidFill>
                  <a:srgbClr val="000000"/>
                </a:solidFill>
              </a:rPr>
              <a:t>  </a:t>
            </a:r>
            <a:r>
              <a:rPr lang="en-US" b="1" dirty="0" err="1" smtClean="0">
                <a:solidFill>
                  <a:srgbClr val="000000"/>
                </a:solidFill>
              </a:rPr>
              <a:t>K</a:t>
            </a:r>
            <a:r>
              <a:rPr lang="en-US" b="1" dirty="0" err="1" smtClean="0">
                <a:solidFill>
                  <a:srgbClr val="000000"/>
                </a:solidFill>
                <a:latin typeface="Symbol" charset="0"/>
              </a:rPr>
              <a:t>ppp</a:t>
            </a:r>
            <a:endParaRPr lang="en-US" b="1" dirty="0" smtClean="0">
              <a:solidFill>
                <a:srgbClr val="000000"/>
              </a:solidFill>
              <a:latin typeface="Symbol" charset="0"/>
            </a:endParaRPr>
          </a:p>
          <a:p>
            <a:pPr defTabSz="914400" eaLnBrk="1" hangingPunct="1">
              <a:buClr>
                <a:srgbClr val="FF0000"/>
              </a:buClr>
              <a:buFont typeface="Wingdings" charset="0"/>
              <a:buNone/>
              <a:defRPr/>
            </a:pPr>
            <a:r>
              <a:rPr lang="en-US" b="1" dirty="0" smtClean="0">
                <a:solidFill>
                  <a:srgbClr val="000000"/>
                </a:solidFill>
              </a:rPr>
              <a:t>     </a:t>
            </a:r>
            <a:r>
              <a:rPr lang="en-US" b="1" dirty="0" err="1" smtClean="0">
                <a:solidFill>
                  <a:srgbClr val="000000"/>
                </a:solidFill>
                <a:latin typeface="Symbol" charset="0"/>
              </a:rPr>
              <a:t>L</a:t>
            </a:r>
            <a:r>
              <a:rPr lang="en-US" b="1" baseline="-25000" dirty="0" err="1" smtClean="0">
                <a:solidFill>
                  <a:srgbClr val="000000"/>
                </a:solidFill>
              </a:rPr>
              <a:t>c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b="1" dirty="0" smtClean="0">
                <a:solidFill>
                  <a:srgbClr val="000000"/>
                </a:solidFill>
                <a:sym typeface="Symbol" charset="0"/>
              </a:rPr>
              <a:t></a:t>
            </a:r>
            <a:r>
              <a:rPr lang="en-US" b="1" dirty="0" smtClean="0">
                <a:solidFill>
                  <a:srgbClr val="000000"/>
                </a:solidFill>
              </a:rPr>
              <a:t>  </a:t>
            </a:r>
            <a:r>
              <a:rPr lang="en-US" b="1" dirty="0" err="1" smtClean="0">
                <a:solidFill>
                  <a:srgbClr val="000000"/>
                </a:solidFill>
              </a:rPr>
              <a:t>pK</a:t>
            </a:r>
            <a:r>
              <a:rPr lang="en-US" b="1" dirty="0" err="1" smtClean="0">
                <a:solidFill>
                  <a:srgbClr val="000000"/>
                </a:solidFill>
                <a:latin typeface="Symbol" charset="0"/>
                <a:cs typeface="Symbol" charset="0"/>
              </a:rPr>
              <a:t>p</a:t>
            </a:r>
            <a:r>
              <a:rPr lang="en-US" b="1" dirty="0" smtClean="0">
                <a:solidFill>
                  <a:srgbClr val="000000"/>
                </a:solidFill>
              </a:rPr>
              <a:t>(K</a:t>
            </a:r>
            <a:r>
              <a:rPr lang="en-US" b="1" baseline="30000" dirty="0" smtClean="0">
                <a:solidFill>
                  <a:srgbClr val="000000"/>
                </a:solidFill>
              </a:rPr>
              <a:t>0</a:t>
            </a:r>
            <a:r>
              <a:rPr lang="en-US" b="1" baseline="-25000" dirty="0" smtClean="0">
                <a:solidFill>
                  <a:srgbClr val="000000"/>
                </a:solidFill>
              </a:rPr>
              <a:t>S</a:t>
            </a:r>
            <a:r>
              <a:rPr lang="en-US" b="1" dirty="0" smtClean="0">
                <a:solidFill>
                  <a:srgbClr val="000000"/>
                </a:solidFill>
              </a:rPr>
              <a:t>)</a:t>
            </a:r>
            <a:endParaRPr lang="en-US" sz="2800" b="1" dirty="0" smtClean="0">
              <a:solidFill>
                <a:srgbClr val="000000"/>
              </a:solidFill>
            </a:endParaRPr>
          </a:p>
        </p:txBody>
      </p:sp>
      <p:sp>
        <p:nvSpPr>
          <p:cNvPr id="18" name="Content Placeholder 1"/>
          <p:cNvSpPr>
            <a:spLocks noGrp="1"/>
          </p:cNvSpPr>
          <p:nvPr>
            <p:ph idx="1"/>
          </p:nvPr>
        </p:nvSpPr>
        <p:spPr>
          <a:xfrm>
            <a:off x="0" y="4365104"/>
            <a:ext cx="6445250" cy="1944216"/>
          </a:xfrm>
          <a:extLst/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GB" sz="2000" b="1" dirty="0" smtClean="0">
                <a:effectLst>
                  <a:glow rad="101600">
                    <a:schemeClr val="bg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Crucial </a:t>
            </a:r>
            <a:r>
              <a:rPr lang="en-GB" sz="2000" b="1" dirty="0">
                <a:effectLst>
                  <a:glow rad="101600">
                    <a:schemeClr val="bg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for HF:</a:t>
            </a:r>
          </a:p>
          <a:p>
            <a:pPr lvl="1" eaLnBrk="1" hangingPunct="1">
              <a:defRPr/>
            </a:pPr>
            <a:r>
              <a:rPr lang="en-GB" sz="1800" b="1" dirty="0" err="1">
                <a:effectLst>
                  <a:glow rad="101600">
                    <a:schemeClr val="bg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vertexing</a:t>
            </a:r>
            <a:r>
              <a:rPr lang="en-GB" sz="1800" b="1" dirty="0">
                <a:effectLst>
                  <a:glow rad="101600">
                    <a:schemeClr val="bg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, tracking</a:t>
            </a:r>
          </a:p>
          <a:p>
            <a:pPr lvl="1" eaLnBrk="1" hangingPunct="1">
              <a:defRPr/>
            </a:pPr>
            <a:r>
              <a:rPr lang="en-GB" sz="1800" b="1" dirty="0">
                <a:effectLst>
                  <a:glow rad="101600">
                    <a:schemeClr val="bg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hadron and lepton ID</a:t>
            </a:r>
          </a:p>
          <a:p>
            <a:pPr eaLnBrk="1" hangingPunct="1">
              <a:defRPr/>
            </a:pPr>
            <a:r>
              <a:rPr lang="en-GB" sz="2000" b="1" dirty="0" smtClean="0">
                <a:effectLst>
                  <a:glow rad="101600">
                    <a:schemeClr val="bg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Triggers:</a:t>
            </a:r>
          </a:p>
          <a:p>
            <a:pPr lvl="1" eaLnBrk="1" hangingPunct="1">
              <a:defRPr/>
            </a:pPr>
            <a:r>
              <a:rPr lang="en-US" sz="1800" b="1" dirty="0" smtClean="0">
                <a:effectLst>
                  <a:glow rad="101600">
                    <a:schemeClr val="bg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m</a:t>
            </a:r>
            <a:r>
              <a:rPr lang="en-GB" sz="1800" b="1" dirty="0" err="1" smtClean="0">
                <a:effectLst>
                  <a:glow rad="101600">
                    <a:schemeClr val="bg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inimum</a:t>
            </a:r>
            <a:r>
              <a:rPr lang="en-GB" sz="1800" b="1" dirty="0" smtClean="0">
                <a:effectLst>
                  <a:glow rad="101600">
                    <a:schemeClr val="bg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-bias (MB)</a:t>
            </a:r>
          </a:p>
          <a:p>
            <a:pPr lvl="2" eaLnBrk="1" hangingPunct="1">
              <a:defRPr/>
            </a:pPr>
            <a:r>
              <a:rPr lang="en-US" sz="1800" b="1" dirty="0" smtClean="0">
                <a:effectLst>
                  <a:glow rad="101600">
                    <a:schemeClr val="bg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or centrality, in </a:t>
            </a:r>
            <a:r>
              <a:rPr lang="en-US" sz="1800" b="1" dirty="0" err="1" smtClean="0">
                <a:effectLst>
                  <a:glow rad="101600">
                    <a:schemeClr val="bg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Pb-Pb</a:t>
            </a:r>
            <a:endParaRPr lang="en-GB" sz="1800" b="1" dirty="0" smtClean="0">
              <a:effectLst>
                <a:glow rad="101600">
                  <a:schemeClr val="bg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0668" name="Oval 1"/>
          <p:cNvSpPr>
            <a:spLocks noChangeArrowheads="1"/>
          </p:cNvSpPr>
          <p:nvPr/>
        </p:nvSpPr>
        <p:spPr bwMode="auto">
          <a:xfrm>
            <a:off x="6516688" y="549275"/>
            <a:ext cx="2303462" cy="863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/>
            <a:endParaRPr lang="it-IT" sz="2400" b="1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3"/>
          <p:cNvPicPr>
            <a:picLocks noChangeAspect="1" noChangeArrowheads="1"/>
          </p:cNvPicPr>
          <p:nvPr/>
        </p:nvPicPr>
        <p:blipFill>
          <a:blip r:embed="rId3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609600"/>
            <a:ext cx="7467600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294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Gill Sans Light" charset="0"/>
                <a:ea typeface="ＭＳ Ｐゴシック" charset="0"/>
                <a:cs typeface="ＭＳ Ｐゴシック" charset="0"/>
              </a:rPr>
              <a:t>D meson reconstruction in ALICE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6705600" cy="2438400"/>
          </a:xfrm>
        </p:spPr>
        <p:txBody>
          <a:bodyPr/>
          <a:lstStyle/>
          <a:p>
            <a:pPr>
              <a:buSzPct val="70000"/>
              <a:defRPr/>
            </a:pP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Main selection: displaced-vertex topology</a:t>
            </a:r>
          </a:p>
          <a:p>
            <a:pPr>
              <a:buSzPct val="70000"/>
              <a:defRPr/>
            </a:pP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Tracking and </a:t>
            </a:r>
            <a:r>
              <a:rPr lang="en-US" sz="2200" dirty="0" err="1">
                <a:latin typeface="Arial" charset="0"/>
                <a:ea typeface="ＭＳ Ｐゴシック" charset="0"/>
                <a:cs typeface="ＭＳ Ｐゴシック" charset="0"/>
              </a:rPr>
              <a:t>vertexing</a:t>
            </a: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 precision is crucial here</a:t>
            </a:r>
          </a:p>
          <a:p>
            <a:pPr>
              <a:buSzPct val="70000"/>
              <a:defRPr/>
            </a:pP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Inner Tracking System (ITS) with 6 Si layers</a:t>
            </a:r>
          </a:p>
          <a:p>
            <a:pPr lvl="1">
              <a:buSzPct val="70000"/>
              <a:defRPr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two pixel layers at 3.9 cm </a:t>
            </a:r>
            <a:r>
              <a:rPr lang="en-US" sz="1200" dirty="0">
                <a:latin typeface="Arial" charset="0"/>
                <a:ea typeface="ＭＳ Ｐゴシック" charset="0"/>
                <a:cs typeface="ＭＳ Ｐゴシック" charset="0"/>
              </a:rPr>
              <a:t>(closest barrel layer at LHC!)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 and 7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cm</a:t>
            </a:r>
          </a:p>
          <a:p>
            <a:pPr>
              <a:buSzPct val="70000"/>
              <a:defRPr/>
            </a:pPr>
            <a:r>
              <a:rPr lang="en-US" sz="2200" dirty="0" smtClean="0">
                <a:latin typeface="Arial" charset="0"/>
                <a:ea typeface="ＭＳ Ｐゴシック" charset="0"/>
                <a:cs typeface="ＭＳ Ｐゴシック" charset="0"/>
              </a:rPr>
              <a:t>Excellent track impact parameter resolution:</a:t>
            </a:r>
            <a:endParaRPr lang="en-US" sz="2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SzPct val="70000"/>
              <a:buFont typeface="Wingdings" charset="0"/>
              <a:buNone/>
              <a:defRPr/>
            </a:pPr>
            <a:endParaRPr lang="en-US" sz="22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684" name="Footer Placeholder 3"/>
          <p:cNvSpPr>
            <a:spLocks noGrp="1"/>
          </p:cNvSpPr>
          <p:nvPr>
            <p:ph type="ftr" sz="quarter" idx="10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o-RO" sz="1400">
                <a:solidFill>
                  <a:srgbClr val="FFFFFF"/>
                </a:solidFill>
                <a:latin typeface="Gill Sans" charset="0"/>
                <a:cs typeface="Gill Sans" charset="0"/>
              </a:rPr>
              <a:t>Padova, 09.07.12                                                       Andrea Dainese</a:t>
            </a:r>
            <a:endParaRPr lang="en-US" sz="1400">
              <a:solidFill>
                <a:srgbClr val="FFFFFF"/>
              </a:solidFill>
              <a:latin typeface="Gill Sans" charset="0"/>
              <a:cs typeface="Gill Sans" charset="0"/>
            </a:endParaRPr>
          </a:p>
        </p:txBody>
      </p:sp>
      <p:sp>
        <p:nvSpPr>
          <p:cNvPr id="7168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BBC72B3-41FA-1A4C-A44A-EBB755D80898}" type="slidenum">
              <a:rPr lang="en-US" sz="1600">
                <a:solidFill>
                  <a:srgbClr val="FFFFFF"/>
                </a:solidFill>
                <a:latin typeface="Gill Sans" charset="0"/>
                <a:cs typeface="Gill Sans" charset="0"/>
              </a:rPr>
              <a:pPr eaLnBrk="1" hangingPunct="1"/>
              <a:t>9</a:t>
            </a:fld>
            <a:endParaRPr lang="en-US" sz="1600">
              <a:solidFill>
                <a:srgbClr val="FFFFFF"/>
              </a:solidFill>
              <a:latin typeface="Gill Sans" charset="0"/>
              <a:cs typeface="Gill Sans" charset="0"/>
            </a:endParaRPr>
          </a:p>
        </p:txBody>
      </p:sp>
      <p:pic>
        <p:nvPicPr>
          <p:cNvPr id="71686" name="Picture 2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3" t="6647" r="22005" b="31323"/>
          <a:stretch>
            <a:fillRect/>
          </a:stretch>
        </p:blipFill>
        <p:spPr bwMode="auto">
          <a:xfrm>
            <a:off x="6934200" y="91440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1687" name="TextBox 10"/>
          <p:cNvSpPr txBox="1">
            <a:spLocks noChangeArrowheads="1"/>
          </p:cNvSpPr>
          <p:nvPr/>
        </p:nvSpPr>
        <p:spPr bwMode="auto">
          <a:xfrm>
            <a:off x="6896100" y="2590800"/>
            <a:ext cx="21717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1600" b="1">
                <a:solidFill>
                  <a:srgbClr val="000000"/>
                </a:solidFill>
              </a:rPr>
              <a:t>The inner pixel layer</a:t>
            </a:r>
          </a:p>
        </p:txBody>
      </p:sp>
      <p:cxnSp>
        <p:nvCxnSpPr>
          <p:cNvPr id="71688" name="Straight Arrow Connector 10"/>
          <p:cNvCxnSpPr>
            <a:cxnSpLocks noChangeShapeType="1"/>
          </p:cNvCxnSpPr>
          <p:nvPr/>
        </p:nvCxnSpPr>
        <p:spPr bwMode="auto">
          <a:xfrm rot="5400000" flipH="1" flipV="1">
            <a:off x="7581900" y="1714500"/>
            <a:ext cx="68580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1689" name="TextBox 11"/>
          <p:cNvSpPr txBox="1">
            <a:spLocks noChangeArrowheads="1"/>
          </p:cNvSpPr>
          <p:nvPr/>
        </p:nvSpPr>
        <p:spPr bwMode="auto">
          <a:xfrm rot="-3969627">
            <a:off x="7720807" y="1734344"/>
            <a:ext cx="7445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1400" b="1">
                <a:solidFill>
                  <a:srgbClr val="000000"/>
                </a:solidFill>
              </a:rPr>
              <a:t>7.8 cm</a:t>
            </a:r>
          </a:p>
        </p:txBody>
      </p:sp>
      <p:sp>
        <p:nvSpPr>
          <p:cNvPr id="71690" name="Freeform 13"/>
          <p:cNvSpPr>
            <a:spLocks noChangeArrowheads="1"/>
          </p:cNvSpPr>
          <p:nvPr/>
        </p:nvSpPr>
        <p:spPr bwMode="auto">
          <a:xfrm>
            <a:off x="7081838" y="911225"/>
            <a:ext cx="731837" cy="952500"/>
          </a:xfrm>
          <a:custGeom>
            <a:avLst/>
            <a:gdLst>
              <a:gd name="T0" fmla="*/ 0 w 731658"/>
              <a:gd name="T1" fmla="*/ 0 h 952596"/>
              <a:gd name="T2" fmla="*/ 415668 w 731658"/>
              <a:gd name="T3" fmla="*/ 372185 h 952596"/>
              <a:gd name="T4" fmla="*/ 734346 w 731658"/>
              <a:gd name="T5" fmla="*/ 951156 h 952596"/>
              <a:gd name="T6" fmla="*/ 0 60000 65536"/>
              <a:gd name="T7" fmla="*/ 0 60000 65536"/>
              <a:gd name="T8" fmla="*/ 0 60000 65536"/>
              <a:gd name="T9" fmla="*/ 0 w 731658"/>
              <a:gd name="T10" fmla="*/ 0 h 952596"/>
              <a:gd name="T11" fmla="*/ 731658 w 731658"/>
              <a:gd name="T12" fmla="*/ 952596 h 9525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31658" h="952596">
                <a:moveTo>
                  <a:pt x="0" y="0"/>
                </a:moveTo>
                <a:cubicBezTo>
                  <a:pt x="146101" y="106994"/>
                  <a:pt x="292203" y="213989"/>
                  <a:pt x="414146" y="372755"/>
                </a:cubicBezTo>
                <a:cubicBezTo>
                  <a:pt x="536089" y="531521"/>
                  <a:pt x="633873" y="742058"/>
                  <a:pt x="731658" y="952596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1691" name="TextBox 16"/>
          <p:cNvSpPr txBox="1">
            <a:spLocks noChangeArrowheads="1"/>
          </p:cNvSpPr>
          <p:nvPr/>
        </p:nvSpPr>
        <p:spPr bwMode="auto">
          <a:xfrm>
            <a:off x="6858000" y="3500438"/>
            <a:ext cx="23828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2000">
                <a:solidFill>
                  <a:srgbClr val="000000"/>
                </a:solidFill>
              </a:rPr>
              <a:t>Same tracking</a:t>
            </a:r>
          </a:p>
          <a:p>
            <a:pPr defTabSz="914400" eaLnBrk="1" hangingPunct="1"/>
            <a:r>
              <a:rPr lang="en-US" sz="2000">
                <a:solidFill>
                  <a:srgbClr val="000000"/>
                </a:solidFill>
              </a:rPr>
              <a:t>precision in pp and </a:t>
            </a:r>
          </a:p>
          <a:p>
            <a:pPr defTabSz="914400" eaLnBrk="1" hangingPunct="1"/>
            <a:r>
              <a:rPr lang="en-US" sz="2000">
                <a:solidFill>
                  <a:srgbClr val="000000"/>
                </a:solidFill>
              </a:rPr>
              <a:t>Pb-Pb, described </a:t>
            </a:r>
          </a:p>
          <a:p>
            <a:pPr defTabSz="914400" eaLnBrk="1" hangingPunct="1"/>
            <a:r>
              <a:rPr lang="en-US" sz="2000">
                <a:solidFill>
                  <a:srgbClr val="000000"/>
                </a:solidFill>
              </a:rPr>
              <a:t>within 5 </a:t>
            </a:r>
            <a:r>
              <a:rPr lang="en-US" sz="2000">
                <a:solidFill>
                  <a:srgbClr val="000000"/>
                </a:solidFill>
                <a:latin typeface="Symbol" charset="0"/>
                <a:cs typeface="Symbol" charset="0"/>
              </a:rPr>
              <a:t>m</a:t>
            </a:r>
            <a:r>
              <a:rPr lang="en-US" sz="2000">
                <a:solidFill>
                  <a:srgbClr val="000000"/>
                </a:solidFill>
              </a:rPr>
              <a:t>m  in MC,</a:t>
            </a:r>
          </a:p>
        </p:txBody>
      </p:sp>
      <p:sp>
        <p:nvSpPr>
          <p:cNvPr id="71692" name="TextBox 14"/>
          <p:cNvSpPr txBox="1">
            <a:spLocks noChangeArrowheads="1"/>
          </p:cNvSpPr>
          <p:nvPr/>
        </p:nvSpPr>
        <p:spPr bwMode="auto">
          <a:xfrm>
            <a:off x="1436688" y="2895600"/>
            <a:ext cx="9255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2000" b="1">
                <a:solidFill>
                  <a:srgbClr val="000000"/>
                </a:solidFill>
              </a:rPr>
              <a:t>Pb-Pb</a:t>
            </a:r>
          </a:p>
        </p:txBody>
      </p:sp>
      <p:sp>
        <p:nvSpPr>
          <p:cNvPr id="71693" name="TextBox 15"/>
          <p:cNvSpPr txBox="1">
            <a:spLocks noChangeArrowheads="1"/>
          </p:cNvSpPr>
          <p:nvPr/>
        </p:nvSpPr>
        <p:spPr bwMode="auto">
          <a:xfrm>
            <a:off x="4572000" y="2895600"/>
            <a:ext cx="498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2000" b="1">
                <a:solidFill>
                  <a:srgbClr val="000000"/>
                </a:solidFill>
              </a:rPr>
              <a:t>pp</a:t>
            </a:r>
          </a:p>
        </p:txBody>
      </p:sp>
      <p:pic>
        <p:nvPicPr>
          <p:cNvPr id="71694" name="Picture 1" descr="2012-Jun-06-figd0resDRAApaper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343693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5" name="Picture 2" descr="2012-Jun-06-d0resrphi_wdiam_LHC10cpass2_LHC10d4_Dpaper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429000"/>
            <a:ext cx="3505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96" name="TextBox 10"/>
          <p:cNvSpPr txBox="1">
            <a:spLocks noChangeArrowheads="1"/>
          </p:cNvSpPr>
          <p:nvPr/>
        </p:nvSpPr>
        <p:spPr bwMode="auto">
          <a:xfrm>
            <a:off x="838200" y="6248400"/>
            <a:ext cx="1492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1400">
                <a:solidFill>
                  <a:srgbClr val="0000FF"/>
                </a:solidFill>
              </a:rPr>
              <a:t>arXiv:1203.2160</a:t>
            </a:r>
          </a:p>
        </p:txBody>
      </p:sp>
      <p:sp>
        <p:nvSpPr>
          <p:cNvPr id="71697" name="TextBox 10"/>
          <p:cNvSpPr txBox="1">
            <a:spLocks noChangeArrowheads="1"/>
          </p:cNvSpPr>
          <p:nvPr/>
        </p:nvSpPr>
        <p:spPr bwMode="auto">
          <a:xfrm>
            <a:off x="3962400" y="6248400"/>
            <a:ext cx="18621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1400">
                <a:solidFill>
                  <a:srgbClr val="0000FF"/>
                </a:solidFill>
              </a:rPr>
              <a:t>JHEP1201(2012)128</a:t>
            </a:r>
          </a:p>
        </p:txBody>
      </p:sp>
      <p:sp>
        <p:nvSpPr>
          <p:cNvPr id="71698" name="TextBox 18"/>
          <p:cNvSpPr txBox="1">
            <a:spLocks noChangeArrowheads="1"/>
          </p:cNvSpPr>
          <p:nvPr/>
        </p:nvSpPr>
        <p:spPr bwMode="auto">
          <a:xfrm rot="-2713712">
            <a:off x="2607469" y="5225257"/>
            <a:ext cx="2808287" cy="400050"/>
          </a:xfrm>
          <a:prstGeom prst="rect">
            <a:avLst/>
          </a:prstGeom>
          <a:solidFill>
            <a:srgbClr val="FFFFFF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000" b="1" i="1">
                <a:solidFill>
                  <a:srgbClr val="FF6600"/>
                </a:solidFill>
              </a:rPr>
              <a:t>risultati “padovani”!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aliceblue">
  <a:themeElements>
    <a:clrScheme name="aliceblu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iceblu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liceblu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iceblu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iceblu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iceblu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iceblu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iceblu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iceblu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aliceblue">
  <a:themeElements>
    <a:clrScheme name="aliceblu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iceblu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liceblu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iceblu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iceblu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iceblu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iceblu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iceblu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iceblu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ainese1">
  <a:themeElements>
    <a:clrScheme name="aliceblu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iceblu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aliceblu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iceblu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iceblu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iceblu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iceblu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iceblu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iceblu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5667</TotalTime>
  <Words>3772</Words>
  <Application>Microsoft Macintosh PowerPoint</Application>
  <PresentationFormat>On-screen Show (4:3)</PresentationFormat>
  <Paragraphs>591</Paragraphs>
  <Slides>44</Slides>
  <Notes>22</Notes>
  <HiddenSlides>0</HiddenSlides>
  <MMClips>0</MMClips>
  <ScaleCrop>false</ScaleCrop>
  <HeadingPairs>
    <vt:vector size="6" baseType="variant"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Default Design</vt:lpstr>
      <vt:lpstr>aliceblue</vt:lpstr>
      <vt:lpstr>1_aliceblue</vt:lpstr>
      <vt:lpstr>Tema di Office</vt:lpstr>
      <vt:lpstr>1_Default Design</vt:lpstr>
      <vt:lpstr>Dainese1</vt:lpstr>
      <vt:lpstr>2_Default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Intro: Parton energy loss and  the nuclear modification factor</vt:lpstr>
      <vt:lpstr>Intro: Azimuthal anisotropy</vt:lpstr>
      <vt:lpstr>ALICE Heavy Flavour Detection: D mesons, |y|&lt;0.8</vt:lpstr>
      <vt:lpstr>D meson reconstruction in ALICE</vt:lpstr>
      <vt:lpstr>D meson cross sections:  pp 7 TeV, D0, D+, D*, |y|&lt;0.5</vt:lpstr>
      <vt:lpstr>D meson cross sections:  pp 7 TeV, D0, D+, D*, |y|&lt;0.5</vt:lpstr>
      <vt:lpstr>D pt distributions in Pb-Pb</vt:lpstr>
      <vt:lpstr>The D meson nuclear modification factor</vt:lpstr>
      <vt:lpstr>D azimuthal anisotropy - methods</vt:lpstr>
      <vt:lpstr>D meson azimuthal anisotropy</vt:lpstr>
      <vt:lpstr>Ruolo del gruppo e piani futuri</vt:lpstr>
      <vt:lpstr>PowerPoint Presentation</vt:lpstr>
      <vt:lpstr>Computing Grid Tier-2 Padova-Legnaro</vt:lpstr>
      <vt:lpstr>PowerPoint Presentation</vt:lpstr>
      <vt:lpstr>PowerPoint Presentation</vt:lpstr>
      <vt:lpstr>ALICE Upgrade Physics Motivation</vt:lpstr>
      <vt:lpstr>HF physics goals in a nutshell (1)</vt:lpstr>
      <vt:lpstr>HF physics goals in a nutshell (2)</vt:lpstr>
      <vt:lpstr>ALICE central barrel and ITS Upgrade guidelines</vt:lpstr>
      <vt:lpstr>ITS Upgrade Conceptual Design Report</vt:lpstr>
      <vt:lpstr>PowerPoint Presentation</vt:lpstr>
      <vt:lpstr>Example physics performance</vt:lpstr>
      <vt:lpstr>Approval procedure (LHCC)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Richieste ALICE Padova</dc:title>
  <dc:creator>Rosario Turrisi</dc:creator>
  <cp:lastModifiedBy>Marcello Lunardon</cp:lastModifiedBy>
  <cp:revision>279</cp:revision>
  <dcterms:created xsi:type="dcterms:W3CDTF">2009-07-08T10:10:46Z</dcterms:created>
  <dcterms:modified xsi:type="dcterms:W3CDTF">2012-07-02T07:18:28Z</dcterms:modified>
</cp:coreProperties>
</file>