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81" r:id="rId3"/>
    <p:sldId id="282" r:id="rId4"/>
    <p:sldId id="277" r:id="rId5"/>
    <p:sldId id="279" r:id="rId6"/>
    <p:sldId id="283" r:id="rId7"/>
    <p:sldId id="284" r:id="rId8"/>
    <p:sldId id="293" r:id="rId9"/>
    <p:sldId id="285" r:id="rId10"/>
    <p:sldId id="286" r:id="rId11"/>
    <p:sldId id="288" r:id="rId12"/>
    <p:sldId id="287" r:id="rId13"/>
    <p:sldId id="291" r:id="rId14"/>
    <p:sldId id="290" r:id="rId15"/>
    <p:sldId id="295" r:id="rId16"/>
    <p:sldId id="294"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660"/>
  </p:normalViewPr>
  <p:slideViewPr>
    <p:cSldViewPr showGuides="1">
      <p:cViewPr varScale="1">
        <p:scale>
          <a:sx n="60" d="100"/>
          <a:sy n="60" d="100"/>
        </p:scale>
        <p:origin x="-91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5C022-E26A-4200-8319-9A1160E502E5}" type="datetimeFigureOut">
              <a:rPr lang="en-US" smtClean="0"/>
              <a:pPr/>
              <a:t>5/31/2012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5E798-07E6-4F83-B8C7-567447ED39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5E798-07E6-4F83-B8C7-567447ED392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5E798-07E6-4F83-B8C7-567447ED392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5E798-07E6-4F83-B8C7-567447ED392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FE44C-8485-4472-9492-4792A3E0D5AE}" type="datetime1">
              <a:rPr lang="en-US" smtClean="0"/>
              <a:t>6/1/2012</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53464-8FF4-4D49-B7B5-224484D595B6}" type="datetime1">
              <a:rPr lang="en-US" smtClean="0"/>
              <a:t>6/1/2012</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6CC4B-20AD-4636-A741-3827685F92CE}" type="datetime1">
              <a:rPr lang="en-US" smtClean="0"/>
              <a:t>6/1/2012</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0CB50-FF31-4DCA-85F2-57AFAAFD5D12}" type="datetime1">
              <a:rPr lang="en-US" smtClean="0"/>
              <a:t>6/1/2012</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5B398-977B-44C3-B178-7577280F8533}" type="datetime1">
              <a:rPr lang="en-US" smtClean="0"/>
              <a:t>6/1/2012</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14E299-15E7-4939-8339-025A0E41A35C}" type="datetime1">
              <a:rPr lang="en-US" smtClean="0"/>
              <a:t>6/1/2012</a:t>
            </a:fld>
            <a:endParaRPr lang="en-US"/>
          </a:p>
        </p:txBody>
      </p:sp>
      <p:sp>
        <p:nvSpPr>
          <p:cNvPr id="6" name="Footer Placeholder 5"/>
          <p:cNvSpPr>
            <a:spLocks noGrp="1"/>
          </p:cNvSpPr>
          <p:nvPr>
            <p:ph type="ftr" sz="quarter" idx="11"/>
          </p:nvPr>
        </p:nvSpPr>
        <p:spPr/>
        <p:txBody>
          <a:bodyPr/>
          <a:lstStyle/>
          <a:p>
            <a:r>
              <a:rPr lang="en-US" smtClean="0"/>
              <a:t>M.A.Giorgi</a:t>
            </a:r>
            <a:endParaRPr lang="en-US"/>
          </a:p>
        </p:txBody>
      </p:sp>
      <p:sp>
        <p:nvSpPr>
          <p:cNvPr id="7" name="Slide Number Placeholder 6"/>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DA4739-E639-4855-B66D-7AE4D609B9F1}" type="datetime1">
              <a:rPr lang="en-US" smtClean="0"/>
              <a:t>6/1/2012</a:t>
            </a:fld>
            <a:endParaRPr lang="en-US"/>
          </a:p>
        </p:txBody>
      </p:sp>
      <p:sp>
        <p:nvSpPr>
          <p:cNvPr id="8" name="Footer Placeholder 7"/>
          <p:cNvSpPr>
            <a:spLocks noGrp="1"/>
          </p:cNvSpPr>
          <p:nvPr>
            <p:ph type="ftr" sz="quarter" idx="11"/>
          </p:nvPr>
        </p:nvSpPr>
        <p:spPr/>
        <p:txBody>
          <a:bodyPr/>
          <a:lstStyle/>
          <a:p>
            <a:r>
              <a:rPr lang="en-US" smtClean="0"/>
              <a:t>M.A.Giorgi</a:t>
            </a:r>
            <a:endParaRPr lang="en-US"/>
          </a:p>
        </p:txBody>
      </p:sp>
      <p:sp>
        <p:nvSpPr>
          <p:cNvPr id="9" name="Slide Number Placeholder 8"/>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650F5B-CC41-454A-B4BD-7C8DF9570F4B}" type="datetime1">
              <a:rPr lang="en-US" smtClean="0"/>
              <a:t>6/1/2012</a:t>
            </a:fld>
            <a:endParaRPr lang="en-US"/>
          </a:p>
        </p:txBody>
      </p:sp>
      <p:sp>
        <p:nvSpPr>
          <p:cNvPr id="4" name="Footer Placeholder 3"/>
          <p:cNvSpPr>
            <a:spLocks noGrp="1"/>
          </p:cNvSpPr>
          <p:nvPr>
            <p:ph type="ftr" sz="quarter" idx="11"/>
          </p:nvPr>
        </p:nvSpPr>
        <p:spPr/>
        <p:txBody>
          <a:bodyPr/>
          <a:lstStyle/>
          <a:p>
            <a:r>
              <a:rPr lang="en-US" smtClean="0"/>
              <a:t>M.A.Giorgi</a:t>
            </a:r>
            <a:endParaRPr lang="en-US"/>
          </a:p>
        </p:txBody>
      </p:sp>
      <p:sp>
        <p:nvSpPr>
          <p:cNvPr id="5" name="Slide Number Placeholder 4"/>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66B63-01FC-4EB5-8247-AA168C786DF7}" type="datetime1">
              <a:rPr lang="en-US" smtClean="0"/>
              <a:t>6/1/2012</a:t>
            </a:fld>
            <a:endParaRPr lang="en-US"/>
          </a:p>
        </p:txBody>
      </p:sp>
      <p:sp>
        <p:nvSpPr>
          <p:cNvPr id="3" name="Footer Placeholder 2"/>
          <p:cNvSpPr>
            <a:spLocks noGrp="1"/>
          </p:cNvSpPr>
          <p:nvPr>
            <p:ph type="ftr" sz="quarter" idx="11"/>
          </p:nvPr>
        </p:nvSpPr>
        <p:spPr/>
        <p:txBody>
          <a:bodyPr/>
          <a:lstStyle/>
          <a:p>
            <a:r>
              <a:rPr lang="en-US" smtClean="0"/>
              <a:t>M.A.Giorgi</a:t>
            </a:r>
            <a:endParaRPr lang="en-US"/>
          </a:p>
        </p:txBody>
      </p:sp>
      <p:sp>
        <p:nvSpPr>
          <p:cNvPr id="4" name="Slide Number Placeholder 3"/>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022C2-25DE-40BE-B486-28BC5A6B5DD6}" type="datetime1">
              <a:rPr lang="en-US" smtClean="0"/>
              <a:t>6/1/2012</a:t>
            </a:fld>
            <a:endParaRPr lang="en-US"/>
          </a:p>
        </p:txBody>
      </p:sp>
      <p:sp>
        <p:nvSpPr>
          <p:cNvPr id="6" name="Footer Placeholder 5"/>
          <p:cNvSpPr>
            <a:spLocks noGrp="1"/>
          </p:cNvSpPr>
          <p:nvPr>
            <p:ph type="ftr" sz="quarter" idx="11"/>
          </p:nvPr>
        </p:nvSpPr>
        <p:spPr/>
        <p:txBody>
          <a:bodyPr/>
          <a:lstStyle/>
          <a:p>
            <a:r>
              <a:rPr lang="en-US" smtClean="0"/>
              <a:t>M.A.Giorgi</a:t>
            </a:r>
            <a:endParaRPr lang="en-US"/>
          </a:p>
        </p:txBody>
      </p:sp>
      <p:sp>
        <p:nvSpPr>
          <p:cNvPr id="7" name="Slide Number Placeholder 6"/>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FB653-554D-4089-AE1C-2F543209746B}" type="datetime1">
              <a:rPr lang="en-US" smtClean="0"/>
              <a:t>6/1/2012</a:t>
            </a:fld>
            <a:endParaRPr lang="en-US"/>
          </a:p>
        </p:txBody>
      </p:sp>
      <p:sp>
        <p:nvSpPr>
          <p:cNvPr id="6" name="Footer Placeholder 5"/>
          <p:cNvSpPr>
            <a:spLocks noGrp="1"/>
          </p:cNvSpPr>
          <p:nvPr>
            <p:ph type="ftr" sz="quarter" idx="11"/>
          </p:nvPr>
        </p:nvSpPr>
        <p:spPr/>
        <p:txBody>
          <a:bodyPr/>
          <a:lstStyle/>
          <a:p>
            <a:r>
              <a:rPr lang="en-US" smtClean="0"/>
              <a:t>M.A.Giorgi</a:t>
            </a:r>
            <a:endParaRPr lang="en-US"/>
          </a:p>
        </p:txBody>
      </p:sp>
      <p:sp>
        <p:nvSpPr>
          <p:cNvPr id="7" name="Slide Number Placeholder 6"/>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A3C3C-00D2-4F76-9D49-F7EBD52455F5}" type="datetime1">
              <a:rPr lang="en-US" smtClean="0"/>
              <a:t>6/1/2012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M.A.Giorgi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B1266-1BC9-4F66-89DB-EB7B1E4470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unipi.it/princ.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143000"/>
          </a:xfrm>
        </p:spPr>
        <p:txBody>
          <a:bodyPr>
            <a:normAutofit/>
          </a:bodyPr>
          <a:lstStyle/>
          <a:p>
            <a:r>
              <a:rPr lang="en-US" sz="6000" dirty="0" smtClean="0">
                <a:latin typeface="Times New Roman" pitchFamily="18" charset="0"/>
                <a:cs typeface="Times New Roman" pitchFamily="18" charset="0"/>
              </a:rPr>
              <a:t>Meeting goals</a:t>
            </a:r>
            <a:endParaRPr lang="en-US" sz="6000" dirty="0"/>
          </a:p>
        </p:txBody>
      </p:sp>
      <p:sp>
        <p:nvSpPr>
          <p:cNvPr id="3" name="Subtitle 2"/>
          <p:cNvSpPr>
            <a:spLocks noGrp="1"/>
          </p:cNvSpPr>
          <p:nvPr>
            <p:ph type="subTitle" idx="1"/>
          </p:nvPr>
        </p:nvSpPr>
        <p:spPr>
          <a:xfrm>
            <a:off x="1371600" y="4191000"/>
            <a:ext cx="6400800" cy="2133600"/>
          </a:xfrm>
        </p:spPr>
        <p:txBody>
          <a:bodyPr>
            <a:normAutofit fontScale="85000" lnSpcReduction="20000"/>
          </a:bodyPr>
          <a:lstStyle/>
          <a:p>
            <a:pPr marL="342900" indent="-342900"/>
            <a:r>
              <a:rPr lang="en-GB" sz="3600" b="1" dirty="0" smtClean="0">
                <a:solidFill>
                  <a:srgbClr val="FF3300"/>
                </a:solidFill>
                <a:latin typeface="Bradley Hand ITC" pitchFamily="66" charset="0"/>
              </a:rPr>
              <a:t>Marcello A. </a:t>
            </a:r>
            <a:r>
              <a:rPr lang="en-GB" sz="3600" b="1" dirty="0" err="1" smtClean="0">
                <a:solidFill>
                  <a:srgbClr val="FF3300"/>
                </a:solidFill>
                <a:latin typeface="Bradley Hand ITC" pitchFamily="66" charset="0"/>
              </a:rPr>
              <a:t>Giorgi</a:t>
            </a:r>
            <a:r>
              <a:rPr lang="en-GB" sz="3600" b="1" dirty="0" smtClean="0">
                <a:solidFill>
                  <a:srgbClr val="FF3300"/>
                </a:solidFill>
                <a:latin typeface="Bradley Hand ITC" pitchFamily="66" charset="0"/>
              </a:rPr>
              <a:t/>
            </a:r>
            <a:br>
              <a:rPr lang="en-GB" sz="3600" b="1" dirty="0" smtClean="0">
                <a:solidFill>
                  <a:srgbClr val="FF3300"/>
                </a:solidFill>
                <a:latin typeface="Bradley Hand ITC" pitchFamily="66" charset="0"/>
              </a:rPr>
            </a:br>
            <a:r>
              <a:rPr lang="en-GB" b="1" dirty="0" err="1" smtClean="0">
                <a:solidFill>
                  <a:srgbClr val="FF3300"/>
                </a:solidFill>
                <a:latin typeface="Bradley Hand ITC" pitchFamily="66" charset="0"/>
              </a:rPr>
              <a:t>Università</a:t>
            </a:r>
            <a:r>
              <a:rPr lang="en-GB" b="1" dirty="0" smtClean="0">
                <a:solidFill>
                  <a:srgbClr val="FF3300"/>
                </a:solidFill>
                <a:latin typeface="Bradley Hand ITC" pitchFamily="66" charset="0"/>
              </a:rPr>
              <a:t> </a:t>
            </a:r>
            <a:r>
              <a:rPr lang="en-GB" b="1" dirty="0" err="1" smtClean="0">
                <a:solidFill>
                  <a:srgbClr val="FF3300"/>
                </a:solidFill>
                <a:latin typeface="Bradley Hand ITC" pitchFamily="66" charset="0"/>
              </a:rPr>
              <a:t>di</a:t>
            </a:r>
            <a:r>
              <a:rPr lang="en-GB" b="1" dirty="0" smtClean="0">
                <a:solidFill>
                  <a:srgbClr val="FF3300"/>
                </a:solidFill>
                <a:latin typeface="Bradley Hand ITC" pitchFamily="66" charset="0"/>
              </a:rPr>
              <a:t> Pisa    &amp;          Pisa</a:t>
            </a:r>
          </a:p>
          <a:p>
            <a:pPr marL="342900" indent="-342900"/>
            <a:endParaRPr lang="en-GB" b="1" dirty="0" smtClean="0">
              <a:solidFill>
                <a:srgbClr val="FF3300"/>
              </a:solidFill>
              <a:latin typeface="Bradley Hand ITC" pitchFamily="66" charset="0"/>
            </a:endParaRPr>
          </a:p>
          <a:p>
            <a:pPr marL="342900" indent="-342900"/>
            <a:r>
              <a:rPr lang="en-US" i="1" dirty="0" smtClean="0">
                <a:solidFill>
                  <a:srgbClr val="006BD6"/>
                </a:solidFill>
              </a:rPr>
              <a:t>4</a:t>
            </a:r>
            <a:r>
              <a:rPr lang="en-US" i="1" baseline="30000" dirty="0" smtClean="0">
                <a:solidFill>
                  <a:srgbClr val="006BD6"/>
                </a:solidFill>
              </a:rPr>
              <a:t>th</a:t>
            </a:r>
            <a:r>
              <a:rPr lang="en-US" i="1" dirty="0" smtClean="0">
                <a:solidFill>
                  <a:srgbClr val="006BD6"/>
                </a:solidFill>
              </a:rPr>
              <a:t>       </a:t>
            </a:r>
            <a:r>
              <a:rPr lang="en-US" i="1" dirty="0" smtClean="0">
                <a:solidFill>
                  <a:srgbClr val="006BD6"/>
                </a:solidFill>
              </a:rPr>
              <a:t>Collaboration &amp; General Meeting </a:t>
            </a:r>
          </a:p>
          <a:p>
            <a:pPr marL="342900" indent="-342900"/>
            <a:r>
              <a:rPr lang="en-US" i="1" dirty="0" smtClean="0">
                <a:solidFill>
                  <a:srgbClr val="006BD6"/>
                </a:solidFill>
              </a:rPr>
              <a:t>La </a:t>
            </a:r>
            <a:r>
              <a:rPr lang="en-US" i="1" dirty="0" err="1" smtClean="0">
                <a:solidFill>
                  <a:srgbClr val="006BD6"/>
                </a:solidFill>
              </a:rPr>
              <a:t>Biodola</a:t>
            </a:r>
            <a:r>
              <a:rPr lang="en-US" i="1" dirty="0" smtClean="0">
                <a:solidFill>
                  <a:srgbClr val="006BD6"/>
                </a:solidFill>
              </a:rPr>
              <a:t>  June 1, 2012</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6356284" y="228600"/>
            <a:ext cx="2325754" cy="457200"/>
          </a:xfrm>
          <a:prstGeom prst="rect">
            <a:avLst/>
          </a:prstGeom>
          <a:noFill/>
          <a:ln w="9525">
            <a:noFill/>
            <a:miter lim="800000"/>
            <a:headEnd/>
            <a:tailEnd/>
          </a:ln>
          <a:effectLst/>
        </p:spPr>
      </p:pic>
      <p:pic>
        <p:nvPicPr>
          <p:cNvPr id="6"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5486400"/>
            <a:ext cx="457200" cy="475327"/>
          </a:xfrm>
          <a:prstGeom prst="rect">
            <a:avLst/>
          </a:prstGeom>
          <a:noFill/>
          <a:ln w="9525">
            <a:noFill/>
            <a:miter lim="800000"/>
            <a:headEnd/>
            <a:tailEnd/>
          </a:ln>
        </p:spPr>
      </p:pic>
      <p:pic>
        <p:nvPicPr>
          <p:cNvPr id="7" name="Picture 7" descr="Universita' di Pisa">
            <a:hlinkClick r:id="rId4"/>
          </p:cNvPr>
          <p:cNvPicPr>
            <a:picLocks noChangeAspect="1" noChangeArrowheads="1"/>
          </p:cNvPicPr>
          <p:nvPr/>
        </p:nvPicPr>
        <p:blipFill>
          <a:blip r:embed="rId5" cstate="print"/>
          <a:srcRect/>
          <a:stretch>
            <a:fillRect/>
          </a:stretch>
        </p:blipFill>
        <p:spPr bwMode="auto">
          <a:xfrm>
            <a:off x="1554568" y="4419600"/>
            <a:ext cx="807632" cy="706438"/>
          </a:xfrm>
          <a:prstGeom prst="rect">
            <a:avLst/>
          </a:prstGeom>
          <a:noFill/>
          <a:ln w="9525">
            <a:noFill/>
            <a:miter lim="800000"/>
            <a:headEnd/>
            <a:tailEnd/>
          </a:ln>
        </p:spPr>
      </p:pic>
      <p:pic>
        <p:nvPicPr>
          <p:cNvPr id="8" name="Picture 6" descr="infn"/>
          <p:cNvPicPr>
            <a:picLocks noChangeAspect="1" noChangeArrowheads="1"/>
          </p:cNvPicPr>
          <p:nvPr/>
        </p:nvPicPr>
        <p:blipFill>
          <a:blip r:embed="rId6" cstate="print"/>
          <a:srcRect/>
          <a:stretch>
            <a:fillRect/>
          </a:stretch>
        </p:blipFill>
        <p:spPr bwMode="auto">
          <a:xfrm>
            <a:off x="5715000" y="4419600"/>
            <a:ext cx="685801" cy="673921"/>
          </a:xfrm>
          <a:prstGeom prst="rect">
            <a:avLst/>
          </a:prstGeom>
          <a:noFill/>
          <a:ln w="9525">
            <a:noFill/>
            <a:miter lim="800000"/>
            <a:headEnd/>
            <a:tailEnd/>
          </a:ln>
        </p:spPr>
      </p:pic>
      <p:pic>
        <p:nvPicPr>
          <p:cNvPr id="5" name="Picture 3"/>
          <p:cNvPicPr>
            <a:picLocks noChangeAspect="1" noChangeArrowheads="1"/>
          </p:cNvPicPr>
          <p:nvPr/>
        </p:nvPicPr>
        <p:blipFill>
          <a:blip r:embed="rId7" cstate="print"/>
          <a:srcRect/>
          <a:stretch>
            <a:fillRect/>
          </a:stretch>
        </p:blipFill>
        <p:spPr bwMode="auto">
          <a:xfrm>
            <a:off x="228600" y="838200"/>
            <a:ext cx="8726442"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The Joint </a:t>
            </a:r>
            <a:r>
              <a:rPr lang="en-US" dirty="0" smtClean="0">
                <a:solidFill>
                  <a:schemeClr val="bg1"/>
                </a:solidFill>
                <a:latin typeface="Times New Roman" pitchFamily="18" charset="0"/>
                <a:cs typeface="Times New Roman" pitchFamily="18" charset="0"/>
              </a:rPr>
              <a:t>Integration Group Goals</a:t>
            </a:r>
            <a:endParaRPr lang="en-US" dirty="0">
              <a:solidFill>
                <a:schemeClr val="bg1"/>
              </a:solidFill>
              <a:latin typeface="Times New Roman" pitchFamily="18" charset="0"/>
              <a:cs typeface="Times New Roman" pitchFamily="18" charset="0"/>
            </a:endParaRPr>
          </a:p>
        </p:txBody>
      </p:sp>
      <p:sp>
        <p:nvSpPr>
          <p:cNvPr id="8" name="Content Placeholder 7"/>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 Facilitate and solve </a:t>
            </a:r>
            <a:r>
              <a:rPr lang="en-US" dirty="0" smtClean="0">
                <a:latin typeface="Times New Roman" pitchFamily="18" charset="0"/>
                <a:cs typeface="Times New Roman" pitchFamily="18" charset="0"/>
              </a:rPr>
              <a:t>problems  </a:t>
            </a:r>
            <a:r>
              <a:rPr lang="en-US" dirty="0" smtClean="0">
                <a:latin typeface="Times New Roman" pitchFamily="18" charset="0"/>
                <a:cs typeface="Times New Roman" pitchFamily="18" charset="0"/>
              </a:rPr>
              <a:t>related to common  </a:t>
            </a:r>
            <a:r>
              <a:rPr lang="en-US" dirty="0" smtClean="0">
                <a:latin typeface="Times New Roman" pitchFamily="18" charset="0"/>
                <a:cs typeface="Times New Roman" pitchFamily="18" charset="0"/>
              </a:rPr>
              <a:t>fields: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Integration</a:t>
            </a:r>
          </a:p>
          <a:p>
            <a:r>
              <a:rPr lang="en-US" dirty="0" smtClean="0">
                <a:latin typeface="Times New Roman" pitchFamily="18" charset="0"/>
                <a:cs typeface="Times New Roman" pitchFamily="18" charset="0"/>
              </a:rPr>
              <a:t>Utilities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Experimental Areas </a:t>
            </a:r>
            <a:r>
              <a:rPr lang="en-US" dirty="0" smtClean="0">
                <a:latin typeface="Times New Roman" pitchFamily="18" charset="0"/>
                <a:cs typeface="Times New Roman" pitchFamily="18" charset="0"/>
              </a:rPr>
              <a:t>and </a:t>
            </a:r>
            <a:r>
              <a:rPr lang="en-US" dirty="0" smtClean="0">
                <a:latin typeface="Times New Roman" pitchFamily="18" charset="0"/>
                <a:cs typeface="Times New Roman" pitchFamily="18" charset="0"/>
              </a:rPr>
              <a:t>services.</a:t>
            </a:r>
          </a:p>
          <a:p>
            <a:r>
              <a:rPr lang="en-US" dirty="0" smtClean="0">
                <a:latin typeface="Times New Roman" pitchFamily="18" charset="0"/>
                <a:cs typeface="Times New Roman" pitchFamily="18" charset="0"/>
              </a:rPr>
              <a:t>Other spaces (Clean rooms, </a:t>
            </a:r>
            <a:r>
              <a:rPr lang="en-US" dirty="0" smtClean="0">
                <a:latin typeface="Times New Roman" pitchFamily="18" charset="0"/>
                <a:cs typeface="Times New Roman" pitchFamily="18" charset="0"/>
              </a:rPr>
              <a:t>laboratories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Computing resources and needs.</a:t>
            </a:r>
          </a:p>
          <a:p>
            <a:r>
              <a:rPr lang="en-US" dirty="0" smtClean="0">
                <a:latin typeface="Times New Roman" pitchFamily="18" charset="0"/>
                <a:cs typeface="Times New Roman" pitchFamily="18" charset="0"/>
              </a:rPr>
              <a:t>Joint general meetings.</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9" name="Date Placeholder 8"/>
          <p:cNvSpPr>
            <a:spLocks noGrp="1"/>
          </p:cNvSpPr>
          <p:nvPr>
            <p:ph type="dt" sz="half" idx="10"/>
          </p:nvPr>
        </p:nvSpPr>
        <p:spPr/>
        <p:txBody>
          <a:bodyPr/>
          <a:lstStyle/>
          <a:p>
            <a:fld id="{961C969F-BF7F-46E7-808B-66DC167E6812}" type="datetime1">
              <a:rPr lang="en-US" smtClean="0"/>
              <a:t>6/1/2012</a:t>
            </a:fld>
            <a:endParaRPr lang="en-US"/>
          </a:p>
        </p:txBody>
      </p:sp>
      <p:sp>
        <p:nvSpPr>
          <p:cNvPr id="10" name="Slide Number Placeholder 9"/>
          <p:cNvSpPr>
            <a:spLocks noGrp="1"/>
          </p:cNvSpPr>
          <p:nvPr>
            <p:ph type="sldNum" sz="quarter" idx="12"/>
          </p:nvPr>
        </p:nvSpPr>
        <p:spPr/>
        <p:txBody>
          <a:bodyPr/>
          <a:lstStyle/>
          <a:p>
            <a:fld id="{4E8B1266-1BC9-4F66-89DB-EB7B1E44702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The Joint </a:t>
            </a:r>
            <a:r>
              <a:rPr lang="en-US" dirty="0" smtClean="0">
                <a:solidFill>
                  <a:schemeClr val="bg1"/>
                </a:solidFill>
                <a:latin typeface="Times New Roman" pitchFamily="18" charset="0"/>
                <a:cs typeface="Times New Roman" pitchFamily="18" charset="0"/>
              </a:rPr>
              <a:t>Integration Group</a:t>
            </a:r>
            <a:endParaRPr lang="en-US" dirty="0">
              <a:solidFill>
                <a:schemeClr val="bg1"/>
              </a:solidFill>
              <a:latin typeface="Times New Roman" pitchFamily="18" charset="0"/>
              <a:cs typeface="Times New Roman" pitchFamily="18" charset="0"/>
            </a:endParaRPr>
          </a:p>
        </p:txBody>
      </p:sp>
      <p:sp>
        <p:nvSpPr>
          <p:cNvPr id="8" name="Content Placeholder 7"/>
          <p:cNvSpPr>
            <a:spLocks noGrp="1"/>
          </p:cNvSpPr>
          <p:nvPr>
            <p:ph idx="1"/>
          </p:nvPr>
        </p:nvSpPr>
        <p:spPr>
          <a:xfrm>
            <a:off x="457200" y="1600200"/>
            <a:ext cx="8458200" cy="4525963"/>
          </a:xfrm>
        </p:spPr>
        <p:txBody>
          <a:bodyPr>
            <a:normAutofit/>
          </a:bodyPr>
          <a:lstStyle/>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Technical issues will be examined and hopefully solved by ad-hoc technical subgroups.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Meetings are expected to become more frequent when approaching to the executive phase.</a:t>
            </a:r>
          </a:p>
          <a:p>
            <a:r>
              <a:rPr lang="en-US" dirty="0" smtClean="0">
                <a:latin typeface="Times New Roman" pitchFamily="18" charset="0"/>
                <a:cs typeface="Times New Roman" pitchFamily="18" charset="0"/>
              </a:rPr>
              <a:t>Frequency can only be determined by the agenda.</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9" name="Date Placeholder 8"/>
          <p:cNvSpPr>
            <a:spLocks noGrp="1"/>
          </p:cNvSpPr>
          <p:nvPr>
            <p:ph type="dt" sz="half" idx="10"/>
          </p:nvPr>
        </p:nvSpPr>
        <p:spPr/>
        <p:txBody>
          <a:bodyPr/>
          <a:lstStyle/>
          <a:p>
            <a:fld id="{C9F99418-442D-4C03-939B-672EC4FFD49D}" type="datetime1">
              <a:rPr lang="en-US" smtClean="0"/>
              <a:t>6/1/2012</a:t>
            </a:fld>
            <a:endParaRPr lang="en-US"/>
          </a:p>
        </p:txBody>
      </p:sp>
      <p:sp>
        <p:nvSpPr>
          <p:cNvPr id="10" name="Slide Number Placeholder 9"/>
          <p:cNvSpPr>
            <a:spLocks noGrp="1"/>
          </p:cNvSpPr>
          <p:nvPr>
            <p:ph type="sldNum" sz="quarter" idx="12"/>
          </p:nvPr>
        </p:nvSpPr>
        <p:spPr/>
        <p:txBody>
          <a:bodyPr/>
          <a:lstStyle/>
          <a:p>
            <a:fld id="{4E8B1266-1BC9-4F66-89DB-EB7B1E44702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The Joint </a:t>
            </a:r>
            <a:r>
              <a:rPr lang="en-US" dirty="0" smtClean="0">
                <a:solidFill>
                  <a:schemeClr val="bg1"/>
                </a:solidFill>
                <a:latin typeface="Times New Roman" pitchFamily="18" charset="0"/>
                <a:cs typeface="Times New Roman" pitchFamily="18" charset="0"/>
              </a:rPr>
              <a:t>Integration Group</a:t>
            </a:r>
            <a:endParaRPr lang="en-US" dirty="0">
              <a:solidFill>
                <a:schemeClr val="bg1"/>
              </a:solidFill>
              <a:latin typeface="Times New Roman" pitchFamily="18" charset="0"/>
              <a:cs typeface="Times New Roman" pitchFamily="18" charset="0"/>
            </a:endParaRPr>
          </a:p>
        </p:txBody>
      </p:sp>
      <p:sp>
        <p:nvSpPr>
          <p:cNvPr id="8" name="Content Placeholder 7"/>
          <p:cNvSpPr>
            <a:spLocks noGrp="1"/>
          </p:cNvSpPr>
          <p:nvPr>
            <p:ph idx="1"/>
          </p:nvPr>
        </p:nvSpPr>
        <p:spPr>
          <a:xfrm>
            <a:off x="457200" y="1600200"/>
            <a:ext cx="8458200" cy="4525963"/>
          </a:xfrm>
        </p:spPr>
        <p:txBody>
          <a:bodyPr/>
          <a:lstStyle/>
          <a:p>
            <a:r>
              <a:rPr lang="en-US" dirty="0" smtClean="0">
                <a:latin typeface="Times New Roman" pitchFamily="18" charset="0"/>
                <a:cs typeface="Times New Roman" pitchFamily="18" charset="0"/>
              </a:rPr>
              <a:t> Research Director  &amp; Infrastructure </a:t>
            </a:r>
            <a:r>
              <a:rPr lang="en-US" dirty="0" smtClean="0">
                <a:latin typeface="Times New Roman" pitchFamily="18" charset="0"/>
                <a:cs typeface="Times New Roman" pitchFamily="18" charset="0"/>
              </a:rPr>
              <a:t>Director </a:t>
            </a:r>
            <a:r>
              <a:rPr lang="en-US" dirty="0" smtClean="0">
                <a:latin typeface="Times New Roman" pitchFamily="18" charset="0"/>
                <a:cs typeface="Times New Roman" pitchFamily="18" charset="0"/>
              </a:rPr>
              <a:t>(or proxies).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Experimental Physics  </a:t>
            </a:r>
            <a:r>
              <a:rPr lang="en-US" dirty="0" smtClean="0">
                <a:latin typeface="Times New Roman" pitchFamily="18" charset="0"/>
                <a:cs typeface="Times New Roman" pitchFamily="18" charset="0"/>
              </a:rPr>
              <a:t>&amp; </a:t>
            </a:r>
            <a:r>
              <a:rPr lang="en-US" dirty="0" smtClean="0">
                <a:latin typeface="Times New Roman" pitchFamily="18" charset="0"/>
                <a:cs typeface="Times New Roman" pitchFamily="18" charset="0"/>
              </a:rPr>
              <a:t>Information Technology leaders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Accelerator &amp;Technical Leaders:</a:t>
            </a:r>
          </a:p>
          <a:p>
            <a:r>
              <a:rPr lang="en-US" dirty="0" err="1" smtClean="0">
                <a:latin typeface="Times New Roman" pitchFamily="18" charset="0"/>
                <a:cs typeface="Times New Roman" pitchFamily="18" charset="0"/>
              </a:rPr>
              <a:t>SuperB</a:t>
            </a:r>
            <a:r>
              <a:rPr lang="en-US" dirty="0" smtClean="0">
                <a:latin typeface="Times New Roman" pitchFamily="18" charset="0"/>
                <a:cs typeface="Times New Roman" pitchFamily="18" charset="0"/>
              </a:rPr>
              <a:t> Spokesperson</a:t>
            </a:r>
          </a:p>
          <a:p>
            <a:r>
              <a:rPr lang="en-US" dirty="0" err="1" smtClean="0">
                <a:latin typeface="Times New Roman" pitchFamily="18" charset="0"/>
                <a:cs typeface="Times New Roman" pitchFamily="18" charset="0"/>
              </a:rPr>
              <a:t>SuperB</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Technical </a:t>
            </a:r>
            <a:r>
              <a:rPr lang="en-US" dirty="0" smtClean="0">
                <a:latin typeface="Times New Roman" pitchFamily="18" charset="0"/>
                <a:cs typeface="Times New Roman" pitchFamily="18" charset="0"/>
              </a:rPr>
              <a:t>Coordinator</a:t>
            </a:r>
          </a:p>
          <a:p>
            <a:pPr>
              <a:buNone/>
            </a:pP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9" name="Date Placeholder 8"/>
          <p:cNvSpPr>
            <a:spLocks noGrp="1"/>
          </p:cNvSpPr>
          <p:nvPr>
            <p:ph type="dt" sz="half" idx="10"/>
          </p:nvPr>
        </p:nvSpPr>
        <p:spPr/>
        <p:txBody>
          <a:bodyPr/>
          <a:lstStyle/>
          <a:p>
            <a:fld id="{F08EE022-5D1D-42C7-9F31-500B35F88ACB}" type="datetime1">
              <a:rPr lang="en-US" smtClean="0"/>
              <a:t>6/1/2012</a:t>
            </a:fld>
            <a:endParaRPr lang="en-US"/>
          </a:p>
        </p:txBody>
      </p:sp>
      <p:sp>
        <p:nvSpPr>
          <p:cNvPr id="10" name="Slide Number Placeholder 9"/>
          <p:cNvSpPr>
            <a:spLocks noGrp="1"/>
          </p:cNvSpPr>
          <p:nvPr>
            <p:ph type="sldNum" sz="quarter" idx="12"/>
          </p:nvPr>
        </p:nvSpPr>
        <p:spPr/>
        <p:txBody>
          <a:bodyPr/>
          <a:lstStyle/>
          <a:p>
            <a:fld id="{4E8B1266-1BC9-4F66-89DB-EB7B1E44702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09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Yesterday May 31was devoted to the Physics </a:t>
            </a:r>
            <a:r>
              <a:rPr lang="en-US" sz="2400"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orkshop:</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304800"/>
            <a:ext cx="8229600" cy="8382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Comments on </a:t>
            </a:r>
            <a:r>
              <a:rPr lang="en-US" dirty="0" smtClean="0">
                <a:solidFill>
                  <a:schemeClr val="bg1"/>
                </a:solidFill>
                <a:latin typeface="Times New Roman" pitchFamily="18" charset="0"/>
                <a:cs typeface="Times New Roman" pitchFamily="18" charset="0"/>
              </a:rPr>
              <a:t>this Meeting </a:t>
            </a:r>
            <a:r>
              <a:rPr lang="en-US" dirty="0" smtClean="0">
                <a:solidFill>
                  <a:schemeClr val="bg1"/>
                </a:solidFill>
                <a:latin typeface="Times New Roman" pitchFamily="18" charset="0"/>
                <a:cs typeface="Times New Roman" pitchFamily="18" charset="0"/>
              </a:rPr>
              <a:t>Agenda</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176549" y="914400"/>
            <a:ext cx="8129251" cy="1832086"/>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685800" y="2473786"/>
            <a:ext cx="7620000" cy="3719525"/>
          </a:xfrm>
          <a:prstGeom prst="rect">
            <a:avLst/>
          </a:prstGeom>
          <a:noFill/>
          <a:ln w="9525">
            <a:noFill/>
            <a:miter lim="800000"/>
            <a:headEnd/>
            <a:tailEnd/>
          </a:ln>
        </p:spPr>
      </p:pic>
      <p:cxnSp>
        <p:nvCxnSpPr>
          <p:cNvPr id="15" name="Straight Arrow Connector 14"/>
          <p:cNvCxnSpPr/>
          <p:nvPr/>
        </p:nvCxnSpPr>
        <p:spPr>
          <a:xfrm>
            <a:off x="0" y="3048000"/>
            <a:ext cx="609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0" y="5334000"/>
            <a:ext cx="609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0" y="5105400"/>
            <a:ext cx="609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10"/>
          </p:nvPr>
        </p:nvSpPr>
        <p:spPr/>
        <p:txBody>
          <a:bodyPr/>
          <a:lstStyle/>
          <a:p>
            <a:fld id="{3470134B-C929-4396-BB18-F8B9ABDFE4E7}" type="datetime1">
              <a:rPr lang="en-US" smtClean="0"/>
              <a:t>6/1/2012</a:t>
            </a:fld>
            <a:endParaRPr lang="en-US"/>
          </a:p>
        </p:txBody>
      </p:sp>
      <p:sp>
        <p:nvSpPr>
          <p:cNvPr id="19" name="Slide Number Placeholder 18"/>
          <p:cNvSpPr>
            <a:spLocks noGrp="1"/>
          </p:cNvSpPr>
          <p:nvPr>
            <p:ph type="sldNum" sz="quarter" idx="12"/>
          </p:nvPr>
        </p:nvSpPr>
        <p:spPr/>
        <p:txBody>
          <a:bodyPr/>
          <a:lstStyle/>
          <a:p>
            <a:fld id="{4E8B1266-1BC9-4F66-89DB-EB7B1E44702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On Physics:</a:t>
            </a: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smtClean="0">
                <a:latin typeface="Times New Roman" pitchFamily="18" charset="0"/>
                <a:cs typeface="Times New Roman" pitchFamily="18" charset="0"/>
              </a:rPr>
              <a:t>Attention focused on </a:t>
            </a:r>
            <a:r>
              <a:rPr lang="en-US" dirty="0" smtClean="0">
                <a:latin typeface="Times New Roman" pitchFamily="18" charset="0"/>
                <a:cs typeface="Times New Roman" pitchFamily="18" charset="0"/>
              </a:rPr>
              <a:t>preparation of material for the </a:t>
            </a:r>
            <a:r>
              <a:rPr lang="en-US" dirty="0" smtClean="0">
                <a:latin typeface="Times New Roman" pitchFamily="18" charset="0"/>
                <a:cs typeface="Times New Roman" pitchFamily="18" charset="0"/>
              </a:rPr>
              <a:t>the new European Strategy </a:t>
            </a:r>
            <a:r>
              <a:rPr lang="en-US" dirty="0" smtClean="0">
                <a:latin typeface="Times New Roman" pitchFamily="18" charset="0"/>
                <a:cs typeface="Times New Roman" pitchFamily="18" charset="0"/>
              </a:rPr>
              <a:t>on Particle Physics.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ection on Spectroscopy is ready, other in preparation.</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smtClean="0">
                <a:latin typeface="Times New Roman" pitchFamily="18" charset="0"/>
                <a:cs typeface="Times New Roman" pitchFamily="18" charset="0"/>
              </a:rPr>
              <a:t>The CERN Council </a:t>
            </a:r>
            <a:r>
              <a:rPr lang="en-US" dirty="0" smtClean="0">
                <a:latin typeface="Times New Roman" pitchFamily="18" charset="0"/>
                <a:cs typeface="Times New Roman" pitchFamily="18" charset="0"/>
              </a:rPr>
              <a:t>is preparing, as announced Dec</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15,2011 the Open </a:t>
            </a:r>
            <a:r>
              <a:rPr lang="en-US" dirty="0" smtClean="0">
                <a:latin typeface="Times New Roman" pitchFamily="18" charset="0"/>
                <a:cs typeface="Times New Roman" pitchFamily="18" charset="0"/>
              </a:rPr>
              <a:t>Symposium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Krakow, Poland, </a:t>
            </a:r>
            <a:r>
              <a:rPr lang="en-US" dirty="0" smtClean="0">
                <a:latin typeface="Times New Roman" pitchFamily="18" charset="0"/>
                <a:cs typeface="Times New Roman" pitchFamily="18" charset="0"/>
              </a:rPr>
              <a:t>Sept</a:t>
            </a:r>
            <a:r>
              <a:rPr lang="en-US" dirty="0" smtClean="0">
                <a:latin typeface="Times New Roman" pitchFamily="18" charset="0"/>
                <a:cs typeface="Times New Roman" pitchFamily="18" charset="0"/>
              </a:rPr>
              <a:t>. 10-13, 2012, to update the European Strategy for Particle Physics. The previous set of a strategy like this was in July 2006. </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24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Comments on </a:t>
            </a:r>
            <a:r>
              <a:rPr lang="en-US" dirty="0" smtClean="0">
                <a:solidFill>
                  <a:schemeClr val="bg1"/>
                </a:solidFill>
                <a:latin typeface="Times New Roman" pitchFamily="18" charset="0"/>
                <a:cs typeface="Times New Roman" pitchFamily="18" charset="0"/>
              </a:rPr>
              <a:t>this Meeting </a:t>
            </a:r>
            <a:r>
              <a:rPr lang="en-US" dirty="0" smtClean="0">
                <a:solidFill>
                  <a:schemeClr val="bg1"/>
                </a:solidFill>
                <a:latin typeface="Times New Roman" pitchFamily="18" charset="0"/>
                <a:cs typeface="Times New Roman" pitchFamily="18" charset="0"/>
              </a:rPr>
              <a:t>Agenda</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2" name="Date Placeholder 11"/>
          <p:cNvSpPr>
            <a:spLocks noGrp="1"/>
          </p:cNvSpPr>
          <p:nvPr>
            <p:ph type="dt" sz="half" idx="10"/>
          </p:nvPr>
        </p:nvSpPr>
        <p:spPr/>
        <p:txBody>
          <a:bodyPr/>
          <a:lstStyle/>
          <a:p>
            <a:fld id="{81EF60FF-ED8A-4137-B63C-A473573EF0F7}" type="datetime1">
              <a:rPr lang="en-US" smtClean="0"/>
              <a:t>6/1/2012</a:t>
            </a:fld>
            <a:endParaRPr lang="en-US"/>
          </a:p>
        </p:txBody>
      </p:sp>
      <p:sp>
        <p:nvSpPr>
          <p:cNvPr id="13" name="Slide Number Placeholder 12"/>
          <p:cNvSpPr>
            <a:spLocks noGrp="1"/>
          </p:cNvSpPr>
          <p:nvPr>
            <p:ph type="sldNum" sz="quarter" idx="12"/>
          </p:nvPr>
        </p:nvSpPr>
        <p:spPr/>
        <p:txBody>
          <a:bodyPr/>
          <a:lstStyle/>
          <a:p>
            <a:fld id="{4E8B1266-1BC9-4F66-89DB-EB7B1E44702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On Physics:</a:t>
            </a: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Physics  Groups and coordinators  are working 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a:t>
            </a:r>
            <a:r>
              <a:rPr lang="en-US" sz="2400" dirty="0" err="1" smtClean="0">
                <a:latin typeface="Times New Roman" pitchFamily="18" charset="0"/>
                <a:cs typeface="Times New Roman" pitchFamily="18" charset="0"/>
              </a:rPr>
              <a:t>he</a:t>
            </a:r>
            <a:r>
              <a:rPr lang="en-US" sz="2400" dirty="0" smtClean="0">
                <a:latin typeface="Times New Roman" pitchFamily="18" charset="0"/>
                <a:cs typeface="Times New Roman" pitchFamily="18" charset="0"/>
              </a:rPr>
              <a:t> preparation </a:t>
            </a:r>
            <a:r>
              <a:rPr lang="en-US" sz="2400" dirty="0" smtClean="0">
                <a:latin typeface="Times New Roman" pitchFamily="18" charset="0"/>
                <a:cs typeface="Times New Roman" pitchFamily="18" charset="0"/>
              </a:rPr>
              <a:t>of the </a:t>
            </a:r>
            <a:r>
              <a:rPr lang="en-US" sz="2400" dirty="0" smtClean="0">
                <a:latin typeface="Times New Roman" pitchFamily="18" charset="0"/>
                <a:cs typeface="Times New Roman" pitchFamily="18" charset="0"/>
              </a:rPr>
              <a:t>TDR  &amp; “The </a:t>
            </a:r>
            <a:r>
              <a:rPr lang="en-US" sz="2400" dirty="0" err="1" smtClean="0">
                <a:latin typeface="Times New Roman" pitchFamily="18" charset="0"/>
                <a:cs typeface="Times New Roman" pitchFamily="18" charset="0"/>
              </a:rPr>
              <a:t>SuperB</a:t>
            </a:r>
            <a:r>
              <a:rPr lang="en-US" sz="2400" dirty="0" smtClean="0">
                <a:latin typeface="Times New Roman" pitchFamily="18" charset="0"/>
                <a:cs typeface="Times New Roman" pitchFamily="18" charset="0"/>
              </a:rPr>
              <a:t> Physics Book”.</a:t>
            </a: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I have set red arrows pointing to presentation from BES III, </a:t>
            </a:r>
            <a:r>
              <a:rPr lang="en-US" sz="2400" dirty="0" err="1" smtClean="0">
                <a:latin typeface="Times New Roman" pitchFamily="18" charset="0"/>
                <a:cs typeface="Times New Roman" pitchFamily="18" charset="0"/>
              </a:rPr>
              <a:t>LHCb</a:t>
            </a:r>
            <a:r>
              <a:rPr lang="en-US" sz="2400" dirty="0" smtClean="0">
                <a:latin typeface="Times New Roman" pitchFamily="18" charset="0"/>
                <a:cs typeface="Times New Roman" pitchFamily="18" charset="0"/>
              </a:rPr>
              <a:t> and  CMS. We intend to continue our tradition of inviting speakers from different communities but on the same boat and rowing toward the New Physics harbor.</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I expect a very interesting presentation from our competitor community of BELLEII today.</a:t>
            </a: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Comments on </a:t>
            </a:r>
            <a:r>
              <a:rPr lang="en-US" dirty="0" smtClean="0">
                <a:solidFill>
                  <a:schemeClr val="bg1"/>
                </a:solidFill>
                <a:latin typeface="Times New Roman" pitchFamily="18" charset="0"/>
                <a:cs typeface="Times New Roman" pitchFamily="18" charset="0"/>
              </a:rPr>
              <a:t>this Meeting </a:t>
            </a:r>
            <a:r>
              <a:rPr lang="en-US" dirty="0" smtClean="0">
                <a:solidFill>
                  <a:schemeClr val="bg1"/>
                </a:solidFill>
                <a:latin typeface="Times New Roman" pitchFamily="18" charset="0"/>
                <a:cs typeface="Times New Roman" pitchFamily="18" charset="0"/>
              </a:rPr>
              <a:t>Agenda</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FCE8A2FD-6173-4979-A2BE-AB949355F3CD}"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European Strategy</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t>The CERN Council announced (Dec. 15) that it would hold an Open Symposium in Krakow, Poland, from Sept. 10-13, 2012, to update the European Strategy for Particle Physics. The previous set of a strategy like this was in July 2006. </a:t>
            </a:r>
          </a:p>
          <a:p>
            <a:pPr>
              <a:buNone/>
            </a:pPr>
            <a:r>
              <a:rPr lang="en-US" dirty="0" smtClean="0"/>
              <a:t>Later </a:t>
            </a:r>
            <a:r>
              <a:rPr lang="en-US" dirty="0" err="1" smtClean="0"/>
              <a:t>SuperB</a:t>
            </a:r>
            <a:r>
              <a:rPr lang="en-US" dirty="0" smtClean="0"/>
              <a:t> was included in the European Strategy as a regional project. “ in the spirit of Lisbon”.</a:t>
            </a:r>
          </a:p>
          <a:p>
            <a:endParaRPr lang="en-US" dirty="0" smtClean="0"/>
          </a:p>
          <a:p>
            <a:endParaRPr lang="en-US" dirty="0" smtClean="0"/>
          </a:p>
          <a:p>
            <a:endParaRPr lang="en-US" dirty="0"/>
          </a:p>
        </p:txBody>
      </p:sp>
      <p:sp>
        <p:nvSpPr>
          <p:cNvPr id="6" name="Footer Placeholder 5"/>
          <p:cNvSpPr>
            <a:spLocks noGrp="1"/>
          </p:cNvSpPr>
          <p:nvPr>
            <p:ph type="ftr" sz="quarter" idx="11"/>
          </p:nvPr>
        </p:nvSpPr>
        <p:spPr/>
        <p:txBody>
          <a:bodyPr/>
          <a:lstStyle/>
          <a:p>
            <a:r>
              <a:rPr lang="en-US" dirty="0" err="1" smtClean="0"/>
              <a:t>M.A.Giorgi</a:t>
            </a:r>
            <a:endParaRPr lang="en-US" dirty="0"/>
          </a:p>
        </p:txBody>
      </p:sp>
      <p:pic>
        <p:nvPicPr>
          <p:cNvPr id="7" name="Picture 3"/>
          <p:cNvPicPr>
            <a:picLocks noChangeAspect="1" noChangeArrowheads="1"/>
          </p:cNvPicPr>
          <p:nvPr/>
        </p:nvPicPr>
        <p:blipFill>
          <a:blip r:embed="rId3" cstate="print"/>
          <a:srcRect/>
          <a:stretch>
            <a:fillRect/>
          </a:stretch>
        </p:blipFill>
        <p:spPr bwMode="auto">
          <a:xfrm>
            <a:off x="457200" y="6400800"/>
            <a:ext cx="1447800" cy="284611"/>
          </a:xfrm>
          <a:prstGeom prst="rect">
            <a:avLst/>
          </a:prstGeom>
          <a:noFill/>
          <a:ln w="9525">
            <a:noFill/>
            <a:miter lim="800000"/>
            <a:headEnd/>
            <a:tailEnd/>
          </a:ln>
          <a:effectLst/>
        </p:spPr>
      </p:pic>
      <p:sp>
        <p:nvSpPr>
          <p:cNvPr id="8" name="Date Placeholder 7"/>
          <p:cNvSpPr>
            <a:spLocks noGrp="1"/>
          </p:cNvSpPr>
          <p:nvPr>
            <p:ph type="dt" sz="half" idx="10"/>
          </p:nvPr>
        </p:nvSpPr>
        <p:spPr/>
        <p:txBody>
          <a:bodyPr/>
          <a:lstStyle/>
          <a:p>
            <a:fld id="{8CE0703E-1CA9-4D8A-BD56-B28395A5DF0F}" type="datetime1">
              <a:rPr lang="en-US" smtClean="0"/>
              <a:t>6/1/2012</a:t>
            </a:fld>
            <a:endParaRPr lang="en-US"/>
          </a:p>
        </p:txBody>
      </p:sp>
      <p:sp>
        <p:nvSpPr>
          <p:cNvPr id="9" name="Slide Number Placeholder 8"/>
          <p:cNvSpPr>
            <a:spLocks noGrp="1"/>
          </p:cNvSpPr>
          <p:nvPr>
            <p:ph type="sldNum" sz="quarter" idx="12"/>
          </p:nvPr>
        </p:nvSpPr>
        <p:spPr/>
        <p:txBody>
          <a:bodyPr/>
          <a:lstStyle/>
          <a:p>
            <a:fld id="{4E8B1266-1BC9-4F66-89DB-EB7B1E44702E}"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763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Detector activity :</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 Move on to the definition of the baseline of all the systems.</a:t>
            </a:r>
          </a:p>
          <a:p>
            <a:pPr>
              <a:buNone/>
            </a:pPr>
            <a:r>
              <a:rPr lang="it-IT" sz="2400" dirty="0" smtClean="0">
                <a:latin typeface="Times New Roman" pitchFamily="18" charset="0"/>
                <a:cs typeface="Times New Roman" pitchFamily="18" charset="0"/>
              </a:rPr>
              <a:t>       The writing of  TDR is going on without major showstopper.</a:t>
            </a:r>
          </a:p>
          <a:p>
            <a:pPr>
              <a:buNone/>
            </a:pPr>
            <a:r>
              <a:rPr lang="it-IT" sz="2400" dirty="0" smtClean="0">
                <a:latin typeface="Times New Roman" pitchFamily="18" charset="0"/>
                <a:cs typeface="Times New Roman" pitchFamily="18" charset="0"/>
              </a:rPr>
              <a:t>      Yesterday there was an interesting Technical Board.</a:t>
            </a:r>
          </a:p>
          <a:p>
            <a:pPr>
              <a:buNone/>
            </a:pPr>
            <a:r>
              <a:rPr lang="it-IT" sz="24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    The activity on TDR that was started within the previous     organization and supported by the INFN SuperB TDR  Special Project . Now in the present phase the coordination is fully in the hands of technical coordinators. The research structure of Cabibbolab can help and will revuew the document.</a:t>
            </a:r>
            <a:endParaRPr lang="it-IT" sz="2400" dirty="0" smtClean="0">
              <a:latin typeface="Times New Roman" pitchFamily="18" charset="0"/>
              <a:cs typeface="Times New Roman" pitchFamily="18" charset="0"/>
            </a:endParaRPr>
          </a:p>
          <a:p>
            <a:pPr>
              <a:buNone/>
            </a:pPr>
            <a:r>
              <a:rPr lang="it-IT" sz="2400" dirty="0" smtClean="0">
                <a:latin typeface="Times New Roman" pitchFamily="18" charset="0"/>
                <a:cs typeface="Times New Roman" pitchFamily="18" charset="0"/>
              </a:rPr>
              <a:t>        Costing and  schedule can only be ready by the fall.</a:t>
            </a:r>
          </a:p>
          <a:p>
            <a:pPr>
              <a:buNone/>
            </a:pPr>
            <a:r>
              <a:rPr lang="it-IT" sz="2400" dirty="0" smtClean="0">
                <a:latin typeface="Times New Roman" pitchFamily="18" charset="0"/>
                <a:cs typeface="Times New Roman" pitchFamily="18" charset="0"/>
              </a:rPr>
              <a:t>       MOU with SLAC about the reuse of Babar components is needed. </a:t>
            </a: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24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Comments on </a:t>
            </a:r>
            <a:r>
              <a:rPr lang="en-US" dirty="0" smtClean="0">
                <a:solidFill>
                  <a:schemeClr val="bg1"/>
                </a:solidFill>
                <a:latin typeface="Times New Roman" pitchFamily="18" charset="0"/>
                <a:cs typeface="Times New Roman" pitchFamily="18" charset="0"/>
              </a:rPr>
              <a:t>this Meeting </a:t>
            </a:r>
            <a:r>
              <a:rPr lang="en-US" dirty="0" smtClean="0">
                <a:solidFill>
                  <a:schemeClr val="bg1"/>
                </a:solidFill>
                <a:latin typeface="Times New Roman" pitchFamily="18" charset="0"/>
                <a:cs typeface="Times New Roman" pitchFamily="18" charset="0"/>
              </a:rPr>
              <a:t>Agenda</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4BEC4DC5-5C81-4280-B12C-B6B37047D97A}"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After March Meeting</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Back again after one year in ELBA.</a:t>
            </a:r>
          </a:p>
          <a:p>
            <a:pPr>
              <a:buNone/>
            </a:pPr>
            <a:r>
              <a:rPr lang="en-US" dirty="0" smtClean="0">
                <a:latin typeface="Times New Roman" pitchFamily="18" charset="0"/>
                <a:cs typeface="Times New Roman" pitchFamily="18" charset="0"/>
              </a:rPr>
              <a:t>This meeting is devoted to:</a:t>
            </a:r>
          </a:p>
          <a:p>
            <a:r>
              <a:rPr lang="en-US" dirty="0" smtClean="0">
                <a:latin typeface="Times New Roman" pitchFamily="18" charset="0"/>
                <a:cs typeface="Times New Roman" pitchFamily="18" charset="0"/>
              </a:rPr>
              <a:t>Consolidation of  </a:t>
            </a:r>
            <a:r>
              <a:rPr lang="en-US" dirty="0" err="1" smtClean="0">
                <a:latin typeface="Times New Roman" pitchFamily="18" charset="0"/>
                <a:cs typeface="Times New Roman" pitchFamily="18" charset="0"/>
              </a:rPr>
              <a:t>SuperB</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Collaboration</a:t>
            </a:r>
          </a:p>
          <a:p>
            <a:r>
              <a:rPr lang="en-US" dirty="0" smtClean="0">
                <a:latin typeface="Times New Roman" pitchFamily="18" charset="0"/>
                <a:cs typeface="Times New Roman" pitchFamily="18" charset="0"/>
              </a:rPr>
              <a:t>Physics activity in preparation of the </a:t>
            </a:r>
            <a:r>
              <a:rPr lang="en-US" dirty="0" smtClean="0">
                <a:latin typeface="Times New Roman" pitchFamily="18" charset="0"/>
                <a:cs typeface="Times New Roman" pitchFamily="18" charset="0"/>
              </a:rPr>
              <a:t>open symposium </a:t>
            </a:r>
            <a:r>
              <a:rPr lang="en-US" dirty="0" smtClean="0">
                <a:latin typeface="Times New Roman" pitchFamily="18" charset="0"/>
                <a:cs typeface="Times New Roman" pitchFamily="18" charset="0"/>
              </a:rPr>
              <a:t>in Krakow, Poland, from Sept. 10-13, 2012, to update the European Strategy for Particle Physics.</a:t>
            </a:r>
            <a:r>
              <a:rPr lang="en-US" dirty="0" smtClean="0"/>
              <a:t> </a:t>
            </a:r>
            <a:endParaRPr lang="en-US" dirty="0" smtClean="0"/>
          </a:p>
          <a:p>
            <a:r>
              <a:rPr lang="en-US" dirty="0" smtClean="0">
                <a:latin typeface="Times New Roman" pitchFamily="18" charset="0"/>
                <a:cs typeface="Times New Roman" pitchFamily="18" charset="0"/>
              </a:rPr>
              <a:t>Activity to complete TDR on </a:t>
            </a:r>
            <a:r>
              <a:rPr lang="en-US" dirty="0" err="1" smtClean="0">
                <a:latin typeface="Times New Roman" pitchFamily="18" charset="0"/>
                <a:cs typeface="Times New Roman" pitchFamily="18" charset="0"/>
              </a:rPr>
              <a:t>physics,detector</a:t>
            </a:r>
            <a:r>
              <a:rPr lang="en-US" dirty="0" smtClean="0">
                <a:latin typeface="Times New Roman" pitchFamily="18" charset="0"/>
                <a:cs typeface="Times New Roman" pitchFamily="18" charset="0"/>
              </a:rPr>
              <a:t>, computing.</a:t>
            </a:r>
          </a:p>
          <a:p>
            <a:r>
              <a:rPr lang="en-US" dirty="0" smtClean="0">
                <a:latin typeface="Times New Roman" pitchFamily="18" charset="0"/>
                <a:cs typeface="Times New Roman" pitchFamily="18" charset="0"/>
              </a:rPr>
              <a:t>Very little on accelerator</a:t>
            </a:r>
            <a:endParaRPr lang="en-US" dirty="0" smtClean="0">
              <a:latin typeface="Times New Roman" pitchFamily="18" charset="0"/>
              <a:cs typeface="Times New Roman" pitchFamily="18" charset="0"/>
            </a:endParaRPr>
          </a:p>
          <a:p>
            <a:endParaRPr lang="en-US" dirty="0" smtClean="0"/>
          </a:p>
          <a:p>
            <a:endParaRPr lang="en-US" dirty="0" smtClean="0"/>
          </a:p>
          <a:p>
            <a:endParaRPr lang="en-US" dirty="0"/>
          </a:p>
        </p:txBody>
      </p:sp>
      <p:sp>
        <p:nvSpPr>
          <p:cNvPr id="6" name="Footer Placeholder 5"/>
          <p:cNvSpPr>
            <a:spLocks noGrp="1"/>
          </p:cNvSpPr>
          <p:nvPr>
            <p:ph type="ftr" sz="quarter" idx="11"/>
          </p:nvPr>
        </p:nvSpPr>
        <p:spPr/>
        <p:txBody>
          <a:bodyPr/>
          <a:lstStyle/>
          <a:p>
            <a:r>
              <a:rPr lang="en-US" dirty="0" err="1" smtClean="0"/>
              <a:t>M.A.Giorgi</a:t>
            </a:r>
            <a:endParaRPr lang="en-US" dirty="0"/>
          </a:p>
        </p:txBody>
      </p:sp>
      <p:pic>
        <p:nvPicPr>
          <p:cNvPr id="7" name="Picture 3"/>
          <p:cNvPicPr>
            <a:picLocks noChangeAspect="1" noChangeArrowheads="1"/>
          </p:cNvPicPr>
          <p:nvPr/>
        </p:nvPicPr>
        <p:blipFill>
          <a:blip r:embed="rId3" cstate="print"/>
          <a:srcRect/>
          <a:stretch>
            <a:fillRect/>
          </a:stretch>
        </p:blipFill>
        <p:spPr bwMode="auto">
          <a:xfrm>
            <a:off x="457200" y="6400800"/>
            <a:ext cx="1447800" cy="284611"/>
          </a:xfrm>
          <a:prstGeom prst="rect">
            <a:avLst/>
          </a:prstGeom>
          <a:noFill/>
          <a:ln w="9525">
            <a:noFill/>
            <a:miter lim="800000"/>
            <a:headEnd/>
            <a:tailEnd/>
          </a:ln>
          <a:effectLst/>
        </p:spPr>
      </p:pic>
      <p:sp>
        <p:nvSpPr>
          <p:cNvPr id="8" name="Date Placeholder 7"/>
          <p:cNvSpPr>
            <a:spLocks noGrp="1"/>
          </p:cNvSpPr>
          <p:nvPr>
            <p:ph type="dt" sz="half" idx="10"/>
          </p:nvPr>
        </p:nvSpPr>
        <p:spPr/>
        <p:txBody>
          <a:bodyPr/>
          <a:lstStyle/>
          <a:p>
            <a:fld id="{615A06A0-C351-4016-B9F7-2173D2B9EB6E}" type="datetime1">
              <a:rPr lang="en-US" smtClean="0"/>
              <a:t>6/1/2012</a:t>
            </a:fld>
            <a:endParaRPr lang="en-US"/>
          </a:p>
        </p:txBody>
      </p:sp>
      <p:sp>
        <p:nvSpPr>
          <p:cNvPr id="9" name="Slide Number Placeholder 8"/>
          <p:cNvSpPr>
            <a:spLocks noGrp="1"/>
          </p:cNvSpPr>
          <p:nvPr>
            <p:ph type="sldNum" sz="quarter" idx="12"/>
          </p:nvPr>
        </p:nvSpPr>
        <p:spPr/>
        <p:txBody>
          <a:bodyPr/>
          <a:lstStyle/>
          <a:p>
            <a:fld id="{4E8B1266-1BC9-4F66-89DB-EB7B1E44702E}"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This Week</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305800" cy="3276599"/>
          </a:xfrm>
        </p:spPr>
        <p:txBody>
          <a:bodyPr>
            <a:normAutofit fontScale="77500" lnSpcReduction="20000"/>
          </a:bodyPr>
          <a:lstStyle/>
          <a:p>
            <a:pPr>
              <a:buNone/>
            </a:pPr>
            <a:r>
              <a:rPr lang="en-US" dirty="0" smtClean="0">
                <a:latin typeface="Times New Roman" pitchFamily="18" charset="0"/>
                <a:cs typeface="Times New Roman" pitchFamily="18" charset="0"/>
              </a:rPr>
              <a:t>As you know the accelerator and technical departments are fully immersed in the preparation of documents on detailed and fully inclusive evaluation  of costs for accelerator  site and infrastructure as requested by the Ministry of Education, University and Scientific Research.</a:t>
            </a:r>
          </a:p>
          <a:p>
            <a:pPr>
              <a:buNone/>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technical activity in this period is reduced , so  at this meeting there will be a design update and  a presentation on the accelerator </a:t>
            </a:r>
            <a:r>
              <a:rPr lang="en-US" dirty="0" err="1" smtClean="0">
                <a:latin typeface="Times New Roman" pitchFamily="18" charset="0"/>
                <a:cs typeface="Times New Roman" pitchFamily="18" charset="0"/>
              </a:rPr>
              <a:t>strcucture</a:t>
            </a:r>
            <a:r>
              <a:rPr lang="en-US" dirty="0" smtClean="0">
                <a:latin typeface="Times New Roman" pitchFamily="18" charset="0"/>
                <a:cs typeface="Times New Roman" pitchFamily="18" charset="0"/>
              </a:rPr>
              <a:t> next Monday 4.</a:t>
            </a:r>
          </a:p>
          <a:p>
            <a:pPr>
              <a:buNone/>
            </a:pPr>
            <a:r>
              <a:rPr lang="en-US" dirty="0" smtClean="0">
                <a:latin typeface="Times New Roman" pitchFamily="18" charset="0"/>
                <a:cs typeface="Times New Roman" pitchFamily="18" charset="0"/>
              </a:rPr>
              <a:t>Roberto will also present the status of the </a:t>
            </a:r>
            <a:r>
              <a:rPr lang="en-US" dirty="0" err="1" smtClean="0">
                <a:latin typeface="Times New Roman" pitchFamily="18" charset="0"/>
                <a:cs typeface="Times New Roman" pitchFamily="18" charset="0"/>
              </a:rPr>
              <a:t>Cabibbolab</a:t>
            </a:r>
            <a:r>
              <a:rPr lang="en-US" dirty="0" smtClean="0">
                <a:latin typeface="Times New Roman" pitchFamily="18" charset="0"/>
                <a:cs typeface="Times New Roman" pitchFamily="18" charset="0"/>
              </a:rPr>
              <a:t>. </a:t>
            </a:r>
            <a:endParaRPr lang="en-US" dirty="0" smtClean="0"/>
          </a:p>
        </p:txBody>
      </p:sp>
      <p:sp>
        <p:nvSpPr>
          <p:cNvPr id="6" name="Footer Placeholder 5"/>
          <p:cNvSpPr>
            <a:spLocks noGrp="1"/>
          </p:cNvSpPr>
          <p:nvPr>
            <p:ph type="ftr" sz="quarter" idx="11"/>
          </p:nvPr>
        </p:nvSpPr>
        <p:spPr/>
        <p:txBody>
          <a:bodyPr/>
          <a:lstStyle/>
          <a:p>
            <a:r>
              <a:rPr lang="en-US" dirty="0" err="1" smtClean="0"/>
              <a:t>M.A.Giorgi</a:t>
            </a:r>
            <a:endParaRPr lang="en-US" dirty="0"/>
          </a:p>
        </p:txBody>
      </p:sp>
      <p:pic>
        <p:nvPicPr>
          <p:cNvPr id="7" name="Picture 3"/>
          <p:cNvPicPr>
            <a:picLocks noChangeAspect="1" noChangeArrowheads="1"/>
          </p:cNvPicPr>
          <p:nvPr/>
        </p:nvPicPr>
        <p:blipFill>
          <a:blip r:embed="rId3" cstate="print"/>
          <a:srcRect/>
          <a:stretch>
            <a:fillRect/>
          </a:stretch>
        </p:blipFill>
        <p:spPr bwMode="auto">
          <a:xfrm>
            <a:off x="457200" y="6400800"/>
            <a:ext cx="1447800" cy="284611"/>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a:stretch>
            <a:fillRect/>
          </a:stretch>
        </p:blipFill>
        <p:spPr bwMode="auto">
          <a:xfrm>
            <a:off x="76200" y="4486516"/>
            <a:ext cx="9067800" cy="1533283"/>
          </a:xfrm>
          <a:prstGeom prst="rect">
            <a:avLst/>
          </a:prstGeom>
          <a:noFill/>
          <a:ln w="9525">
            <a:noFill/>
            <a:miter lim="800000"/>
            <a:headEnd/>
            <a:tailEnd/>
          </a:ln>
        </p:spPr>
      </p:pic>
      <p:sp>
        <p:nvSpPr>
          <p:cNvPr id="9" name="Date Placeholder 8"/>
          <p:cNvSpPr>
            <a:spLocks noGrp="1"/>
          </p:cNvSpPr>
          <p:nvPr>
            <p:ph type="dt" sz="half" idx="10"/>
          </p:nvPr>
        </p:nvSpPr>
        <p:spPr/>
        <p:txBody>
          <a:bodyPr/>
          <a:lstStyle/>
          <a:p>
            <a:fld id="{8216F969-5B16-4E0D-AAC6-9AAF2D922B71}" type="datetime1">
              <a:rPr lang="en-US" smtClean="0"/>
              <a:t>6/1/2012</a:t>
            </a:fld>
            <a:endParaRPr lang="en-US"/>
          </a:p>
        </p:txBody>
      </p:sp>
      <p:sp>
        <p:nvSpPr>
          <p:cNvPr id="10" name="Slide Number Placeholder 9"/>
          <p:cNvSpPr>
            <a:spLocks noGrp="1"/>
          </p:cNvSpPr>
          <p:nvPr>
            <p:ph type="sldNum" sz="quarter" idx="12"/>
          </p:nvPr>
        </p:nvSpPr>
        <p:spPr/>
        <p:txBody>
          <a:bodyPr/>
          <a:lstStyle/>
          <a:p>
            <a:fld id="{4E8B1266-1BC9-4F66-89DB-EB7B1E44702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EXEC BOARD of </a:t>
            </a:r>
            <a:r>
              <a:rPr lang="en-US" sz="2400" dirty="0" err="1" smtClean="0">
                <a:latin typeface="Times New Roman" pitchFamily="18" charset="0"/>
                <a:cs typeface="Times New Roman" pitchFamily="18" charset="0"/>
              </a:rPr>
              <a:t>SuperB</a:t>
            </a:r>
            <a:r>
              <a:rPr lang="en-US" sz="2400" dirty="0" smtClean="0">
                <a:latin typeface="Times New Roman" pitchFamily="18" charset="0"/>
                <a:cs typeface="Times New Roman" pitchFamily="18" charset="0"/>
              </a:rPr>
              <a:t> set up</a:t>
            </a:r>
            <a:endParaRPr lang="en-US" sz="2400" dirty="0" smtClean="0">
              <a:latin typeface="Times New Roman" pitchFamily="18" charset="0"/>
              <a:cs typeface="Times New Roman" pitchFamily="18" charset="0"/>
            </a:endParaRP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 Italy:</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latin typeface="Times New Roman" pitchFamily="18" charset="0"/>
                <a:cs typeface="Times New Roman" pitchFamily="18" charset="0"/>
              </a:rPr>
              <a:t>         G. </a:t>
            </a:r>
            <a:r>
              <a:rPr lang="en-US" sz="1800" dirty="0" err="1" smtClean="0">
                <a:latin typeface="Times New Roman" pitchFamily="18" charset="0"/>
                <a:cs typeface="Times New Roman" pitchFamily="18" charset="0"/>
              </a:rPr>
              <a:t>Batignani</a:t>
            </a:r>
            <a:r>
              <a:rPr lang="en-US" sz="1800" dirty="0" smtClean="0">
                <a:latin typeface="Times New Roman" pitchFamily="18" charset="0"/>
                <a:cs typeface="Times New Roman" pitchFamily="18" charset="0"/>
              </a:rPr>
              <a:t> (Univ. of Pisa and INFN)</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R. Calabrese (Ferrara Univ. and INFN)</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L. </a:t>
            </a:r>
            <a:r>
              <a:rPr lang="en-US" sz="1800" dirty="0" err="1" smtClean="0">
                <a:latin typeface="Times New Roman" pitchFamily="18" charset="0"/>
                <a:cs typeface="Times New Roman" pitchFamily="18" charset="0"/>
              </a:rPr>
              <a:t>Lanceri</a:t>
            </a:r>
            <a:r>
              <a:rPr lang="en-US" sz="1800" dirty="0" smtClean="0">
                <a:latin typeface="Times New Roman" pitchFamily="18" charset="0"/>
                <a:cs typeface="Times New Roman" pitchFamily="18" charset="0"/>
              </a:rPr>
              <a:t> (Trieste Univ. and INFN)</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P.  </a:t>
            </a:r>
            <a:r>
              <a:rPr lang="en-US" sz="1800" dirty="0" err="1" smtClean="0">
                <a:latin typeface="Times New Roman" pitchFamily="18" charset="0"/>
                <a:cs typeface="Times New Roman" pitchFamily="18" charset="0"/>
              </a:rPr>
              <a:t>Lubrano</a:t>
            </a:r>
            <a:r>
              <a:rPr lang="en-US" sz="1800" dirty="0" smtClean="0">
                <a:latin typeface="Times New Roman" pitchFamily="18" charset="0"/>
                <a:cs typeface="Times New Roman" pitchFamily="18" charset="0"/>
              </a:rPr>
              <a:t> (INFN - Perugia)</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N. </a:t>
            </a:r>
            <a:r>
              <a:rPr lang="en-US" sz="1800" dirty="0" err="1" smtClean="0">
                <a:latin typeface="Times New Roman" pitchFamily="18" charset="0"/>
                <a:cs typeface="Times New Roman" pitchFamily="18" charset="0"/>
              </a:rPr>
              <a:t>Mazziotta</a:t>
            </a:r>
            <a:r>
              <a:rPr lang="en-US" sz="1800" dirty="0" smtClean="0">
                <a:latin typeface="Times New Roman" pitchFamily="18" charset="0"/>
                <a:cs typeface="Times New Roman" pitchFamily="18" charset="0"/>
              </a:rPr>
              <a:t> (Univ. of Bari and INFN)</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C. Sciacca (Univ. of Naples and INFN)</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Canada:</a:t>
            </a:r>
            <a:r>
              <a:rPr lang="en-US" sz="1800" dirty="0" smtClean="0">
                <a:latin typeface="Times New Roman" pitchFamily="18" charset="0"/>
                <a:cs typeface="Times New Roman" pitchFamily="18" charset="0"/>
              </a:rPr>
              <a:t> M. </a:t>
            </a:r>
            <a:r>
              <a:rPr lang="en-US" sz="1800" dirty="0" err="1" smtClean="0">
                <a:latin typeface="Times New Roman" pitchFamily="18" charset="0"/>
                <a:cs typeface="Times New Roman" pitchFamily="18" charset="0"/>
              </a:rPr>
              <a:t>Roney</a:t>
            </a:r>
            <a:r>
              <a:rPr lang="en-US" sz="1800" dirty="0" smtClean="0">
                <a:latin typeface="Times New Roman" pitchFamily="18" charset="0"/>
                <a:cs typeface="Times New Roman" pitchFamily="18" charset="0"/>
              </a:rPr>
              <a:t> (Univ. of Victoria)</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France:</a:t>
            </a:r>
            <a:r>
              <a:rPr lang="en-US" sz="1800" dirty="0" smtClean="0">
                <a:latin typeface="Times New Roman" pitchFamily="18" charset="0"/>
                <a:cs typeface="Times New Roman" pitchFamily="18" charset="0"/>
              </a:rPr>
              <a:t> A. </a:t>
            </a:r>
            <a:r>
              <a:rPr lang="en-US" sz="1800" dirty="0" err="1" smtClean="0">
                <a:latin typeface="Times New Roman" pitchFamily="18" charset="0"/>
                <a:cs typeface="Times New Roman" pitchFamily="18" charset="0"/>
              </a:rPr>
              <a:t>Stocchi</a:t>
            </a:r>
            <a:r>
              <a:rPr lang="en-US" sz="1800" dirty="0" smtClean="0">
                <a:latin typeface="Times New Roman" pitchFamily="18" charset="0"/>
                <a:cs typeface="Times New Roman" pitchFamily="18" charset="0"/>
              </a:rPr>
              <a:t> (LAL)</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Poland:</a:t>
            </a:r>
            <a:r>
              <a:rPr lang="en-US" sz="1800" dirty="0" smtClean="0">
                <a:latin typeface="Times New Roman" pitchFamily="18" charset="0"/>
                <a:cs typeface="Times New Roman" pitchFamily="18" charset="0"/>
              </a:rPr>
              <a:t> T. </a:t>
            </a:r>
            <a:r>
              <a:rPr lang="en-US" sz="1800" dirty="0" err="1" smtClean="0">
                <a:latin typeface="Times New Roman" pitchFamily="18" charset="0"/>
                <a:cs typeface="Times New Roman" pitchFamily="18" charset="0"/>
              </a:rPr>
              <a:t>Lesiak</a:t>
            </a:r>
            <a:r>
              <a:rPr lang="en-US" sz="1800" dirty="0" smtClean="0">
                <a:latin typeface="Times New Roman" pitchFamily="18" charset="0"/>
                <a:cs typeface="Times New Roman" pitchFamily="18" charset="0"/>
              </a:rPr>
              <a:t> (INP- Krakow)</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Russia:</a:t>
            </a:r>
            <a:r>
              <a:rPr lang="en-US" sz="1800" dirty="0" smtClean="0">
                <a:latin typeface="Times New Roman" pitchFamily="18" charset="0"/>
                <a:cs typeface="Times New Roman" pitchFamily="18" charset="0"/>
              </a:rPr>
              <a:t> V. </a:t>
            </a:r>
            <a:r>
              <a:rPr lang="en-US" sz="1800" dirty="0" err="1" smtClean="0">
                <a:latin typeface="Times New Roman" pitchFamily="18" charset="0"/>
                <a:cs typeface="Times New Roman" pitchFamily="18" charset="0"/>
              </a:rPr>
              <a:t>Druzhinin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Budker</a:t>
            </a:r>
            <a:r>
              <a:rPr lang="en-US" sz="1800" dirty="0" smtClean="0">
                <a:latin typeface="Times New Roman" pitchFamily="18" charset="0"/>
                <a:cs typeface="Times New Roman" pitchFamily="18" charset="0"/>
              </a:rPr>
              <a:t> Institute - BINP)</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UK:      </a:t>
            </a:r>
            <a:r>
              <a:rPr lang="en-US" sz="1800" dirty="0" smtClean="0">
                <a:latin typeface="Times New Roman" pitchFamily="18" charset="0"/>
                <a:cs typeface="Times New Roman" pitchFamily="18" charset="0"/>
              </a:rPr>
              <a:t>A. Bevan (Queen Mary Univ.)</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solidFill>
                  <a:srgbClr val="FF0000"/>
                </a:solidFill>
                <a:latin typeface="Times New Roman" pitchFamily="18" charset="0"/>
                <a:cs typeface="Times New Roman" pitchFamily="18" charset="0"/>
              </a:rPr>
              <a:t>USA:   </a:t>
            </a:r>
            <a:r>
              <a:rPr lang="en-US" sz="1800" dirty="0" smtClean="0">
                <a:latin typeface="Times New Roman" pitchFamily="18" charset="0"/>
                <a:cs typeface="Times New Roman" pitchFamily="18" charset="0"/>
              </a:rPr>
              <a:t> H. </a:t>
            </a:r>
            <a:r>
              <a:rPr lang="en-US" sz="1800" dirty="0" err="1" smtClean="0">
                <a:latin typeface="Times New Roman" pitchFamily="18" charset="0"/>
                <a:cs typeface="Times New Roman" pitchFamily="18" charset="0"/>
              </a:rPr>
              <a:t>Jawahery</a:t>
            </a:r>
            <a:r>
              <a:rPr lang="en-US" sz="1800" dirty="0" smtClean="0">
                <a:latin typeface="Times New Roman" pitchFamily="18" charset="0"/>
                <a:cs typeface="Times New Roman" pitchFamily="18" charset="0"/>
              </a:rPr>
              <a:t> (Univ. of Maryland</a:t>
            </a:r>
            <a:r>
              <a:rPr lang="en-US" sz="1800" dirty="0" smtClean="0">
                <a:latin typeface="Times New Roman" pitchFamily="18" charset="0"/>
                <a:cs typeface="Times New Roman" pitchFamily="18" charset="0"/>
              </a:rPr>
              <a:t>)</a:t>
            </a: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1800" dirty="0" smtClean="0">
                <a:latin typeface="Times New Roman" pitchFamily="18" charset="0"/>
                <a:cs typeface="Times New Roman" pitchFamily="18" charset="0"/>
              </a:rPr>
              <a:t>The Chair of the Board was elected: Pasquale </a:t>
            </a:r>
            <a:r>
              <a:rPr lang="en-US" sz="1800" dirty="0" err="1" smtClean="0">
                <a:latin typeface="Times New Roman" pitchFamily="18" charset="0"/>
                <a:cs typeface="Times New Roman" pitchFamily="18" charset="0"/>
              </a:rPr>
              <a:t>Lubrano</a:t>
            </a:r>
            <a:endParaRPr lang="en-US" sz="1800" dirty="0" smtClean="0">
              <a:latin typeface="Times New Roman" pitchFamily="18" charset="0"/>
              <a:cs typeface="Times New Roman" pitchFamily="18" charset="0"/>
            </a:endParaRPr>
          </a:p>
          <a:p>
            <a:pPr marL="1565275" lvl="3" indent="-195263">
              <a:buSzPct val="90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a:t>
            </a: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0" y="0"/>
            <a:ext cx="91440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After March</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7FBF1464-C695-425E-A4A7-19A871C41BE7}"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9154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 Ex officio members of the Exec Board  until the Spokesperson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the Technical Coordinator will be  appointed  are the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two Detector Coordinators (Blair and </a:t>
            </a:r>
            <a:r>
              <a:rPr lang="en-US" sz="2400"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rancesco).</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One </a:t>
            </a:r>
            <a:r>
              <a:rPr lang="en-US" sz="2400" dirty="0" smtClean="0">
                <a:latin typeface="Times New Roman" pitchFamily="18" charset="0"/>
                <a:cs typeface="Times New Roman" pitchFamily="18" charset="0"/>
              </a:rPr>
              <a:t>ex-officio member of the Executive Board designated by the Lab to guarantee bi-directional interaction between Community and laboratory Management.</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err="1" smtClean="0">
                <a:latin typeface="Times New Roman" pitchFamily="18" charset="0"/>
                <a:cs typeface="Times New Roman" pitchFamily="18" charset="0"/>
              </a:rPr>
              <a:t>Cabibbolab</a:t>
            </a:r>
            <a:r>
              <a:rPr lang="en-US" sz="2400" dirty="0" smtClean="0">
                <a:latin typeface="Times New Roman" pitchFamily="18" charset="0"/>
                <a:cs typeface="Times New Roman" pitchFamily="18" charset="0"/>
              </a:rPr>
              <a:t> has designated M.G. as the Lab representative </a:t>
            </a:r>
            <a:r>
              <a:rPr lang="en-US" sz="2400" dirty="0" smtClean="0">
                <a:latin typeface="Times New Roman" pitchFamily="18" charset="0"/>
                <a:cs typeface="Times New Roman" pitchFamily="18" charset="0"/>
              </a:rPr>
              <a:t>.</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Another step  moving from the previous structure  made of a Steering Committee a TDR Project Office, a Project Board  toward  a “normal status of an experiment collaboration.</a:t>
            </a:r>
            <a:endParaRPr lang="en-US" sz="24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Completion of Exec Board </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62479611-9CB7-4E89-A080-60823B43888F}"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Last march the organization of the infrastructure area made of two departments: </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ccelerator Department and  Technical Department was shown by the DG Roberto </a:t>
            </a:r>
            <a:r>
              <a:rPr lang="en-US" sz="2400" dirty="0" err="1" smtClean="0">
                <a:latin typeface="Times New Roman" pitchFamily="18" charset="0"/>
                <a:cs typeface="Times New Roman" pitchFamily="18" charset="0"/>
              </a:rPr>
              <a:t>Petronzio</a:t>
            </a:r>
            <a:r>
              <a:rPr lang="en-US" sz="2400" dirty="0" smtClean="0">
                <a:latin typeface="Times New Roman" pitchFamily="18" charset="0"/>
                <a:cs typeface="Times New Roman" pitchFamily="18" charset="0"/>
              </a:rPr>
              <a:t>.</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Now we have a similar organization for the Research Area:</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Experimental </a:t>
            </a:r>
            <a:r>
              <a:rPr lang="en-US" sz="2400"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hysics Department</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Information Technology and Modeling Department</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I  have proposed as leaders  Francesco </a:t>
            </a:r>
            <a:r>
              <a:rPr lang="en-US" sz="2400" dirty="0" err="1" smtClean="0">
                <a:latin typeface="Times New Roman" pitchFamily="18" charset="0"/>
                <a:cs typeface="Times New Roman" pitchFamily="18" charset="0"/>
              </a:rPr>
              <a:t>F</a:t>
            </a:r>
            <a:r>
              <a:rPr lang="en-US" sz="2400" dirty="0" err="1" smtClean="0">
                <a:latin typeface="Times New Roman" pitchFamily="18" charset="0"/>
                <a:cs typeface="Times New Roman" pitchFamily="18" charset="0"/>
              </a:rPr>
              <a:t>orti</a:t>
            </a:r>
            <a:r>
              <a:rPr lang="en-US" sz="2400" dirty="0" smtClean="0">
                <a:latin typeface="Times New Roman" pitchFamily="18" charset="0"/>
                <a:cs typeface="Times New Roman" pitchFamily="18" charset="0"/>
              </a:rPr>
              <a:t> and Mauro </a:t>
            </a:r>
            <a:r>
              <a:rPr lang="en-US" sz="2400" dirty="0" err="1" smtClean="0">
                <a:latin typeface="Times New Roman" pitchFamily="18" charset="0"/>
                <a:cs typeface="Times New Roman" pitchFamily="18" charset="0"/>
              </a:rPr>
              <a:t>Morandin</a:t>
            </a:r>
            <a:r>
              <a:rPr lang="en-US" sz="2400" dirty="0" smtClean="0">
                <a:latin typeface="Times New Roman" pitchFamily="18" charset="0"/>
                <a:cs typeface="Times New Roman" pitchFamily="18" charset="0"/>
              </a:rPr>
              <a:t>.</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They have accepted.</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2400" dirty="0" smtClean="0">
                <a:latin typeface="Times New Roman" pitchFamily="18" charset="0"/>
                <a:cs typeface="Times New Roman" pitchFamily="18" charset="0"/>
              </a:rPr>
              <a:t>We expect soon the official appointment by the  Assembly of  the </a:t>
            </a:r>
            <a:r>
              <a:rPr lang="en-US" sz="2400" dirty="0" err="1" smtClean="0">
                <a:latin typeface="Times New Roman" pitchFamily="18" charset="0"/>
                <a:cs typeface="Times New Roman" pitchFamily="18" charset="0"/>
              </a:rPr>
              <a:t>CabibboLab</a:t>
            </a:r>
            <a:r>
              <a:rPr lang="en-US" sz="2400" dirty="0" smtClean="0">
                <a:latin typeface="Times New Roman" pitchFamily="18" charset="0"/>
                <a:cs typeface="Times New Roman" pitchFamily="18" charset="0"/>
              </a:rPr>
              <a:t> Consortium.</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a:t>
            </a: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0" y="0"/>
            <a:ext cx="91440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After March</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BBF0FD7D-5AE1-4F0D-8ED6-5CDC43715B07}"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4800" dirty="0" smtClean="0">
                <a:latin typeface="Times New Roman" pitchFamily="18" charset="0"/>
                <a:cs typeface="Times New Roman" pitchFamily="18" charset="0"/>
              </a:rPr>
              <a:t>I have presented yesterday in a short meeting of the Exec Board the above scheme and  I collected positive reactions.</a:t>
            </a:r>
            <a:endParaRPr lang="en-US" sz="48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sz="4800" dirty="0" smtClean="0">
              <a:latin typeface="Times New Roman" pitchFamily="18" charset="0"/>
              <a:cs typeface="Times New Roman" pitchFamily="18" charset="0"/>
            </a:endParaRPr>
          </a:p>
          <a:p>
            <a:pPr>
              <a:buNone/>
            </a:pPr>
            <a:r>
              <a:rPr lang="en-US" sz="4800" dirty="0" smtClean="0">
                <a:latin typeface="Times New Roman" pitchFamily="18" charset="0"/>
                <a:cs typeface="Times New Roman" pitchFamily="18" charset="0"/>
              </a:rPr>
              <a:t>:</a:t>
            </a: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0" y="0"/>
            <a:ext cx="91440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After March</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dirty="0" err="1" smtClean="0"/>
              <a:t>M.A.Giorgi</a:t>
            </a:r>
            <a:endParaRPr lang="en-US" dirty="0"/>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FFB890A2-0813-478E-A710-0939CA7A9201}"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00600"/>
          </a:xfrm>
        </p:spPr>
        <p:txBody>
          <a:bodyPr>
            <a:noAutofit/>
          </a:bodyPr>
          <a:lstStyle/>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3600" dirty="0" smtClean="0">
                <a:latin typeface="Times New Roman" pitchFamily="18" charset="0"/>
                <a:cs typeface="Times New Roman" pitchFamily="18" charset="0"/>
              </a:rPr>
              <a:t>Membership Committee: Chris Hearty Chair</a:t>
            </a: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3600" dirty="0" smtClean="0">
                <a:latin typeface="Times New Roman" pitchFamily="18" charset="0"/>
                <a:cs typeface="Times New Roman" pitchFamily="18" charset="0"/>
              </a:rPr>
              <a:t>Speaker’s </a:t>
            </a:r>
            <a:r>
              <a:rPr lang="en-US" sz="3600" dirty="0" smtClean="0">
                <a:latin typeface="Times New Roman" pitchFamily="18" charset="0"/>
                <a:cs typeface="Times New Roman" pitchFamily="18" charset="0"/>
              </a:rPr>
              <a:t>Bureau   :  After </a:t>
            </a:r>
            <a:r>
              <a:rPr lang="en-US" sz="3600" dirty="0" err="1" smtClean="0">
                <a:latin typeface="Times New Roman" pitchFamily="18" charset="0"/>
                <a:cs typeface="Times New Roman" pitchFamily="18" charset="0"/>
              </a:rPr>
              <a:t>Popat</a:t>
            </a:r>
            <a:r>
              <a:rPr lang="en-US" sz="3600" dirty="0" smtClean="0">
                <a:latin typeface="Times New Roman" pitchFamily="18" charset="0"/>
                <a:cs typeface="Times New Roman" pitchFamily="18" charset="0"/>
              </a:rPr>
              <a:t> Patel , Guy </a:t>
            </a:r>
            <a:r>
              <a:rPr lang="en-US" sz="3600" dirty="0" err="1" smtClean="0">
                <a:latin typeface="Times New Roman" pitchFamily="18" charset="0"/>
                <a:cs typeface="Times New Roman" pitchFamily="18" charset="0"/>
              </a:rPr>
              <a:t>Wormser</a:t>
            </a:r>
            <a:r>
              <a:rPr lang="en-US" sz="3600" dirty="0" smtClean="0">
                <a:latin typeface="Times New Roman" pitchFamily="18" charset="0"/>
                <a:cs typeface="Times New Roman" pitchFamily="18" charset="0"/>
              </a:rPr>
              <a:t> is </a:t>
            </a:r>
            <a:r>
              <a:rPr lang="en-US" sz="3600" dirty="0" smtClean="0">
                <a:latin typeface="Times New Roman" pitchFamily="18" charset="0"/>
                <a:cs typeface="Times New Roman" pitchFamily="18" charset="0"/>
              </a:rPr>
              <a:t>the Chair and  strongly active.</a:t>
            </a:r>
            <a:endParaRPr lang="en-US" sz="3600" dirty="0" smtClean="0">
              <a:latin typeface="Times New Roman" pitchFamily="18" charset="0"/>
              <a:cs typeface="Times New Roman" pitchFamily="18" charset="0"/>
            </a:endParaRPr>
          </a:p>
          <a:p>
            <a:pPr marL="782638" lvl="1" indent="-293688">
              <a:buSzPct val="8300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3600" dirty="0" smtClean="0">
                <a:latin typeface="Times New Roman" pitchFamily="18" charset="0"/>
                <a:cs typeface="Times New Roman" pitchFamily="18" charset="0"/>
              </a:rPr>
              <a:t>The presence of </a:t>
            </a:r>
            <a:r>
              <a:rPr lang="en-US" sz="3600" dirty="0" err="1" smtClean="0">
                <a:latin typeface="Times New Roman" pitchFamily="18" charset="0"/>
                <a:cs typeface="Times New Roman" pitchFamily="18" charset="0"/>
              </a:rPr>
              <a:t>SuperB’ers</a:t>
            </a:r>
            <a:r>
              <a:rPr lang="en-US" sz="3600" dirty="0" smtClean="0">
                <a:latin typeface="Times New Roman" pitchFamily="18" charset="0"/>
                <a:cs typeface="Times New Roman" pitchFamily="18" charset="0"/>
              </a:rPr>
              <a:t> in all the major conferences and workshops is ensured.</a:t>
            </a:r>
          </a:p>
          <a:p>
            <a:pPr>
              <a:buNone/>
            </a:pPr>
            <a:r>
              <a:rPr lang="en-US" sz="3600" dirty="0" smtClean="0">
                <a:latin typeface="Times New Roman" pitchFamily="18" charset="0"/>
                <a:cs typeface="Times New Roman" pitchFamily="18" charset="0"/>
              </a:rPr>
              <a:t>:</a:t>
            </a:r>
          </a:p>
          <a:p>
            <a:pPr>
              <a:buNone/>
            </a:pPr>
            <a:endParaRPr lang="en-US" sz="18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Collaboration </a:t>
            </a:r>
            <a:r>
              <a:rPr lang="en-US" dirty="0" smtClean="0">
                <a:solidFill>
                  <a:schemeClr val="bg1"/>
                </a:solidFill>
                <a:latin typeface="Times New Roman" pitchFamily="18" charset="0"/>
                <a:cs typeface="Times New Roman" pitchFamily="18" charset="0"/>
              </a:rPr>
              <a:t>Committees </a:t>
            </a:r>
            <a:r>
              <a:rPr lang="en-US" dirty="0" smtClean="0">
                <a:solidFill>
                  <a:schemeClr val="bg1"/>
                </a:solidFill>
                <a:latin typeface="Times New Roman" pitchFamily="18" charset="0"/>
                <a:cs typeface="Times New Roman" pitchFamily="18" charset="0"/>
              </a:rPr>
              <a:t>active</a:t>
            </a:r>
            <a:endParaRPr lang="en-US" dirty="0">
              <a:solidFill>
                <a:schemeClr val="bg1"/>
              </a:solidFill>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
        <p:nvSpPr>
          <p:cNvPr id="11" name="Date Placeholder 10"/>
          <p:cNvSpPr>
            <a:spLocks noGrp="1"/>
          </p:cNvSpPr>
          <p:nvPr>
            <p:ph type="dt" sz="half" idx="10"/>
          </p:nvPr>
        </p:nvSpPr>
        <p:spPr/>
        <p:txBody>
          <a:bodyPr/>
          <a:lstStyle/>
          <a:p>
            <a:fld id="{6143883A-8BAF-4104-A6C6-2D6ED5C9C992}" type="datetime1">
              <a:rPr lang="en-US" smtClean="0"/>
              <a:t>6/1/2012</a:t>
            </a:fld>
            <a:endParaRPr lang="en-US"/>
          </a:p>
        </p:txBody>
      </p:sp>
      <p:sp>
        <p:nvSpPr>
          <p:cNvPr id="12" name="Slide Number Placeholder 11"/>
          <p:cNvSpPr>
            <a:spLocks noGrp="1"/>
          </p:cNvSpPr>
          <p:nvPr>
            <p:ph type="sldNum" sz="quarter" idx="12"/>
          </p:nvPr>
        </p:nvSpPr>
        <p:spPr/>
        <p:txBody>
          <a:bodyPr/>
          <a:lstStyle/>
          <a:p>
            <a:fld id="{4E8B1266-1BC9-4F66-89DB-EB7B1E44702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00B0F0"/>
          </a:solidFill>
        </p:spPr>
        <p:txBody>
          <a:bodyPr>
            <a:normAutofit fontScale="90000"/>
          </a:bodyPr>
          <a:lstStyle/>
          <a:p>
            <a:r>
              <a:rPr lang="en-US" dirty="0" smtClean="0">
                <a:solidFill>
                  <a:schemeClr val="bg1"/>
                </a:solidFill>
                <a:latin typeface="Times New Roman" pitchFamily="18" charset="0"/>
                <a:cs typeface="Times New Roman" pitchFamily="18" charset="0"/>
              </a:rPr>
              <a:t>After March Joint </a:t>
            </a:r>
            <a:r>
              <a:rPr lang="en-US" dirty="0" smtClean="0">
                <a:solidFill>
                  <a:schemeClr val="bg1"/>
                </a:solidFill>
                <a:latin typeface="Times New Roman" pitchFamily="18" charset="0"/>
                <a:cs typeface="Times New Roman" pitchFamily="18" charset="0"/>
              </a:rPr>
              <a:t>Integration Group</a:t>
            </a:r>
            <a:endParaRPr lang="en-US" dirty="0">
              <a:solidFill>
                <a:schemeClr val="bg1"/>
              </a:solidFill>
              <a:latin typeface="Times New Roman" pitchFamily="18" charset="0"/>
              <a:cs typeface="Times New Roman" pitchFamily="18" charset="0"/>
            </a:endParaRPr>
          </a:p>
        </p:txBody>
      </p:sp>
      <p:sp>
        <p:nvSpPr>
          <p:cNvPr id="8" name="Content Placeholder 7"/>
          <p:cNvSpPr>
            <a:spLocks noGrp="1"/>
          </p:cNvSpPr>
          <p:nvPr>
            <p:ph idx="1"/>
          </p:nvPr>
        </p:nvSpPr>
        <p:spPr/>
        <p:txBody>
          <a:bodyPr>
            <a:normAutofit fontScale="92500"/>
          </a:bodyPr>
          <a:lstStyle/>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 proposed at the  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Collaboration Meeting of </a:t>
            </a:r>
            <a:r>
              <a:rPr lang="en-US" dirty="0" err="1" smtClean="0">
                <a:latin typeface="Times New Roman" pitchFamily="18" charset="0"/>
                <a:cs typeface="Times New Roman" pitchFamily="18" charset="0"/>
              </a:rPr>
              <a:t>F</a:t>
            </a:r>
            <a:r>
              <a:rPr lang="en-US" dirty="0" err="1" smtClean="0">
                <a:latin typeface="Times New Roman" pitchFamily="18" charset="0"/>
                <a:cs typeface="Times New Roman" pitchFamily="18" charset="0"/>
              </a:rPr>
              <a:t>rascati</a:t>
            </a:r>
            <a:r>
              <a:rPr lang="en-US" dirty="0" smtClean="0">
                <a:latin typeface="Times New Roman" pitchFamily="18" charset="0"/>
                <a:cs typeface="Times New Roman" pitchFamily="18" charset="0"/>
              </a:rPr>
              <a:t> the formation of a joint Group between the experiment collaboration and the </a:t>
            </a:r>
            <a:r>
              <a:rPr lang="en-US" dirty="0" err="1" smtClean="0">
                <a:latin typeface="Times New Roman" pitchFamily="18" charset="0"/>
                <a:cs typeface="Times New Roman" pitchFamily="18" charset="0"/>
              </a:rPr>
              <a:t>CabibboLab</a:t>
            </a:r>
            <a:r>
              <a:rPr lang="en-US" dirty="0" smtClean="0">
                <a:latin typeface="Times New Roman" pitchFamily="18" charset="0"/>
                <a:cs typeface="Times New Roman" pitchFamily="18" charset="0"/>
              </a:rPr>
              <a:t> to address and solve common technical problems .</a:t>
            </a:r>
          </a:p>
          <a:p>
            <a:pPr>
              <a:buNone/>
            </a:pPr>
            <a:r>
              <a:rPr lang="en-US" dirty="0" smtClean="0">
                <a:latin typeface="Times New Roman" pitchFamily="18" charset="0"/>
                <a:cs typeface="Times New Roman" pitchFamily="18" charset="0"/>
              </a:rPr>
              <a:t>We had a meeting ( FORUM), now we go to the organization phase.</a:t>
            </a:r>
          </a:p>
          <a:p>
            <a:pPr>
              <a:buNone/>
            </a:pPr>
            <a:r>
              <a:rPr lang="en-US" dirty="0" smtClean="0">
                <a:latin typeface="Times New Roman" pitchFamily="18" charset="0"/>
                <a:cs typeface="Times New Roman" pitchFamily="18" charset="0"/>
              </a:rPr>
              <a:t>I consulted with Walter </a:t>
            </a:r>
            <a:r>
              <a:rPr lang="en-US" dirty="0" err="1" smtClean="0">
                <a:latin typeface="Times New Roman" pitchFamily="18" charset="0"/>
                <a:cs typeface="Times New Roman" pitchFamily="18" charset="0"/>
              </a:rPr>
              <a:t>Scandale</a:t>
            </a:r>
            <a:r>
              <a:rPr lang="en-US" dirty="0" smtClean="0">
                <a:latin typeface="Times New Roman" pitchFamily="18" charset="0"/>
                <a:cs typeface="Times New Roman" pitchFamily="18" charset="0"/>
              </a:rPr>
              <a:t> , Alessandro </a:t>
            </a:r>
            <a:r>
              <a:rPr lang="en-US" dirty="0" err="1" smtClean="0">
                <a:latin typeface="Times New Roman" pitchFamily="18" charset="0"/>
                <a:cs typeface="Times New Roman" pitchFamily="18" charset="0"/>
              </a:rPr>
              <a:t>Variola</a:t>
            </a:r>
            <a:r>
              <a:rPr lang="en-US" dirty="0" smtClean="0">
                <a:latin typeface="Times New Roman" pitchFamily="18" charset="0"/>
                <a:cs typeface="Times New Roman" pitchFamily="18" charset="0"/>
              </a:rPr>
              <a:t> and Claudio </a:t>
            </a:r>
            <a:r>
              <a:rPr lang="en-US" dirty="0" err="1" smtClean="0">
                <a:latin typeface="Times New Roman" pitchFamily="18" charset="0"/>
                <a:cs typeface="Times New Roman" pitchFamily="18" charset="0"/>
              </a:rPr>
              <a:t>Sanelli</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Then with the Superb Executive Board.</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9" name="Date Placeholder 8"/>
          <p:cNvSpPr>
            <a:spLocks noGrp="1"/>
          </p:cNvSpPr>
          <p:nvPr>
            <p:ph type="dt" sz="half" idx="10"/>
          </p:nvPr>
        </p:nvSpPr>
        <p:spPr/>
        <p:txBody>
          <a:bodyPr/>
          <a:lstStyle/>
          <a:p>
            <a:fld id="{61B6F2D3-6760-4BBB-A574-E65FFAB370A0}" type="datetime1">
              <a:rPr lang="en-US" smtClean="0"/>
              <a:t>6/1/2012</a:t>
            </a:fld>
            <a:endParaRPr lang="en-US"/>
          </a:p>
        </p:txBody>
      </p:sp>
      <p:sp>
        <p:nvSpPr>
          <p:cNvPr id="10" name="Slide Number Placeholder 9"/>
          <p:cNvSpPr>
            <a:spLocks noGrp="1"/>
          </p:cNvSpPr>
          <p:nvPr>
            <p:ph type="sldNum" sz="quarter" idx="12"/>
          </p:nvPr>
        </p:nvSpPr>
        <p:spPr/>
        <p:txBody>
          <a:bodyPr/>
          <a:lstStyle/>
          <a:p>
            <a:fld id="{4E8B1266-1BC9-4F66-89DB-EB7B1E44702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TotalTime>
  <Words>1029</Words>
  <Application>Microsoft Office PowerPoint</Application>
  <PresentationFormat>On-screen Show (4:3)</PresentationFormat>
  <Paragraphs>168</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Meeting goals</vt:lpstr>
      <vt:lpstr>After March Meeting</vt:lpstr>
      <vt:lpstr>This Week</vt:lpstr>
      <vt:lpstr>After March</vt:lpstr>
      <vt:lpstr>Completion of Exec Board </vt:lpstr>
      <vt:lpstr>After March</vt:lpstr>
      <vt:lpstr>After March</vt:lpstr>
      <vt:lpstr>Collaboration Committees active</vt:lpstr>
      <vt:lpstr>After March Joint Integration Group</vt:lpstr>
      <vt:lpstr>The Joint Integration Group Goals</vt:lpstr>
      <vt:lpstr>The Joint Integration Group</vt:lpstr>
      <vt:lpstr>The Joint Integration Group</vt:lpstr>
      <vt:lpstr>Comments on this Meeting Agenda</vt:lpstr>
      <vt:lpstr>Comments on this Meeting Agenda</vt:lpstr>
      <vt:lpstr>Comments on this Meeting Agenda</vt:lpstr>
      <vt:lpstr>European Strategy</vt:lpstr>
      <vt:lpstr>Comments on this Meeting Agenda</vt:lpstr>
    </vt:vector>
  </TitlesOfParts>
  <Company>INFN Pisa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20</cp:revision>
  <dcterms:created xsi:type="dcterms:W3CDTF">2012-03-19T11:50:16Z</dcterms:created>
  <dcterms:modified xsi:type="dcterms:W3CDTF">2012-06-01T06:35:32Z</dcterms:modified>
</cp:coreProperties>
</file>