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tags/tag7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tags/tag86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3" r:id="rId2"/>
    <p:sldId id="307" r:id="rId3"/>
    <p:sldId id="304" r:id="rId4"/>
    <p:sldId id="314" r:id="rId5"/>
    <p:sldId id="319" r:id="rId6"/>
    <p:sldId id="316" r:id="rId7"/>
    <p:sldId id="323" r:id="rId8"/>
    <p:sldId id="324" r:id="rId9"/>
    <p:sldId id="310" r:id="rId10"/>
    <p:sldId id="313" r:id="rId11"/>
    <p:sldId id="326" r:id="rId12"/>
    <p:sldId id="32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1" autoAdjust="0"/>
    <p:restoredTop sz="94660"/>
  </p:normalViewPr>
  <p:slideViewPr>
    <p:cSldViewPr snapToGrid="0">
      <p:cViewPr>
        <p:scale>
          <a:sx n="75" d="100"/>
          <a:sy n="75" d="100"/>
        </p:scale>
        <p:origin x="-103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3F8D8-656E-4D74-B544-0FDD27D68D9B}" type="datetimeFigureOut">
              <a:rPr lang="it-IT" smtClean="0"/>
              <a:pPr/>
              <a:t>20/06/2012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9B7C2-EF26-48ED-A81B-A17DE9C0ED9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73B7-9748-40D8-A204-B15B55E048F5}" type="datetimeFigureOut">
              <a:rPr lang="it-IT" smtClean="0"/>
              <a:pPr/>
              <a:t>20/06/2012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A118-187C-4237-A5F5-A0629AC9AB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73B7-9748-40D8-A204-B15B55E048F5}" type="datetimeFigureOut">
              <a:rPr lang="it-IT" smtClean="0"/>
              <a:pPr/>
              <a:t>20/06/2012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A118-187C-4237-A5F5-A0629AC9AB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73B7-9748-40D8-A204-B15B55E048F5}" type="datetimeFigureOut">
              <a:rPr lang="it-IT" smtClean="0"/>
              <a:pPr/>
              <a:t>20/06/2012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A118-187C-4237-A5F5-A0629AC9AB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73B7-9748-40D8-A204-B15B55E048F5}" type="datetimeFigureOut">
              <a:rPr lang="it-IT" smtClean="0"/>
              <a:pPr/>
              <a:t>20/06/2012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A118-187C-4237-A5F5-A0629AC9AB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73B7-9748-40D8-A204-B15B55E048F5}" type="datetimeFigureOut">
              <a:rPr lang="it-IT" smtClean="0"/>
              <a:pPr/>
              <a:t>20/06/2012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A118-187C-4237-A5F5-A0629AC9AB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73B7-9748-40D8-A204-B15B55E048F5}" type="datetimeFigureOut">
              <a:rPr lang="it-IT" smtClean="0"/>
              <a:pPr/>
              <a:t>20/06/2012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A118-187C-4237-A5F5-A0629AC9AB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73B7-9748-40D8-A204-B15B55E048F5}" type="datetimeFigureOut">
              <a:rPr lang="it-IT" smtClean="0"/>
              <a:pPr/>
              <a:t>20/06/2012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A118-187C-4237-A5F5-A0629AC9AB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73B7-9748-40D8-A204-B15B55E048F5}" type="datetimeFigureOut">
              <a:rPr lang="it-IT" smtClean="0"/>
              <a:pPr/>
              <a:t>20/06/2012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A118-187C-4237-A5F5-A0629AC9AB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73B7-9748-40D8-A204-B15B55E048F5}" type="datetimeFigureOut">
              <a:rPr lang="it-IT" smtClean="0"/>
              <a:pPr/>
              <a:t>20/06/2012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A118-187C-4237-A5F5-A0629AC9AB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73B7-9748-40D8-A204-B15B55E048F5}" type="datetimeFigureOut">
              <a:rPr lang="it-IT" smtClean="0"/>
              <a:pPr/>
              <a:t>20/06/2012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A118-187C-4237-A5F5-A0629AC9AB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73B7-9748-40D8-A204-B15B55E048F5}" type="datetimeFigureOut">
              <a:rPr lang="it-IT" smtClean="0"/>
              <a:pPr/>
              <a:t>20/06/2012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A118-187C-4237-A5F5-A0629AC9AB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473B7-9748-40D8-A204-B15B55E048F5}" type="datetimeFigureOut">
              <a:rPr lang="it-IT" smtClean="0"/>
              <a:pPr/>
              <a:t>20/06/2012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A118-187C-4237-A5F5-A0629AC9ABA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71.xml"/><Relationship Id="rId7" Type="http://schemas.openxmlformats.org/officeDocument/2006/relationships/image" Target="../media/image63.png"/><Relationship Id="rId12" Type="http://schemas.openxmlformats.org/officeDocument/2006/relationships/image" Target="../media/image1.gif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67.png"/><Relationship Id="rId5" Type="http://schemas.openxmlformats.org/officeDocument/2006/relationships/tags" Target="../tags/tag73.xml"/><Relationship Id="rId10" Type="http://schemas.openxmlformats.org/officeDocument/2006/relationships/image" Target="../media/image66.png"/><Relationship Id="rId4" Type="http://schemas.openxmlformats.org/officeDocument/2006/relationships/tags" Target="../tags/tag72.xml"/><Relationship Id="rId9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image" Target="../media/image71.png"/><Relationship Id="rId3" Type="http://schemas.openxmlformats.org/officeDocument/2006/relationships/tags" Target="../tags/tag76.xml"/><Relationship Id="rId21" Type="http://schemas.openxmlformats.org/officeDocument/2006/relationships/image" Target="../media/image74.png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image" Target="../media/image70.png"/><Relationship Id="rId25" Type="http://schemas.openxmlformats.org/officeDocument/2006/relationships/image" Target="../media/image1.gif"/><Relationship Id="rId2" Type="http://schemas.openxmlformats.org/officeDocument/2006/relationships/tags" Target="../tags/tag75.xml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24" Type="http://schemas.openxmlformats.org/officeDocument/2006/relationships/image" Target="../media/image77.png"/><Relationship Id="rId5" Type="http://schemas.openxmlformats.org/officeDocument/2006/relationships/tags" Target="../tags/tag78.xml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10" Type="http://schemas.openxmlformats.org/officeDocument/2006/relationships/tags" Target="../tags/tag83.xml"/><Relationship Id="rId19" Type="http://schemas.openxmlformats.org/officeDocument/2006/relationships/image" Target="../media/image72.png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7.png"/><Relationship Id="rId3" Type="http://schemas.openxmlformats.org/officeDocument/2006/relationships/tags" Target="../tags/tag3.xml"/><Relationship Id="rId21" Type="http://schemas.openxmlformats.org/officeDocument/2006/relationships/image" Target="../media/image3.png"/><Relationship Id="rId34" Type="http://schemas.openxmlformats.org/officeDocument/2006/relationships/image" Target="../media/image15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6.png"/><Relationship Id="rId33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2.png"/><Relationship Id="rId29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1.gif"/><Relationship Id="rId28" Type="http://schemas.openxmlformats.org/officeDocument/2006/relationships/image" Target="../media/image9.png"/><Relationship Id="rId36" Type="http://schemas.openxmlformats.org/officeDocument/2006/relationships/image" Target="../media/image17.png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6.xml"/><Relationship Id="rId31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4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35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1.gif"/><Relationship Id="rId18" Type="http://schemas.openxmlformats.org/officeDocument/2006/relationships/image" Target="../media/image25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0.png"/><Relationship Id="rId17" Type="http://schemas.openxmlformats.org/officeDocument/2006/relationships/image" Target="../media/image24.png"/><Relationship Id="rId2" Type="http://schemas.openxmlformats.org/officeDocument/2006/relationships/tags" Target="../tags/tag20.xml"/><Relationship Id="rId16" Type="http://schemas.openxmlformats.org/officeDocument/2006/relationships/image" Target="../media/image23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9.png"/><Relationship Id="rId5" Type="http://schemas.openxmlformats.org/officeDocument/2006/relationships/tags" Target="../tags/tag23.xml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" Type="http://schemas.openxmlformats.org/officeDocument/2006/relationships/tags" Target="../tags/tag28.xml"/><Relationship Id="rId16" Type="http://schemas.openxmlformats.org/officeDocument/2006/relationships/image" Target="../media/image31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7.png"/><Relationship Id="rId5" Type="http://schemas.openxmlformats.org/officeDocument/2006/relationships/tags" Target="../tags/tag31.xml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tags" Target="../tags/tag30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1.gif"/><Relationship Id="rId18" Type="http://schemas.openxmlformats.org/officeDocument/2006/relationships/image" Target="../media/image38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34.png"/><Relationship Id="rId17" Type="http://schemas.openxmlformats.org/officeDocument/2006/relationships/image" Target="../media/image37.png"/><Relationship Id="rId2" Type="http://schemas.openxmlformats.org/officeDocument/2006/relationships/tags" Target="../tags/tag36.xml"/><Relationship Id="rId16" Type="http://schemas.openxmlformats.org/officeDocument/2006/relationships/image" Target="../media/image28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9.xml"/><Relationship Id="rId15" Type="http://schemas.openxmlformats.org/officeDocument/2006/relationships/image" Target="../media/image36.png"/><Relationship Id="rId10" Type="http://schemas.openxmlformats.org/officeDocument/2006/relationships/tags" Target="../tags/tag44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image" Target="../media/image42.png"/><Relationship Id="rId18" Type="http://schemas.openxmlformats.org/officeDocument/2006/relationships/image" Target="../media/image1.gif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tags" Target="../tags/tag46.xml"/><Relationship Id="rId16" Type="http://schemas.openxmlformats.org/officeDocument/2006/relationships/image" Target="../media/image45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40.png"/><Relationship Id="rId5" Type="http://schemas.openxmlformats.org/officeDocument/2006/relationships/tags" Target="../tags/tag49.xml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tags" Target="../tags/tag48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55.xml"/><Relationship Id="rId7" Type="http://schemas.openxmlformats.org/officeDocument/2006/relationships/image" Target="../media/image1.gif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13" Type="http://schemas.openxmlformats.org/officeDocument/2006/relationships/image" Target="../media/image54.png"/><Relationship Id="rId3" Type="http://schemas.openxmlformats.org/officeDocument/2006/relationships/tags" Target="../tags/tag58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53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52.png"/><Relationship Id="rId5" Type="http://schemas.openxmlformats.org/officeDocument/2006/relationships/tags" Target="../tags/tag60.xml"/><Relationship Id="rId10" Type="http://schemas.openxmlformats.org/officeDocument/2006/relationships/image" Target="../media/image51.png"/><Relationship Id="rId4" Type="http://schemas.openxmlformats.org/officeDocument/2006/relationships/tags" Target="../tags/tag59.xml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60.png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image" Target="../media/image59.png"/><Relationship Id="rId2" Type="http://schemas.openxmlformats.org/officeDocument/2006/relationships/tags" Target="../tags/tag63.xml"/><Relationship Id="rId16" Type="http://schemas.openxmlformats.org/officeDocument/2006/relationships/image" Target="../media/image1.gif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58.png"/><Relationship Id="rId5" Type="http://schemas.openxmlformats.org/officeDocument/2006/relationships/tags" Target="../tags/tag66.xml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tags" Target="../tags/tag65.xml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o 48"/>
          <p:cNvGrpSpPr/>
          <p:nvPr/>
        </p:nvGrpSpPr>
        <p:grpSpPr>
          <a:xfrm>
            <a:off x="381000" y="63500"/>
            <a:ext cx="8458200" cy="919897"/>
            <a:chOff x="457200" y="927100"/>
            <a:chExt cx="8458200" cy="919897"/>
          </a:xfrm>
        </p:grpSpPr>
        <p:sp>
          <p:nvSpPr>
            <p:cNvPr id="50" name="CasellaDiTesto 49"/>
            <p:cNvSpPr txBox="1"/>
            <p:nvPr/>
          </p:nvSpPr>
          <p:spPr>
            <a:xfrm>
              <a:off x="1079500" y="1016000"/>
              <a:ext cx="7835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002060"/>
                  </a:solidFill>
                </a:rPr>
                <a:t>Particle oscillations</a:t>
              </a:r>
              <a:r>
                <a:rPr lang="it-IT" sz="1600" smtClean="0">
                  <a:solidFill>
                    <a:srgbClr val="002060"/>
                  </a:solidFill>
                </a:rPr>
                <a:t> in collapse models, Frascati, 21/06/2012</a:t>
              </a:r>
            </a:p>
            <a:p>
              <a:pPr algn="ctr"/>
              <a:r>
                <a:rPr lang="en-US" sz="1600" smtClean="0">
                  <a:solidFill>
                    <a:srgbClr val="002060"/>
                  </a:solidFill>
                </a:rPr>
                <a:t>WORKSHOP: “</a:t>
              </a:r>
              <a:r>
                <a:rPr lang="en-GB" sz="1600" smtClean="0">
                  <a:solidFill>
                    <a:srgbClr val="002060"/>
                  </a:solidFill>
                </a:rPr>
                <a:t>Open Problems in Quantum Mechanics</a:t>
              </a:r>
              <a:r>
                <a:rPr lang="en-US" sz="1600" smtClean="0">
                  <a:solidFill>
                    <a:srgbClr val="002060"/>
                  </a:solidFill>
                </a:rPr>
                <a:t>”</a:t>
              </a:r>
              <a:endParaRPr lang="it-IT" sz="1600" smtClean="0">
                <a:solidFill>
                  <a:srgbClr val="002060"/>
                </a:solidFill>
              </a:endParaRPr>
            </a:p>
            <a:p>
              <a:pPr algn="ctr"/>
              <a:endParaRPr lang="it-IT" sz="1600"/>
            </a:p>
          </p:txBody>
        </p:sp>
        <p:pic>
          <p:nvPicPr>
            <p:cNvPr id="51" name="Picture 11" descr="http://www.viaggioadriatico.it/ViaggiADR/progetto/immagini-della-sezione/11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5776" y="927100"/>
              <a:ext cx="823766" cy="685800"/>
            </a:xfrm>
            <a:prstGeom prst="rect">
              <a:avLst/>
            </a:prstGeom>
            <a:noFill/>
          </p:spPr>
        </p:pic>
        <p:sp>
          <p:nvSpPr>
            <p:cNvPr id="52" name="Rettangolo 51"/>
            <p:cNvSpPr/>
            <p:nvPr/>
          </p:nvSpPr>
          <p:spPr>
            <a:xfrm>
              <a:off x="457200" y="1681481"/>
              <a:ext cx="8305800" cy="58419"/>
            </a:xfrm>
            <a:prstGeom prst="rect">
              <a:avLst/>
            </a:prstGeom>
            <a:gradFill flip="none" rotWithShape="1">
              <a:gsLst>
                <a:gs pos="15000">
                  <a:srgbClr val="002060">
                    <a:alpha val="79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2100" y="1101725"/>
            <a:ext cx="8496300" cy="91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UNIVERSITY OF TRIESTE - </a:t>
            </a:r>
            <a:r>
              <a:rPr lang="it-IT" sz="2000" i="1" smtClean="0"/>
              <a:t>DEPARTEMENT OF THEORETICAL PHYSICS</a:t>
            </a:r>
          </a:p>
          <a:p>
            <a:pPr algn="ctr">
              <a:spcBef>
                <a:spcPct val="0"/>
              </a:spcBef>
              <a:defRPr/>
            </a:pPr>
            <a:endParaRPr lang="it-IT" sz="1100" i="1" smtClean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04800" y="2700338"/>
            <a:ext cx="847782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000" cap="all" smtClean="0"/>
              <a:t>Particle oscillations in COLLAPSE models</a:t>
            </a:r>
            <a:endParaRPr lang="it-IT" sz="3000" cap="all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93738" y="4267200"/>
            <a:ext cx="24479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mtClean="0"/>
              <a:t>Supervisor</a:t>
            </a:r>
            <a:r>
              <a:rPr lang="it-IT" sz="1800" smtClean="0"/>
              <a:t>:</a:t>
            </a:r>
            <a:endParaRPr lang="it-IT" sz="1800"/>
          </a:p>
          <a:p>
            <a:pPr>
              <a:spcBef>
                <a:spcPct val="50000"/>
              </a:spcBef>
            </a:pPr>
            <a:r>
              <a:rPr lang="it-IT" smtClean="0"/>
              <a:t>Angelo Bassi</a:t>
            </a:r>
            <a:endParaRPr lang="it-IT" sz="180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48475" y="4271963"/>
            <a:ext cx="19431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mtClean="0"/>
              <a:t>S</a:t>
            </a:r>
            <a:r>
              <a:rPr lang="it-IT" sz="1800" smtClean="0"/>
              <a:t>tudent:</a:t>
            </a:r>
            <a:endParaRPr lang="it-IT" sz="1800"/>
          </a:p>
          <a:p>
            <a:pPr>
              <a:spcBef>
                <a:spcPct val="50000"/>
              </a:spcBef>
            </a:pPr>
            <a:r>
              <a:rPr lang="it-IT" sz="1800"/>
              <a:t>Sandro </a:t>
            </a:r>
            <a:r>
              <a:rPr lang="it-IT" sz="1800" err="1"/>
              <a:t>Donadi</a:t>
            </a:r>
            <a:endParaRPr lang="it-IT" sz="180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76300" y="2085975"/>
            <a:ext cx="728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smtClean="0"/>
              <a:t>WORKSHOP: “</a:t>
            </a:r>
            <a:r>
              <a:rPr lang="en-GB" sz="2000" i="1" smtClean="0"/>
              <a:t>Open Problems in Quantum Mechanics</a:t>
            </a:r>
            <a:r>
              <a:rPr lang="en-US" sz="2000" i="1" smtClean="0"/>
              <a:t>”</a:t>
            </a:r>
            <a:endParaRPr lang="it-IT" sz="2000" i="1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449513" y="6343650"/>
            <a:ext cx="3816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 smtClean="0"/>
              <a:t>FRASCATI 21/06/2012</a:t>
            </a:r>
            <a:endParaRPr lang="it-IT" sz="180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57238" y="5473700"/>
            <a:ext cx="7878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mtClean="0"/>
              <a:t>Catalina </a:t>
            </a:r>
            <a:r>
              <a:rPr lang="it-IT" smtClean="0"/>
              <a:t>Curceanu,  Antonio Di Domenico,  Luca Ferialdi  and  Beatrix </a:t>
            </a:r>
            <a:r>
              <a:rPr lang="it-IT" smtClean="0"/>
              <a:t>C. Hiesmayr</a:t>
            </a:r>
            <a:endParaRPr lang="it-IT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66700" y="4394200"/>
            <a:ext cx="863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000" smtClean="0"/>
              <a:t>THANKS</a:t>
            </a:r>
          </a:p>
        </p:txBody>
      </p:sp>
      <p:grpSp>
        <p:nvGrpSpPr>
          <p:cNvPr id="8" name="Gruppo 48"/>
          <p:cNvGrpSpPr/>
          <p:nvPr/>
        </p:nvGrpSpPr>
        <p:grpSpPr>
          <a:xfrm>
            <a:off x="381000" y="63500"/>
            <a:ext cx="8458200" cy="919897"/>
            <a:chOff x="457200" y="927100"/>
            <a:chExt cx="8458200" cy="919897"/>
          </a:xfrm>
        </p:grpSpPr>
        <p:sp>
          <p:nvSpPr>
            <p:cNvPr id="9" name="CasellaDiTesto 8"/>
            <p:cNvSpPr txBox="1"/>
            <p:nvPr/>
          </p:nvSpPr>
          <p:spPr>
            <a:xfrm>
              <a:off x="1079500" y="1016000"/>
              <a:ext cx="7835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002060"/>
                  </a:solidFill>
                </a:rPr>
                <a:t>Particle oscillations</a:t>
              </a:r>
              <a:r>
                <a:rPr lang="it-IT" sz="1600" smtClean="0">
                  <a:solidFill>
                    <a:srgbClr val="002060"/>
                  </a:solidFill>
                </a:rPr>
                <a:t> in collapse models, Frascati, 21/06/2012</a:t>
              </a:r>
            </a:p>
            <a:p>
              <a:pPr algn="ctr"/>
              <a:r>
                <a:rPr lang="en-US" sz="1600" smtClean="0">
                  <a:solidFill>
                    <a:srgbClr val="002060"/>
                  </a:solidFill>
                </a:rPr>
                <a:t>WORKSHOP: “</a:t>
              </a:r>
              <a:r>
                <a:rPr lang="en-GB" sz="1600" smtClean="0">
                  <a:solidFill>
                    <a:srgbClr val="002060"/>
                  </a:solidFill>
                </a:rPr>
                <a:t>Open Problems in Quantum Mechanics</a:t>
              </a:r>
              <a:r>
                <a:rPr lang="en-US" sz="1600" smtClean="0">
                  <a:solidFill>
                    <a:srgbClr val="002060"/>
                  </a:solidFill>
                </a:rPr>
                <a:t>”</a:t>
              </a:r>
              <a:endParaRPr lang="it-IT" sz="1600" smtClean="0">
                <a:solidFill>
                  <a:srgbClr val="002060"/>
                </a:solidFill>
              </a:endParaRPr>
            </a:p>
            <a:p>
              <a:pPr algn="ctr"/>
              <a:endParaRPr lang="it-IT" sz="1600"/>
            </a:p>
          </p:txBody>
        </p:sp>
        <p:pic>
          <p:nvPicPr>
            <p:cNvPr id="10" name="Picture 11" descr="http://www.viaggioadriatico.it/ViaggiADR/progetto/immagini-della-sezione/11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5776" y="927100"/>
              <a:ext cx="823766" cy="685800"/>
            </a:xfrm>
            <a:prstGeom prst="rect">
              <a:avLst/>
            </a:prstGeom>
            <a:noFill/>
          </p:spPr>
        </p:pic>
        <p:sp>
          <p:nvSpPr>
            <p:cNvPr id="11" name="Rettangolo 10"/>
            <p:cNvSpPr/>
            <p:nvPr/>
          </p:nvSpPr>
          <p:spPr>
            <a:xfrm>
              <a:off x="457200" y="1681481"/>
              <a:ext cx="8305800" cy="58419"/>
            </a:xfrm>
            <a:prstGeom prst="rect">
              <a:avLst/>
            </a:prstGeom>
            <a:gradFill flip="none" rotWithShape="1">
              <a:gsLst>
                <a:gs pos="15000">
                  <a:srgbClr val="002060">
                    <a:alpha val="79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2" name="CasellaDiTesto 11"/>
          <p:cNvSpPr txBox="1"/>
          <p:nvPr/>
        </p:nvSpPr>
        <p:spPr>
          <a:xfrm>
            <a:off x="266700" y="901700"/>
            <a:ext cx="863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smtClean="0"/>
              <a:t>CONCLUSION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88900" y="1498601"/>
            <a:ext cx="890270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it-IT" smtClean="0"/>
              <a:t>For neutrinos and kaons, the noise effect on </a:t>
            </a:r>
            <a:r>
              <a:rPr lang="it-IT" smtClean="0"/>
              <a:t>one </a:t>
            </a:r>
            <a:r>
              <a:rPr lang="it-IT" smtClean="0"/>
              <a:t>particle oscillation is very small: the  dumping factor is of order 10</a:t>
            </a:r>
            <a:r>
              <a:rPr lang="it-IT" baseline="30000" smtClean="0"/>
              <a:t>-38</a:t>
            </a:r>
            <a:r>
              <a:rPr lang="it-IT" smtClean="0"/>
              <a:t> or smaller.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it-IT" smtClean="0"/>
              <a:t>The computation for entangled kaons gives effect of the same order that in single particle case.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it-IT" smtClean="0"/>
              <a:t> </a:t>
            </a:r>
            <a:r>
              <a:rPr lang="it-IT" smtClean="0"/>
              <a:t>If </a:t>
            </a:r>
            <a:r>
              <a:rPr lang="it-IT" smtClean="0"/>
              <a:t>we coupled the noise with the flavour eigenstates, to see some new effect we must suppose that the noise interaction is flavour dependent.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266700" y="850900"/>
            <a:ext cx="863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smtClean="0"/>
              <a:t>COLLAPSE MODELS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04800" y="1219200"/>
            <a:ext cx="863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it-IT" smtClean="0"/>
              <a:t>   IDEA: modify the Schr</a:t>
            </a:r>
            <a:r>
              <a:rPr lang="it-IT" sz="1300" b="1" smtClean="0"/>
              <a:t>Ö</a:t>
            </a:r>
            <a:r>
              <a:rPr lang="it-IT" smtClean="0"/>
              <a:t>dinger equation. </a:t>
            </a:r>
          </a:p>
          <a:p>
            <a:pPr marL="342900" indent="-342900" algn="just">
              <a:lnSpc>
                <a:spcPct val="150000"/>
              </a:lnSpc>
            </a:pPr>
            <a:r>
              <a:rPr lang="it-IT" smtClean="0"/>
              <a:t>   we’re  looking for a NON LINEAR and STOCHASTIC evolution.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03200" y="2311400"/>
            <a:ext cx="863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mtClean="0"/>
              <a:t> THE GRW MODEL</a:t>
            </a:r>
          </a:p>
        </p:txBody>
      </p:sp>
      <p:grpSp>
        <p:nvGrpSpPr>
          <p:cNvPr id="2" name="Gruppo 26"/>
          <p:cNvGrpSpPr/>
          <p:nvPr/>
        </p:nvGrpSpPr>
        <p:grpSpPr>
          <a:xfrm>
            <a:off x="292100" y="3276600"/>
            <a:ext cx="7594600" cy="1050926"/>
            <a:chOff x="292100" y="3365500"/>
            <a:chExt cx="7594600" cy="1050926"/>
          </a:xfrm>
        </p:grpSpPr>
        <p:pic>
          <p:nvPicPr>
            <p:cNvPr id="11" name="Immagine 10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1333500" y="3797301"/>
              <a:ext cx="1874520" cy="619125"/>
            </a:xfrm>
            <a:prstGeom prst="rect">
              <a:avLst/>
            </a:prstGeom>
          </p:spPr>
        </p:pic>
        <p:sp>
          <p:nvSpPr>
            <p:cNvPr id="13" name="CasellaDiTesto 12"/>
            <p:cNvSpPr txBox="1"/>
            <p:nvPr/>
          </p:nvSpPr>
          <p:spPr>
            <a:xfrm>
              <a:off x="292100" y="3365500"/>
              <a:ext cx="759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it-IT" smtClean="0"/>
                <a:t>2)  The localization around the point </a:t>
              </a:r>
              <a:r>
                <a:rPr lang="it-IT" b="1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it-IT" smtClean="0"/>
                <a:t>  is:</a:t>
              </a: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3632200" y="3911600"/>
              <a:ext cx="698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it-IT" smtClean="0"/>
                <a:t>with</a:t>
              </a:r>
            </a:p>
          </p:txBody>
        </p:sp>
        <p:pic>
          <p:nvPicPr>
            <p:cNvPr id="18" name="Immagine 17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4775202" y="3797301"/>
              <a:ext cx="2726055" cy="510540"/>
            </a:xfrm>
            <a:prstGeom prst="rect">
              <a:avLst/>
            </a:prstGeom>
          </p:spPr>
        </p:pic>
      </p:grpSp>
      <p:grpSp>
        <p:nvGrpSpPr>
          <p:cNvPr id="3" name="Gruppo 27"/>
          <p:cNvGrpSpPr/>
          <p:nvPr/>
        </p:nvGrpSpPr>
        <p:grpSpPr>
          <a:xfrm>
            <a:off x="292100" y="4533901"/>
            <a:ext cx="7475221" cy="382031"/>
            <a:chOff x="292100" y="4559301"/>
            <a:chExt cx="7475221" cy="382031"/>
          </a:xfrm>
        </p:grpSpPr>
        <p:sp>
          <p:nvSpPr>
            <p:cNvPr id="20" name="CasellaDiTesto 19"/>
            <p:cNvSpPr txBox="1"/>
            <p:nvPr/>
          </p:nvSpPr>
          <p:spPr>
            <a:xfrm>
              <a:off x="292100" y="4572000"/>
              <a:ext cx="590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it-IT" smtClean="0"/>
                <a:t>3)  The probability of localization around </a:t>
              </a:r>
              <a:r>
                <a:rPr lang="it-IT" b="1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it-IT" smtClean="0"/>
                <a:t> is given by:</a:t>
              </a:r>
            </a:p>
          </p:txBody>
        </p:sp>
        <p:pic>
          <p:nvPicPr>
            <p:cNvPr id="23" name="Immagine 22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5702301" y="4559301"/>
              <a:ext cx="2065020" cy="369570"/>
            </a:xfrm>
            <a:prstGeom prst="rect">
              <a:avLst/>
            </a:prstGeom>
          </p:spPr>
        </p:pic>
      </p:grpSp>
      <p:grpSp>
        <p:nvGrpSpPr>
          <p:cNvPr id="4" name="Gruppo 28"/>
          <p:cNvGrpSpPr/>
          <p:nvPr/>
        </p:nvGrpSpPr>
        <p:grpSpPr>
          <a:xfrm>
            <a:off x="292100" y="5130800"/>
            <a:ext cx="8369300" cy="1120776"/>
            <a:chOff x="292100" y="5308600"/>
            <a:chExt cx="8369300" cy="1120776"/>
          </a:xfrm>
        </p:grpSpPr>
        <p:sp>
          <p:nvSpPr>
            <p:cNvPr id="24" name="CasellaDiTesto 23"/>
            <p:cNvSpPr txBox="1"/>
            <p:nvPr/>
          </p:nvSpPr>
          <p:spPr>
            <a:xfrm>
              <a:off x="292100" y="5308600"/>
              <a:ext cx="8369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it-IT" smtClean="0"/>
                <a:t>4)  Between two localizations the system’state evolves following the Schr</a:t>
              </a:r>
              <a:r>
                <a:rPr lang="it-IT" sz="1300" b="1" smtClean="0"/>
                <a:t>Ö</a:t>
              </a:r>
              <a:r>
                <a:rPr lang="it-IT" smtClean="0"/>
                <a:t>dinger equation:</a:t>
              </a:r>
            </a:p>
          </p:txBody>
        </p:sp>
        <p:pic>
          <p:nvPicPr>
            <p:cNvPr id="26" name="Immagine 25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3200402" y="5905501"/>
              <a:ext cx="2527935" cy="523875"/>
            </a:xfrm>
            <a:prstGeom prst="rect">
              <a:avLst/>
            </a:prstGeom>
          </p:spPr>
        </p:pic>
      </p:grpSp>
      <p:grpSp>
        <p:nvGrpSpPr>
          <p:cNvPr id="5" name="Gruppo 24"/>
          <p:cNvGrpSpPr/>
          <p:nvPr/>
        </p:nvGrpSpPr>
        <p:grpSpPr>
          <a:xfrm>
            <a:off x="292100" y="2743200"/>
            <a:ext cx="8636000" cy="369332"/>
            <a:chOff x="292100" y="2705100"/>
            <a:chExt cx="8636000" cy="369332"/>
          </a:xfrm>
        </p:grpSpPr>
        <p:sp>
          <p:nvSpPr>
            <p:cNvPr id="9" name="CasellaDiTesto 8"/>
            <p:cNvSpPr txBox="1"/>
            <p:nvPr/>
          </p:nvSpPr>
          <p:spPr>
            <a:xfrm>
              <a:off x="292100" y="2705100"/>
              <a:ext cx="863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it-IT" smtClean="0"/>
                <a:t>1)  Casual Localizations that follow a poissonian statistic with mean rate      .</a:t>
              </a:r>
            </a:p>
          </p:txBody>
        </p:sp>
        <p:pic>
          <p:nvPicPr>
            <p:cNvPr id="22" name="Immagine 21" descr="addin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7061200" y="2794000"/>
              <a:ext cx="198120" cy="217170"/>
            </a:xfrm>
            <a:prstGeom prst="rect">
              <a:avLst/>
            </a:prstGeom>
          </p:spPr>
        </p:pic>
      </p:grpSp>
      <p:grpSp>
        <p:nvGrpSpPr>
          <p:cNvPr id="6" name="Gruppo 48"/>
          <p:cNvGrpSpPr/>
          <p:nvPr/>
        </p:nvGrpSpPr>
        <p:grpSpPr>
          <a:xfrm>
            <a:off x="381000" y="63500"/>
            <a:ext cx="8458200" cy="919897"/>
            <a:chOff x="457200" y="927100"/>
            <a:chExt cx="8458200" cy="919897"/>
          </a:xfrm>
        </p:grpSpPr>
        <p:sp>
          <p:nvSpPr>
            <p:cNvPr id="27" name="CasellaDiTesto 26"/>
            <p:cNvSpPr txBox="1"/>
            <p:nvPr/>
          </p:nvSpPr>
          <p:spPr>
            <a:xfrm>
              <a:off x="1079500" y="1016000"/>
              <a:ext cx="7835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002060"/>
                  </a:solidFill>
                </a:rPr>
                <a:t>Particle oscillations</a:t>
              </a:r>
              <a:r>
                <a:rPr lang="it-IT" sz="1600" smtClean="0">
                  <a:solidFill>
                    <a:srgbClr val="002060"/>
                  </a:solidFill>
                </a:rPr>
                <a:t> in collapse models, Frascati, 21/06/2012</a:t>
              </a:r>
            </a:p>
            <a:p>
              <a:pPr algn="ctr"/>
              <a:r>
                <a:rPr lang="en-US" sz="1600" smtClean="0">
                  <a:solidFill>
                    <a:srgbClr val="002060"/>
                  </a:solidFill>
                </a:rPr>
                <a:t>WORKSHOP: “</a:t>
              </a:r>
              <a:r>
                <a:rPr lang="en-GB" sz="1600" smtClean="0">
                  <a:solidFill>
                    <a:srgbClr val="002060"/>
                  </a:solidFill>
                </a:rPr>
                <a:t>Open Problems in Quantum Mechanics</a:t>
              </a:r>
              <a:r>
                <a:rPr lang="en-US" sz="1600" smtClean="0">
                  <a:solidFill>
                    <a:srgbClr val="002060"/>
                  </a:solidFill>
                </a:rPr>
                <a:t>”</a:t>
              </a:r>
              <a:endParaRPr lang="it-IT" sz="1600" smtClean="0">
                <a:solidFill>
                  <a:srgbClr val="002060"/>
                </a:solidFill>
              </a:endParaRPr>
            </a:p>
            <a:p>
              <a:pPr algn="ctr"/>
              <a:endParaRPr lang="it-IT" sz="1600"/>
            </a:p>
          </p:txBody>
        </p:sp>
        <p:pic>
          <p:nvPicPr>
            <p:cNvPr id="28" name="Picture 11" descr="http://www.viaggioadriatico.it/ViaggiADR/progetto/immagini-della-sezione/11.gif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85776" y="927100"/>
              <a:ext cx="823766" cy="685800"/>
            </a:xfrm>
            <a:prstGeom prst="rect">
              <a:avLst/>
            </a:prstGeom>
            <a:noFill/>
          </p:spPr>
        </p:pic>
        <p:sp>
          <p:nvSpPr>
            <p:cNvPr id="29" name="Rettangolo 28"/>
            <p:cNvSpPr/>
            <p:nvPr/>
          </p:nvSpPr>
          <p:spPr>
            <a:xfrm>
              <a:off x="457200" y="1681481"/>
              <a:ext cx="8305800" cy="58419"/>
            </a:xfrm>
            <a:prstGeom prst="rect">
              <a:avLst/>
            </a:prstGeom>
            <a:gradFill flip="none" rotWithShape="1">
              <a:gsLst>
                <a:gs pos="15000">
                  <a:srgbClr val="002060">
                    <a:alpha val="79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39700" y="1117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Localization mechanism:</a:t>
            </a:r>
          </a:p>
        </p:txBody>
      </p:sp>
      <p:cxnSp>
        <p:nvCxnSpPr>
          <p:cNvPr id="18" name="Connettore 2 17"/>
          <p:cNvCxnSpPr/>
          <p:nvPr/>
        </p:nvCxnSpPr>
        <p:spPr>
          <a:xfrm>
            <a:off x="203200" y="3098800"/>
            <a:ext cx="4140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rot="5400000" flipH="1" flipV="1">
            <a:off x="1047750" y="2584450"/>
            <a:ext cx="20955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43"/>
          <p:cNvGrpSpPr/>
          <p:nvPr/>
        </p:nvGrpSpPr>
        <p:grpSpPr>
          <a:xfrm>
            <a:off x="381000" y="2197100"/>
            <a:ext cx="1087145" cy="863600"/>
            <a:chOff x="4076700" y="2842683"/>
            <a:chExt cx="2451100" cy="3354917"/>
          </a:xfrm>
        </p:grpSpPr>
        <p:sp>
          <p:nvSpPr>
            <p:cNvPr id="41" name="Figura a mano libera 40"/>
            <p:cNvSpPr/>
            <p:nvPr/>
          </p:nvSpPr>
          <p:spPr>
            <a:xfrm>
              <a:off x="4076700" y="2842683"/>
              <a:ext cx="1244600" cy="3354917"/>
            </a:xfrm>
            <a:custGeom>
              <a:avLst/>
              <a:gdLst>
                <a:gd name="connsiteX0" fmla="*/ 0 w 1244600"/>
                <a:gd name="connsiteY0" fmla="*/ 3354917 h 3354917"/>
                <a:gd name="connsiteX1" fmla="*/ 762000 w 1244600"/>
                <a:gd name="connsiteY1" fmla="*/ 3075517 h 3354917"/>
                <a:gd name="connsiteX2" fmla="*/ 1003300 w 1244600"/>
                <a:gd name="connsiteY2" fmla="*/ 1996017 h 3354917"/>
                <a:gd name="connsiteX3" fmla="*/ 1117600 w 1244600"/>
                <a:gd name="connsiteY3" fmla="*/ 357717 h 3354917"/>
                <a:gd name="connsiteX4" fmla="*/ 1181100 w 1244600"/>
                <a:gd name="connsiteY4" fmla="*/ 65617 h 3354917"/>
                <a:gd name="connsiteX5" fmla="*/ 1244600 w 1244600"/>
                <a:gd name="connsiteY5" fmla="*/ 27517 h 335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4600" h="3354917">
                  <a:moveTo>
                    <a:pt x="0" y="3354917"/>
                  </a:moveTo>
                  <a:cubicBezTo>
                    <a:pt x="297391" y="3328458"/>
                    <a:pt x="594783" y="3302000"/>
                    <a:pt x="762000" y="3075517"/>
                  </a:cubicBezTo>
                  <a:cubicBezTo>
                    <a:pt x="929217" y="2849034"/>
                    <a:pt x="944033" y="2448984"/>
                    <a:pt x="1003300" y="1996017"/>
                  </a:cubicBezTo>
                  <a:cubicBezTo>
                    <a:pt x="1062567" y="1543050"/>
                    <a:pt x="1087967" y="679450"/>
                    <a:pt x="1117600" y="357717"/>
                  </a:cubicBezTo>
                  <a:cubicBezTo>
                    <a:pt x="1147233" y="35984"/>
                    <a:pt x="1159933" y="120650"/>
                    <a:pt x="1181100" y="65617"/>
                  </a:cubicBezTo>
                  <a:cubicBezTo>
                    <a:pt x="1202267" y="10584"/>
                    <a:pt x="1187450" y="0"/>
                    <a:pt x="1244600" y="2751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Figura a mano libera 42"/>
            <p:cNvSpPr/>
            <p:nvPr/>
          </p:nvSpPr>
          <p:spPr>
            <a:xfrm flipH="1">
              <a:off x="5283200" y="2842683"/>
              <a:ext cx="1244600" cy="3354917"/>
            </a:xfrm>
            <a:custGeom>
              <a:avLst/>
              <a:gdLst>
                <a:gd name="connsiteX0" fmla="*/ 0 w 1244600"/>
                <a:gd name="connsiteY0" fmla="*/ 3354917 h 3354917"/>
                <a:gd name="connsiteX1" fmla="*/ 762000 w 1244600"/>
                <a:gd name="connsiteY1" fmla="*/ 3075517 h 3354917"/>
                <a:gd name="connsiteX2" fmla="*/ 1003300 w 1244600"/>
                <a:gd name="connsiteY2" fmla="*/ 1996017 h 3354917"/>
                <a:gd name="connsiteX3" fmla="*/ 1117600 w 1244600"/>
                <a:gd name="connsiteY3" fmla="*/ 357717 h 3354917"/>
                <a:gd name="connsiteX4" fmla="*/ 1181100 w 1244600"/>
                <a:gd name="connsiteY4" fmla="*/ 65617 h 3354917"/>
                <a:gd name="connsiteX5" fmla="*/ 1244600 w 1244600"/>
                <a:gd name="connsiteY5" fmla="*/ 27517 h 335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4600" h="3354917">
                  <a:moveTo>
                    <a:pt x="0" y="3354917"/>
                  </a:moveTo>
                  <a:cubicBezTo>
                    <a:pt x="297391" y="3328458"/>
                    <a:pt x="594783" y="3302000"/>
                    <a:pt x="762000" y="3075517"/>
                  </a:cubicBezTo>
                  <a:cubicBezTo>
                    <a:pt x="929217" y="2849034"/>
                    <a:pt x="944033" y="2448984"/>
                    <a:pt x="1003300" y="1996017"/>
                  </a:cubicBezTo>
                  <a:cubicBezTo>
                    <a:pt x="1062567" y="1543050"/>
                    <a:pt x="1087967" y="679450"/>
                    <a:pt x="1117600" y="357717"/>
                  </a:cubicBezTo>
                  <a:cubicBezTo>
                    <a:pt x="1147233" y="35984"/>
                    <a:pt x="1159933" y="120650"/>
                    <a:pt x="1181100" y="65617"/>
                  </a:cubicBezTo>
                  <a:cubicBezTo>
                    <a:pt x="1202267" y="10584"/>
                    <a:pt x="1187450" y="0"/>
                    <a:pt x="1244600" y="2751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" name="Gruppo 44"/>
          <p:cNvGrpSpPr/>
          <p:nvPr/>
        </p:nvGrpSpPr>
        <p:grpSpPr>
          <a:xfrm>
            <a:off x="2768600" y="2197100"/>
            <a:ext cx="1087145" cy="863600"/>
            <a:chOff x="4076700" y="2842683"/>
            <a:chExt cx="2451100" cy="3354917"/>
          </a:xfrm>
        </p:grpSpPr>
        <p:sp>
          <p:nvSpPr>
            <p:cNvPr id="46" name="Figura a mano libera 45"/>
            <p:cNvSpPr/>
            <p:nvPr/>
          </p:nvSpPr>
          <p:spPr>
            <a:xfrm>
              <a:off x="4076700" y="2842683"/>
              <a:ext cx="1244600" cy="3354917"/>
            </a:xfrm>
            <a:custGeom>
              <a:avLst/>
              <a:gdLst>
                <a:gd name="connsiteX0" fmla="*/ 0 w 1244600"/>
                <a:gd name="connsiteY0" fmla="*/ 3354917 h 3354917"/>
                <a:gd name="connsiteX1" fmla="*/ 762000 w 1244600"/>
                <a:gd name="connsiteY1" fmla="*/ 3075517 h 3354917"/>
                <a:gd name="connsiteX2" fmla="*/ 1003300 w 1244600"/>
                <a:gd name="connsiteY2" fmla="*/ 1996017 h 3354917"/>
                <a:gd name="connsiteX3" fmla="*/ 1117600 w 1244600"/>
                <a:gd name="connsiteY3" fmla="*/ 357717 h 3354917"/>
                <a:gd name="connsiteX4" fmla="*/ 1181100 w 1244600"/>
                <a:gd name="connsiteY4" fmla="*/ 65617 h 3354917"/>
                <a:gd name="connsiteX5" fmla="*/ 1244600 w 1244600"/>
                <a:gd name="connsiteY5" fmla="*/ 27517 h 335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4600" h="3354917">
                  <a:moveTo>
                    <a:pt x="0" y="3354917"/>
                  </a:moveTo>
                  <a:cubicBezTo>
                    <a:pt x="297391" y="3328458"/>
                    <a:pt x="594783" y="3302000"/>
                    <a:pt x="762000" y="3075517"/>
                  </a:cubicBezTo>
                  <a:cubicBezTo>
                    <a:pt x="929217" y="2849034"/>
                    <a:pt x="944033" y="2448984"/>
                    <a:pt x="1003300" y="1996017"/>
                  </a:cubicBezTo>
                  <a:cubicBezTo>
                    <a:pt x="1062567" y="1543050"/>
                    <a:pt x="1087967" y="679450"/>
                    <a:pt x="1117600" y="357717"/>
                  </a:cubicBezTo>
                  <a:cubicBezTo>
                    <a:pt x="1147233" y="35984"/>
                    <a:pt x="1159933" y="120650"/>
                    <a:pt x="1181100" y="65617"/>
                  </a:cubicBezTo>
                  <a:cubicBezTo>
                    <a:pt x="1202267" y="10584"/>
                    <a:pt x="1187450" y="0"/>
                    <a:pt x="1244600" y="2751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Figura a mano libera 46"/>
            <p:cNvSpPr/>
            <p:nvPr/>
          </p:nvSpPr>
          <p:spPr>
            <a:xfrm flipH="1">
              <a:off x="5283200" y="2842683"/>
              <a:ext cx="1244600" cy="3354917"/>
            </a:xfrm>
            <a:custGeom>
              <a:avLst/>
              <a:gdLst>
                <a:gd name="connsiteX0" fmla="*/ 0 w 1244600"/>
                <a:gd name="connsiteY0" fmla="*/ 3354917 h 3354917"/>
                <a:gd name="connsiteX1" fmla="*/ 762000 w 1244600"/>
                <a:gd name="connsiteY1" fmla="*/ 3075517 h 3354917"/>
                <a:gd name="connsiteX2" fmla="*/ 1003300 w 1244600"/>
                <a:gd name="connsiteY2" fmla="*/ 1996017 h 3354917"/>
                <a:gd name="connsiteX3" fmla="*/ 1117600 w 1244600"/>
                <a:gd name="connsiteY3" fmla="*/ 357717 h 3354917"/>
                <a:gd name="connsiteX4" fmla="*/ 1181100 w 1244600"/>
                <a:gd name="connsiteY4" fmla="*/ 65617 h 3354917"/>
                <a:gd name="connsiteX5" fmla="*/ 1244600 w 1244600"/>
                <a:gd name="connsiteY5" fmla="*/ 27517 h 335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4600" h="3354917">
                  <a:moveTo>
                    <a:pt x="0" y="3354917"/>
                  </a:moveTo>
                  <a:cubicBezTo>
                    <a:pt x="297391" y="3328458"/>
                    <a:pt x="594783" y="3302000"/>
                    <a:pt x="762000" y="3075517"/>
                  </a:cubicBezTo>
                  <a:cubicBezTo>
                    <a:pt x="929217" y="2849034"/>
                    <a:pt x="944033" y="2448984"/>
                    <a:pt x="1003300" y="1996017"/>
                  </a:cubicBezTo>
                  <a:cubicBezTo>
                    <a:pt x="1062567" y="1543050"/>
                    <a:pt x="1087967" y="679450"/>
                    <a:pt x="1117600" y="357717"/>
                  </a:cubicBezTo>
                  <a:cubicBezTo>
                    <a:pt x="1147233" y="35984"/>
                    <a:pt x="1159933" y="120650"/>
                    <a:pt x="1181100" y="65617"/>
                  </a:cubicBezTo>
                  <a:cubicBezTo>
                    <a:pt x="1202267" y="10584"/>
                    <a:pt x="1187450" y="0"/>
                    <a:pt x="1244600" y="2751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49" name="Connettore 1 48"/>
          <p:cNvCxnSpPr/>
          <p:nvPr/>
        </p:nvCxnSpPr>
        <p:spPr>
          <a:xfrm rot="5400000">
            <a:off x="3238500" y="3111500"/>
            <a:ext cx="127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 rot="5400000">
            <a:off x="863600" y="3098800"/>
            <a:ext cx="127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o 30"/>
          <p:cNvGrpSpPr/>
          <p:nvPr/>
        </p:nvGrpSpPr>
        <p:grpSpPr>
          <a:xfrm>
            <a:off x="2070101" y="2184400"/>
            <a:ext cx="2476499" cy="876300"/>
            <a:chOff x="1117600" y="1559983"/>
            <a:chExt cx="4389145" cy="1488017"/>
          </a:xfrm>
        </p:grpSpPr>
        <p:sp>
          <p:nvSpPr>
            <p:cNvPr id="58" name="Figura a mano libera 57"/>
            <p:cNvSpPr/>
            <p:nvPr/>
          </p:nvSpPr>
          <p:spPr>
            <a:xfrm>
              <a:off x="1117600" y="1559983"/>
              <a:ext cx="2228685" cy="1488017"/>
            </a:xfrm>
            <a:custGeom>
              <a:avLst/>
              <a:gdLst>
                <a:gd name="connsiteX0" fmla="*/ 0 w 1244600"/>
                <a:gd name="connsiteY0" fmla="*/ 3354917 h 3354917"/>
                <a:gd name="connsiteX1" fmla="*/ 762000 w 1244600"/>
                <a:gd name="connsiteY1" fmla="*/ 3075517 h 3354917"/>
                <a:gd name="connsiteX2" fmla="*/ 1003300 w 1244600"/>
                <a:gd name="connsiteY2" fmla="*/ 1996017 h 3354917"/>
                <a:gd name="connsiteX3" fmla="*/ 1117600 w 1244600"/>
                <a:gd name="connsiteY3" fmla="*/ 357717 h 3354917"/>
                <a:gd name="connsiteX4" fmla="*/ 1181100 w 1244600"/>
                <a:gd name="connsiteY4" fmla="*/ 65617 h 3354917"/>
                <a:gd name="connsiteX5" fmla="*/ 1244600 w 1244600"/>
                <a:gd name="connsiteY5" fmla="*/ 27517 h 335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4600" h="3354917">
                  <a:moveTo>
                    <a:pt x="0" y="3354917"/>
                  </a:moveTo>
                  <a:cubicBezTo>
                    <a:pt x="297391" y="3328458"/>
                    <a:pt x="594783" y="3302000"/>
                    <a:pt x="762000" y="3075517"/>
                  </a:cubicBezTo>
                  <a:cubicBezTo>
                    <a:pt x="929217" y="2849034"/>
                    <a:pt x="944033" y="2448984"/>
                    <a:pt x="1003300" y="1996017"/>
                  </a:cubicBezTo>
                  <a:cubicBezTo>
                    <a:pt x="1062567" y="1543050"/>
                    <a:pt x="1087967" y="679450"/>
                    <a:pt x="1117600" y="357717"/>
                  </a:cubicBezTo>
                  <a:cubicBezTo>
                    <a:pt x="1147233" y="35984"/>
                    <a:pt x="1159933" y="120650"/>
                    <a:pt x="1181100" y="65617"/>
                  </a:cubicBezTo>
                  <a:cubicBezTo>
                    <a:pt x="1202267" y="10584"/>
                    <a:pt x="1187450" y="0"/>
                    <a:pt x="1244600" y="27517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Figura a mano libera 58"/>
            <p:cNvSpPr/>
            <p:nvPr/>
          </p:nvSpPr>
          <p:spPr>
            <a:xfrm flipH="1">
              <a:off x="3278060" y="1559983"/>
              <a:ext cx="2228685" cy="1488017"/>
            </a:xfrm>
            <a:custGeom>
              <a:avLst/>
              <a:gdLst>
                <a:gd name="connsiteX0" fmla="*/ 0 w 1244600"/>
                <a:gd name="connsiteY0" fmla="*/ 3354917 h 3354917"/>
                <a:gd name="connsiteX1" fmla="*/ 762000 w 1244600"/>
                <a:gd name="connsiteY1" fmla="*/ 3075517 h 3354917"/>
                <a:gd name="connsiteX2" fmla="*/ 1003300 w 1244600"/>
                <a:gd name="connsiteY2" fmla="*/ 1996017 h 3354917"/>
                <a:gd name="connsiteX3" fmla="*/ 1117600 w 1244600"/>
                <a:gd name="connsiteY3" fmla="*/ 357717 h 3354917"/>
                <a:gd name="connsiteX4" fmla="*/ 1181100 w 1244600"/>
                <a:gd name="connsiteY4" fmla="*/ 65617 h 3354917"/>
                <a:gd name="connsiteX5" fmla="*/ 1244600 w 1244600"/>
                <a:gd name="connsiteY5" fmla="*/ 27517 h 335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4600" h="3354917">
                  <a:moveTo>
                    <a:pt x="0" y="3354917"/>
                  </a:moveTo>
                  <a:cubicBezTo>
                    <a:pt x="297391" y="3328458"/>
                    <a:pt x="594783" y="3302000"/>
                    <a:pt x="762000" y="3075517"/>
                  </a:cubicBezTo>
                  <a:cubicBezTo>
                    <a:pt x="929217" y="2849034"/>
                    <a:pt x="944033" y="2448984"/>
                    <a:pt x="1003300" y="1996017"/>
                  </a:cubicBezTo>
                  <a:cubicBezTo>
                    <a:pt x="1062567" y="1543050"/>
                    <a:pt x="1087967" y="679450"/>
                    <a:pt x="1117600" y="357717"/>
                  </a:cubicBezTo>
                  <a:cubicBezTo>
                    <a:pt x="1147233" y="35984"/>
                    <a:pt x="1159933" y="120650"/>
                    <a:pt x="1181100" y="65617"/>
                  </a:cubicBezTo>
                  <a:cubicBezTo>
                    <a:pt x="1202267" y="10584"/>
                    <a:pt x="1187450" y="0"/>
                    <a:pt x="1244600" y="27517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39" name="Immagine 3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1562101" y="1625600"/>
            <a:ext cx="482600" cy="226907"/>
          </a:xfrm>
          <a:prstGeom prst="rect">
            <a:avLst/>
          </a:prstGeom>
        </p:spPr>
      </p:pic>
      <p:pic>
        <p:nvPicPr>
          <p:cNvPr id="42" name="Immagine 4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076700" y="3263900"/>
            <a:ext cx="125730" cy="114300"/>
          </a:xfrm>
          <a:prstGeom prst="rect">
            <a:avLst/>
          </a:prstGeom>
        </p:spPr>
      </p:pic>
      <p:pic>
        <p:nvPicPr>
          <p:cNvPr id="75" name="Immagine 7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263900" y="3251200"/>
            <a:ext cx="118110" cy="114300"/>
          </a:xfrm>
          <a:prstGeom prst="rect">
            <a:avLst/>
          </a:prstGeom>
        </p:spPr>
      </p:pic>
      <p:pic>
        <p:nvPicPr>
          <p:cNvPr id="73" name="Immagine 7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74700" y="3225800"/>
            <a:ext cx="302895" cy="114300"/>
          </a:xfrm>
          <a:prstGeom prst="rect">
            <a:avLst/>
          </a:prstGeom>
        </p:spPr>
      </p:pic>
      <p:grpSp>
        <p:nvGrpSpPr>
          <p:cNvPr id="5" name="Gruppo 52"/>
          <p:cNvGrpSpPr/>
          <p:nvPr/>
        </p:nvGrpSpPr>
        <p:grpSpPr>
          <a:xfrm>
            <a:off x="4889500" y="1346200"/>
            <a:ext cx="4140200" cy="2286794"/>
            <a:chOff x="4889500" y="1346200"/>
            <a:chExt cx="4140200" cy="2286794"/>
          </a:xfrm>
        </p:grpSpPr>
        <p:cxnSp>
          <p:nvCxnSpPr>
            <p:cNvPr id="35" name="Connettore 2 34"/>
            <p:cNvCxnSpPr/>
            <p:nvPr/>
          </p:nvCxnSpPr>
          <p:spPr>
            <a:xfrm>
              <a:off x="4889500" y="3098800"/>
              <a:ext cx="4140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2 35"/>
            <p:cNvCxnSpPr/>
            <p:nvPr/>
          </p:nvCxnSpPr>
          <p:spPr>
            <a:xfrm rot="5400000" flipH="1" flipV="1">
              <a:off x="5734050" y="2584450"/>
              <a:ext cx="20955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uppo 43"/>
            <p:cNvGrpSpPr/>
            <p:nvPr/>
          </p:nvGrpSpPr>
          <p:grpSpPr>
            <a:xfrm>
              <a:off x="5067300" y="2997200"/>
              <a:ext cx="1087145" cy="63500"/>
              <a:chOff x="4076700" y="2842683"/>
              <a:chExt cx="2451100" cy="3354917"/>
            </a:xfrm>
          </p:grpSpPr>
          <p:sp>
            <p:nvSpPr>
              <p:cNvPr id="44" name="Figura a mano libera 43"/>
              <p:cNvSpPr/>
              <p:nvPr/>
            </p:nvSpPr>
            <p:spPr>
              <a:xfrm>
                <a:off x="4076700" y="2842683"/>
                <a:ext cx="1244600" cy="3354917"/>
              </a:xfrm>
              <a:custGeom>
                <a:avLst/>
                <a:gdLst>
                  <a:gd name="connsiteX0" fmla="*/ 0 w 1244600"/>
                  <a:gd name="connsiteY0" fmla="*/ 3354917 h 3354917"/>
                  <a:gd name="connsiteX1" fmla="*/ 762000 w 1244600"/>
                  <a:gd name="connsiteY1" fmla="*/ 3075517 h 3354917"/>
                  <a:gd name="connsiteX2" fmla="*/ 1003300 w 1244600"/>
                  <a:gd name="connsiteY2" fmla="*/ 1996017 h 3354917"/>
                  <a:gd name="connsiteX3" fmla="*/ 1117600 w 1244600"/>
                  <a:gd name="connsiteY3" fmla="*/ 357717 h 3354917"/>
                  <a:gd name="connsiteX4" fmla="*/ 1181100 w 1244600"/>
                  <a:gd name="connsiteY4" fmla="*/ 65617 h 3354917"/>
                  <a:gd name="connsiteX5" fmla="*/ 1244600 w 1244600"/>
                  <a:gd name="connsiteY5" fmla="*/ 27517 h 3354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4600" h="3354917">
                    <a:moveTo>
                      <a:pt x="0" y="3354917"/>
                    </a:moveTo>
                    <a:cubicBezTo>
                      <a:pt x="297391" y="3328458"/>
                      <a:pt x="594783" y="3302000"/>
                      <a:pt x="762000" y="3075517"/>
                    </a:cubicBezTo>
                    <a:cubicBezTo>
                      <a:pt x="929217" y="2849034"/>
                      <a:pt x="944033" y="2448984"/>
                      <a:pt x="1003300" y="1996017"/>
                    </a:cubicBezTo>
                    <a:cubicBezTo>
                      <a:pt x="1062567" y="1543050"/>
                      <a:pt x="1087967" y="679450"/>
                      <a:pt x="1117600" y="357717"/>
                    </a:cubicBezTo>
                    <a:cubicBezTo>
                      <a:pt x="1147233" y="35984"/>
                      <a:pt x="1159933" y="120650"/>
                      <a:pt x="1181100" y="65617"/>
                    </a:cubicBezTo>
                    <a:cubicBezTo>
                      <a:pt x="1202267" y="10584"/>
                      <a:pt x="1187450" y="0"/>
                      <a:pt x="1244600" y="2751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Figura a mano libera 47"/>
              <p:cNvSpPr/>
              <p:nvPr/>
            </p:nvSpPr>
            <p:spPr>
              <a:xfrm flipH="1">
                <a:off x="5283200" y="2842683"/>
                <a:ext cx="1244600" cy="3354917"/>
              </a:xfrm>
              <a:custGeom>
                <a:avLst/>
                <a:gdLst>
                  <a:gd name="connsiteX0" fmla="*/ 0 w 1244600"/>
                  <a:gd name="connsiteY0" fmla="*/ 3354917 h 3354917"/>
                  <a:gd name="connsiteX1" fmla="*/ 762000 w 1244600"/>
                  <a:gd name="connsiteY1" fmla="*/ 3075517 h 3354917"/>
                  <a:gd name="connsiteX2" fmla="*/ 1003300 w 1244600"/>
                  <a:gd name="connsiteY2" fmla="*/ 1996017 h 3354917"/>
                  <a:gd name="connsiteX3" fmla="*/ 1117600 w 1244600"/>
                  <a:gd name="connsiteY3" fmla="*/ 357717 h 3354917"/>
                  <a:gd name="connsiteX4" fmla="*/ 1181100 w 1244600"/>
                  <a:gd name="connsiteY4" fmla="*/ 65617 h 3354917"/>
                  <a:gd name="connsiteX5" fmla="*/ 1244600 w 1244600"/>
                  <a:gd name="connsiteY5" fmla="*/ 27517 h 3354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4600" h="3354917">
                    <a:moveTo>
                      <a:pt x="0" y="3354917"/>
                    </a:moveTo>
                    <a:cubicBezTo>
                      <a:pt x="297391" y="3328458"/>
                      <a:pt x="594783" y="3302000"/>
                      <a:pt x="762000" y="3075517"/>
                    </a:cubicBezTo>
                    <a:cubicBezTo>
                      <a:pt x="929217" y="2849034"/>
                      <a:pt x="944033" y="2448984"/>
                      <a:pt x="1003300" y="1996017"/>
                    </a:cubicBezTo>
                    <a:cubicBezTo>
                      <a:pt x="1062567" y="1543050"/>
                      <a:pt x="1087967" y="679450"/>
                      <a:pt x="1117600" y="357717"/>
                    </a:cubicBezTo>
                    <a:cubicBezTo>
                      <a:pt x="1147233" y="35984"/>
                      <a:pt x="1159933" y="120650"/>
                      <a:pt x="1181100" y="65617"/>
                    </a:cubicBezTo>
                    <a:cubicBezTo>
                      <a:pt x="1202267" y="10584"/>
                      <a:pt x="1187450" y="0"/>
                      <a:pt x="1244600" y="2751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7" name="Gruppo 44"/>
            <p:cNvGrpSpPr/>
            <p:nvPr/>
          </p:nvGrpSpPr>
          <p:grpSpPr>
            <a:xfrm>
              <a:off x="7454900" y="1346200"/>
              <a:ext cx="1087145" cy="1714500"/>
              <a:chOff x="4076700" y="2842683"/>
              <a:chExt cx="2451100" cy="3354917"/>
            </a:xfrm>
          </p:grpSpPr>
          <p:sp>
            <p:nvSpPr>
              <p:cNvPr id="56" name="Figura a mano libera 55"/>
              <p:cNvSpPr/>
              <p:nvPr/>
            </p:nvSpPr>
            <p:spPr>
              <a:xfrm>
                <a:off x="4076700" y="2842683"/>
                <a:ext cx="1244600" cy="3354917"/>
              </a:xfrm>
              <a:custGeom>
                <a:avLst/>
                <a:gdLst>
                  <a:gd name="connsiteX0" fmla="*/ 0 w 1244600"/>
                  <a:gd name="connsiteY0" fmla="*/ 3354917 h 3354917"/>
                  <a:gd name="connsiteX1" fmla="*/ 762000 w 1244600"/>
                  <a:gd name="connsiteY1" fmla="*/ 3075517 h 3354917"/>
                  <a:gd name="connsiteX2" fmla="*/ 1003300 w 1244600"/>
                  <a:gd name="connsiteY2" fmla="*/ 1996017 h 3354917"/>
                  <a:gd name="connsiteX3" fmla="*/ 1117600 w 1244600"/>
                  <a:gd name="connsiteY3" fmla="*/ 357717 h 3354917"/>
                  <a:gd name="connsiteX4" fmla="*/ 1181100 w 1244600"/>
                  <a:gd name="connsiteY4" fmla="*/ 65617 h 3354917"/>
                  <a:gd name="connsiteX5" fmla="*/ 1244600 w 1244600"/>
                  <a:gd name="connsiteY5" fmla="*/ 27517 h 3354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4600" h="3354917">
                    <a:moveTo>
                      <a:pt x="0" y="3354917"/>
                    </a:moveTo>
                    <a:cubicBezTo>
                      <a:pt x="297391" y="3328458"/>
                      <a:pt x="594783" y="3302000"/>
                      <a:pt x="762000" y="3075517"/>
                    </a:cubicBezTo>
                    <a:cubicBezTo>
                      <a:pt x="929217" y="2849034"/>
                      <a:pt x="944033" y="2448984"/>
                      <a:pt x="1003300" y="1996017"/>
                    </a:cubicBezTo>
                    <a:cubicBezTo>
                      <a:pt x="1062567" y="1543050"/>
                      <a:pt x="1087967" y="679450"/>
                      <a:pt x="1117600" y="357717"/>
                    </a:cubicBezTo>
                    <a:cubicBezTo>
                      <a:pt x="1147233" y="35984"/>
                      <a:pt x="1159933" y="120650"/>
                      <a:pt x="1181100" y="65617"/>
                    </a:cubicBezTo>
                    <a:cubicBezTo>
                      <a:pt x="1202267" y="10584"/>
                      <a:pt x="1187450" y="0"/>
                      <a:pt x="1244600" y="2751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Figura a mano libera 56"/>
              <p:cNvSpPr/>
              <p:nvPr/>
            </p:nvSpPr>
            <p:spPr>
              <a:xfrm flipH="1">
                <a:off x="5283200" y="2842683"/>
                <a:ext cx="1244600" cy="3354917"/>
              </a:xfrm>
              <a:custGeom>
                <a:avLst/>
                <a:gdLst>
                  <a:gd name="connsiteX0" fmla="*/ 0 w 1244600"/>
                  <a:gd name="connsiteY0" fmla="*/ 3354917 h 3354917"/>
                  <a:gd name="connsiteX1" fmla="*/ 762000 w 1244600"/>
                  <a:gd name="connsiteY1" fmla="*/ 3075517 h 3354917"/>
                  <a:gd name="connsiteX2" fmla="*/ 1003300 w 1244600"/>
                  <a:gd name="connsiteY2" fmla="*/ 1996017 h 3354917"/>
                  <a:gd name="connsiteX3" fmla="*/ 1117600 w 1244600"/>
                  <a:gd name="connsiteY3" fmla="*/ 357717 h 3354917"/>
                  <a:gd name="connsiteX4" fmla="*/ 1181100 w 1244600"/>
                  <a:gd name="connsiteY4" fmla="*/ 65617 h 3354917"/>
                  <a:gd name="connsiteX5" fmla="*/ 1244600 w 1244600"/>
                  <a:gd name="connsiteY5" fmla="*/ 27517 h 3354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4600" h="3354917">
                    <a:moveTo>
                      <a:pt x="0" y="3354917"/>
                    </a:moveTo>
                    <a:cubicBezTo>
                      <a:pt x="297391" y="3328458"/>
                      <a:pt x="594783" y="3302000"/>
                      <a:pt x="762000" y="3075517"/>
                    </a:cubicBezTo>
                    <a:cubicBezTo>
                      <a:pt x="929217" y="2849034"/>
                      <a:pt x="944033" y="2448984"/>
                      <a:pt x="1003300" y="1996017"/>
                    </a:cubicBezTo>
                    <a:cubicBezTo>
                      <a:pt x="1062567" y="1543050"/>
                      <a:pt x="1087967" y="679450"/>
                      <a:pt x="1117600" y="357717"/>
                    </a:cubicBezTo>
                    <a:cubicBezTo>
                      <a:pt x="1147233" y="35984"/>
                      <a:pt x="1159933" y="120650"/>
                      <a:pt x="1181100" y="65617"/>
                    </a:cubicBezTo>
                    <a:cubicBezTo>
                      <a:pt x="1202267" y="10584"/>
                      <a:pt x="1187450" y="0"/>
                      <a:pt x="1244600" y="2751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60" name="Connettore 1 59"/>
            <p:cNvCxnSpPr/>
            <p:nvPr/>
          </p:nvCxnSpPr>
          <p:spPr>
            <a:xfrm rot="5400000">
              <a:off x="7924800" y="3111500"/>
              <a:ext cx="127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/>
          </p:nvCxnSpPr>
          <p:spPr>
            <a:xfrm rot="5400000">
              <a:off x="5549900" y="3098800"/>
              <a:ext cx="127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Immagine 68" descr="addin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57901" y="1625600"/>
              <a:ext cx="666750" cy="255270"/>
            </a:xfrm>
            <a:prstGeom prst="rect">
              <a:avLst/>
            </a:prstGeom>
          </p:spPr>
        </p:pic>
        <p:pic>
          <p:nvPicPr>
            <p:cNvPr id="66" name="Immagine 65" descr="addin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8763000" y="3263900"/>
              <a:ext cx="125730" cy="114300"/>
            </a:xfrm>
            <a:prstGeom prst="rect">
              <a:avLst/>
            </a:prstGeom>
          </p:spPr>
        </p:pic>
        <p:pic>
          <p:nvPicPr>
            <p:cNvPr id="67" name="Immagine 66" descr="addin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7950200" y="3251200"/>
              <a:ext cx="118110" cy="114300"/>
            </a:xfrm>
            <a:prstGeom prst="rect">
              <a:avLst/>
            </a:prstGeom>
          </p:spPr>
        </p:pic>
        <p:pic>
          <p:nvPicPr>
            <p:cNvPr id="68" name="Immagine 67" descr="addin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5461000" y="3225800"/>
              <a:ext cx="302895" cy="114300"/>
            </a:xfrm>
            <a:prstGeom prst="rect">
              <a:avLst/>
            </a:prstGeom>
          </p:spPr>
        </p:pic>
      </p:grpSp>
      <p:grpSp>
        <p:nvGrpSpPr>
          <p:cNvPr id="8" name="Gruppo 75"/>
          <p:cNvGrpSpPr/>
          <p:nvPr/>
        </p:nvGrpSpPr>
        <p:grpSpPr>
          <a:xfrm>
            <a:off x="4038600" y="1917700"/>
            <a:ext cx="1397000" cy="338554"/>
            <a:chOff x="4038600" y="1905000"/>
            <a:chExt cx="1397000" cy="338554"/>
          </a:xfrm>
        </p:grpSpPr>
        <p:cxnSp>
          <p:nvCxnSpPr>
            <p:cNvPr id="34" name="Connettore 2 33"/>
            <p:cNvCxnSpPr/>
            <p:nvPr/>
          </p:nvCxnSpPr>
          <p:spPr>
            <a:xfrm>
              <a:off x="4127500" y="2222500"/>
              <a:ext cx="1117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CasellaDiTesto 73"/>
            <p:cNvSpPr txBox="1"/>
            <p:nvPr/>
          </p:nvSpPr>
          <p:spPr>
            <a:xfrm>
              <a:off x="4038600" y="1905000"/>
              <a:ext cx="1397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smtClean="0"/>
                <a:t> collapse in </a:t>
              </a:r>
              <a:r>
                <a:rPr lang="it-IT" sz="1600" smtClean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9" name="Gruppo 64"/>
          <p:cNvGrpSpPr/>
          <p:nvPr/>
        </p:nvGrpSpPr>
        <p:grpSpPr>
          <a:xfrm>
            <a:off x="825502" y="3746502"/>
            <a:ext cx="5624194" cy="512445"/>
            <a:chOff x="825502" y="3746502"/>
            <a:chExt cx="5624194" cy="512445"/>
          </a:xfrm>
        </p:grpSpPr>
        <p:pic>
          <p:nvPicPr>
            <p:cNvPr id="82" name="Immagine 81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825502" y="3746502"/>
              <a:ext cx="3590925" cy="512445"/>
            </a:xfrm>
            <a:prstGeom prst="rect">
              <a:avLst/>
            </a:prstGeom>
          </p:spPr>
        </p:pic>
        <p:pic>
          <p:nvPicPr>
            <p:cNvPr id="64" name="Immagine 63" descr="addin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5422901" y="3886201"/>
              <a:ext cx="1026795" cy="255270"/>
            </a:xfrm>
            <a:prstGeom prst="rect">
              <a:avLst/>
            </a:prstGeom>
          </p:spPr>
        </p:pic>
      </p:grpSp>
      <p:grpSp>
        <p:nvGrpSpPr>
          <p:cNvPr id="10" name="Gruppo 78"/>
          <p:cNvGrpSpPr/>
          <p:nvPr/>
        </p:nvGrpSpPr>
        <p:grpSpPr>
          <a:xfrm>
            <a:off x="63500" y="4660900"/>
            <a:ext cx="9080500" cy="1677432"/>
            <a:chOff x="63500" y="4660900"/>
            <a:chExt cx="9080500" cy="1677432"/>
          </a:xfrm>
        </p:grpSpPr>
        <p:sp>
          <p:nvSpPr>
            <p:cNvPr id="70" name="CasellaDiTesto 69"/>
            <p:cNvSpPr txBox="1"/>
            <p:nvPr/>
          </p:nvSpPr>
          <p:spPr>
            <a:xfrm>
              <a:off x="63500" y="4660900"/>
              <a:ext cx="350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/>
              <a:r>
                <a:rPr lang="it-IT" smtClean="0"/>
                <a:t>Amplification mechanism:</a:t>
              </a:r>
            </a:p>
          </p:txBody>
        </p:sp>
        <p:pic>
          <p:nvPicPr>
            <p:cNvPr id="72" name="Immagine 71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2590800" y="4749800"/>
              <a:ext cx="1434465" cy="217170"/>
            </a:xfrm>
            <a:prstGeom prst="rect">
              <a:avLst/>
            </a:prstGeom>
          </p:spPr>
        </p:pic>
        <p:pic>
          <p:nvPicPr>
            <p:cNvPr id="77" name="Immagine 76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393700" y="5334001"/>
              <a:ext cx="1524000" cy="228600"/>
            </a:xfrm>
            <a:prstGeom prst="rect">
              <a:avLst/>
            </a:prstGeom>
          </p:spPr>
        </p:pic>
        <p:cxnSp>
          <p:nvCxnSpPr>
            <p:cNvPr id="92" name="Connettore 2 91"/>
            <p:cNvCxnSpPr/>
            <p:nvPr/>
          </p:nvCxnSpPr>
          <p:spPr>
            <a:xfrm>
              <a:off x="2247900" y="5473700"/>
              <a:ext cx="1828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CasellaDiTesto 92"/>
            <p:cNvSpPr txBox="1"/>
            <p:nvPr/>
          </p:nvSpPr>
          <p:spPr>
            <a:xfrm>
              <a:off x="4102100" y="5283200"/>
              <a:ext cx="4864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/>
              <a:r>
                <a:rPr lang="it-IT" smtClean="0"/>
                <a:t>  for few particle low probability of collapse</a:t>
              </a:r>
            </a:p>
          </p:txBody>
        </p:sp>
        <p:pic>
          <p:nvPicPr>
            <p:cNvPr id="96" name="Immagine 95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>
              <a:off x="393701" y="6019800"/>
              <a:ext cx="3126105" cy="260985"/>
            </a:xfrm>
            <a:prstGeom prst="rect">
              <a:avLst/>
            </a:prstGeom>
          </p:spPr>
        </p:pic>
        <p:cxnSp>
          <p:nvCxnSpPr>
            <p:cNvPr id="98" name="Connettore 2 97"/>
            <p:cNvCxnSpPr/>
            <p:nvPr/>
          </p:nvCxnSpPr>
          <p:spPr>
            <a:xfrm>
              <a:off x="3606800" y="6184900"/>
              <a:ext cx="4699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CasellaDiTesto 98"/>
            <p:cNvSpPr txBox="1"/>
            <p:nvPr/>
          </p:nvSpPr>
          <p:spPr>
            <a:xfrm>
              <a:off x="4102100" y="5969000"/>
              <a:ext cx="5041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/>
              <a:r>
                <a:rPr lang="it-IT" smtClean="0"/>
                <a:t>  for macrosystems the collapse is istantaneous</a:t>
              </a:r>
            </a:p>
          </p:txBody>
        </p:sp>
      </p:grpSp>
      <p:grpSp>
        <p:nvGrpSpPr>
          <p:cNvPr id="11" name="Gruppo 48"/>
          <p:cNvGrpSpPr/>
          <p:nvPr/>
        </p:nvGrpSpPr>
        <p:grpSpPr>
          <a:xfrm>
            <a:off x="381000" y="63500"/>
            <a:ext cx="8458200" cy="919897"/>
            <a:chOff x="457200" y="927100"/>
            <a:chExt cx="8458200" cy="919897"/>
          </a:xfrm>
        </p:grpSpPr>
        <p:sp>
          <p:nvSpPr>
            <p:cNvPr id="80" name="CasellaDiTesto 79"/>
            <p:cNvSpPr txBox="1"/>
            <p:nvPr/>
          </p:nvSpPr>
          <p:spPr>
            <a:xfrm>
              <a:off x="1079500" y="1016000"/>
              <a:ext cx="7835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002060"/>
                  </a:solidFill>
                </a:rPr>
                <a:t>Particle oscillations</a:t>
              </a:r>
              <a:r>
                <a:rPr lang="it-IT" sz="1600" smtClean="0">
                  <a:solidFill>
                    <a:srgbClr val="002060"/>
                  </a:solidFill>
                </a:rPr>
                <a:t> in collapse models, Frascati, 21/06/2012</a:t>
              </a:r>
            </a:p>
            <a:p>
              <a:pPr algn="ctr"/>
              <a:r>
                <a:rPr lang="en-US" sz="1600" smtClean="0">
                  <a:solidFill>
                    <a:srgbClr val="002060"/>
                  </a:solidFill>
                </a:rPr>
                <a:t>WORKSHOP: “</a:t>
              </a:r>
              <a:r>
                <a:rPr lang="en-GB" sz="1600" smtClean="0">
                  <a:solidFill>
                    <a:srgbClr val="002060"/>
                  </a:solidFill>
                </a:rPr>
                <a:t>Open Problems in Quantum Mechanics</a:t>
              </a:r>
              <a:r>
                <a:rPr lang="en-US" sz="1600" smtClean="0">
                  <a:solidFill>
                    <a:srgbClr val="002060"/>
                  </a:solidFill>
                </a:rPr>
                <a:t>”</a:t>
              </a:r>
              <a:endParaRPr lang="it-IT" sz="1600" smtClean="0">
                <a:solidFill>
                  <a:srgbClr val="002060"/>
                </a:solidFill>
              </a:endParaRPr>
            </a:p>
            <a:p>
              <a:pPr algn="ctr"/>
              <a:endParaRPr lang="it-IT" sz="1600"/>
            </a:p>
          </p:txBody>
        </p:sp>
        <p:pic>
          <p:nvPicPr>
            <p:cNvPr id="81" name="Picture 11" descr="http://www.viaggioadriatico.it/ViaggiADR/progetto/immagini-della-sezione/11.gif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485776" y="927100"/>
              <a:ext cx="823766" cy="685800"/>
            </a:xfrm>
            <a:prstGeom prst="rect">
              <a:avLst/>
            </a:prstGeom>
            <a:noFill/>
          </p:spPr>
        </p:pic>
        <p:sp>
          <p:nvSpPr>
            <p:cNvPr id="83" name="Rettangolo 82"/>
            <p:cNvSpPr/>
            <p:nvPr/>
          </p:nvSpPr>
          <p:spPr>
            <a:xfrm>
              <a:off x="457200" y="1681481"/>
              <a:ext cx="8305800" cy="58419"/>
            </a:xfrm>
            <a:prstGeom prst="rect">
              <a:avLst/>
            </a:prstGeom>
            <a:gradFill flip="none" rotWithShape="1">
              <a:gsLst>
                <a:gs pos="15000">
                  <a:srgbClr val="002060">
                    <a:alpha val="79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66700" y="901700"/>
            <a:ext cx="863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smtClean="0"/>
              <a:t>PARTICLE OSCILLATIONS IN QUANTUM MECHANICS</a:t>
            </a:r>
          </a:p>
        </p:txBody>
      </p:sp>
      <p:grpSp>
        <p:nvGrpSpPr>
          <p:cNvPr id="41" name="Gruppo 40"/>
          <p:cNvGrpSpPr/>
          <p:nvPr/>
        </p:nvGrpSpPr>
        <p:grpSpPr>
          <a:xfrm>
            <a:off x="0" y="4791130"/>
            <a:ext cx="8975820" cy="1604800"/>
            <a:chOff x="0" y="4791130"/>
            <a:chExt cx="8975820" cy="1604800"/>
          </a:xfrm>
        </p:grpSpPr>
        <p:pic>
          <p:nvPicPr>
            <p:cNvPr id="38" name="Immagine 37" descr="addin_tmp.pn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982004" y="5759660"/>
              <a:ext cx="7075170" cy="636270"/>
            </a:xfrm>
            <a:prstGeom prst="rect">
              <a:avLst/>
            </a:prstGeom>
          </p:spPr>
        </p:pic>
        <p:sp>
          <p:nvSpPr>
            <p:cNvPr id="23" name="CasellaDiTesto 22"/>
            <p:cNvSpPr txBox="1"/>
            <p:nvPr/>
          </p:nvSpPr>
          <p:spPr>
            <a:xfrm>
              <a:off x="0" y="4791130"/>
              <a:ext cx="8975820" cy="707881"/>
            </a:xfrm>
            <a:prstGeom prst="rect">
              <a:avLst/>
            </a:prstGeom>
            <a:noFill/>
          </p:spPr>
          <p:txBody>
            <a:bodyPr wrap="square" lIns="64639" tIns="32319" rIns="64639" bIns="32319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it-IT" smtClean="0"/>
                <a:t>In Quantum Mechanics the probability that the flavour eigenstate       becomes, after time </a:t>
              </a:r>
              <a:r>
                <a:rPr lang="it-IT" i="1" smtClean="0"/>
                <a:t>t, </a:t>
              </a:r>
              <a:r>
                <a:rPr lang="it-IT" smtClean="0"/>
                <a:t>the flavour eigenstate state        is:</a:t>
              </a:r>
            </a:p>
          </p:txBody>
        </p:sp>
        <p:pic>
          <p:nvPicPr>
            <p:cNvPr id="45" name="Immagine 44" descr="addin_tmp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407530" y="4845723"/>
              <a:ext cx="274320" cy="255270"/>
            </a:xfrm>
            <a:prstGeom prst="rect">
              <a:avLst/>
            </a:prstGeom>
          </p:spPr>
        </p:pic>
        <p:pic>
          <p:nvPicPr>
            <p:cNvPr id="47" name="Immagine 46" descr="addin_tmp.pn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2673729" y="5188622"/>
              <a:ext cx="268605" cy="255270"/>
            </a:xfrm>
            <a:prstGeom prst="rect">
              <a:avLst/>
            </a:prstGeom>
          </p:spPr>
        </p:pic>
      </p:grpSp>
      <p:grpSp>
        <p:nvGrpSpPr>
          <p:cNvPr id="28" name="Gruppo 48"/>
          <p:cNvGrpSpPr/>
          <p:nvPr/>
        </p:nvGrpSpPr>
        <p:grpSpPr>
          <a:xfrm>
            <a:off x="381000" y="63500"/>
            <a:ext cx="8458200" cy="919897"/>
            <a:chOff x="457200" y="927100"/>
            <a:chExt cx="8458200" cy="919897"/>
          </a:xfrm>
        </p:grpSpPr>
        <p:sp>
          <p:nvSpPr>
            <p:cNvPr id="29" name="CasellaDiTesto 28"/>
            <p:cNvSpPr txBox="1"/>
            <p:nvPr/>
          </p:nvSpPr>
          <p:spPr>
            <a:xfrm>
              <a:off x="1079500" y="1016000"/>
              <a:ext cx="7835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002060"/>
                  </a:solidFill>
                </a:rPr>
                <a:t>Particle oscillations</a:t>
              </a:r>
              <a:r>
                <a:rPr lang="it-IT" sz="1600" smtClean="0">
                  <a:solidFill>
                    <a:srgbClr val="002060"/>
                  </a:solidFill>
                </a:rPr>
                <a:t> in collapse models, Frascati, 21/06/2012</a:t>
              </a:r>
            </a:p>
            <a:p>
              <a:pPr algn="ctr"/>
              <a:r>
                <a:rPr lang="en-US" sz="1600" smtClean="0">
                  <a:solidFill>
                    <a:srgbClr val="002060"/>
                  </a:solidFill>
                </a:rPr>
                <a:t>WORKSHOP: “</a:t>
              </a:r>
              <a:r>
                <a:rPr lang="en-GB" sz="1600" smtClean="0">
                  <a:solidFill>
                    <a:srgbClr val="002060"/>
                  </a:solidFill>
                </a:rPr>
                <a:t>Open Problems in Quantum Mechanics</a:t>
              </a:r>
              <a:r>
                <a:rPr lang="en-US" sz="1600" smtClean="0">
                  <a:solidFill>
                    <a:srgbClr val="002060"/>
                  </a:solidFill>
                </a:rPr>
                <a:t>”</a:t>
              </a:r>
              <a:endParaRPr lang="it-IT" sz="1600" smtClean="0">
                <a:solidFill>
                  <a:srgbClr val="002060"/>
                </a:solidFill>
              </a:endParaRPr>
            </a:p>
            <a:p>
              <a:pPr algn="ctr"/>
              <a:endParaRPr lang="it-IT" sz="1600"/>
            </a:p>
          </p:txBody>
        </p:sp>
        <p:pic>
          <p:nvPicPr>
            <p:cNvPr id="30" name="Picture 11" descr="http://www.viaggioadriatico.it/ViaggiADR/progetto/immagini-della-sezione/11.gif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485776" y="927100"/>
              <a:ext cx="823766" cy="685800"/>
            </a:xfrm>
            <a:prstGeom prst="rect">
              <a:avLst/>
            </a:prstGeom>
            <a:noFill/>
          </p:spPr>
        </p:pic>
        <p:sp>
          <p:nvSpPr>
            <p:cNvPr id="31" name="Rettangolo 30"/>
            <p:cNvSpPr/>
            <p:nvPr/>
          </p:nvSpPr>
          <p:spPr>
            <a:xfrm>
              <a:off x="457200" y="1681481"/>
              <a:ext cx="8305800" cy="58419"/>
            </a:xfrm>
            <a:prstGeom prst="rect">
              <a:avLst/>
            </a:prstGeom>
            <a:gradFill flip="none" rotWithShape="1">
              <a:gsLst>
                <a:gs pos="15000">
                  <a:srgbClr val="002060">
                    <a:alpha val="79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4" name="Gruppo 53"/>
          <p:cNvGrpSpPr/>
          <p:nvPr/>
        </p:nvGrpSpPr>
        <p:grpSpPr>
          <a:xfrm>
            <a:off x="0" y="1510900"/>
            <a:ext cx="9601200" cy="2758898"/>
            <a:chOff x="0" y="1510900"/>
            <a:chExt cx="9601200" cy="2758898"/>
          </a:xfrm>
        </p:grpSpPr>
        <p:grpSp>
          <p:nvGrpSpPr>
            <p:cNvPr id="25" name="Gruppo 24"/>
            <p:cNvGrpSpPr/>
            <p:nvPr/>
          </p:nvGrpSpPr>
          <p:grpSpPr>
            <a:xfrm>
              <a:off x="15780" y="3444930"/>
              <a:ext cx="7126448" cy="824868"/>
              <a:chOff x="15780" y="3165530"/>
              <a:chExt cx="7126448" cy="824868"/>
            </a:xfrm>
          </p:grpSpPr>
          <p:sp>
            <p:nvSpPr>
              <p:cNvPr id="209" name="CasellaDiTesto 208"/>
              <p:cNvSpPr txBox="1"/>
              <p:nvPr/>
            </p:nvSpPr>
            <p:spPr>
              <a:xfrm>
                <a:off x="15780" y="3165530"/>
                <a:ext cx="4670520" cy="342268"/>
              </a:xfrm>
              <a:prstGeom prst="rect">
                <a:avLst/>
              </a:prstGeom>
              <a:noFill/>
            </p:spPr>
            <p:txBody>
              <a:bodyPr wrap="square" lIns="64639" tIns="32319" rIns="64639" bIns="32319" rtlCol="0">
                <a:spAutoFit/>
              </a:bodyPr>
              <a:lstStyle/>
              <a:p>
                <a:pPr algn="just"/>
                <a:r>
                  <a:rPr lang="it-IT" smtClean="0"/>
                  <a:t>where “   ”  is called the mixing angle and :</a:t>
                </a:r>
              </a:p>
            </p:txBody>
          </p:sp>
          <p:pic>
            <p:nvPicPr>
              <p:cNvPr id="212" name="Immagine 211" descr="addin_tmp.pn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4"/>
              <a:stretch>
                <a:fillRect/>
              </a:stretch>
            </p:blipFill>
            <p:spPr>
              <a:xfrm>
                <a:off x="819536" y="3247337"/>
                <a:ext cx="119235" cy="228600"/>
              </a:xfrm>
              <a:prstGeom prst="rect">
                <a:avLst/>
              </a:prstGeom>
            </p:spPr>
          </p:pic>
          <p:pic>
            <p:nvPicPr>
              <p:cNvPr id="39" name="Immagine 38" descr="addin_tmp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5"/>
              <a:stretch>
                <a:fillRect/>
              </a:stretch>
            </p:blipFill>
            <p:spPr>
              <a:xfrm>
                <a:off x="1568832" y="3715422"/>
                <a:ext cx="2017395" cy="255270"/>
              </a:xfrm>
              <a:prstGeom prst="rect">
                <a:avLst/>
              </a:prstGeom>
            </p:spPr>
          </p:pic>
          <p:sp>
            <p:nvSpPr>
              <p:cNvPr id="40" name="CasellaDiTesto 39"/>
              <p:cNvSpPr txBox="1"/>
              <p:nvPr/>
            </p:nvSpPr>
            <p:spPr>
              <a:xfrm>
                <a:off x="4155980" y="3648130"/>
                <a:ext cx="822420" cy="342268"/>
              </a:xfrm>
              <a:prstGeom prst="rect">
                <a:avLst/>
              </a:prstGeom>
              <a:noFill/>
            </p:spPr>
            <p:txBody>
              <a:bodyPr wrap="square" lIns="64639" tIns="32319" rIns="64639" bIns="32319" rtlCol="0">
                <a:spAutoFit/>
              </a:bodyPr>
              <a:lstStyle/>
              <a:p>
                <a:pPr algn="just"/>
                <a:r>
                  <a:rPr lang="it-IT" smtClean="0"/>
                  <a:t>and</a:t>
                </a:r>
              </a:p>
            </p:txBody>
          </p:sp>
          <p:pic>
            <p:nvPicPr>
              <p:cNvPr id="42" name="Immagine 41" descr="addin_tmp.pn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6"/>
              <a:stretch>
                <a:fillRect/>
              </a:stretch>
            </p:blipFill>
            <p:spPr>
              <a:xfrm>
                <a:off x="5124833" y="3715422"/>
                <a:ext cx="2017395" cy="255270"/>
              </a:xfrm>
              <a:prstGeom prst="rect">
                <a:avLst/>
              </a:prstGeom>
            </p:spPr>
          </p:pic>
        </p:grpSp>
        <p:pic>
          <p:nvPicPr>
            <p:cNvPr id="18" name="Immagine 17" descr="addin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2140332" y="2712123"/>
              <a:ext cx="4516755" cy="609600"/>
            </a:xfrm>
            <a:prstGeom prst="rect">
              <a:avLst/>
            </a:prstGeom>
          </p:spPr>
        </p:pic>
        <p:grpSp>
          <p:nvGrpSpPr>
            <p:cNvPr id="53" name="Gruppo 52"/>
            <p:cNvGrpSpPr/>
            <p:nvPr/>
          </p:nvGrpSpPr>
          <p:grpSpPr>
            <a:xfrm>
              <a:off x="0" y="1510900"/>
              <a:ext cx="9601200" cy="1040280"/>
              <a:chOff x="0" y="1510900"/>
              <a:chExt cx="9601200" cy="1040280"/>
            </a:xfrm>
          </p:grpSpPr>
          <p:sp>
            <p:nvSpPr>
              <p:cNvPr id="206" name="CasellaDiTesto 205"/>
              <p:cNvSpPr txBox="1"/>
              <p:nvPr/>
            </p:nvSpPr>
            <p:spPr>
              <a:xfrm>
                <a:off x="0" y="1510900"/>
                <a:ext cx="9601200" cy="1040280"/>
              </a:xfrm>
              <a:prstGeom prst="rect">
                <a:avLst/>
              </a:prstGeom>
              <a:noFill/>
            </p:spPr>
            <p:txBody>
              <a:bodyPr wrap="square" lIns="64639" tIns="32319" rIns="64639" bIns="32319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t-IT" smtClean="0"/>
                  <a:t>The flavour eigenstates       ,       (       ,          for neutrinos,         ,           for kaons) are superposition </a:t>
                </a:r>
              </a:p>
              <a:p>
                <a:pPr>
                  <a:lnSpc>
                    <a:spcPct val="120000"/>
                  </a:lnSpc>
                </a:pPr>
                <a:r>
                  <a:rPr lang="it-IT" smtClean="0"/>
                  <a:t>of the mass eigenstates          ,            (           ,           for kaons)             time evolution can change a flavour eigenstate into another one. We have:</a:t>
                </a:r>
                <a:endParaRPr lang="it-IT"/>
              </a:p>
            </p:txBody>
          </p:sp>
          <p:pic>
            <p:nvPicPr>
              <p:cNvPr id="33" name="Immagine 32" descr="addin_tmp.png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28"/>
              <a:stretch>
                <a:fillRect/>
              </a:stretch>
            </p:blipFill>
            <p:spPr>
              <a:xfrm>
                <a:off x="2305431" y="1924723"/>
                <a:ext cx="447675" cy="255270"/>
              </a:xfrm>
              <a:prstGeom prst="rect">
                <a:avLst/>
              </a:prstGeom>
            </p:spPr>
          </p:pic>
          <p:pic>
            <p:nvPicPr>
              <p:cNvPr id="34" name="Immagine 33" descr="addin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2915030" y="1924723"/>
                <a:ext cx="447675" cy="255270"/>
              </a:xfrm>
              <a:prstGeom prst="rect">
                <a:avLst/>
              </a:prstGeom>
            </p:spPr>
          </p:pic>
          <p:pic>
            <p:nvPicPr>
              <p:cNvPr id="35" name="Immagine 34" descr="addin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2305430" y="1594523"/>
                <a:ext cx="274320" cy="255270"/>
              </a:xfrm>
              <a:prstGeom prst="rect">
                <a:avLst/>
              </a:prstGeom>
            </p:spPr>
          </p:pic>
          <p:pic>
            <p:nvPicPr>
              <p:cNvPr id="36" name="Immagine 35" descr="addin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2686430" y="1594523"/>
                <a:ext cx="268605" cy="255270"/>
              </a:xfrm>
              <a:prstGeom prst="rect">
                <a:avLst/>
              </a:prstGeom>
            </p:spPr>
          </p:pic>
          <p:pic>
            <p:nvPicPr>
              <p:cNvPr id="44" name="Immagine 43" descr="addin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30"/>
              <a:stretch>
                <a:fillRect/>
              </a:stretch>
            </p:blipFill>
            <p:spPr>
              <a:xfrm>
                <a:off x="5899532" y="2000922"/>
                <a:ext cx="226695" cy="140970"/>
              </a:xfrm>
              <a:prstGeom prst="rect">
                <a:avLst/>
              </a:prstGeom>
            </p:spPr>
          </p:pic>
          <p:pic>
            <p:nvPicPr>
              <p:cNvPr id="43" name="Immagine 42" descr="addin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3080130" y="1594523"/>
                <a:ext cx="346710" cy="255270"/>
              </a:xfrm>
              <a:prstGeom prst="rect">
                <a:avLst/>
              </a:prstGeom>
            </p:spPr>
          </p:pic>
          <p:pic>
            <p:nvPicPr>
              <p:cNvPr id="46" name="Immagine 45" descr="addin_tmp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32"/>
              <a:stretch>
                <a:fillRect/>
              </a:stretch>
            </p:blipFill>
            <p:spPr>
              <a:xfrm>
                <a:off x="3575429" y="1594523"/>
                <a:ext cx="373380" cy="264795"/>
              </a:xfrm>
              <a:prstGeom prst="rect">
                <a:avLst/>
              </a:prstGeom>
            </p:spPr>
          </p:pic>
          <p:pic>
            <p:nvPicPr>
              <p:cNvPr id="51" name="Immagine 50" descr="addin_tmp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5302629" y="1581823"/>
                <a:ext cx="441960" cy="255270"/>
              </a:xfrm>
              <a:prstGeom prst="rect">
                <a:avLst/>
              </a:prstGeom>
            </p:spPr>
          </p:pic>
          <p:pic>
            <p:nvPicPr>
              <p:cNvPr id="52" name="Immagine 51" descr="addin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4"/>
              <a:stretch>
                <a:fillRect/>
              </a:stretch>
            </p:blipFill>
            <p:spPr>
              <a:xfrm>
                <a:off x="5836029" y="1569123"/>
                <a:ext cx="472440" cy="314325"/>
              </a:xfrm>
              <a:prstGeom prst="rect">
                <a:avLst/>
              </a:prstGeom>
            </p:spPr>
          </p:pic>
          <p:pic>
            <p:nvPicPr>
              <p:cNvPr id="49" name="Immagine 48" descr="addin_tmp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3537329" y="1937423"/>
                <a:ext cx="478155" cy="255270"/>
              </a:xfrm>
              <a:prstGeom prst="rect">
                <a:avLst/>
              </a:prstGeom>
            </p:spPr>
          </p:pic>
          <p:pic>
            <p:nvPicPr>
              <p:cNvPr id="50" name="Immagine 49" descr="addin_tmp.pn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4146929" y="1937423"/>
                <a:ext cx="474345" cy="25527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66700" y="901700"/>
            <a:ext cx="863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smtClean="0"/>
              <a:t>MASS PROPORTIONAL CSL MODEL</a:t>
            </a:r>
          </a:p>
        </p:txBody>
      </p:sp>
      <p:grpSp>
        <p:nvGrpSpPr>
          <p:cNvPr id="51" name="Gruppo 50"/>
          <p:cNvGrpSpPr/>
          <p:nvPr/>
        </p:nvGrpSpPr>
        <p:grpSpPr>
          <a:xfrm>
            <a:off x="177800" y="1295400"/>
            <a:ext cx="8636000" cy="1079331"/>
            <a:chOff x="266700" y="1473200"/>
            <a:chExt cx="8636000" cy="1079331"/>
          </a:xfrm>
        </p:grpSpPr>
        <p:sp>
          <p:nvSpPr>
            <p:cNvPr id="8" name="CasellaDiTesto 7"/>
            <p:cNvSpPr txBox="1"/>
            <p:nvPr/>
          </p:nvSpPr>
          <p:spPr>
            <a:xfrm>
              <a:off x="266700" y="1473200"/>
              <a:ext cx="863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mtClean="0"/>
                <a:t>Idea: solve the measurement problem by changing  the Schoedinger evolution with another one NON LINEAR and STOCHASTIC.</a:t>
              </a:r>
            </a:p>
          </p:txBody>
        </p:sp>
        <p:grpSp>
          <p:nvGrpSpPr>
            <p:cNvPr id="12" name="Gruppo 11"/>
            <p:cNvGrpSpPr/>
            <p:nvPr/>
          </p:nvGrpSpPr>
          <p:grpSpPr>
            <a:xfrm>
              <a:off x="1104900" y="2044700"/>
              <a:ext cx="6692900" cy="507831"/>
              <a:chOff x="863600" y="2044700"/>
              <a:chExt cx="6692900" cy="507831"/>
            </a:xfrm>
          </p:grpSpPr>
          <p:sp>
            <p:nvSpPr>
              <p:cNvPr id="9" name="CasellaDiTesto 8"/>
              <p:cNvSpPr txBox="1"/>
              <p:nvPr/>
            </p:nvSpPr>
            <p:spPr>
              <a:xfrm>
                <a:off x="1714500" y="2044700"/>
                <a:ext cx="584200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t-IT" smtClean="0"/>
                  <a:t>This models can be tested by experiments!</a:t>
                </a:r>
              </a:p>
            </p:txBody>
          </p:sp>
          <p:cxnSp>
            <p:nvCxnSpPr>
              <p:cNvPr id="11" name="Connettore 2 10"/>
              <p:cNvCxnSpPr/>
              <p:nvPr/>
            </p:nvCxnSpPr>
            <p:spPr>
              <a:xfrm>
                <a:off x="863600" y="2374900"/>
                <a:ext cx="8128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1" name="Immagine 10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27000" y="2469677"/>
            <a:ext cx="8890635" cy="516728"/>
          </a:xfrm>
          <a:prstGeom prst="rect">
            <a:avLst/>
          </a:prstGeom>
        </p:spPr>
      </p:pic>
      <p:sp>
        <p:nvSpPr>
          <p:cNvPr id="54" name="Ovale 53"/>
          <p:cNvSpPr/>
          <p:nvPr/>
        </p:nvSpPr>
        <p:spPr>
          <a:xfrm>
            <a:off x="914400" y="2400300"/>
            <a:ext cx="939800" cy="7493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Ovale 54"/>
          <p:cNvSpPr/>
          <p:nvPr/>
        </p:nvSpPr>
        <p:spPr>
          <a:xfrm>
            <a:off x="4546600" y="2489200"/>
            <a:ext cx="749300" cy="546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7" name="Gruppo 56"/>
          <p:cNvGrpSpPr/>
          <p:nvPr/>
        </p:nvGrpSpPr>
        <p:grpSpPr>
          <a:xfrm>
            <a:off x="1206500" y="3105667"/>
            <a:ext cx="1409700" cy="438666"/>
            <a:chOff x="812800" y="2457967"/>
            <a:chExt cx="1409700" cy="438666"/>
          </a:xfrm>
        </p:grpSpPr>
        <p:sp>
          <p:nvSpPr>
            <p:cNvPr id="58" name="CasellaDiTesto 57"/>
            <p:cNvSpPr txBox="1"/>
            <p:nvPr/>
          </p:nvSpPr>
          <p:spPr>
            <a:xfrm>
              <a:off x="812800" y="2527301"/>
              <a:ext cx="1409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/>
              <a:r>
                <a:rPr lang="it-IT" smtClean="0"/>
                <a:t>Schr</a:t>
              </a:r>
              <a:r>
                <a:rPr lang="it-IT" sz="1300" b="1" smtClean="0"/>
                <a:t>Ö</a:t>
              </a:r>
              <a:r>
                <a:rPr lang="it-IT" smtClean="0"/>
                <a:t>dinger</a:t>
              </a:r>
            </a:p>
          </p:txBody>
        </p:sp>
        <p:cxnSp>
          <p:nvCxnSpPr>
            <p:cNvPr id="59" name="Connettore 1 58"/>
            <p:cNvCxnSpPr/>
            <p:nvPr/>
          </p:nvCxnSpPr>
          <p:spPr>
            <a:xfrm flipH="1" flipV="1">
              <a:off x="1193800" y="2457967"/>
              <a:ext cx="203200" cy="15823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o 59"/>
          <p:cNvGrpSpPr/>
          <p:nvPr/>
        </p:nvGrpSpPr>
        <p:grpSpPr>
          <a:xfrm>
            <a:off x="4838700" y="2991367"/>
            <a:ext cx="1409700" cy="413266"/>
            <a:chOff x="2946400" y="2470667"/>
            <a:chExt cx="1409700" cy="413266"/>
          </a:xfrm>
        </p:grpSpPr>
        <p:sp>
          <p:nvSpPr>
            <p:cNvPr id="61" name="CasellaDiTesto 60"/>
            <p:cNvSpPr txBox="1"/>
            <p:nvPr/>
          </p:nvSpPr>
          <p:spPr>
            <a:xfrm>
              <a:off x="2946400" y="2514601"/>
              <a:ext cx="1409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/>
              <a:r>
                <a:rPr lang="it-IT" smtClean="0"/>
                <a:t>stocasticity</a:t>
              </a:r>
            </a:p>
          </p:txBody>
        </p:sp>
        <p:cxnSp>
          <p:nvCxnSpPr>
            <p:cNvPr id="62" name="Connettore 1 61"/>
            <p:cNvCxnSpPr/>
            <p:nvPr/>
          </p:nvCxnSpPr>
          <p:spPr>
            <a:xfrm flipH="1" flipV="1">
              <a:off x="3213100" y="2470667"/>
              <a:ext cx="203200" cy="1582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9" name="Immagine 8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778000" y="2365375"/>
            <a:ext cx="5181600" cy="681990"/>
          </a:xfrm>
          <a:prstGeom prst="rect">
            <a:avLst/>
          </a:prstGeom>
        </p:spPr>
      </p:pic>
      <p:grpSp>
        <p:nvGrpSpPr>
          <p:cNvPr id="139" name="Gruppo 138"/>
          <p:cNvGrpSpPr/>
          <p:nvPr/>
        </p:nvGrpSpPr>
        <p:grpSpPr>
          <a:xfrm>
            <a:off x="215900" y="5219700"/>
            <a:ext cx="7924800" cy="1232932"/>
            <a:chOff x="215900" y="5245100"/>
            <a:chExt cx="7924800" cy="1232932"/>
          </a:xfrm>
        </p:grpSpPr>
        <p:pic>
          <p:nvPicPr>
            <p:cNvPr id="68" name="Immagine 67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3385821" y="5245100"/>
              <a:ext cx="2040255" cy="255270"/>
            </a:xfrm>
            <a:prstGeom prst="rect">
              <a:avLst/>
            </a:prstGeom>
          </p:spPr>
        </p:pic>
        <p:grpSp>
          <p:nvGrpSpPr>
            <p:cNvPr id="81" name="Gruppo 80"/>
            <p:cNvGrpSpPr/>
            <p:nvPr/>
          </p:nvGrpSpPr>
          <p:grpSpPr>
            <a:xfrm>
              <a:off x="215900" y="5638800"/>
              <a:ext cx="7924800" cy="839232"/>
              <a:chOff x="215900" y="4089400"/>
              <a:chExt cx="7924800" cy="839232"/>
            </a:xfrm>
          </p:grpSpPr>
          <p:sp>
            <p:nvSpPr>
              <p:cNvPr id="75" name="CasellaDiTesto 74"/>
              <p:cNvSpPr txBox="1"/>
              <p:nvPr/>
            </p:nvSpPr>
            <p:spPr>
              <a:xfrm>
                <a:off x="215900" y="4559300"/>
                <a:ext cx="792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it-IT" smtClean="0"/>
                  <a:t> the states evolution is given by the Schr</a:t>
                </a:r>
                <a:r>
                  <a:rPr lang="it-IT" sz="1300" b="1" smtClean="0"/>
                  <a:t>Ö</a:t>
                </a:r>
                <a:r>
                  <a:rPr lang="it-IT" smtClean="0"/>
                  <a:t>dinger equation.</a:t>
                </a:r>
                <a:endParaRPr lang="it-IT"/>
              </a:p>
            </p:txBody>
          </p:sp>
          <p:grpSp>
            <p:nvGrpSpPr>
              <p:cNvPr id="78" name="Gruppo 77"/>
              <p:cNvGrpSpPr/>
              <p:nvPr/>
            </p:nvGrpSpPr>
            <p:grpSpPr>
              <a:xfrm>
                <a:off x="215900" y="4089400"/>
                <a:ext cx="7607300" cy="507831"/>
                <a:chOff x="215900" y="4089400"/>
                <a:chExt cx="7607300" cy="507831"/>
              </a:xfrm>
            </p:grpSpPr>
            <p:sp>
              <p:nvSpPr>
                <p:cNvPr id="79" name="CasellaDiTesto 78"/>
                <p:cNvSpPr txBox="1"/>
                <p:nvPr/>
              </p:nvSpPr>
              <p:spPr>
                <a:xfrm>
                  <a:off x="215900" y="4089400"/>
                  <a:ext cx="7607300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  <a:buFont typeface="Arial" pitchFamily="34" charset="0"/>
                    <a:buChar char="•"/>
                  </a:pPr>
                  <a:r>
                    <a:rPr lang="it-IT" b="1" smtClean="0"/>
                    <a:t> same </a:t>
                  </a:r>
                  <a:r>
                    <a:rPr lang="it-IT" smtClean="0"/>
                    <a:t>evolution for density matrix                    same physics predictions;</a:t>
                  </a:r>
                </a:p>
              </p:txBody>
            </p:sp>
            <p:cxnSp>
              <p:nvCxnSpPr>
                <p:cNvPr id="80" name="Connettore 2 79"/>
                <p:cNvCxnSpPr/>
                <p:nvPr/>
              </p:nvCxnSpPr>
              <p:spPr>
                <a:xfrm>
                  <a:off x="3657600" y="4381500"/>
                  <a:ext cx="8509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38" name="Gruppo 137"/>
          <p:cNvGrpSpPr/>
          <p:nvPr/>
        </p:nvGrpSpPr>
        <p:grpSpPr>
          <a:xfrm>
            <a:off x="3746500" y="2540000"/>
            <a:ext cx="4457700" cy="469900"/>
            <a:chOff x="3746500" y="2540000"/>
            <a:chExt cx="4457700" cy="469900"/>
          </a:xfrm>
        </p:grpSpPr>
        <p:sp>
          <p:nvSpPr>
            <p:cNvPr id="102" name="Ovale 101"/>
            <p:cNvSpPr/>
            <p:nvPr/>
          </p:nvSpPr>
          <p:spPr>
            <a:xfrm>
              <a:off x="3746500" y="2540000"/>
              <a:ext cx="774700" cy="4699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3" name="Ovale 102"/>
            <p:cNvSpPr/>
            <p:nvPr/>
          </p:nvSpPr>
          <p:spPr>
            <a:xfrm>
              <a:off x="7429500" y="2540000"/>
              <a:ext cx="774700" cy="4699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37" name="Gruppo 136"/>
          <p:cNvGrpSpPr/>
          <p:nvPr/>
        </p:nvGrpSpPr>
        <p:grpSpPr>
          <a:xfrm>
            <a:off x="4165600" y="2959102"/>
            <a:ext cx="3365500" cy="778612"/>
            <a:chOff x="4165600" y="2959102"/>
            <a:chExt cx="3365500" cy="778612"/>
          </a:xfrm>
        </p:grpSpPr>
        <p:sp>
          <p:nvSpPr>
            <p:cNvPr id="64" name="CasellaDiTesto 63"/>
            <p:cNvSpPr txBox="1"/>
            <p:nvPr/>
          </p:nvSpPr>
          <p:spPr>
            <a:xfrm>
              <a:off x="5422900" y="3368382"/>
              <a:ext cx="165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/>
              <a:r>
                <a:rPr lang="it-IT" smtClean="0"/>
                <a:t>non linearity</a:t>
              </a:r>
            </a:p>
          </p:txBody>
        </p:sp>
        <p:cxnSp>
          <p:nvCxnSpPr>
            <p:cNvPr id="104" name="Connettore 1 103"/>
            <p:cNvCxnSpPr/>
            <p:nvPr/>
          </p:nvCxnSpPr>
          <p:spPr>
            <a:xfrm flipV="1">
              <a:off x="6832600" y="2959102"/>
              <a:ext cx="698500" cy="46989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105"/>
            <p:cNvCxnSpPr/>
            <p:nvPr/>
          </p:nvCxnSpPr>
          <p:spPr>
            <a:xfrm rot="10800000">
              <a:off x="4165600" y="3009904"/>
              <a:ext cx="1168400" cy="533397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o 48"/>
          <p:cNvGrpSpPr/>
          <p:nvPr/>
        </p:nvGrpSpPr>
        <p:grpSpPr>
          <a:xfrm>
            <a:off x="381000" y="63500"/>
            <a:ext cx="8458200" cy="919897"/>
            <a:chOff x="457200" y="927100"/>
            <a:chExt cx="8458200" cy="919897"/>
          </a:xfrm>
        </p:grpSpPr>
        <p:sp>
          <p:nvSpPr>
            <p:cNvPr id="49" name="CasellaDiTesto 48"/>
            <p:cNvSpPr txBox="1"/>
            <p:nvPr/>
          </p:nvSpPr>
          <p:spPr>
            <a:xfrm>
              <a:off x="1079500" y="1016000"/>
              <a:ext cx="7835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002060"/>
                  </a:solidFill>
                </a:rPr>
                <a:t>Particle oscillations</a:t>
              </a:r>
              <a:r>
                <a:rPr lang="it-IT" sz="1600" smtClean="0">
                  <a:solidFill>
                    <a:srgbClr val="002060"/>
                  </a:solidFill>
                </a:rPr>
                <a:t> in collapse models, Frascati, 21/06/2012</a:t>
              </a:r>
            </a:p>
            <a:p>
              <a:pPr algn="ctr"/>
              <a:r>
                <a:rPr lang="en-US" sz="1600" smtClean="0">
                  <a:solidFill>
                    <a:srgbClr val="002060"/>
                  </a:solidFill>
                </a:rPr>
                <a:t>WORKSHOP: “</a:t>
              </a:r>
              <a:r>
                <a:rPr lang="en-GB" sz="1600" smtClean="0">
                  <a:solidFill>
                    <a:srgbClr val="002060"/>
                  </a:solidFill>
                </a:rPr>
                <a:t>Open Problems in Quantum Mechanics</a:t>
              </a:r>
              <a:r>
                <a:rPr lang="en-US" sz="1600" smtClean="0">
                  <a:solidFill>
                    <a:srgbClr val="002060"/>
                  </a:solidFill>
                </a:rPr>
                <a:t>”</a:t>
              </a:r>
              <a:endParaRPr lang="it-IT" sz="1600" smtClean="0">
                <a:solidFill>
                  <a:srgbClr val="002060"/>
                </a:solidFill>
              </a:endParaRPr>
            </a:p>
            <a:p>
              <a:pPr algn="ctr"/>
              <a:endParaRPr lang="it-IT" sz="1600"/>
            </a:p>
          </p:txBody>
        </p:sp>
        <p:pic>
          <p:nvPicPr>
            <p:cNvPr id="50" name="Picture 11" descr="http://www.viaggioadriatico.it/ViaggiADR/progetto/immagini-della-sezione/11.gif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85776" y="927100"/>
              <a:ext cx="823766" cy="685800"/>
            </a:xfrm>
            <a:prstGeom prst="rect">
              <a:avLst/>
            </a:prstGeom>
            <a:noFill/>
          </p:spPr>
        </p:pic>
        <p:sp>
          <p:nvSpPr>
            <p:cNvPr id="52" name="Rettangolo 51"/>
            <p:cNvSpPr/>
            <p:nvPr/>
          </p:nvSpPr>
          <p:spPr>
            <a:xfrm>
              <a:off x="457200" y="1681481"/>
              <a:ext cx="8305800" cy="58419"/>
            </a:xfrm>
            <a:prstGeom prst="rect">
              <a:avLst/>
            </a:prstGeom>
            <a:gradFill flip="none" rotWithShape="1">
              <a:gsLst>
                <a:gs pos="15000">
                  <a:srgbClr val="002060">
                    <a:alpha val="79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88" name="Immagine 8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65101" y="3639821"/>
            <a:ext cx="8826499" cy="633634"/>
          </a:xfrm>
          <a:prstGeom prst="rect">
            <a:avLst/>
          </a:prstGeom>
        </p:spPr>
      </p:pic>
      <p:grpSp>
        <p:nvGrpSpPr>
          <p:cNvPr id="43" name="Gruppo 42"/>
          <p:cNvGrpSpPr/>
          <p:nvPr/>
        </p:nvGrpSpPr>
        <p:grpSpPr>
          <a:xfrm>
            <a:off x="175148" y="3810000"/>
            <a:ext cx="8417673" cy="1131332"/>
            <a:chOff x="175148" y="3810000"/>
            <a:chExt cx="8417673" cy="1131332"/>
          </a:xfrm>
        </p:grpSpPr>
        <p:pic>
          <p:nvPicPr>
            <p:cNvPr id="66" name="Immagine 65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241301" y="3822700"/>
              <a:ext cx="4709160" cy="681990"/>
            </a:xfrm>
            <a:prstGeom prst="rect">
              <a:avLst/>
            </a:prstGeom>
          </p:spPr>
        </p:pic>
        <p:pic>
          <p:nvPicPr>
            <p:cNvPr id="67" name="Immagine 66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270501" y="3810000"/>
              <a:ext cx="3322320" cy="731520"/>
            </a:xfrm>
            <a:prstGeom prst="rect">
              <a:avLst/>
            </a:prstGeom>
          </p:spPr>
        </p:pic>
        <p:grpSp>
          <p:nvGrpSpPr>
            <p:cNvPr id="87" name="Gruppo 86"/>
            <p:cNvGrpSpPr/>
            <p:nvPr/>
          </p:nvGrpSpPr>
          <p:grpSpPr>
            <a:xfrm>
              <a:off x="175148" y="4572000"/>
              <a:ext cx="7800452" cy="369332"/>
              <a:chOff x="175148" y="4572000"/>
              <a:chExt cx="7800452" cy="369332"/>
            </a:xfrm>
          </p:grpSpPr>
          <p:sp>
            <p:nvSpPr>
              <p:cNvPr id="135" name="CasellaDiTesto 134"/>
              <p:cNvSpPr txBox="1"/>
              <p:nvPr/>
            </p:nvSpPr>
            <p:spPr>
              <a:xfrm>
                <a:off x="203200" y="4572000"/>
                <a:ext cx="7772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mtClean="0"/>
                  <a:t>                                     and                              are new parameters of the model.</a:t>
                </a:r>
              </a:p>
            </p:txBody>
          </p:sp>
          <p:pic>
            <p:nvPicPr>
              <p:cNvPr id="84" name="Immagine 83" descr="addin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75148" y="4614133"/>
                <a:ext cx="1939290" cy="274320"/>
              </a:xfrm>
              <a:prstGeom prst="rect">
                <a:avLst/>
              </a:prstGeom>
            </p:spPr>
          </p:pic>
          <p:pic>
            <p:nvPicPr>
              <p:cNvPr id="86" name="Immagine 85" descr="addin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2651647" y="4614133"/>
                <a:ext cx="1447800" cy="260985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5" grpId="0" animBg="1"/>
      <p:bldP spid="5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asellaDiTesto 59"/>
          <p:cNvSpPr txBox="1"/>
          <p:nvPr/>
        </p:nvSpPr>
        <p:spPr>
          <a:xfrm>
            <a:off x="330200" y="971556"/>
            <a:ext cx="6286500" cy="342268"/>
          </a:xfrm>
          <a:prstGeom prst="rect">
            <a:avLst/>
          </a:prstGeom>
          <a:noFill/>
        </p:spPr>
        <p:txBody>
          <a:bodyPr wrap="square" lIns="64639" tIns="32319" rIns="64639" bIns="32319" rtlCol="0">
            <a:spAutoFit/>
          </a:bodyPr>
          <a:lstStyle/>
          <a:p>
            <a:pPr algn="just"/>
            <a:r>
              <a:rPr lang="it-IT" smtClean="0"/>
              <a:t>The Hamiltonian is: </a:t>
            </a:r>
            <a:endParaRPr lang="it-IT"/>
          </a:p>
        </p:txBody>
      </p:sp>
      <p:pic>
        <p:nvPicPr>
          <p:cNvPr id="98" name="Immagine 9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558227" y="1654917"/>
            <a:ext cx="2827020" cy="270510"/>
          </a:xfrm>
          <a:prstGeom prst="rect">
            <a:avLst/>
          </a:prstGeom>
        </p:spPr>
      </p:pic>
      <p:sp>
        <p:nvSpPr>
          <p:cNvPr id="65" name="CasellaDiTesto 64"/>
          <p:cNvSpPr txBox="1"/>
          <p:nvPr/>
        </p:nvSpPr>
        <p:spPr>
          <a:xfrm>
            <a:off x="4152900" y="1619256"/>
            <a:ext cx="977900" cy="342268"/>
          </a:xfrm>
          <a:prstGeom prst="rect">
            <a:avLst/>
          </a:prstGeom>
          <a:noFill/>
        </p:spPr>
        <p:txBody>
          <a:bodyPr wrap="square" lIns="64639" tIns="32319" rIns="64639" bIns="32319" rtlCol="0">
            <a:spAutoFit/>
          </a:bodyPr>
          <a:lstStyle/>
          <a:p>
            <a:pPr algn="just"/>
            <a:r>
              <a:rPr lang="it-IT" smtClean="0"/>
              <a:t>where  </a:t>
            </a:r>
            <a:endParaRPr lang="it-IT"/>
          </a:p>
        </p:txBody>
      </p:sp>
      <p:pic>
        <p:nvPicPr>
          <p:cNvPr id="101" name="Immagine 10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998928" y="1426317"/>
            <a:ext cx="2558415" cy="767715"/>
          </a:xfrm>
          <a:prstGeom prst="rect">
            <a:avLst/>
          </a:prstGeom>
        </p:spPr>
      </p:pic>
      <p:grpSp>
        <p:nvGrpSpPr>
          <p:cNvPr id="42" name="Gruppo 41"/>
          <p:cNvGrpSpPr/>
          <p:nvPr/>
        </p:nvGrpSpPr>
        <p:grpSpPr>
          <a:xfrm>
            <a:off x="2038637" y="6064256"/>
            <a:ext cx="5809963" cy="342268"/>
            <a:chOff x="2152937" y="5949956"/>
            <a:chExt cx="5809963" cy="342268"/>
          </a:xfrm>
        </p:grpSpPr>
        <p:sp>
          <p:nvSpPr>
            <p:cNvPr id="103" name="CasellaDiTesto 102"/>
            <p:cNvSpPr txBox="1"/>
            <p:nvPr/>
          </p:nvSpPr>
          <p:spPr>
            <a:xfrm>
              <a:off x="2279628" y="5949956"/>
              <a:ext cx="1327172" cy="342268"/>
            </a:xfrm>
            <a:prstGeom prst="rect">
              <a:avLst/>
            </a:prstGeom>
            <a:noFill/>
          </p:spPr>
          <p:txBody>
            <a:bodyPr wrap="square" lIns="64639" tIns="32319" rIns="64639" bIns="32319" rtlCol="0">
              <a:spAutoFit/>
            </a:bodyPr>
            <a:lstStyle/>
            <a:p>
              <a:pPr algn="just"/>
              <a:r>
                <a:rPr lang="it-IT" smtClean="0"/>
                <a:t>Very small</a:t>
              </a:r>
              <a:endParaRPr lang="it-IT"/>
            </a:p>
          </p:txBody>
        </p:sp>
        <p:grpSp>
          <p:nvGrpSpPr>
            <p:cNvPr id="117" name="Gruppo 116"/>
            <p:cNvGrpSpPr/>
            <p:nvPr/>
          </p:nvGrpSpPr>
          <p:grpSpPr>
            <a:xfrm>
              <a:off x="3441700" y="5949956"/>
              <a:ext cx="4521200" cy="342268"/>
              <a:chOff x="1739900" y="5949956"/>
              <a:chExt cx="4521200" cy="342268"/>
            </a:xfrm>
          </p:grpSpPr>
          <p:sp>
            <p:nvSpPr>
              <p:cNvPr id="5" name="CasellaDiTesto 4"/>
              <p:cNvSpPr txBox="1"/>
              <p:nvPr/>
            </p:nvSpPr>
            <p:spPr>
              <a:xfrm>
                <a:off x="3105128" y="5949956"/>
                <a:ext cx="3155972" cy="342268"/>
              </a:xfrm>
              <a:prstGeom prst="rect">
                <a:avLst/>
              </a:prstGeom>
              <a:noFill/>
            </p:spPr>
            <p:txBody>
              <a:bodyPr wrap="square" lIns="64639" tIns="32319" rIns="64639" bIns="32319" rtlCol="0">
                <a:spAutoFit/>
              </a:bodyPr>
              <a:lstStyle/>
              <a:p>
                <a:pPr algn="just"/>
                <a:r>
                  <a:rPr lang="it-IT" smtClean="0"/>
                  <a:t>can be treat as a perturbation</a:t>
                </a:r>
                <a:endParaRPr lang="it-IT"/>
              </a:p>
            </p:txBody>
          </p:sp>
          <p:pic>
            <p:nvPicPr>
              <p:cNvPr id="6" name="Immagine 5" descr="addin_tmp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584738" y="6022809"/>
                <a:ext cx="467779" cy="225592"/>
              </a:xfrm>
              <a:prstGeom prst="rect">
                <a:avLst/>
              </a:prstGeom>
            </p:spPr>
          </p:pic>
          <p:cxnSp>
            <p:nvCxnSpPr>
              <p:cNvPr id="111" name="Connettore 2 110"/>
              <p:cNvCxnSpPr/>
              <p:nvPr/>
            </p:nvCxnSpPr>
            <p:spPr>
              <a:xfrm>
                <a:off x="1739900" y="6134100"/>
                <a:ext cx="609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0" name="Immagine 119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2152937" y="6048209"/>
              <a:ext cx="133350" cy="165735"/>
            </a:xfrm>
            <a:prstGeom prst="rect">
              <a:avLst/>
            </a:prstGeom>
          </p:spPr>
        </p:pic>
      </p:grpSp>
      <p:grpSp>
        <p:nvGrpSpPr>
          <p:cNvPr id="121" name="Gruppo 48"/>
          <p:cNvGrpSpPr/>
          <p:nvPr/>
        </p:nvGrpSpPr>
        <p:grpSpPr>
          <a:xfrm>
            <a:off x="381000" y="63500"/>
            <a:ext cx="8458200" cy="919897"/>
            <a:chOff x="457200" y="927100"/>
            <a:chExt cx="8458200" cy="919897"/>
          </a:xfrm>
        </p:grpSpPr>
        <p:sp>
          <p:nvSpPr>
            <p:cNvPr id="122" name="CasellaDiTesto 121"/>
            <p:cNvSpPr txBox="1"/>
            <p:nvPr/>
          </p:nvSpPr>
          <p:spPr>
            <a:xfrm>
              <a:off x="1079500" y="1016000"/>
              <a:ext cx="7835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002060"/>
                  </a:solidFill>
                </a:rPr>
                <a:t>Particle oscillations</a:t>
              </a:r>
              <a:r>
                <a:rPr lang="it-IT" sz="1600" smtClean="0">
                  <a:solidFill>
                    <a:srgbClr val="002060"/>
                  </a:solidFill>
                </a:rPr>
                <a:t> in collapse models, Frascati, 21/06/2012</a:t>
              </a:r>
            </a:p>
            <a:p>
              <a:pPr algn="ctr"/>
              <a:r>
                <a:rPr lang="en-US" sz="1600" smtClean="0">
                  <a:solidFill>
                    <a:srgbClr val="002060"/>
                  </a:solidFill>
                </a:rPr>
                <a:t>WORKSHOP: “</a:t>
              </a:r>
              <a:r>
                <a:rPr lang="en-GB" sz="1600" smtClean="0">
                  <a:solidFill>
                    <a:srgbClr val="002060"/>
                  </a:solidFill>
                </a:rPr>
                <a:t>Open Problems in Quantum Mechanics</a:t>
              </a:r>
              <a:r>
                <a:rPr lang="en-US" sz="1600" smtClean="0">
                  <a:solidFill>
                    <a:srgbClr val="002060"/>
                  </a:solidFill>
                </a:rPr>
                <a:t>”</a:t>
              </a:r>
              <a:endParaRPr lang="it-IT" sz="1600" smtClean="0">
                <a:solidFill>
                  <a:srgbClr val="002060"/>
                </a:solidFill>
              </a:endParaRPr>
            </a:p>
            <a:p>
              <a:pPr algn="ctr"/>
              <a:endParaRPr lang="it-IT" sz="1600"/>
            </a:p>
          </p:txBody>
        </p:sp>
        <p:pic>
          <p:nvPicPr>
            <p:cNvPr id="123" name="Picture 11" descr="http://www.viaggioadriatico.it/ViaggiADR/progetto/immagini-della-sezione/11.gif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85776" y="927100"/>
              <a:ext cx="823766" cy="685800"/>
            </a:xfrm>
            <a:prstGeom prst="rect">
              <a:avLst/>
            </a:prstGeom>
            <a:noFill/>
          </p:spPr>
        </p:pic>
        <p:sp>
          <p:nvSpPr>
            <p:cNvPr id="124" name="Rettangolo 123"/>
            <p:cNvSpPr/>
            <p:nvPr/>
          </p:nvSpPr>
          <p:spPr>
            <a:xfrm>
              <a:off x="457200" y="1681481"/>
              <a:ext cx="8305800" cy="58419"/>
            </a:xfrm>
            <a:prstGeom prst="rect">
              <a:avLst/>
            </a:prstGeom>
            <a:gradFill flip="none" rotWithShape="1">
              <a:gsLst>
                <a:gs pos="15000">
                  <a:srgbClr val="002060">
                    <a:alpha val="79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0" y="2286000"/>
            <a:ext cx="9144000" cy="1701800"/>
            <a:chOff x="0" y="2286000"/>
            <a:chExt cx="9144000" cy="1701800"/>
          </a:xfrm>
        </p:grpSpPr>
        <p:pic>
          <p:nvPicPr>
            <p:cNvPr id="34" name="Immagine 33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583128" y="2607416"/>
              <a:ext cx="6044565" cy="649605"/>
            </a:xfrm>
            <a:prstGeom prst="rect">
              <a:avLst/>
            </a:prstGeom>
          </p:spPr>
        </p:pic>
        <p:sp>
          <p:nvSpPr>
            <p:cNvPr id="86" name="CasellaDiTesto 85"/>
            <p:cNvSpPr txBox="1"/>
            <p:nvPr/>
          </p:nvSpPr>
          <p:spPr>
            <a:xfrm>
              <a:off x="0" y="2292356"/>
              <a:ext cx="9144000" cy="342268"/>
            </a:xfrm>
            <a:prstGeom prst="rect">
              <a:avLst/>
            </a:prstGeom>
            <a:noFill/>
          </p:spPr>
          <p:txBody>
            <a:bodyPr wrap="square" lIns="64639" tIns="32319" rIns="64639" bIns="32319" rtlCol="0">
              <a:spAutoFit/>
            </a:bodyPr>
            <a:lstStyle/>
            <a:p>
              <a:pPr algn="ctr"/>
              <a:r>
                <a:rPr lang="it-IT" smtClean="0"/>
                <a:t>KAONS</a:t>
              </a:r>
              <a:endParaRPr lang="it-IT"/>
            </a:p>
          </p:txBody>
        </p:sp>
        <p:pic>
          <p:nvPicPr>
            <p:cNvPr id="27" name="Immagine 26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2535628" y="3369417"/>
              <a:ext cx="4090035" cy="497205"/>
            </a:xfrm>
            <a:prstGeom prst="rect">
              <a:avLst/>
            </a:prstGeom>
          </p:spPr>
        </p:pic>
        <p:sp>
          <p:nvSpPr>
            <p:cNvPr id="38" name="Rettangolo 37"/>
            <p:cNvSpPr/>
            <p:nvPr/>
          </p:nvSpPr>
          <p:spPr>
            <a:xfrm>
              <a:off x="571500" y="2286000"/>
              <a:ext cx="7937500" cy="1701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0" y="4108456"/>
            <a:ext cx="9144000" cy="1720844"/>
            <a:chOff x="0" y="4108456"/>
            <a:chExt cx="9144000" cy="1720844"/>
          </a:xfrm>
        </p:grpSpPr>
        <p:pic>
          <p:nvPicPr>
            <p:cNvPr id="37" name="Immagine 36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2141927" y="4474317"/>
              <a:ext cx="4842510" cy="352425"/>
            </a:xfrm>
            <a:prstGeom prst="rect">
              <a:avLst/>
            </a:prstGeom>
          </p:spPr>
        </p:pic>
        <p:sp>
          <p:nvSpPr>
            <p:cNvPr id="85" name="CasellaDiTesto 84"/>
            <p:cNvSpPr txBox="1"/>
            <p:nvPr/>
          </p:nvSpPr>
          <p:spPr>
            <a:xfrm>
              <a:off x="0" y="4108456"/>
              <a:ext cx="9144000" cy="342268"/>
            </a:xfrm>
            <a:prstGeom prst="rect">
              <a:avLst/>
            </a:prstGeom>
            <a:noFill/>
          </p:spPr>
          <p:txBody>
            <a:bodyPr wrap="square" lIns="64639" tIns="32319" rIns="64639" bIns="32319" rtlCol="0">
              <a:spAutoFit/>
            </a:bodyPr>
            <a:lstStyle/>
            <a:p>
              <a:pPr algn="ctr"/>
              <a:r>
                <a:rPr lang="it-IT" smtClean="0"/>
                <a:t>NEUTRINOS </a:t>
              </a:r>
              <a:endParaRPr lang="it-IT"/>
            </a:p>
          </p:txBody>
        </p:sp>
        <p:pic>
          <p:nvPicPr>
            <p:cNvPr id="29" name="Immagine 28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2510228" y="5147416"/>
              <a:ext cx="4246245" cy="497205"/>
            </a:xfrm>
            <a:prstGeom prst="rect">
              <a:avLst/>
            </a:prstGeom>
          </p:spPr>
        </p:pic>
        <p:sp>
          <p:nvSpPr>
            <p:cNvPr id="39" name="Rettangolo 38"/>
            <p:cNvSpPr/>
            <p:nvPr/>
          </p:nvSpPr>
          <p:spPr>
            <a:xfrm>
              <a:off x="571500" y="4127500"/>
              <a:ext cx="7937500" cy="1701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magine 9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804758" y="5822800"/>
            <a:ext cx="5471160" cy="636270"/>
          </a:xfrm>
          <a:prstGeom prst="rect">
            <a:avLst/>
          </a:prstGeom>
        </p:spPr>
      </p:pic>
      <p:sp>
        <p:nvSpPr>
          <p:cNvPr id="75" name="CasellaDiTesto 42"/>
          <p:cNvSpPr txBox="1">
            <a:spLocks noChangeArrowheads="1"/>
          </p:cNvSpPr>
          <p:nvPr/>
        </p:nvSpPr>
        <p:spPr bwMode="auto">
          <a:xfrm>
            <a:off x="-11504" y="867816"/>
            <a:ext cx="9144001" cy="40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639" tIns="32319" rIns="64639" bIns="32319">
            <a:spAutoFit/>
          </a:bodyPr>
          <a:lstStyle/>
          <a:p>
            <a:pPr algn="ctr"/>
            <a:r>
              <a:rPr lang="it-IT" sz="2200" smtClean="0"/>
              <a:t>THE FINAL RESULT</a:t>
            </a:r>
            <a:endParaRPr lang="it-IT" sz="2200"/>
          </a:p>
        </p:txBody>
      </p:sp>
      <p:grpSp>
        <p:nvGrpSpPr>
          <p:cNvPr id="77" name="Gruppo 48"/>
          <p:cNvGrpSpPr/>
          <p:nvPr/>
        </p:nvGrpSpPr>
        <p:grpSpPr>
          <a:xfrm>
            <a:off x="381000" y="63500"/>
            <a:ext cx="8458200" cy="919897"/>
            <a:chOff x="457200" y="927100"/>
            <a:chExt cx="8458200" cy="919897"/>
          </a:xfrm>
        </p:grpSpPr>
        <p:sp>
          <p:nvSpPr>
            <p:cNvPr id="78" name="CasellaDiTesto 77"/>
            <p:cNvSpPr txBox="1"/>
            <p:nvPr/>
          </p:nvSpPr>
          <p:spPr>
            <a:xfrm>
              <a:off x="1079500" y="1016000"/>
              <a:ext cx="7835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002060"/>
                  </a:solidFill>
                </a:rPr>
                <a:t>Particle oscillations</a:t>
              </a:r>
              <a:r>
                <a:rPr lang="it-IT" sz="1600" smtClean="0">
                  <a:solidFill>
                    <a:srgbClr val="002060"/>
                  </a:solidFill>
                </a:rPr>
                <a:t> in collapse models, Frascati, 21/06/2012</a:t>
              </a:r>
            </a:p>
            <a:p>
              <a:pPr algn="ctr"/>
              <a:r>
                <a:rPr lang="en-US" sz="1600" smtClean="0">
                  <a:solidFill>
                    <a:srgbClr val="002060"/>
                  </a:solidFill>
                </a:rPr>
                <a:t>WORKSHOP: “</a:t>
              </a:r>
              <a:r>
                <a:rPr lang="en-GB" sz="1600" smtClean="0">
                  <a:solidFill>
                    <a:srgbClr val="002060"/>
                  </a:solidFill>
                </a:rPr>
                <a:t>Open Problems in Quantum Mechanics</a:t>
              </a:r>
              <a:r>
                <a:rPr lang="en-US" sz="1600" smtClean="0">
                  <a:solidFill>
                    <a:srgbClr val="002060"/>
                  </a:solidFill>
                </a:rPr>
                <a:t>”</a:t>
              </a:r>
              <a:endParaRPr lang="it-IT" sz="1600" smtClean="0">
                <a:solidFill>
                  <a:srgbClr val="002060"/>
                </a:solidFill>
              </a:endParaRPr>
            </a:p>
            <a:p>
              <a:pPr algn="ctr"/>
              <a:endParaRPr lang="it-IT" sz="1600"/>
            </a:p>
          </p:txBody>
        </p:sp>
        <p:pic>
          <p:nvPicPr>
            <p:cNvPr id="79" name="Picture 11" descr="http://www.viaggioadriatico.it/ViaggiADR/progetto/immagini-della-sezione/11.gif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85776" y="927100"/>
              <a:ext cx="823766" cy="685800"/>
            </a:xfrm>
            <a:prstGeom prst="rect">
              <a:avLst/>
            </a:prstGeom>
            <a:noFill/>
          </p:spPr>
        </p:pic>
        <p:sp>
          <p:nvSpPr>
            <p:cNvPr id="81" name="Rettangolo 80"/>
            <p:cNvSpPr/>
            <p:nvPr/>
          </p:nvSpPr>
          <p:spPr>
            <a:xfrm>
              <a:off x="457200" y="1681481"/>
              <a:ext cx="8305800" cy="58419"/>
            </a:xfrm>
            <a:prstGeom prst="rect">
              <a:avLst/>
            </a:prstGeom>
            <a:gradFill flip="none" rotWithShape="1">
              <a:gsLst>
                <a:gs pos="15000">
                  <a:srgbClr val="002060">
                    <a:alpha val="79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88" name="Immagine 8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2620304" y="1289258"/>
            <a:ext cx="3764280" cy="588645"/>
          </a:xfrm>
          <a:prstGeom prst="rect">
            <a:avLst/>
          </a:prstGeom>
        </p:spPr>
      </p:pic>
      <p:grpSp>
        <p:nvGrpSpPr>
          <p:cNvPr id="92" name="Gruppo 91"/>
          <p:cNvGrpSpPr/>
          <p:nvPr/>
        </p:nvGrpSpPr>
        <p:grpSpPr>
          <a:xfrm>
            <a:off x="56735" y="1789508"/>
            <a:ext cx="8624351" cy="955597"/>
            <a:chOff x="56735" y="1789508"/>
            <a:chExt cx="8624351" cy="955597"/>
          </a:xfrm>
        </p:grpSpPr>
        <p:sp>
          <p:nvSpPr>
            <p:cNvPr id="89" name="CasellaDiTesto 88"/>
            <p:cNvSpPr txBox="1"/>
            <p:nvPr/>
          </p:nvSpPr>
          <p:spPr>
            <a:xfrm>
              <a:off x="56735" y="1789508"/>
              <a:ext cx="8007765" cy="342268"/>
            </a:xfrm>
            <a:prstGeom prst="rect">
              <a:avLst/>
            </a:prstGeom>
            <a:noFill/>
          </p:spPr>
          <p:txBody>
            <a:bodyPr wrap="square" lIns="64639" tIns="32319" rIns="64639" bIns="32319" rtlCol="0">
              <a:spAutoFit/>
            </a:bodyPr>
            <a:lstStyle/>
            <a:p>
              <a:pPr algn="just"/>
              <a:r>
                <a:rPr lang="it-IT" smtClean="0"/>
                <a:t>We can expand in the mass eigenstates: </a:t>
              </a:r>
              <a:endParaRPr lang="it-IT"/>
            </a:p>
          </p:txBody>
        </p:sp>
        <p:pic>
          <p:nvPicPr>
            <p:cNvPr id="91" name="Immagine 90" descr="addin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457201" y="2209800"/>
              <a:ext cx="8223885" cy="535305"/>
            </a:xfrm>
            <a:prstGeom prst="rect">
              <a:avLst/>
            </a:prstGeom>
          </p:spPr>
        </p:pic>
      </p:grpSp>
      <p:grpSp>
        <p:nvGrpSpPr>
          <p:cNvPr id="72" name="Gruppo 71"/>
          <p:cNvGrpSpPr/>
          <p:nvPr/>
        </p:nvGrpSpPr>
        <p:grpSpPr>
          <a:xfrm>
            <a:off x="57128" y="2762256"/>
            <a:ext cx="9010672" cy="2630766"/>
            <a:chOff x="57128" y="2762256"/>
            <a:chExt cx="9010672" cy="2630766"/>
          </a:xfrm>
        </p:grpSpPr>
        <p:grpSp>
          <p:nvGrpSpPr>
            <p:cNvPr id="2" name="Gruppo 3"/>
            <p:cNvGrpSpPr/>
            <p:nvPr/>
          </p:nvGrpSpPr>
          <p:grpSpPr>
            <a:xfrm>
              <a:off x="57128" y="2762256"/>
              <a:ext cx="9010672" cy="707881"/>
              <a:chOff x="10944654" y="14692998"/>
              <a:chExt cx="10181796" cy="707881"/>
            </a:xfrm>
          </p:grpSpPr>
          <p:sp>
            <p:nvSpPr>
              <p:cNvPr id="5" name="CasellaDiTesto 4"/>
              <p:cNvSpPr txBox="1"/>
              <p:nvPr/>
            </p:nvSpPr>
            <p:spPr>
              <a:xfrm>
                <a:off x="10944654" y="14692998"/>
                <a:ext cx="10181796" cy="707881"/>
              </a:xfrm>
              <a:prstGeom prst="rect">
                <a:avLst/>
              </a:prstGeom>
              <a:noFill/>
            </p:spPr>
            <p:txBody>
              <a:bodyPr wrap="square" lIns="64639" tIns="32319" rIns="64639" bIns="32319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it-IT" smtClean="0"/>
                  <a:t>Treating        as a perturbation, one can compute the transition probability by means of the Feynman diagrams: </a:t>
                </a:r>
                <a:endParaRPr lang="it-IT"/>
              </a:p>
            </p:txBody>
          </p:sp>
          <p:pic>
            <p:nvPicPr>
              <p:cNvPr id="6" name="Immagine 5" descr="addin_tmp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1949548" y="14803951"/>
                <a:ext cx="528577" cy="225592"/>
              </a:xfrm>
              <a:prstGeom prst="rect">
                <a:avLst/>
              </a:prstGeom>
            </p:spPr>
          </p:pic>
        </p:grpSp>
        <p:grpSp>
          <p:nvGrpSpPr>
            <p:cNvPr id="71" name="Gruppo 70"/>
            <p:cNvGrpSpPr/>
            <p:nvPr/>
          </p:nvGrpSpPr>
          <p:grpSpPr>
            <a:xfrm>
              <a:off x="647655" y="3901249"/>
              <a:ext cx="1996688" cy="1491773"/>
              <a:chOff x="647655" y="3901249"/>
              <a:chExt cx="1996688" cy="1491773"/>
            </a:xfrm>
          </p:grpSpPr>
          <p:sp>
            <p:nvSpPr>
              <p:cNvPr id="8" name="CasellaDiTesto 17"/>
              <p:cNvSpPr txBox="1">
                <a:spLocks noChangeArrowheads="1"/>
              </p:cNvSpPr>
              <p:nvPr/>
            </p:nvSpPr>
            <p:spPr bwMode="auto">
              <a:xfrm>
                <a:off x="647655" y="4887666"/>
                <a:ext cx="1996688" cy="505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4639" tIns="32319" rIns="64639" bIns="32319">
                <a:spAutoFit/>
              </a:bodyPr>
              <a:lstStyle/>
              <a:p>
                <a:pPr algn="ctr"/>
                <a:r>
                  <a:rPr lang="it-IT" sz="1500" smtClean="0">
                    <a:latin typeface="Calibri" pitchFamily="34" charset="0"/>
                  </a:rPr>
                  <a:t>0</a:t>
                </a:r>
                <a:r>
                  <a:rPr lang="it-IT" sz="1500" baseline="30000" smtClean="0">
                    <a:latin typeface="Calibri" pitchFamily="34" charset="0"/>
                  </a:rPr>
                  <a:t>th</a:t>
                </a:r>
                <a:r>
                  <a:rPr lang="it-IT" sz="1500" smtClean="0">
                    <a:latin typeface="Calibri" pitchFamily="34" charset="0"/>
                  </a:rPr>
                  <a:t> order term:</a:t>
                </a:r>
              </a:p>
              <a:p>
                <a:pPr algn="ctr"/>
                <a:r>
                  <a:rPr lang="it-IT" sz="1500" smtClean="0">
                    <a:latin typeface="Calibri" pitchFamily="34" charset="0"/>
                  </a:rPr>
                  <a:t>free propagation</a:t>
                </a:r>
                <a:endParaRPr lang="it-IT" sz="1500">
                  <a:latin typeface="Calibri" pitchFamily="34" charset="0"/>
                </a:endParaRPr>
              </a:p>
            </p:txBody>
          </p:sp>
          <p:grpSp>
            <p:nvGrpSpPr>
              <p:cNvPr id="7" name="Gruppo 68"/>
              <p:cNvGrpSpPr>
                <a:grpSpLocks/>
              </p:cNvGrpSpPr>
              <p:nvPr/>
            </p:nvGrpSpPr>
            <p:grpSpPr bwMode="auto">
              <a:xfrm>
                <a:off x="1546624" y="4112236"/>
                <a:ext cx="105304" cy="133290"/>
                <a:chOff x="5091097" y="4634077"/>
                <a:chExt cx="232907" cy="294450"/>
              </a:xfrm>
            </p:grpSpPr>
            <p:cxnSp>
              <p:nvCxnSpPr>
                <p:cNvPr id="51" name="Connettore 1 50"/>
                <p:cNvCxnSpPr/>
                <p:nvPr/>
              </p:nvCxnSpPr>
              <p:spPr>
                <a:xfrm rot="2700000">
                  <a:off x="5084497" y="4750539"/>
                  <a:ext cx="237317" cy="439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nettore 1 51"/>
                <p:cNvCxnSpPr/>
                <p:nvPr/>
              </p:nvCxnSpPr>
              <p:spPr>
                <a:xfrm rot="8100000">
                  <a:off x="5091097" y="4924131"/>
                  <a:ext cx="232907" cy="43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Connettore 1 47"/>
              <p:cNvCxnSpPr/>
              <p:nvPr/>
            </p:nvCxnSpPr>
            <p:spPr bwMode="auto">
              <a:xfrm>
                <a:off x="1069465" y="4205739"/>
                <a:ext cx="109654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2" name="Immagine 61" descr="addin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7"/>
              <a:stretch>
                <a:fillRect/>
              </a:stretch>
            </p:blipFill>
            <p:spPr>
              <a:xfrm>
                <a:off x="1090537" y="3915598"/>
                <a:ext cx="144780" cy="163830"/>
              </a:xfrm>
              <a:prstGeom prst="rect">
                <a:avLst/>
              </a:prstGeom>
            </p:spPr>
          </p:pic>
          <p:pic>
            <p:nvPicPr>
              <p:cNvPr id="64" name="Immagine 63" descr="addin_tmp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8"/>
              <a:stretch>
                <a:fillRect/>
              </a:stretch>
            </p:blipFill>
            <p:spPr>
              <a:xfrm>
                <a:off x="1950115" y="3901249"/>
                <a:ext cx="241935" cy="163830"/>
              </a:xfrm>
              <a:prstGeom prst="rect">
                <a:avLst/>
              </a:prstGeom>
            </p:spPr>
          </p:pic>
        </p:grpSp>
        <p:grpSp>
          <p:nvGrpSpPr>
            <p:cNvPr id="70" name="Gruppo 69"/>
            <p:cNvGrpSpPr/>
            <p:nvPr/>
          </p:nvGrpSpPr>
          <p:grpSpPr>
            <a:xfrm>
              <a:off x="2931394" y="3566794"/>
              <a:ext cx="1996688" cy="1826228"/>
              <a:chOff x="2931394" y="3566794"/>
              <a:chExt cx="1996688" cy="1826228"/>
            </a:xfrm>
          </p:grpSpPr>
          <p:grpSp>
            <p:nvGrpSpPr>
              <p:cNvPr id="10" name="Gruppo 68"/>
              <p:cNvGrpSpPr>
                <a:grpSpLocks/>
              </p:cNvGrpSpPr>
              <p:nvPr/>
            </p:nvGrpSpPr>
            <p:grpSpPr bwMode="auto">
              <a:xfrm>
                <a:off x="3510107" y="4091807"/>
                <a:ext cx="138552" cy="172727"/>
                <a:chOff x="5090845" y="4638462"/>
                <a:chExt cx="232951" cy="290054"/>
              </a:xfrm>
            </p:grpSpPr>
            <p:cxnSp>
              <p:nvCxnSpPr>
                <p:cNvPr id="45" name="Connettore 1 44"/>
                <p:cNvCxnSpPr/>
                <p:nvPr/>
              </p:nvCxnSpPr>
              <p:spPr>
                <a:xfrm rot="2700000">
                  <a:off x="5086464" y="4752726"/>
                  <a:ext cx="232921" cy="439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nettore 1 45"/>
                <p:cNvCxnSpPr/>
                <p:nvPr/>
              </p:nvCxnSpPr>
              <p:spPr>
                <a:xfrm rot="8100000">
                  <a:off x="5090845" y="4924120"/>
                  <a:ext cx="232951" cy="43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uppo 58"/>
              <p:cNvGrpSpPr>
                <a:grpSpLocks/>
              </p:cNvGrpSpPr>
              <p:nvPr/>
            </p:nvGrpSpPr>
            <p:grpSpPr bwMode="auto">
              <a:xfrm flipV="1">
                <a:off x="3914186" y="4196602"/>
                <a:ext cx="587986" cy="596698"/>
                <a:chOff x="1614272" y="2488760"/>
                <a:chExt cx="684640" cy="684918"/>
              </a:xfrm>
            </p:grpSpPr>
            <p:cxnSp>
              <p:nvCxnSpPr>
                <p:cNvPr id="41" name="Connettore 1 40"/>
                <p:cNvCxnSpPr/>
                <p:nvPr/>
              </p:nvCxnSpPr>
              <p:spPr>
                <a:xfrm rot="5400000" flipH="1" flipV="1">
                  <a:off x="1614133" y="2488899"/>
                  <a:ext cx="684918" cy="6846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" name="Gruppo 38"/>
                <p:cNvGrpSpPr>
                  <a:grpSpLocks/>
                </p:cNvGrpSpPr>
                <p:nvPr/>
              </p:nvGrpSpPr>
              <p:grpSpPr bwMode="auto">
                <a:xfrm>
                  <a:off x="1906384" y="2780149"/>
                  <a:ext cx="100414" cy="114153"/>
                  <a:chOff x="2935084" y="2640449"/>
                  <a:chExt cx="100414" cy="114153"/>
                </a:xfrm>
              </p:grpSpPr>
              <p:cxnSp>
                <p:nvCxnSpPr>
                  <p:cNvPr id="43" name="Connettore 1 42"/>
                  <p:cNvCxnSpPr/>
                  <p:nvPr/>
                </p:nvCxnSpPr>
                <p:spPr>
                  <a:xfrm>
                    <a:off x="2935084" y="2640449"/>
                    <a:ext cx="100414" cy="300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Connettore 1 43"/>
                  <p:cNvCxnSpPr/>
                  <p:nvPr/>
                </p:nvCxnSpPr>
                <p:spPr>
                  <a:xfrm rot="5400000">
                    <a:off x="2982908" y="2702013"/>
                    <a:ext cx="102137" cy="304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6" name="CasellaDiTesto 302"/>
              <p:cNvSpPr txBox="1">
                <a:spLocks noChangeArrowheads="1"/>
              </p:cNvSpPr>
              <p:nvPr/>
            </p:nvSpPr>
            <p:spPr bwMode="auto">
              <a:xfrm>
                <a:off x="3708165" y="4157023"/>
                <a:ext cx="417943" cy="398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2100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cxnSp>
            <p:nvCxnSpPr>
              <p:cNvPr id="37" name="Connettore 1 36"/>
              <p:cNvCxnSpPr/>
              <p:nvPr/>
            </p:nvCxnSpPr>
            <p:spPr bwMode="auto">
              <a:xfrm>
                <a:off x="3143220" y="4199120"/>
                <a:ext cx="773528" cy="261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Connettore 1 39"/>
              <p:cNvCxnSpPr/>
              <p:nvPr/>
            </p:nvCxnSpPr>
            <p:spPr bwMode="auto">
              <a:xfrm rot="5400000" flipH="1" flipV="1">
                <a:off x="3935688" y="3572775"/>
                <a:ext cx="632980" cy="62101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CasellaDiTesto 17"/>
              <p:cNvSpPr txBox="1">
                <a:spLocks noChangeArrowheads="1"/>
              </p:cNvSpPr>
              <p:nvPr/>
            </p:nvSpPr>
            <p:spPr bwMode="auto">
              <a:xfrm>
                <a:off x="2931394" y="4887666"/>
                <a:ext cx="1996688" cy="505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4639" tIns="32319" rIns="64639" bIns="32319">
                <a:spAutoFit/>
              </a:bodyPr>
              <a:lstStyle/>
              <a:p>
                <a:pPr algn="ctr"/>
                <a:r>
                  <a:rPr lang="it-IT" sz="1500" smtClean="0">
                    <a:latin typeface="Calibri" pitchFamily="34" charset="0"/>
                  </a:rPr>
                  <a:t>1</a:t>
                </a:r>
                <a:r>
                  <a:rPr lang="it-IT" sz="1500" baseline="30000" smtClean="0">
                    <a:latin typeface="Calibri" pitchFamily="34" charset="0"/>
                  </a:rPr>
                  <a:t>th</a:t>
                </a:r>
                <a:r>
                  <a:rPr lang="it-IT" sz="1500" smtClean="0">
                    <a:latin typeface="Calibri" pitchFamily="34" charset="0"/>
                  </a:rPr>
                  <a:t> order term:</a:t>
                </a:r>
              </a:p>
              <a:p>
                <a:pPr algn="ctr"/>
                <a:r>
                  <a:rPr lang="it-IT" sz="1500" smtClean="0">
                    <a:latin typeface="Calibri" pitchFamily="34" charset="0"/>
                  </a:rPr>
                  <a:t>one noise interaction</a:t>
                </a:r>
                <a:endParaRPr lang="it-IT" sz="1500">
                  <a:latin typeface="Calibri" pitchFamily="34" charset="0"/>
                </a:endParaRPr>
              </a:p>
            </p:txBody>
          </p:sp>
          <p:pic>
            <p:nvPicPr>
              <p:cNvPr id="65" name="Immagine 64" descr="addin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7"/>
              <a:stretch>
                <a:fillRect/>
              </a:stretch>
            </p:blipFill>
            <p:spPr>
              <a:xfrm>
                <a:off x="3389237" y="4398198"/>
                <a:ext cx="144780" cy="163830"/>
              </a:xfrm>
              <a:prstGeom prst="rect">
                <a:avLst/>
              </a:prstGeom>
            </p:spPr>
          </p:pic>
          <p:pic>
            <p:nvPicPr>
              <p:cNvPr id="66" name="Immagine 65" descr="addin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8"/>
              <a:stretch>
                <a:fillRect/>
              </a:stretch>
            </p:blipFill>
            <p:spPr>
              <a:xfrm>
                <a:off x="3918615" y="4587049"/>
                <a:ext cx="241935" cy="163830"/>
              </a:xfrm>
              <a:prstGeom prst="rect">
                <a:avLst/>
              </a:prstGeom>
            </p:spPr>
          </p:pic>
        </p:grpSp>
        <p:grpSp>
          <p:nvGrpSpPr>
            <p:cNvPr id="69" name="Gruppo 68"/>
            <p:cNvGrpSpPr/>
            <p:nvPr/>
          </p:nvGrpSpPr>
          <p:grpSpPr>
            <a:xfrm>
              <a:off x="5534968" y="3566794"/>
              <a:ext cx="2872432" cy="1826228"/>
              <a:chOff x="5534968" y="3566794"/>
              <a:chExt cx="2872432" cy="1826228"/>
            </a:xfrm>
          </p:grpSpPr>
          <p:sp>
            <p:nvSpPr>
              <p:cNvPr id="12" name="CasellaDiTesto 17"/>
              <p:cNvSpPr txBox="1">
                <a:spLocks noChangeArrowheads="1"/>
              </p:cNvSpPr>
              <p:nvPr/>
            </p:nvSpPr>
            <p:spPr bwMode="auto">
              <a:xfrm>
                <a:off x="5945930" y="4887666"/>
                <a:ext cx="1996688" cy="505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4639" tIns="32319" rIns="64639" bIns="32319">
                <a:spAutoFit/>
              </a:bodyPr>
              <a:lstStyle/>
              <a:p>
                <a:pPr algn="ctr"/>
                <a:r>
                  <a:rPr lang="it-IT" sz="1500" smtClean="0">
                    <a:latin typeface="Calibri" pitchFamily="34" charset="0"/>
                  </a:rPr>
                  <a:t>2</a:t>
                </a:r>
                <a:r>
                  <a:rPr lang="it-IT" sz="1500" baseline="30000" smtClean="0">
                    <a:latin typeface="Calibri" pitchFamily="34" charset="0"/>
                  </a:rPr>
                  <a:t>th</a:t>
                </a:r>
                <a:r>
                  <a:rPr lang="it-IT" sz="1500" smtClean="0">
                    <a:latin typeface="Calibri" pitchFamily="34" charset="0"/>
                  </a:rPr>
                  <a:t> order term:</a:t>
                </a:r>
              </a:p>
              <a:p>
                <a:pPr algn="ctr"/>
                <a:r>
                  <a:rPr lang="it-IT" sz="1500" smtClean="0">
                    <a:latin typeface="Calibri" pitchFamily="34" charset="0"/>
                  </a:rPr>
                  <a:t>two noise interaction</a:t>
                </a:r>
                <a:endParaRPr lang="it-IT" sz="1500">
                  <a:latin typeface="Calibri" pitchFamily="34" charset="0"/>
                </a:endParaRPr>
              </a:p>
            </p:txBody>
          </p:sp>
          <p:grpSp>
            <p:nvGrpSpPr>
              <p:cNvPr id="17" name="Gruppo 45"/>
              <p:cNvGrpSpPr>
                <a:grpSpLocks/>
              </p:cNvGrpSpPr>
              <p:nvPr/>
            </p:nvGrpSpPr>
            <p:grpSpPr bwMode="auto">
              <a:xfrm>
                <a:off x="5534968" y="4205709"/>
                <a:ext cx="645297" cy="654818"/>
                <a:chOff x="1612350" y="2487849"/>
                <a:chExt cx="687557" cy="687921"/>
              </a:xfrm>
            </p:grpSpPr>
            <p:cxnSp>
              <p:nvCxnSpPr>
                <p:cNvPr id="30" name="Connettore 1 29"/>
                <p:cNvCxnSpPr/>
                <p:nvPr/>
              </p:nvCxnSpPr>
              <p:spPr>
                <a:xfrm rot="5400000" flipH="1" flipV="1">
                  <a:off x="1612168" y="2488031"/>
                  <a:ext cx="687921" cy="68755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" name="Gruppo 38"/>
                <p:cNvGrpSpPr>
                  <a:grpSpLocks/>
                </p:cNvGrpSpPr>
                <p:nvPr/>
              </p:nvGrpSpPr>
              <p:grpSpPr bwMode="auto">
                <a:xfrm>
                  <a:off x="1904410" y="2782244"/>
                  <a:ext cx="103438" cy="114153"/>
                  <a:chOff x="2933110" y="2642544"/>
                  <a:chExt cx="103438" cy="114153"/>
                </a:xfrm>
              </p:grpSpPr>
              <p:cxnSp>
                <p:nvCxnSpPr>
                  <p:cNvPr id="32" name="Connettore 1 31"/>
                  <p:cNvCxnSpPr/>
                  <p:nvPr/>
                </p:nvCxnSpPr>
                <p:spPr>
                  <a:xfrm>
                    <a:off x="2933110" y="2642544"/>
                    <a:ext cx="103438" cy="300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Connettore 1 32"/>
                  <p:cNvCxnSpPr/>
                  <p:nvPr/>
                </p:nvCxnSpPr>
                <p:spPr>
                  <a:xfrm rot="5400000">
                    <a:off x="2983959" y="2704108"/>
                    <a:ext cx="102137" cy="304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1" name="Gruppo 68"/>
              <p:cNvGrpSpPr>
                <a:grpSpLocks/>
              </p:cNvGrpSpPr>
              <p:nvPr/>
            </p:nvGrpSpPr>
            <p:grpSpPr bwMode="auto">
              <a:xfrm>
                <a:off x="6870976" y="4065593"/>
                <a:ext cx="151320" cy="191585"/>
                <a:chOff x="5091097" y="4634077"/>
                <a:chExt cx="232907" cy="294450"/>
              </a:xfrm>
            </p:grpSpPr>
            <p:cxnSp>
              <p:nvCxnSpPr>
                <p:cNvPr id="28" name="Connettore 1 27"/>
                <p:cNvCxnSpPr/>
                <p:nvPr/>
              </p:nvCxnSpPr>
              <p:spPr>
                <a:xfrm rot="2700000">
                  <a:off x="5084497" y="4750539"/>
                  <a:ext cx="237317" cy="439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ttore 1 28"/>
                <p:cNvCxnSpPr/>
                <p:nvPr/>
              </p:nvCxnSpPr>
              <p:spPr>
                <a:xfrm rot="8100000">
                  <a:off x="5091097" y="4924131"/>
                  <a:ext cx="232907" cy="43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Connettore 1 15"/>
              <p:cNvCxnSpPr/>
              <p:nvPr/>
            </p:nvCxnSpPr>
            <p:spPr bwMode="auto">
              <a:xfrm>
                <a:off x="6185977" y="4199990"/>
                <a:ext cx="157612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uppo 58"/>
              <p:cNvGrpSpPr>
                <a:grpSpLocks/>
              </p:cNvGrpSpPr>
              <p:nvPr/>
            </p:nvGrpSpPr>
            <p:grpSpPr bwMode="auto">
              <a:xfrm flipV="1">
                <a:off x="7762103" y="4199987"/>
                <a:ext cx="645297" cy="651960"/>
                <a:chOff x="1611417" y="2488762"/>
                <a:chExt cx="687557" cy="684918"/>
              </a:xfrm>
            </p:grpSpPr>
            <p:cxnSp>
              <p:nvCxnSpPr>
                <p:cNvPr id="24" name="Connettore 1 23"/>
                <p:cNvCxnSpPr/>
                <p:nvPr/>
              </p:nvCxnSpPr>
              <p:spPr>
                <a:xfrm rot="5400000" flipH="1" flipV="1">
                  <a:off x="1612737" y="2487442"/>
                  <a:ext cx="684918" cy="68755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" name="Gruppo 38"/>
                <p:cNvGrpSpPr>
                  <a:grpSpLocks/>
                </p:cNvGrpSpPr>
                <p:nvPr/>
              </p:nvGrpSpPr>
              <p:grpSpPr bwMode="auto">
                <a:xfrm>
                  <a:off x="1903476" y="2780151"/>
                  <a:ext cx="103439" cy="114154"/>
                  <a:chOff x="2932176" y="2640451"/>
                  <a:chExt cx="103439" cy="114154"/>
                </a:xfrm>
              </p:grpSpPr>
              <p:cxnSp>
                <p:nvCxnSpPr>
                  <p:cNvPr id="26" name="Connettore 1 25"/>
                  <p:cNvCxnSpPr/>
                  <p:nvPr/>
                </p:nvCxnSpPr>
                <p:spPr>
                  <a:xfrm>
                    <a:off x="2932176" y="2640451"/>
                    <a:ext cx="103438" cy="300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Connettore 1 26"/>
                  <p:cNvCxnSpPr/>
                  <p:nvPr/>
                </p:nvCxnSpPr>
                <p:spPr>
                  <a:xfrm rot="5400000">
                    <a:off x="2983026" y="2702016"/>
                    <a:ext cx="102137" cy="304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0" name="CasellaDiTesto 79"/>
              <p:cNvSpPr txBox="1">
                <a:spLocks noChangeArrowheads="1"/>
              </p:cNvSpPr>
              <p:nvPr/>
            </p:nvSpPr>
            <p:spPr bwMode="auto">
              <a:xfrm>
                <a:off x="6079688" y="4168634"/>
                <a:ext cx="381810" cy="478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2100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21" name="CasellaDiTesto 80"/>
              <p:cNvSpPr txBox="1">
                <a:spLocks noChangeArrowheads="1"/>
              </p:cNvSpPr>
              <p:nvPr/>
            </p:nvSpPr>
            <p:spPr bwMode="auto">
              <a:xfrm>
                <a:off x="7484180" y="4167788"/>
                <a:ext cx="381810" cy="478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210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cxnSp>
            <p:nvCxnSpPr>
              <p:cNvPr id="22" name="Connettore 1 21"/>
              <p:cNvCxnSpPr/>
              <p:nvPr/>
            </p:nvCxnSpPr>
            <p:spPr bwMode="auto">
              <a:xfrm rot="5400000" flipH="1" flipV="1">
                <a:off x="7772371" y="3572775"/>
                <a:ext cx="632980" cy="62101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ttore 1 22"/>
              <p:cNvCxnSpPr/>
              <p:nvPr/>
            </p:nvCxnSpPr>
            <p:spPr bwMode="auto">
              <a:xfrm rot="16200000" flipV="1">
                <a:off x="5543441" y="3572775"/>
                <a:ext cx="632980" cy="62101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7" name="Immagine 66" descr="addin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8"/>
              <a:stretch>
                <a:fillRect/>
              </a:stretch>
            </p:blipFill>
            <p:spPr>
              <a:xfrm>
                <a:off x="7754015" y="4587049"/>
                <a:ext cx="241935" cy="163830"/>
              </a:xfrm>
              <a:prstGeom prst="rect">
                <a:avLst/>
              </a:prstGeom>
            </p:spPr>
          </p:pic>
          <p:pic>
            <p:nvPicPr>
              <p:cNvPr id="68" name="Immagine 67" descr="addin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7"/>
              <a:stretch>
                <a:fillRect/>
              </a:stretch>
            </p:blipFill>
            <p:spPr>
              <a:xfrm>
                <a:off x="5954637" y="4601398"/>
                <a:ext cx="144780" cy="16383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sellaDiTesto 42"/>
          <p:cNvSpPr txBox="1">
            <a:spLocks noChangeArrowheads="1"/>
          </p:cNvSpPr>
          <p:nvPr/>
        </p:nvSpPr>
        <p:spPr bwMode="auto">
          <a:xfrm>
            <a:off x="-24204" y="944016"/>
            <a:ext cx="9144001" cy="40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639" tIns="32319" rIns="64639" bIns="32319">
            <a:spAutoFit/>
          </a:bodyPr>
          <a:lstStyle/>
          <a:p>
            <a:pPr algn="ctr"/>
            <a:r>
              <a:rPr lang="it-IT" sz="2200" smtClean="0"/>
              <a:t>ESTIMATION OF THE EFFECT FOR NEUTRINOS AND KAONS</a:t>
            </a:r>
            <a:endParaRPr lang="it-IT" sz="2200"/>
          </a:p>
        </p:txBody>
      </p:sp>
      <p:pic>
        <p:nvPicPr>
          <p:cNvPr id="104" name="Immagine 10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210880" y="1475259"/>
            <a:ext cx="4137660" cy="680085"/>
          </a:xfrm>
          <a:prstGeom prst="rect">
            <a:avLst/>
          </a:prstGeom>
        </p:spPr>
      </p:pic>
      <p:grpSp>
        <p:nvGrpSpPr>
          <p:cNvPr id="105" name="Gruppo 104"/>
          <p:cNvGrpSpPr/>
          <p:nvPr/>
        </p:nvGrpSpPr>
        <p:grpSpPr>
          <a:xfrm>
            <a:off x="381000" y="2444756"/>
            <a:ext cx="7205443" cy="1040910"/>
            <a:chOff x="381000" y="2444756"/>
            <a:chExt cx="7205443" cy="1040910"/>
          </a:xfrm>
        </p:grpSpPr>
        <p:sp>
          <p:nvSpPr>
            <p:cNvPr id="37" name="CasellaDiTesto 36"/>
            <p:cNvSpPr txBox="1"/>
            <p:nvPr/>
          </p:nvSpPr>
          <p:spPr>
            <a:xfrm>
              <a:off x="381000" y="2444756"/>
              <a:ext cx="1257300" cy="342268"/>
            </a:xfrm>
            <a:prstGeom prst="rect">
              <a:avLst/>
            </a:prstGeom>
            <a:noFill/>
          </p:spPr>
          <p:txBody>
            <a:bodyPr wrap="square" lIns="64639" tIns="32319" rIns="64639" bIns="32319" rtlCol="0">
              <a:spAutoFit/>
            </a:bodyPr>
            <a:lstStyle/>
            <a:p>
              <a:pPr algn="just"/>
              <a:r>
                <a:rPr lang="it-IT" smtClean="0"/>
                <a:t>kaons </a:t>
              </a:r>
              <a:endParaRPr lang="it-IT"/>
            </a:p>
          </p:txBody>
        </p:sp>
        <p:pic>
          <p:nvPicPr>
            <p:cNvPr id="102" name="Immagine 101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/>
            <a:stretch>
              <a:fillRect/>
            </a:stretch>
          </p:blipFill>
          <p:spPr>
            <a:xfrm>
              <a:off x="3353880" y="3215156"/>
              <a:ext cx="2232660" cy="270510"/>
            </a:xfrm>
            <a:prstGeom prst="rect">
              <a:avLst/>
            </a:prstGeom>
          </p:spPr>
        </p:pic>
        <p:pic>
          <p:nvPicPr>
            <p:cNvPr id="65" name="Immagine 64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1639379" y="2491256"/>
              <a:ext cx="1148715" cy="295275"/>
            </a:xfrm>
            <a:prstGeom prst="rect">
              <a:avLst/>
            </a:prstGeom>
          </p:spPr>
        </p:pic>
        <p:pic>
          <p:nvPicPr>
            <p:cNvPr id="79" name="Immagine 78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4035523" y="2465060"/>
              <a:ext cx="3550920" cy="314325"/>
            </a:xfrm>
            <a:prstGeom prst="rect">
              <a:avLst/>
            </a:prstGeom>
          </p:spPr>
        </p:pic>
      </p:grpSp>
      <p:sp>
        <p:nvSpPr>
          <p:cNvPr id="85" name="CasellaDiTesto 84"/>
          <p:cNvSpPr txBox="1"/>
          <p:nvPr/>
        </p:nvSpPr>
        <p:spPr>
          <a:xfrm>
            <a:off x="3517900" y="6381756"/>
            <a:ext cx="2336800" cy="342268"/>
          </a:xfrm>
          <a:prstGeom prst="rect">
            <a:avLst/>
          </a:prstGeom>
          <a:noFill/>
        </p:spPr>
        <p:txBody>
          <a:bodyPr wrap="square" lIns="64639" tIns="32319" rIns="64639" bIns="32319" rtlCol="0">
            <a:spAutoFit/>
          </a:bodyPr>
          <a:lstStyle/>
          <a:p>
            <a:pPr algn="just"/>
            <a:r>
              <a:rPr lang="it-IT" smtClean="0"/>
              <a:t>VERY SMALL EFFECT!</a:t>
            </a:r>
            <a:endParaRPr lang="it-IT"/>
          </a:p>
        </p:txBody>
      </p:sp>
      <p:grpSp>
        <p:nvGrpSpPr>
          <p:cNvPr id="106" name="Gruppo 105"/>
          <p:cNvGrpSpPr/>
          <p:nvPr/>
        </p:nvGrpSpPr>
        <p:grpSpPr>
          <a:xfrm>
            <a:off x="406400" y="3646956"/>
            <a:ext cx="7821393" cy="2624304"/>
            <a:chOff x="406400" y="3646956"/>
            <a:chExt cx="7821393" cy="2624304"/>
          </a:xfrm>
        </p:grpSpPr>
        <p:pic>
          <p:nvPicPr>
            <p:cNvPr id="53" name="Immagine 52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5496023" y="3722361"/>
              <a:ext cx="2731770" cy="287655"/>
            </a:xfrm>
            <a:prstGeom prst="rect">
              <a:avLst/>
            </a:prstGeom>
          </p:spPr>
        </p:pic>
        <p:pic>
          <p:nvPicPr>
            <p:cNvPr id="60" name="Immagine 59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639380" y="3646956"/>
              <a:ext cx="2783205" cy="457200"/>
            </a:xfrm>
            <a:prstGeom prst="rect">
              <a:avLst/>
            </a:prstGeom>
          </p:spPr>
        </p:pic>
        <p:sp>
          <p:nvSpPr>
            <p:cNvPr id="36" name="CasellaDiTesto 35"/>
            <p:cNvSpPr txBox="1"/>
            <p:nvPr/>
          </p:nvSpPr>
          <p:spPr>
            <a:xfrm>
              <a:off x="406400" y="3689356"/>
              <a:ext cx="1257300" cy="342268"/>
            </a:xfrm>
            <a:prstGeom prst="rect">
              <a:avLst/>
            </a:prstGeom>
            <a:noFill/>
          </p:spPr>
          <p:txBody>
            <a:bodyPr wrap="square" lIns="64639" tIns="32319" rIns="64639" bIns="32319" rtlCol="0">
              <a:spAutoFit/>
            </a:bodyPr>
            <a:lstStyle/>
            <a:p>
              <a:pPr algn="just"/>
              <a:r>
                <a:rPr lang="it-IT" smtClean="0"/>
                <a:t>neutrinos </a:t>
              </a:r>
              <a:endParaRPr lang="it-IT"/>
            </a:p>
          </p:txBody>
        </p:sp>
        <p:pic>
          <p:nvPicPr>
            <p:cNvPr id="101" name="Immagine 100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2731579" y="4180359"/>
              <a:ext cx="3173730" cy="561975"/>
            </a:xfrm>
            <a:prstGeom prst="rect">
              <a:avLst/>
            </a:prstGeom>
          </p:spPr>
        </p:pic>
        <p:pic>
          <p:nvPicPr>
            <p:cNvPr id="103" name="Immagine 102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689100" y="4953000"/>
              <a:ext cx="5928360" cy="1318260"/>
            </a:xfrm>
            <a:prstGeom prst="rect">
              <a:avLst/>
            </a:prstGeom>
          </p:spPr>
        </p:pic>
      </p:grpSp>
      <p:sp>
        <p:nvSpPr>
          <p:cNvPr id="90" name="Ovale 89"/>
          <p:cNvSpPr/>
          <p:nvPr/>
        </p:nvSpPr>
        <p:spPr>
          <a:xfrm>
            <a:off x="2971800" y="3073400"/>
            <a:ext cx="29591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Ovale 90"/>
          <p:cNvSpPr/>
          <p:nvPr/>
        </p:nvSpPr>
        <p:spPr>
          <a:xfrm>
            <a:off x="1511300" y="5854700"/>
            <a:ext cx="6654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4" name="Gruppo 48"/>
          <p:cNvGrpSpPr/>
          <p:nvPr/>
        </p:nvGrpSpPr>
        <p:grpSpPr>
          <a:xfrm>
            <a:off x="381000" y="63500"/>
            <a:ext cx="8458200" cy="919897"/>
            <a:chOff x="457200" y="927100"/>
            <a:chExt cx="8458200" cy="919897"/>
          </a:xfrm>
        </p:grpSpPr>
        <p:sp>
          <p:nvSpPr>
            <p:cNvPr id="95" name="CasellaDiTesto 94"/>
            <p:cNvSpPr txBox="1"/>
            <p:nvPr/>
          </p:nvSpPr>
          <p:spPr>
            <a:xfrm>
              <a:off x="1079500" y="1016000"/>
              <a:ext cx="7835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002060"/>
                  </a:solidFill>
                </a:rPr>
                <a:t>Particle oscillations</a:t>
              </a:r>
              <a:r>
                <a:rPr lang="it-IT" sz="1600" smtClean="0">
                  <a:solidFill>
                    <a:srgbClr val="002060"/>
                  </a:solidFill>
                </a:rPr>
                <a:t> in collapse models, Frascati, 21/06/2012</a:t>
              </a:r>
            </a:p>
            <a:p>
              <a:pPr algn="ctr"/>
              <a:r>
                <a:rPr lang="en-US" sz="1600" smtClean="0">
                  <a:solidFill>
                    <a:srgbClr val="002060"/>
                  </a:solidFill>
                </a:rPr>
                <a:t>WORKSHOP: “</a:t>
              </a:r>
              <a:r>
                <a:rPr lang="en-GB" sz="1600" smtClean="0">
                  <a:solidFill>
                    <a:srgbClr val="002060"/>
                  </a:solidFill>
                </a:rPr>
                <a:t>Open Problems in Quantum Mechanics</a:t>
              </a:r>
              <a:r>
                <a:rPr lang="en-US" sz="1600" smtClean="0">
                  <a:solidFill>
                    <a:srgbClr val="002060"/>
                  </a:solidFill>
                </a:rPr>
                <a:t>”</a:t>
              </a:r>
              <a:endParaRPr lang="it-IT" sz="1600" smtClean="0">
                <a:solidFill>
                  <a:srgbClr val="002060"/>
                </a:solidFill>
              </a:endParaRPr>
            </a:p>
            <a:p>
              <a:pPr algn="ctr"/>
              <a:endParaRPr lang="it-IT" sz="1600"/>
            </a:p>
          </p:txBody>
        </p:sp>
        <p:pic>
          <p:nvPicPr>
            <p:cNvPr id="96" name="Picture 11" descr="http://www.viaggioadriatico.it/ViaggiADR/progetto/immagini-della-sezione/11.gif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85776" y="927100"/>
              <a:ext cx="823766" cy="685800"/>
            </a:xfrm>
            <a:prstGeom prst="rect">
              <a:avLst/>
            </a:prstGeom>
            <a:noFill/>
          </p:spPr>
        </p:pic>
        <p:sp>
          <p:nvSpPr>
            <p:cNvPr id="97" name="Rettangolo 96"/>
            <p:cNvSpPr/>
            <p:nvPr/>
          </p:nvSpPr>
          <p:spPr>
            <a:xfrm>
              <a:off x="457200" y="1681481"/>
              <a:ext cx="8305800" cy="58419"/>
            </a:xfrm>
            <a:prstGeom prst="rect">
              <a:avLst/>
            </a:prstGeom>
            <a:gradFill flip="none" rotWithShape="1">
              <a:gsLst>
                <a:gs pos="15000">
                  <a:srgbClr val="002060">
                    <a:alpha val="79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8" name="Rettangolo 97"/>
          <p:cNvSpPr/>
          <p:nvPr/>
        </p:nvSpPr>
        <p:spPr>
          <a:xfrm>
            <a:off x="2057400" y="1409700"/>
            <a:ext cx="4724400" cy="86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90" grpId="0" animBg="1"/>
      <p:bldP spid="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66700" y="901700"/>
            <a:ext cx="863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smtClean="0"/>
              <a:t>KAON DECAY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63500" y="1460500"/>
            <a:ext cx="934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To include the decay of the kaons we have to add an imaginary term on the free hamiltonian:</a:t>
            </a:r>
            <a:endParaRPr lang="it-IT"/>
          </a:p>
        </p:txBody>
      </p:sp>
      <p:pic>
        <p:nvPicPr>
          <p:cNvPr id="26" name="Immagine 2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06800" y="2082800"/>
            <a:ext cx="2343150" cy="512445"/>
          </a:xfrm>
          <a:prstGeom prst="rect">
            <a:avLst/>
          </a:prstGeom>
        </p:spPr>
      </p:pic>
      <p:pic>
        <p:nvPicPr>
          <p:cNvPr id="29" name="Immagine 2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55602" y="3492501"/>
            <a:ext cx="8692515" cy="695325"/>
          </a:xfrm>
          <a:prstGeom prst="rect">
            <a:avLst/>
          </a:prstGeom>
        </p:spPr>
      </p:pic>
      <p:grpSp>
        <p:nvGrpSpPr>
          <p:cNvPr id="4" name="Gruppo 48"/>
          <p:cNvGrpSpPr/>
          <p:nvPr/>
        </p:nvGrpSpPr>
        <p:grpSpPr>
          <a:xfrm>
            <a:off x="381000" y="63500"/>
            <a:ext cx="8458200" cy="919897"/>
            <a:chOff x="457200" y="927100"/>
            <a:chExt cx="8458200" cy="919897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1079500" y="1016000"/>
              <a:ext cx="7835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002060"/>
                  </a:solidFill>
                </a:rPr>
                <a:t>Particle oscillations</a:t>
              </a:r>
              <a:r>
                <a:rPr lang="it-IT" sz="1600" smtClean="0">
                  <a:solidFill>
                    <a:srgbClr val="002060"/>
                  </a:solidFill>
                </a:rPr>
                <a:t> in collapse models, Frascati, 21/06/2012</a:t>
              </a:r>
            </a:p>
            <a:p>
              <a:pPr algn="ctr"/>
              <a:r>
                <a:rPr lang="en-US" sz="1600" smtClean="0">
                  <a:solidFill>
                    <a:srgbClr val="002060"/>
                  </a:solidFill>
                </a:rPr>
                <a:t>WORKSHOP: “</a:t>
              </a:r>
              <a:r>
                <a:rPr lang="en-GB" sz="1600" smtClean="0">
                  <a:solidFill>
                    <a:srgbClr val="002060"/>
                  </a:solidFill>
                </a:rPr>
                <a:t>Open Problems in Quantum Mechanics</a:t>
              </a:r>
              <a:r>
                <a:rPr lang="en-US" sz="1600" smtClean="0">
                  <a:solidFill>
                    <a:srgbClr val="002060"/>
                  </a:solidFill>
                </a:rPr>
                <a:t>”</a:t>
              </a:r>
              <a:endParaRPr lang="it-IT" sz="1600" smtClean="0">
                <a:solidFill>
                  <a:srgbClr val="002060"/>
                </a:solidFill>
              </a:endParaRPr>
            </a:p>
            <a:p>
              <a:pPr algn="ctr"/>
              <a:endParaRPr lang="it-IT" sz="1600"/>
            </a:p>
          </p:txBody>
        </p:sp>
        <p:pic>
          <p:nvPicPr>
            <p:cNvPr id="63" name="Picture 11" descr="http://www.viaggioadriatico.it/ViaggiADR/progetto/immagini-della-sezione/11.gi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5776" y="927100"/>
              <a:ext cx="823766" cy="685800"/>
            </a:xfrm>
            <a:prstGeom prst="rect">
              <a:avLst/>
            </a:prstGeom>
            <a:noFill/>
          </p:spPr>
        </p:pic>
        <p:sp>
          <p:nvSpPr>
            <p:cNvPr id="64" name="Rettangolo 63"/>
            <p:cNvSpPr/>
            <p:nvPr/>
          </p:nvSpPr>
          <p:spPr>
            <a:xfrm>
              <a:off x="457200" y="1681481"/>
              <a:ext cx="8305800" cy="58419"/>
            </a:xfrm>
            <a:prstGeom prst="rect">
              <a:avLst/>
            </a:prstGeom>
            <a:gradFill flip="none" rotWithShape="1">
              <a:gsLst>
                <a:gs pos="15000">
                  <a:srgbClr val="002060">
                    <a:alpha val="79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4" name="Gruppo 33"/>
          <p:cNvGrpSpPr/>
          <p:nvPr/>
        </p:nvGrpSpPr>
        <p:grpSpPr>
          <a:xfrm>
            <a:off x="88900" y="3009901"/>
            <a:ext cx="8394700" cy="369332"/>
            <a:chOff x="88900" y="2425701"/>
            <a:chExt cx="8394700" cy="369332"/>
          </a:xfrm>
        </p:grpSpPr>
        <p:sp>
          <p:nvSpPr>
            <p:cNvPr id="57" name="CasellaDiTesto 56"/>
            <p:cNvSpPr txBox="1"/>
            <p:nvPr/>
          </p:nvSpPr>
          <p:spPr>
            <a:xfrm>
              <a:off x="88900" y="2425701"/>
              <a:ext cx="8394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mtClean="0"/>
                <a:t>The transition probability becomes (here we put                   ): </a:t>
              </a:r>
              <a:endParaRPr lang="it-IT"/>
            </a:p>
          </p:txBody>
        </p:sp>
        <p:pic>
          <p:nvPicPr>
            <p:cNvPr id="33" name="Immagine 32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4715804" y="2495757"/>
              <a:ext cx="870585" cy="255270"/>
            </a:xfrm>
            <a:prstGeom prst="rect">
              <a:avLst/>
            </a:prstGeom>
          </p:spPr>
        </p:pic>
      </p:grpSp>
      <p:sp>
        <p:nvSpPr>
          <p:cNvPr id="35" name="CasellaDiTesto 34"/>
          <p:cNvSpPr txBox="1"/>
          <p:nvPr/>
        </p:nvSpPr>
        <p:spPr>
          <a:xfrm>
            <a:off x="0" y="4495800"/>
            <a:ext cx="9144000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mtClean="0"/>
              <a:t>As we can see taking into account the decay of the kaons does not change the damping factor due to the noise. 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66700" y="901700"/>
            <a:ext cx="863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smtClean="0"/>
              <a:t>ENTALGLED KAONS</a:t>
            </a:r>
          </a:p>
        </p:txBody>
      </p:sp>
      <p:grpSp>
        <p:nvGrpSpPr>
          <p:cNvPr id="2" name="Gruppo 48"/>
          <p:cNvGrpSpPr/>
          <p:nvPr/>
        </p:nvGrpSpPr>
        <p:grpSpPr>
          <a:xfrm>
            <a:off x="381000" y="63500"/>
            <a:ext cx="8458200" cy="919897"/>
            <a:chOff x="457200" y="927100"/>
            <a:chExt cx="8458200" cy="919897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1079500" y="1016000"/>
              <a:ext cx="7835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002060"/>
                  </a:solidFill>
                </a:rPr>
                <a:t>Particle oscillations</a:t>
              </a:r>
              <a:r>
                <a:rPr lang="it-IT" sz="1600" smtClean="0">
                  <a:solidFill>
                    <a:srgbClr val="002060"/>
                  </a:solidFill>
                </a:rPr>
                <a:t> in collapse models, Frascati, 21/06/2012</a:t>
              </a:r>
            </a:p>
            <a:p>
              <a:pPr algn="ctr"/>
              <a:r>
                <a:rPr lang="en-US" sz="1600" smtClean="0">
                  <a:solidFill>
                    <a:srgbClr val="002060"/>
                  </a:solidFill>
                </a:rPr>
                <a:t>WORKSHOP: “</a:t>
              </a:r>
              <a:r>
                <a:rPr lang="en-GB" sz="1600" smtClean="0">
                  <a:solidFill>
                    <a:srgbClr val="002060"/>
                  </a:solidFill>
                </a:rPr>
                <a:t>Open Problems in Quantum Mechanics</a:t>
              </a:r>
              <a:r>
                <a:rPr lang="en-US" sz="1600" smtClean="0">
                  <a:solidFill>
                    <a:srgbClr val="002060"/>
                  </a:solidFill>
                </a:rPr>
                <a:t>”</a:t>
              </a:r>
              <a:endParaRPr lang="it-IT" sz="1600" smtClean="0">
                <a:solidFill>
                  <a:srgbClr val="002060"/>
                </a:solidFill>
              </a:endParaRPr>
            </a:p>
            <a:p>
              <a:pPr algn="ctr"/>
              <a:endParaRPr lang="it-IT" sz="1600"/>
            </a:p>
          </p:txBody>
        </p:sp>
        <p:pic>
          <p:nvPicPr>
            <p:cNvPr id="63" name="Picture 11" descr="http://www.viaggioadriatico.it/ViaggiADR/progetto/immagini-della-sezione/11.gi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5776" y="927100"/>
              <a:ext cx="823766" cy="685800"/>
            </a:xfrm>
            <a:prstGeom prst="rect">
              <a:avLst/>
            </a:prstGeom>
            <a:noFill/>
          </p:spPr>
        </p:pic>
        <p:sp>
          <p:nvSpPr>
            <p:cNvPr id="64" name="Rettangolo 63"/>
            <p:cNvSpPr/>
            <p:nvPr/>
          </p:nvSpPr>
          <p:spPr>
            <a:xfrm>
              <a:off x="457200" y="1681481"/>
              <a:ext cx="8305800" cy="58419"/>
            </a:xfrm>
            <a:prstGeom prst="rect">
              <a:avLst/>
            </a:prstGeom>
            <a:gradFill flip="none" rotWithShape="1">
              <a:gsLst>
                <a:gs pos="15000">
                  <a:srgbClr val="002060">
                    <a:alpha val="79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7" name="Gruppo 36"/>
          <p:cNvGrpSpPr/>
          <p:nvPr/>
        </p:nvGrpSpPr>
        <p:grpSpPr>
          <a:xfrm>
            <a:off x="25400" y="5020136"/>
            <a:ext cx="8707119" cy="1370345"/>
            <a:chOff x="25400" y="5020136"/>
            <a:chExt cx="8707119" cy="1370345"/>
          </a:xfrm>
        </p:grpSpPr>
        <p:pic>
          <p:nvPicPr>
            <p:cNvPr id="14" name="Immagine 13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25400" y="5020136"/>
              <a:ext cx="5194300" cy="512620"/>
            </a:xfrm>
            <a:prstGeom prst="rect">
              <a:avLst/>
            </a:prstGeom>
          </p:spPr>
        </p:pic>
        <p:pic>
          <p:nvPicPr>
            <p:cNvPr id="34" name="Immagine 33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1379219" y="5620861"/>
              <a:ext cx="7353300" cy="769620"/>
            </a:xfrm>
            <a:prstGeom prst="rect">
              <a:avLst/>
            </a:prstGeom>
          </p:spPr>
        </p:pic>
      </p:grpSp>
      <p:grpSp>
        <p:nvGrpSpPr>
          <p:cNvPr id="21" name="Gruppo 20"/>
          <p:cNvGrpSpPr/>
          <p:nvPr/>
        </p:nvGrpSpPr>
        <p:grpSpPr>
          <a:xfrm>
            <a:off x="0" y="1765300"/>
            <a:ext cx="9144000" cy="1014095"/>
            <a:chOff x="0" y="1765300"/>
            <a:chExt cx="9144000" cy="1014095"/>
          </a:xfrm>
        </p:grpSpPr>
        <p:sp>
          <p:nvSpPr>
            <p:cNvPr id="35" name="CasellaDiTesto 34"/>
            <p:cNvSpPr txBox="1"/>
            <p:nvPr/>
          </p:nvSpPr>
          <p:spPr>
            <a:xfrm>
              <a:off x="0" y="1765300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mtClean="0"/>
                <a:t>The initial state is:</a:t>
              </a:r>
              <a:endParaRPr lang="it-IT"/>
            </a:p>
          </p:txBody>
        </p:sp>
        <p:pic>
          <p:nvPicPr>
            <p:cNvPr id="16" name="Immagine 15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2108200" y="2133600"/>
              <a:ext cx="5246370" cy="645795"/>
            </a:xfrm>
            <a:prstGeom prst="rect">
              <a:avLst/>
            </a:prstGeom>
          </p:spPr>
        </p:pic>
      </p:grpSp>
      <p:sp>
        <p:nvSpPr>
          <p:cNvPr id="18" name="CasellaDiTesto 17"/>
          <p:cNvSpPr txBox="1"/>
          <p:nvPr/>
        </p:nvSpPr>
        <p:spPr>
          <a:xfrm>
            <a:off x="0" y="14351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Is the noise effect more important for entangled states?</a:t>
            </a:r>
            <a:endParaRPr lang="it-IT"/>
          </a:p>
        </p:txBody>
      </p:sp>
      <p:grpSp>
        <p:nvGrpSpPr>
          <p:cNvPr id="36" name="Gruppo 35"/>
          <p:cNvGrpSpPr/>
          <p:nvPr/>
        </p:nvGrpSpPr>
        <p:grpSpPr>
          <a:xfrm>
            <a:off x="0" y="2768600"/>
            <a:ext cx="9144000" cy="1794510"/>
            <a:chOff x="0" y="2768600"/>
            <a:chExt cx="9144000" cy="1794510"/>
          </a:xfrm>
        </p:grpSpPr>
        <p:sp>
          <p:nvSpPr>
            <p:cNvPr id="17" name="CasellaDiTesto 16"/>
            <p:cNvSpPr txBox="1"/>
            <p:nvPr/>
          </p:nvSpPr>
          <p:spPr>
            <a:xfrm>
              <a:off x="0" y="2768600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mtClean="0"/>
                <a:t>The transition amplitude will be:</a:t>
              </a:r>
              <a:endParaRPr lang="it-IT"/>
            </a:p>
          </p:txBody>
        </p:sp>
        <p:pic>
          <p:nvPicPr>
            <p:cNvPr id="29" name="Immagine 28" descr="addin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2540001" y="4254500"/>
              <a:ext cx="2893695" cy="308610"/>
            </a:xfrm>
            <a:prstGeom prst="rect">
              <a:avLst/>
            </a:prstGeom>
          </p:spPr>
        </p:pic>
        <p:sp>
          <p:nvSpPr>
            <p:cNvPr id="20" name="CasellaDiTesto 19"/>
            <p:cNvSpPr txBox="1"/>
            <p:nvPr/>
          </p:nvSpPr>
          <p:spPr>
            <a:xfrm>
              <a:off x="0" y="3784600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mtClean="0"/>
                <a:t>Where                                                     . The transition probability is:</a:t>
              </a:r>
              <a:endParaRPr lang="it-IT"/>
            </a:p>
          </p:txBody>
        </p:sp>
        <p:pic>
          <p:nvPicPr>
            <p:cNvPr id="23" name="Immagine 22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800100" y="3835400"/>
              <a:ext cx="2659380" cy="262890"/>
            </a:xfrm>
            <a:prstGeom prst="rect">
              <a:avLst/>
            </a:prstGeom>
          </p:spPr>
        </p:pic>
        <p:pic>
          <p:nvPicPr>
            <p:cNvPr id="32" name="Immagine 31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2032001" y="3276600"/>
              <a:ext cx="5297805" cy="255270"/>
            </a:xfrm>
            <a:prstGeom prst="rect">
              <a:avLst/>
            </a:prstGeom>
          </p:spPr>
        </p:pic>
      </p:grpSp>
      <p:grpSp>
        <p:nvGrpSpPr>
          <p:cNvPr id="38" name="Gruppo 37"/>
          <p:cNvGrpSpPr/>
          <p:nvPr/>
        </p:nvGrpSpPr>
        <p:grpSpPr>
          <a:xfrm>
            <a:off x="0" y="5524500"/>
            <a:ext cx="9144000" cy="1156732"/>
            <a:chOff x="0" y="5524500"/>
            <a:chExt cx="9144000" cy="1156732"/>
          </a:xfrm>
        </p:grpSpPr>
        <p:sp>
          <p:nvSpPr>
            <p:cNvPr id="28" name="Ovale 27"/>
            <p:cNvSpPr/>
            <p:nvPr/>
          </p:nvSpPr>
          <p:spPr>
            <a:xfrm>
              <a:off x="6616700" y="5524500"/>
              <a:ext cx="19939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0" y="6311900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mtClean="0"/>
                <a:t>The noise effect is still very small.</a:t>
              </a:r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66700" y="901700"/>
            <a:ext cx="863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smtClean="0"/>
              <a:t>COUPLING NOISE WITH FLAVOUR</a:t>
            </a:r>
          </a:p>
        </p:txBody>
      </p:sp>
      <p:grpSp>
        <p:nvGrpSpPr>
          <p:cNvPr id="60" name="Gruppo 59"/>
          <p:cNvGrpSpPr/>
          <p:nvPr/>
        </p:nvGrpSpPr>
        <p:grpSpPr>
          <a:xfrm>
            <a:off x="63500" y="1460500"/>
            <a:ext cx="9347200" cy="369332"/>
            <a:chOff x="63500" y="1460500"/>
            <a:chExt cx="9347200" cy="369332"/>
          </a:xfrm>
        </p:grpSpPr>
        <p:pic>
          <p:nvPicPr>
            <p:cNvPr id="25" name="Immagine 24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7518400" y="1536700"/>
              <a:ext cx="1381125" cy="255270"/>
            </a:xfrm>
            <a:prstGeom prst="rect">
              <a:avLst/>
            </a:prstGeom>
          </p:spPr>
        </p:pic>
        <p:sp>
          <p:nvSpPr>
            <p:cNvPr id="24" name="CasellaDiTesto 23"/>
            <p:cNvSpPr txBox="1"/>
            <p:nvPr/>
          </p:nvSpPr>
          <p:spPr>
            <a:xfrm>
              <a:off x="63500" y="1460500"/>
              <a:ext cx="934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mtClean="0"/>
                <a:t>Up to now we have used an Hamiltonian diagonal in the mass eigenstates basis                            :</a:t>
              </a:r>
              <a:endParaRPr lang="it-IT"/>
            </a:p>
          </p:txBody>
        </p:sp>
      </p:grpSp>
      <p:pic>
        <p:nvPicPr>
          <p:cNvPr id="31" name="Immagine 3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82801" y="1841500"/>
            <a:ext cx="4501515" cy="609600"/>
          </a:xfrm>
          <a:prstGeom prst="rect">
            <a:avLst/>
          </a:prstGeom>
        </p:spPr>
      </p:pic>
      <p:pic>
        <p:nvPicPr>
          <p:cNvPr id="49" name="Immagine 4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95500" y="3403600"/>
            <a:ext cx="4671060" cy="609600"/>
          </a:xfrm>
          <a:prstGeom prst="rect">
            <a:avLst/>
          </a:prstGeom>
        </p:spPr>
      </p:pic>
      <p:grpSp>
        <p:nvGrpSpPr>
          <p:cNvPr id="56" name="Gruppo 55"/>
          <p:cNvGrpSpPr/>
          <p:nvPr/>
        </p:nvGrpSpPr>
        <p:grpSpPr>
          <a:xfrm>
            <a:off x="76200" y="2933700"/>
            <a:ext cx="9347200" cy="369332"/>
            <a:chOff x="63500" y="2641600"/>
            <a:chExt cx="9347200" cy="369332"/>
          </a:xfrm>
        </p:grpSpPr>
        <p:sp>
          <p:nvSpPr>
            <p:cNvPr id="32" name="CasellaDiTesto 31"/>
            <p:cNvSpPr txBox="1"/>
            <p:nvPr/>
          </p:nvSpPr>
          <p:spPr>
            <a:xfrm>
              <a:off x="63500" y="2641600"/>
              <a:ext cx="934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mtClean="0"/>
                <a:t>In this case the </a:t>
              </a:r>
              <a:r>
                <a:rPr lang="it-IT" smtClean="0"/>
                <a:t>Hamiltonian, </a:t>
              </a:r>
              <a:r>
                <a:rPr lang="it-IT" smtClean="0"/>
                <a:t>in the flavour eigenststes basis                    </a:t>
              </a:r>
              <a:r>
                <a:rPr lang="it-IT" smtClean="0"/>
                <a:t>, </a:t>
              </a:r>
              <a:r>
                <a:rPr lang="it-IT" smtClean="0"/>
                <a:t>is:</a:t>
              </a:r>
              <a:endParaRPr lang="it-IT"/>
            </a:p>
          </p:txBody>
        </p:sp>
        <p:pic>
          <p:nvPicPr>
            <p:cNvPr id="42" name="Immagine 41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5702300" y="2705100"/>
              <a:ext cx="1028700" cy="255270"/>
            </a:xfrm>
            <a:prstGeom prst="rect">
              <a:avLst/>
            </a:prstGeom>
          </p:spPr>
        </p:pic>
      </p:grpSp>
      <p:pic>
        <p:nvPicPr>
          <p:cNvPr id="48" name="Immagine 4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485901" y="3403600"/>
            <a:ext cx="6090285" cy="609600"/>
          </a:xfrm>
          <a:prstGeom prst="rect">
            <a:avLst/>
          </a:prstGeom>
        </p:spPr>
      </p:pic>
      <p:grpSp>
        <p:nvGrpSpPr>
          <p:cNvPr id="22" name="Gruppo 21"/>
          <p:cNvGrpSpPr/>
          <p:nvPr/>
        </p:nvGrpSpPr>
        <p:grpSpPr>
          <a:xfrm>
            <a:off x="76200" y="4076700"/>
            <a:ext cx="9080500" cy="2308729"/>
            <a:chOff x="76200" y="4076700"/>
            <a:chExt cx="9080500" cy="2308729"/>
          </a:xfrm>
        </p:grpSpPr>
        <p:sp>
          <p:nvSpPr>
            <p:cNvPr id="43" name="CasellaDiTesto 42"/>
            <p:cNvSpPr txBox="1"/>
            <p:nvPr/>
          </p:nvSpPr>
          <p:spPr>
            <a:xfrm>
              <a:off x="88900" y="4076700"/>
              <a:ext cx="386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mtClean="0"/>
                <a:t>And in particular for                               :</a:t>
              </a:r>
              <a:endParaRPr lang="it-IT"/>
            </a:p>
          </p:txBody>
        </p:sp>
        <p:pic>
          <p:nvPicPr>
            <p:cNvPr id="53" name="Immagine 52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2108200" y="4165600"/>
              <a:ext cx="1575435" cy="245745"/>
            </a:xfrm>
            <a:prstGeom prst="rect">
              <a:avLst/>
            </a:prstGeom>
          </p:spPr>
        </p:pic>
        <p:pic>
          <p:nvPicPr>
            <p:cNvPr id="54" name="Immagine 53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943101" y="4597400"/>
              <a:ext cx="4330065" cy="609600"/>
            </a:xfrm>
            <a:prstGeom prst="rect">
              <a:avLst/>
            </a:prstGeom>
          </p:spPr>
        </p:pic>
        <p:sp>
          <p:nvSpPr>
            <p:cNvPr id="55" name="CasellaDiTesto 54"/>
            <p:cNvSpPr txBox="1"/>
            <p:nvPr/>
          </p:nvSpPr>
          <p:spPr>
            <a:xfrm>
              <a:off x="76200" y="5295900"/>
              <a:ext cx="9080500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t-IT" smtClean="0"/>
                <a:t>So if the noise is coupled with the different flavour eigenstates in the same way, the Hamiltonian is diagonal in the mass eigenstates basis, as in the previous analisys. </a:t>
              </a:r>
            </a:p>
            <a:p>
              <a:pPr>
                <a:lnSpc>
                  <a:spcPct val="120000"/>
                </a:lnSpc>
              </a:pPr>
              <a:r>
                <a:rPr lang="it-IT" smtClean="0"/>
                <a:t>Moreover, since the effect is indipendent by the mass there is actually no dumping. </a:t>
              </a:r>
              <a:endParaRPr lang="it-IT"/>
            </a:p>
          </p:txBody>
        </p:sp>
      </p:grpSp>
      <p:sp>
        <p:nvSpPr>
          <p:cNvPr id="57" name="CasellaDiTesto 56"/>
          <p:cNvSpPr txBox="1"/>
          <p:nvPr/>
        </p:nvSpPr>
        <p:spPr>
          <a:xfrm>
            <a:off x="88900" y="2590801"/>
            <a:ext cx="675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What happen if we coupled the noise CSL with the flavour?</a:t>
            </a:r>
            <a:endParaRPr lang="it-IT"/>
          </a:p>
        </p:txBody>
      </p:sp>
      <p:grpSp>
        <p:nvGrpSpPr>
          <p:cNvPr id="61" name="Gruppo 48"/>
          <p:cNvGrpSpPr/>
          <p:nvPr/>
        </p:nvGrpSpPr>
        <p:grpSpPr>
          <a:xfrm>
            <a:off x="381000" y="63500"/>
            <a:ext cx="8458200" cy="919897"/>
            <a:chOff x="457200" y="927100"/>
            <a:chExt cx="8458200" cy="919897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1079500" y="1016000"/>
              <a:ext cx="7835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002060"/>
                  </a:solidFill>
                </a:rPr>
                <a:t>Particle oscillations</a:t>
              </a:r>
              <a:r>
                <a:rPr lang="it-IT" sz="1600" smtClean="0">
                  <a:solidFill>
                    <a:srgbClr val="002060"/>
                  </a:solidFill>
                </a:rPr>
                <a:t> in collapse models, Frascati, 21/06/2012</a:t>
              </a:r>
            </a:p>
            <a:p>
              <a:pPr algn="ctr"/>
              <a:r>
                <a:rPr lang="en-US" sz="1600" smtClean="0">
                  <a:solidFill>
                    <a:srgbClr val="002060"/>
                  </a:solidFill>
                </a:rPr>
                <a:t>WORKSHOP: “</a:t>
              </a:r>
              <a:r>
                <a:rPr lang="en-GB" sz="1600" smtClean="0">
                  <a:solidFill>
                    <a:srgbClr val="002060"/>
                  </a:solidFill>
                </a:rPr>
                <a:t>Open Problems in Quantum Mechanics</a:t>
              </a:r>
              <a:r>
                <a:rPr lang="en-US" sz="1600" smtClean="0">
                  <a:solidFill>
                    <a:srgbClr val="002060"/>
                  </a:solidFill>
                </a:rPr>
                <a:t>”</a:t>
              </a:r>
              <a:endParaRPr lang="it-IT" sz="1600" smtClean="0">
                <a:solidFill>
                  <a:srgbClr val="002060"/>
                </a:solidFill>
              </a:endParaRPr>
            </a:p>
            <a:p>
              <a:pPr algn="ctr"/>
              <a:endParaRPr lang="it-IT" sz="1600"/>
            </a:p>
          </p:txBody>
        </p:sp>
        <p:pic>
          <p:nvPicPr>
            <p:cNvPr id="63" name="Picture 11" descr="http://www.viaggioadriatico.it/ViaggiADR/progetto/immagini-della-sezione/11.gif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85776" y="927100"/>
              <a:ext cx="823766" cy="685800"/>
            </a:xfrm>
            <a:prstGeom prst="rect">
              <a:avLst/>
            </a:prstGeom>
            <a:noFill/>
          </p:spPr>
        </p:pic>
        <p:sp>
          <p:nvSpPr>
            <p:cNvPr id="64" name="Rettangolo 63"/>
            <p:cNvSpPr/>
            <p:nvPr/>
          </p:nvSpPr>
          <p:spPr>
            <a:xfrm>
              <a:off x="457200" y="1681481"/>
              <a:ext cx="8305800" cy="58419"/>
            </a:xfrm>
            <a:prstGeom prst="rect">
              <a:avLst/>
            </a:prstGeom>
            <a:gradFill flip="none" rotWithShape="1">
              <a:gsLst>
                <a:gs pos="15000">
                  <a:srgbClr val="002060">
                    <a:alpha val="79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left(\begin{array}{c}&#10;\left|\alpha\right\rangle \\&#10;\left|\beta\right\rangle \end{array}\right)=\left(\begin{array}{cc}&#10;\cos\phi &amp; -\sin\phi\\&#10;\sin\phi &amp; \cos\phi\end{array}\right)\left(\begin{array}{c}&#10;\left|m_{1}\right\rangle \\&#10;\left|m_{2}\right\rangle \end{array}\right)&#10;\]&#10;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left|\bar{K_{0}}\right\rangle &#10;\]&#10;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left|K_{L}\right\rangle &#10;\]&#10;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left|K_{S}\right\rangle &#10;\]&#10;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phi&#10;\]&#10;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H_0\left|m_{1}\right\rangle = E_1\left|m_{1}\right\rangle&#10;\]&#10;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H_0\left|m_{2}\right\rangle = E_2\left|m_{2}\right\rangle&#10;\]&#10;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P_{\alpha\mapsto\beta}=\left|\left\langle \beta\right|e^{-\frac{i}{\hbar}H_{0}t}\left|\alpha\right\rangle\right|^{2} =\frac{\sin^{2}\left(2\phi\right)}{2}\left\{ 1-\cos\left[\frac{1}{\hbar}\left(E_{1}-E_{2}\right)t\right]\right\}  &#10;\]&#10;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left|\alpha\right\rangle &#10;\]&#10;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left|\beta\right\rangle &#10;\]&#10;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d|\phi_{t}\rangle=\left[-\frac{i}{\hbar}Hdt+\frac{\sqrt{\gamma}}{m_{0}}\int d\mathbf{x}\,\left(M(\mathbf{x})-\left\langle M(\mathbf{x})\right\rangle \right)dW_{t}(\mathbf{x})-\frac{\gamma}{2m_{0}^{2}}\int d\mathbf{x}\,\left(M(\mathbf{x})-\left\langle M(\mathbf{x})\right\rangle \right)^{2}dt\right]|\phi_{t}\rangle &#10;\]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left|m_{1}\right\rangle &#10;\]&#10;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H_{tot}=H-\sum_j\int d\mathbf{x}\hbar\sqrt{\gamma}\frac{m_{j}}{m_{0}}w\left(x\right)\psi_{j}^{\dagger}\left(x\right)\psi_{j}\left(x\right)&#10;\]&#10;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textrm{E}\left[w\left(x\right)\right]=0\;\;\;\;\;\textrm{E}\left[w\left(\mathbf{x},t\right)w\left(\mathbf{y},s\right)\right]=\delta\left(t-s\right)F\left(\left|{\bf x}-{\bf y}\right|\right),\;\;\; F\left({\bf x}\right)=\frac{1}{\left(\sqrt{4\pi}r_{c}\right)^{3}}e^{-{\bf x}^{2}/4r_{c}^{2}}&#10;\]&#10;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M\left(\mathbf{x}\right)=\underset{j}{\sum}m_{j}\int d\mathbf{y}g\left(\mathbf{y-x}\right)\psi_{j}^{\dagger}\left(\mathbf{y}\right)\psi_{j}\left(\mathbf{y}\right)&#10;\]&#10;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g\left(\mathbf{y-x}\right)=\frac{1}{\left(\sqrt{2\pi}r_{c}\right)^{3}}e^{-\frac{\left(\mathbf{y-x}\right)^{2}}{2r_{c}^{2}}}&#10;\]&#10;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gamma=10^{-22}\:\textrm{cm}^{3}\textrm{s}^{-1}&#10;\]&#10;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r_{c}=10^{-5}\:\textrm{cm}&#10;\]&#10;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W_{t}\left(\mathbf{x}\right)\longrightarrow iW_{t}\left(\mathbf{x}\right) &#10;\]&#10;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mathcal{H}_j\left(x\right)=\mathcal{H}_{0j}\left(x\right)+\mathcal{N}_j\left(x\right)&#10;\]&#10;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H\left(t\right)=\sum_{j=1}^{2}\int d\mathbf{x}\mathcal{H}_{j}\left(x\right)&#10;\]&#10;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mathcal{H}_{0j}\left(x\right)=\psi_j^{\dagger}\left(x\right)\left[-i\hbar c\mathbf{\alpha}\cdot\nabla+m_jc^{2}\beta\right]\psi_j\left(x\right)&#10;\]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left|m_{2}\right\rangle &#10;\]&#10;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mathcal{N}_{j}\left(x\right)=-\hbar\sqrt{\gamma}\frac{m_j}{m_{0}}w\left(x\right)\psi_j^{\dagger}\left(x\right)\beta\psi_j\left(x\right)&#10;\]&#10;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mathcal{H}_{0j}\left(x\right)=m_jc^{2}\psi_j^{\dagger}\left(x\right)\psi_j\left(x\right)+\psi_j^{\dagger}\left(x\right)\left[-\frac{\hbar^{2}}{2m_j}\nabla^{2}\right]\psi_j\left(x\right)&#10;\]&#10;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mathcal{N}_{j}\left(x\right)=-\hbar\sqrt{\gamma}\frac{m_j}{m_{0}}w\left(x\right)\psi_j^{\dagger}\left(x\right)\psi_j\left(x\right)&#10;\]&#10;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gamma&#10;\]&#10;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mathcal{N}\left(x\right)&#10;\]&#10;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P_{\alpha\mapsto\beta}=\frac{\sin^{2}\left(2\phi\right)}{2}\left\{ 1-\cos\left[\frac{1}{\hbar}\left(E_{1}-E_{2}\right)t\right]e^{-\Lambda t}\right\}  &#10;\]&#10;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P_{\alpha\mapsto\beta}=\sum_{\mathbf{p}_{f}}\textrm{E}\left|\left\langle \beta,\mathbf{p}_{f}\right|U\left(t\right)\left|\alpha,\mathbf{p}\right\rangle \right|^{2}   &#10;\]&#10;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bf {p}_f&#10;\]&#10;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bf p&#10;\]&#10;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bf p&#10;\]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left|\alpha\right\rangle &#10;\]&#10;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bf {p}_f&#10;\]&#10;&#10;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bf p&#10;\]&#10;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bf {p}_f&#10;\]&#10;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mathcal{N}\left(x\right)&#10;\]&#10;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left\langle \beta,\mathbf{p}_{f}\right|U\left(t\right)\left|\alpha,\mathbf{p}\right\rangle =\frac{\sin\left(2\phi\right)}{2}\left[\left\langle m_{1},\mathbf{p}_{f}\right|U\left(t\right)\left|m_{1},\mathbf{p}\right\rangle -\left\langle m_{2},\mathbf{p}_{f}\right|U\left(t\right)\left|m_{2},\mathbf{p}\right\rangle \right]   &#10;\]&#10;&#10;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Lambda\equiv\frac{\gamma}{16\pi^{3/2}r_{c}^{3}m_{0}^{2}c^{4}}\left(\frac{m_{1}^{2}c^{4}}{E_{1}}-\frac{m_{2}^{2}c^{4}}{E_{2}}\right)^{2}&#10;\]&#10;&#10;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m_{1}^{2}c^{4}-m_{2}^{2}c^{4}\simeq10^{-4}\:\textrm{eV}^{2}&#10;\]&#10;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E_{j}=\sqrt{m_{j}^{2}c^{4}+p^{2}c^{2}}\simeq pc&#10;\]&#10;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Lambda=1,1\times10^{-35}\textrm{ s}^{-1}\textrm{eV}^{2}\frac{1}{p^{2}c^{2}}&#10;\]&#10;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table}&#10;  \begin{tabular}{| c| c| c |c| }&#10;    \hline&#10;   &amp; cosmogenic &amp; \hspace{0.5cm}solar\hspace{0.5cm} &amp; laboratory \\ \hline&#10;    E(eV)&amp; $10^{19}$&amp; $10^{6}$ &amp; $10^{10}$ \\ \hline&#10;     t(s)&amp; $3.15\times10^{18}$ &amp; $5\times10^2$ &amp; $2,13\times10^{-2}$\\ \hline\hline&#10;     $\Lambda t$ &amp; $4.48\times10^{-63}$ &amp; $7.1\times10^{-53}$ &amp;$3.03\times10^{-65}$\\&#10;     \hline&#10;  \end{tabular}&#10;\end{table}&#10;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left|\beta\right\rangle &#10;\]&#10;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Lambda=1,3\times10^{-38}\textrm{ s}^{-1}&#10;\]&#10;&#10;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E_{j}\simeq m_{j}c^2&#10;\]&#10;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left|m_{L}c^{2}-m_{S}c^{2}\right|\simeq 3,5\times10^{-6}\textrm{ eV}&#10;\]&#10;&#10;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H_{0j}\longrightarrow H_{0j}-\frac{i}{2}\Gamma^{\left(j\right)}.&#10;\]&#10;&#10;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P_{K^{0}\rightarrow\bar{K}^{0}}=\frac{1}{4}\biggl\lbrace e^{-\frac{\Gamma_{L}}{\hbar}t}+e^{-\frac{\Gamma_{S}}{\hbar}t}-2\cos\left[\frac{1}{\hbar}\left(E_{L}-E_{S}\right)t\right]\cdot e^{-\frac{\Gamma_{L}+\Gamma_{S}}{2\hbar}t}\cdot e^{-\frac{\gamma\left(m_{S}-m_{L}\right)^{2}}{16\pi^{3/2}r_{c}^{3}m_{0}^{2}}t}\biggr\rbrace &#10;\]&#10;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phi=\pi/2   &#10;\]&#10;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P\left(F_{l};F_{r}\right)=\textrm{E}\left|A\left(F_{l};F_{r}\right)\right|^{2}  &#10;\]&#10;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F_{l},F_{r}=K_0,\bar{K}_0,K_L,K_S  &#10;\]&#10;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A\left(F_{l};F_{r}\right)=\left\langle F_{l}F_{r}\left|U_{LEFT}\left(t_{l}\right)\otimes U_{RIGHT}\left(t_{r}\right)\right|I\right\rangle   &#10;\]&#10;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left|I\right\rangle =\frac{\left|K_{S}K_{L}\right\rangle -\left|K_{L}K_{S}\right\rangle }{\sqrt{2}}=\frac{\left|\bar{K}^{0}K^{0}\right\rangle -\left|K^{0}\bar{K}^{0}\right\rangle }{\sqrt{2}}  &#10;\]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Rightarrow&#10;\]&#10;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P\left(K^{0};K^{0}\right)=\frac{1}{8}\left\{ e^{-\frac{\Gamma_{S}}{\hbar}t_{l}-\frac{\Gamma_{L}}{\hbar}t_{r}}+e^{-\frac{\Gamma_{L}}{\hbar}t_{l}-\frac{\Gamma_{S}}{\hbar}t_{r}}+\right. &#10;\]&#10;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left.+2\cdot\cos\left[\frac{1}{\hbar}\left(E_{L}-E_{S}\right)\left(t_{r}-t_{l}\right)\right]e^{-\frac{\Gamma_{L}+\Gamma_{S}}{2\hbar}\left(t_{l}+t_{r}\right)}e^{-\frac{\gamma\left(m_{L}-m_{S}\right)^{2}}{16\pi^{3/2}r_{c}^{3}m_{0}^{2}}\left(t_{l}+t_{r}\right)}\right\}  &#10;\]&#10;&#10;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H_{TOT}=\left(\begin{array}{cc}&#10;H_{11} &amp; 0\\&#10;0 &amp; H_{22}\end{array}\right)+\left(\begin{array}{cc}&#10;N_{1} &amp; 0\\&#10;0 &amp; N_{2}\end{array}\right) &#10;\]&#10;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H_{TOT}=\left(\begin{array}{cc}&#10;H_{\alpha\alpha} &amp; H_{\alpha\beta}\\&#10;H_{\beta\alpha} &amp; H_{\beta\beta}\end{array}\right)+\left(\begin{array}{cc}&#10;N_{\alpha} &amp; 0\\&#10;0 &amp; N_{\beta}\end{array}\right) &#10;\]&#10;&#10;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H_{TOT}=\left(\begin{array}{cc}&#10;H_{11} &amp; 0\\&#10;0 &amp; H_{22}\end{array}\right)+\frac{1}{2}\left(\begin{array}{cc}&#10;N_{\alpha}+N_{\beta} &amp; N_{\alpha}-N_{\beta}\\&#10;N_{\alpha}-N_{\beta} &amp; N_{\alpha}+N_{\beta}\end{array}\right) &#10;\]&#10;&#10;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N_{\alpha}=N_{\beta}=N&#10;\]&#10;&#10;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H_{TOT}=\left(\begin{array}{cc}&#10;H_{11} &amp; 0\\&#10;0 &amp; H_{22}\end{array}\right)+\left(\begin{array}{cc}&#10;N &amp; 0 \\&#10;0 &amp; N \end{array}\right) &#10;\]&#10;&#10;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left\{ \left|\alpha\right\rangle ,\left|\beta\right\rangle \right\} &#10;\]&#10;&#10;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left\{ \left|m_{1}\right\rangle ,\left|m_{2}\right\rangle \right\} &#10;\]&#10;&#10;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lambda_i&#10;\]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left|\nu_{e}\right\rangle &#10;\]&#10;&#10;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i\hbar\frac{d}{dt}\left|\Psi\left(t\right)\right\rangle =H\left|\Psi\left(t\right)\right\rangle &#10;\]&#10;&#10;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P^{i}\left(\mathbf{a}\right)=\left\Vert L_{\mathbf{a}}^{i}\left|\Psi\right\rangle \right\Vert ^{2}&#10;\]&#10;&#10;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left|\Psi\right\rangle \longrightarrow\frac{L_{\mathbf{a}}^{i}\left|\Psi\right\rangle }{\left\Vert L_{\mathbf{a}}^{i}\left|\Psi\right\rangle \right\Vert }&#10;\]&#10;&#10;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L_{\mathbf{a}}^{i}=\left(\pi r_{c}^{2}\right)^{-3/4}e^{-\frac{\left(\mathbf{q_{i}-a}\right)^{2}}{2r_{c}^{2}}}&#10;\]&#10;&#10;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Psi\left(x\right)&#10;\]&#10;&#10;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x&#10;\]&#10;&#10;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a&#10;\]&#10;&#10;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-a&#10;\]&#10;&#10;&#10;\end{document}"/>
  <p:tag name="IGUANATEXSIZE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lambda_{macro}=N\lambda&#10;\]&#10;&#10;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lambda=10^{-17}\textrm{ s}^{-1}&#10;\]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left|\nu_{\mu}\right\rangle &#10;\]&#10;&#10;&#10;\end{document}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lambda_{macro}=N\lambda_{micro}\simeq10^{6}\textrm{ s}^{-1}&#10;\]&#10;&#10;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P\left(\mathbf{a}\right)=\left\Vert L_{\mathbf{a}}\left|\Psi\right\rangle \right\Vert ^{2}\simeq\frac{1}{2}=P\left(\mathbf{-a}\right)&#10;\]&#10;&#10;&#10;\end{document}"/>
  <p:tag name="IGUANATEXSIZE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P\left(\mathbf{0}\right)\simeq 0&#10;\]&#10;&#10;&#10;\end{document}"/>
  <p:tag name="IGUANATEXSIZE" val="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Psi_a\left(x\right)&#10;\]&#10;&#10;&#10;\end{document}"/>
  <p:tag name="IGUANATEXSIZE" val="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x&#10;\]&#10;&#10;&#10;\end{document}"/>
  <p:tag name="IGUANATEXSIZE" val="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a&#10;\]&#10;&#10;&#10;\end{document}"/>
  <p:tag name="IGUANATEXSIZE" val="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-a&#10;\]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left|K_{0}\right\rangle &#10;\]&#10;&#10;&#10;\end{document}"/>
  <p:tag name="IGUANATEXSIZE" val="2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12446</TotalTime>
  <Words>844</Words>
  <Application>Microsoft Office PowerPoint</Application>
  <PresentationFormat>Presentazione su schermo (4:3)</PresentationFormat>
  <Paragraphs>106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cuozzi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kurt85</dc:creator>
  <cp:lastModifiedBy>taddo</cp:lastModifiedBy>
  <cp:revision>911</cp:revision>
  <dcterms:created xsi:type="dcterms:W3CDTF">2009-10-01T10:31:25Z</dcterms:created>
  <dcterms:modified xsi:type="dcterms:W3CDTF">2012-06-20T14:44:38Z</dcterms:modified>
</cp:coreProperties>
</file>