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3937" r:id="rId2"/>
    <p:sldMasterId id="2147483949" r:id="rId3"/>
  </p:sldMasterIdLst>
  <p:notesMasterIdLst>
    <p:notesMasterId r:id="rId43"/>
  </p:notesMasterIdLst>
  <p:handoutMasterIdLst>
    <p:handoutMasterId r:id="rId44"/>
  </p:handoutMasterIdLst>
  <p:sldIdLst>
    <p:sldId id="261" r:id="rId4"/>
    <p:sldId id="311" r:id="rId5"/>
    <p:sldId id="303" r:id="rId6"/>
    <p:sldId id="315" r:id="rId7"/>
    <p:sldId id="312" r:id="rId8"/>
    <p:sldId id="316" r:id="rId9"/>
    <p:sldId id="313" r:id="rId10"/>
    <p:sldId id="319" r:id="rId11"/>
    <p:sldId id="306" r:id="rId12"/>
    <p:sldId id="307" r:id="rId13"/>
    <p:sldId id="299" r:id="rId14"/>
    <p:sldId id="308" r:id="rId15"/>
    <p:sldId id="309" r:id="rId16"/>
    <p:sldId id="310" r:id="rId17"/>
    <p:sldId id="284" r:id="rId18"/>
    <p:sldId id="256" r:id="rId19"/>
    <p:sldId id="275" r:id="rId20"/>
    <p:sldId id="257" r:id="rId21"/>
    <p:sldId id="282" r:id="rId22"/>
    <p:sldId id="281" r:id="rId23"/>
    <p:sldId id="277" r:id="rId24"/>
    <p:sldId id="322" r:id="rId25"/>
    <p:sldId id="302" r:id="rId26"/>
    <p:sldId id="278" r:id="rId27"/>
    <p:sldId id="290" r:id="rId28"/>
    <p:sldId id="292" r:id="rId29"/>
    <p:sldId id="293" r:id="rId30"/>
    <p:sldId id="294" r:id="rId31"/>
    <p:sldId id="321" r:id="rId32"/>
    <p:sldId id="295" r:id="rId33"/>
    <p:sldId id="271" r:id="rId34"/>
    <p:sldId id="272" r:id="rId35"/>
    <p:sldId id="320" r:id="rId36"/>
    <p:sldId id="287" r:id="rId37"/>
    <p:sldId id="274" r:id="rId38"/>
    <p:sldId id="280" r:id="rId39"/>
    <p:sldId id="279" r:id="rId40"/>
    <p:sldId id="283" r:id="rId41"/>
    <p:sldId id="286" r:id="rId42"/>
  </p:sldIdLst>
  <p:sldSz cx="9906000" cy="6858000" type="A4"/>
  <p:notesSz cx="14662150" cy="20926425"/>
  <p:custDataLst>
    <p:tags r:id="rId45"/>
  </p:custDataLst>
  <p:defaultTextStyle>
    <a:defPPr>
      <a:defRPr lang="it-IT"/>
    </a:defPPr>
    <a:lvl1pPr marL="0" algn="l" defTabSz="9577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89" algn="l" defTabSz="9577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777" algn="l" defTabSz="9577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666" algn="l" defTabSz="9577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555" algn="l" defTabSz="9577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443" algn="l" defTabSz="9577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332" algn="l" defTabSz="9577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221" algn="l" defTabSz="9577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109" algn="l" defTabSz="9577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77842" autoAdjust="0"/>
  </p:normalViewPr>
  <p:slideViewPr>
    <p:cSldViewPr>
      <p:cViewPr varScale="1">
        <p:scale>
          <a:sx n="92" d="100"/>
          <a:sy n="92" d="100"/>
        </p:scale>
        <p:origin x="-109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3408" y="-108"/>
      </p:cViewPr>
      <p:guideLst>
        <p:guide orient="horz" pos="6591"/>
        <p:guide pos="46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13.wmf"/><Relationship Id="rId7" Type="http://schemas.openxmlformats.org/officeDocument/2006/relationships/image" Target="../media/image79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10" Type="http://schemas.openxmlformats.org/officeDocument/2006/relationships/image" Target="../media/image151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163.wmf"/><Relationship Id="rId7" Type="http://schemas.openxmlformats.org/officeDocument/2006/relationships/image" Target="../media/image76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3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Relationship Id="rId9" Type="http://schemas.openxmlformats.org/officeDocument/2006/relationships/image" Target="../media/image7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53175" cy="1046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8305800" y="0"/>
            <a:ext cx="6353175" cy="1046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118D2-80CC-429B-93B2-63DD89F5B6D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9877088"/>
            <a:ext cx="6353175" cy="1046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8305800" y="19877088"/>
            <a:ext cx="6353175" cy="1046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3C08D-3751-4FB5-B372-36BFD652F4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53175" cy="1046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8305800" y="0"/>
            <a:ext cx="6353175" cy="1046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A13A-27F0-4703-BE56-8545F19D8678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65288" y="1570038"/>
            <a:ext cx="11331575" cy="7847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466850" y="9939338"/>
            <a:ext cx="11728450" cy="9417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9877088"/>
            <a:ext cx="6353175" cy="1046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8305800" y="19877088"/>
            <a:ext cx="6353175" cy="1046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FC3D1-4B13-48EB-9D1C-C927C346A1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11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3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8666" algn="l" defTabSz="4173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17332" algn="l" defTabSz="4173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25998" algn="l" defTabSz="4173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34664" algn="l" defTabSz="4173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43330" algn="l" defTabSz="4173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51996" algn="l" defTabSz="4173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60663" algn="l" defTabSz="4173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69329" algn="l" defTabSz="4173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D1D6D-84CD-4CF8-AADB-1FBD4C99EC08}" type="slidenum">
              <a:rPr lang="en-GB"/>
              <a:pPr/>
              <a:t>10</a:t>
            </a:fld>
            <a:endParaRPr lang="en-GB"/>
          </a:p>
        </p:txBody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443693" y="1569483"/>
            <a:ext cx="9744222" cy="7814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03363" tIns="101681" rIns="203363" bIns="101681" anchor="ctr"/>
          <a:lstStyle/>
          <a:p>
            <a:endParaRPr lang="en-US"/>
          </a:p>
        </p:txBody>
      </p:sp>
      <p:sp>
        <p:nvSpPr>
          <p:cNvPr id="12595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466215" y="9940052"/>
            <a:ext cx="11692387" cy="959127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00160" tIns="104083" rIns="200160" bIns="104083" anchor="ctr" anchorCtr="1"/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3000"/>
              </a:lnSpc>
              <a:spcBef>
                <a:spcPct val="0"/>
              </a:spcBef>
            </a:pPr>
            <a:r>
              <a:rPr lang="en-GB">
                <a:solidFill>
                  <a:srgbClr val="0000FF"/>
                </a:solidFill>
                <a:ea typeface="MS Gothic" pitchFamily="49" charset="-128"/>
              </a:rPr>
              <a:t>The image of an object in one branch, eventually  hidden in the noise, can be restored by subtracting  the spatial noise pattern measured in the other branch.</a:t>
            </a:r>
            <a:r>
              <a:rPr lang="en-GB" b="1">
                <a:solidFill>
                  <a:srgbClr val="0000FF"/>
                </a:solidFill>
                <a:ea typeface="MS Gothic" pitchFamily="49" charset="-128"/>
              </a:rPr>
              <a:t> </a:t>
            </a:r>
            <a:r>
              <a:rPr lang="en-GB">
                <a:solidFill>
                  <a:srgbClr val="FF0000"/>
                </a:solidFill>
                <a:ea typeface="MS Gothic" pitchFamily="49" charset="-128"/>
              </a:rPr>
              <a:t>Useful application wherever one needs a weak illumination of the object (e.g. in biological samples).</a:t>
            </a:r>
          </a:p>
          <a:p>
            <a:pPr>
              <a:spcBef>
                <a:spcPts val="1001"/>
              </a:spcBef>
            </a:pPr>
            <a:endParaRPr lang="en-GB">
              <a:solidFill>
                <a:srgbClr val="FF0000"/>
              </a:solidFill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C3D1-4B13-48EB-9D1C-C927C346A18F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14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65288" y="1570038"/>
            <a:ext cx="11331575" cy="784701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C3D1-4B13-48EB-9D1C-C927C346A18F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08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14C8E-301B-41F8-AB1B-BA314D5ECB71}" type="slidenum">
              <a:rPr lang="en-GB"/>
              <a:pPr/>
              <a:t>15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5288" y="1570038"/>
            <a:ext cx="11331575" cy="7847012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optical transmitter irradiates a target region containing a bright thermal-noise bath in which a low reflectivity</a:t>
            </a:r>
          </a:p>
          <a:p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might be embedded. The light received from this region is used to decide whether the</a:t>
            </a:r>
          </a:p>
          <a:p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is present or absent.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65288" y="1570038"/>
            <a:ext cx="11331575" cy="784701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Differenze col </a:t>
            </a:r>
            <a:r>
              <a:rPr lang="it-IT" err="1" smtClean="0"/>
              <a:t>ghost</a:t>
            </a:r>
            <a:r>
              <a:rPr lang="it-IT" smtClean="0"/>
              <a:t> </a:t>
            </a:r>
            <a:r>
              <a:rPr lang="it-IT" err="1" smtClean="0"/>
              <a:t>imaging</a:t>
            </a:r>
            <a:r>
              <a:rPr lang="it-IT" smtClean="0"/>
              <a:t>:</a:t>
            </a:r>
          </a:p>
          <a:p>
            <a:pPr marL="228600" indent="-228600">
              <a:buAutoNum type="arabicParenR"/>
            </a:pPr>
            <a:r>
              <a:rPr lang="it-IT" smtClean="0"/>
              <a:t>il fondo can</a:t>
            </a:r>
            <a:r>
              <a:rPr lang="it-IT" baseline="0" smtClean="0"/>
              <a:t> </a:t>
            </a:r>
            <a:r>
              <a:rPr lang="it-IT" baseline="0" err="1" smtClean="0"/>
              <a:t>have</a:t>
            </a:r>
            <a:r>
              <a:rPr lang="it-IT" baseline="0" smtClean="0"/>
              <a:t> </a:t>
            </a:r>
            <a:r>
              <a:rPr lang="it-IT" baseline="0" err="1" smtClean="0"/>
              <a:t>different</a:t>
            </a:r>
            <a:r>
              <a:rPr lang="it-IT" baseline="0" smtClean="0"/>
              <a:t> </a:t>
            </a:r>
            <a:r>
              <a:rPr lang="it-IT" baseline="0" err="1" smtClean="0"/>
              <a:t>properties</a:t>
            </a:r>
            <a:r>
              <a:rPr lang="it-IT" baseline="0" smtClean="0"/>
              <a:t>, </a:t>
            </a:r>
            <a:r>
              <a:rPr lang="it-IT" baseline="0" err="1" smtClean="0"/>
              <a:t>e.g.much</a:t>
            </a:r>
            <a:r>
              <a:rPr lang="it-IT" baseline="0" smtClean="0"/>
              <a:t> more </a:t>
            </a:r>
            <a:r>
              <a:rPr lang="it-IT" baseline="0" err="1" smtClean="0"/>
              <a:t>stronger</a:t>
            </a:r>
            <a:r>
              <a:rPr lang="it-IT" baseline="0" smtClean="0"/>
              <a:t> and  </a:t>
            </a:r>
            <a:r>
              <a:rPr lang="it-IT" baseline="0" err="1" smtClean="0"/>
              <a:t>fluctuating</a:t>
            </a:r>
            <a:r>
              <a:rPr lang="it-IT" baseline="0" smtClean="0"/>
              <a:t> (\mu&gt;&gt;1)</a:t>
            </a:r>
          </a:p>
          <a:p>
            <a:pPr marL="228600" indent="-228600">
              <a:buAutoNum type="arabicParenR"/>
            </a:pPr>
            <a:r>
              <a:rPr lang="it-IT" baseline="0" smtClean="0"/>
              <a:t>The </a:t>
            </a:r>
            <a:r>
              <a:rPr lang="it-IT" baseline="0" err="1" smtClean="0"/>
              <a:t>aim</a:t>
            </a:r>
            <a:r>
              <a:rPr lang="it-IT" baseline="0" smtClean="0"/>
              <a:t> </a:t>
            </a:r>
            <a:r>
              <a:rPr lang="it-IT" baseline="0" err="1" smtClean="0"/>
              <a:t>is</a:t>
            </a:r>
            <a:r>
              <a:rPr lang="it-IT" baseline="0" smtClean="0"/>
              <a:t> </a:t>
            </a:r>
            <a:r>
              <a:rPr lang="it-IT" baseline="0" err="1" smtClean="0"/>
              <a:t>different</a:t>
            </a:r>
            <a:r>
              <a:rPr lang="it-IT" baseline="0" smtClean="0"/>
              <a:t>, no </a:t>
            </a:r>
            <a:r>
              <a:rPr lang="it-IT" baseline="0" err="1" smtClean="0"/>
              <a:t>spatial</a:t>
            </a:r>
            <a:r>
              <a:rPr lang="it-IT" baseline="0" smtClean="0"/>
              <a:t> </a:t>
            </a:r>
            <a:r>
              <a:rPr lang="it-IT" baseline="0" err="1" smtClean="0"/>
              <a:t>reconstruction,determination</a:t>
            </a:r>
            <a:r>
              <a:rPr lang="it-IT" baseline="0" smtClean="0"/>
              <a:t> </a:t>
            </a:r>
            <a:r>
              <a:rPr lang="it-IT" baseline="0" err="1" smtClean="0"/>
              <a:t>if</a:t>
            </a:r>
            <a:r>
              <a:rPr lang="it-IT" baseline="0" smtClean="0"/>
              <a:t> the </a:t>
            </a:r>
            <a:r>
              <a:rPr lang="it-IT" baseline="0" err="1" smtClean="0"/>
              <a:t>obgect</a:t>
            </a:r>
            <a:r>
              <a:rPr lang="it-IT" baseline="0" smtClean="0"/>
              <a:t> </a:t>
            </a:r>
            <a:r>
              <a:rPr lang="it-IT" baseline="0" err="1" smtClean="0"/>
              <a:t>is</a:t>
            </a:r>
            <a:r>
              <a:rPr lang="it-IT" baseline="0" smtClean="0"/>
              <a:t> </a:t>
            </a:r>
            <a:r>
              <a:rPr lang="it-IT" baseline="0" err="1" smtClean="0"/>
              <a:t>present</a:t>
            </a:r>
            <a:r>
              <a:rPr lang="it-IT" baseline="0" smtClean="0"/>
              <a:t>.</a:t>
            </a:r>
          </a:p>
          <a:p>
            <a:pPr marL="0" indent="0">
              <a:buNone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C3D1-4B13-48EB-9D1C-C927C346A18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58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239E8-0FC8-4CAF-A9E1-590142CA72A5}" type="slidenum">
              <a:rPr lang="en-GB"/>
              <a:pPr/>
              <a:t>24</a:t>
            </a:fld>
            <a:endParaRPr lang="en-GB"/>
          </a:p>
        </p:txBody>
      </p:sp>
      <p:sp>
        <p:nvSpPr>
          <p:cNvPr id="1239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5288" y="1570038"/>
            <a:ext cx="11328400" cy="7843837"/>
          </a:xfrm>
          <a:ln/>
        </p:spPr>
      </p:sp>
      <p:sp>
        <p:nvSpPr>
          <p:cNvPr id="1239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6216" y="9940053"/>
            <a:ext cx="11726327" cy="963124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F35D-0662-4422-B3F8-21EDA9620D8D}" type="slidenum">
              <a:rPr lang="en-GB"/>
              <a:pPr/>
              <a:t>25</a:t>
            </a:fld>
            <a:endParaRPr lang="en-GB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ONE HAS A VERY LARGE NUMBER OF REPLICAS OF THE SAME SYSTEM (PAIR OF ENTANGLED SPATIAL MODES) IN A SINGLE PUMP PULSE. THIS PROVIDES A PARALLEL (“FAX”) CONFIGURATION FOR QUANTUM  INFORMATION PROCESSING, ALTERNATIVE TO THE SEQUENTIAL  (‘TELEPHONE”) CONFIGURATION OF THE REGIME IN WHICH ONE DETECTS</a:t>
            </a:r>
          </a:p>
          <a:p>
            <a:r>
              <a:rPr lang="en-US">
                <a:solidFill>
                  <a:srgbClr val="000000"/>
                </a:solidFill>
              </a:rPr>
              <a:t>SINGLE ENTANGLED PHOTON PAIRS.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42301-43E4-4DA7-A2D1-CB0320C2D047}" type="slidenum">
              <a:rPr lang="en-GB"/>
              <a:pPr/>
              <a:t>26</a:t>
            </a:fld>
            <a:endParaRPr lang="en-GB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E7C33-10D1-4A7E-BF21-0F0677B31508}" type="slidenum">
              <a:rPr lang="en-GB"/>
              <a:pPr/>
              <a:t>27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 Brambilla </a:t>
            </a:r>
            <a:r>
              <a:rPr lang="en-US" i="1"/>
              <a:t>et al.</a:t>
            </a:r>
            <a:r>
              <a:rPr lang="en-US"/>
              <a:t>, Phys. Rev. A. 77, 053807 (2008</a:t>
            </a:r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5195C-7E3A-4985-AE1C-E73BA618DC3F}" type="slidenum">
              <a:rPr lang="en-GB"/>
              <a:pPr/>
              <a:t>29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5288" y="1570038"/>
            <a:ext cx="11331575" cy="7847012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 Brambilla </a:t>
            </a:r>
            <a:r>
              <a:rPr lang="en-US" i="1"/>
              <a:t>et al.</a:t>
            </a:r>
            <a:r>
              <a:rPr lang="en-US"/>
              <a:t>, Phys. Rev. A. 77, 053807 (2008</a:t>
            </a:r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performance achieved using quantum-illumination transmitter , i.e., one that employs the signal beam obtained from</a:t>
            </a:r>
          </a:p>
          <a:p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coherent-state transmitter spontaneous parametric down-conversion,  is compared with</a:t>
            </a:r>
          </a:p>
          <a:p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of a and classically correlated and coherence state </a:t>
            </a:r>
            <a:r>
              <a:rPr lang="en-US" sz="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trnsmitter</a:t>
            </a:r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C3D1-4B13-48EB-9D1C-C927C346A18F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72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1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2010" y="0"/>
            <a:ext cx="817245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3200400"/>
            <a:ext cx="817245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4724400"/>
            <a:ext cx="74295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842010" y="6172200"/>
            <a:ext cx="817245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989-4E63-4A51-B0B0-71708A717BBE}" type="slidenum">
              <a:rPr lang="en-US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2010" y="0"/>
            <a:ext cx="817245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276600"/>
            <a:ext cx="817245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4953000"/>
            <a:ext cx="74295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842010" y="6172200"/>
            <a:ext cx="817245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609601"/>
            <a:ext cx="39624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609601"/>
            <a:ext cx="39624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198" y="6096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198" y="1329264"/>
            <a:ext cx="39624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248" y="6096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248" y="1329264"/>
            <a:ext cx="39624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822198" y="1249362"/>
            <a:ext cx="396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2248" y="1249362"/>
            <a:ext cx="396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572000"/>
            <a:ext cx="7350252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105" y="457201"/>
            <a:ext cx="4977845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2" y="457200"/>
            <a:ext cx="2896462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75710" y="2514534"/>
            <a:ext cx="3810000" cy="172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41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98" y="4572000"/>
            <a:ext cx="7350252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010" y="457200"/>
            <a:ext cx="817245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258" y="3505200"/>
            <a:ext cx="800735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85800"/>
            <a:ext cx="784225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5500" y="685802"/>
            <a:ext cx="19812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6700" y="685801"/>
            <a:ext cx="619125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834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09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5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6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8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9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18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18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8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0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1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4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4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9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2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9EB9-443E-4E09-AE65-306770475AA9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CCD16-FCAB-497F-889B-E8FEFFE2A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5500" y="4572000"/>
            <a:ext cx="734695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685800"/>
            <a:ext cx="817245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69100" y="62087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49D355-16BD-4E45-BD9A-5EA878CF7CBD}" type="datetimeFigureOut">
              <a:rPr lang="it-IT" smtClean="0"/>
              <a:t>20/06/2012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499" y="6208777"/>
            <a:ext cx="5280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5527" y="91833"/>
            <a:ext cx="82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1446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2010" y="6172200"/>
            <a:ext cx="817245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6" y="112"/>
            <a:ext cx="1004746" cy="5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2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3214-6BAD-435E-A7DE-4EC4B77103F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A73F-F296-494D-9029-59F3B2F606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77.wmf"/><Relationship Id="rId18" Type="http://schemas.openxmlformats.org/officeDocument/2006/relationships/image" Target="../media/image79.wmf"/><Relationship Id="rId26" Type="http://schemas.openxmlformats.org/officeDocument/2006/relationships/oleObject" Target="../embeddings/oleObject16.bin"/><Relationship Id="rId3" Type="http://schemas.openxmlformats.org/officeDocument/2006/relationships/oleObject" Target="../embeddings/oleObject5.bin"/><Relationship Id="rId21" Type="http://schemas.openxmlformats.org/officeDocument/2006/relationships/image" Target="../media/image90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33" Type="http://schemas.openxmlformats.org/officeDocument/2006/relationships/image" Target="../media/image82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3.jpeg"/><Relationship Id="rId20" Type="http://schemas.openxmlformats.org/officeDocument/2006/relationships/image" Target="../media/image80.wmf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5.wmf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78.wmf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92.png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2.bin"/><Relationship Id="rId31" Type="http://schemas.openxmlformats.org/officeDocument/2006/relationships/image" Target="../media/image81.wmf"/><Relationship Id="rId4" Type="http://schemas.openxmlformats.org/officeDocument/2006/relationships/image" Target="../media/image74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91.png"/><Relationship Id="rId27" Type="http://schemas.openxmlformats.org/officeDocument/2006/relationships/oleObject" Target="../embeddings/oleObject17.bin"/><Relationship Id="rId30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3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0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7.wmf"/><Relationship Id="rId11" Type="http://schemas.openxmlformats.org/officeDocument/2006/relationships/image" Target="../media/image101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106.png"/><Relationship Id="rId10" Type="http://schemas.openxmlformats.org/officeDocument/2006/relationships/image" Target="../media/image100.png"/><Relationship Id="rId4" Type="http://schemas.openxmlformats.org/officeDocument/2006/relationships/image" Target="../media/image86.wmf"/><Relationship Id="rId9" Type="http://schemas.openxmlformats.org/officeDocument/2006/relationships/image" Target="../media/image89.jpeg"/><Relationship Id="rId1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8.jpeg"/><Relationship Id="rId18" Type="http://schemas.openxmlformats.org/officeDocument/2006/relationships/image" Target="../media/image113.png"/><Relationship Id="rId3" Type="http://schemas.openxmlformats.org/officeDocument/2006/relationships/image" Target="../media/image96.jpe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openxmlformats.org/officeDocument/2006/relationships/image" Target="../media/image105.wmf"/><Relationship Id="rId5" Type="http://schemas.openxmlformats.org/officeDocument/2006/relationships/image" Target="../media/image97.jpeg"/><Relationship Id="rId15" Type="http://schemas.openxmlformats.org/officeDocument/2006/relationships/image" Target="../media/image110.wmf"/><Relationship Id="rId10" Type="http://schemas.openxmlformats.org/officeDocument/2006/relationships/image" Target="../media/image104.png"/><Relationship Id="rId4" Type="http://schemas.microsoft.com/office/2007/relationships/hdphoto" Target="../media/hdphoto1.wdp"/><Relationship Id="rId9" Type="http://schemas.openxmlformats.org/officeDocument/2006/relationships/image" Target="../media/image100.wmf"/><Relationship Id="rId14" Type="http://schemas.openxmlformats.org/officeDocument/2006/relationships/image" Target="../media/image10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jpeg"/><Relationship Id="rId4" Type="http://schemas.openxmlformats.org/officeDocument/2006/relationships/image" Target="../media/image116.jpe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png"/><Relationship Id="rId7" Type="http://schemas.openxmlformats.org/officeDocument/2006/relationships/image" Target="../media/image1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18.png"/><Relationship Id="rId4" Type="http://schemas.openxmlformats.org/officeDocument/2006/relationships/image" Target="../media/image124.png"/><Relationship Id="rId9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35.png"/><Relationship Id="rId3" Type="http://schemas.openxmlformats.org/officeDocument/2006/relationships/image" Target="../media/image130.jpeg"/><Relationship Id="rId7" Type="http://schemas.openxmlformats.org/officeDocument/2006/relationships/image" Target="../media/image133.png"/><Relationship Id="rId12" Type="http://schemas.openxmlformats.org/officeDocument/2006/relationships/image" Target="../media/image134.png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2.emf"/><Relationship Id="rId11" Type="http://schemas.openxmlformats.org/officeDocument/2006/relationships/image" Target="../media/image1330.png"/><Relationship Id="rId5" Type="http://schemas.openxmlformats.org/officeDocument/2006/relationships/image" Target="../media/image127.png"/><Relationship Id="rId10" Type="http://schemas.openxmlformats.org/officeDocument/2006/relationships/image" Target="../media/image1320.png"/><Relationship Id="rId4" Type="http://schemas.openxmlformats.org/officeDocument/2006/relationships/image" Target="../media/image131.png"/><Relationship Id="rId9" Type="http://schemas.openxmlformats.org/officeDocument/2006/relationships/image" Target="../media/image13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37.png"/><Relationship Id="rId7" Type="http://schemas.openxmlformats.org/officeDocument/2006/relationships/image" Target="../media/image14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7" Type="http://schemas.openxmlformats.org/officeDocument/2006/relationships/image" Target="../media/image68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53.png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151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145.wmf"/><Relationship Id="rId17" Type="http://schemas.openxmlformats.org/officeDocument/2006/relationships/image" Target="../media/image147.wmf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8.bin"/><Relationship Id="rId20" Type="http://schemas.openxmlformats.org/officeDocument/2006/relationships/image" Target="../media/image154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150.wmf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146.wmf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144.wmf"/><Relationship Id="rId19" Type="http://schemas.openxmlformats.org/officeDocument/2006/relationships/image" Target="../media/image148.wmf"/><Relationship Id="rId4" Type="http://schemas.openxmlformats.org/officeDocument/2006/relationships/image" Target="../media/image152.png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7.bin"/><Relationship Id="rId22" Type="http://schemas.openxmlformats.org/officeDocument/2006/relationships/image" Target="../media/image14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16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image" Target="../media/image23.png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65.wmf"/><Relationship Id="rId17" Type="http://schemas.openxmlformats.org/officeDocument/2006/relationships/image" Target="../media/image13.wmf"/><Relationship Id="rId25" Type="http://schemas.openxmlformats.org/officeDocument/2006/relationships/image" Target="../media/image169.png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8.bin"/><Relationship Id="rId20" Type="http://schemas.openxmlformats.org/officeDocument/2006/relationships/image" Target="../media/image168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167.png"/><Relationship Id="rId23" Type="http://schemas.openxmlformats.org/officeDocument/2006/relationships/oleObject" Target="../embeddings/oleObject41.bin"/><Relationship Id="rId10" Type="http://schemas.openxmlformats.org/officeDocument/2006/relationships/image" Target="../media/image164.wmf"/><Relationship Id="rId19" Type="http://schemas.openxmlformats.org/officeDocument/2006/relationships/image" Target="../media/image76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66.png"/><Relationship Id="rId22" Type="http://schemas.openxmlformats.org/officeDocument/2006/relationships/image" Target="../media/image7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16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174.e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13.png"/><Relationship Id="rId7" Type="http://schemas.openxmlformats.org/officeDocument/2006/relationships/image" Target="../media/image2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2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13" Type="http://schemas.openxmlformats.org/officeDocument/2006/relationships/image" Target="../media/image114.jpeg"/><Relationship Id="rId3" Type="http://schemas.openxmlformats.org/officeDocument/2006/relationships/image" Target="../media/image178.png"/><Relationship Id="rId7" Type="http://schemas.openxmlformats.org/officeDocument/2006/relationships/image" Target="../media/image118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7.png"/><Relationship Id="rId11" Type="http://schemas.openxmlformats.org/officeDocument/2006/relationships/image" Target="../media/image181.jpeg"/><Relationship Id="rId5" Type="http://schemas.openxmlformats.org/officeDocument/2006/relationships/image" Target="../media/image120.jpeg"/><Relationship Id="rId10" Type="http://schemas.microsoft.com/office/2007/relationships/hdphoto" Target="../media/hdphoto3.wdp"/><Relationship Id="rId4" Type="http://schemas.openxmlformats.org/officeDocument/2006/relationships/image" Target="../media/image119.jpeg"/><Relationship Id="rId9" Type="http://schemas.openxmlformats.org/officeDocument/2006/relationships/image" Target="../media/image18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200.bin"/><Relationship Id="rId18" Type="http://schemas.openxmlformats.org/officeDocument/2006/relationships/oleObject" Target="../embeddings/oleObject44.bin"/><Relationship Id="rId26" Type="http://schemas.openxmlformats.org/officeDocument/2006/relationships/image" Target="../media/image182.png"/><Relationship Id="rId3" Type="http://schemas.openxmlformats.org/officeDocument/2006/relationships/image" Target="../media/image460.png"/><Relationship Id="rId21" Type="http://schemas.openxmlformats.org/officeDocument/2006/relationships/image" Target="../media/image77.wmf"/><Relationship Id="rId7" Type="http://schemas.openxmlformats.org/officeDocument/2006/relationships/oleObject" Target="../embeddings/oleObject42.bin"/><Relationship Id="rId17" Type="http://schemas.openxmlformats.org/officeDocument/2006/relationships/image" Target="../media/image480.png"/><Relationship Id="rId25" Type="http://schemas.openxmlformats.org/officeDocument/2006/relationships/image" Target="../media/image450.wmf"/><Relationship Id="rId33" Type="http://schemas.openxmlformats.org/officeDocument/2006/relationships/image" Target="../media/image186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7.png"/><Relationship Id="rId20" Type="http://schemas.openxmlformats.org/officeDocument/2006/relationships/oleObject" Target="../embeddings/oleObject300.bin"/><Relationship Id="rId29" Type="http://schemas.openxmlformats.org/officeDocument/2006/relationships/image" Target="../media/image185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43.bin"/><Relationship Id="rId24" Type="http://schemas.openxmlformats.org/officeDocument/2006/relationships/oleObject" Target="../embeddings/oleObject400.bin"/><Relationship Id="rId32" Type="http://schemas.openxmlformats.org/officeDocument/2006/relationships/image" Target="../media/image540.png"/><Relationship Id="rId5" Type="http://schemas.openxmlformats.org/officeDocument/2006/relationships/image" Target="../media/image24.png"/><Relationship Id="rId15" Type="http://schemas.openxmlformats.org/officeDocument/2006/relationships/image" Target="../media/image26.png"/><Relationship Id="rId28" Type="http://schemas.openxmlformats.org/officeDocument/2006/relationships/image" Target="../media/image184.png"/><Relationship Id="rId10" Type="http://schemas.openxmlformats.org/officeDocument/2006/relationships/image" Target="../media/image13.wmf"/><Relationship Id="rId31" Type="http://schemas.openxmlformats.org/officeDocument/2006/relationships/image" Target="../media/image580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76.wmf"/><Relationship Id="rId22" Type="http://schemas.openxmlformats.org/officeDocument/2006/relationships/oleObject" Target="../embeddings/oleObject45.bin"/><Relationship Id="rId27" Type="http://schemas.openxmlformats.org/officeDocument/2006/relationships/image" Target="../media/image1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7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9.png"/><Relationship Id="rId11" Type="http://schemas.openxmlformats.org/officeDocument/2006/relationships/image" Target="../media/image192.png"/><Relationship Id="rId5" Type="http://schemas.openxmlformats.org/officeDocument/2006/relationships/image" Target="../media/image189.png"/><Relationship Id="rId10" Type="http://schemas.openxmlformats.org/officeDocument/2006/relationships/image" Target="../media/image770.png"/><Relationship Id="rId4" Type="http://schemas.openxmlformats.org/officeDocument/2006/relationships/image" Target="../media/image188.png"/><Relationship Id="rId9" Type="http://schemas.openxmlformats.org/officeDocument/2006/relationships/image" Target="../media/image7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1.png"/><Relationship Id="rId3" Type="http://schemas.openxmlformats.org/officeDocument/2006/relationships/image" Target="../media/image800.png"/><Relationship Id="rId7" Type="http://schemas.openxmlformats.org/officeDocument/2006/relationships/image" Target="../media/image194.emf"/><Relationship Id="rId2" Type="http://schemas.openxmlformats.org/officeDocument/2006/relationships/image" Target="../media/image8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0.png"/><Relationship Id="rId5" Type="http://schemas.openxmlformats.org/officeDocument/2006/relationships/image" Target="../media/image831.png"/><Relationship Id="rId4" Type="http://schemas.openxmlformats.org/officeDocument/2006/relationships/image" Target="../media/image193.emf"/><Relationship Id="rId9" Type="http://schemas.openxmlformats.org/officeDocument/2006/relationships/image" Target="../media/image8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960.png"/><Relationship Id="rId3" Type="http://schemas.openxmlformats.org/officeDocument/2006/relationships/image" Target="../media/image860.png"/><Relationship Id="rId7" Type="http://schemas.openxmlformats.org/officeDocument/2006/relationships/image" Target="../media/image900.png"/><Relationship Id="rId12" Type="http://schemas.openxmlformats.org/officeDocument/2006/relationships/image" Target="../media/image95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3.emf"/><Relationship Id="rId11" Type="http://schemas.openxmlformats.org/officeDocument/2006/relationships/image" Target="../media/image195.emf"/><Relationship Id="rId5" Type="http://schemas.openxmlformats.org/officeDocument/2006/relationships/image" Target="../media/image890.png"/><Relationship Id="rId10" Type="http://schemas.openxmlformats.org/officeDocument/2006/relationships/image" Target="../media/image930.png"/><Relationship Id="rId4" Type="http://schemas.openxmlformats.org/officeDocument/2006/relationships/image" Target="../media/image880.png"/><Relationship Id="rId9" Type="http://schemas.openxmlformats.org/officeDocument/2006/relationships/image" Target="../media/image9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6.png"/><Relationship Id="rId18" Type="http://schemas.openxmlformats.org/officeDocument/2006/relationships/oleObject" Target="../embeddings/oleObject310.bin"/><Relationship Id="rId26" Type="http://schemas.openxmlformats.org/officeDocument/2006/relationships/image" Target="../media/image29.png"/><Relationship Id="rId3" Type="http://schemas.openxmlformats.org/officeDocument/2006/relationships/image" Target="../media/image22.png"/><Relationship Id="rId21" Type="http://schemas.openxmlformats.org/officeDocument/2006/relationships/image" Target="../media/image15.wmf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14.wmf"/><Relationship Id="rId25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282.png"/><Relationship Id="rId23" Type="http://schemas.openxmlformats.org/officeDocument/2006/relationships/image" Target="../media/image15.wmf"/><Relationship Id="rId10" Type="http://schemas.openxmlformats.org/officeDocument/2006/relationships/image" Target="../media/image13.wmf"/><Relationship Id="rId19" Type="http://schemas.openxmlformats.org/officeDocument/2006/relationships/image" Target="../media/image14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27.png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36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39.wmf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9.png"/><Relationship Id="rId12" Type="http://schemas.openxmlformats.org/officeDocument/2006/relationships/image" Target="../media/image63.png"/><Relationship Id="rId17" Type="http://schemas.openxmlformats.org/officeDocument/2006/relationships/image" Target="../media/image78.png"/><Relationship Id="rId2" Type="http://schemas.openxmlformats.org/officeDocument/2006/relationships/image" Target="../media/image46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11" Type="http://schemas.openxmlformats.org/officeDocument/2006/relationships/image" Target="../media/image43.png"/><Relationship Id="rId5" Type="http://schemas.openxmlformats.org/officeDocument/2006/relationships/image" Target="../media/image67.png"/><Relationship Id="rId15" Type="http://schemas.openxmlformats.org/officeDocument/2006/relationships/image" Target="../media/image72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96616" y="476672"/>
            <a:ext cx="6632699" cy="158417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mprint MT Shadow" pitchFamily="82" charset="0"/>
                <a:cs typeface="Aharoni" pitchFamily="2" charset="-79"/>
              </a:rPr>
              <a:t>Quantum-classical transition in optical twin </a:t>
            </a:r>
            <a:r>
              <a:rPr lang="en-US" dirty="0" smtClean="0">
                <a:solidFill>
                  <a:schemeClr val="bg1"/>
                </a:solidFill>
                <a:latin typeface="Imprint MT Shadow" pitchFamily="82" charset="0"/>
                <a:cs typeface="Aharoni" pitchFamily="2" charset="-79"/>
              </a:rPr>
              <a:t>beams and </a:t>
            </a:r>
            <a:r>
              <a:rPr lang="en-US" dirty="0">
                <a:solidFill>
                  <a:schemeClr val="bg1"/>
                </a:solidFill>
                <a:latin typeface="Imprint MT Shadow" pitchFamily="82" charset="0"/>
                <a:cs typeface="Aharoni" pitchFamily="2" charset="-79"/>
              </a:rPr>
              <a:t>experimental </a:t>
            </a:r>
            <a:r>
              <a:rPr lang="en-US" dirty="0" smtClean="0">
                <a:solidFill>
                  <a:schemeClr val="bg1"/>
                </a:solidFill>
                <a:latin typeface="Imprint MT Shadow" pitchFamily="82" charset="0"/>
                <a:cs typeface="Aharoni" pitchFamily="2" charset="-79"/>
              </a:rPr>
              <a:t>applications to quantum metrology</a:t>
            </a:r>
            <a:endParaRPr lang="it-IT" dirty="0">
              <a:solidFill>
                <a:schemeClr val="bg1"/>
              </a:solidFill>
              <a:latin typeface="Imprint MT Shadow" pitchFamily="82" charset="0"/>
              <a:cs typeface="Aharoni" pitchFamily="2" charset="-79"/>
            </a:endParaRPr>
          </a:p>
        </p:txBody>
      </p:sp>
      <p:pic>
        <p:nvPicPr>
          <p:cNvPr id="4" name="Picture 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53" y="4509120"/>
            <a:ext cx="2357569" cy="112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008784" y="3356992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haroni" pitchFamily="2" charset="-79"/>
                <a:cs typeface="Aharoni" pitchFamily="2" charset="-79"/>
              </a:rPr>
              <a:t>Ivano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Ruo-Berchera</a:t>
            </a:r>
            <a:endParaRPr lang="it-IT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dirty="0" smtClean="0">
                <a:latin typeface="Bell MT" pitchFamily="18" charset="0"/>
                <a:cs typeface="Arial" pitchFamily="34" charset="0"/>
              </a:rPr>
              <a:t>i.ruoberchera@inrim.it</a:t>
            </a:r>
            <a:endParaRPr lang="en-US" dirty="0">
              <a:latin typeface="Bell MT" pitchFamily="18" charset="0"/>
              <a:cs typeface="Arial" pitchFamily="34" charset="0"/>
            </a:endParaRPr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it-IT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3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776A-8A96-4C62-9465-F2F4E615953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8657432" y="6122988"/>
            <a:ext cx="99576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FFFFFF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I.RB</a:t>
            </a:r>
            <a:endParaRPr lang="en-US" sz="2400">
              <a:solidFill>
                <a:srgbClr val="FFFFFF"/>
              </a:solidFill>
              <a:latin typeface="Bradley Hand ITC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4931" name="AutoShape 3"/>
          <p:cNvCxnSpPr>
            <a:cxnSpLocks noChangeShapeType="1"/>
            <a:stCxn id="124932" idx="0"/>
          </p:cNvCxnSpPr>
          <p:nvPr/>
        </p:nvCxnSpPr>
        <p:spPr bwMode="auto">
          <a:xfrm flipV="1">
            <a:off x="4757804" y="4149453"/>
            <a:ext cx="1949384" cy="647700"/>
          </a:xfrm>
          <a:prstGeom prst="straightConnector1">
            <a:avLst/>
          </a:prstGeom>
          <a:noFill/>
          <a:ln w="45360">
            <a:solidFill>
              <a:srgbClr val="4700B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236648" y="4797152"/>
            <a:ext cx="3042312" cy="1298575"/>
          </a:xfrm>
          <a:prstGeom prst="rect">
            <a:avLst/>
          </a:prstGeom>
          <a:noFill/>
          <a:ln w="540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2320" tIns="127440" rIns="112320" bIns="69120">
            <a:spAutoFit/>
          </a:bodyPr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1750"/>
              </a:spcBef>
              <a:spcAft>
                <a:spcPts val="17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Titanium deposition, thickness =8 nm Absorption coefficient </a:t>
            </a:r>
            <a:r>
              <a:rPr lang="en-US" sz="2000" b="1" smtClean="0">
                <a:solidFill>
                  <a:schemeClr val="bg1"/>
                </a:solidFill>
                <a:ea typeface="MS Gothic" pitchFamily="49" charset="-128"/>
              </a:rPr>
              <a:t>α=5%</a:t>
            </a:r>
            <a:endParaRPr lang="en-US" sz="2000" b="1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825854" y="5445125"/>
            <a:ext cx="2378471" cy="702773"/>
          </a:xfrm>
          <a:prstGeom prst="rect">
            <a:avLst/>
          </a:prstGeom>
          <a:noFill/>
          <a:ln w="360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320" tIns="111600" rIns="103320" bIns="60120">
            <a:spAutoFit/>
          </a:bodyPr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1750"/>
              </a:spcBef>
              <a:spcAft>
                <a:spcPts val="17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smtClean="0">
                <a:solidFill>
                  <a:srgbClr val="E6E6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CCD array pixels size 240 </a:t>
            </a:r>
            <a:r>
              <a:rPr lang="en-US" sz="2000" b="1" smtClean="0">
                <a:solidFill>
                  <a:srgbClr val="E6E6FF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</a:t>
            </a:r>
            <a:r>
              <a:rPr lang="en-US" sz="2000" b="1" smtClean="0">
                <a:solidFill>
                  <a:srgbClr val="E6E6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</a:t>
            </a:r>
            <a:endParaRPr lang="en-US" sz="2000" b="1">
              <a:solidFill>
                <a:srgbClr val="E6E6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4934" name="AutoShape 6"/>
          <p:cNvCxnSpPr>
            <a:cxnSpLocks noChangeShapeType="1"/>
            <a:stCxn id="124933" idx="0"/>
          </p:cNvCxnSpPr>
          <p:nvPr/>
        </p:nvCxnSpPr>
        <p:spPr bwMode="auto">
          <a:xfrm flipV="1">
            <a:off x="8015090" y="4437063"/>
            <a:ext cx="881393" cy="1008062"/>
          </a:xfrm>
          <a:prstGeom prst="straightConnector1">
            <a:avLst/>
          </a:prstGeom>
          <a:noFill/>
          <a:ln w="45360">
            <a:solidFill>
              <a:srgbClr val="4700B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1784648" y="44624"/>
            <a:ext cx="72619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700" b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Sub Shot Noise Quantum Imaging: the idea</a:t>
            </a:r>
            <a:endParaRPr lang="en-US" sz="2700" b="1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428229" y="620713"/>
            <a:ext cx="4679553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The image of the object in one branch, eventually  hidden in the noise, can be restored by subtracting pixel-by-pixel the spatial noise pattern measured in the other branch.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CC0000"/>
                </a:solidFill>
                <a:latin typeface="Comic Sans MS" pitchFamily="66" charset="0"/>
              </a:rPr>
              <a:t>Useful application whenever one needs a weak illumination of the object (e.g. in biological samples).</a:t>
            </a:r>
          </a:p>
          <a:p>
            <a:pPr algn="just"/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63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A51-4F8C-432C-AFCC-E14FE769F49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505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05042"/>
              </p:ext>
            </p:extLst>
          </p:nvPr>
        </p:nvGraphicFramePr>
        <p:xfrm>
          <a:off x="-3471936" y="2644708"/>
          <a:ext cx="2949726" cy="80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0" name="Equazione" r:id="rId3" imgW="1930320" imgH="571320" progId="Equation.3">
                  <p:embed/>
                </p:oleObj>
              </mc:Choice>
              <mc:Fallback>
                <p:oleObj name="Equazione" r:id="rId3" imgW="19303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71936" y="2644708"/>
                        <a:ext cx="2949726" cy="8076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24426"/>
              </p:ext>
            </p:extLst>
          </p:nvPr>
        </p:nvGraphicFramePr>
        <p:xfrm>
          <a:off x="-2463824" y="3805155"/>
          <a:ext cx="1166438" cy="73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1" name="Equation" r:id="rId5" imgW="723600" imgH="495000" progId="Equation.3">
                  <p:embed/>
                </p:oleObj>
              </mc:Choice>
              <mc:Fallback>
                <p:oleObj name="Equation" r:id="rId5" imgW="7236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3824" y="3805155"/>
                        <a:ext cx="1166438" cy="735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1064568" y="1503164"/>
            <a:ext cx="2592288" cy="1141544"/>
            <a:chOff x="565338" y="2534791"/>
            <a:chExt cx="3645256" cy="1543050"/>
          </a:xfrm>
        </p:grpSpPr>
        <p:grpSp>
          <p:nvGrpSpPr>
            <p:cNvPr id="150595" name="Group 67"/>
            <p:cNvGrpSpPr>
              <a:grpSpLocks/>
            </p:cNvGrpSpPr>
            <p:nvPr/>
          </p:nvGrpSpPr>
          <p:grpSpPr bwMode="auto">
            <a:xfrm>
              <a:off x="2821705" y="3746053"/>
              <a:ext cx="373195" cy="285750"/>
              <a:chOff x="2517" y="1915"/>
              <a:chExt cx="277" cy="225"/>
            </a:xfrm>
          </p:grpSpPr>
          <p:sp>
            <p:nvSpPr>
              <p:cNvPr id="150596" name="Oval 68"/>
              <p:cNvSpPr>
                <a:spLocks noChangeArrowheads="1"/>
              </p:cNvSpPr>
              <p:nvPr/>
            </p:nvSpPr>
            <p:spPr bwMode="auto">
              <a:xfrm rot="5400000">
                <a:off x="2570" y="1915"/>
                <a:ext cx="226" cy="226"/>
              </a:xfrm>
              <a:prstGeom prst="ellips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97" name="Rectangle 69"/>
              <p:cNvSpPr>
                <a:spLocks noChangeArrowheads="1"/>
              </p:cNvSpPr>
              <p:nvPr/>
            </p:nvSpPr>
            <p:spPr bwMode="auto">
              <a:xfrm rot="5400000">
                <a:off x="2491" y="1942"/>
                <a:ext cx="226" cy="172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598" name="Group 70"/>
            <p:cNvGrpSpPr>
              <a:grpSpLocks/>
            </p:cNvGrpSpPr>
            <p:nvPr/>
          </p:nvGrpSpPr>
          <p:grpSpPr bwMode="auto">
            <a:xfrm>
              <a:off x="2770111" y="2587178"/>
              <a:ext cx="373195" cy="284162"/>
              <a:chOff x="2517" y="1189"/>
              <a:chExt cx="277" cy="225"/>
            </a:xfrm>
          </p:grpSpPr>
          <p:sp>
            <p:nvSpPr>
              <p:cNvPr id="150599" name="Oval 71"/>
              <p:cNvSpPr>
                <a:spLocks noChangeArrowheads="1"/>
              </p:cNvSpPr>
              <p:nvPr/>
            </p:nvSpPr>
            <p:spPr bwMode="auto">
              <a:xfrm rot="5400000">
                <a:off x="2570" y="1189"/>
                <a:ext cx="226" cy="226"/>
              </a:xfrm>
              <a:prstGeom prst="ellips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0" name="Rectangle 72"/>
              <p:cNvSpPr>
                <a:spLocks noChangeArrowheads="1"/>
              </p:cNvSpPr>
              <p:nvPr/>
            </p:nvSpPr>
            <p:spPr bwMode="auto">
              <a:xfrm rot="5400000">
                <a:off x="2491" y="1216"/>
                <a:ext cx="226" cy="172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0602" name="Line 74"/>
            <p:cNvSpPr>
              <a:spLocks noChangeShapeType="1"/>
            </p:cNvSpPr>
            <p:nvPr/>
          </p:nvSpPr>
          <p:spPr bwMode="auto">
            <a:xfrm flipH="1" flipV="1">
              <a:off x="1189624" y="3433315"/>
              <a:ext cx="1681956" cy="431800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603" name="Rectangle 75"/>
            <p:cNvSpPr>
              <a:spLocks noChangeArrowheads="1"/>
            </p:cNvSpPr>
            <p:nvPr/>
          </p:nvSpPr>
          <p:spPr bwMode="auto">
            <a:xfrm rot="71107" flipH="1">
              <a:off x="565338" y="3031679"/>
              <a:ext cx="624285" cy="473075"/>
            </a:xfrm>
            <a:prstGeom prst="rect">
              <a:avLst/>
            </a:prstGeom>
            <a:solidFill>
              <a:srgbClr val="00FFFF">
                <a:alpha val="70000"/>
              </a:srgbClr>
            </a:solidFill>
            <a:ln>
              <a:noFill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20" algn="ctr" rotWithShape="0">
                      <a:srgbClr val="808080">
                        <a:alpha val="70016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mtClean="0">
                  <a:latin typeface="Comic Sans MS" pitchFamily="66" charset="0"/>
                </a:rPr>
                <a:t>PDC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50604" name="Line 76"/>
            <p:cNvSpPr>
              <a:spLocks noChangeShapeType="1"/>
            </p:cNvSpPr>
            <p:nvPr/>
          </p:nvSpPr>
          <p:spPr bwMode="auto">
            <a:xfrm flipH="1">
              <a:off x="1189623" y="2712591"/>
              <a:ext cx="1518576" cy="576263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0606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6726279"/>
                </p:ext>
              </p:extLst>
            </p:nvPr>
          </p:nvGraphicFramePr>
          <p:xfrm>
            <a:off x="2893936" y="2587179"/>
            <a:ext cx="12554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2" name="Equation" r:id="rId8" imgW="88560" imgH="164880" progId="Equation.3">
                    <p:embed/>
                  </p:oleObj>
                </mc:Choice>
                <mc:Fallback>
                  <p:oleObj name="Equation" r:id="rId8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3936" y="2587179"/>
                          <a:ext cx="125545" cy="21907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607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6016434"/>
                </p:ext>
              </p:extLst>
            </p:nvPr>
          </p:nvGraphicFramePr>
          <p:xfrm>
            <a:off x="2866419" y="3738116"/>
            <a:ext cx="180579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3" name="Equation" r:id="rId10" imgW="126720" imgH="164880" progId="Equation.3">
                    <p:embed/>
                  </p:oleObj>
                </mc:Choice>
                <mc:Fallback>
                  <p:oleObj name="Equation" r:id="rId1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6419" y="3738116"/>
                          <a:ext cx="180579" cy="21907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0608" name="AutoShape 80"/>
            <p:cNvCxnSpPr>
              <a:cxnSpLocks noChangeShapeType="1"/>
              <a:stCxn id="150599" idx="0"/>
              <a:endCxn id="150610" idx="0"/>
            </p:cNvCxnSpPr>
            <p:nvPr/>
          </p:nvCxnSpPr>
          <p:spPr bwMode="auto">
            <a:xfrm>
              <a:off x="3148466" y="2731640"/>
              <a:ext cx="555493" cy="431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609" name="AutoShape 81"/>
            <p:cNvCxnSpPr>
              <a:cxnSpLocks noChangeShapeType="1"/>
              <a:stCxn id="150596" idx="0"/>
              <a:endCxn id="150610" idx="4"/>
            </p:cNvCxnSpPr>
            <p:nvPr/>
          </p:nvCxnSpPr>
          <p:spPr bwMode="auto">
            <a:xfrm flipV="1">
              <a:off x="3201779" y="3431728"/>
              <a:ext cx="502179" cy="45878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610" name="Oval 82"/>
            <p:cNvSpPr>
              <a:spLocks noChangeArrowheads="1"/>
            </p:cNvSpPr>
            <p:nvPr/>
          </p:nvSpPr>
          <p:spPr bwMode="auto">
            <a:xfrm>
              <a:off x="3550896" y="3163440"/>
              <a:ext cx="304404" cy="268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-</a:t>
              </a:r>
            </a:p>
          </p:txBody>
        </p:sp>
        <p:graphicFrame>
          <p:nvGraphicFramePr>
            <p:cNvPr id="150611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1273957"/>
                </p:ext>
              </p:extLst>
            </p:nvPr>
          </p:nvGraphicFramePr>
          <p:xfrm>
            <a:off x="3550897" y="2534791"/>
            <a:ext cx="347398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4" name="Equation" r:id="rId12" imgW="203040" imgH="215640" progId="Equation.3">
                    <p:embed/>
                  </p:oleObj>
                </mc:Choice>
                <mc:Fallback>
                  <p:oleObj name="Equation" r:id="rId12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897" y="2534791"/>
                          <a:ext cx="347398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612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9950540"/>
                </p:ext>
              </p:extLst>
            </p:nvPr>
          </p:nvGraphicFramePr>
          <p:xfrm>
            <a:off x="3628288" y="3738116"/>
            <a:ext cx="36803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5" name="Equation" r:id="rId14" imgW="215640" imgH="215640" progId="Equation.3">
                    <p:embed/>
                  </p:oleObj>
                </mc:Choice>
                <mc:Fallback>
                  <p:oleObj name="Equation" r:id="rId14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8288" y="3738116"/>
                          <a:ext cx="368035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0613" name="AutoShape 85"/>
            <p:cNvCxnSpPr>
              <a:cxnSpLocks noChangeShapeType="1"/>
              <a:stCxn id="150610" idx="6"/>
              <a:endCxn id="7" idx="1"/>
            </p:cNvCxnSpPr>
            <p:nvPr/>
          </p:nvCxnSpPr>
          <p:spPr bwMode="auto">
            <a:xfrm flipV="1">
              <a:off x="3855300" y="3247117"/>
              <a:ext cx="355294" cy="504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614" name="Rectangle 86" descr="Carta riciclata"/>
            <p:cNvSpPr>
              <a:spLocks noChangeArrowheads="1"/>
            </p:cNvSpPr>
            <p:nvPr/>
          </p:nvSpPr>
          <p:spPr bwMode="auto">
            <a:xfrm>
              <a:off x="1863781" y="2568128"/>
              <a:ext cx="467783" cy="647700"/>
            </a:xfrm>
            <a:prstGeom prst="rect">
              <a:avLst/>
            </a:prstGeom>
            <a:blipFill dpi="0" rotWithShape="1">
              <a:blip r:embed="rId16">
                <a:alphaModFix amt="49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0615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8272544"/>
                </p:ext>
              </p:extLst>
            </p:nvPr>
          </p:nvGraphicFramePr>
          <p:xfrm>
            <a:off x="1891298" y="2712591"/>
            <a:ext cx="39383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6" name="Equation" r:id="rId17" imgW="152280" imgH="139680" progId="Equation.3">
                    <p:embed/>
                  </p:oleObj>
                </mc:Choice>
                <mc:Fallback>
                  <p:oleObj name="Equation" r:id="rId17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1298" y="2712591"/>
                          <a:ext cx="393832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062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5827"/>
              </p:ext>
            </p:extLst>
          </p:nvPr>
        </p:nvGraphicFramePr>
        <p:xfrm>
          <a:off x="-1815752" y="5092773"/>
          <a:ext cx="880917" cy="33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7" name="Equazione" r:id="rId19" imgW="520560" imgH="215640" progId="Equation.3">
                  <p:embed/>
                </p:oleObj>
              </mc:Choice>
              <mc:Fallback>
                <p:oleObj name="Equazione" r:id="rId19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15752" y="5092773"/>
                        <a:ext cx="880917" cy="337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625" name="Rectangle 97"/>
          <p:cNvSpPr>
            <a:spLocks noChangeArrowheads="1"/>
          </p:cNvSpPr>
          <p:nvPr/>
        </p:nvSpPr>
        <p:spPr bwMode="auto">
          <a:xfrm>
            <a:off x="4894778" y="5826750"/>
            <a:ext cx="41626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Bell MT" pitchFamily="18" charset="0"/>
              </a:rPr>
              <a:t>Brambilla</a:t>
            </a:r>
            <a:r>
              <a:rPr lang="en-US" sz="1600" dirty="0" smtClean="0">
                <a:latin typeface="Bell MT" pitchFamily="18" charset="0"/>
              </a:rPr>
              <a:t> </a:t>
            </a:r>
            <a:r>
              <a:rPr lang="en-US" sz="1600" i="1" dirty="0" smtClean="0">
                <a:latin typeface="Bell MT" pitchFamily="18" charset="0"/>
              </a:rPr>
              <a:t>et al.</a:t>
            </a:r>
            <a:r>
              <a:rPr lang="en-US" sz="1600" dirty="0" smtClean="0">
                <a:latin typeface="Bell MT" pitchFamily="18" charset="0"/>
              </a:rPr>
              <a:t>, Phys. Rev. A. 77, 053807 (2008)</a:t>
            </a:r>
            <a:endParaRPr lang="en-US" sz="1600" dirty="0">
              <a:latin typeface="Bell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628" name="Text Box 100"/>
              <p:cNvSpPr txBox="1">
                <a:spLocks noChangeArrowheads="1"/>
              </p:cNvSpPr>
              <p:nvPr/>
            </p:nvSpPr>
            <p:spPr bwMode="auto">
              <a:xfrm>
                <a:off x="1003145" y="731821"/>
                <a:ext cx="225437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𝑄𝑢𝑎𝑛𝑡𝑢𝑚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&lt;1)</m:t>
                      </m:r>
                    </m:oMath>
                  </m:oMathPara>
                </a14:m>
                <a:endParaRPr lang="en-US"/>
              </a:p>
              <a:p>
                <a:endParaRPr lang="en-US">
                  <a:solidFill>
                    <a:srgbClr val="000066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0628" name="Text 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145" y="731821"/>
                <a:ext cx="2254379" cy="67710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2386454" y="4806142"/>
                <a:ext cx="4903581" cy="10447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R</m:t>
                      </m:r>
                      <m:r>
                        <a:rPr lang="en-US" sz="1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𝑆𝑁</m:t>
                          </m:r>
                          <m:r>
                            <a:rPr lang="en-US" sz="180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1800" i="1" smtClean="0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/>
                                </a:rPr>
                                <m:t>𝑆𝑆𝑁</m:t>
                              </m:r>
                            </m:sub>
                            <m:sup>
                              <m:r>
                                <a:rPr lang="it-IT" sz="1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sz="1800" i="1">
                                  <a:latin typeface="Cambria Math"/>
                                </a:rPr>
                                <m:t>𝑄</m:t>
                              </m:r>
                              <m:r>
                                <a:rPr lang="it-IT" sz="18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&lt;1)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𝑆𝑁𝑅</m:t>
                          </m:r>
                          <m:r>
                            <a:rPr lang="en-US" sz="18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𝐶𝑙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=1)</m:t>
                          </m:r>
                          <m:r>
                            <m:rPr>
                              <m:nor/>
                            </m:rPr>
                            <a:rPr lang="en-US" sz="1800"/>
                            <m:t> </m:t>
                          </m:r>
                        </m:den>
                      </m:f>
                      <m:r>
                        <a:rPr lang="en-US" sz="1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α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≪1</m:t>
                          </m:r>
                        </m:e>
                      </m:groupChr>
                      <m:r>
                        <a:rPr lang="en-US" sz="1800" b="0" i="1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/>
                                    </a:rPr>
                                    <m:t>𝑆𝑆𝑁</m:t>
                                  </m:r>
                                </m:sub>
                                <m:sup>
                                  <m:r>
                                    <a:rPr lang="it-IT" sz="1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it-IT" sz="1800" b="0" i="1" smtClean="0"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it-IT" sz="1800" b="0" i="1" smtClean="0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454" y="4806142"/>
                <a:ext cx="4903581" cy="10447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3"/>
          <p:cNvGrpSpPr/>
          <p:nvPr/>
        </p:nvGrpSpPr>
        <p:grpSpPr>
          <a:xfrm>
            <a:off x="5683394" y="1412776"/>
            <a:ext cx="2194063" cy="1213517"/>
            <a:chOff x="5683394" y="1390451"/>
            <a:chExt cx="2638162" cy="1213517"/>
          </a:xfrm>
        </p:grpSpPr>
        <p:grpSp>
          <p:nvGrpSpPr>
            <p:cNvPr id="150568" name="Group 40"/>
            <p:cNvGrpSpPr>
              <a:grpSpLocks/>
            </p:cNvGrpSpPr>
            <p:nvPr/>
          </p:nvGrpSpPr>
          <p:grpSpPr bwMode="auto">
            <a:xfrm>
              <a:off x="7224548" y="2357729"/>
              <a:ext cx="291569" cy="212071"/>
              <a:chOff x="2517" y="1915"/>
              <a:chExt cx="277" cy="225"/>
            </a:xfrm>
          </p:grpSpPr>
          <p:sp>
            <p:nvSpPr>
              <p:cNvPr id="150569" name="Oval 41"/>
              <p:cNvSpPr>
                <a:spLocks noChangeArrowheads="1"/>
              </p:cNvSpPr>
              <p:nvPr/>
            </p:nvSpPr>
            <p:spPr bwMode="auto">
              <a:xfrm rot="5400000">
                <a:off x="2570" y="1915"/>
                <a:ext cx="226" cy="226"/>
              </a:xfrm>
              <a:prstGeom prst="ellips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70" name="Rectangle 42"/>
              <p:cNvSpPr>
                <a:spLocks noChangeArrowheads="1"/>
              </p:cNvSpPr>
              <p:nvPr/>
            </p:nvSpPr>
            <p:spPr bwMode="auto">
              <a:xfrm rot="5400000">
                <a:off x="2491" y="1942"/>
                <a:ext cx="226" cy="172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571" name="Group 43"/>
            <p:cNvGrpSpPr>
              <a:grpSpLocks/>
            </p:cNvGrpSpPr>
            <p:nvPr/>
          </p:nvGrpSpPr>
          <p:grpSpPr bwMode="auto">
            <a:xfrm>
              <a:off x="7184239" y="1497665"/>
              <a:ext cx="291569" cy="210893"/>
              <a:chOff x="2517" y="1189"/>
              <a:chExt cx="277" cy="225"/>
            </a:xfrm>
          </p:grpSpPr>
          <p:sp>
            <p:nvSpPr>
              <p:cNvPr id="150572" name="Oval 44"/>
              <p:cNvSpPr>
                <a:spLocks noChangeArrowheads="1"/>
              </p:cNvSpPr>
              <p:nvPr/>
            </p:nvSpPr>
            <p:spPr bwMode="auto">
              <a:xfrm rot="5400000">
                <a:off x="2570" y="1189"/>
                <a:ext cx="226" cy="226"/>
              </a:xfrm>
              <a:prstGeom prst="ellips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73" name="Rectangle 45"/>
              <p:cNvSpPr>
                <a:spLocks noChangeArrowheads="1"/>
              </p:cNvSpPr>
              <p:nvPr/>
            </p:nvSpPr>
            <p:spPr bwMode="auto">
              <a:xfrm rot="5400000">
                <a:off x="2491" y="1216"/>
                <a:ext cx="226" cy="172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0575" name="Line 47"/>
            <p:cNvSpPr>
              <a:spLocks noChangeShapeType="1"/>
            </p:cNvSpPr>
            <p:nvPr/>
          </p:nvSpPr>
          <p:spPr bwMode="auto">
            <a:xfrm>
              <a:off x="6148292" y="1604879"/>
              <a:ext cx="1344" cy="830610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76" name="Line 48"/>
            <p:cNvSpPr>
              <a:spLocks noChangeShapeType="1"/>
            </p:cNvSpPr>
            <p:nvPr/>
          </p:nvSpPr>
          <p:spPr bwMode="auto">
            <a:xfrm flipH="1">
              <a:off x="5683394" y="2459052"/>
              <a:ext cx="1557278" cy="0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77" name="Rectangle 49"/>
            <p:cNvSpPr>
              <a:spLocks noChangeArrowheads="1"/>
            </p:cNvSpPr>
            <p:nvPr/>
          </p:nvSpPr>
          <p:spPr bwMode="auto">
            <a:xfrm rot="2700000" flipH="1">
              <a:off x="6065091" y="2215759"/>
              <a:ext cx="66975" cy="474803"/>
            </a:xfrm>
            <a:prstGeom prst="rect">
              <a:avLst/>
            </a:prstGeom>
            <a:solidFill>
              <a:srgbClr val="00FFFF">
                <a:alpha val="70000"/>
              </a:srgbClr>
            </a:solidFill>
            <a:ln>
              <a:noFill/>
            </a:ln>
            <a:effectLst>
              <a:outerShdw dist="88920" algn="ctr" rotWithShape="0">
                <a:srgbClr val="808080">
                  <a:alpha val="7001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8" name="Line 50"/>
            <p:cNvSpPr>
              <a:spLocks noChangeShapeType="1"/>
            </p:cNvSpPr>
            <p:nvPr/>
          </p:nvSpPr>
          <p:spPr bwMode="auto">
            <a:xfrm flipH="1">
              <a:off x="6148292" y="1604878"/>
              <a:ext cx="1003699" cy="0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79" name="Line 51"/>
            <p:cNvSpPr>
              <a:spLocks noChangeShapeType="1"/>
            </p:cNvSpPr>
            <p:nvPr/>
          </p:nvSpPr>
          <p:spPr bwMode="auto">
            <a:xfrm flipH="1">
              <a:off x="6013929" y="1497664"/>
              <a:ext cx="256636" cy="20853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0581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6222590"/>
                </p:ext>
              </p:extLst>
            </p:nvPr>
          </p:nvGraphicFramePr>
          <p:xfrm>
            <a:off x="7280981" y="1497665"/>
            <a:ext cx="98085" cy="16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8" name="Equation" r:id="rId23" imgW="88560" imgH="164880" progId="Equation.3">
                    <p:embed/>
                  </p:oleObj>
                </mc:Choice>
                <mc:Fallback>
                  <p:oleObj name="Equation" r:id="rId23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0981" y="1497665"/>
                          <a:ext cx="98085" cy="16258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582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857442"/>
                </p:ext>
              </p:extLst>
            </p:nvPr>
          </p:nvGraphicFramePr>
          <p:xfrm>
            <a:off x="7259483" y="2351839"/>
            <a:ext cx="141082" cy="16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9" name="Equation" r:id="rId24" imgW="126720" imgH="164880" progId="Equation.3">
                    <p:embed/>
                  </p:oleObj>
                </mc:Choice>
                <mc:Fallback>
                  <p:oleObj name="Equation" r:id="rId2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9483" y="2351839"/>
                          <a:ext cx="141082" cy="16258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0587" name="AutoShape 59"/>
            <p:cNvCxnSpPr>
              <a:cxnSpLocks noChangeShapeType="1"/>
              <a:stCxn id="150572" idx="0"/>
              <a:endCxn id="150589" idx="0"/>
            </p:cNvCxnSpPr>
            <p:nvPr/>
          </p:nvCxnSpPr>
          <p:spPr bwMode="auto">
            <a:xfrm>
              <a:off x="7479839" y="1604878"/>
              <a:ext cx="433995" cy="3204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88" name="AutoShape 60"/>
            <p:cNvCxnSpPr>
              <a:cxnSpLocks noChangeShapeType="1"/>
              <a:stCxn id="150569" idx="0"/>
              <a:endCxn id="150589" idx="4"/>
            </p:cNvCxnSpPr>
            <p:nvPr/>
          </p:nvCxnSpPr>
          <p:spPr bwMode="auto">
            <a:xfrm flipV="1">
              <a:off x="7521491" y="2124451"/>
              <a:ext cx="392342" cy="34049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589" name="Oval 61"/>
            <p:cNvSpPr>
              <a:spLocks noChangeArrowheads="1"/>
            </p:cNvSpPr>
            <p:nvPr/>
          </p:nvSpPr>
          <p:spPr bwMode="auto">
            <a:xfrm>
              <a:off x="7794251" y="1925341"/>
              <a:ext cx="237824" cy="199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-</a:t>
              </a:r>
            </a:p>
          </p:txBody>
        </p:sp>
        <p:graphicFrame>
          <p:nvGraphicFramePr>
            <p:cNvPr id="150590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1681612"/>
                </p:ext>
              </p:extLst>
            </p:nvPr>
          </p:nvGraphicFramePr>
          <p:xfrm>
            <a:off x="7794251" y="1458785"/>
            <a:ext cx="271415" cy="253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0" name="Equation" r:id="rId25" imgW="203040" imgH="215640" progId="Equation.3">
                    <p:embed/>
                  </p:oleObj>
                </mc:Choice>
                <mc:Fallback>
                  <p:oleObj name="Equation" r:id="rId25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4251" y="1458785"/>
                          <a:ext cx="271415" cy="253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591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1860494"/>
                </p:ext>
              </p:extLst>
            </p:nvPr>
          </p:nvGraphicFramePr>
          <p:xfrm>
            <a:off x="7854714" y="2351839"/>
            <a:ext cx="287538" cy="252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1" name="Equation" r:id="rId26" imgW="215640" imgH="215640" progId="Equation.3">
                    <p:embed/>
                  </p:oleObj>
                </mc:Choice>
                <mc:Fallback>
                  <p:oleObj name="Equation" r:id="rId26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4714" y="2351839"/>
                          <a:ext cx="287538" cy="252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0592" name="AutoShape 64"/>
            <p:cNvCxnSpPr>
              <a:cxnSpLocks noChangeShapeType="1"/>
              <a:stCxn id="150589" idx="6"/>
              <a:endCxn id="10" idx="1"/>
            </p:cNvCxnSpPr>
            <p:nvPr/>
          </p:nvCxnSpPr>
          <p:spPr bwMode="auto">
            <a:xfrm flipV="1">
              <a:off x="8032076" y="1987276"/>
              <a:ext cx="289480" cy="3762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593" name="Rectangle 65" descr="Carta riciclata"/>
            <p:cNvSpPr>
              <a:spLocks noChangeArrowheads="1"/>
            </p:cNvSpPr>
            <p:nvPr/>
          </p:nvSpPr>
          <p:spPr bwMode="auto">
            <a:xfrm>
              <a:off x="6476140" y="1390451"/>
              <a:ext cx="365470" cy="480694"/>
            </a:xfrm>
            <a:prstGeom prst="rect">
              <a:avLst/>
            </a:prstGeom>
            <a:blipFill dpi="0" rotWithShape="1">
              <a:blip r:embed="rId16">
                <a:alphaModFix amt="49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0594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0521283"/>
                </p:ext>
              </p:extLst>
            </p:nvPr>
          </p:nvGraphicFramePr>
          <p:xfrm>
            <a:off x="6476140" y="1497665"/>
            <a:ext cx="307694" cy="247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2" name="Equation" r:id="rId27" imgW="152280" imgH="139680" progId="Equation.3">
                    <p:embed/>
                  </p:oleObj>
                </mc:Choice>
                <mc:Fallback>
                  <p:oleObj name="Equation" r:id="rId27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6140" y="1497665"/>
                          <a:ext cx="307694" cy="247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5558211" y="764704"/>
                <a:ext cx="2095509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𝐶𝑙𝑎𝑠𝑠𝑖𝑐𝑎𝑙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=1)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211" y="764704"/>
                <a:ext cx="2095509" cy="384721"/>
              </a:xfrm>
              <a:prstGeom prst="rect">
                <a:avLst/>
              </a:prstGeom>
              <a:blipFill rotWithShape="1">
                <a:blip r:embed="rId28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1784648" y="44624"/>
            <a:ext cx="57358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700" b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Sub Shot Noise Quantum Imaging</a:t>
            </a:r>
            <a:endParaRPr lang="en-US" sz="2700" b="1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8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smtClean="0"/>
              <a:t>Frascati 21-06-2012  |  </a:t>
            </a:r>
            <a:r>
              <a:rPr lang="en-US" smtClean="0">
                <a:latin typeface="Berlin Sans FB" pitchFamily="34" charset="0"/>
              </a:rPr>
              <a:t>Open Problems in quantum Mechanics </a:t>
            </a:r>
            <a:r>
              <a:rPr lang="en-US" b="0" smtClean="0">
                <a:latin typeface="Berlin Sans FB" pitchFamily="34" charset="0"/>
              </a:rPr>
              <a:t>| 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  <p:pic>
        <p:nvPicPr>
          <p:cNvPr id="59" name="Picture 16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68" y="3715108"/>
            <a:ext cx="2560181" cy="63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628991"/>
              </p:ext>
            </p:extLst>
          </p:nvPr>
        </p:nvGraphicFramePr>
        <p:xfrm>
          <a:off x="3656856" y="1834988"/>
          <a:ext cx="1285874" cy="390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3" name="Equazione" r:id="rId30" imgW="901440" imgH="253800" progId="Equation.3">
                  <p:embed/>
                </p:oleObj>
              </mc:Choice>
              <mc:Fallback>
                <p:oleObj name="Equazione" r:id="rId30" imgW="9014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656856" y="1834988"/>
                        <a:ext cx="1285874" cy="39030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ttangolo 64"/>
          <p:cNvSpPr/>
          <p:nvPr/>
        </p:nvSpPr>
        <p:spPr>
          <a:xfrm>
            <a:off x="6342692" y="4839684"/>
            <a:ext cx="836682" cy="99912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sellaDiTesto 66"/>
          <p:cNvSpPr txBox="1"/>
          <p:nvPr/>
        </p:nvSpPr>
        <p:spPr>
          <a:xfrm>
            <a:off x="7386432" y="4865123"/>
            <a:ext cx="17430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Quantum enhancement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68" name="Connettore 1 67"/>
          <p:cNvCxnSpPr/>
          <p:nvPr/>
        </p:nvCxnSpPr>
        <p:spPr>
          <a:xfrm>
            <a:off x="5025008" y="764704"/>
            <a:ext cx="0" cy="27082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45651"/>
              </p:ext>
            </p:extLst>
          </p:nvPr>
        </p:nvGraphicFramePr>
        <p:xfrm>
          <a:off x="7877457" y="1814339"/>
          <a:ext cx="1285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4" name="Equazione" r:id="rId32" imgW="901440" imgH="253800" progId="Equation.3">
                  <p:embed/>
                </p:oleObj>
              </mc:Choice>
              <mc:Fallback>
                <p:oleObj name="Equazione" r:id="rId32" imgW="901440" imgH="25380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457" y="1814339"/>
                        <a:ext cx="1285875" cy="390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4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934-7E88-4190-BA1C-14753FAC491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7020" name="Text Box 44"/>
          <p:cNvSpPr txBox="1">
            <a:spLocks noChangeArrowheads="1"/>
          </p:cNvSpPr>
          <p:nvPr/>
        </p:nvSpPr>
        <p:spPr bwMode="auto">
          <a:xfrm>
            <a:off x="820881" y="5013176"/>
            <a:ext cx="8236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smtClean="0"/>
              <a:t>No </a:t>
            </a:r>
            <a:r>
              <a:rPr lang="en-US" sz="1800"/>
              <a:t>background noise subtraction (electronic noise of CCD, room light etc.)!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595568" y="1268760"/>
            <a:ext cx="6813816" cy="3648496"/>
            <a:chOff x="1286404" y="1436688"/>
            <a:chExt cx="7644475" cy="3816350"/>
          </a:xfrm>
        </p:grpSpPr>
        <p:sp>
          <p:nvSpPr>
            <p:cNvPr id="126993" name="Rectangle 17"/>
            <p:cNvSpPr>
              <a:spLocks noChangeArrowheads="1"/>
            </p:cNvSpPr>
            <p:nvPr/>
          </p:nvSpPr>
          <p:spPr bwMode="auto">
            <a:xfrm>
              <a:off x="8070614" y="1812925"/>
              <a:ext cx="544922" cy="3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SQL</a:t>
              </a:r>
              <a:endParaRPr lang="en-US"/>
            </a:p>
          </p:txBody>
        </p:sp>
        <p:pic>
          <p:nvPicPr>
            <p:cNvPr id="126994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404" y="1436688"/>
              <a:ext cx="7644475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97" name="Rectangle 21"/>
            <p:cNvSpPr>
              <a:spLocks noChangeArrowheads="1"/>
            </p:cNvSpPr>
            <p:nvPr/>
          </p:nvSpPr>
          <p:spPr bwMode="auto">
            <a:xfrm>
              <a:off x="7019291" y="1822450"/>
              <a:ext cx="111503" cy="2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 i="1">
                  <a:solidFill>
                    <a:srgbClr val="FFFFFF"/>
                  </a:solidFill>
                  <a:latin typeface="Comic Sans MS" pitchFamily="66" charset="0"/>
                </a:rPr>
                <a:t>μ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000" name="Rectangle 24"/>
                <p:cNvSpPr>
                  <a:spLocks noChangeArrowheads="1"/>
                </p:cNvSpPr>
                <p:nvPr/>
              </p:nvSpPr>
              <p:spPr bwMode="auto">
                <a:xfrm>
                  <a:off x="6052799" y="2636912"/>
                  <a:ext cx="1559402" cy="38632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a14:m>
                  <a:r>
                    <a:rPr lang="en-US" sz="2400" i="1" smtClean="0">
                      <a:latin typeface="Times New Roman" pitchFamily="18" charset="0"/>
                    </a:rPr>
                    <a:t>=0.45</a:t>
                  </a:r>
                  <a:r>
                    <a:rPr lang="en-US" sz="2400" i="1" smtClean="0">
                      <a:solidFill>
                        <a:srgbClr val="FFFFFF"/>
                      </a:solidFill>
                      <a:latin typeface="Times New Roman" pitchFamily="18" charset="0"/>
                    </a:rPr>
                    <a:t> </a:t>
                  </a:r>
                  <a:endParaRPr lang="en-US"/>
                </a:p>
              </p:txBody>
            </p:sp>
          </mc:Choice>
          <mc:Fallback xmlns="">
            <p:sp>
              <p:nvSpPr>
                <p:cNvPr id="127000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2799" y="2636912"/>
                  <a:ext cx="1559402" cy="38632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9697" b="-40909"/>
                  </a:stretch>
                </a:blipFill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008" name="Rectangle 32"/>
            <p:cNvSpPr>
              <a:spLocks noChangeArrowheads="1"/>
            </p:cNvSpPr>
            <p:nvPr/>
          </p:nvSpPr>
          <p:spPr bwMode="auto">
            <a:xfrm>
              <a:off x="7528627" y="1741965"/>
              <a:ext cx="544922" cy="3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1"/>
                  </a:solidFill>
                  <a:latin typeface="Times New Roman" pitchFamily="18" charset="0"/>
                </a:rPr>
                <a:t>SNL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7022" name="Line 46"/>
            <p:cNvSpPr>
              <a:spLocks noChangeShapeType="1"/>
            </p:cNvSpPr>
            <p:nvPr/>
          </p:nvSpPr>
          <p:spPr bwMode="auto">
            <a:xfrm>
              <a:off x="2306398" y="1724026"/>
              <a:ext cx="603667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27024" name="Rectangle 48"/>
          <p:cNvSpPr>
            <a:spLocks noChangeArrowheads="1"/>
          </p:cNvSpPr>
          <p:nvPr/>
        </p:nvSpPr>
        <p:spPr bwMode="auto">
          <a:xfrm>
            <a:off x="5678623" y="5445224"/>
            <a:ext cx="33788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smtClean="0">
                <a:latin typeface="Bell MT" pitchFamily="18" charset="0"/>
              </a:rPr>
              <a:t>Nature </a:t>
            </a:r>
            <a:r>
              <a:rPr lang="en-US" sz="1600">
                <a:latin typeface="Bell MT" pitchFamily="18" charset="0"/>
              </a:rPr>
              <a:t>Photonics 4, 227 - 230 (2010</a:t>
            </a:r>
            <a:r>
              <a:rPr lang="en-US" sz="1600" smtClean="0">
                <a:latin typeface="Bell MT" pitchFamily="18" charset="0"/>
              </a:rPr>
              <a:t>)</a:t>
            </a:r>
            <a:endParaRPr lang="en-US" sz="1600">
              <a:latin typeface="Bell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030" name="Text Box 54"/>
              <p:cNvSpPr txBox="1">
                <a:spLocks noChangeArrowheads="1"/>
              </p:cNvSpPr>
              <p:nvPr/>
            </p:nvSpPr>
            <p:spPr bwMode="auto">
              <a:xfrm>
                <a:off x="992560" y="628312"/>
                <a:ext cx="79928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smtClean="0"/>
                  <a:t>Each</a:t>
                </a:r>
                <a:r>
                  <a:rPr lang="en-US" sz="1800"/>
                  <a:t> </a:t>
                </a:r>
                <a:r>
                  <a:rPr lang="en-US" sz="1800" smtClean="0"/>
                  <a:t>point refers to a single image, 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smtClean="0"/>
                  <a:t>is evaluated over </a:t>
                </a:r>
                <a:r>
                  <a:rPr lang="en-US" sz="1800"/>
                  <a:t>60 </a:t>
                </a:r>
                <a:r>
                  <a:rPr lang="en-US" sz="1800" smtClean="0"/>
                  <a:t>pixel pairs</a:t>
                </a:r>
                <a:endParaRPr lang="en-US" sz="1800"/>
              </a:p>
            </p:txBody>
          </p:sp>
        </mc:Choice>
        <mc:Fallback xmlns="">
          <p:sp>
            <p:nvSpPr>
              <p:cNvPr id="127030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2560" y="628312"/>
                <a:ext cx="799288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84648" y="44624"/>
            <a:ext cx="57358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700" b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Sub Shot Noise Quantum Imaging</a:t>
            </a:r>
            <a:endParaRPr lang="en-US" sz="2700" b="1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smtClean="0"/>
              <a:t>Frascati 21-06-2012  |  </a:t>
            </a:r>
            <a:r>
              <a:rPr lang="en-US" smtClean="0">
                <a:latin typeface="Berlin Sans FB" pitchFamily="34" charset="0"/>
              </a:rPr>
              <a:t>Open Problems in quantum Mechanics </a:t>
            </a:r>
            <a:r>
              <a:rPr lang="en-US" b="0" smtClean="0">
                <a:latin typeface="Berlin Sans FB" pitchFamily="34" charset="0"/>
              </a:rPr>
              <a:t>| 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018272" y="5809801"/>
            <a:ext cx="618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Bell MT" pitchFamily="18" charset="0"/>
              </a:rPr>
              <a:t> Phys. Rev.  Lett. 102, 213602  (</a:t>
            </a:r>
            <a:r>
              <a:rPr lang="en-US" sz="1600" smtClean="0">
                <a:latin typeface="Bell MT" pitchFamily="18" charset="0"/>
              </a:rPr>
              <a:t>2009); Phys. Rev. A 83, 063807 (2011).</a:t>
            </a:r>
            <a:endParaRPr lang="en-US" sz="1600">
              <a:latin typeface="Bell MT" pitchFamily="18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3137874" y="997644"/>
            <a:ext cx="590990" cy="177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6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3E77-2CB5-4DF2-BFF9-ECF7FC989424}" type="slidenum">
              <a:rPr lang="it-IT"/>
              <a:pPr/>
              <a:t>13</a:t>
            </a:fld>
            <a:endParaRPr lang="it-IT" dirty="0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908051"/>
            <a:ext cx="7644473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648" y="44624"/>
            <a:ext cx="57358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7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Sub Shot Noise Quantum Imaging</a:t>
            </a:r>
            <a:endParaRPr lang="en-US" sz="27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1B13-AA92-4349-8456-46512925B1E0}" type="slidenum">
              <a:rPr lang="it-IT"/>
              <a:pPr/>
              <a:t>14</a:t>
            </a:fld>
            <a:endParaRPr lang="it-IT"/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9171"/>
              </p:ext>
            </p:extLst>
          </p:nvPr>
        </p:nvGraphicFramePr>
        <p:xfrm>
          <a:off x="979611" y="4006225"/>
          <a:ext cx="12906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" name="Equazione" r:id="rId3" imgW="761760" imgH="279360" progId="Equation.3">
                  <p:embed/>
                </p:oleObj>
              </mc:Choice>
              <mc:Fallback>
                <p:oleObj name="Equazione" r:id="rId3" imgW="761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611" y="4006225"/>
                        <a:ext cx="1290638" cy="3825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022748"/>
              </p:ext>
            </p:extLst>
          </p:nvPr>
        </p:nvGraphicFramePr>
        <p:xfrm>
          <a:off x="1044823" y="4630608"/>
          <a:ext cx="869062" cy="61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" name="Equazione" r:id="rId5" imgW="596880" imgH="457200" progId="Equation.3">
                  <p:embed/>
                </p:oleObj>
              </mc:Choice>
              <mc:Fallback>
                <p:oleObj name="Equazione" r:id="rId5" imgW="596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23" y="4630608"/>
                        <a:ext cx="869062" cy="61069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574172"/>
              </p:ext>
            </p:extLst>
          </p:nvPr>
        </p:nvGraphicFramePr>
        <p:xfrm>
          <a:off x="1150057" y="3451994"/>
          <a:ext cx="830870" cy="23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" r:id="rId7" imgW="507960" imgH="177480" progId="">
                  <p:embed/>
                </p:oleObj>
              </mc:Choice>
              <mc:Fallback>
                <p:oleObj r:id="rId7" imgW="50796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057" y="3451994"/>
                        <a:ext cx="830870" cy="235444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972815" y="2924944"/>
            <a:ext cx="1315889" cy="4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9200" rIns="90000" bIns="45000"/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Parameters</a:t>
            </a:r>
            <a:r>
              <a:rPr lang="en-GB" sz="16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972814" y="2924945"/>
            <a:ext cx="1315889" cy="2557463"/>
          </a:xfrm>
          <a:prstGeom prst="rect">
            <a:avLst/>
          </a:prstGeom>
          <a:noFill/>
          <a:ln w="317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784648" y="44624"/>
            <a:ext cx="57358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7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Sub Shot Noise Quantum Imaging</a:t>
            </a:r>
            <a:endParaRPr lang="en-US" sz="27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507252" y="2348880"/>
            <a:ext cx="6357108" cy="3528392"/>
            <a:chOff x="2000672" y="2084195"/>
            <a:chExt cx="6863688" cy="3793077"/>
          </a:xfrm>
        </p:grpSpPr>
        <p:grpSp>
          <p:nvGrpSpPr>
            <p:cNvPr id="141320" name="Group 8"/>
            <p:cNvGrpSpPr>
              <a:grpSpLocks/>
            </p:cNvGrpSpPr>
            <p:nvPr/>
          </p:nvGrpSpPr>
          <p:grpSpPr bwMode="auto">
            <a:xfrm>
              <a:off x="2000672" y="2084195"/>
              <a:ext cx="6863688" cy="3793077"/>
              <a:chOff x="1474" y="981"/>
              <a:chExt cx="3946" cy="2284"/>
            </a:xfrm>
          </p:grpSpPr>
          <p:grpSp>
            <p:nvGrpSpPr>
              <p:cNvPr id="141321" name="Group 9"/>
              <p:cNvGrpSpPr>
                <a:grpSpLocks/>
              </p:cNvGrpSpPr>
              <p:nvPr/>
            </p:nvGrpSpPr>
            <p:grpSpPr bwMode="auto">
              <a:xfrm>
                <a:off x="1474" y="981"/>
                <a:ext cx="3946" cy="2284"/>
                <a:chOff x="1474" y="981"/>
                <a:chExt cx="3946" cy="2284"/>
              </a:xfrm>
            </p:grpSpPr>
            <p:pic>
              <p:nvPicPr>
                <p:cNvPr id="141322" name="Picture 10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4" y="981"/>
                  <a:ext cx="3946" cy="2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132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618" y="1214"/>
                  <a:ext cx="354" cy="1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52560" rIns="90000" bIns="45000"/>
                <a:lstStyle>
                  <a:lvl1pPr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GB" sz="120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R(</a:t>
                  </a:r>
                  <a:r>
                    <a:rPr lang="en-GB" sz="1200" i="1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Cl</a:t>
                  </a:r>
                  <a:r>
                    <a:rPr lang="en-GB" sz="120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)</a:t>
                  </a:r>
                </a:p>
              </p:txBody>
            </p:sp>
            <p:sp>
              <p:nvSpPr>
                <p:cNvPr id="14132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618" y="1346"/>
                  <a:ext cx="388" cy="1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52560" rIns="90000" bIns="45000"/>
                <a:lstStyle>
                  <a:lvl1pPr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GB" sz="120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R(</a:t>
                  </a:r>
                  <a:r>
                    <a:rPr lang="en-GB" sz="1200" i="1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Cl-</a:t>
                  </a:r>
                  <a:r>
                    <a:rPr lang="en-GB" sz="120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)</a:t>
                  </a:r>
                </a:p>
              </p:txBody>
            </p:sp>
            <p:sp>
              <p:nvSpPr>
                <p:cNvPr id="1413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665" y="1484"/>
                  <a:ext cx="354" cy="1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52560" rIns="90000" bIns="45000"/>
                <a:lstStyle>
                  <a:lvl1pPr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GB" sz="120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R(</a:t>
                  </a:r>
                  <a:r>
                    <a:rPr lang="en-GB" sz="1200" i="1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Cl</a:t>
                  </a:r>
                  <a:r>
                    <a:rPr lang="en-GB" sz="120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)</a:t>
                  </a:r>
                </a:p>
              </p:txBody>
            </p:sp>
            <p:sp>
              <p:nvSpPr>
                <p:cNvPr id="14132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669" y="1640"/>
                  <a:ext cx="388" cy="1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52560" rIns="90000" bIns="45000"/>
                <a:lstStyle>
                  <a:lvl1pPr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47675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GB" sz="120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R(</a:t>
                  </a:r>
                  <a:r>
                    <a:rPr lang="en-GB" sz="1200" i="1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Cl-</a:t>
                  </a:r>
                  <a:r>
                    <a:rPr lang="en-GB" sz="1200">
                      <a:solidFill>
                        <a:srgbClr val="000000"/>
                      </a:solidFill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)</a:t>
                  </a:r>
                </a:p>
              </p:txBody>
            </p:sp>
          </p:grpSp>
          <p:sp>
            <p:nvSpPr>
              <p:cNvPr id="141330" name="AutoShape 18"/>
              <p:cNvSpPr>
                <a:spLocks noChangeArrowheads="1"/>
              </p:cNvSpPr>
              <p:nvPr/>
            </p:nvSpPr>
            <p:spPr bwMode="auto">
              <a:xfrm>
                <a:off x="1981" y="2638"/>
                <a:ext cx="3068" cy="372"/>
              </a:xfrm>
              <a:prstGeom prst="roundRect">
                <a:avLst>
                  <a:gd name="adj" fmla="val 144"/>
                </a:avLst>
              </a:prstGeom>
              <a:solidFill>
                <a:srgbClr val="FF0000">
                  <a:alpha val="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342" name="Rectangle 30"/>
                <p:cNvSpPr>
                  <a:spLocks noChangeArrowheads="1"/>
                </p:cNvSpPr>
                <p:nvPr/>
              </p:nvSpPr>
              <p:spPr bwMode="auto">
                <a:xfrm rot="16200000">
                  <a:off x="1288797" y="3600572"/>
                  <a:ext cx="2058920" cy="3779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𝑆𝑁𝑅</m:t>
                        </m:r>
                        <m:r>
                          <a:rPr lang="en-US" i="1" baseline="-250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𝑃𝐷𝐶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𝑆𝑁𝑅</m:t>
                        </m:r>
                        <m:r>
                          <a:rPr lang="en-US" i="1" baseline="-25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𝑐𝑙𝑎𝑠𝑠</m:t>
                        </m:r>
                      </m:oMath>
                    </m:oMathPara>
                  </a14:m>
                  <a:endParaRPr lang="it-IT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1342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1288797" y="3600572"/>
                  <a:ext cx="2058920" cy="37798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2631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/>
                <p:cNvSpPr txBox="1"/>
                <p:nvPr/>
              </p:nvSpPr>
              <p:spPr>
                <a:xfrm>
                  <a:off x="4445928" y="3573016"/>
                  <a:ext cx="927709" cy="1005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𝑆𝑆𝑁</m:t>
                                    </m:r>
                                  </m:sub>
                                  <m:sup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𝑄</m:t>
                                    </m:r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CasellaDiTes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928" y="3573016"/>
                  <a:ext cx="927709" cy="100534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4255"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/>
                <p:cNvSpPr txBox="1"/>
                <p:nvPr/>
              </p:nvSpPr>
              <p:spPr>
                <a:xfrm>
                  <a:off x="4863125" y="2495668"/>
                  <a:ext cx="870552" cy="1005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𝑆𝑆𝑁</m:t>
                                    </m:r>
                                  </m:sub>
                                  <m:sup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𝑄</m:t>
                                    </m:r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CasellaDiTes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125" y="2495668"/>
                  <a:ext cx="870552" cy="100534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9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1" y="633378"/>
            <a:ext cx="1345759" cy="144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  <p:pic>
        <p:nvPicPr>
          <p:cNvPr id="18644" name="Picture 2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97" y="548680"/>
            <a:ext cx="5607987" cy="161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5665939" y="1606221"/>
                <a:ext cx="899704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(2010)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5939" y="1606221"/>
                <a:ext cx="899704" cy="384721"/>
              </a:xfrm>
              <a:prstGeom prst="rect">
                <a:avLst/>
              </a:prstGeom>
              <a:blipFill rotWithShape="1">
                <a:blip r:embed="rId15"/>
                <a:stretch>
                  <a:fillRect l="-2027" r="-5405" b="-140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C:\Users\Ivano\AppData\Local\Microsoft\Windows\Temporary Internet Files\Content.IE5\KCWPX5FU\MP90042298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2699"/>
          <a:stretch/>
        </p:blipFill>
        <p:spPr bwMode="auto">
          <a:xfrm>
            <a:off x="486132" y="758805"/>
            <a:ext cx="9075380" cy="31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nterviewpenguin.com/wp-content/uploads/2011/11/bank-of-america-1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06" b="40434"/>
          <a:stretch/>
        </p:blipFill>
        <p:spPr bwMode="auto">
          <a:xfrm>
            <a:off x="5003264" y="3195808"/>
            <a:ext cx="4558248" cy="29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Ivano\AppData\Local\Microsoft\Windows\Temporary Internet Files\Content.IE5\0LNDJSH2\MC90044038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2" y="188640"/>
            <a:ext cx="1601330" cy="15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metto 2 9"/>
          <p:cNvSpPr/>
          <p:nvPr/>
        </p:nvSpPr>
        <p:spPr>
          <a:xfrm>
            <a:off x="1153849" y="1601807"/>
            <a:ext cx="2139002" cy="2294198"/>
          </a:xfrm>
          <a:prstGeom prst="wedgeRoundRectCallout">
            <a:avLst>
              <a:gd name="adj1" fmla="val -21965"/>
              <a:gd name="adj2" fmla="val -77129"/>
              <a:gd name="adj3" fmla="val 16667"/>
            </a:avLst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pic>
        <p:nvPicPr>
          <p:cNvPr id="12" name="Picture 12" descr="C:\Users\Ivano\AppData\Local\Microsoft\Windows\Temporary Internet Files\Content.IE5\0NW00956\MC90029035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84" y="1760375"/>
            <a:ext cx="800815" cy="5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Users\Ivano\AppData\Local\Microsoft\Windows\Temporary Internet Files\Content.IE5\KCWPX5FU\MC900230574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/>
          <a:stretch/>
        </p:blipFill>
        <p:spPr bwMode="auto">
          <a:xfrm rot="21428480" flipH="1">
            <a:off x="1293783" y="2946310"/>
            <a:ext cx="649956" cy="5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umetto 2 17"/>
          <p:cNvSpPr/>
          <p:nvPr/>
        </p:nvSpPr>
        <p:spPr>
          <a:xfrm>
            <a:off x="6897216" y="2555135"/>
            <a:ext cx="2113844" cy="1340870"/>
          </a:xfrm>
          <a:prstGeom prst="wedgeRoundRectCallout">
            <a:avLst>
              <a:gd name="adj1" fmla="val -28618"/>
              <a:gd name="adj2" fmla="val 81767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2107610" y="2139184"/>
            <a:ext cx="5157076" cy="1018334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bo 21"/>
          <p:cNvSpPr/>
          <p:nvPr/>
        </p:nvSpPr>
        <p:spPr>
          <a:xfrm>
            <a:off x="7126782" y="2882574"/>
            <a:ext cx="1003511" cy="856585"/>
          </a:xfrm>
          <a:prstGeom prst="cube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pic>
        <p:nvPicPr>
          <p:cNvPr id="23" name="Picture 9" descr="C:\Users\Ivano\AppData\Local\Microsoft\Windows\Temporary Internet Files\Content.IE5\0NW00956\MC90044170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7038">
            <a:off x="7326869" y="2943617"/>
            <a:ext cx="546527" cy="5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9" descr="C:\Users\Ivano\AppData\Local\Microsoft\Windows\Temporary Internet Files\Content.IE5\0LNDJSH2\MC900014675[1].wm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53"/>
          <a:stretch/>
        </p:blipFill>
        <p:spPr bwMode="auto">
          <a:xfrm>
            <a:off x="7257923" y="3326965"/>
            <a:ext cx="721195" cy="3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54" y="620688"/>
            <a:ext cx="729784" cy="99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4" descr="http://www.toex.it/images/to-exit/salvadori%20cornici%20s.r.l/SE670A7302_zeniga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529" y="3678701"/>
            <a:ext cx="405863" cy="10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284852" y="4293096"/>
            <a:ext cx="4495229" cy="730182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US" b="1" dirty="0" smtClean="0">
                <a:cs typeface="Aharoni" pitchFamily="2" charset="-79"/>
              </a:rPr>
              <a:t>QI: </a:t>
            </a:r>
            <a:r>
              <a:rPr lang="en-US" b="1" dirty="0" err="1" smtClean="0">
                <a:cs typeface="Aharoni" pitchFamily="2" charset="-79"/>
              </a:rPr>
              <a:t>ancilla</a:t>
            </a:r>
            <a:r>
              <a:rPr lang="en-US" b="1" dirty="0" smtClean="0">
                <a:cs typeface="Aharoni" pitchFamily="2" charset="-79"/>
              </a:rPr>
              <a:t> assisted scheme for target detection in a noisy  environment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7369301" y="2555135"/>
            <a:ext cx="767160" cy="334529"/>
          </a:xfrm>
          <a:prstGeom prst="rect">
            <a:avLst/>
          </a:prstGeom>
        </p:spPr>
        <p:txBody>
          <a:bodyPr wrap="none" lIns="41733" tIns="20867" rIns="41733" bIns="20867">
            <a:spAutoFit/>
          </a:bodyPr>
          <a:lstStyle/>
          <a:p>
            <a:r>
              <a:rPr lang="en-US" b="1" smtClean="0"/>
              <a:t>target </a:t>
            </a:r>
            <a:endParaRPr lang="en-US"/>
          </a:p>
        </p:txBody>
      </p:sp>
      <p:grpSp>
        <p:nvGrpSpPr>
          <p:cNvPr id="3" name="Gruppo 2"/>
          <p:cNvGrpSpPr/>
          <p:nvPr/>
        </p:nvGrpSpPr>
        <p:grpSpPr>
          <a:xfrm>
            <a:off x="2185596" y="2047557"/>
            <a:ext cx="6662850" cy="1631511"/>
            <a:chOff x="2185596" y="2047557"/>
            <a:chExt cx="6662850" cy="1631511"/>
          </a:xfrm>
        </p:grpSpPr>
        <p:grpSp>
          <p:nvGrpSpPr>
            <p:cNvPr id="4" name="Gruppo 3"/>
            <p:cNvGrpSpPr/>
            <p:nvPr/>
          </p:nvGrpSpPr>
          <p:grpSpPr>
            <a:xfrm>
              <a:off x="2185596" y="2047557"/>
              <a:ext cx="6662850" cy="1631511"/>
              <a:chOff x="2185596" y="2235367"/>
              <a:chExt cx="6662850" cy="1631511"/>
            </a:xfrm>
          </p:grpSpPr>
          <p:cxnSp>
            <p:nvCxnSpPr>
              <p:cNvPr id="21" name="Connettore 2 20"/>
              <p:cNvCxnSpPr/>
              <p:nvPr/>
            </p:nvCxnSpPr>
            <p:spPr>
              <a:xfrm flipH="1" flipV="1">
                <a:off x="2185596" y="2235367"/>
                <a:ext cx="6295796" cy="1175598"/>
              </a:xfrm>
              <a:prstGeom prst="straightConnector1">
                <a:avLst/>
              </a:prstGeom>
              <a:ln w="28575" cmpd="thickThin">
                <a:solidFill>
                  <a:srgbClr val="00B0F0"/>
                </a:solidFill>
                <a:tailEnd type="arrow"/>
              </a:ln>
              <a:effectLst>
                <a:glow rad="228600">
                  <a:srgbClr val="00B0F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Picture 16" descr="C:\Users\Ivano\AppData\Local\Microsoft\Windows\Temporary Internet Files\Content.IE5\KCWPX5FU\MC900351248[1].wm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2566" y="3070384"/>
                <a:ext cx="485880" cy="796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Rettangolo 30"/>
            <p:cNvSpPr/>
            <p:nvPr/>
          </p:nvSpPr>
          <p:spPr>
            <a:xfrm>
              <a:off x="5553186" y="2364072"/>
              <a:ext cx="672584" cy="334529"/>
            </a:xfrm>
            <a:prstGeom prst="rect">
              <a:avLst/>
            </a:prstGeom>
          </p:spPr>
          <p:txBody>
            <a:bodyPr wrap="none" lIns="41733" tIns="20867" rIns="41733" bIns="20867">
              <a:spAutoFit/>
            </a:bodyPr>
            <a:lstStyle/>
            <a:p>
              <a:r>
                <a:rPr lang="en-US" b="1" dirty="0" smtClean="0"/>
                <a:t>noise </a:t>
              </a:r>
              <a:endParaRPr lang="en-US" dirty="0"/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3856419" y="2791560"/>
            <a:ext cx="829729" cy="334529"/>
          </a:xfrm>
          <a:prstGeom prst="rect">
            <a:avLst/>
          </a:prstGeom>
          <a:noFill/>
        </p:spPr>
        <p:txBody>
          <a:bodyPr wrap="square" lIns="41733" tIns="20867" rIns="41733" bIns="20867" rtlCol="0">
            <a:spAutoFit/>
          </a:bodyPr>
          <a:lstStyle/>
          <a:p>
            <a:r>
              <a:rPr lang="en-US" b="1" smtClean="0">
                <a:cs typeface="Aharoni" pitchFamily="2" charset="-79"/>
              </a:rPr>
              <a:t>Probe</a:t>
            </a:r>
            <a:endParaRPr lang="en-US" b="1">
              <a:cs typeface="Aharoni" pitchFamily="2" charset="-79"/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Quantum Illumination Scenario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1957813" y="2241524"/>
            <a:ext cx="1229266" cy="870839"/>
            <a:chOff x="-1562649" y="2694805"/>
            <a:chExt cx="1229266" cy="870839"/>
          </a:xfrm>
        </p:grpSpPr>
        <p:cxnSp>
          <p:nvCxnSpPr>
            <p:cNvPr id="14" name="Connettore 2 13"/>
            <p:cNvCxnSpPr>
              <a:endCxn id="15" idx="1"/>
            </p:cNvCxnSpPr>
            <p:nvPr/>
          </p:nvCxnSpPr>
          <p:spPr>
            <a:xfrm flipV="1">
              <a:off x="-1562649" y="3186775"/>
              <a:ext cx="1082920" cy="378869"/>
            </a:xfrm>
            <a:prstGeom prst="straightConnector1">
              <a:avLst/>
            </a:prstGeom>
            <a:ln w="28575" cmpd="thickThin">
              <a:solidFill>
                <a:srgbClr val="C0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5" descr="C:\Users\Ivano\AppData\Local\Microsoft\Windows\Temporary Internet Files\Content.IE5\50ZYKYJD\MC900312694[1].wmf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33" b="59992"/>
            <a:stretch/>
          </p:blipFill>
          <p:spPr bwMode="auto">
            <a:xfrm>
              <a:off x="-479729" y="3097852"/>
              <a:ext cx="146346" cy="17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onnettore 2 15"/>
            <p:cNvCxnSpPr>
              <a:stCxn id="15" idx="1"/>
            </p:cNvCxnSpPr>
            <p:nvPr/>
          </p:nvCxnSpPr>
          <p:spPr>
            <a:xfrm flipH="1" flipV="1">
              <a:off x="-1419921" y="2694805"/>
              <a:ext cx="940192" cy="477565"/>
            </a:xfrm>
            <a:prstGeom prst="straightConnector1">
              <a:avLst/>
            </a:prstGeom>
            <a:ln w="28575" cmpd="thickThin">
              <a:solidFill>
                <a:srgbClr val="C0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sellaDiTesto 28"/>
            <p:cNvSpPr txBox="1"/>
            <p:nvPr/>
          </p:nvSpPr>
          <p:spPr>
            <a:xfrm>
              <a:off x="-1455712" y="3166401"/>
              <a:ext cx="829729" cy="334529"/>
            </a:xfrm>
            <a:prstGeom prst="rect">
              <a:avLst/>
            </a:prstGeom>
            <a:noFill/>
          </p:spPr>
          <p:txBody>
            <a:bodyPr wrap="square" lIns="41733" tIns="20867" rIns="41733" bIns="20867" rtlCol="0">
              <a:spAutoFit/>
            </a:bodyPr>
            <a:lstStyle/>
            <a:p>
              <a:r>
                <a:rPr lang="en-US" b="1" dirty="0" err="1" smtClean="0"/>
                <a:t>Ancilla</a:t>
              </a:r>
              <a:endParaRPr lang="en-US" b="1" dirty="0"/>
            </a:p>
          </p:txBody>
        </p:sp>
      </p:grpSp>
      <p:cxnSp>
        <p:nvCxnSpPr>
          <p:cNvPr id="19" name="Connettore 2 18"/>
          <p:cNvCxnSpPr/>
          <p:nvPr/>
        </p:nvCxnSpPr>
        <p:spPr>
          <a:xfrm>
            <a:off x="1992540" y="3143113"/>
            <a:ext cx="5272146" cy="105393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/>
          <p:nvPr/>
        </p:nvGrpSpPr>
        <p:grpSpPr>
          <a:xfrm>
            <a:off x="2254151" y="720910"/>
            <a:ext cx="6049665" cy="1387549"/>
            <a:chOff x="2254151" y="720910"/>
            <a:chExt cx="6049665" cy="1387549"/>
          </a:xfrm>
        </p:grpSpPr>
        <p:grpSp>
          <p:nvGrpSpPr>
            <p:cNvPr id="5" name="Gruppo 4"/>
            <p:cNvGrpSpPr/>
            <p:nvPr/>
          </p:nvGrpSpPr>
          <p:grpSpPr>
            <a:xfrm>
              <a:off x="2254151" y="720910"/>
              <a:ext cx="6049665" cy="1356896"/>
              <a:chOff x="2254151" y="908720"/>
              <a:chExt cx="6049665" cy="1356896"/>
            </a:xfrm>
          </p:grpSpPr>
          <p:pic>
            <p:nvPicPr>
              <p:cNvPr id="9" name="Picture 11" descr="C:\Users\Ivano\AppData\Local\Microsoft\Windows\Temporary Internet Files\Content.IE5\50ZYKYJD\MC900440405[1].p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3981" y="908720"/>
                <a:ext cx="1399835" cy="1356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ccia a destra con strisce 10"/>
              <p:cNvSpPr/>
              <p:nvPr/>
            </p:nvSpPr>
            <p:spPr>
              <a:xfrm rot="21199103" flipH="1">
                <a:off x="2254151" y="1865009"/>
                <a:ext cx="4530628" cy="146009"/>
              </a:xfrm>
              <a:prstGeom prst="stripedRightArrow">
                <a:avLst>
                  <a:gd name="adj1" fmla="val 100000"/>
                  <a:gd name="adj2" fmla="val 67665"/>
                </a:avLst>
              </a:prstGeom>
              <a:noFill/>
              <a:ln>
                <a:solidFill>
                  <a:srgbClr val="FFC000"/>
                </a:solidFill>
                <a:prstDash val="lgDash"/>
              </a:ln>
              <a:effectLst>
                <a:glow rad="228600">
                  <a:srgbClr val="FFC0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1733" tIns="20867" rIns="41733" bIns="20867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ttangolo 40"/>
            <p:cNvSpPr/>
            <p:nvPr/>
          </p:nvSpPr>
          <p:spPr>
            <a:xfrm>
              <a:off x="5064852" y="1773930"/>
              <a:ext cx="672584" cy="334529"/>
            </a:xfrm>
            <a:prstGeom prst="rect">
              <a:avLst/>
            </a:prstGeom>
          </p:spPr>
          <p:txBody>
            <a:bodyPr wrap="none" lIns="41733" tIns="20867" rIns="41733" bIns="20867">
              <a:spAutoFit/>
            </a:bodyPr>
            <a:lstStyle/>
            <a:p>
              <a:r>
                <a:rPr lang="en-US" b="1" dirty="0" smtClean="0"/>
                <a:t>noise </a:t>
              </a:r>
              <a:endParaRPr lang="en-US" dirty="0"/>
            </a:p>
          </p:txBody>
        </p:sp>
      </p:grpSp>
      <p:sp>
        <p:nvSpPr>
          <p:cNvPr id="4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1" y="5445224"/>
            <a:ext cx="4364887" cy="714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2"/>
          <a:stretch/>
        </p:blipFill>
        <p:spPr bwMode="auto">
          <a:xfrm>
            <a:off x="4686148" y="5445224"/>
            <a:ext cx="4869521" cy="720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Segnaposto piè di pagina 2"/>
          <p:cNvSpPr txBox="1">
            <a:spLocks/>
          </p:cNvSpPr>
          <p:nvPr/>
        </p:nvSpPr>
        <p:spPr>
          <a:xfrm>
            <a:off x="825500" y="6208777"/>
            <a:ext cx="599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57777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89" algn="l" defTabSz="9577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77" algn="l" defTabSz="9577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66" algn="l" defTabSz="9577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55" algn="l" defTabSz="9577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43" algn="l" defTabSz="9577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32" algn="l" defTabSz="9577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21" algn="l" defTabSz="9577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09" algn="l" defTabSz="9577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Frascati 21-06-2012  |  </a:t>
            </a:r>
            <a:r>
              <a:rPr lang="en-US" smtClean="0">
                <a:latin typeface="Berlin Sans FB" pitchFamily="34" charset="0"/>
              </a:rPr>
              <a:t>Open Problems in quantum Mechanics </a:t>
            </a:r>
            <a:r>
              <a:rPr lang="en-US" b="0" smtClean="0">
                <a:latin typeface="Berlin Sans FB" pitchFamily="34" charset="0"/>
              </a:rPr>
              <a:t>| 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Documents\Lavoro\lavori\Quantum Enhanced Measurement\Quantum_Illumination\manuscript\Figures\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3" t="6393" r="1323" b="9472"/>
          <a:stretch/>
        </p:blipFill>
        <p:spPr bwMode="auto">
          <a:xfrm>
            <a:off x="14637928" y="2663952"/>
            <a:ext cx="890362" cy="18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CasellaDiTesto 80"/>
          <p:cNvSpPr txBox="1"/>
          <p:nvPr/>
        </p:nvSpPr>
        <p:spPr>
          <a:xfrm>
            <a:off x="15457699" y="2729129"/>
            <a:ext cx="478761" cy="481434"/>
          </a:xfrm>
          <a:prstGeom prst="rect">
            <a:avLst/>
          </a:prstGeom>
          <a:noFill/>
        </p:spPr>
        <p:txBody>
          <a:bodyPr wrap="none" lIns="95778" tIns="47889" rIns="95778" bIns="47889" rtlCol="0">
            <a:spAutoFit/>
          </a:bodyPr>
          <a:lstStyle/>
          <a:p>
            <a:r>
              <a:rPr lang="en-US" sz="2500" smtClean="0">
                <a:latin typeface="Arial" pitchFamily="34" charset="0"/>
                <a:cs typeface="Arial" pitchFamily="34" charset="0"/>
              </a:rPr>
              <a:t>d)</a:t>
            </a:r>
            <a:endParaRPr lang="en-US" sz="25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4796983" y="724445"/>
            <a:ext cx="0" cy="5433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 flipH="1">
            <a:off x="632520" y="3434546"/>
            <a:ext cx="41764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028447" y="724445"/>
            <a:ext cx="4223706" cy="288363"/>
          </a:xfrm>
          <a:prstGeom prst="rect">
            <a:avLst/>
          </a:prstGeom>
          <a:noFill/>
        </p:spPr>
        <p:txBody>
          <a:bodyPr wrap="square" lIns="41733" tIns="20867" rIns="41733" bIns="20867" rtlCol="0">
            <a:spAutoFit/>
          </a:bodyPr>
          <a:lstStyle/>
          <a:p>
            <a:pPr algn="ctr"/>
            <a:r>
              <a:rPr lang="en-US" sz="1600" smtClean="0">
                <a:latin typeface="Calibri" pitchFamily="34" charset="0"/>
                <a:cs typeface="Calibri" pitchFamily="34" charset="0"/>
              </a:rPr>
              <a:t>Interf. Filter  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λ=710±5 nm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; thermal bath 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off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400323" y="3429000"/>
            <a:ext cx="3452190" cy="534584"/>
          </a:xfrm>
          <a:prstGeom prst="rect">
            <a:avLst/>
          </a:prstGeom>
          <a:noFill/>
        </p:spPr>
        <p:txBody>
          <a:bodyPr wrap="none" lIns="41733" tIns="20867" rIns="41733" bIns="20867" rtlCol="0">
            <a:spAutoFit/>
          </a:bodyPr>
          <a:lstStyle/>
          <a:p>
            <a:pPr algn="ctr"/>
            <a:r>
              <a:rPr lang="en-US" sz="1600" smtClean="0">
                <a:latin typeface="Calibri" pitchFamily="34" charset="0"/>
                <a:cs typeface="Calibri" pitchFamily="34" charset="0"/>
              </a:rPr>
              <a:t>No narrow filtering; thermal bath 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 --&gt; </a:t>
            </a:r>
          </a:p>
          <a:p>
            <a:pPr algn="ctr"/>
            <a:r>
              <a:rPr lang="en-US" sz="1600" b="1" smtClean="0">
                <a:latin typeface="Calibri" pitchFamily="34" charset="0"/>
                <a:cs typeface="Calibri" pitchFamily="34" charset="0"/>
              </a:rPr>
              <a:t>measurement condition 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5019041" y="1058974"/>
            <a:ext cx="4467884" cy="2054284"/>
            <a:chOff x="5019041" y="1058974"/>
            <a:chExt cx="4467884" cy="2054284"/>
          </a:xfrm>
        </p:grpSpPr>
        <p:pic>
          <p:nvPicPr>
            <p:cNvPr id="1027" name="Picture 3" descr="D:\Documents\Lavoro\lavori\Quantum Enhanced Measurement\Quantum_Illumination\manuscript\Figures\PDC_IF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0" r="30488" b="9118"/>
            <a:stretch/>
          </p:blipFill>
          <p:spPr bwMode="auto">
            <a:xfrm>
              <a:off x="5019041" y="1058974"/>
              <a:ext cx="3337826" cy="177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Lavoro\lavori\Quantum Enhanced Measurement\Quantum_Illumination\manuscript\Figures\TH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53" r="1323" b="8403"/>
            <a:stretch/>
          </p:blipFill>
          <p:spPr bwMode="auto">
            <a:xfrm>
              <a:off x="8356867" y="1058974"/>
              <a:ext cx="828189" cy="177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ttangolo 14"/>
            <p:cNvSpPr/>
            <p:nvPr/>
          </p:nvSpPr>
          <p:spPr>
            <a:xfrm>
              <a:off x="5474177" y="1509693"/>
              <a:ext cx="798176" cy="9685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7123324" y="1509359"/>
              <a:ext cx="798176" cy="96889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5580334" y="1800155"/>
              <a:ext cx="101575" cy="968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7723013" y="2109460"/>
              <a:ext cx="108830" cy="1037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nettore 1 16"/>
            <p:cNvCxnSpPr>
              <a:stCxn id="29" idx="3"/>
              <a:endCxn id="33" idx="1"/>
            </p:cNvCxnSpPr>
            <p:nvPr/>
          </p:nvCxnSpPr>
          <p:spPr>
            <a:xfrm>
              <a:off x="5681910" y="1848577"/>
              <a:ext cx="2041104" cy="312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tangolo 38"/>
            <p:cNvSpPr/>
            <p:nvPr/>
          </p:nvSpPr>
          <p:spPr>
            <a:xfrm>
              <a:off x="5976735" y="2291496"/>
              <a:ext cx="101575" cy="968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7617296" y="1604044"/>
              <a:ext cx="108830" cy="1037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nettore 1 40"/>
            <p:cNvCxnSpPr>
              <a:stCxn id="39" idx="3"/>
              <a:endCxn id="40" idx="1"/>
            </p:cNvCxnSpPr>
            <p:nvPr/>
          </p:nvCxnSpPr>
          <p:spPr>
            <a:xfrm flipV="1">
              <a:off x="6078310" y="1655926"/>
              <a:ext cx="1538986" cy="683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773" y="2810234"/>
              <a:ext cx="1170982" cy="292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240" y="2821043"/>
              <a:ext cx="1170982" cy="292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 rot="16200000">
              <a:off x="8593839" y="1801802"/>
              <a:ext cx="1451643" cy="334529"/>
            </a:xfrm>
            <a:prstGeom prst="rect">
              <a:avLst/>
            </a:prstGeom>
            <a:noFill/>
          </p:spPr>
          <p:txBody>
            <a:bodyPr wrap="none" lIns="41733" tIns="20867" rIns="41733" bIns="20867" rtlCol="0">
              <a:spAutoFit/>
            </a:bodyPr>
            <a:lstStyle/>
            <a:p>
              <a:r>
                <a:rPr lang="en-US" smtClean="0"/>
                <a:t>Phot. Number</a:t>
              </a:r>
              <a:endParaRPr lang="en-US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4997486" y="4043600"/>
            <a:ext cx="4490398" cy="2026062"/>
            <a:chOff x="4997487" y="4376006"/>
            <a:chExt cx="4857514" cy="2188298"/>
          </a:xfrm>
        </p:grpSpPr>
        <p:pic>
          <p:nvPicPr>
            <p:cNvPr id="9" name="Picture 5" descr="D:\Documents\Lavoro\lavori\Quantum Enhanced Measurement\Quantum_Illumination\manuscript\Figures\PDC+TH57modi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t="14653" r="29826" b="9978"/>
            <a:stretch/>
          </p:blipFill>
          <p:spPr bwMode="auto">
            <a:xfrm>
              <a:off x="4997487" y="4407291"/>
              <a:ext cx="3647463" cy="183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:\Documents\Lavoro\lavori\Quantum Enhanced Measurement\Quantum_Illumination\manuscript\Figures\PDC+TH57modi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2" t="13649" b="9797"/>
            <a:stretch/>
          </p:blipFill>
          <p:spPr bwMode="auto">
            <a:xfrm>
              <a:off x="8653932" y="4376006"/>
              <a:ext cx="946064" cy="1861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ttangolo 57"/>
            <p:cNvSpPr/>
            <p:nvPr/>
          </p:nvSpPr>
          <p:spPr>
            <a:xfrm>
              <a:off x="5466147" y="4767335"/>
              <a:ext cx="858095" cy="10969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7275216" y="4772518"/>
              <a:ext cx="858095" cy="10969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149" y="6224579"/>
              <a:ext cx="12588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482" y="6224579"/>
              <a:ext cx="12588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CasellaDiTesto 56"/>
            <p:cNvSpPr txBox="1"/>
            <p:nvPr/>
          </p:nvSpPr>
          <p:spPr>
            <a:xfrm rot="16200000">
              <a:off x="8890120" y="5125938"/>
              <a:ext cx="1567883" cy="361879"/>
            </a:xfrm>
            <a:prstGeom prst="rect">
              <a:avLst/>
            </a:prstGeom>
            <a:noFill/>
          </p:spPr>
          <p:txBody>
            <a:bodyPr wrap="none" lIns="41733" tIns="20867" rIns="41733" bIns="20867" rtlCol="0">
              <a:spAutoFit/>
            </a:bodyPr>
            <a:lstStyle/>
            <a:p>
              <a:r>
                <a:rPr lang="en-US" smtClean="0"/>
                <a:t>Phot. Number</a:t>
              </a:r>
              <a:endParaRPr lang="en-US"/>
            </a:p>
          </p:txBody>
        </p:sp>
      </p:grpSp>
      <p:sp>
        <p:nvSpPr>
          <p:cNvPr id="43" name="Titolo 1"/>
          <p:cNvSpPr txBox="1">
            <a:spLocks/>
          </p:cNvSpPr>
          <p:nvPr/>
        </p:nvSpPr>
        <p:spPr>
          <a:xfrm>
            <a:off x="825555" y="44624"/>
            <a:ext cx="7909051" cy="470415"/>
          </a:xfrm>
          <a:prstGeom prst="rect">
            <a:avLst/>
          </a:prstGeom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Experimental  set </a:t>
            </a:r>
            <a:r>
              <a:rPr lang="en-US" sz="28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up:Quantum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60" name="Connettore 1 59"/>
          <p:cNvCxnSpPr/>
          <p:nvPr/>
        </p:nvCxnSpPr>
        <p:spPr>
          <a:xfrm flipH="1" flipV="1">
            <a:off x="4804090" y="3279438"/>
            <a:ext cx="4671154" cy="55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2" name="Picture 2" descr="D:\Documents\Lavoro\lavori\Quantum Enhanced Measurement\Quantum_Illumination\manuscript\Figures\setup_TH_o-no_bath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/>
          <a:stretch/>
        </p:blipFill>
        <p:spPr bwMode="auto">
          <a:xfrm>
            <a:off x="632520" y="612282"/>
            <a:ext cx="4066034" cy="28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68624" y="1321604"/>
            <a:ext cx="87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Lens f=10cm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2360712" y="620688"/>
            <a:ext cx="68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CCD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424608" y="1897087"/>
            <a:ext cx="68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BBO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072680" y="2761183"/>
            <a:ext cx="8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mirror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834458" y="26257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Arecchi disk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672008" y="843551"/>
            <a:ext cx="95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</a:t>
            </a:r>
          </a:p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(50%BS)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3158996" y="1364581"/>
            <a:ext cx="560512" cy="5522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6"/>
          <a:stretch/>
        </p:blipFill>
        <p:spPr>
          <a:xfrm>
            <a:off x="632520" y="3441237"/>
            <a:ext cx="4032448" cy="2716793"/>
          </a:xfrm>
          <a:prstGeom prst="rect">
            <a:avLst/>
          </a:prstGeom>
        </p:spPr>
      </p:pic>
      <p:sp>
        <p:nvSpPr>
          <p:cNvPr id="51" name="CasellaDiTesto 50"/>
          <p:cNvSpPr txBox="1"/>
          <p:nvPr/>
        </p:nvSpPr>
        <p:spPr>
          <a:xfrm>
            <a:off x="1316684" y="4633391"/>
            <a:ext cx="68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BBO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2072680" y="5538816"/>
            <a:ext cx="8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mirror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762450" y="550056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Arecchi disk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3600000" y="3718325"/>
            <a:ext cx="92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</a:t>
            </a:r>
          </a:p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(50%BS)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ttore 2 62"/>
          <p:cNvCxnSpPr/>
          <p:nvPr/>
        </p:nvCxnSpPr>
        <p:spPr>
          <a:xfrm flipH="1">
            <a:off x="3086988" y="4219523"/>
            <a:ext cx="560512" cy="5522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04528" y="3533555"/>
            <a:ext cx="151676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Pump:</a:t>
            </a:r>
          </a:p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λ=355 nm</a:t>
            </a:r>
          </a:p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T=5 ns, F=10 Hz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nettore 2 64"/>
          <p:cNvCxnSpPr/>
          <p:nvPr/>
        </p:nvCxnSpPr>
        <p:spPr>
          <a:xfrm>
            <a:off x="997154" y="4272219"/>
            <a:ext cx="0" cy="8129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V="1">
            <a:off x="997154" y="2455520"/>
            <a:ext cx="0" cy="10454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2324796" y="3453843"/>
            <a:ext cx="68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CCD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600146" y="6228601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04020" y="913596"/>
            <a:ext cx="8353944" cy="919305"/>
          </a:xfrm>
          <a:prstGeom prst="rect">
            <a:avLst/>
          </a:prstGeom>
        </p:spPr>
        <p:txBody>
          <a:bodyPr wrap="square" lIns="41733" tIns="20867" rIns="41733" bIns="20867">
            <a:spAutoFit/>
          </a:bodyPr>
          <a:lstStyle/>
          <a:p>
            <a:r>
              <a:rPr lang="en-US" dirty="0"/>
              <a:t>In our approach, the ability to distinguish the presence/absence of the object depends on </a:t>
            </a:r>
            <a:r>
              <a:rPr lang="en-US" dirty="0" smtClean="0"/>
              <a:t>the possibility </a:t>
            </a:r>
            <a:r>
              <a:rPr lang="en-US" dirty="0"/>
              <a:t>of distinguishing between the two corresponding values of </a:t>
            </a:r>
            <a:r>
              <a:rPr lang="en-US" dirty="0" smtClean="0"/>
              <a:t>the covariance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36" y="2078237"/>
            <a:ext cx="3537782" cy="38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34" y="2961824"/>
            <a:ext cx="2344388" cy="44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40" y="3034558"/>
            <a:ext cx="990586" cy="2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19" y="4732655"/>
            <a:ext cx="4134449" cy="11446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04020" y="3731437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figure of merit is the SNR, defined </a:t>
            </a:r>
            <a:r>
              <a:rPr lang="en-US" dirty="0"/>
              <a:t>as the ratio of the </a:t>
            </a:r>
            <a:r>
              <a:rPr lang="en-US" dirty="0" smtClean="0"/>
              <a:t>mean “contrast</a:t>
            </a:r>
            <a:r>
              <a:rPr lang="en-US" dirty="0"/>
              <a:t>” to its standard deviation (</a:t>
            </a:r>
            <a:r>
              <a:rPr lang="en-US" dirty="0" smtClean="0"/>
              <a:t>mean fluctuation),</a:t>
            </a:r>
            <a:endParaRPr lang="en-US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Measurement</a:t>
            </a:r>
            <a:r>
              <a:rPr lang="it-IT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strategy</a:t>
            </a:r>
            <a:endParaRPr lang="it-IT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it-IT"/>
              <a:pPr/>
              <a:t>17</a:t>
            </a:fld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6753200" y="1971667"/>
            <a:ext cx="3061039" cy="1457333"/>
            <a:chOff x="5019041" y="1058974"/>
            <a:chExt cx="4513201" cy="2054284"/>
          </a:xfrm>
        </p:grpSpPr>
        <p:pic>
          <p:nvPicPr>
            <p:cNvPr id="13" name="Picture 3" descr="D:\Documents\Lavoro\lavori\Quantum Enhanced Measurement\Quantum_Illumination\manuscript\Figures\PDC_IF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0" r="30488" b="9118"/>
            <a:stretch/>
          </p:blipFill>
          <p:spPr bwMode="auto">
            <a:xfrm>
              <a:off x="5019041" y="1058974"/>
              <a:ext cx="3337826" cy="177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D:\Documents\Lavoro\lavori\Quantum Enhanced Measurement\Quantum_Illumination\manuscript\Figures\TH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53" r="1323" b="8403"/>
            <a:stretch/>
          </p:blipFill>
          <p:spPr bwMode="auto">
            <a:xfrm>
              <a:off x="8356867" y="1058974"/>
              <a:ext cx="828189" cy="177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ttangolo 14"/>
            <p:cNvSpPr/>
            <p:nvPr/>
          </p:nvSpPr>
          <p:spPr>
            <a:xfrm>
              <a:off x="5474177" y="1509693"/>
              <a:ext cx="798176" cy="9685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7123324" y="1509359"/>
              <a:ext cx="798176" cy="96889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5580334" y="1800155"/>
              <a:ext cx="101575" cy="968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7723013" y="2109460"/>
              <a:ext cx="108830" cy="1037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ttore 1 18"/>
            <p:cNvCxnSpPr>
              <a:stCxn id="17" idx="3"/>
              <a:endCxn id="18" idx="1"/>
            </p:cNvCxnSpPr>
            <p:nvPr/>
          </p:nvCxnSpPr>
          <p:spPr>
            <a:xfrm>
              <a:off x="5681910" y="1848577"/>
              <a:ext cx="2041104" cy="312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/>
            <p:cNvSpPr/>
            <p:nvPr/>
          </p:nvSpPr>
          <p:spPr>
            <a:xfrm>
              <a:off x="5976735" y="2291496"/>
              <a:ext cx="101575" cy="968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7617296" y="1604044"/>
              <a:ext cx="108830" cy="1037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ttore 1 21"/>
            <p:cNvCxnSpPr>
              <a:stCxn id="20" idx="3"/>
              <a:endCxn id="21" idx="1"/>
            </p:cNvCxnSpPr>
            <p:nvPr/>
          </p:nvCxnSpPr>
          <p:spPr>
            <a:xfrm flipV="1">
              <a:off x="6078310" y="1655926"/>
              <a:ext cx="1538986" cy="683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773" y="2810234"/>
              <a:ext cx="1170982" cy="292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240" y="2821043"/>
              <a:ext cx="1170982" cy="292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CasellaDiTesto 24"/>
            <p:cNvSpPr txBox="1"/>
            <p:nvPr/>
          </p:nvSpPr>
          <p:spPr>
            <a:xfrm rot="16200000">
              <a:off x="8447924" y="1756485"/>
              <a:ext cx="1743474" cy="425163"/>
            </a:xfrm>
            <a:prstGeom prst="rect">
              <a:avLst/>
            </a:prstGeom>
            <a:noFill/>
          </p:spPr>
          <p:txBody>
            <a:bodyPr wrap="none" lIns="41733" tIns="20867" rIns="41733" bIns="20867" rtlCol="0">
              <a:spAutoFit/>
            </a:bodyPr>
            <a:lstStyle/>
            <a:p>
              <a:r>
                <a:rPr lang="en-US" sz="1600" dirty="0" err="1" smtClean="0"/>
                <a:t>Phot</a:t>
              </a:r>
              <a:r>
                <a:rPr lang="en-US" sz="1600" dirty="0" smtClean="0"/>
                <a:t>. Number</a:t>
              </a:r>
              <a:endParaRPr lang="en-US" sz="1600" dirty="0"/>
            </a:p>
          </p:txBody>
        </p:sp>
      </p:grpSp>
      <p:sp>
        <p:nvSpPr>
          <p:cNvPr id="2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Experimental results: signal-noise ratio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37" name="Gruppo 36"/>
          <p:cNvGrpSpPr/>
          <p:nvPr/>
        </p:nvGrpSpPr>
        <p:grpSpPr>
          <a:xfrm>
            <a:off x="5163519" y="3086214"/>
            <a:ext cx="4763805" cy="3009011"/>
            <a:chOff x="7041283" y="1124744"/>
            <a:chExt cx="5950619" cy="2962763"/>
          </a:xfrm>
        </p:grpSpPr>
        <p:sp>
          <p:nvSpPr>
            <p:cNvPr id="10" name="Rettangolo 9"/>
            <p:cNvSpPr/>
            <p:nvPr/>
          </p:nvSpPr>
          <p:spPr>
            <a:xfrm>
              <a:off x="8733509" y="2050829"/>
              <a:ext cx="104449" cy="10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27"/>
            <a:stretch/>
          </p:blipFill>
          <p:spPr bwMode="auto">
            <a:xfrm>
              <a:off x="7041283" y="1186996"/>
              <a:ext cx="5950619" cy="2900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 descr="D:\Documents\Lavoro\lavori\Quantum Enhanced Measurement\Quantum_Illumination\manuscript\Figures\PDC+TH57mod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t="14653" r="29826" b="9978"/>
            <a:stretch/>
          </p:blipFill>
          <p:spPr bwMode="auto">
            <a:xfrm>
              <a:off x="11451443" y="1547627"/>
              <a:ext cx="993564" cy="552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Connettore 1 20"/>
            <p:cNvCxnSpPr/>
            <p:nvPr/>
          </p:nvCxnSpPr>
          <p:spPr>
            <a:xfrm>
              <a:off x="7770387" y="3271235"/>
              <a:ext cx="521088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11963624" y="2871337"/>
              <a:ext cx="1017645" cy="641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SQL</a:t>
              </a:r>
              <a:endParaRPr lang="en-US" dirty="0"/>
            </a:p>
          </p:txBody>
        </p:sp>
        <p:sp>
          <p:nvSpPr>
            <p:cNvPr id="36" name="Figura a mano libera 35"/>
            <p:cNvSpPr/>
            <p:nvPr/>
          </p:nvSpPr>
          <p:spPr>
            <a:xfrm>
              <a:off x="7946277" y="1124744"/>
              <a:ext cx="2839371" cy="1935126"/>
            </a:xfrm>
            <a:custGeom>
              <a:avLst/>
              <a:gdLst>
                <a:gd name="connsiteX0" fmla="*/ 0 w 2839371"/>
                <a:gd name="connsiteY0" fmla="*/ 1935126 h 1935126"/>
                <a:gd name="connsiteX1" fmla="*/ 106326 w 2839371"/>
                <a:gd name="connsiteY1" fmla="*/ 1658679 h 1935126"/>
                <a:gd name="connsiteX2" fmla="*/ 297712 w 2839371"/>
                <a:gd name="connsiteY2" fmla="*/ 1212112 h 1935126"/>
                <a:gd name="connsiteX3" fmla="*/ 776177 w 2839371"/>
                <a:gd name="connsiteY3" fmla="*/ 659219 h 1935126"/>
                <a:gd name="connsiteX4" fmla="*/ 1297172 w 2839371"/>
                <a:gd name="connsiteY4" fmla="*/ 425303 h 1935126"/>
                <a:gd name="connsiteX5" fmla="*/ 2137144 w 2839371"/>
                <a:gd name="connsiteY5" fmla="*/ 138224 h 1935126"/>
                <a:gd name="connsiteX6" fmla="*/ 2721935 w 2839371"/>
                <a:gd name="connsiteY6" fmla="*/ 10633 h 1935126"/>
                <a:gd name="connsiteX7" fmla="*/ 2732567 w 2839371"/>
                <a:gd name="connsiteY7" fmla="*/ 10633 h 1935126"/>
                <a:gd name="connsiteX8" fmla="*/ 2838893 w 2839371"/>
                <a:gd name="connsiteY8" fmla="*/ 31898 h 1935126"/>
                <a:gd name="connsiteX9" fmla="*/ 2764465 w 2839371"/>
                <a:gd name="connsiteY9" fmla="*/ 0 h 193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9371" h="1935126">
                  <a:moveTo>
                    <a:pt x="0" y="1935126"/>
                  </a:moveTo>
                  <a:cubicBezTo>
                    <a:pt x="28353" y="1857153"/>
                    <a:pt x="56707" y="1779181"/>
                    <a:pt x="106326" y="1658679"/>
                  </a:cubicBezTo>
                  <a:cubicBezTo>
                    <a:pt x="155945" y="1538177"/>
                    <a:pt x="186070" y="1378689"/>
                    <a:pt x="297712" y="1212112"/>
                  </a:cubicBezTo>
                  <a:cubicBezTo>
                    <a:pt x="409354" y="1045535"/>
                    <a:pt x="609600" y="790354"/>
                    <a:pt x="776177" y="659219"/>
                  </a:cubicBezTo>
                  <a:cubicBezTo>
                    <a:pt x="942754" y="528084"/>
                    <a:pt x="1070344" y="512135"/>
                    <a:pt x="1297172" y="425303"/>
                  </a:cubicBezTo>
                  <a:cubicBezTo>
                    <a:pt x="1524000" y="338471"/>
                    <a:pt x="1899683" y="207336"/>
                    <a:pt x="2137144" y="138224"/>
                  </a:cubicBezTo>
                  <a:cubicBezTo>
                    <a:pt x="2374605" y="69112"/>
                    <a:pt x="2622698" y="31898"/>
                    <a:pt x="2721935" y="10633"/>
                  </a:cubicBezTo>
                  <a:cubicBezTo>
                    <a:pt x="2821172" y="-10632"/>
                    <a:pt x="2713074" y="7089"/>
                    <a:pt x="2732567" y="10633"/>
                  </a:cubicBezTo>
                  <a:cubicBezTo>
                    <a:pt x="2752060" y="14177"/>
                    <a:pt x="2833577" y="33670"/>
                    <a:pt x="2838893" y="31898"/>
                  </a:cubicBezTo>
                  <a:cubicBezTo>
                    <a:pt x="2844209" y="30126"/>
                    <a:pt x="2804337" y="15063"/>
                    <a:pt x="2764465" y="0"/>
                  </a:cubicBezTo>
                </a:path>
              </a:pathLst>
            </a:custGeom>
            <a:noFill/>
            <a:ln w="161925">
              <a:solidFill>
                <a:schemeClr val="bg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926" y="1291408"/>
              <a:ext cx="1728073" cy="7346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CasellaDiTesto 39"/>
          <p:cNvSpPr txBox="1"/>
          <p:nvPr/>
        </p:nvSpPr>
        <p:spPr>
          <a:xfrm>
            <a:off x="6316659" y="877547"/>
            <a:ext cx="3007119" cy="1769715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haroni" pitchFamily="2" charset="-79"/>
                <a:cs typeface="Aharoni" pitchFamily="2" charset="-79"/>
              </a:rPr>
              <a:t> More than one order of magnitude of quantum enhancement!! </a:t>
            </a:r>
          </a:p>
          <a:p>
            <a:r>
              <a:rPr lang="en-US" sz="1800" dirty="0" smtClean="0">
                <a:latin typeface="Aharoni" pitchFamily="2" charset="-79"/>
                <a:cs typeface="Aharoni" pitchFamily="2" charset="-79"/>
              </a:rPr>
              <a:t>…Even if the correlation are above the standard quantum limit!</a:t>
            </a:r>
            <a:endParaRPr lang="en-US" sz="1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 rot="16200000">
                <a:off x="5006801" y="3735240"/>
                <a:ext cx="709168" cy="3847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𝑆𝑆𝑁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06801" y="3735240"/>
                <a:ext cx="709168" cy="3847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uppo 45"/>
          <p:cNvGrpSpPr/>
          <p:nvPr/>
        </p:nvGrpSpPr>
        <p:grpSpPr>
          <a:xfrm>
            <a:off x="128464" y="548680"/>
            <a:ext cx="5330653" cy="3079878"/>
            <a:chOff x="632521" y="1065431"/>
            <a:chExt cx="5976663" cy="3791221"/>
          </a:xfrm>
        </p:grpSpPr>
        <p:grpSp>
          <p:nvGrpSpPr>
            <p:cNvPr id="47" name="Gruppo 46"/>
            <p:cNvGrpSpPr/>
            <p:nvPr/>
          </p:nvGrpSpPr>
          <p:grpSpPr>
            <a:xfrm>
              <a:off x="632521" y="1065431"/>
              <a:ext cx="5976663" cy="3791221"/>
              <a:chOff x="632521" y="1065431"/>
              <a:chExt cx="5976663" cy="3791221"/>
            </a:xfrm>
          </p:grpSpPr>
          <p:pic>
            <p:nvPicPr>
              <p:cNvPr id="52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521" y="1065431"/>
                <a:ext cx="5924311" cy="3791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172" y="3360794"/>
                <a:ext cx="1925910" cy="10607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Figura a mano libera 53"/>
              <p:cNvSpPr/>
              <p:nvPr/>
            </p:nvSpPr>
            <p:spPr>
              <a:xfrm>
                <a:off x="1810836" y="2790247"/>
                <a:ext cx="3469486" cy="1670776"/>
              </a:xfrm>
              <a:custGeom>
                <a:avLst/>
                <a:gdLst>
                  <a:gd name="connsiteX0" fmla="*/ 0 w 4000500"/>
                  <a:gd name="connsiteY0" fmla="*/ 0 h 1787236"/>
                  <a:gd name="connsiteX1" fmla="*/ 852054 w 4000500"/>
                  <a:gd name="connsiteY1" fmla="*/ 62345 h 1787236"/>
                  <a:gd name="connsiteX2" fmla="*/ 1537854 w 4000500"/>
                  <a:gd name="connsiteY2" fmla="*/ 197427 h 1787236"/>
                  <a:gd name="connsiteX3" fmla="*/ 2161309 w 4000500"/>
                  <a:gd name="connsiteY3" fmla="*/ 467591 h 1787236"/>
                  <a:gd name="connsiteX4" fmla="*/ 2909454 w 4000500"/>
                  <a:gd name="connsiteY4" fmla="*/ 976745 h 1787236"/>
                  <a:gd name="connsiteX5" fmla="*/ 3429000 w 4000500"/>
                  <a:gd name="connsiteY5" fmla="*/ 1361209 h 1787236"/>
                  <a:gd name="connsiteX6" fmla="*/ 4000500 w 4000500"/>
                  <a:gd name="connsiteY6" fmla="*/ 1776845 h 1787236"/>
                  <a:gd name="connsiteX7" fmla="*/ 4000500 w 4000500"/>
                  <a:gd name="connsiteY7" fmla="*/ 1776845 h 1787236"/>
                  <a:gd name="connsiteX8" fmla="*/ 4000500 w 4000500"/>
                  <a:gd name="connsiteY8" fmla="*/ 1776845 h 1787236"/>
                  <a:gd name="connsiteX9" fmla="*/ 4000500 w 4000500"/>
                  <a:gd name="connsiteY9" fmla="*/ 1787236 h 1787236"/>
                  <a:gd name="connsiteX0" fmla="*/ 0 w 4000500"/>
                  <a:gd name="connsiteY0" fmla="*/ 0 h 1787236"/>
                  <a:gd name="connsiteX1" fmla="*/ 862946 w 4000500"/>
                  <a:gd name="connsiteY1" fmla="*/ 30710 h 1787236"/>
                  <a:gd name="connsiteX2" fmla="*/ 1537854 w 4000500"/>
                  <a:gd name="connsiteY2" fmla="*/ 197427 h 1787236"/>
                  <a:gd name="connsiteX3" fmla="*/ 2161309 w 4000500"/>
                  <a:gd name="connsiteY3" fmla="*/ 467591 h 1787236"/>
                  <a:gd name="connsiteX4" fmla="*/ 2909454 w 4000500"/>
                  <a:gd name="connsiteY4" fmla="*/ 976745 h 1787236"/>
                  <a:gd name="connsiteX5" fmla="*/ 3429000 w 4000500"/>
                  <a:gd name="connsiteY5" fmla="*/ 1361209 h 1787236"/>
                  <a:gd name="connsiteX6" fmla="*/ 4000500 w 4000500"/>
                  <a:gd name="connsiteY6" fmla="*/ 1776845 h 1787236"/>
                  <a:gd name="connsiteX7" fmla="*/ 4000500 w 4000500"/>
                  <a:gd name="connsiteY7" fmla="*/ 1776845 h 1787236"/>
                  <a:gd name="connsiteX8" fmla="*/ 4000500 w 4000500"/>
                  <a:gd name="connsiteY8" fmla="*/ 1776845 h 1787236"/>
                  <a:gd name="connsiteX9" fmla="*/ 4000500 w 4000500"/>
                  <a:gd name="connsiteY9" fmla="*/ 1787236 h 1787236"/>
                  <a:gd name="connsiteX0" fmla="*/ 0 w 4000500"/>
                  <a:gd name="connsiteY0" fmla="*/ 0 h 1787236"/>
                  <a:gd name="connsiteX1" fmla="*/ 862946 w 4000500"/>
                  <a:gd name="connsiteY1" fmla="*/ 30710 h 1787236"/>
                  <a:gd name="connsiteX2" fmla="*/ 1559638 w 4000500"/>
                  <a:gd name="connsiteY2" fmla="*/ 186882 h 1787236"/>
                  <a:gd name="connsiteX3" fmla="*/ 2161309 w 4000500"/>
                  <a:gd name="connsiteY3" fmla="*/ 467591 h 1787236"/>
                  <a:gd name="connsiteX4" fmla="*/ 2909454 w 4000500"/>
                  <a:gd name="connsiteY4" fmla="*/ 976745 h 1787236"/>
                  <a:gd name="connsiteX5" fmla="*/ 3429000 w 4000500"/>
                  <a:gd name="connsiteY5" fmla="*/ 1361209 h 1787236"/>
                  <a:gd name="connsiteX6" fmla="*/ 4000500 w 4000500"/>
                  <a:gd name="connsiteY6" fmla="*/ 1776845 h 1787236"/>
                  <a:gd name="connsiteX7" fmla="*/ 4000500 w 4000500"/>
                  <a:gd name="connsiteY7" fmla="*/ 1776845 h 1787236"/>
                  <a:gd name="connsiteX8" fmla="*/ 4000500 w 4000500"/>
                  <a:gd name="connsiteY8" fmla="*/ 1776845 h 1787236"/>
                  <a:gd name="connsiteX9" fmla="*/ 4000500 w 4000500"/>
                  <a:gd name="connsiteY9" fmla="*/ 1787236 h 17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0" h="1787236">
                    <a:moveTo>
                      <a:pt x="0" y="0"/>
                    </a:moveTo>
                    <a:cubicBezTo>
                      <a:pt x="297872" y="14720"/>
                      <a:pt x="603006" y="-437"/>
                      <a:pt x="862946" y="30710"/>
                    </a:cubicBezTo>
                    <a:cubicBezTo>
                      <a:pt x="1122886" y="61857"/>
                      <a:pt x="1343244" y="114069"/>
                      <a:pt x="1559638" y="186882"/>
                    </a:cubicBezTo>
                    <a:cubicBezTo>
                      <a:pt x="1776032" y="259696"/>
                      <a:pt x="1936340" y="335947"/>
                      <a:pt x="2161309" y="467591"/>
                    </a:cubicBezTo>
                    <a:cubicBezTo>
                      <a:pt x="2386278" y="599235"/>
                      <a:pt x="2698172" y="827809"/>
                      <a:pt x="2909454" y="976745"/>
                    </a:cubicBezTo>
                    <a:cubicBezTo>
                      <a:pt x="3120736" y="1125681"/>
                      <a:pt x="3429000" y="1361209"/>
                      <a:pt x="3429000" y="1361209"/>
                    </a:cubicBezTo>
                    <a:lnTo>
                      <a:pt x="4000500" y="1776845"/>
                    </a:lnTo>
                    <a:lnTo>
                      <a:pt x="4000500" y="1776845"/>
                    </a:lnTo>
                    <a:lnTo>
                      <a:pt x="4000500" y="1776845"/>
                    </a:lnTo>
                    <a:lnTo>
                      <a:pt x="4000500" y="1787236"/>
                    </a:lnTo>
                  </a:path>
                </a:pathLst>
              </a:custGeom>
              <a:noFill/>
              <a:ln w="50800">
                <a:solidFill>
                  <a:schemeClr val="bg1">
                    <a:alpha val="7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ttangolo 54"/>
              <p:cNvSpPr/>
              <p:nvPr/>
            </p:nvSpPr>
            <p:spPr>
              <a:xfrm rot="1579350">
                <a:off x="3069426" y="1667214"/>
                <a:ext cx="844601" cy="166531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ttangolo 55"/>
              <p:cNvSpPr/>
              <p:nvPr/>
            </p:nvSpPr>
            <p:spPr>
              <a:xfrm>
                <a:off x="2491688" y="1507063"/>
                <a:ext cx="586145" cy="150743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ttangolo 56"/>
              <p:cNvSpPr/>
              <p:nvPr/>
            </p:nvSpPr>
            <p:spPr>
              <a:xfrm>
                <a:off x="6315884" y="3809847"/>
                <a:ext cx="208216" cy="170601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ttangolo 57"/>
              <p:cNvSpPr/>
              <p:nvPr/>
            </p:nvSpPr>
            <p:spPr>
              <a:xfrm rot="2217218">
                <a:off x="3536728" y="2594057"/>
                <a:ext cx="3072456" cy="546504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ttangolo 58"/>
              <p:cNvSpPr/>
              <p:nvPr/>
            </p:nvSpPr>
            <p:spPr>
              <a:xfrm>
                <a:off x="1791172" y="3385347"/>
                <a:ext cx="1873642" cy="262387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ttangolo 59"/>
              <p:cNvSpPr/>
              <p:nvPr/>
            </p:nvSpPr>
            <p:spPr>
              <a:xfrm>
                <a:off x="1810836" y="3854688"/>
                <a:ext cx="1873642" cy="262387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ttangolo 60"/>
              <p:cNvSpPr/>
              <p:nvPr/>
            </p:nvSpPr>
            <p:spPr>
              <a:xfrm>
                <a:off x="1480182" y="1292535"/>
                <a:ext cx="208216" cy="170601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ttangolo 61"/>
              <p:cNvSpPr/>
              <p:nvPr/>
            </p:nvSpPr>
            <p:spPr>
              <a:xfrm>
                <a:off x="2491688" y="1350578"/>
                <a:ext cx="208216" cy="170601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ccia bidirezionale orizzontale 62"/>
              <p:cNvSpPr/>
              <p:nvPr/>
            </p:nvSpPr>
            <p:spPr>
              <a:xfrm rot="5400000">
                <a:off x="3370735" y="2293686"/>
                <a:ext cx="1215147" cy="66841"/>
              </a:xfrm>
              <a:prstGeom prst="leftRight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ttangolo 63"/>
              <p:cNvSpPr/>
              <p:nvPr/>
            </p:nvSpPr>
            <p:spPr>
              <a:xfrm>
                <a:off x="1584290" y="1467667"/>
                <a:ext cx="907397" cy="114768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ccia bidirezionale orizzontale 47"/>
            <p:cNvSpPr/>
            <p:nvPr/>
          </p:nvSpPr>
          <p:spPr>
            <a:xfrm rot="5400000">
              <a:off x="4172507" y="2651878"/>
              <a:ext cx="1215147" cy="66841"/>
            </a:xfrm>
            <a:prstGeom prst="left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ccia bidirezionale orizzontale 48"/>
            <p:cNvSpPr/>
            <p:nvPr/>
          </p:nvSpPr>
          <p:spPr>
            <a:xfrm rot="5400000">
              <a:off x="5103273" y="3211065"/>
              <a:ext cx="1215147" cy="66841"/>
            </a:xfrm>
            <a:prstGeom prst="left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ccia bidirezionale orizzontale 49"/>
            <p:cNvSpPr/>
            <p:nvPr/>
          </p:nvSpPr>
          <p:spPr>
            <a:xfrm rot="5400000">
              <a:off x="2420033" y="2143312"/>
              <a:ext cx="1215147" cy="66841"/>
            </a:xfrm>
            <a:prstGeom prst="left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ccia bidirezionale orizzontale 50"/>
            <p:cNvSpPr/>
            <p:nvPr/>
          </p:nvSpPr>
          <p:spPr>
            <a:xfrm rot="5400000">
              <a:off x="1307784" y="2092926"/>
              <a:ext cx="1215147" cy="66841"/>
            </a:xfrm>
            <a:prstGeom prst="left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/>
              <p:cNvSpPr txBox="1"/>
              <p:nvPr/>
            </p:nvSpPr>
            <p:spPr>
              <a:xfrm>
                <a:off x="3857527" y="1705010"/>
                <a:ext cx="615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800" b="1" i="0" smtClean="0"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7" name="CasellaDiTes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527" y="1705010"/>
                <a:ext cx="615673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ttore 2 69"/>
          <p:cNvCxnSpPr>
            <a:stCxn id="40" idx="1"/>
          </p:cNvCxnSpPr>
          <p:nvPr/>
        </p:nvCxnSpPr>
        <p:spPr>
          <a:xfrm flipH="1">
            <a:off x="4780081" y="1762405"/>
            <a:ext cx="1536578" cy="442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>
            <a:stCxn id="40" idx="2"/>
          </p:cNvCxnSpPr>
          <p:nvPr/>
        </p:nvCxnSpPr>
        <p:spPr>
          <a:xfrm>
            <a:off x="7820219" y="2647262"/>
            <a:ext cx="340875" cy="1489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tangolo 77"/>
              <p:cNvSpPr/>
              <p:nvPr/>
            </p:nvSpPr>
            <p:spPr>
              <a:xfrm>
                <a:off x="384944" y="4308872"/>
                <a:ext cx="4208016" cy="6269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41733" tIns="20867" rIns="41733" bIns="20867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=9∗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mtClean="0"/>
                  <a:t> number of modes per pixel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=0.075</m:t>
                    </m:r>
                  </m:oMath>
                </a14:m>
                <a:r>
                  <a:rPr lang="en-US" smtClean="0"/>
                  <a:t> number of photons per mode</a:t>
                </a:r>
              </a:p>
            </p:txBody>
          </p:sp>
        </mc:Choice>
        <mc:Fallback xmlns="">
          <p:sp>
            <p:nvSpPr>
              <p:cNvPr id="78" name="Rettangolo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44" y="4308872"/>
                <a:ext cx="4208016" cy="626917"/>
              </a:xfrm>
              <a:prstGeom prst="rect">
                <a:avLst/>
              </a:prstGeom>
              <a:blipFill rotWithShape="1">
                <a:blip r:embed="rId9"/>
                <a:stretch>
                  <a:fillRect l="-574" t="-4545" b="-16364"/>
                </a:stretch>
              </a:blipFill>
              <a:ln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tangolo 78"/>
              <p:cNvSpPr/>
              <p:nvPr/>
            </p:nvSpPr>
            <p:spPr>
              <a:xfrm>
                <a:off x="361933" y="5055000"/>
                <a:ext cx="4214322" cy="6269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41733" tIns="20867" rIns="41733" bIns="20867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0.4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ancilla</a:t>
                </a:r>
                <a:r>
                  <a:rPr lang="en-US" dirty="0" smtClean="0"/>
                  <a:t> detection probability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=0.4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∙0.5=0.2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ttangolo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33" y="5055000"/>
                <a:ext cx="4214322" cy="626917"/>
              </a:xfrm>
              <a:prstGeom prst="rect">
                <a:avLst/>
              </a:prstGeom>
              <a:blipFill rotWithShape="1">
                <a:blip r:embed="rId10"/>
                <a:stretch>
                  <a:fillRect l="-430" t="-5455" r="-860" b="-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sellaDiTesto 79"/>
              <p:cNvSpPr txBox="1"/>
              <p:nvPr/>
            </p:nvSpPr>
            <p:spPr>
              <a:xfrm rot="16200000">
                <a:off x="-5597" y="1686082"/>
                <a:ext cx="652843" cy="3847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𝑆𝑁𝑅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CasellaDiTes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597" y="1686082"/>
                <a:ext cx="652843" cy="384721"/>
              </a:xfrm>
              <a:prstGeom prst="rect">
                <a:avLst/>
              </a:prstGeom>
              <a:blipFill rotWithShape="1">
                <a:blip r:embed="rId11"/>
                <a:stretch>
                  <a:fillRect r="-14286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/>
              <p:cNvSpPr txBox="1"/>
              <p:nvPr/>
            </p:nvSpPr>
            <p:spPr>
              <a:xfrm>
                <a:off x="2786187" y="3436197"/>
                <a:ext cx="652843" cy="3847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CasellaDiTes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187" y="3436197"/>
                <a:ext cx="652843" cy="384721"/>
              </a:xfrm>
              <a:prstGeom prst="rect">
                <a:avLst/>
              </a:prstGeom>
              <a:blipFill rotWithShape="1">
                <a:blip r:embed="rId12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sellaDiTesto 81"/>
              <p:cNvSpPr txBox="1"/>
              <p:nvPr/>
            </p:nvSpPr>
            <p:spPr>
              <a:xfrm>
                <a:off x="7518689" y="5738422"/>
                <a:ext cx="652843" cy="3847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CasellaDiTesto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689" y="5738422"/>
                <a:ext cx="652843" cy="384721"/>
              </a:xfrm>
              <a:prstGeom prst="rect">
                <a:avLst/>
              </a:prstGeom>
              <a:blipFill rotWithShape="1">
                <a:blip r:embed="rId1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0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94216" y="3039546"/>
            <a:ext cx="3223547" cy="89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59"/>
          <a:stretch/>
        </p:blipFill>
        <p:spPr bwMode="auto">
          <a:xfrm>
            <a:off x="5440442" y="1984069"/>
            <a:ext cx="2632846" cy="105547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3"/>
          <a:stretch/>
        </p:blipFill>
        <p:spPr bwMode="auto">
          <a:xfrm>
            <a:off x="1050777" y="1411223"/>
            <a:ext cx="3166986" cy="8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008784" y="1409345"/>
            <a:ext cx="1152127" cy="435479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3296816" y="3065529"/>
            <a:ext cx="424804" cy="435479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6"/>
          <p:cNvSpPr/>
          <p:nvPr/>
        </p:nvSpPr>
        <p:spPr>
          <a:xfrm>
            <a:off x="4608408" y="2320215"/>
            <a:ext cx="4485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Elements</a:t>
            </a:r>
            <a:r>
              <a:rPr lang="it-IT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of the </a:t>
            </a:r>
            <a:r>
              <a:rPr lang="it-IT" sz="28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theory</a:t>
            </a:r>
            <a:endParaRPr lang="it-IT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it-IT"/>
              <a:pPr/>
              <a:t>19</a:t>
            </a:fld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5056964" y="3140968"/>
            <a:ext cx="4578497" cy="816770"/>
            <a:chOff x="5056964" y="3140968"/>
            <a:chExt cx="4578497" cy="816770"/>
          </a:xfrm>
        </p:grpSpPr>
        <p:sp>
          <p:nvSpPr>
            <p:cNvPr id="2" name="CasellaDiTesto 1"/>
            <p:cNvSpPr txBox="1"/>
            <p:nvPr/>
          </p:nvSpPr>
          <p:spPr>
            <a:xfrm>
              <a:off x="5056964" y="3140968"/>
              <a:ext cx="4578497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latin typeface="Aharoni" pitchFamily="2" charset="-79"/>
                  <a:cs typeface="Aharoni" pitchFamily="2" charset="-79"/>
                </a:rPr>
                <a:t>Regardless</a:t>
              </a:r>
              <a:r>
                <a:rPr lang="it-IT" b="1" dirty="0" smtClean="0">
                  <a:latin typeface="Aharoni" pitchFamily="2" charset="-79"/>
                  <a:cs typeface="Aharoni" pitchFamily="2" charset="-79"/>
                </a:rPr>
                <a:t> the </a:t>
              </a:r>
              <a:r>
                <a:rPr lang="it-IT" b="1" dirty="0" err="1" smtClean="0">
                  <a:latin typeface="Aharoni" pitchFamily="2" charset="-79"/>
                  <a:cs typeface="Aharoni" pitchFamily="2" charset="-79"/>
                </a:rPr>
                <a:t>losses</a:t>
              </a:r>
              <a:r>
                <a:rPr lang="it-IT" b="1" dirty="0" smtClean="0">
                  <a:latin typeface="Aharoni" pitchFamily="2" charset="-79"/>
                  <a:cs typeface="Aharoni" pitchFamily="2" charset="-79"/>
                </a:rPr>
                <a:t> and </a:t>
              </a:r>
              <a:r>
                <a:rPr lang="it-IT" b="1" dirty="0" err="1" smtClean="0">
                  <a:latin typeface="Aharoni" pitchFamily="2" charset="-79"/>
                  <a:cs typeface="Aharoni" pitchFamily="2" charset="-79"/>
                </a:rPr>
                <a:t>noise</a:t>
              </a:r>
              <a:r>
                <a:rPr lang="it-IT" b="1" dirty="0" smtClean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it-IT" b="1" dirty="0" err="1" smtClean="0">
                  <a:latin typeface="Aharoni" pitchFamily="2" charset="-79"/>
                  <a:cs typeface="Aharoni" pitchFamily="2" charset="-79"/>
                </a:rPr>
                <a:t>level</a:t>
              </a:r>
              <a:r>
                <a:rPr lang="it-IT" b="1" dirty="0"/>
                <a:t>!</a:t>
              </a:r>
              <a:r>
                <a:rPr lang="it-IT" b="1" dirty="0" smtClean="0"/>
                <a:t> </a:t>
              </a:r>
              <a:endParaRPr lang="en-US" b="1" dirty="0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308"/>
            <a:stretch/>
          </p:blipFill>
          <p:spPr bwMode="auto">
            <a:xfrm>
              <a:off x="5889104" y="3573016"/>
              <a:ext cx="650973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6540077" y="3573017"/>
              <a:ext cx="156324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(</a:t>
              </a:r>
              <a:r>
                <a:rPr lang="it-IT" dirty="0" err="1" smtClean="0"/>
                <a:t>noise</a:t>
              </a:r>
              <a:r>
                <a:rPr lang="it-IT" dirty="0" smtClean="0"/>
                <a:t>, </a:t>
              </a:r>
              <a:r>
                <a:rPr lang="it-IT" dirty="0" err="1" smtClean="0"/>
                <a:t>losses</a:t>
              </a:r>
              <a:r>
                <a:rPr lang="it-IT" dirty="0" smtClean="0"/>
                <a:t>)</a:t>
              </a:r>
              <a:endParaRPr lang="en-US" dirty="0"/>
            </a:p>
          </p:txBody>
        </p:sp>
        <p:cxnSp>
          <p:nvCxnSpPr>
            <p:cNvPr id="20" name="Connettore 1 19"/>
            <p:cNvCxnSpPr/>
            <p:nvPr/>
          </p:nvCxnSpPr>
          <p:spPr>
            <a:xfrm flipV="1">
              <a:off x="5889104" y="3573016"/>
              <a:ext cx="2214221" cy="384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5889104" y="3573016"/>
              <a:ext cx="2251412" cy="384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611249" y="839490"/>
            <a:ext cx="1405647" cy="429270"/>
            <a:chOff x="2369114" y="1031266"/>
            <a:chExt cx="1405647" cy="429270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32"/>
            <a:stretch/>
          </p:blipFill>
          <p:spPr bwMode="auto">
            <a:xfrm>
              <a:off x="2369114" y="1031266"/>
              <a:ext cx="1147348" cy="429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3" t="12156" r="78196" b="77838"/>
            <a:stretch/>
          </p:blipFill>
          <p:spPr bwMode="auto">
            <a:xfrm>
              <a:off x="3463035" y="1259011"/>
              <a:ext cx="311726" cy="186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uppo 32"/>
          <p:cNvGrpSpPr/>
          <p:nvPr/>
        </p:nvGrpSpPr>
        <p:grpSpPr>
          <a:xfrm>
            <a:off x="2555897" y="2495674"/>
            <a:ext cx="1388991" cy="429270"/>
            <a:chOff x="2555897" y="2420888"/>
            <a:chExt cx="1388991" cy="42927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32"/>
            <a:stretch/>
          </p:blipFill>
          <p:spPr bwMode="auto">
            <a:xfrm>
              <a:off x="2555897" y="2420888"/>
              <a:ext cx="1147348" cy="429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0" t="61354" r="78841" b="26613"/>
            <a:stretch/>
          </p:blipFill>
          <p:spPr bwMode="auto">
            <a:xfrm>
              <a:off x="3685115" y="2616300"/>
              <a:ext cx="259773" cy="233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Parentesi graffa aperta 17"/>
          <p:cNvSpPr/>
          <p:nvPr/>
        </p:nvSpPr>
        <p:spPr>
          <a:xfrm rot="5400000">
            <a:off x="2986044" y="397081"/>
            <a:ext cx="318355" cy="2001066"/>
          </a:xfrm>
          <a:prstGeom prst="leftBrace">
            <a:avLst>
              <a:gd name="adj1" fmla="val 605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entesi graffa aperta 33"/>
          <p:cNvSpPr/>
          <p:nvPr/>
        </p:nvSpPr>
        <p:spPr>
          <a:xfrm rot="5400000">
            <a:off x="2944808" y="2454540"/>
            <a:ext cx="318355" cy="1198517"/>
          </a:xfrm>
          <a:prstGeom prst="leftBrace">
            <a:avLst>
              <a:gd name="adj1" fmla="val 605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po 7"/>
          <p:cNvGrpSpPr/>
          <p:nvPr/>
        </p:nvGrpSpPr>
        <p:grpSpPr>
          <a:xfrm>
            <a:off x="3184984" y="4820855"/>
            <a:ext cx="6329390" cy="969496"/>
            <a:chOff x="3184984" y="4820855"/>
            <a:chExt cx="6329390" cy="969496"/>
          </a:xfrm>
        </p:grpSpPr>
        <p:sp>
          <p:nvSpPr>
            <p:cNvPr id="4" name="Rettangolo 3"/>
            <p:cNvSpPr/>
            <p:nvPr/>
          </p:nvSpPr>
          <p:spPr>
            <a:xfrm>
              <a:off x="7210119" y="4820855"/>
              <a:ext cx="2304255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Aharoni" pitchFamily="2" charset="-79"/>
                  <a:cs typeface="Aharoni" pitchFamily="2" charset="-79"/>
                </a:rPr>
                <a:t>Violation of </a:t>
              </a:r>
              <a:r>
                <a:rPr lang="en-US" dirty="0" smtClean="0">
                  <a:latin typeface="Aharoni" pitchFamily="2" charset="-79"/>
                  <a:cs typeface="Aharoni" pitchFamily="2" charset="-79"/>
                </a:rPr>
                <a:t>Cauchy-Schwarz inequality </a:t>
              </a:r>
              <a:endParaRPr lang="en-US" dirty="0"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984" y="4885851"/>
              <a:ext cx="3893204" cy="839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8049344" y="1988840"/>
                <a:ext cx="1416570" cy="1047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r>
                  <a:rPr lang="it-IT" sz="7200" b="0" dirty="0" smtClean="0">
                    <a:solidFill>
                      <a:schemeClr val="accent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it-IT" sz="7200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t-IT" sz="7200" b="0" i="0" dirty="0" smtClean="0">
                    <a:solidFill>
                      <a:schemeClr val="accent1"/>
                    </a:solidFill>
                  </a:rPr>
                  <a:t>?</a:t>
                </a:r>
                <a:endParaRPr lang="en-US" sz="7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44" y="1988840"/>
                <a:ext cx="1416570" cy="1047275"/>
              </a:xfrm>
              <a:prstGeom prst="rect">
                <a:avLst/>
              </a:prstGeom>
              <a:blipFill rotWithShape="1">
                <a:blip r:embed="rId7"/>
                <a:stretch>
                  <a:fillRect l="-32189" t="-28488" r="-25751" b="-55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8097804" y="1992271"/>
                <a:ext cx="1416570" cy="1047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804" y="1992271"/>
                <a:ext cx="1416570" cy="10472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6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\Lavoro\conferences\Frascati-2012\23052012-_J0E7954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 b="25500"/>
          <a:stretch/>
        </p:blipFill>
        <p:spPr bwMode="auto">
          <a:xfrm>
            <a:off x="1483988" y="570818"/>
            <a:ext cx="7189958" cy="34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_EdR0sKjTDwY/SNuqwDg8i3I/AAAAAAAAAA0/AOnIGS-HiC4/s1600/Ste+Oll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5852" r="17579" b="15074"/>
          <a:stretch/>
        </p:blipFill>
        <p:spPr bwMode="auto">
          <a:xfrm>
            <a:off x="3872880" y="4159579"/>
            <a:ext cx="618699" cy="73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fotografia\Pictures\2012_01_05-Snowbird\IMAG03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29017" r="46956" b="29017"/>
          <a:stretch/>
        </p:blipFill>
        <p:spPr bwMode="auto">
          <a:xfrm>
            <a:off x="4160897" y="4966652"/>
            <a:ext cx="810491" cy="7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483988" y="4091112"/>
            <a:ext cx="207146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Giorgio Brida</a:t>
            </a:r>
          </a:p>
          <a:p>
            <a:r>
              <a:rPr lang="it-IT" b="1" dirty="0" smtClean="0"/>
              <a:t>Ivo. P. Degiovanni</a:t>
            </a:r>
          </a:p>
          <a:p>
            <a:r>
              <a:rPr lang="it-IT" b="1" dirty="0" smtClean="0"/>
              <a:t>Marco Genovese</a:t>
            </a:r>
          </a:p>
          <a:p>
            <a:r>
              <a:rPr lang="it-IT" b="1" dirty="0" smtClean="0"/>
              <a:t>Alice Meda</a:t>
            </a:r>
          </a:p>
          <a:p>
            <a:r>
              <a:rPr lang="it-IT" b="1" dirty="0" smtClean="0"/>
              <a:t>Lisa </a:t>
            </a:r>
            <a:r>
              <a:rPr lang="it-IT" b="1" dirty="0" err="1" smtClean="0"/>
              <a:t>Lopaeva</a:t>
            </a:r>
            <a:endParaRPr lang="it-IT" b="1" dirty="0" smtClean="0"/>
          </a:p>
          <a:p>
            <a:r>
              <a:rPr lang="it-IT" dirty="0" smtClean="0"/>
              <a:t>Valentina Schettini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385048" y="4293096"/>
            <a:ext cx="3643946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Stefano </a:t>
            </a:r>
            <a:r>
              <a:rPr lang="it-IT" b="1" dirty="0" err="1" smtClean="0"/>
              <a:t>Olivares</a:t>
            </a:r>
            <a:r>
              <a:rPr lang="it-IT" b="1" dirty="0" smtClean="0"/>
              <a:t>, </a:t>
            </a:r>
            <a:r>
              <a:rPr lang="it-IT" b="1" dirty="0"/>
              <a:t>Matteo </a:t>
            </a:r>
            <a:r>
              <a:rPr lang="it-IT" b="1" dirty="0" smtClean="0"/>
              <a:t>Paris</a:t>
            </a:r>
          </a:p>
          <a:p>
            <a:r>
              <a:rPr lang="it-IT" dirty="0" smtClean="0"/>
              <a:t> (</a:t>
            </a:r>
            <a:r>
              <a:rPr lang="it-IT" dirty="0" err="1" smtClean="0"/>
              <a:t>Univ</a:t>
            </a:r>
            <a:r>
              <a:rPr lang="it-IT" dirty="0" smtClean="0"/>
              <a:t>. Milano)</a:t>
            </a:r>
          </a:p>
          <a:p>
            <a:endParaRPr lang="it-IT" dirty="0" smtClean="0"/>
          </a:p>
          <a:p>
            <a:r>
              <a:rPr lang="it-IT" b="1" dirty="0" smtClean="0"/>
              <a:t>Alessandra </a:t>
            </a:r>
            <a:r>
              <a:rPr lang="it-IT" b="1" dirty="0" smtClean="0"/>
              <a:t>Gatti, Lucia </a:t>
            </a:r>
            <a:r>
              <a:rPr lang="it-IT" b="1" dirty="0" err="1" smtClean="0"/>
              <a:t>Caspani</a:t>
            </a:r>
            <a:r>
              <a:rPr lang="it-IT" dirty="0" smtClean="0"/>
              <a:t>,</a:t>
            </a:r>
            <a:endParaRPr lang="it-IT" dirty="0" smtClean="0"/>
          </a:p>
          <a:p>
            <a:r>
              <a:rPr lang="it-IT" b="1" dirty="0" smtClean="0"/>
              <a:t>Maria Bondani</a:t>
            </a:r>
          </a:p>
          <a:p>
            <a:r>
              <a:rPr lang="it-IT" dirty="0" smtClean="0"/>
              <a:t>(</a:t>
            </a:r>
            <a:r>
              <a:rPr lang="it-IT" dirty="0" err="1"/>
              <a:t>Univ</a:t>
            </a:r>
            <a:r>
              <a:rPr lang="it-IT" dirty="0"/>
              <a:t>. </a:t>
            </a:r>
            <a:r>
              <a:rPr lang="it-IT" dirty="0" err="1"/>
              <a:t>Insubria</a:t>
            </a:r>
            <a:r>
              <a:rPr lang="it-IT" dirty="0"/>
              <a:t>, Como) </a:t>
            </a:r>
          </a:p>
          <a:p>
            <a:endParaRPr lang="en-US" dirty="0"/>
          </a:p>
        </p:txBody>
      </p:sp>
      <p:pic>
        <p:nvPicPr>
          <p:cNvPr id="8" name="Picture 2" descr="http://magazine.linxedizioni.it/files/2011/03/matteo_pa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51" y="4168902"/>
            <a:ext cx="792089" cy="7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it-IT"/>
              <a:pPr/>
              <a:t>2</a:t>
            </a:fld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171891" y="1196752"/>
            <a:ext cx="548861" cy="53756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5385048" y="1523286"/>
            <a:ext cx="548861" cy="53756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3872881" y="1844824"/>
            <a:ext cx="1512168" cy="64807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7027630" y="1741808"/>
            <a:ext cx="548861" cy="53756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92560" y="908719"/>
            <a:ext cx="7909918" cy="49563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1733" tIns="20867" rIns="41733" bIns="20867" rtlCol="0">
            <a:spAutoFit/>
          </a:bodyPr>
          <a:lstStyle/>
          <a:p>
            <a:pPr marL="285750" indent="-285750" algn="just">
              <a:spcAft>
                <a:spcPts val="822"/>
              </a:spcAft>
              <a:buFont typeface="Wingdings" pitchFamily="2" charset="2"/>
              <a:buChar char="q"/>
            </a:pPr>
            <a:r>
              <a:rPr lang="en-US" sz="1800" dirty="0" smtClean="0"/>
              <a:t>Seeded Parametric down conversion is a suitable system </a:t>
            </a:r>
            <a:r>
              <a:rPr lang="en-US" sz="1800" dirty="0"/>
              <a:t>for the </a:t>
            </a:r>
            <a:r>
              <a:rPr lang="en-US" sz="1800" dirty="0" smtClean="0"/>
              <a:t>experimental study of the quantum-classical transition:</a:t>
            </a:r>
          </a:p>
          <a:p>
            <a:pPr marL="3159082" lvl="6" indent="-285750" algn="just">
              <a:buFont typeface="Wingdings" pitchFamily="2" charset="2"/>
              <a:buChar char="§"/>
            </a:pPr>
            <a:r>
              <a:rPr lang="en-US" sz="1800" dirty="0" smtClean="0"/>
              <a:t>precise hierarchy between “</a:t>
            </a:r>
            <a:r>
              <a:rPr lang="en-US" sz="1800" dirty="0" err="1" smtClean="0"/>
              <a:t>quantumness</a:t>
            </a:r>
            <a:r>
              <a:rPr lang="en-US" sz="1800" dirty="0" smtClean="0"/>
              <a:t>” </a:t>
            </a:r>
            <a:r>
              <a:rPr lang="en-US" sz="1800" dirty="0" smtClean="0"/>
              <a:t>criteria! </a:t>
            </a:r>
            <a:r>
              <a:rPr lang="en-US" sz="1800" dirty="0" smtClean="0">
                <a:sym typeface="Wingdings" pitchFamily="2" charset="2"/>
              </a:rPr>
              <a:t></a:t>
            </a:r>
          </a:p>
          <a:p>
            <a:pPr marL="3159082" lvl="6" indent="-285750" algn="just">
              <a:buFont typeface="Wingdings" pitchFamily="2" charset="2"/>
              <a:buChar char="§"/>
            </a:pPr>
            <a:r>
              <a:rPr lang="en-US" sz="1800" dirty="0" smtClean="0"/>
              <a:t>just photon number measurement required (thermal seed)</a:t>
            </a:r>
            <a:r>
              <a:rPr lang="en-US" sz="1800" dirty="0" smtClean="0">
                <a:sym typeface="Wingdings" pitchFamily="2" charset="2"/>
              </a:rPr>
              <a:t> </a:t>
            </a:r>
            <a:endParaRPr lang="en-US" sz="1800" dirty="0" smtClean="0"/>
          </a:p>
          <a:p>
            <a:pPr marL="285750" indent="-285750" algn="just">
              <a:spcAft>
                <a:spcPts val="822"/>
              </a:spcAft>
              <a:buFont typeface="Wingdings" pitchFamily="2" charset="2"/>
              <a:buChar char="q"/>
            </a:pPr>
            <a:endParaRPr lang="en-US" sz="18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800" dirty="0" smtClean="0"/>
              <a:t>Applications of twin beams to quantum metrology (we review two of them) are behind the corner </a:t>
            </a:r>
          </a:p>
          <a:p>
            <a:pPr algn="just"/>
            <a:endParaRPr lang="en-US" sz="1800" dirty="0" smtClean="0"/>
          </a:p>
          <a:p>
            <a:pPr marL="3159082" lvl="6" indent="-285750" algn="just">
              <a:buFont typeface="Wingdings" pitchFamily="2" charset="2"/>
              <a:buChar char="§"/>
            </a:pPr>
            <a:r>
              <a:rPr lang="en-US" sz="1800" dirty="0" smtClean="0"/>
              <a:t>Sub-shot-noise quantum imaging, quantum illumination</a:t>
            </a:r>
          </a:p>
          <a:p>
            <a:pPr marL="3159082" lvl="6" indent="-285750" algn="just">
              <a:buFont typeface="Wingdings" pitchFamily="2" charset="2"/>
              <a:buChar char="§"/>
            </a:pPr>
            <a:r>
              <a:rPr lang="en-US" sz="1800" b="1" dirty="0" smtClean="0"/>
              <a:t>extremely robust against noise and loss!</a:t>
            </a:r>
            <a:r>
              <a:rPr lang="en-US" sz="1800" dirty="0" smtClean="0">
                <a:sym typeface="Wingdings" pitchFamily="2" charset="2"/>
              </a:rPr>
              <a:t></a:t>
            </a:r>
            <a:endParaRPr lang="en-US" sz="1800" dirty="0" smtClean="0"/>
          </a:p>
          <a:p>
            <a:pPr marL="3159082" lvl="6" indent="-285750" algn="just">
              <a:buFont typeface="Wingdings" pitchFamily="2" charset="2"/>
              <a:buChar char="§"/>
            </a:pPr>
            <a:r>
              <a:rPr lang="en-US" sz="1800" b="1" dirty="0">
                <a:sym typeface="Wingdings" pitchFamily="2" charset="2"/>
              </a:rPr>
              <a:t>e</a:t>
            </a:r>
            <a:r>
              <a:rPr lang="en-US" sz="1800" b="1" dirty="0" smtClean="0">
                <a:sym typeface="Wingdings" pitchFamily="2" charset="2"/>
              </a:rPr>
              <a:t>xperimental feasibility</a:t>
            </a:r>
            <a:r>
              <a:rPr lang="en-US" sz="1800" dirty="0" smtClean="0">
                <a:sym typeface="Wingdings" pitchFamily="2" charset="2"/>
              </a:rPr>
              <a:t>! </a:t>
            </a:r>
            <a:endParaRPr lang="en-US" sz="1800" dirty="0" smtClean="0">
              <a:solidFill>
                <a:srgbClr val="C00000"/>
              </a:solidFill>
            </a:endParaRPr>
          </a:p>
          <a:p>
            <a:pPr algn="just"/>
            <a:endParaRPr lang="en-US" sz="1800" b="1" dirty="0" smtClean="0"/>
          </a:p>
          <a:p>
            <a:pPr algn="just"/>
            <a:r>
              <a:rPr lang="en-US" sz="1800" b="1" dirty="0" smtClean="0"/>
              <a:t>Quantifying the quantum resources for the specific application is important for estimating a priori the advantage of using quantum light. </a:t>
            </a:r>
            <a:endParaRPr lang="en-US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Conclusions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85369" y="2090133"/>
            <a:ext cx="4239840" cy="96547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lIns="41733" tIns="20867" rIns="41733" bIns="20867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n-US" sz="6000" b="1" spc="137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en-US" sz="6000" b="1" spc="137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Freeform 55"/>
          <p:cNvSpPr>
            <a:spLocks/>
          </p:cNvSpPr>
          <p:nvPr/>
        </p:nvSpPr>
        <p:spPr bwMode="auto">
          <a:xfrm>
            <a:off x="3296817" y="3055602"/>
            <a:ext cx="3035300" cy="673100"/>
          </a:xfrm>
          <a:custGeom>
            <a:avLst/>
            <a:gdLst>
              <a:gd name="T0" fmla="*/ 0 w 1912"/>
              <a:gd name="T1" fmla="*/ 197 h 424"/>
              <a:gd name="T2" fmla="*/ 227 w 1912"/>
              <a:gd name="T3" fmla="*/ 152 h 424"/>
              <a:gd name="T4" fmla="*/ 590 w 1912"/>
              <a:gd name="T5" fmla="*/ 152 h 424"/>
              <a:gd name="T6" fmla="*/ 1134 w 1912"/>
              <a:gd name="T7" fmla="*/ 152 h 424"/>
              <a:gd name="T8" fmla="*/ 1633 w 1912"/>
              <a:gd name="T9" fmla="*/ 152 h 424"/>
              <a:gd name="T10" fmla="*/ 1905 w 1912"/>
              <a:gd name="T11" fmla="*/ 15 h 424"/>
              <a:gd name="T12" fmla="*/ 1588 w 1912"/>
              <a:gd name="T13" fmla="*/ 242 h 424"/>
              <a:gd name="T14" fmla="*/ 771 w 1912"/>
              <a:gd name="T15" fmla="*/ 288 h 424"/>
              <a:gd name="T16" fmla="*/ 998 w 1912"/>
              <a:gd name="T1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2" h="424">
                <a:moveTo>
                  <a:pt x="0" y="197"/>
                </a:moveTo>
                <a:cubicBezTo>
                  <a:pt x="64" y="178"/>
                  <a:pt x="129" y="159"/>
                  <a:pt x="227" y="152"/>
                </a:cubicBezTo>
                <a:cubicBezTo>
                  <a:pt x="325" y="145"/>
                  <a:pt x="439" y="152"/>
                  <a:pt x="590" y="152"/>
                </a:cubicBezTo>
                <a:cubicBezTo>
                  <a:pt x="741" y="152"/>
                  <a:pt x="960" y="152"/>
                  <a:pt x="1134" y="152"/>
                </a:cubicBezTo>
                <a:cubicBezTo>
                  <a:pt x="1308" y="152"/>
                  <a:pt x="1505" y="175"/>
                  <a:pt x="1633" y="152"/>
                </a:cubicBezTo>
                <a:cubicBezTo>
                  <a:pt x="1761" y="129"/>
                  <a:pt x="1912" y="0"/>
                  <a:pt x="1905" y="15"/>
                </a:cubicBezTo>
                <a:cubicBezTo>
                  <a:pt x="1898" y="30"/>
                  <a:pt x="1777" y="197"/>
                  <a:pt x="1588" y="242"/>
                </a:cubicBezTo>
                <a:cubicBezTo>
                  <a:pt x="1399" y="287"/>
                  <a:pt x="869" y="258"/>
                  <a:pt x="771" y="288"/>
                </a:cubicBezTo>
                <a:cubicBezTo>
                  <a:pt x="673" y="318"/>
                  <a:pt x="952" y="401"/>
                  <a:pt x="998" y="424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5"/>
          <p:cNvSpPr>
            <a:spLocks noChangeArrowheads="1"/>
          </p:cNvSpPr>
          <p:nvPr/>
        </p:nvSpPr>
        <p:spPr bwMode="auto">
          <a:xfrm>
            <a:off x="759097" y="548680"/>
            <a:ext cx="3977879" cy="59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11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 dirty="0" smtClean="0">
                <a:solidFill>
                  <a:srgbClr val="000000"/>
                </a:solidFill>
              </a:rPr>
              <a:t>Multi-mode intensity correlation in the Far field Spontaneous PDC (10nm </a:t>
            </a:r>
            <a:r>
              <a:rPr lang="en-GB" sz="1400" b="1" dirty="0">
                <a:solidFill>
                  <a:srgbClr val="000000"/>
                </a:solidFill>
              </a:rPr>
              <a:t>bandwidth)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5117888" y="3140968"/>
            <a:ext cx="444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/>
              <a:t>Losses</a:t>
            </a:r>
            <a:r>
              <a:rPr lang="it-IT" sz="1800" dirty="0" smtClean="0"/>
              <a:t> are </a:t>
            </a:r>
            <a:r>
              <a:rPr lang="it-IT" sz="1800" dirty="0" err="1" smtClean="0"/>
              <a:t>also</a:t>
            </a:r>
            <a:r>
              <a:rPr lang="it-IT" sz="1800" dirty="0" smtClean="0"/>
              <a:t> </a:t>
            </a:r>
            <a:r>
              <a:rPr lang="it-IT" sz="1800" dirty="0" err="1" smtClean="0"/>
              <a:t>impossible</a:t>
            </a:r>
            <a:r>
              <a:rPr lang="it-IT" sz="1800" dirty="0" smtClean="0"/>
              <a:t> to </a:t>
            </a:r>
            <a:r>
              <a:rPr lang="it-IT" sz="1800" dirty="0" err="1" smtClean="0"/>
              <a:t>avoid</a:t>
            </a:r>
            <a:r>
              <a:rPr lang="it-IT" sz="1800" dirty="0" smtClean="0"/>
              <a:t> and in general reduce the quantum </a:t>
            </a:r>
            <a:r>
              <a:rPr lang="it-IT" sz="1800" dirty="0" err="1" smtClean="0"/>
              <a:t>correlations</a:t>
            </a:r>
            <a:r>
              <a:rPr lang="it-IT" sz="1800" dirty="0" smtClean="0"/>
              <a:t>!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/>
              <p:cNvSpPr txBox="1"/>
              <p:nvPr/>
            </p:nvSpPr>
            <p:spPr>
              <a:xfrm>
                <a:off x="949231" y="3153742"/>
                <a:ext cx="38308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800" dirty="0" err="1" smtClean="0"/>
                  <a:t>Experimentally</a:t>
                </a:r>
                <a:r>
                  <a:rPr lang="it-IT" sz="1800" dirty="0" smtClean="0"/>
                  <a:t>, </a:t>
                </a:r>
                <a:r>
                  <a:rPr lang="it-IT" sz="1800" dirty="0" err="1" smtClean="0"/>
                  <a:t>it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is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difficult</a:t>
                </a:r>
                <a:r>
                  <a:rPr lang="it-IT" sz="1800" dirty="0" smtClean="0"/>
                  <a:t> to </a:t>
                </a:r>
                <a:r>
                  <a:rPr lang="it-IT" sz="1800" dirty="0" err="1" smtClean="0"/>
                  <a:t>select</a:t>
                </a:r>
                <a:r>
                  <a:rPr lang="it-IT" sz="1800" dirty="0" smtClean="0"/>
                  <a:t> a single </a:t>
                </a:r>
                <a:r>
                  <a:rPr lang="it-IT" sz="1800" dirty="0" err="1" smtClean="0"/>
                  <a:t>spatio-temporal</a:t>
                </a:r>
                <a:r>
                  <a:rPr lang="it-IT" sz="1800" dirty="0" smtClean="0"/>
                  <a:t> mode. </a:t>
                </a:r>
                <a:r>
                  <a:rPr lang="it-IT" sz="1800" dirty="0" err="1" smtClean="0"/>
                  <a:t>Usually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many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modes</a:t>
                </a:r>
                <a:r>
                  <a:rPr lang="it-IT" sz="1800" dirty="0" smtClean="0"/>
                  <a:t> (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/>
                      </a:rPr>
                      <m:t>𝑀</m:t>
                    </m:r>
                    <m:r>
                      <a:rPr lang="it-IT" sz="1800" i="1" dirty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it-IT" sz="1800" dirty="0" smtClean="0"/>
                  <a:t>) are </a:t>
                </a:r>
                <a:r>
                  <a:rPr lang="it-IT" sz="1800" dirty="0" err="1" smtClean="0"/>
                  <a:t>collected</a:t>
                </a:r>
                <a:r>
                  <a:rPr lang="it-IT" sz="1800" dirty="0" smtClean="0"/>
                  <a:t>!</a:t>
                </a:r>
                <a:endParaRPr lang="en-US" sz="1800" dirty="0"/>
              </a:p>
            </p:txBody>
          </p:sp>
        </mc:Choice>
        <mc:Fallback xmlns="">
          <p:sp>
            <p:nvSpPr>
              <p:cNvPr id="58" name="CasellaDiTes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31" y="3153742"/>
                <a:ext cx="383085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433" t="-3289" r="-127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Effects of Multimode and Losses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3558" name="Gruppo 23557"/>
          <p:cNvGrpSpPr/>
          <p:nvPr/>
        </p:nvGrpSpPr>
        <p:grpSpPr>
          <a:xfrm>
            <a:off x="5385048" y="1103566"/>
            <a:ext cx="3512011" cy="1891486"/>
            <a:chOff x="5385048" y="1103566"/>
            <a:chExt cx="3512011" cy="1891486"/>
          </a:xfrm>
        </p:grpSpPr>
        <p:grpSp>
          <p:nvGrpSpPr>
            <p:cNvPr id="23557" name="Gruppo 23556"/>
            <p:cNvGrpSpPr/>
            <p:nvPr/>
          </p:nvGrpSpPr>
          <p:grpSpPr>
            <a:xfrm>
              <a:off x="5385048" y="1103566"/>
              <a:ext cx="3512011" cy="1891486"/>
              <a:chOff x="5545445" y="1482053"/>
              <a:chExt cx="3128459" cy="1512168"/>
            </a:xfrm>
          </p:grpSpPr>
          <p:cxnSp>
            <p:nvCxnSpPr>
              <p:cNvPr id="68" name="Connettore 2 67"/>
              <p:cNvCxnSpPr/>
              <p:nvPr/>
            </p:nvCxnSpPr>
            <p:spPr>
              <a:xfrm>
                <a:off x="5545445" y="2030728"/>
                <a:ext cx="599852" cy="0"/>
              </a:xfrm>
              <a:prstGeom prst="straightConnector1">
                <a:avLst/>
              </a:prstGeom>
              <a:ln w="28575" cmpd="thickThin">
                <a:solidFill>
                  <a:srgbClr val="C00000"/>
                </a:solidFill>
                <a:tailEnd type="arrow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2 69"/>
              <p:cNvCxnSpPr/>
              <p:nvPr/>
            </p:nvCxnSpPr>
            <p:spPr>
              <a:xfrm>
                <a:off x="5545445" y="2428520"/>
                <a:ext cx="599852" cy="0"/>
              </a:xfrm>
              <a:prstGeom prst="straightConnector1">
                <a:avLst/>
              </a:prstGeom>
              <a:ln w="28575" cmpd="thickThin">
                <a:solidFill>
                  <a:srgbClr val="C00000"/>
                </a:solidFill>
                <a:tailEnd type="arrow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55" name="Gruppo 23554"/>
              <p:cNvGrpSpPr/>
              <p:nvPr/>
            </p:nvGrpSpPr>
            <p:grpSpPr>
              <a:xfrm>
                <a:off x="6145297" y="1482053"/>
                <a:ext cx="2528607" cy="1512168"/>
                <a:chOff x="5673080" y="5085184"/>
                <a:chExt cx="2011867" cy="1200212"/>
              </a:xfrm>
            </p:grpSpPr>
            <p:cxnSp>
              <p:nvCxnSpPr>
                <p:cNvPr id="76" name="Connettore 2 75"/>
                <p:cNvCxnSpPr/>
                <p:nvPr/>
              </p:nvCxnSpPr>
              <p:spPr>
                <a:xfrm>
                  <a:off x="6203182" y="5501602"/>
                  <a:ext cx="550018" cy="0"/>
                </a:xfrm>
                <a:prstGeom prst="straightConnector1">
                  <a:avLst/>
                </a:prstGeom>
                <a:ln w="28575" cmpd="thickThin">
                  <a:solidFill>
                    <a:srgbClr val="C00000"/>
                  </a:solidFill>
                  <a:tailEnd type="arrow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ttore 2 76"/>
                <p:cNvCxnSpPr/>
                <p:nvPr/>
              </p:nvCxnSpPr>
              <p:spPr>
                <a:xfrm>
                  <a:off x="6214079" y="5852556"/>
                  <a:ext cx="562519" cy="0"/>
                </a:xfrm>
                <a:prstGeom prst="straightConnector1">
                  <a:avLst/>
                </a:prstGeom>
                <a:ln w="28575" cmpd="thickThin">
                  <a:solidFill>
                    <a:srgbClr val="C00000"/>
                  </a:solidFill>
                  <a:tailEnd type="arrow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ttangolo 77"/>
                <p:cNvSpPr/>
                <p:nvPr/>
              </p:nvSpPr>
              <p:spPr>
                <a:xfrm rot="-2700000">
                  <a:off x="6839469" y="5695182"/>
                  <a:ext cx="27784" cy="32706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1733" tIns="20867" rIns="41733" bIns="2086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Corda 79"/>
                <p:cNvSpPr/>
                <p:nvPr/>
              </p:nvSpPr>
              <p:spPr>
                <a:xfrm flipH="1">
                  <a:off x="7323393" y="5466743"/>
                  <a:ext cx="361554" cy="435734"/>
                </a:xfrm>
                <a:prstGeom prst="chord">
                  <a:avLst>
                    <a:gd name="adj1" fmla="val 5376421"/>
                    <a:gd name="adj2" fmla="val 16200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1733" tIns="20867" rIns="41733" bIns="20867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" name="Connettore 2 80"/>
                <p:cNvCxnSpPr/>
                <p:nvPr/>
              </p:nvCxnSpPr>
              <p:spPr>
                <a:xfrm>
                  <a:off x="6892715" y="5852556"/>
                  <a:ext cx="529283" cy="0"/>
                </a:xfrm>
                <a:prstGeom prst="straightConnector1">
                  <a:avLst/>
                </a:prstGeom>
                <a:ln w="28575" cmpd="thickThin">
                  <a:solidFill>
                    <a:srgbClr val="C00000"/>
                  </a:solidFill>
                  <a:tailEnd type="arrow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ttangolo 81"/>
                <p:cNvSpPr/>
                <p:nvPr/>
              </p:nvSpPr>
              <p:spPr>
                <a:xfrm>
                  <a:off x="5673080" y="5445127"/>
                  <a:ext cx="532781" cy="4789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1733" tIns="20867" rIns="41733" bIns="20867" rtlCol="0" anchor="ctr"/>
                <a:lstStyle/>
                <a:p>
                  <a:pPr algn="ctr"/>
                  <a:r>
                    <a:rPr lang="en-US" dirty="0" smtClean="0"/>
                    <a:t>TW</a:t>
                  </a:r>
                  <a:endParaRPr lang="en-US" dirty="0"/>
                </a:p>
              </p:txBody>
            </p:sp>
            <p:cxnSp>
              <p:nvCxnSpPr>
                <p:cNvPr id="86" name="Connettore 2 85"/>
                <p:cNvCxnSpPr/>
                <p:nvPr/>
              </p:nvCxnSpPr>
              <p:spPr>
                <a:xfrm>
                  <a:off x="6793746" y="5928793"/>
                  <a:ext cx="0" cy="356603"/>
                </a:xfrm>
                <a:prstGeom prst="straightConnector1">
                  <a:avLst/>
                </a:prstGeom>
                <a:ln w="28575" cmpd="thickThin">
                  <a:solidFill>
                    <a:srgbClr val="C00000"/>
                  </a:solidFill>
                  <a:prstDash val="sysDash"/>
                  <a:tailEnd type="arrow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ttangolo 86"/>
                <p:cNvSpPr/>
                <p:nvPr/>
              </p:nvSpPr>
              <p:spPr>
                <a:xfrm rot="2700000">
                  <a:off x="6829050" y="5323455"/>
                  <a:ext cx="27784" cy="32706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1733" tIns="20867" rIns="41733" bIns="20867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Connettore 2 88"/>
                <p:cNvCxnSpPr/>
                <p:nvPr/>
              </p:nvCxnSpPr>
              <p:spPr>
                <a:xfrm flipV="1">
                  <a:off x="6768610" y="5085184"/>
                  <a:ext cx="7988" cy="401804"/>
                </a:xfrm>
                <a:prstGeom prst="straightConnector1">
                  <a:avLst/>
                </a:prstGeom>
                <a:ln w="28575" cmpd="thickThin">
                  <a:solidFill>
                    <a:srgbClr val="C00000"/>
                  </a:solidFill>
                  <a:prstDash val="sysDash"/>
                  <a:tailEnd type="arrow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ttore 2 90"/>
                <p:cNvCxnSpPr/>
                <p:nvPr/>
              </p:nvCxnSpPr>
              <p:spPr>
                <a:xfrm>
                  <a:off x="6897216" y="5520669"/>
                  <a:ext cx="529283" cy="0"/>
                </a:xfrm>
                <a:prstGeom prst="straightConnector1">
                  <a:avLst/>
                </a:prstGeom>
                <a:ln w="28575" cmpd="thickThin">
                  <a:solidFill>
                    <a:srgbClr val="C00000"/>
                  </a:solidFill>
                  <a:tailEnd type="arrow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556" name="CasellaDiTesto 23555"/>
                  <p:cNvSpPr txBox="1"/>
                  <p:nvPr/>
                </p:nvSpPr>
                <p:spPr>
                  <a:xfrm>
                    <a:off x="7196487" y="2404263"/>
                    <a:ext cx="420899" cy="418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556" name="CasellaDiTesto 235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6487" y="2404263"/>
                    <a:ext cx="420899" cy="41829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asellaDiTesto 97"/>
                <p:cNvSpPr txBox="1"/>
                <p:nvPr/>
              </p:nvSpPr>
              <p:spPr>
                <a:xfrm>
                  <a:off x="7236541" y="1213573"/>
                  <a:ext cx="4725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8" name="CasellaDiTesto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541" y="1213573"/>
                  <a:ext cx="472502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Connettore 1 2"/>
          <p:cNvCxnSpPr/>
          <p:nvPr/>
        </p:nvCxnSpPr>
        <p:spPr>
          <a:xfrm>
            <a:off x="4818949" y="648785"/>
            <a:ext cx="0" cy="334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it-IT"/>
              <a:pPr/>
              <a:t>22</a:t>
            </a:fld>
            <a:endParaRPr lang="it-IT" dirty="0"/>
          </a:p>
        </p:txBody>
      </p:sp>
      <p:sp>
        <p:nvSpPr>
          <p:cNvPr id="5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67" y="5173279"/>
            <a:ext cx="6505028" cy="86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1511680" y="1093928"/>
            <a:ext cx="2412535" cy="1976261"/>
            <a:chOff x="926" y="496"/>
            <a:chExt cx="2260" cy="1608"/>
          </a:xfrm>
        </p:grpSpPr>
        <p:pic>
          <p:nvPicPr>
            <p:cNvPr id="60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496"/>
              <a:ext cx="1168" cy="1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96"/>
              <a:ext cx="1112" cy="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" name="Oval 22"/>
            <p:cNvSpPr>
              <a:spLocks noChangeArrowheads="1"/>
            </p:cNvSpPr>
            <p:nvPr/>
          </p:nvSpPr>
          <p:spPr bwMode="auto">
            <a:xfrm>
              <a:off x="1518" y="1068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3"/>
            <p:cNvSpPr>
              <a:spLocks noChangeArrowheads="1"/>
            </p:cNvSpPr>
            <p:nvPr/>
          </p:nvSpPr>
          <p:spPr bwMode="auto">
            <a:xfrm>
              <a:off x="2432" y="1403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4"/>
            <p:cNvSpPr>
              <a:spLocks noChangeArrowheads="1"/>
            </p:cNvSpPr>
            <p:nvPr/>
          </p:nvSpPr>
          <p:spPr bwMode="auto">
            <a:xfrm>
              <a:off x="1354" y="1001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>
              <a:off x="2609" y="1476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6"/>
            <p:cNvSpPr>
              <a:spLocks noChangeArrowheads="1"/>
            </p:cNvSpPr>
            <p:nvPr/>
          </p:nvSpPr>
          <p:spPr bwMode="auto">
            <a:xfrm>
              <a:off x="2313" y="1207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7"/>
            <p:cNvSpPr>
              <a:spLocks noChangeArrowheads="1"/>
            </p:cNvSpPr>
            <p:nvPr/>
          </p:nvSpPr>
          <p:spPr bwMode="auto">
            <a:xfrm>
              <a:off x="1642" y="1280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AutoShape 28"/>
            <p:cNvCxnSpPr>
              <a:cxnSpLocks noChangeShapeType="1"/>
              <a:stCxn id="66" idx="2"/>
              <a:endCxn id="67" idx="6"/>
            </p:cNvCxnSpPr>
            <p:nvPr/>
          </p:nvCxnSpPr>
          <p:spPr bwMode="auto">
            <a:xfrm flipH="1">
              <a:off x="1747" y="1255"/>
              <a:ext cx="566" cy="76"/>
            </a:xfrm>
            <a:prstGeom prst="straightConnector1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29"/>
            <p:cNvCxnSpPr>
              <a:cxnSpLocks noChangeShapeType="1"/>
              <a:stCxn id="63" idx="2"/>
              <a:endCxn id="62" idx="6"/>
            </p:cNvCxnSpPr>
            <p:nvPr/>
          </p:nvCxnSpPr>
          <p:spPr bwMode="auto">
            <a:xfrm flipH="1" flipV="1">
              <a:off x="1624" y="1115"/>
              <a:ext cx="808" cy="336"/>
            </a:xfrm>
            <a:prstGeom prst="straightConnector1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30"/>
            <p:cNvCxnSpPr>
              <a:cxnSpLocks noChangeShapeType="1"/>
              <a:stCxn id="65" idx="2"/>
              <a:endCxn id="64" idx="6"/>
            </p:cNvCxnSpPr>
            <p:nvPr/>
          </p:nvCxnSpPr>
          <p:spPr bwMode="auto">
            <a:xfrm flipH="1" flipV="1">
              <a:off x="1460" y="1048"/>
              <a:ext cx="1149" cy="476"/>
            </a:xfrm>
            <a:prstGeom prst="straightConnector1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3" name="Oval 31"/>
            <p:cNvSpPr>
              <a:spLocks noChangeArrowheads="1"/>
            </p:cNvSpPr>
            <p:nvPr/>
          </p:nvSpPr>
          <p:spPr bwMode="auto">
            <a:xfrm>
              <a:off x="1205" y="1181"/>
              <a:ext cx="199" cy="123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2"/>
            <p:cNvSpPr>
              <a:spLocks noChangeArrowheads="1"/>
            </p:cNvSpPr>
            <p:nvPr/>
          </p:nvSpPr>
          <p:spPr bwMode="auto">
            <a:xfrm>
              <a:off x="2668" y="1279"/>
              <a:ext cx="199" cy="123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5" name="AutoShape 33"/>
            <p:cNvCxnSpPr>
              <a:cxnSpLocks noChangeShapeType="1"/>
              <a:stCxn id="74" idx="2"/>
              <a:endCxn id="73" idx="6"/>
            </p:cNvCxnSpPr>
            <p:nvPr/>
          </p:nvCxnSpPr>
          <p:spPr bwMode="auto">
            <a:xfrm flipH="1" flipV="1">
              <a:off x="1403" y="1242"/>
              <a:ext cx="1264" cy="97"/>
            </a:xfrm>
            <a:prstGeom prst="straightConnector1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79" name="Rettangolo 78"/>
          <p:cNvSpPr/>
          <p:nvPr/>
        </p:nvSpPr>
        <p:spPr>
          <a:xfrm>
            <a:off x="1795603" y="1628799"/>
            <a:ext cx="781133" cy="72855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ttangolo 82"/>
          <p:cNvSpPr/>
          <p:nvPr/>
        </p:nvSpPr>
        <p:spPr>
          <a:xfrm>
            <a:off x="2809269" y="1781199"/>
            <a:ext cx="781133" cy="72855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20552" y="859934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GB" sz="1700" dirty="0" smtClean="0"/>
              <a:t>Motivations: </a:t>
            </a:r>
          </a:p>
          <a:p>
            <a:pPr lvl="0"/>
            <a:endParaRPr lang="en-GB" sz="1700" dirty="0" smtClean="0"/>
          </a:p>
          <a:p>
            <a:pPr marL="821789" lvl="1" indent="-342900">
              <a:buFont typeface="Wingdings" pitchFamily="2" charset="2"/>
              <a:buChar char="§"/>
            </a:pPr>
            <a:r>
              <a:rPr lang="en-GB" sz="1700" dirty="0" smtClean="0"/>
              <a:t>fundamental </a:t>
            </a:r>
            <a:r>
              <a:rPr lang="en-GB" sz="1700" dirty="0"/>
              <a:t>understanding of the transition from classical to quantum </a:t>
            </a:r>
            <a:r>
              <a:rPr lang="en-GB" sz="1700" dirty="0" smtClean="0"/>
              <a:t>world</a:t>
            </a:r>
          </a:p>
          <a:p>
            <a:pPr marL="821789" lvl="1" indent="-342900">
              <a:buFont typeface="Wingdings" pitchFamily="2" charset="2"/>
              <a:buChar char="§"/>
            </a:pPr>
            <a:r>
              <a:rPr lang="en-GB" sz="1700" dirty="0" smtClean="0"/>
              <a:t>quantify </a:t>
            </a:r>
            <a:r>
              <a:rPr lang="en-GB" sz="1700" dirty="0"/>
              <a:t>the quantum resources available for specific applications in quantum metrology (quantum imaging and sensing)</a:t>
            </a:r>
          </a:p>
          <a:p>
            <a:endParaRPr lang="en-GB" sz="17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GB" sz="1700" dirty="0" smtClean="0"/>
              <a:t>We study the quantum-classical transition in twin beam generated by seeded parametric down conversion</a:t>
            </a:r>
            <a:r>
              <a:rPr lang="en-GB" sz="1700" dirty="0"/>
              <a:t> </a:t>
            </a:r>
            <a:r>
              <a:rPr lang="en-GB" sz="1700" dirty="0" smtClean="0"/>
              <a:t>by three parameters based on Sub-Shot-Noise, Lee’s and Entanglement criteria</a:t>
            </a:r>
          </a:p>
          <a:p>
            <a:endParaRPr lang="en-GB" sz="1700" dirty="0"/>
          </a:p>
          <a:p>
            <a:pPr marL="821789" lvl="1" indent="-342900">
              <a:buFont typeface="Wingdings" pitchFamily="2" charset="2"/>
              <a:buChar char="§"/>
            </a:pPr>
            <a:r>
              <a:rPr lang="en-GB" sz="1700" dirty="0" smtClean="0"/>
              <a:t>the threshold can be  </a:t>
            </a:r>
            <a:r>
              <a:rPr lang="en-US" sz="1700" dirty="0"/>
              <a:t>at varying the mean photon numbers of the interacting </a:t>
            </a:r>
            <a:r>
              <a:rPr lang="en-US" sz="1700" dirty="0" smtClean="0"/>
              <a:t>fields</a:t>
            </a:r>
            <a:endParaRPr lang="en-GB" sz="1700" dirty="0" smtClean="0"/>
          </a:p>
          <a:p>
            <a:pPr marL="821789" lvl="1" indent="-342900">
              <a:buFont typeface="Wingdings" pitchFamily="2" charset="2"/>
              <a:buChar char="§"/>
            </a:pPr>
            <a:r>
              <a:rPr lang="en-US" sz="1700" dirty="0" smtClean="0"/>
              <a:t>…and can be </a:t>
            </a:r>
            <a:r>
              <a:rPr lang="en-US" sz="1700" dirty="0"/>
              <a:t>observed experimentally by means of intensity </a:t>
            </a:r>
            <a:r>
              <a:rPr lang="en-US" sz="1700" dirty="0" smtClean="0"/>
              <a:t>measurements (thermal seeding). </a:t>
            </a:r>
          </a:p>
          <a:p>
            <a:pPr marL="821789" lvl="1" indent="-342900">
              <a:buFont typeface="Wingdings" pitchFamily="2" charset="2"/>
              <a:buChar char="§"/>
            </a:pPr>
            <a:endParaRPr lang="en-GB" sz="17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n-GB" sz="1700" dirty="0" smtClean="0"/>
              <a:t>Application</a:t>
            </a:r>
            <a:r>
              <a:rPr lang="en-GB" sz="1700" dirty="0"/>
              <a:t> </a:t>
            </a:r>
            <a:r>
              <a:rPr lang="en-GB" sz="1700" dirty="0" smtClean="0"/>
              <a:t>experiments:</a:t>
            </a:r>
          </a:p>
          <a:p>
            <a:pPr lvl="0"/>
            <a:endParaRPr lang="en-GB" sz="1700" dirty="0" smtClean="0"/>
          </a:p>
          <a:p>
            <a:pPr marL="821789" lvl="1" indent="-342900">
              <a:buFont typeface="Wingdings" pitchFamily="2" charset="2"/>
              <a:buChar char="§"/>
            </a:pPr>
            <a:r>
              <a:rPr lang="en-GB" sz="1700" dirty="0" smtClean="0"/>
              <a:t>quantum imaging and of weak absorbing objects</a:t>
            </a:r>
          </a:p>
          <a:p>
            <a:pPr marL="821789" lvl="1" indent="-342900">
              <a:buFont typeface="Wingdings" pitchFamily="2" charset="2"/>
              <a:buChar char="§"/>
            </a:pPr>
            <a:r>
              <a:rPr lang="en-GB" sz="1700" dirty="0" smtClean="0"/>
              <a:t>quantum target detection in a strong background noise (quantum illumination)</a:t>
            </a:r>
            <a:endParaRPr lang="en-US" sz="17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Motivation/Outlook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it-IT"/>
              <a:pPr/>
              <a:t>23</a:t>
            </a:fld>
            <a:endParaRPr lang="it-IT" dirty="0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Torino 27-05-2010</a:t>
            </a:r>
          </a:p>
        </p:txBody>
      </p:sp>
      <p:pic>
        <p:nvPicPr>
          <p:cNvPr id="122942" name="Picture 62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" y="2733678"/>
            <a:ext cx="49530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82" name="Oval 2"/>
          <p:cNvSpPr>
            <a:spLocks noChangeArrowheads="1"/>
          </p:cNvSpPr>
          <p:nvPr/>
        </p:nvSpPr>
        <p:spPr bwMode="auto">
          <a:xfrm>
            <a:off x="5422504" y="2566988"/>
            <a:ext cx="233892" cy="316706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1441187" y="1817690"/>
          <a:ext cx="101467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" r:id="rId5" imgW="545760" imgH="228600" progId="">
                  <p:embed/>
                </p:oleObj>
              </mc:Choice>
              <mc:Fallback>
                <p:oleObj r:id="rId5" imgW="545760" imgH="22860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187" y="1817690"/>
                        <a:ext cx="1014677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28230" y="620713"/>
            <a:ext cx="2976959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88920" rIns="81720" bIns="40680"/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11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>
                <a:solidFill>
                  <a:srgbClr val="00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Transverse phase matching</a:t>
            </a:r>
            <a:r>
              <a:rPr lang="en-GB" sz="1600">
                <a:solidFill>
                  <a:srgbClr val="00008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860933" y="549275"/>
            <a:ext cx="402259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88920" rIns="81720" bIns="40680"/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11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>
                <a:solidFill>
                  <a:srgbClr val="00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Symmetrical point-to-point correlation in the</a:t>
            </a:r>
            <a:r>
              <a:rPr lang="en-GB" sz="1600">
                <a:solidFill>
                  <a:srgbClr val="00008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far field</a:t>
            </a:r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1129903" y="1357313"/>
          <a:ext cx="17954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5" r:id="rId7" imgW="952200" imgH="241200" progId="">
                  <p:embed/>
                </p:oleObj>
              </mc:Choice>
              <mc:Fallback>
                <p:oleObj r:id="rId7" imgW="952200" imgH="24120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903" y="1357313"/>
                        <a:ext cx="1795463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5030391" y="1341438"/>
          <a:ext cx="997479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" r:id="rId9" imgW="634680" imgH="228600" progId="">
                  <p:embed/>
                </p:oleObj>
              </mc:Choice>
              <mc:Fallback>
                <p:oleObj r:id="rId9" imgW="634680" imgH="22860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391" y="1341438"/>
                        <a:ext cx="997479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5030393" y="1773241"/>
          <a:ext cx="937286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" r:id="rId11" imgW="545760" imgH="228600" progId="">
                  <p:embed/>
                </p:oleObj>
              </mc:Choice>
              <mc:Fallback>
                <p:oleObj r:id="rId11" imgW="545760" imgH="22860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393" y="1773241"/>
                        <a:ext cx="937286" cy="415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7371029" y="1989139"/>
            <a:ext cx="1092068" cy="562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>
                <a:solidFill>
                  <a:srgbClr val="000000"/>
                </a:solidFill>
                <a:ea typeface="MS Gothic" pitchFamily="49" charset="-128"/>
              </a:rPr>
              <a:t>Pixels Array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 flipH="1">
            <a:off x="7684029" y="2636838"/>
            <a:ext cx="311283" cy="3141662"/>
          </a:xfrm>
          <a:prstGeom prst="rect">
            <a:avLst/>
          </a:prstGeom>
          <a:blipFill dpi="0" rotWithShape="0">
            <a:blip r:embed="rId13">
              <a:alphaModFix amt="99000"/>
            </a:blip>
            <a:srcRect/>
            <a:tile tx="0" ty="0" sx="100000" sy="100000" flip="none" algn="tl"/>
          </a:blipFill>
          <a:ln w="129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graphicFrame>
        <p:nvGraphicFramePr>
          <p:cNvPr id="122892" name="Object 12"/>
          <p:cNvGraphicFramePr>
            <a:graphicFrameLocks noChangeAspect="1"/>
          </p:cNvGraphicFramePr>
          <p:nvPr/>
        </p:nvGraphicFramePr>
        <p:xfrm>
          <a:off x="7995312" y="2997203"/>
          <a:ext cx="7962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" name="Equation" r:id="rId14" imgW="419040" imgH="228600" progId="Equation.3">
                  <p:embed/>
                </p:oleObj>
              </mc:Choice>
              <mc:Fallback>
                <p:oleObj name="Equation" r:id="rId14" imgW="419040" imgH="2286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5312" y="2997203"/>
                        <a:ext cx="796263" cy="377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/>
        </p:nvGraphicFramePr>
        <p:xfrm>
          <a:off x="8072704" y="4797428"/>
          <a:ext cx="796264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" name="Equation" r:id="rId16" imgW="482400" imgH="228600" progId="Equation.3">
                  <p:embed/>
                </p:oleObj>
              </mc:Choice>
              <mc:Fallback>
                <p:oleObj name="Equation" r:id="rId16" imgW="482400" imgH="2286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704" y="4797428"/>
                        <a:ext cx="796264" cy="36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4" name="AutoShape 14"/>
          <p:cNvSpPr>
            <a:spLocks noChangeArrowheads="1"/>
          </p:cNvSpPr>
          <p:nvPr/>
        </p:nvSpPr>
        <p:spPr bwMode="auto">
          <a:xfrm>
            <a:off x="3393149" y="1628775"/>
            <a:ext cx="935567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72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2036233" y="4089402"/>
            <a:ext cx="682758" cy="41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127080" rIns="81720" bIns="42480">
            <a:spAutoFit/>
          </a:bodyPr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82000"/>
              </a:lnSpc>
              <a:spcBef>
                <a:spcPts val="9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1">
                <a:solidFill>
                  <a:srgbClr val="FF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GB">
                <a:solidFill>
                  <a:srgbClr val="FF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=0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>
            <a:off x="2925368" y="4076703"/>
            <a:ext cx="2651919" cy="936625"/>
          </a:xfrm>
          <a:prstGeom prst="line">
            <a:avLst/>
          </a:prstGeom>
          <a:noFill/>
          <a:ln w="64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 flipV="1">
            <a:off x="4959879" y="3502025"/>
            <a:ext cx="0" cy="579438"/>
          </a:xfrm>
          <a:prstGeom prst="line">
            <a:avLst/>
          </a:prstGeom>
          <a:noFill/>
          <a:ln w="15840">
            <a:solidFill>
              <a:srgbClr val="00CC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899" name="Object 19"/>
          <p:cNvGraphicFramePr>
            <a:graphicFrameLocks noChangeAspect="1"/>
          </p:cNvGraphicFramePr>
          <p:nvPr/>
        </p:nvGraphicFramePr>
        <p:xfrm>
          <a:off x="4643438" y="3644900"/>
          <a:ext cx="232172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" r:id="rId18" imgW="126720" imgH="164880" progId="">
                  <p:embed/>
                </p:oleObj>
              </mc:Choice>
              <mc:Fallback>
                <p:oleObj r:id="rId18" imgW="12672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644900"/>
                        <a:ext cx="232172" cy="274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0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7" y="3559175"/>
            <a:ext cx="376635" cy="301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1" name="AutoShape 21"/>
          <p:cNvSpPr>
            <a:spLocks noChangeArrowheads="1"/>
          </p:cNvSpPr>
          <p:nvPr/>
        </p:nvSpPr>
        <p:spPr bwMode="auto">
          <a:xfrm>
            <a:off x="7761420" y="4029077"/>
            <a:ext cx="156501" cy="142875"/>
          </a:xfrm>
          <a:prstGeom prst="flowChartConnector">
            <a:avLst/>
          </a:prstGeom>
          <a:solidFill>
            <a:srgbClr val="000000"/>
          </a:solidFill>
          <a:ln w="2556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 rot="19560000">
            <a:off x="3520416" y="3157232"/>
            <a:ext cx="1019836" cy="3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>
            <a:spAutoFit/>
          </a:bodyPr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127000"/>
              </a:lnSpc>
              <a:spcBef>
                <a:spcPts val="10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signal(s)</a:t>
            </a:r>
          </a:p>
        </p:txBody>
      </p:sp>
      <p:sp>
        <p:nvSpPr>
          <p:cNvPr id="122903" name="Text Box 23"/>
          <p:cNvSpPr txBox="1">
            <a:spLocks noChangeArrowheads="1"/>
          </p:cNvSpPr>
          <p:nvPr/>
        </p:nvSpPr>
        <p:spPr bwMode="auto">
          <a:xfrm rot="1740000">
            <a:off x="3541052" y="4749495"/>
            <a:ext cx="1002638" cy="3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>
            <a:spAutoFit/>
          </a:bodyPr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127000"/>
              </a:lnSpc>
              <a:spcBef>
                <a:spcPts val="10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idler (i)</a:t>
            </a:r>
          </a:p>
        </p:txBody>
      </p:sp>
      <p:sp>
        <p:nvSpPr>
          <p:cNvPr id="122904" name="Oval 24"/>
          <p:cNvSpPr>
            <a:spLocks noChangeArrowheads="1"/>
          </p:cNvSpPr>
          <p:nvPr/>
        </p:nvSpPr>
        <p:spPr bwMode="auto">
          <a:xfrm>
            <a:off x="3891891" y="3679825"/>
            <a:ext cx="125544" cy="109538"/>
          </a:xfrm>
          <a:prstGeom prst="ellipse">
            <a:avLst/>
          </a:prstGeom>
          <a:solidFill>
            <a:srgbClr val="FF0000"/>
          </a:solidFill>
          <a:ln w="64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Oval 25"/>
          <p:cNvSpPr>
            <a:spLocks noChangeArrowheads="1"/>
          </p:cNvSpPr>
          <p:nvPr/>
        </p:nvSpPr>
        <p:spPr bwMode="auto">
          <a:xfrm>
            <a:off x="2191016" y="4005266"/>
            <a:ext cx="189177" cy="168275"/>
          </a:xfrm>
          <a:prstGeom prst="ellipse">
            <a:avLst/>
          </a:prstGeom>
          <a:solidFill>
            <a:srgbClr val="FF00FF"/>
          </a:solidFill>
          <a:ln w="648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06" name="Object 26"/>
          <p:cNvGraphicFramePr>
            <a:graphicFrameLocks noChangeAspect="1"/>
          </p:cNvGraphicFramePr>
          <p:nvPr/>
        </p:nvGraphicFramePr>
        <p:xfrm>
          <a:off x="4486939" y="4292603"/>
          <a:ext cx="40931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" r:id="rId21" imgW="241200" imgH="164880" progId="">
                  <p:embed/>
                </p:oleObj>
              </mc:Choice>
              <mc:Fallback>
                <p:oleObj r:id="rId21" imgW="24120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939" y="4292603"/>
                        <a:ext cx="409310" cy="252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7" name="Line 27"/>
          <p:cNvSpPr>
            <a:spLocks noChangeShapeType="1"/>
          </p:cNvSpPr>
          <p:nvPr/>
        </p:nvSpPr>
        <p:spPr bwMode="auto">
          <a:xfrm>
            <a:off x="4959879" y="4167191"/>
            <a:ext cx="0" cy="581025"/>
          </a:xfrm>
          <a:prstGeom prst="line">
            <a:avLst/>
          </a:prstGeom>
          <a:noFill/>
          <a:ln w="15840">
            <a:solidFill>
              <a:srgbClr val="00CC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>
            <a:off x="1910689" y="4079875"/>
            <a:ext cx="1002638" cy="1588"/>
          </a:xfrm>
          <a:prstGeom prst="line">
            <a:avLst/>
          </a:prstGeom>
          <a:noFill/>
          <a:ln w="6480">
            <a:solidFill>
              <a:srgbClr val="FF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9" name="Oval 29"/>
          <p:cNvSpPr>
            <a:spLocks noChangeArrowheads="1"/>
          </p:cNvSpPr>
          <p:nvPr/>
        </p:nvSpPr>
        <p:spPr bwMode="auto">
          <a:xfrm>
            <a:off x="3812779" y="4365625"/>
            <a:ext cx="125544" cy="109538"/>
          </a:xfrm>
          <a:prstGeom prst="ellipse">
            <a:avLst/>
          </a:prstGeom>
          <a:solidFill>
            <a:srgbClr val="FF0000"/>
          </a:solidFill>
          <a:ln w="64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Line 31"/>
          <p:cNvSpPr>
            <a:spLocks noChangeShapeType="1"/>
          </p:cNvSpPr>
          <p:nvPr/>
        </p:nvSpPr>
        <p:spPr bwMode="auto">
          <a:xfrm>
            <a:off x="5579006" y="5013325"/>
            <a:ext cx="2184135" cy="0"/>
          </a:xfrm>
          <a:prstGeom prst="line">
            <a:avLst/>
          </a:prstGeom>
          <a:noFill/>
          <a:ln w="64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2" name="Line 32"/>
          <p:cNvSpPr>
            <a:spLocks noChangeShapeType="1"/>
          </p:cNvSpPr>
          <p:nvPr/>
        </p:nvSpPr>
        <p:spPr bwMode="auto">
          <a:xfrm flipV="1">
            <a:off x="5579006" y="3213100"/>
            <a:ext cx="2185856" cy="0"/>
          </a:xfrm>
          <a:prstGeom prst="line">
            <a:avLst/>
          </a:prstGeom>
          <a:noFill/>
          <a:ln w="64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3" name="Line 33"/>
          <p:cNvSpPr>
            <a:spLocks noChangeShapeType="1"/>
          </p:cNvSpPr>
          <p:nvPr/>
        </p:nvSpPr>
        <p:spPr bwMode="auto">
          <a:xfrm>
            <a:off x="3783543" y="4095750"/>
            <a:ext cx="4055269" cy="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4" name="Line 34"/>
          <p:cNvSpPr>
            <a:spLocks noChangeShapeType="1"/>
          </p:cNvSpPr>
          <p:nvPr/>
        </p:nvSpPr>
        <p:spPr bwMode="auto">
          <a:xfrm flipV="1">
            <a:off x="2925368" y="3190878"/>
            <a:ext cx="2651919" cy="885825"/>
          </a:xfrm>
          <a:prstGeom prst="line">
            <a:avLst/>
          </a:prstGeom>
          <a:noFill/>
          <a:ln w="64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0" name="Oval 40"/>
          <p:cNvSpPr>
            <a:spLocks noChangeArrowheads="1"/>
          </p:cNvSpPr>
          <p:nvPr/>
        </p:nvSpPr>
        <p:spPr bwMode="auto">
          <a:xfrm>
            <a:off x="7763141" y="4941891"/>
            <a:ext cx="125545" cy="109537"/>
          </a:xfrm>
          <a:prstGeom prst="ellipse">
            <a:avLst/>
          </a:prstGeom>
          <a:solidFill>
            <a:srgbClr val="FF0000"/>
          </a:solidFill>
          <a:ln w="64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1" name="Oval 41"/>
          <p:cNvSpPr>
            <a:spLocks noChangeArrowheads="1"/>
          </p:cNvSpPr>
          <p:nvPr/>
        </p:nvSpPr>
        <p:spPr bwMode="auto">
          <a:xfrm>
            <a:off x="7763141" y="3141666"/>
            <a:ext cx="125545" cy="109537"/>
          </a:xfrm>
          <a:prstGeom prst="ellipse">
            <a:avLst/>
          </a:prstGeom>
          <a:solidFill>
            <a:srgbClr val="FF0000"/>
          </a:solidFill>
          <a:ln w="64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2" name="Text Box 42"/>
          <p:cNvSpPr txBox="1">
            <a:spLocks noChangeArrowheads="1"/>
          </p:cNvSpPr>
          <p:nvPr/>
        </p:nvSpPr>
        <p:spPr bwMode="auto">
          <a:xfrm>
            <a:off x="7997033" y="4005263"/>
            <a:ext cx="1793743" cy="32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000000"/>
                </a:solidFill>
                <a:ea typeface="MS Gothic" pitchFamily="49" charset="-128"/>
              </a:rPr>
              <a:t>Centr.Symm.</a:t>
            </a:r>
          </a:p>
        </p:txBody>
      </p:sp>
      <p:grpSp>
        <p:nvGrpSpPr>
          <p:cNvPr id="122924" name="Group 44"/>
          <p:cNvGrpSpPr>
            <a:grpSpLocks/>
          </p:cNvGrpSpPr>
          <p:nvPr/>
        </p:nvGrpSpPr>
        <p:grpSpPr bwMode="auto">
          <a:xfrm>
            <a:off x="1249429" y="3862059"/>
            <a:ext cx="7644475" cy="2197100"/>
            <a:chOff x="340" y="1139"/>
            <a:chExt cx="4445" cy="1384"/>
          </a:xfrm>
        </p:grpSpPr>
        <p:sp>
          <p:nvSpPr>
            <p:cNvPr id="122925" name="Rectangle 45"/>
            <p:cNvSpPr>
              <a:spLocks noChangeArrowheads="1"/>
            </p:cNvSpPr>
            <p:nvPr/>
          </p:nvSpPr>
          <p:spPr bwMode="auto">
            <a:xfrm>
              <a:off x="340" y="1298"/>
              <a:ext cx="4445" cy="1225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49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2926" name="AutoShape 46"/>
            <p:cNvCxnSpPr>
              <a:cxnSpLocks noChangeShapeType="1"/>
            </p:cNvCxnSpPr>
            <p:nvPr/>
          </p:nvCxnSpPr>
          <p:spPr bwMode="auto">
            <a:xfrm>
              <a:off x="3696" y="1139"/>
              <a:ext cx="0" cy="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aphicFrame>
          <p:nvGraphicFramePr>
            <p:cNvPr id="122927" name="Object 47"/>
            <p:cNvGraphicFramePr>
              <a:graphicFrameLocks noChangeAspect="1"/>
            </p:cNvGraphicFramePr>
            <p:nvPr/>
          </p:nvGraphicFramePr>
          <p:xfrm>
            <a:off x="3405" y="1797"/>
            <a:ext cx="928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2" name="Equation" r:id="rId23" imgW="1130040" imgH="647640" progId="Equation.3">
                    <p:embed/>
                  </p:oleObj>
                </mc:Choice>
                <mc:Fallback>
                  <p:oleObj name="Equation" r:id="rId23" imgW="1130040" imgH="647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5" y="1797"/>
                          <a:ext cx="928" cy="58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28" name="Text Box 48"/>
            <p:cNvSpPr txBox="1">
              <a:spLocks noChangeArrowheads="1"/>
            </p:cNvSpPr>
            <p:nvPr/>
          </p:nvSpPr>
          <p:spPr bwMode="auto">
            <a:xfrm>
              <a:off x="3133" y="1480"/>
              <a:ext cx="1425" cy="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720" tIns="36000" rIns="81720" bIns="36000"/>
            <a:lstStyle>
              <a:lvl1pPr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pixel-pixel</a:t>
              </a:r>
              <a:r>
                <a:rPr lang="en-GB" sz="1600">
                  <a:solidFill>
                    <a:srgbClr val="000080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 correlation</a:t>
              </a:r>
            </a:p>
          </p:txBody>
        </p:sp>
        <p:graphicFrame>
          <p:nvGraphicFramePr>
            <p:cNvPr id="122929" name="Object 49"/>
            <p:cNvGraphicFramePr>
              <a:graphicFrameLocks noChangeAspect="1"/>
            </p:cNvGraphicFramePr>
            <p:nvPr/>
          </p:nvGraphicFramePr>
          <p:xfrm>
            <a:off x="532" y="1848"/>
            <a:ext cx="1710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3" name="Equation" r:id="rId25" imgW="1676160" imgH="457200" progId="Equation.3">
                    <p:embed/>
                  </p:oleObj>
                </mc:Choice>
                <mc:Fallback>
                  <p:oleObj name="Equation" r:id="rId25" imgW="167616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" y="1848"/>
                          <a:ext cx="1710" cy="44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30" name="Text Box 50"/>
            <p:cNvSpPr txBox="1">
              <a:spLocks noChangeArrowheads="1"/>
            </p:cNvSpPr>
            <p:nvPr/>
          </p:nvSpPr>
          <p:spPr bwMode="auto">
            <a:xfrm>
              <a:off x="475" y="1480"/>
              <a:ext cx="1824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720" tIns="88920" rIns="81720" bIns="40680"/>
            <a:lstStyle>
              <a:lvl1pPr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Multi</a:t>
              </a:r>
              <a:r>
                <a:rPr lang="en-GB" sz="1600">
                  <a:solidFill>
                    <a:srgbClr val="000080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-Mode Entangled State </a:t>
              </a:r>
            </a:p>
          </p:txBody>
        </p:sp>
        <p:sp>
          <p:nvSpPr>
            <p:cNvPr id="122931" name="AutoShape 51"/>
            <p:cNvSpPr>
              <a:spLocks noChangeArrowheads="1"/>
            </p:cNvSpPr>
            <p:nvPr/>
          </p:nvSpPr>
          <p:spPr bwMode="auto">
            <a:xfrm>
              <a:off x="2498" y="1933"/>
              <a:ext cx="544" cy="18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972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5" name="Text Box 55"/>
          <p:cNvSpPr txBox="1">
            <a:spLocks noChangeArrowheads="1"/>
          </p:cNvSpPr>
          <p:nvPr/>
        </p:nvSpPr>
        <p:spPr bwMode="auto">
          <a:xfrm>
            <a:off x="271727" y="3"/>
            <a:ext cx="943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MULTIMODE SPATIAL CORRELATIONS-SPDC</a:t>
            </a:r>
          </a:p>
        </p:txBody>
      </p:sp>
    </p:spTree>
    <p:extLst>
      <p:ext uri="{BB962C8B-B14F-4D97-AF65-F5344CB8AC3E}">
        <p14:creationId xmlns:p14="http://schemas.microsoft.com/office/powerpoint/2010/main" val="3104271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8D37-B16D-4B6B-A8E4-A48EF314945C}" type="slidenum">
              <a:rPr lang="it-IT"/>
              <a:pPr/>
              <a:t>25</a:t>
            </a:fld>
            <a:endParaRPr lang="it-IT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973402" y="4146551"/>
            <a:ext cx="7568804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 good for imaging, </a:t>
            </a:r>
            <a:r>
              <a:rPr lang="en-US" sz="1600">
                <a:solidFill>
                  <a:srgbClr val="CC0000"/>
                </a:solidFill>
              </a:rPr>
              <a:t>many spatial modes correspond to many resolution cells of the image</a:t>
            </a:r>
            <a:r>
              <a:rPr lang="en-US" sz="1600">
                <a:solidFill>
                  <a:srgbClr val="000066"/>
                </a:solidFill>
              </a:rPr>
              <a:t> can be restored from the noise at the same time.</a:t>
            </a:r>
          </a:p>
          <a:p>
            <a:pPr>
              <a:buFont typeface="Wingdings" pitchFamily="2" charset="2"/>
              <a:buChar char="Ø"/>
            </a:pPr>
            <a:endParaRPr lang="en-US" sz="160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CC0000"/>
                </a:solidFill>
              </a:rPr>
              <a:t>parallelism means in principle faster measurement!</a:t>
            </a:r>
          </a:p>
          <a:p>
            <a:pPr>
              <a:buFont typeface="Wingdings" pitchFamily="2" charset="2"/>
              <a:buChar char="Ø"/>
            </a:pPr>
            <a:endParaRPr lang="en-US" sz="1600">
              <a:solidFill>
                <a:srgbClr val="CC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CC0000"/>
                </a:solidFill>
              </a:rPr>
              <a:t>achieving a suppression of the noise only limited by the detection losses, 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728391" y="620713"/>
            <a:ext cx="545373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solidFill>
                  <a:srgbClr val="000066"/>
                </a:solidFill>
              </a:rPr>
              <a:t>Spatial correlations are naturally multimode in SPDC:</a:t>
            </a:r>
            <a:endParaRPr lang="en-US"/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281114"/>
            <a:ext cx="3747427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5981436" y="2360614"/>
            <a:ext cx="208095" cy="306387"/>
          </a:xfrm>
          <a:prstGeom prst="ellipse">
            <a:avLst/>
          </a:prstGeom>
          <a:noFill/>
          <a:ln w="14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8012510" y="2151063"/>
            <a:ext cx="209815" cy="298450"/>
          </a:xfrm>
          <a:prstGeom prst="ellipse">
            <a:avLst/>
          </a:prstGeom>
          <a:noFill/>
          <a:ln w="14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8072702" y="3238501"/>
            <a:ext cx="165100" cy="130175"/>
          </a:xfrm>
          <a:prstGeom prst="ellipse">
            <a:avLst/>
          </a:prstGeom>
          <a:noFill/>
          <a:ln w="14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Oval 11"/>
          <p:cNvSpPr>
            <a:spLocks noChangeArrowheads="1"/>
          </p:cNvSpPr>
          <p:nvPr/>
        </p:nvSpPr>
        <p:spPr bwMode="auto">
          <a:xfrm>
            <a:off x="5959079" y="1435101"/>
            <a:ext cx="153061" cy="130175"/>
          </a:xfrm>
          <a:prstGeom prst="ellipse">
            <a:avLst/>
          </a:prstGeom>
          <a:noFill/>
          <a:ln w="14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0844" name="AutoShape 12"/>
          <p:cNvCxnSpPr>
            <a:cxnSpLocks noChangeShapeType="1"/>
            <a:endCxn id="120843" idx="5"/>
          </p:cNvCxnSpPr>
          <p:nvPr/>
        </p:nvCxnSpPr>
        <p:spPr bwMode="auto">
          <a:xfrm flipH="1" flipV="1">
            <a:off x="6089784" y="1552576"/>
            <a:ext cx="1977760" cy="1700213"/>
          </a:xfrm>
          <a:prstGeom prst="straightConnector1">
            <a:avLst/>
          </a:prstGeom>
          <a:noFill/>
          <a:ln w="14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0845" name="Oval 13"/>
          <p:cNvSpPr>
            <a:spLocks noChangeArrowheads="1"/>
          </p:cNvSpPr>
          <p:nvPr/>
        </p:nvSpPr>
        <p:spPr bwMode="auto">
          <a:xfrm rot="18960000">
            <a:off x="5689071" y="1320801"/>
            <a:ext cx="180579" cy="519113"/>
          </a:xfrm>
          <a:prstGeom prst="ellipse">
            <a:avLst/>
          </a:prstGeom>
          <a:noFill/>
          <a:ln w="14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0846" name="AutoShape 14"/>
          <p:cNvCxnSpPr>
            <a:cxnSpLocks noChangeShapeType="1"/>
            <a:stCxn id="120847" idx="1"/>
            <a:endCxn id="120845" idx="5"/>
          </p:cNvCxnSpPr>
          <p:nvPr/>
        </p:nvCxnSpPr>
        <p:spPr bwMode="auto">
          <a:xfrm flipH="1" flipV="1">
            <a:off x="5953919" y="1771651"/>
            <a:ext cx="2247768" cy="1262063"/>
          </a:xfrm>
          <a:prstGeom prst="straightConnector1">
            <a:avLst/>
          </a:prstGeom>
          <a:noFill/>
          <a:ln w="14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0847" name="Oval 15"/>
          <p:cNvSpPr>
            <a:spLocks noChangeArrowheads="1"/>
          </p:cNvSpPr>
          <p:nvPr/>
        </p:nvSpPr>
        <p:spPr bwMode="auto">
          <a:xfrm rot="18900000">
            <a:off x="8301435" y="2960688"/>
            <a:ext cx="178858" cy="539750"/>
          </a:xfrm>
          <a:prstGeom prst="ellipse">
            <a:avLst/>
          </a:prstGeom>
          <a:noFill/>
          <a:ln w="14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0848" name="AutoShape 16"/>
          <p:cNvCxnSpPr>
            <a:cxnSpLocks noChangeShapeType="1"/>
            <a:stCxn id="120841" idx="2"/>
            <a:endCxn id="120840" idx="6"/>
          </p:cNvCxnSpPr>
          <p:nvPr/>
        </p:nvCxnSpPr>
        <p:spPr bwMode="auto">
          <a:xfrm flipH="1">
            <a:off x="6194690" y="2300289"/>
            <a:ext cx="1812660" cy="212725"/>
          </a:xfrm>
          <a:prstGeom prst="straightConnector1">
            <a:avLst/>
          </a:prstGeom>
          <a:noFill/>
          <a:ln w="14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20849" name="Group 17"/>
          <p:cNvGrpSpPr>
            <a:grpSpLocks/>
          </p:cNvGrpSpPr>
          <p:nvPr/>
        </p:nvGrpSpPr>
        <p:grpSpPr bwMode="auto">
          <a:xfrm>
            <a:off x="975123" y="1268414"/>
            <a:ext cx="2978679" cy="2255837"/>
            <a:chOff x="926" y="456"/>
            <a:chExt cx="2260" cy="1647"/>
          </a:xfrm>
        </p:grpSpPr>
        <p:pic>
          <p:nvPicPr>
            <p:cNvPr id="120850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496"/>
              <a:ext cx="1168" cy="1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851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96"/>
              <a:ext cx="1112" cy="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0852" name="Text Box 20"/>
            <p:cNvSpPr txBox="1">
              <a:spLocks noChangeArrowheads="1"/>
            </p:cNvSpPr>
            <p:nvPr/>
          </p:nvSpPr>
          <p:spPr bwMode="auto">
            <a:xfrm>
              <a:off x="1545" y="456"/>
              <a:ext cx="602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267480" rIns="90000" bIns="45000" anchor="ctr" anchorCtr="1"/>
            <a:lstStyle>
              <a:lvl1pPr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7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2800">
                  <a:solidFill>
                    <a:srgbClr val="FFFF66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R</a:t>
              </a:r>
              <a:r>
                <a:rPr lang="en-GB" sz="2800" baseline="-33000">
                  <a:solidFill>
                    <a:srgbClr val="FFFF66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s</a:t>
              </a:r>
            </a:p>
          </p:txBody>
        </p:sp>
        <p:sp>
          <p:nvSpPr>
            <p:cNvPr id="120853" name="Text Box 21"/>
            <p:cNvSpPr txBox="1">
              <a:spLocks noChangeArrowheads="1"/>
            </p:cNvSpPr>
            <p:nvPr/>
          </p:nvSpPr>
          <p:spPr bwMode="auto">
            <a:xfrm>
              <a:off x="2006" y="517"/>
              <a:ext cx="46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267480" rIns="90000" bIns="45000" anchor="ctr" anchorCtr="1"/>
            <a:lstStyle>
              <a:lvl1pPr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7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2800">
                  <a:solidFill>
                    <a:srgbClr val="FFFF66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R</a:t>
              </a:r>
              <a:r>
                <a:rPr lang="en-GB" sz="2800" baseline="-33000">
                  <a:solidFill>
                    <a:srgbClr val="FFFF66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i</a:t>
              </a:r>
            </a:p>
          </p:txBody>
        </p:sp>
        <p:sp>
          <p:nvSpPr>
            <p:cNvPr id="120854" name="Oval 22"/>
            <p:cNvSpPr>
              <a:spLocks noChangeArrowheads="1"/>
            </p:cNvSpPr>
            <p:nvPr/>
          </p:nvSpPr>
          <p:spPr bwMode="auto">
            <a:xfrm>
              <a:off x="1518" y="1068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Oval 23"/>
            <p:cNvSpPr>
              <a:spLocks noChangeArrowheads="1"/>
            </p:cNvSpPr>
            <p:nvPr/>
          </p:nvSpPr>
          <p:spPr bwMode="auto">
            <a:xfrm>
              <a:off x="2432" y="1403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6" name="Oval 24"/>
            <p:cNvSpPr>
              <a:spLocks noChangeArrowheads="1"/>
            </p:cNvSpPr>
            <p:nvPr/>
          </p:nvSpPr>
          <p:spPr bwMode="auto">
            <a:xfrm>
              <a:off x="1354" y="1001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5"/>
            <p:cNvSpPr>
              <a:spLocks noChangeArrowheads="1"/>
            </p:cNvSpPr>
            <p:nvPr/>
          </p:nvSpPr>
          <p:spPr bwMode="auto">
            <a:xfrm>
              <a:off x="2609" y="1476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Oval 26"/>
            <p:cNvSpPr>
              <a:spLocks noChangeArrowheads="1"/>
            </p:cNvSpPr>
            <p:nvPr/>
          </p:nvSpPr>
          <p:spPr bwMode="auto">
            <a:xfrm>
              <a:off x="2313" y="1207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Oval 27"/>
            <p:cNvSpPr>
              <a:spLocks noChangeArrowheads="1"/>
            </p:cNvSpPr>
            <p:nvPr/>
          </p:nvSpPr>
          <p:spPr bwMode="auto">
            <a:xfrm>
              <a:off x="1642" y="1280"/>
              <a:ext cx="106" cy="96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0860" name="AutoShape 28"/>
            <p:cNvCxnSpPr>
              <a:cxnSpLocks noChangeShapeType="1"/>
              <a:stCxn id="120858" idx="2"/>
              <a:endCxn id="120859" idx="6"/>
            </p:cNvCxnSpPr>
            <p:nvPr/>
          </p:nvCxnSpPr>
          <p:spPr bwMode="auto">
            <a:xfrm flipH="1">
              <a:off x="1747" y="1255"/>
              <a:ext cx="566" cy="76"/>
            </a:xfrm>
            <a:prstGeom prst="straightConnector1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0861" name="AutoShape 29"/>
            <p:cNvCxnSpPr>
              <a:cxnSpLocks noChangeShapeType="1"/>
              <a:stCxn id="120855" idx="2"/>
              <a:endCxn id="120854" idx="6"/>
            </p:cNvCxnSpPr>
            <p:nvPr/>
          </p:nvCxnSpPr>
          <p:spPr bwMode="auto">
            <a:xfrm flipH="1" flipV="1">
              <a:off x="1624" y="1115"/>
              <a:ext cx="808" cy="336"/>
            </a:xfrm>
            <a:prstGeom prst="straightConnector1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0862" name="AutoShape 30"/>
            <p:cNvCxnSpPr>
              <a:cxnSpLocks noChangeShapeType="1"/>
              <a:stCxn id="120857" idx="2"/>
              <a:endCxn id="120856" idx="6"/>
            </p:cNvCxnSpPr>
            <p:nvPr/>
          </p:nvCxnSpPr>
          <p:spPr bwMode="auto">
            <a:xfrm flipH="1" flipV="1">
              <a:off x="1460" y="1048"/>
              <a:ext cx="1149" cy="476"/>
            </a:xfrm>
            <a:prstGeom prst="straightConnector1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0863" name="Oval 31"/>
            <p:cNvSpPr>
              <a:spLocks noChangeArrowheads="1"/>
            </p:cNvSpPr>
            <p:nvPr/>
          </p:nvSpPr>
          <p:spPr bwMode="auto">
            <a:xfrm>
              <a:off x="1205" y="1181"/>
              <a:ext cx="199" cy="123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Oval 32"/>
            <p:cNvSpPr>
              <a:spLocks noChangeArrowheads="1"/>
            </p:cNvSpPr>
            <p:nvPr/>
          </p:nvSpPr>
          <p:spPr bwMode="auto">
            <a:xfrm>
              <a:off x="2668" y="1279"/>
              <a:ext cx="199" cy="123"/>
            </a:xfrm>
            <a:prstGeom prst="ellipse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0865" name="AutoShape 33"/>
            <p:cNvCxnSpPr>
              <a:cxnSpLocks noChangeShapeType="1"/>
              <a:stCxn id="120864" idx="2"/>
              <a:endCxn id="120863" idx="6"/>
            </p:cNvCxnSpPr>
            <p:nvPr/>
          </p:nvCxnSpPr>
          <p:spPr bwMode="auto">
            <a:xfrm flipH="1" flipV="1">
              <a:off x="1403" y="1242"/>
              <a:ext cx="1264" cy="97"/>
            </a:xfrm>
            <a:prstGeom prst="straightConnector1">
              <a:avLst/>
            </a:prstGeom>
            <a:noFill/>
            <a:ln w="14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20867" name="Rectangle 35"/>
          <p:cNvSpPr>
            <a:spLocks noChangeArrowheads="1"/>
          </p:cNvSpPr>
          <p:nvPr/>
        </p:nvSpPr>
        <p:spPr bwMode="auto">
          <a:xfrm>
            <a:off x="507340" y="3500438"/>
            <a:ext cx="4055269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1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With </a:t>
            </a:r>
            <a:r>
              <a:rPr lang="en-GB" sz="1400" b="1">
                <a:solidFill>
                  <a:srgbClr val="FF0000"/>
                </a:solidFill>
              </a:rPr>
              <a:t>spectral selection</a:t>
            </a:r>
            <a:r>
              <a:rPr lang="en-GB" sz="1400" b="1">
                <a:solidFill>
                  <a:srgbClr val="000000"/>
                </a:solidFill>
              </a:rPr>
              <a:t> (10nm bandwidth)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5967677" y="3500438"/>
            <a:ext cx="2574529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1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No spectral selection</a:t>
            </a: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507339" y="1125538"/>
            <a:ext cx="3977878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5186892" y="1125538"/>
            <a:ext cx="3977879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1" name="Rectangle 39"/>
          <p:cNvSpPr>
            <a:spLocks noChangeArrowheads="1"/>
          </p:cNvSpPr>
          <p:nvPr/>
        </p:nvSpPr>
        <p:spPr bwMode="auto">
          <a:xfrm>
            <a:off x="2925366" y="6237288"/>
            <a:ext cx="50524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 [Brambilla, Gatti, Bache, Lugiato,  Phys Rev A 69, 023802 (2004)]</a:t>
            </a:r>
          </a:p>
        </p:txBody>
      </p:sp>
      <p:sp>
        <p:nvSpPr>
          <p:cNvPr id="120872" name="Text Box 40"/>
          <p:cNvSpPr txBox="1">
            <a:spLocks noChangeArrowheads="1"/>
          </p:cNvSpPr>
          <p:nvPr/>
        </p:nvSpPr>
        <p:spPr bwMode="auto">
          <a:xfrm>
            <a:off x="271727" y="1"/>
            <a:ext cx="943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MULTIMODE SPATIAL CORRELATIONS-SPDC</a:t>
            </a:r>
          </a:p>
        </p:txBody>
      </p:sp>
    </p:spTree>
    <p:extLst>
      <p:ext uri="{BB962C8B-B14F-4D97-AF65-F5344CB8AC3E}">
        <p14:creationId xmlns:p14="http://schemas.microsoft.com/office/powerpoint/2010/main" val="5665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61D4-228B-4F14-94FB-B8F0C2FCD276}" type="slidenum">
              <a:rPr lang="it-IT"/>
              <a:pPr/>
              <a:t>26</a:t>
            </a:fld>
            <a:endParaRPr lang="it-IT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58" y="2176463"/>
            <a:ext cx="32332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2" y="1885951"/>
            <a:ext cx="85129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81" y="3276601"/>
            <a:ext cx="875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158575" y="5080000"/>
            <a:ext cx="274134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203976" rIns="81720" bIns="40680"/>
          <a:lstStyle>
            <a:lvl1pPr defTabSz="447675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lnSpc>
                <a:spcPct val="6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sz="1600" baseline="-33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pulse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=5 ns     Rate=10Hz</a:t>
            </a:r>
          </a:p>
          <a:p>
            <a:pPr hangingPunct="0">
              <a:lnSpc>
                <a:spcPct val="6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16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lnSpc>
                <a:spcPct val="6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GB" sz="1600" baseline="-33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pulse 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 mJ @ 355 nm</a:t>
            </a:r>
          </a:p>
          <a:p>
            <a:pPr hangingPunct="0">
              <a:lnSpc>
                <a:spcPct val="6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16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126582" y="5256214"/>
            <a:ext cx="2741348" cy="465137"/>
          </a:xfrm>
          <a:prstGeom prst="rect">
            <a:avLst/>
          </a:prstGeom>
          <a:solidFill>
            <a:srgbClr val="FFFF99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332783" rIns="90000" bIns="46800" anchor="ctr">
            <a:flatTx/>
          </a:bodyPr>
          <a:lstStyle/>
          <a:p>
            <a:pPr algn="ctr" defTabSz="447675">
              <a:lnSpc>
                <a:spcPct val="44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Q-switched     Nd:Yag   355 nm</a:t>
            </a: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H="1">
            <a:off x="2290763" y="5530850"/>
            <a:ext cx="844418" cy="1588"/>
          </a:xfrm>
          <a:prstGeom prst="line">
            <a:avLst/>
          </a:prstGeom>
          <a:noFill/>
          <a:ln w="5076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V="1">
            <a:off x="619125" y="2973388"/>
            <a:ext cx="1720" cy="2184400"/>
          </a:xfrm>
          <a:prstGeom prst="line">
            <a:avLst/>
          </a:prstGeom>
          <a:noFill/>
          <a:ln w="5076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3" name="AutoShape 9"/>
          <p:cNvSpPr>
            <a:spLocks noChangeArrowheads="1"/>
          </p:cNvSpPr>
          <p:nvPr/>
        </p:nvSpPr>
        <p:spPr bwMode="auto">
          <a:xfrm rot="4500000">
            <a:off x="2050191" y="5108907"/>
            <a:ext cx="561975" cy="507339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H="1" flipV="1">
            <a:off x="598487" y="5103813"/>
            <a:ext cx="1479021" cy="404812"/>
          </a:xfrm>
          <a:prstGeom prst="line">
            <a:avLst/>
          </a:prstGeom>
          <a:noFill/>
          <a:ln w="5076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613966" y="3006725"/>
            <a:ext cx="4896246" cy="1588"/>
          </a:xfrm>
          <a:prstGeom prst="line">
            <a:avLst/>
          </a:prstGeom>
          <a:noFill/>
          <a:ln w="5076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 rot="16200000">
            <a:off x="545638" y="3745509"/>
            <a:ext cx="93662" cy="479821"/>
          </a:xfrm>
          <a:prstGeom prst="rect">
            <a:avLst/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9037" name="Oval 13"/>
          <p:cNvSpPr>
            <a:spLocks noChangeArrowheads="1"/>
          </p:cNvSpPr>
          <p:nvPr/>
        </p:nvSpPr>
        <p:spPr bwMode="auto">
          <a:xfrm>
            <a:off x="1310481" y="2681288"/>
            <a:ext cx="125545" cy="6921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 flipV="1">
            <a:off x="2156619" y="2841626"/>
            <a:ext cx="1720" cy="346075"/>
          </a:xfrm>
          <a:prstGeom prst="line">
            <a:avLst/>
          </a:prstGeom>
          <a:noFill/>
          <a:ln w="6660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2940844" y="2792413"/>
            <a:ext cx="141023" cy="468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Oval 16"/>
          <p:cNvSpPr>
            <a:spLocks noChangeArrowheads="1"/>
          </p:cNvSpPr>
          <p:nvPr/>
        </p:nvSpPr>
        <p:spPr bwMode="auto">
          <a:xfrm>
            <a:off x="2918487" y="2763839"/>
            <a:ext cx="68792" cy="52863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Oval 17"/>
          <p:cNvSpPr>
            <a:spLocks noChangeArrowheads="1"/>
          </p:cNvSpPr>
          <p:nvPr/>
        </p:nvSpPr>
        <p:spPr bwMode="auto">
          <a:xfrm>
            <a:off x="3057790" y="2763839"/>
            <a:ext cx="72231" cy="52863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Oval 18"/>
          <p:cNvSpPr>
            <a:spLocks noChangeArrowheads="1"/>
          </p:cNvSpPr>
          <p:nvPr/>
        </p:nvSpPr>
        <p:spPr bwMode="auto">
          <a:xfrm>
            <a:off x="2579688" y="2763838"/>
            <a:ext cx="84270" cy="488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Rectangle 19"/>
          <p:cNvSpPr>
            <a:spLocks noChangeArrowheads="1"/>
          </p:cNvSpPr>
          <p:nvPr/>
        </p:nvSpPr>
        <p:spPr bwMode="auto">
          <a:xfrm>
            <a:off x="942446" y="2447925"/>
            <a:ext cx="2574529" cy="1079500"/>
          </a:xfrm>
          <a:prstGeom prst="rect">
            <a:avLst/>
          </a:prstGeom>
          <a:noFill/>
          <a:ln w="126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1358636" y="1193800"/>
            <a:ext cx="1871133" cy="576998"/>
          </a:xfrm>
          <a:prstGeom prst="rect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264" rIns="90000" bIns="46800">
            <a:spAutoFit/>
          </a:bodyPr>
          <a:lstStyle>
            <a:lvl1pPr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Spatial filter (f=50cm, </a:t>
            </a:r>
            <a:r>
              <a:rPr lang="en-GB" sz="160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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m)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902891" y="3621089"/>
            <a:ext cx="1059392" cy="51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8135" rIns="90000" bIns="46800">
            <a:spAutoFit/>
          </a:bodyPr>
          <a:lstStyle>
            <a:lvl1pPr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Half wave plate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1136784" y="4721225"/>
            <a:ext cx="1482460" cy="51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8135" rIns="90000" bIns="46800">
            <a:spAutoFit/>
          </a:bodyPr>
          <a:lstStyle>
            <a:lvl1pPr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6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Third harmonic selection</a:t>
            </a:r>
          </a:p>
        </p:txBody>
      </p:sp>
      <p:sp>
        <p:nvSpPr>
          <p:cNvPr id="129047" name="Rectangle 23"/>
          <p:cNvSpPr>
            <a:spLocks noChangeArrowheads="1"/>
          </p:cNvSpPr>
          <p:nvPr/>
        </p:nvSpPr>
        <p:spPr bwMode="auto">
          <a:xfrm rot="19560000" flipV="1">
            <a:off x="536576" y="4957763"/>
            <a:ext cx="58473" cy="328612"/>
          </a:xfrm>
          <a:prstGeom prst="rect">
            <a:avLst/>
          </a:prstGeom>
          <a:solidFill>
            <a:srgbClr val="CCFFFF"/>
          </a:solidFill>
          <a:ln w="9360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9048" name="Rectangle 24"/>
          <p:cNvSpPr>
            <a:spLocks noChangeArrowheads="1"/>
          </p:cNvSpPr>
          <p:nvPr/>
        </p:nvSpPr>
        <p:spPr bwMode="auto">
          <a:xfrm rot="2520000">
            <a:off x="655241" y="2805113"/>
            <a:ext cx="39555" cy="284162"/>
          </a:xfrm>
          <a:prstGeom prst="rect">
            <a:avLst/>
          </a:prstGeom>
          <a:solidFill>
            <a:srgbClr val="CCFFFF"/>
          </a:solidFill>
          <a:ln w="936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9049" name="AutoShape 25"/>
          <p:cNvSpPr>
            <a:spLocks noChangeArrowheads="1"/>
          </p:cNvSpPr>
          <p:nvPr/>
        </p:nvSpPr>
        <p:spPr bwMode="auto">
          <a:xfrm>
            <a:off x="4473179" y="2803526"/>
            <a:ext cx="338798" cy="366713"/>
          </a:xfrm>
          <a:prstGeom prst="cube">
            <a:avLst>
              <a:gd name="adj" fmla="val 21875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AutoShape 26"/>
          <p:cNvSpPr>
            <a:spLocks noChangeArrowheads="1"/>
          </p:cNvSpPr>
          <p:nvPr/>
        </p:nvSpPr>
        <p:spPr bwMode="auto">
          <a:xfrm rot="15420000" flipH="1">
            <a:off x="5307873" y="2929534"/>
            <a:ext cx="488950" cy="170259"/>
          </a:xfrm>
          <a:prstGeom prst="can">
            <a:avLst>
              <a:gd name="adj" fmla="val 50000"/>
            </a:avLst>
          </a:prstGeom>
          <a:solidFill>
            <a:srgbClr val="CC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AutoShape 27"/>
          <p:cNvSpPr>
            <a:spLocks noChangeArrowheads="1"/>
          </p:cNvSpPr>
          <p:nvPr/>
        </p:nvSpPr>
        <p:spPr bwMode="auto">
          <a:xfrm flipH="1">
            <a:off x="5816336" y="2636838"/>
            <a:ext cx="211535" cy="812800"/>
          </a:xfrm>
          <a:prstGeom prst="cube">
            <a:avLst>
              <a:gd name="adj" fmla="val 78125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 flipH="1">
            <a:off x="4538531" y="3006725"/>
            <a:ext cx="971682" cy="407988"/>
          </a:xfrm>
          <a:prstGeom prst="line">
            <a:avLst/>
          </a:prstGeom>
          <a:noFill/>
          <a:ln w="5076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53" name="AutoShape 29"/>
          <p:cNvSpPr>
            <a:spLocks noChangeArrowheads="1"/>
          </p:cNvSpPr>
          <p:nvPr/>
        </p:nvSpPr>
        <p:spPr bwMode="auto">
          <a:xfrm rot="3540000">
            <a:off x="4413647" y="3350287"/>
            <a:ext cx="201613" cy="16854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AutoShape 30"/>
          <p:cNvSpPr>
            <a:spLocks noChangeArrowheads="1"/>
          </p:cNvSpPr>
          <p:nvPr/>
        </p:nvSpPr>
        <p:spPr bwMode="auto">
          <a:xfrm rot="4980000">
            <a:off x="5045935" y="2532923"/>
            <a:ext cx="146050" cy="86505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>
              <a:alpha val="3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AutoShape 31"/>
          <p:cNvSpPr>
            <a:spLocks noChangeArrowheads="1"/>
          </p:cNvSpPr>
          <p:nvPr/>
        </p:nvSpPr>
        <p:spPr bwMode="auto">
          <a:xfrm rot="5820000">
            <a:off x="5033037" y="2614878"/>
            <a:ext cx="146050" cy="901171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>
              <a:alpha val="3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Oval 32"/>
          <p:cNvSpPr>
            <a:spLocks noChangeArrowheads="1"/>
          </p:cNvSpPr>
          <p:nvPr/>
        </p:nvSpPr>
        <p:spPr bwMode="auto">
          <a:xfrm>
            <a:off x="8277358" y="2555876"/>
            <a:ext cx="252809" cy="360363"/>
          </a:xfrm>
          <a:prstGeom prst="ellipse">
            <a:avLst/>
          </a:prstGeom>
          <a:solidFill>
            <a:srgbClr val="FF0000">
              <a:alpha val="5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Oval 33"/>
          <p:cNvSpPr>
            <a:spLocks noChangeArrowheads="1"/>
          </p:cNvSpPr>
          <p:nvPr/>
        </p:nvSpPr>
        <p:spPr bwMode="auto">
          <a:xfrm>
            <a:off x="8277358" y="3132138"/>
            <a:ext cx="252809" cy="360362"/>
          </a:xfrm>
          <a:prstGeom prst="ellipse">
            <a:avLst/>
          </a:prstGeom>
          <a:solidFill>
            <a:srgbClr val="FF0000">
              <a:alpha val="5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Text Box 34"/>
          <p:cNvSpPr txBox="1">
            <a:spLocks noChangeArrowheads="1"/>
          </p:cNvSpPr>
          <p:nvPr/>
        </p:nvSpPr>
        <p:spPr bwMode="auto">
          <a:xfrm>
            <a:off x="4375150" y="3536951"/>
            <a:ext cx="1169458" cy="57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264" rIns="90000" bIns="46800">
            <a:spAutoFit/>
          </a:bodyPr>
          <a:lstStyle>
            <a:lvl1pPr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UV mirror (T=98%)</a:t>
            </a:r>
          </a:p>
        </p:txBody>
      </p:sp>
      <p:cxnSp>
        <p:nvCxnSpPr>
          <p:cNvPr id="129059" name="AutoShape 35"/>
          <p:cNvCxnSpPr>
            <a:cxnSpLocks noChangeShapeType="1"/>
          </p:cNvCxnSpPr>
          <p:nvPr/>
        </p:nvCxnSpPr>
        <p:spPr bwMode="auto">
          <a:xfrm flipV="1">
            <a:off x="4920325" y="3316288"/>
            <a:ext cx="667279" cy="2841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9060" name="Text Box 36"/>
          <p:cNvSpPr txBox="1">
            <a:spLocks noChangeArrowheads="1"/>
          </p:cNvSpPr>
          <p:nvPr/>
        </p:nvSpPr>
        <p:spPr bwMode="auto">
          <a:xfrm>
            <a:off x="5489575" y="3727450"/>
            <a:ext cx="1203854" cy="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8135" rIns="90000" bIns="46800">
            <a:spAutoFit/>
          </a:bodyPr>
          <a:lstStyle>
            <a:lvl1pPr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Red filter (low pass)</a:t>
            </a:r>
          </a:p>
          <a:p>
            <a:pPr algn="ctr">
              <a:lnSpc>
                <a:spcPct val="86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(T=95%)</a:t>
            </a:r>
          </a:p>
        </p:txBody>
      </p:sp>
      <p:cxnSp>
        <p:nvCxnSpPr>
          <p:cNvPr id="129061" name="AutoShape 37"/>
          <p:cNvCxnSpPr>
            <a:cxnSpLocks noChangeShapeType="1"/>
            <a:stCxn id="129060" idx="0"/>
            <a:endCxn id="129051" idx="3"/>
          </p:cNvCxnSpPr>
          <p:nvPr/>
        </p:nvCxnSpPr>
        <p:spPr bwMode="auto">
          <a:xfrm flipH="1" flipV="1">
            <a:off x="6004734" y="3449638"/>
            <a:ext cx="86768" cy="27781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9062" name="AutoShape 38"/>
          <p:cNvSpPr>
            <a:spLocks noChangeArrowheads="1"/>
          </p:cNvSpPr>
          <p:nvPr/>
        </p:nvSpPr>
        <p:spPr bwMode="auto">
          <a:xfrm rot="5400000">
            <a:off x="7478514" y="1959043"/>
            <a:ext cx="288925" cy="1587367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>
              <a:alpha val="3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Text Box 39"/>
          <p:cNvSpPr txBox="1">
            <a:spLocks noChangeArrowheads="1"/>
          </p:cNvSpPr>
          <p:nvPr/>
        </p:nvSpPr>
        <p:spPr bwMode="auto">
          <a:xfrm>
            <a:off x="7995312" y="827089"/>
            <a:ext cx="1814380" cy="728689"/>
          </a:xfrm>
          <a:prstGeom prst="rect">
            <a:avLst/>
          </a:prstGeom>
          <a:noFill/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8135" rIns="90000" bIns="46800">
            <a:spAutoFit/>
          </a:bodyPr>
          <a:lstStyle>
            <a:lvl1pPr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1750"/>
              </a:spcBef>
              <a:spcAft>
                <a:spcPts val="17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CCD array (1340X400) pixels size 20 </a:t>
            </a:r>
            <a:r>
              <a:rPr lang="en-GB" sz="160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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 QE=80%</a:t>
            </a:r>
          </a:p>
        </p:txBody>
      </p:sp>
      <p:cxnSp>
        <p:nvCxnSpPr>
          <p:cNvPr id="129064" name="AutoShape 40"/>
          <p:cNvCxnSpPr>
            <a:cxnSpLocks noChangeShapeType="1"/>
            <a:stCxn id="129063" idx="2"/>
            <a:endCxn id="129026" idx="0"/>
          </p:cNvCxnSpPr>
          <p:nvPr/>
        </p:nvCxnSpPr>
        <p:spPr bwMode="auto">
          <a:xfrm flipH="1">
            <a:off x="8430419" y="1555778"/>
            <a:ext cx="472083" cy="62068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9065" name="AutoShape 41"/>
          <p:cNvCxnSpPr>
            <a:cxnSpLocks noChangeShapeType="1"/>
            <a:stCxn id="129044" idx="2"/>
            <a:endCxn id="129043" idx="0"/>
          </p:cNvCxnSpPr>
          <p:nvPr/>
        </p:nvCxnSpPr>
        <p:spPr bwMode="auto">
          <a:xfrm flipH="1">
            <a:off x="2229711" y="1770798"/>
            <a:ext cx="64492" cy="67712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3673476" y="830263"/>
            <a:ext cx="1786864" cy="788723"/>
          </a:xfrm>
          <a:prstGeom prst="rect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264" rIns="90000" bIns="46800">
            <a:spAutoFit/>
          </a:bodyPr>
          <a:lstStyle>
            <a:lvl1pPr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Type II BBO non-linear crystal       ( L=7 mm )</a:t>
            </a:r>
            <a:r>
              <a:rPr lang="en-GB"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</a:p>
        </p:txBody>
      </p:sp>
      <p:cxnSp>
        <p:nvCxnSpPr>
          <p:cNvPr id="129067" name="AutoShape 43"/>
          <p:cNvCxnSpPr>
            <a:cxnSpLocks noChangeShapeType="1"/>
            <a:stCxn id="129066" idx="2"/>
            <a:endCxn id="129049" idx="0"/>
          </p:cNvCxnSpPr>
          <p:nvPr/>
        </p:nvCxnSpPr>
        <p:spPr bwMode="auto">
          <a:xfrm>
            <a:off x="4566908" y="1618986"/>
            <a:ext cx="112726" cy="118454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9068" name="Text Box 44"/>
          <p:cNvSpPr txBox="1">
            <a:spLocks noChangeArrowheads="1"/>
          </p:cNvSpPr>
          <p:nvPr/>
        </p:nvSpPr>
        <p:spPr bwMode="auto">
          <a:xfrm>
            <a:off x="6781140" y="4211638"/>
            <a:ext cx="1728390" cy="331658"/>
          </a:xfrm>
          <a:prstGeom prst="rect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8135" rIns="90000" bIns="46800">
            <a:spAutoFit/>
          </a:bodyPr>
          <a:lstStyle>
            <a:lvl1pPr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Lens (f = 10 cm)</a:t>
            </a:r>
          </a:p>
        </p:txBody>
      </p:sp>
      <p:cxnSp>
        <p:nvCxnSpPr>
          <p:cNvPr id="129069" name="AutoShape 45"/>
          <p:cNvCxnSpPr>
            <a:cxnSpLocks noChangeShapeType="1"/>
            <a:stCxn id="129068" idx="0"/>
            <a:endCxn id="129073" idx="4"/>
          </p:cNvCxnSpPr>
          <p:nvPr/>
        </p:nvCxnSpPr>
        <p:spPr bwMode="auto">
          <a:xfrm flipH="1" flipV="1">
            <a:off x="6721807" y="3748088"/>
            <a:ext cx="923528" cy="4635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9070" name="AutoShape 46"/>
          <p:cNvSpPr>
            <a:spLocks noChangeArrowheads="1"/>
          </p:cNvSpPr>
          <p:nvPr/>
        </p:nvSpPr>
        <p:spPr bwMode="auto">
          <a:xfrm rot="4980000">
            <a:off x="6175375" y="2407444"/>
            <a:ext cx="320675" cy="763588"/>
          </a:xfrm>
          <a:custGeom>
            <a:avLst/>
            <a:gdLst>
              <a:gd name="G0" fmla="+- 4272 0 0"/>
              <a:gd name="G1" fmla="+- 21600 0 4272"/>
              <a:gd name="G2" fmla="*/ 4272 1 2"/>
              <a:gd name="G3" fmla="+- 21600 0 G2"/>
              <a:gd name="G4" fmla="+/ 4272 21600 2"/>
              <a:gd name="G5" fmla="+/ G1 0 2"/>
              <a:gd name="G6" fmla="*/ 21600 21600 4272"/>
              <a:gd name="G7" fmla="*/ G6 1 2"/>
              <a:gd name="G8" fmla="+- 21600 0 G7"/>
              <a:gd name="G9" fmla="*/ 21600 1 2"/>
              <a:gd name="G10" fmla="+- 4272 0 G9"/>
              <a:gd name="G11" fmla="?: G10 G8 0"/>
              <a:gd name="G12" fmla="?: G10 G7 21600"/>
              <a:gd name="T0" fmla="*/ 19464 w 21600"/>
              <a:gd name="T1" fmla="*/ 10800 h 21600"/>
              <a:gd name="T2" fmla="*/ 10800 w 21600"/>
              <a:gd name="T3" fmla="*/ 21600 h 21600"/>
              <a:gd name="T4" fmla="*/ 2136 w 21600"/>
              <a:gd name="T5" fmla="*/ 10800 h 21600"/>
              <a:gd name="T6" fmla="*/ 10800 w 21600"/>
              <a:gd name="T7" fmla="*/ 0 h 21600"/>
              <a:gd name="T8" fmla="*/ 3936 w 21600"/>
              <a:gd name="T9" fmla="*/ 3936 h 21600"/>
              <a:gd name="T10" fmla="*/ 17664 w 21600"/>
              <a:gd name="T11" fmla="*/ 176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272" y="21600"/>
                </a:lnTo>
                <a:lnTo>
                  <a:pt x="1732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>
              <a:alpha val="3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1" name="AutoShape 47"/>
          <p:cNvSpPr>
            <a:spLocks noChangeArrowheads="1"/>
          </p:cNvSpPr>
          <p:nvPr/>
        </p:nvSpPr>
        <p:spPr bwMode="auto">
          <a:xfrm rot="5820000">
            <a:off x="6252303" y="2910616"/>
            <a:ext cx="288925" cy="703394"/>
          </a:xfrm>
          <a:custGeom>
            <a:avLst/>
            <a:gdLst>
              <a:gd name="G0" fmla="+- 2435 0 0"/>
              <a:gd name="G1" fmla="+- 21600 0 2435"/>
              <a:gd name="G2" fmla="*/ 2435 1 2"/>
              <a:gd name="G3" fmla="+- 21600 0 G2"/>
              <a:gd name="G4" fmla="+/ 2435 21600 2"/>
              <a:gd name="G5" fmla="+/ G1 0 2"/>
              <a:gd name="G6" fmla="*/ 21600 21600 2435"/>
              <a:gd name="G7" fmla="*/ G6 1 2"/>
              <a:gd name="G8" fmla="+- 21600 0 G7"/>
              <a:gd name="G9" fmla="*/ 21600 1 2"/>
              <a:gd name="G10" fmla="+- 2435 0 G9"/>
              <a:gd name="G11" fmla="?: G10 G8 0"/>
              <a:gd name="G12" fmla="?: G10 G7 21600"/>
              <a:gd name="T0" fmla="*/ 20382 w 21600"/>
              <a:gd name="T1" fmla="*/ 10800 h 21600"/>
              <a:gd name="T2" fmla="*/ 10800 w 21600"/>
              <a:gd name="T3" fmla="*/ 21600 h 21600"/>
              <a:gd name="T4" fmla="*/ 1218 w 21600"/>
              <a:gd name="T5" fmla="*/ 10800 h 21600"/>
              <a:gd name="T6" fmla="*/ 10800 w 21600"/>
              <a:gd name="T7" fmla="*/ 0 h 21600"/>
              <a:gd name="T8" fmla="*/ 3018 w 21600"/>
              <a:gd name="T9" fmla="*/ 3018 h 21600"/>
              <a:gd name="T10" fmla="*/ 18582 w 21600"/>
              <a:gd name="T11" fmla="*/ 185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5" y="21600"/>
                </a:lnTo>
                <a:lnTo>
                  <a:pt x="191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>
              <a:alpha val="3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AutoShape 48"/>
          <p:cNvSpPr>
            <a:spLocks noChangeArrowheads="1"/>
          </p:cNvSpPr>
          <p:nvPr/>
        </p:nvSpPr>
        <p:spPr bwMode="auto">
          <a:xfrm rot="5400000" flipV="1">
            <a:off x="7343974" y="2417035"/>
            <a:ext cx="300038" cy="1752468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>
              <a:alpha val="3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Oval 49"/>
          <p:cNvSpPr>
            <a:spLocks noChangeArrowheads="1"/>
          </p:cNvSpPr>
          <p:nvPr/>
        </p:nvSpPr>
        <p:spPr bwMode="auto">
          <a:xfrm>
            <a:off x="6636677" y="2160588"/>
            <a:ext cx="170259" cy="15875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AutoShape 50"/>
          <p:cNvSpPr>
            <a:spLocks noChangeArrowheads="1"/>
          </p:cNvSpPr>
          <p:nvPr/>
        </p:nvSpPr>
        <p:spPr bwMode="auto">
          <a:xfrm rot="4980000">
            <a:off x="5652691" y="2724547"/>
            <a:ext cx="220662" cy="299244"/>
          </a:xfrm>
          <a:custGeom>
            <a:avLst/>
            <a:gdLst>
              <a:gd name="G0" fmla="+- 3019 0 0"/>
              <a:gd name="G1" fmla="+- 21600 0 3019"/>
              <a:gd name="G2" fmla="*/ 3019 1 2"/>
              <a:gd name="G3" fmla="+- 21600 0 G2"/>
              <a:gd name="G4" fmla="+/ 3019 21600 2"/>
              <a:gd name="G5" fmla="+/ G1 0 2"/>
              <a:gd name="G6" fmla="*/ 21600 21600 3019"/>
              <a:gd name="G7" fmla="*/ G6 1 2"/>
              <a:gd name="G8" fmla="+- 21600 0 G7"/>
              <a:gd name="G9" fmla="*/ 21600 1 2"/>
              <a:gd name="G10" fmla="+- 3019 0 G9"/>
              <a:gd name="G11" fmla="?: G10 G8 0"/>
              <a:gd name="G12" fmla="?: G10 G7 21600"/>
              <a:gd name="T0" fmla="*/ 20090 w 21600"/>
              <a:gd name="T1" fmla="*/ 10800 h 21600"/>
              <a:gd name="T2" fmla="*/ 10800 w 21600"/>
              <a:gd name="T3" fmla="*/ 21600 h 21600"/>
              <a:gd name="T4" fmla="*/ 1510 w 21600"/>
              <a:gd name="T5" fmla="*/ 10800 h 21600"/>
              <a:gd name="T6" fmla="*/ 10800 w 21600"/>
              <a:gd name="T7" fmla="*/ 0 h 21600"/>
              <a:gd name="T8" fmla="*/ 3310 w 21600"/>
              <a:gd name="T9" fmla="*/ 3310 h 21600"/>
              <a:gd name="T10" fmla="*/ 18290 w 21600"/>
              <a:gd name="T11" fmla="*/ 1829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019" y="21600"/>
                </a:lnTo>
                <a:lnTo>
                  <a:pt x="1858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>
              <a:alpha val="3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AutoShape 51"/>
          <p:cNvSpPr>
            <a:spLocks noChangeArrowheads="1"/>
          </p:cNvSpPr>
          <p:nvPr/>
        </p:nvSpPr>
        <p:spPr bwMode="auto">
          <a:xfrm rot="5820000">
            <a:off x="5706137" y="3030803"/>
            <a:ext cx="223837" cy="261408"/>
          </a:xfrm>
          <a:custGeom>
            <a:avLst/>
            <a:gdLst>
              <a:gd name="G0" fmla="+- 2435 0 0"/>
              <a:gd name="G1" fmla="+- 21600 0 2435"/>
              <a:gd name="G2" fmla="*/ 2435 1 2"/>
              <a:gd name="G3" fmla="+- 21600 0 G2"/>
              <a:gd name="G4" fmla="+/ 2435 21600 2"/>
              <a:gd name="G5" fmla="+/ G1 0 2"/>
              <a:gd name="G6" fmla="*/ 21600 21600 2435"/>
              <a:gd name="G7" fmla="*/ G6 1 2"/>
              <a:gd name="G8" fmla="+- 21600 0 G7"/>
              <a:gd name="G9" fmla="*/ 21600 1 2"/>
              <a:gd name="G10" fmla="+- 2435 0 G9"/>
              <a:gd name="G11" fmla="?: G10 G8 0"/>
              <a:gd name="G12" fmla="?: G10 G7 21600"/>
              <a:gd name="T0" fmla="*/ 20382 w 21600"/>
              <a:gd name="T1" fmla="*/ 10800 h 21600"/>
              <a:gd name="T2" fmla="*/ 10800 w 21600"/>
              <a:gd name="T3" fmla="*/ 21600 h 21600"/>
              <a:gd name="T4" fmla="*/ 1218 w 21600"/>
              <a:gd name="T5" fmla="*/ 10800 h 21600"/>
              <a:gd name="T6" fmla="*/ 10800 w 21600"/>
              <a:gd name="T7" fmla="*/ 0 h 21600"/>
              <a:gd name="T8" fmla="*/ 3018 w 21600"/>
              <a:gd name="T9" fmla="*/ 3018 h 21600"/>
              <a:gd name="T10" fmla="*/ 18582 w 21600"/>
              <a:gd name="T11" fmla="*/ 185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5" y="21600"/>
                </a:lnTo>
                <a:lnTo>
                  <a:pt x="191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>
              <a:alpha val="3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6" name="Oval 52"/>
          <p:cNvSpPr>
            <a:spLocks noChangeArrowheads="1"/>
          </p:cNvSpPr>
          <p:nvPr/>
        </p:nvSpPr>
        <p:spPr bwMode="auto">
          <a:xfrm>
            <a:off x="5460339" y="2836863"/>
            <a:ext cx="61913" cy="12541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7" name="Oval 53"/>
          <p:cNvSpPr>
            <a:spLocks noChangeArrowheads="1"/>
          </p:cNvSpPr>
          <p:nvPr/>
        </p:nvSpPr>
        <p:spPr bwMode="auto">
          <a:xfrm>
            <a:off x="5855891" y="3048001"/>
            <a:ext cx="110067" cy="2333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8" name="Oval 54"/>
          <p:cNvSpPr>
            <a:spLocks noChangeArrowheads="1"/>
          </p:cNvSpPr>
          <p:nvPr/>
        </p:nvSpPr>
        <p:spPr bwMode="auto">
          <a:xfrm>
            <a:off x="5845573" y="2727326"/>
            <a:ext cx="111786" cy="2333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9" name="Oval 55"/>
          <p:cNvSpPr>
            <a:spLocks noChangeArrowheads="1"/>
          </p:cNvSpPr>
          <p:nvPr/>
        </p:nvSpPr>
        <p:spPr bwMode="auto">
          <a:xfrm>
            <a:off x="5517092" y="3048000"/>
            <a:ext cx="75671" cy="14605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0" name="Oval 56"/>
          <p:cNvSpPr>
            <a:spLocks noChangeArrowheads="1"/>
          </p:cNvSpPr>
          <p:nvPr/>
        </p:nvSpPr>
        <p:spPr bwMode="auto">
          <a:xfrm>
            <a:off x="5460339" y="2824164"/>
            <a:ext cx="75671" cy="14763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081" name="Group 57"/>
          <p:cNvGrpSpPr>
            <a:grpSpLocks/>
          </p:cNvGrpSpPr>
          <p:nvPr/>
        </p:nvGrpSpPr>
        <p:grpSpPr bwMode="auto">
          <a:xfrm>
            <a:off x="2502298" y="2590801"/>
            <a:ext cx="232171" cy="161925"/>
            <a:chOff x="1455" y="1632"/>
            <a:chExt cx="135" cy="102"/>
          </a:xfrm>
        </p:grpSpPr>
        <p:sp>
          <p:nvSpPr>
            <p:cNvPr id="129082" name="AutoShape 58"/>
            <p:cNvSpPr>
              <a:spLocks noChangeArrowheads="1"/>
            </p:cNvSpPr>
            <p:nvPr/>
          </p:nvSpPr>
          <p:spPr bwMode="auto">
            <a:xfrm>
              <a:off x="1455" y="1632"/>
              <a:ext cx="136" cy="46"/>
            </a:xfrm>
            <a:prstGeom prst="rightArrow">
              <a:avLst>
                <a:gd name="adj1" fmla="val 50000"/>
                <a:gd name="adj2" fmla="val 73913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3" name="AutoShape 59"/>
            <p:cNvSpPr>
              <a:spLocks noChangeArrowheads="1"/>
            </p:cNvSpPr>
            <p:nvPr/>
          </p:nvSpPr>
          <p:spPr bwMode="auto">
            <a:xfrm rot="10800000">
              <a:off x="1455" y="1690"/>
              <a:ext cx="136" cy="46"/>
            </a:xfrm>
            <a:prstGeom prst="rightArrow">
              <a:avLst>
                <a:gd name="adj1" fmla="val 50000"/>
                <a:gd name="adj2" fmla="val 73913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84" name="Group 60"/>
          <p:cNvGrpSpPr>
            <a:grpSpLocks/>
          </p:cNvGrpSpPr>
          <p:nvPr/>
        </p:nvGrpSpPr>
        <p:grpSpPr bwMode="auto">
          <a:xfrm>
            <a:off x="2892690" y="3311526"/>
            <a:ext cx="232172" cy="161925"/>
            <a:chOff x="1682" y="2086"/>
            <a:chExt cx="135" cy="102"/>
          </a:xfrm>
        </p:grpSpPr>
        <p:sp>
          <p:nvSpPr>
            <p:cNvPr id="129085" name="AutoShape 61"/>
            <p:cNvSpPr>
              <a:spLocks noChangeArrowheads="1"/>
            </p:cNvSpPr>
            <p:nvPr/>
          </p:nvSpPr>
          <p:spPr bwMode="auto">
            <a:xfrm>
              <a:off x="1682" y="2086"/>
              <a:ext cx="136" cy="46"/>
            </a:xfrm>
            <a:prstGeom prst="rightArrow">
              <a:avLst>
                <a:gd name="adj1" fmla="val 50000"/>
                <a:gd name="adj2" fmla="val 73913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6" name="AutoShape 62"/>
            <p:cNvSpPr>
              <a:spLocks noChangeArrowheads="1"/>
            </p:cNvSpPr>
            <p:nvPr/>
          </p:nvSpPr>
          <p:spPr bwMode="auto">
            <a:xfrm rot="10800000">
              <a:off x="1682" y="2144"/>
              <a:ext cx="136" cy="46"/>
            </a:xfrm>
            <a:prstGeom prst="rightArrow">
              <a:avLst>
                <a:gd name="adj1" fmla="val 50000"/>
                <a:gd name="adj2" fmla="val 73913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87" name="AutoShape 63"/>
          <p:cNvSpPr>
            <a:spLocks noChangeArrowheads="1"/>
          </p:cNvSpPr>
          <p:nvPr/>
        </p:nvSpPr>
        <p:spPr bwMode="auto">
          <a:xfrm flipH="1">
            <a:off x="7174971" y="2959101"/>
            <a:ext cx="165100" cy="568325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8" name="AutoShape 64"/>
          <p:cNvSpPr>
            <a:spLocks noChangeArrowheads="1"/>
          </p:cNvSpPr>
          <p:nvPr/>
        </p:nvSpPr>
        <p:spPr bwMode="auto">
          <a:xfrm flipH="1">
            <a:off x="7183570" y="2511426"/>
            <a:ext cx="165100" cy="569913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9" name="Text Box 65"/>
          <p:cNvSpPr txBox="1">
            <a:spLocks noChangeArrowheads="1"/>
          </p:cNvSpPr>
          <p:nvPr/>
        </p:nvSpPr>
        <p:spPr bwMode="auto">
          <a:xfrm>
            <a:off x="5857610" y="792164"/>
            <a:ext cx="1816100" cy="1000448"/>
          </a:xfrm>
          <a:prstGeom prst="rect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264" rIns="90000" bIns="46800">
            <a:spAutoFit/>
          </a:bodyPr>
          <a:lstStyle>
            <a:lvl1pPr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plates selecting orthogonal polarization (T=97%)</a:t>
            </a:r>
          </a:p>
        </p:txBody>
      </p:sp>
      <p:cxnSp>
        <p:nvCxnSpPr>
          <p:cNvPr id="129090" name="AutoShape 66"/>
          <p:cNvCxnSpPr>
            <a:cxnSpLocks noChangeShapeType="1"/>
          </p:cNvCxnSpPr>
          <p:nvPr/>
        </p:nvCxnSpPr>
        <p:spPr bwMode="auto">
          <a:xfrm>
            <a:off x="7104460" y="1871664"/>
            <a:ext cx="127265" cy="6000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9091" name="Rectangle 67"/>
          <p:cNvSpPr>
            <a:spLocks noChangeArrowheads="1"/>
          </p:cNvSpPr>
          <p:nvPr/>
        </p:nvSpPr>
        <p:spPr bwMode="auto">
          <a:xfrm>
            <a:off x="4375151" y="3600450"/>
            <a:ext cx="1092068" cy="541338"/>
          </a:xfrm>
          <a:prstGeom prst="rect">
            <a:avLst/>
          </a:prstGeom>
          <a:noFill/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2" name="Rectangle 68"/>
          <p:cNvSpPr>
            <a:spLocks noChangeArrowheads="1"/>
          </p:cNvSpPr>
          <p:nvPr/>
        </p:nvSpPr>
        <p:spPr bwMode="auto">
          <a:xfrm>
            <a:off x="5623719" y="3744913"/>
            <a:ext cx="935567" cy="792162"/>
          </a:xfrm>
          <a:prstGeom prst="rect">
            <a:avLst/>
          </a:prstGeom>
          <a:noFill/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3" name="Text Box 69"/>
          <p:cNvSpPr txBox="1">
            <a:spLocks noChangeArrowheads="1"/>
          </p:cNvSpPr>
          <p:nvPr/>
        </p:nvSpPr>
        <p:spPr bwMode="auto">
          <a:xfrm>
            <a:off x="3482579" y="2760663"/>
            <a:ext cx="927155" cy="29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0648" rIns="90000" bIns="46800">
            <a:spAutoFit/>
          </a:bodyPr>
          <a:lstStyle>
            <a:lvl1pPr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w=1.25 mm</a:t>
            </a:r>
          </a:p>
        </p:txBody>
      </p:sp>
      <p:sp>
        <p:nvSpPr>
          <p:cNvPr id="129095" name="Text Box 71"/>
          <p:cNvSpPr txBox="1">
            <a:spLocks noChangeArrowheads="1"/>
          </p:cNvSpPr>
          <p:nvPr/>
        </p:nvSpPr>
        <p:spPr bwMode="auto">
          <a:xfrm>
            <a:off x="194338" y="1"/>
            <a:ext cx="943993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MULTIMODE SPATIAL CORRELATIONS-SPDC-Experimental set up</a:t>
            </a:r>
          </a:p>
        </p:txBody>
      </p:sp>
    </p:spTree>
    <p:extLst>
      <p:ext uri="{BB962C8B-B14F-4D97-AF65-F5344CB8AC3E}">
        <p14:creationId xmlns:p14="http://schemas.microsoft.com/office/powerpoint/2010/main" val="10447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329-99C5-4058-BA8F-E09149ACF4FD}" type="slidenum">
              <a:rPr lang="it-IT"/>
              <a:pPr/>
              <a:t>27</a:t>
            </a:fld>
            <a:endParaRPr lang="it-IT"/>
          </a:p>
        </p:txBody>
      </p:sp>
      <p:sp>
        <p:nvSpPr>
          <p:cNvPr id="140505" name="Rectangle 217"/>
          <p:cNvSpPr>
            <a:spLocks noChangeArrowheads="1"/>
          </p:cNvSpPr>
          <p:nvPr/>
        </p:nvSpPr>
        <p:spPr bwMode="auto">
          <a:xfrm>
            <a:off x="741231" y="3933825"/>
            <a:ext cx="8655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66"/>
                </a:solidFill>
                <a:latin typeface="Comic Sans MS" pitchFamily="66" charset="0"/>
              </a:rPr>
              <a:t>c) the grid of pixel is  centered with high accuracy with respect to the CS of the conjugated transverse modes (to reduce the fraction of uncorr. modes detected)[2,3]</a:t>
            </a:r>
          </a:p>
        </p:txBody>
      </p:sp>
      <p:sp>
        <p:nvSpPr>
          <p:cNvPr id="140495" name="Text Box 207"/>
          <p:cNvSpPr txBox="1">
            <a:spLocks noChangeArrowheads="1"/>
          </p:cNvSpPr>
          <p:nvPr/>
        </p:nvSpPr>
        <p:spPr bwMode="auto">
          <a:xfrm>
            <a:off x="741231" y="3068638"/>
            <a:ext cx="803486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rgbClr val="000066"/>
                </a:solidFill>
                <a:latin typeface="Comic Sans MS" pitchFamily="66" charset="0"/>
              </a:rPr>
              <a:t>a) losses are minimized (overall </a:t>
            </a:r>
            <a:r>
              <a:rPr lang="el-GR" sz="1600">
                <a:solidFill>
                  <a:srgbClr val="000066"/>
                </a:solidFill>
                <a:latin typeface="Comic Sans MS" pitchFamily="66" charset="0"/>
              </a:rPr>
              <a:t>η</a:t>
            </a:r>
            <a:r>
              <a:rPr lang="it-IT" sz="1600">
                <a:solidFill>
                  <a:srgbClr val="000066"/>
                </a:solidFill>
                <a:latin typeface="Comic Sans MS" pitchFamily="66" charset="0"/>
              </a:rPr>
              <a:t>=</a:t>
            </a:r>
            <a:r>
              <a:rPr lang="en-US" sz="1600">
                <a:solidFill>
                  <a:srgbClr val="000066"/>
                </a:solidFill>
                <a:latin typeface="Comic Sans MS" pitchFamily="66" charset="0"/>
              </a:rPr>
              <a:t>0.62),</a:t>
            </a: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000066"/>
                </a:solidFill>
                <a:latin typeface="Comic Sans MS" pitchFamily="66" charset="0"/>
              </a:rPr>
              <a:t>b) pixel size     is larger than the size of transverse spatial mode[1,2],</a:t>
            </a:r>
          </a:p>
        </p:txBody>
      </p:sp>
      <p:grpSp>
        <p:nvGrpSpPr>
          <p:cNvPr id="140491" name="Group 203"/>
          <p:cNvGrpSpPr>
            <a:grpSpLocks/>
          </p:cNvGrpSpPr>
          <p:nvPr/>
        </p:nvGrpSpPr>
        <p:grpSpPr bwMode="auto">
          <a:xfrm>
            <a:off x="818621" y="549276"/>
            <a:ext cx="8696987" cy="2449513"/>
            <a:chOff x="328" y="787"/>
            <a:chExt cx="5216" cy="1748"/>
          </a:xfrm>
        </p:grpSpPr>
        <p:grpSp>
          <p:nvGrpSpPr>
            <p:cNvPr id="140490" name="Group 202"/>
            <p:cNvGrpSpPr>
              <a:grpSpLocks/>
            </p:cNvGrpSpPr>
            <p:nvPr/>
          </p:nvGrpSpPr>
          <p:grpSpPr bwMode="auto">
            <a:xfrm>
              <a:off x="328" y="787"/>
              <a:ext cx="5216" cy="1748"/>
              <a:chOff x="340" y="790"/>
              <a:chExt cx="5171" cy="1748"/>
            </a:xfrm>
          </p:grpSpPr>
          <p:pic>
            <p:nvPicPr>
              <p:cNvPr id="140292" name="Picture 4" descr="untitled"/>
              <p:cNvPicPr>
                <a:picLocks noChangeAspect="1" noChangeArrowheads="1"/>
              </p:cNvPicPr>
              <p:nvPr/>
            </p:nvPicPr>
            <p:blipFill>
              <a:blip r:embed="rId3">
                <a:lum bright="6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50" r="3500"/>
              <a:stretch>
                <a:fillRect/>
              </a:stretch>
            </p:blipFill>
            <p:spPr bwMode="auto">
              <a:xfrm>
                <a:off x="340" y="799"/>
                <a:ext cx="5171" cy="1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0489" name="Group 201"/>
              <p:cNvGrpSpPr>
                <a:grpSpLocks/>
              </p:cNvGrpSpPr>
              <p:nvPr/>
            </p:nvGrpSpPr>
            <p:grpSpPr bwMode="auto">
              <a:xfrm>
                <a:off x="379" y="790"/>
                <a:ext cx="4438" cy="1748"/>
                <a:chOff x="515" y="775"/>
                <a:chExt cx="4438" cy="1748"/>
              </a:xfrm>
            </p:grpSpPr>
            <p:grpSp>
              <p:nvGrpSpPr>
                <p:cNvPr id="140468" name="Group 180"/>
                <p:cNvGrpSpPr>
                  <a:grpSpLocks/>
                </p:cNvGrpSpPr>
                <p:nvPr/>
              </p:nvGrpSpPr>
              <p:grpSpPr bwMode="auto">
                <a:xfrm>
                  <a:off x="671" y="775"/>
                  <a:ext cx="4176" cy="1748"/>
                  <a:chOff x="930" y="572"/>
                  <a:chExt cx="3628" cy="1633"/>
                </a:xfrm>
              </p:grpSpPr>
              <p:sp>
                <p:nvSpPr>
                  <p:cNvPr id="14029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29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29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26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29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29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39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29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29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24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595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66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72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79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85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92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99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05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0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315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38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45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1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8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4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70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8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84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0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97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04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10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17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29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43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2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50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57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63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69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6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89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964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03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09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3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16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4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4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29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4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36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4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42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4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48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4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55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82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93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8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005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8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446" name="Group 158"/>
                <p:cNvGrpSpPr>
                  <a:grpSpLocks/>
                </p:cNvGrpSpPr>
                <p:nvPr/>
              </p:nvGrpSpPr>
              <p:grpSpPr bwMode="auto">
                <a:xfrm>
                  <a:off x="515" y="911"/>
                  <a:ext cx="4438" cy="1417"/>
                  <a:chOff x="295" y="856"/>
                  <a:chExt cx="4263" cy="1044"/>
                </a:xfrm>
              </p:grpSpPr>
              <p:sp>
                <p:nvSpPr>
                  <p:cNvPr id="140413" name="Line 125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232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14" name="Line 126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292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15" name="Line 127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363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16" name="Line 128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429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17" name="Line 129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488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18" name="Line 130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559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19" name="Line 131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625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0" name="Line 132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683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1" name="Line 133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754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2" name="Line 134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82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3" name="Line 135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88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4" name="Line 136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95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5" name="Line 137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016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6" name="Line 138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08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7" name="Line 139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15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8" name="Line 140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216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429" name="Line 141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276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40488" name="Group 200"/>
            <p:cNvGrpSpPr>
              <a:grpSpLocks/>
            </p:cNvGrpSpPr>
            <p:nvPr/>
          </p:nvGrpSpPr>
          <p:grpSpPr bwMode="auto">
            <a:xfrm>
              <a:off x="1453" y="1304"/>
              <a:ext cx="2594" cy="675"/>
              <a:chOff x="1591" y="1207"/>
              <a:chExt cx="2559" cy="675"/>
            </a:xfrm>
          </p:grpSpPr>
          <p:sp>
            <p:nvSpPr>
              <p:cNvPr id="140472" name="Rectangle 184"/>
              <p:cNvSpPr>
                <a:spLocks noChangeArrowheads="1"/>
              </p:cNvSpPr>
              <p:nvPr/>
            </p:nvSpPr>
            <p:spPr bwMode="auto">
              <a:xfrm>
                <a:off x="1591" y="1286"/>
                <a:ext cx="590" cy="5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73" name="Oval 185"/>
              <p:cNvSpPr>
                <a:spLocks noChangeAspect="1" noChangeArrowheads="1"/>
              </p:cNvSpPr>
              <p:nvPr/>
            </p:nvSpPr>
            <p:spPr bwMode="auto">
              <a:xfrm>
                <a:off x="2848" y="1558"/>
                <a:ext cx="32" cy="46"/>
              </a:xfrm>
              <a:prstGeom prst="ellipse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74" name="Text Box 186"/>
              <p:cNvSpPr txBox="1">
                <a:spLocks noChangeArrowheads="1"/>
              </p:cNvSpPr>
              <p:nvPr/>
            </p:nvSpPr>
            <p:spPr bwMode="auto">
              <a:xfrm>
                <a:off x="2699" y="1207"/>
                <a:ext cx="286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CS</a:t>
                </a:r>
              </a:p>
            </p:txBody>
          </p:sp>
          <p:sp>
            <p:nvSpPr>
              <p:cNvPr id="140479" name="Rectangle 191"/>
              <p:cNvSpPr>
                <a:spLocks noChangeArrowheads="1"/>
              </p:cNvSpPr>
              <p:nvPr/>
            </p:nvSpPr>
            <p:spPr bwMode="auto">
              <a:xfrm>
                <a:off x="3560" y="1280"/>
                <a:ext cx="590" cy="5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81" name="Rectangle 193"/>
              <p:cNvSpPr>
                <a:spLocks noChangeAspect="1" noChangeArrowheads="1"/>
              </p:cNvSpPr>
              <p:nvPr/>
            </p:nvSpPr>
            <p:spPr bwMode="auto">
              <a:xfrm>
                <a:off x="1739" y="1456"/>
                <a:ext cx="68" cy="68"/>
              </a:xfrm>
              <a:prstGeom prst="rect">
                <a:avLst/>
              </a:prstGeom>
              <a:solidFill>
                <a:schemeClr val="accent1">
                  <a:alpha val="5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82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2035" y="1723"/>
                <a:ext cx="68" cy="68"/>
              </a:xfrm>
              <a:prstGeom prst="rect">
                <a:avLst/>
              </a:prstGeom>
              <a:solidFill>
                <a:schemeClr val="accent1">
                  <a:alpha val="5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83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3618" y="1365"/>
                <a:ext cx="68" cy="68"/>
              </a:xfrm>
              <a:prstGeom prst="rect">
                <a:avLst/>
              </a:prstGeom>
              <a:solidFill>
                <a:schemeClr val="accent1">
                  <a:alpha val="5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84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3923" y="1638"/>
                <a:ext cx="68" cy="68"/>
              </a:xfrm>
              <a:prstGeom prst="rect">
                <a:avLst/>
              </a:prstGeom>
              <a:solidFill>
                <a:schemeClr val="accent1">
                  <a:alpha val="5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0485" name="AutoShape 197"/>
              <p:cNvCxnSpPr>
                <a:cxnSpLocks noChangeShapeType="1"/>
                <a:stCxn id="140481" idx="3"/>
                <a:endCxn id="140484" idx="1"/>
              </p:cNvCxnSpPr>
              <p:nvPr/>
            </p:nvCxnSpPr>
            <p:spPr bwMode="auto">
              <a:xfrm>
                <a:off x="1807" y="1490"/>
                <a:ext cx="2116" cy="1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486" name="AutoShape 198"/>
              <p:cNvCxnSpPr>
                <a:cxnSpLocks noChangeShapeType="1"/>
              </p:cNvCxnSpPr>
              <p:nvPr/>
            </p:nvCxnSpPr>
            <p:spPr bwMode="auto">
              <a:xfrm flipV="1">
                <a:off x="2109" y="1389"/>
                <a:ext cx="1515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40487" name="Rectangle 199"/>
          <p:cNvSpPr>
            <a:spLocks noChangeAspect="1" noChangeArrowheads="1"/>
          </p:cNvSpPr>
          <p:nvPr/>
        </p:nvSpPr>
        <p:spPr bwMode="auto">
          <a:xfrm flipH="1">
            <a:off x="2144581" y="3573463"/>
            <a:ext cx="233892" cy="2159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" name="AutoShape 210"/>
          <p:cNvSpPr>
            <a:spLocks noChangeArrowheads="1"/>
          </p:cNvSpPr>
          <p:nvPr/>
        </p:nvSpPr>
        <p:spPr bwMode="auto">
          <a:xfrm>
            <a:off x="6591962" y="979488"/>
            <a:ext cx="858176" cy="793750"/>
          </a:xfrm>
          <a:custGeom>
            <a:avLst/>
            <a:gdLst>
              <a:gd name="G0" fmla="+- 7736 0 0"/>
              <a:gd name="G1" fmla="+- 10142 0 0"/>
              <a:gd name="G2" fmla="+- 4409 0 0"/>
              <a:gd name="G3" fmla="+- 21600 0 7736"/>
              <a:gd name="G4" fmla="+- 21600 0 10142"/>
              <a:gd name="G5" fmla="+- 21600 0 4409"/>
              <a:gd name="G6" fmla="+- 7736 0 10800"/>
              <a:gd name="G7" fmla="+- 10142 0 10800"/>
              <a:gd name="G8" fmla="*/ G7 4409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7736" y="4409"/>
                </a:lnTo>
                <a:lnTo>
                  <a:pt x="10142" y="4409"/>
                </a:lnTo>
                <a:lnTo>
                  <a:pt x="10142" y="10142"/>
                </a:lnTo>
                <a:lnTo>
                  <a:pt x="4409" y="10142"/>
                </a:lnTo>
                <a:lnTo>
                  <a:pt x="4409" y="7736"/>
                </a:lnTo>
                <a:lnTo>
                  <a:pt x="0" y="10800"/>
                </a:lnTo>
                <a:lnTo>
                  <a:pt x="4409" y="13864"/>
                </a:lnTo>
                <a:lnTo>
                  <a:pt x="4409" y="11458"/>
                </a:lnTo>
                <a:lnTo>
                  <a:pt x="10142" y="11458"/>
                </a:lnTo>
                <a:lnTo>
                  <a:pt x="10142" y="17191"/>
                </a:lnTo>
                <a:lnTo>
                  <a:pt x="7736" y="17191"/>
                </a:lnTo>
                <a:lnTo>
                  <a:pt x="10800" y="21600"/>
                </a:lnTo>
                <a:lnTo>
                  <a:pt x="13864" y="17191"/>
                </a:lnTo>
                <a:lnTo>
                  <a:pt x="11458" y="17191"/>
                </a:lnTo>
                <a:lnTo>
                  <a:pt x="11458" y="11458"/>
                </a:lnTo>
                <a:lnTo>
                  <a:pt x="17191" y="11458"/>
                </a:lnTo>
                <a:lnTo>
                  <a:pt x="17191" y="13864"/>
                </a:lnTo>
                <a:lnTo>
                  <a:pt x="21600" y="10800"/>
                </a:lnTo>
                <a:lnTo>
                  <a:pt x="17191" y="7736"/>
                </a:lnTo>
                <a:lnTo>
                  <a:pt x="17191" y="10142"/>
                </a:lnTo>
                <a:lnTo>
                  <a:pt x="11458" y="10142"/>
                </a:lnTo>
                <a:lnTo>
                  <a:pt x="11458" y="4409"/>
                </a:lnTo>
                <a:lnTo>
                  <a:pt x="13864" y="440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499" name="Picture 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64" y="4722813"/>
            <a:ext cx="309906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500" name="Text Box 212"/>
          <p:cNvSpPr txBox="1">
            <a:spLocks noChangeArrowheads="1"/>
          </p:cNvSpPr>
          <p:nvPr/>
        </p:nvSpPr>
        <p:spPr bwMode="auto">
          <a:xfrm>
            <a:off x="6201569" y="4621213"/>
            <a:ext cx="179374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Uncorr. Modes</a:t>
            </a:r>
          </a:p>
        </p:txBody>
      </p:sp>
      <p:sp>
        <p:nvSpPr>
          <p:cNvPr id="140501" name="Line 213"/>
          <p:cNvSpPr>
            <a:spLocks noChangeShapeType="1"/>
          </p:cNvSpPr>
          <p:nvPr/>
        </p:nvSpPr>
        <p:spPr bwMode="auto">
          <a:xfrm flipH="1">
            <a:off x="5420784" y="4781550"/>
            <a:ext cx="85817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502" name="Text Box 214"/>
          <p:cNvSpPr txBox="1">
            <a:spLocks noChangeArrowheads="1"/>
          </p:cNvSpPr>
          <p:nvPr/>
        </p:nvSpPr>
        <p:spPr bwMode="auto">
          <a:xfrm>
            <a:off x="6258323" y="5068888"/>
            <a:ext cx="150309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Corr. Modes</a:t>
            </a:r>
          </a:p>
        </p:txBody>
      </p:sp>
      <p:sp>
        <p:nvSpPr>
          <p:cNvPr id="140503" name="Line 215"/>
          <p:cNvSpPr>
            <a:spLocks noChangeShapeType="1"/>
          </p:cNvSpPr>
          <p:nvPr/>
        </p:nvSpPr>
        <p:spPr bwMode="auto">
          <a:xfrm flipH="1" flipV="1">
            <a:off x="5420784" y="5141914"/>
            <a:ext cx="85817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504" name="Rectangle 216"/>
          <p:cNvSpPr>
            <a:spLocks noChangeArrowheads="1"/>
          </p:cNvSpPr>
          <p:nvPr/>
        </p:nvSpPr>
        <p:spPr bwMode="auto">
          <a:xfrm>
            <a:off x="816902" y="5516563"/>
            <a:ext cx="678801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66"/>
                </a:solidFill>
                <a:latin typeface="Comic Sans MS" pitchFamily="66" charset="0"/>
              </a:rPr>
              <a:t>d) gradients and inhomogeneities of intensity are corrected [2]</a:t>
            </a:r>
          </a:p>
        </p:txBody>
      </p:sp>
      <p:sp>
        <p:nvSpPr>
          <p:cNvPr id="140506" name="Rectangle 218"/>
          <p:cNvSpPr>
            <a:spLocks noChangeArrowheads="1"/>
          </p:cNvSpPr>
          <p:nvPr/>
        </p:nvSpPr>
        <p:spPr bwMode="auto">
          <a:xfrm>
            <a:off x="2729311" y="6032500"/>
            <a:ext cx="717669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[1] E. Brambilla </a:t>
            </a:r>
            <a:r>
              <a:rPr lang="en-US" sz="1600" i="1"/>
              <a:t>et al.</a:t>
            </a:r>
            <a:r>
              <a:rPr lang="en-US" sz="1600"/>
              <a:t>, Phys. Rev. A. 77, 053807 (2008) ;[2]G.Brida </a:t>
            </a:r>
            <a:r>
              <a:rPr lang="en-US" sz="1600" i="1"/>
              <a:t>et al.</a:t>
            </a:r>
            <a:r>
              <a:rPr lang="en-US" sz="1600"/>
              <a:t>, Phys. Rev. A 83, 063807 (2011) ; [3] Agafonov, Chekhova, Leuchs, arXiv:0910.4831</a:t>
            </a:r>
          </a:p>
        </p:txBody>
      </p:sp>
      <p:sp>
        <p:nvSpPr>
          <p:cNvPr id="140507" name="Line 219"/>
          <p:cNvSpPr>
            <a:spLocks noChangeShapeType="1"/>
          </p:cNvSpPr>
          <p:nvPr/>
        </p:nvSpPr>
        <p:spPr bwMode="auto">
          <a:xfrm flipH="1">
            <a:off x="5577285" y="4997450"/>
            <a:ext cx="3112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508" name="Text Box 220"/>
          <p:cNvSpPr txBox="1">
            <a:spLocks noChangeArrowheads="1"/>
          </p:cNvSpPr>
          <p:nvPr/>
        </p:nvSpPr>
        <p:spPr bwMode="auto">
          <a:xfrm>
            <a:off x="5811177" y="4868863"/>
            <a:ext cx="234063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# photons per mode</a:t>
            </a:r>
          </a:p>
        </p:txBody>
      </p:sp>
      <p:sp>
        <p:nvSpPr>
          <p:cNvPr id="140512" name="Rectangle 224"/>
          <p:cNvSpPr>
            <a:spLocks noChangeArrowheads="1"/>
          </p:cNvSpPr>
          <p:nvPr/>
        </p:nvSpPr>
        <p:spPr bwMode="auto">
          <a:xfrm>
            <a:off x="271728" y="3141663"/>
            <a:ext cx="62428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66"/>
                </a:solidFill>
                <a:latin typeface="Comic Sans MS" pitchFamily="66" charset="0"/>
              </a:rPr>
              <a:t>If..</a:t>
            </a:r>
            <a:r>
              <a:rPr lang="en-US"/>
              <a:t> </a:t>
            </a:r>
          </a:p>
        </p:txBody>
      </p:sp>
      <p:grpSp>
        <p:nvGrpSpPr>
          <p:cNvPr id="140532" name="Group 244"/>
          <p:cNvGrpSpPr>
            <a:grpSpLocks/>
          </p:cNvGrpSpPr>
          <p:nvPr/>
        </p:nvGrpSpPr>
        <p:grpSpPr bwMode="auto">
          <a:xfrm>
            <a:off x="8034867" y="3429000"/>
            <a:ext cx="507339" cy="503238"/>
            <a:chOff x="4393" y="2160"/>
            <a:chExt cx="295" cy="317"/>
          </a:xfrm>
        </p:grpSpPr>
        <p:pic>
          <p:nvPicPr>
            <p:cNvPr id="140516" name="Picture 2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6" t="28542" r="30341" b="49338"/>
            <a:stretch>
              <a:fillRect/>
            </a:stretch>
          </p:blipFill>
          <p:spPr bwMode="auto">
            <a:xfrm>
              <a:off x="4393" y="2160"/>
              <a:ext cx="295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6136" t="28542" r="30341" b="4933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531" name="Oval 243"/>
            <p:cNvSpPr>
              <a:spLocks noChangeArrowheads="1"/>
            </p:cNvSpPr>
            <p:nvPr/>
          </p:nvSpPr>
          <p:spPr bwMode="auto">
            <a:xfrm>
              <a:off x="4513" y="2251"/>
              <a:ext cx="136" cy="13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533" name="Text Box 245"/>
          <p:cNvSpPr txBox="1">
            <a:spLocks noChangeArrowheads="1"/>
          </p:cNvSpPr>
          <p:nvPr/>
        </p:nvSpPr>
        <p:spPr bwMode="auto">
          <a:xfrm>
            <a:off x="271727" y="1"/>
            <a:ext cx="943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MULTIMODE SPATIAL CORRELATIONS-detection </a:t>
            </a:r>
          </a:p>
        </p:txBody>
      </p:sp>
      <p:sp>
        <p:nvSpPr>
          <p:cNvPr id="140534" name="Text Box 246"/>
          <p:cNvSpPr txBox="1">
            <a:spLocks noChangeArrowheads="1"/>
          </p:cNvSpPr>
          <p:nvPr/>
        </p:nvSpPr>
        <p:spPr bwMode="auto">
          <a:xfrm>
            <a:off x="2925366" y="908051"/>
            <a:ext cx="46090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535" name="Text Box 247"/>
          <p:cNvSpPr txBox="1">
            <a:spLocks noChangeArrowheads="1"/>
          </p:cNvSpPr>
          <p:nvPr/>
        </p:nvSpPr>
        <p:spPr bwMode="auto">
          <a:xfrm>
            <a:off x="6278960" y="908051"/>
            <a:ext cx="46090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536" name="Text Box 248"/>
          <p:cNvSpPr txBox="1">
            <a:spLocks noChangeArrowheads="1"/>
          </p:cNvSpPr>
          <p:nvPr/>
        </p:nvSpPr>
        <p:spPr bwMode="auto">
          <a:xfrm>
            <a:off x="2301081" y="2371725"/>
            <a:ext cx="1904689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BEAM 1 (</a:t>
            </a:r>
            <a:r>
              <a:rPr lang="el-GR" sz="1600"/>
              <a:t>λ</a:t>
            </a:r>
            <a:r>
              <a:rPr lang="it-IT" sz="1600"/>
              <a:t>=</a:t>
            </a:r>
            <a:r>
              <a:rPr lang="en-US" sz="1600"/>
              <a:t>710nm)</a:t>
            </a:r>
          </a:p>
        </p:txBody>
      </p:sp>
      <p:sp>
        <p:nvSpPr>
          <p:cNvPr id="140538" name="Text Box 250"/>
          <p:cNvSpPr txBox="1">
            <a:spLocks noChangeArrowheads="1"/>
          </p:cNvSpPr>
          <p:nvPr/>
        </p:nvSpPr>
        <p:spPr bwMode="auto">
          <a:xfrm>
            <a:off x="5577286" y="2325688"/>
            <a:ext cx="2007281" cy="3847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BEAM 2 (</a:t>
            </a:r>
            <a:r>
              <a:rPr lang="el-GR"/>
              <a:t>λ</a:t>
            </a:r>
            <a:r>
              <a:rPr lang="it-IT"/>
              <a:t>=</a:t>
            </a:r>
            <a:r>
              <a:rPr lang="en-US"/>
              <a:t> </a:t>
            </a:r>
            <a:r>
              <a:rPr lang="en-US" sz="1600"/>
              <a:t>710nm)</a:t>
            </a:r>
          </a:p>
        </p:txBody>
      </p:sp>
    </p:spTree>
    <p:extLst>
      <p:ext uri="{BB962C8B-B14F-4D97-AF65-F5344CB8AC3E}">
        <p14:creationId xmlns:p14="http://schemas.microsoft.com/office/powerpoint/2010/main" val="3776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4BAA-E9BE-4E9B-B5BF-4E54B38FAA4C}" type="slidenum">
              <a:rPr lang="it-IT"/>
              <a:pPr/>
              <a:t>28</a:t>
            </a:fld>
            <a:endParaRPr lang="it-IT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62121" y="620714"/>
            <a:ext cx="826875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The goal is to </a:t>
            </a:r>
            <a:r>
              <a:rPr lang="en-US">
                <a:solidFill>
                  <a:srgbClr val="CC0000"/>
                </a:solidFill>
                <a:latin typeface="Comic Sans MS" pitchFamily="66" charset="0"/>
              </a:rPr>
              <a:t>measure good squeezing</a:t>
            </a:r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 in the difference N</a:t>
            </a:r>
            <a:r>
              <a:rPr lang="en-US" baseline="-25000">
                <a:solidFill>
                  <a:srgbClr val="000066"/>
                </a:solidFill>
                <a:latin typeface="Comic Sans MS" pitchFamily="66" charset="0"/>
              </a:rPr>
              <a:t>1</a:t>
            </a:r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b="1">
                <a:solidFill>
                  <a:srgbClr val="000066"/>
                </a:solidFill>
                <a:latin typeface="Comic Sans MS" pitchFamily="66" charset="0"/>
              </a:rPr>
              <a:t>x</a:t>
            </a:r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)-N</a:t>
            </a:r>
            <a:r>
              <a:rPr lang="en-US" baseline="-25000">
                <a:solidFill>
                  <a:srgbClr val="000066"/>
                </a:solidFill>
                <a:latin typeface="Comic Sans MS" pitchFamily="66" charset="0"/>
              </a:rPr>
              <a:t>2</a:t>
            </a:r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(-</a:t>
            </a:r>
            <a:r>
              <a:rPr lang="en-US" b="1">
                <a:solidFill>
                  <a:srgbClr val="000066"/>
                </a:solidFill>
                <a:latin typeface="Comic Sans MS" pitchFamily="66" charset="0"/>
              </a:rPr>
              <a:t>x</a:t>
            </a:r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) for </a:t>
            </a:r>
            <a:r>
              <a:rPr lang="en-US">
                <a:solidFill>
                  <a:srgbClr val="CC0000"/>
                </a:solidFill>
                <a:latin typeface="Comic Sans MS" pitchFamily="66" charset="0"/>
              </a:rPr>
              <a:t>all the pairs of symmetric pixels</a:t>
            </a:r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 in a certain large area of the CCD at the same time!</a:t>
            </a:r>
          </a:p>
        </p:txBody>
      </p:sp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2221972" y="1566863"/>
          <a:ext cx="4447381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" name="Equation" r:id="rId3" imgW="2705040" imgH="520560" progId="Equation.3">
                  <p:embed/>
                </p:oleObj>
              </mc:Choice>
              <mc:Fallback>
                <p:oleObj name="Equation" r:id="rId3" imgW="27050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972" y="1566863"/>
                        <a:ext cx="4447381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4" name="Object 10"/>
          <p:cNvGraphicFramePr>
            <a:graphicFrameLocks noChangeAspect="1"/>
          </p:cNvGraphicFramePr>
          <p:nvPr/>
        </p:nvGraphicFramePr>
        <p:xfrm>
          <a:off x="7450138" y="1773238"/>
          <a:ext cx="858177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0" name="Equation" r:id="rId5" imgW="482400" imgH="164880" progId="Equation.3">
                  <p:embed/>
                </p:oleObj>
              </mc:Choice>
              <mc:Fallback>
                <p:oleObj name="Equation" r:id="rId5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1773238"/>
                        <a:ext cx="858177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6" name="AutoShape 12"/>
          <p:cNvSpPr>
            <a:spLocks/>
          </p:cNvSpPr>
          <p:nvPr/>
        </p:nvSpPr>
        <p:spPr bwMode="auto">
          <a:xfrm>
            <a:off x="2187575" y="2252663"/>
            <a:ext cx="1324240" cy="792162"/>
          </a:xfrm>
          <a:prstGeom prst="borderCallout3">
            <a:avLst>
              <a:gd name="adj1" fmla="val 14431"/>
              <a:gd name="adj2" fmla="val -6231"/>
              <a:gd name="adj3" fmla="val 14431"/>
              <a:gd name="adj4" fmla="val -13898"/>
              <a:gd name="adj5" fmla="val -18236"/>
              <a:gd name="adj6" fmla="val -13898"/>
              <a:gd name="adj7" fmla="val -18639"/>
              <a:gd name="adj8" fmla="val 37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Noise Reduction Factor</a:t>
            </a:r>
          </a:p>
          <a:p>
            <a:pPr algn="ctr"/>
            <a:endParaRPr lang="en-US"/>
          </a:p>
        </p:txBody>
      </p:sp>
      <p:sp>
        <p:nvSpPr>
          <p:cNvPr id="139277" name="AutoShape 13"/>
          <p:cNvSpPr>
            <a:spLocks/>
          </p:cNvSpPr>
          <p:nvPr/>
        </p:nvSpPr>
        <p:spPr bwMode="auto">
          <a:xfrm>
            <a:off x="4371711" y="2468563"/>
            <a:ext cx="1482460" cy="576262"/>
          </a:xfrm>
          <a:prstGeom prst="borderCallout3">
            <a:avLst>
              <a:gd name="adj1" fmla="val 19833"/>
              <a:gd name="adj2" fmla="val -5569"/>
              <a:gd name="adj3" fmla="val 19833"/>
              <a:gd name="adj4" fmla="val -39444"/>
              <a:gd name="adj5" fmla="val -17079"/>
              <a:gd name="adj6" fmla="val -39444"/>
              <a:gd name="adj7" fmla="val -17356"/>
              <a:gd name="adj8" fmla="val 62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Shot Noise level</a:t>
            </a:r>
          </a:p>
          <a:p>
            <a:pPr algn="ctr"/>
            <a:endParaRPr lang="en-US"/>
          </a:p>
        </p:txBody>
      </p:sp>
      <p:sp>
        <p:nvSpPr>
          <p:cNvPr id="139278" name="AutoShape 14"/>
          <p:cNvSpPr>
            <a:spLocks/>
          </p:cNvSpPr>
          <p:nvPr/>
        </p:nvSpPr>
        <p:spPr bwMode="auto">
          <a:xfrm>
            <a:off x="6122459" y="2236788"/>
            <a:ext cx="1482460" cy="863600"/>
          </a:xfrm>
          <a:prstGeom prst="borderCallout3">
            <a:avLst>
              <a:gd name="adj1" fmla="val 13236"/>
              <a:gd name="adj2" fmla="val -5569"/>
              <a:gd name="adj3" fmla="val 13236"/>
              <a:gd name="adj4" fmla="val -14963"/>
              <a:gd name="adj5" fmla="val -8454"/>
              <a:gd name="adj6" fmla="val -14963"/>
              <a:gd name="adj7" fmla="val -8639"/>
              <a:gd name="adj8" fmla="val 14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Theoretical result for twin beams</a:t>
            </a:r>
          </a:p>
          <a:p>
            <a:pPr algn="ctr"/>
            <a:endParaRPr lang="en-US"/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507339" y="3644901"/>
            <a:ext cx="265363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For classical light….</a:t>
            </a:r>
          </a:p>
        </p:txBody>
      </p:sp>
      <p:graphicFrame>
        <p:nvGraphicFramePr>
          <p:cNvPr id="139280" name="Object 16"/>
          <p:cNvGraphicFramePr>
            <a:graphicFrameLocks noChangeAspect="1"/>
          </p:cNvGraphicFramePr>
          <p:nvPr/>
        </p:nvGraphicFramePr>
        <p:xfrm>
          <a:off x="3080147" y="3716338"/>
          <a:ext cx="140335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1" name="Equation" r:id="rId7" imgW="812520" imgH="177480" progId="Equation.3">
                  <p:embed/>
                </p:oleObj>
              </mc:Choice>
              <mc:Fallback>
                <p:oleObj name="Equation" r:id="rId7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147" y="3716338"/>
                        <a:ext cx="1403350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20" name="Text Box 56"/>
          <p:cNvSpPr txBox="1">
            <a:spLocks noChangeArrowheads="1"/>
          </p:cNvSpPr>
          <p:nvPr/>
        </p:nvSpPr>
        <p:spPr bwMode="auto">
          <a:xfrm>
            <a:off x="271727" y="1"/>
            <a:ext cx="943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MULTIMODE SPATIAL CORRELATIONS – sub shot noise regime</a:t>
            </a:r>
          </a:p>
        </p:txBody>
      </p:sp>
      <p:grpSp>
        <p:nvGrpSpPr>
          <p:cNvPr id="139322" name="Group 58"/>
          <p:cNvGrpSpPr>
            <a:grpSpLocks/>
          </p:cNvGrpSpPr>
          <p:nvPr/>
        </p:nvGrpSpPr>
        <p:grpSpPr bwMode="auto">
          <a:xfrm>
            <a:off x="7245483" y="4365625"/>
            <a:ext cx="1733550" cy="674688"/>
            <a:chOff x="2550" y="2496"/>
            <a:chExt cx="1142" cy="470"/>
          </a:xfrm>
        </p:grpSpPr>
        <p:graphicFrame>
          <p:nvGraphicFramePr>
            <p:cNvPr id="139323" name="Object 59"/>
            <p:cNvGraphicFramePr>
              <a:graphicFrameLocks noChangeAspect="1"/>
            </p:cNvGraphicFramePr>
            <p:nvPr/>
          </p:nvGraphicFramePr>
          <p:xfrm>
            <a:off x="2550" y="2575"/>
            <a:ext cx="1142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2" name="Equation" r:id="rId9" imgW="1015920" imgH="279360" progId="Equation.3">
                    <p:embed/>
                  </p:oleObj>
                </mc:Choice>
                <mc:Fallback>
                  <p:oleObj name="Equation" r:id="rId9" imgW="10159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0" y="2575"/>
                          <a:ext cx="1142" cy="31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324" name="Text Box 60"/>
            <p:cNvSpPr txBox="1">
              <a:spLocks noChangeArrowheads="1"/>
            </p:cNvSpPr>
            <p:nvPr/>
          </p:nvSpPr>
          <p:spPr bwMode="auto">
            <a:xfrm>
              <a:off x="2751" y="2496"/>
              <a:ext cx="741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9325" name="Object 61"/>
          <p:cNvGraphicFramePr>
            <a:graphicFrameLocks noChangeAspect="1"/>
          </p:cNvGraphicFramePr>
          <p:nvPr/>
        </p:nvGraphicFramePr>
        <p:xfrm>
          <a:off x="7137135" y="5013326"/>
          <a:ext cx="250401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" name="Equation" r:id="rId11" imgW="1244520" imgH="253800" progId="Equation.3">
                  <p:embed/>
                </p:oleObj>
              </mc:Choice>
              <mc:Fallback>
                <p:oleObj name="Equation" r:id="rId11" imgW="1244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135" y="5013326"/>
                        <a:ext cx="250401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9326" name="Group 62"/>
          <p:cNvGrpSpPr>
            <a:grpSpLocks/>
          </p:cNvGrpSpPr>
          <p:nvPr/>
        </p:nvGrpSpPr>
        <p:grpSpPr bwMode="auto">
          <a:xfrm>
            <a:off x="3522134" y="5451475"/>
            <a:ext cx="373195" cy="285750"/>
            <a:chOff x="2517" y="1915"/>
            <a:chExt cx="277" cy="225"/>
          </a:xfrm>
        </p:grpSpPr>
        <p:sp>
          <p:nvSpPr>
            <p:cNvPr id="139327" name="Oval 63"/>
            <p:cNvSpPr>
              <a:spLocks noChangeArrowheads="1"/>
            </p:cNvSpPr>
            <p:nvPr/>
          </p:nvSpPr>
          <p:spPr bwMode="auto">
            <a:xfrm rot="5400000">
              <a:off x="2570" y="1915"/>
              <a:ext cx="226" cy="226"/>
            </a:xfrm>
            <a:prstGeom prst="ellipse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8" name="Rectangle 64"/>
            <p:cNvSpPr>
              <a:spLocks noChangeArrowheads="1"/>
            </p:cNvSpPr>
            <p:nvPr/>
          </p:nvSpPr>
          <p:spPr bwMode="auto">
            <a:xfrm rot="5400000">
              <a:off x="2491" y="1942"/>
              <a:ext cx="226" cy="172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29" name="Group 65"/>
          <p:cNvGrpSpPr>
            <a:grpSpLocks/>
          </p:cNvGrpSpPr>
          <p:nvPr/>
        </p:nvGrpSpPr>
        <p:grpSpPr bwMode="auto">
          <a:xfrm>
            <a:off x="3470540" y="4292601"/>
            <a:ext cx="373195" cy="284163"/>
            <a:chOff x="2517" y="1189"/>
            <a:chExt cx="277" cy="225"/>
          </a:xfrm>
        </p:grpSpPr>
        <p:sp>
          <p:nvSpPr>
            <p:cNvPr id="139330" name="Oval 66"/>
            <p:cNvSpPr>
              <a:spLocks noChangeArrowheads="1"/>
            </p:cNvSpPr>
            <p:nvPr/>
          </p:nvSpPr>
          <p:spPr bwMode="auto">
            <a:xfrm rot="5400000">
              <a:off x="2570" y="1189"/>
              <a:ext cx="226" cy="226"/>
            </a:xfrm>
            <a:prstGeom prst="ellipse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31" name="Rectangle 67"/>
            <p:cNvSpPr>
              <a:spLocks noChangeArrowheads="1"/>
            </p:cNvSpPr>
            <p:nvPr/>
          </p:nvSpPr>
          <p:spPr bwMode="auto">
            <a:xfrm rot="5400000">
              <a:off x="2491" y="1216"/>
              <a:ext cx="226" cy="172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9332" name="Picture 6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2" y="5222876"/>
            <a:ext cx="59676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333" name="Line 69"/>
          <p:cNvSpPr>
            <a:spLocks noChangeShapeType="1"/>
          </p:cNvSpPr>
          <p:nvPr/>
        </p:nvSpPr>
        <p:spPr bwMode="auto">
          <a:xfrm>
            <a:off x="2144581" y="4437064"/>
            <a:ext cx="1719" cy="1119187"/>
          </a:xfrm>
          <a:prstGeom prst="line">
            <a:avLst/>
          </a:prstGeom>
          <a:noFill/>
          <a:ln w="38160">
            <a:solidFill>
              <a:srgbClr val="00FF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4" name="Line 70"/>
          <p:cNvSpPr>
            <a:spLocks noChangeShapeType="1"/>
          </p:cNvSpPr>
          <p:nvPr/>
        </p:nvSpPr>
        <p:spPr bwMode="auto">
          <a:xfrm flipH="1">
            <a:off x="1140223" y="5568950"/>
            <a:ext cx="2383631" cy="1588"/>
          </a:xfrm>
          <a:prstGeom prst="line">
            <a:avLst/>
          </a:prstGeom>
          <a:noFill/>
          <a:ln w="38160">
            <a:solidFill>
              <a:srgbClr val="00FF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5" name="Rectangle 71"/>
          <p:cNvSpPr>
            <a:spLocks noChangeArrowheads="1"/>
          </p:cNvSpPr>
          <p:nvPr/>
        </p:nvSpPr>
        <p:spPr bwMode="auto">
          <a:xfrm rot="2700000" flipH="1">
            <a:off x="2038087" y="5260182"/>
            <a:ext cx="85725" cy="639763"/>
          </a:xfrm>
          <a:prstGeom prst="rect">
            <a:avLst/>
          </a:prstGeom>
          <a:solidFill>
            <a:srgbClr val="00FFFF">
              <a:alpha val="70000"/>
            </a:srgbClr>
          </a:solidFill>
          <a:ln>
            <a:noFill/>
          </a:ln>
          <a:effectLst>
            <a:outerShdw dist="88920" algn="ctr" rotWithShape="0">
              <a:srgbClr val="808080">
                <a:alpha val="7001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36" name="Line 72"/>
          <p:cNvSpPr>
            <a:spLocks noChangeShapeType="1"/>
          </p:cNvSpPr>
          <p:nvPr/>
        </p:nvSpPr>
        <p:spPr bwMode="auto">
          <a:xfrm flipH="1">
            <a:off x="2144581" y="4437063"/>
            <a:ext cx="1284684" cy="0"/>
          </a:xfrm>
          <a:prstGeom prst="line">
            <a:avLst/>
          </a:prstGeom>
          <a:noFill/>
          <a:ln w="38160">
            <a:solidFill>
              <a:srgbClr val="00FF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7" name="Line 73"/>
          <p:cNvSpPr>
            <a:spLocks noChangeShapeType="1"/>
          </p:cNvSpPr>
          <p:nvPr/>
        </p:nvSpPr>
        <p:spPr bwMode="auto">
          <a:xfrm flipH="1">
            <a:off x="1972601" y="4292600"/>
            <a:ext cx="328480" cy="2809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338" name="Picture 74"/>
          <p:cNvPicPr>
            <a:picLocks noChangeAspect="1" noChangeArrowheads="1"/>
          </p:cNvPicPr>
          <p:nvPr/>
        </p:nvPicPr>
        <p:blipFill>
          <a:blip r:embed="rId15" cstate="print">
            <a:lum bright="-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90" y="4605338"/>
            <a:ext cx="33364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-10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9339" name="Object 75"/>
          <p:cNvGraphicFramePr>
            <a:graphicFrameLocks noChangeAspect="1"/>
          </p:cNvGraphicFramePr>
          <p:nvPr/>
        </p:nvGraphicFramePr>
        <p:xfrm>
          <a:off x="3594365" y="4292601"/>
          <a:ext cx="12554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" name="Equation" r:id="rId16" imgW="88560" imgH="164880" progId="Equation.3">
                  <p:embed/>
                </p:oleObj>
              </mc:Choice>
              <mc:Fallback>
                <p:oleObj name="Equation" r:id="rId1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365" y="4292601"/>
                        <a:ext cx="125545" cy="219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40" name="Object 76"/>
          <p:cNvGraphicFramePr>
            <a:graphicFrameLocks noChangeAspect="1"/>
          </p:cNvGraphicFramePr>
          <p:nvPr/>
        </p:nvGraphicFramePr>
        <p:xfrm>
          <a:off x="3566848" y="5443539"/>
          <a:ext cx="180579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" name="Equation" r:id="rId18" imgW="126720" imgH="164880" progId="Equation.3">
                  <p:embed/>
                </p:oleObj>
              </mc:Choice>
              <mc:Fallback>
                <p:oleObj name="Equation" r:id="rId1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848" y="5443539"/>
                        <a:ext cx="180579" cy="219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341" name="Picture 7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0" y="5395914"/>
            <a:ext cx="59676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42" name="Picture 7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28" y="5568951"/>
            <a:ext cx="59676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43" name="Picture 79"/>
          <p:cNvPicPr>
            <a:picLocks noChangeAspect="1" noChangeArrowheads="1"/>
          </p:cNvPicPr>
          <p:nvPr/>
        </p:nvPicPr>
        <p:blipFill>
          <a:blip r:embed="rId20" cstate="print">
            <a:lum bright="-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32" y="4795838"/>
            <a:ext cx="33536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-10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44" name="Picture 80"/>
          <p:cNvPicPr>
            <a:picLocks noChangeAspect="1" noChangeArrowheads="1"/>
          </p:cNvPicPr>
          <p:nvPr/>
        </p:nvPicPr>
        <p:blipFill>
          <a:blip r:embed="rId14" cstate="print">
            <a:lum bright="-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85" y="5395913"/>
            <a:ext cx="59676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-10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9345" name="AutoShape 81"/>
          <p:cNvCxnSpPr>
            <a:cxnSpLocks noChangeShapeType="1"/>
            <a:stCxn id="139330" idx="0"/>
            <a:endCxn id="139347" idx="0"/>
          </p:cNvCxnSpPr>
          <p:nvPr/>
        </p:nvCxnSpPr>
        <p:spPr bwMode="auto">
          <a:xfrm>
            <a:off x="3848894" y="4437063"/>
            <a:ext cx="555493" cy="431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346" name="AutoShape 82"/>
          <p:cNvCxnSpPr>
            <a:cxnSpLocks noChangeShapeType="1"/>
            <a:stCxn id="139327" idx="0"/>
            <a:endCxn id="139347" idx="4"/>
          </p:cNvCxnSpPr>
          <p:nvPr/>
        </p:nvCxnSpPr>
        <p:spPr bwMode="auto">
          <a:xfrm flipV="1">
            <a:off x="3902208" y="5137150"/>
            <a:ext cx="502179" cy="4587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347" name="Oval 83"/>
          <p:cNvSpPr>
            <a:spLocks noChangeArrowheads="1"/>
          </p:cNvSpPr>
          <p:nvPr/>
        </p:nvSpPr>
        <p:spPr bwMode="auto">
          <a:xfrm>
            <a:off x="4251325" y="4868864"/>
            <a:ext cx="304404" cy="268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graphicFrame>
        <p:nvGraphicFramePr>
          <p:cNvPr id="139348" name="Object 84"/>
          <p:cNvGraphicFramePr>
            <a:graphicFrameLocks noChangeAspect="1"/>
          </p:cNvGraphicFramePr>
          <p:nvPr/>
        </p:nvGraphicFramePr>
        <p:xfrm>
          <a:off x="4251326" y="4240213"/>
          <a:ext cx="34739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" name="Equation" r:id="rId21" imgW="203040" imgH="215640" progId="Equation.3">
                  <p:embed/>
                </p:oleObj>
              </mc:Choice>
              <mc:Fallback>
                <p:oleObj name="Equation" r:id="rId21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6" y="4240213"/>
                        <a:ext cx="347398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49" name="Object 85"/>
          <p:cNvGraphicFramePr>
            <a:graphicFrameLocks noChangeAspect="1"/>
          </p:cNvGraphicFramePr>
          <p:nvPr/>
        </p:nvGraphicFramePr>
        <p:xfrm>
          <a:off x="4328717" y="5443539"/>
          <a:ext cx="36803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" name="Equation" r:id="rId23" imgW="215640" imgH="215640" progId="Equation.3">
                  <p:embed/>
                </p:oleObj>
              </mc:Choice>
              <mc:Fallback>
                <p:oleObj name="Equation" r:id="rId23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717" y="5443539"/>
                        <a:ext cx="36803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350" name="Picture 8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46" y="4713288"/>
            <a:ext cx="1869414" cy="862012"/>
          </a:xfrm>
          <a:prstGeom prst="rect">
            <a:avLst/>
          </a:prstGeom>
          <a:noFill/>
          <a:ln w="476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351" name="Line 87"/>
          <p:cNvSpPr>
            <a:spLocks noChangeShapeType="1"/>
          </p:cNvSpPr>
          <p:nvPr/>
        </p:nvSpPr>
        <p:spPr bwMode="auto">
          <a:xfrm>
            <a:off x="4953000" y="5156200"/>
            <a:ext cx="1826419" cy="0"/>
          </a:xfrm>
          <a:prstGeom prst="lin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52" name="Text Box 88"/>
          <p:cNvSpPr txBox="1">
            <a:spLocks noChangeArrowheads="1"/>
          </p:cNvSpPr>
          <p:nvPr/>
        </p:nvSpPr>
        <p:spPr bwMode="auto">
          <a:xfrm>
            <a:off x="4982237" y="4713288"/>
            <a:ext cx="179546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7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>
                <a:solidFill>
                  <a:srgbClr val="FF0000"/>
                </a:solidFill>
                <a:latin typeface="Comic Sans MS" pitchFamily="66" charset="0"/>
                <a:ea typeface="MS Gothic" pitchFamily="49" charset="-128"/>
              </a:rPr>
              <a:t>SHOT NOISE</a:t>
            </a:r>
          </a:p>
        </p:txBody>
      </p:sp>
      <p:sp>
        <p:nvSpPr>
          <p:cNvPr id="139353" name="Line 89"/>
          <p:cNvSpPr>
            <a:spLocks noChangeShapeType="1"/>
          </p:cNvSpPr>
          <p:nvPr/>
        </p:nvSpPr>
        <p:spPr bwMode="auto">
          <a:xfrm>
            <a:off x="6464698" y="5000626"/>
            <a:ext cx="1719" cy="277813"/>
          </a:xfrm>
          <a:prstGeom prst="line">
            <a:avLst/>
          </a:prstGeom>
          <a:noFill/>
          <a:ln w="324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9354" name="AutoShape 90"/>
          <p:cNvCxnSpPr>
            <a:cxnSpLocks noChangeShapeType="1"/>
            <a:stCxn id="139347" idx="6"/>
            <a:endCxn id="139352" idx="1"/>
          </p:cNvCxnSpPr>
          <p:nvPr/>
        </p:nvCxnSpPr>
        <p:spPr bwMode="auto">
          <a:xfrm flipV="1">
            <a:off x="4555729" y="4868267"/>
            <a:ext cx="426508" cy="13474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53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378-5046-465B-B8DF-EAC900E0745C}" type="slidenum">
              <a:rPr lang="it-IT"/>
              <a:pPr/>
              <a:t>29</a:t>
            </a:fld>
            <a:endParaRPr lang="it-IT"/>
          </a:p>
        </p:txBody>
      </p:sp>
      <p:sp>
        <p:nvSpPr>
          <p:cNvPr id="140505" name="Rectangle 217"/>
          <p:cNvSpPr>
            <a:spLocks noChangeArrowheads="1"/>
          </p:cNvSpPr>
          <p:nvPr/>
        </p:nvSpPr>
        <p:spPr bwMode="auto">
          <a:xfrm>
            <a:off x="741232" y="3933825"/>
            <a:ext cx="8655711" cy="88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r>
              <a:rPr lang="en-US" sz="1700">
                <a:solidFill>
                  <a:srgbClr val="000066"/>
                </a:solidFill>
                <a:latin typeface="Comic Sans MS" pitchFamily="66" charset="0"/>
              </a:rPr>
              <a:t>c) the grid of pixel is  centered with high accuracy with respect to the CS of the conjugated transverse modes (to reduce the fraction of uncorr. modes detected)[2,3]</a:t>
            </a:r>
          </a:p>
        </p:txBody>
      </p:sp>
      <p:sp>
        <p:nvSpPr>
          <p:cNvPr id="140495" name="Text Box 207"/>
          <p:cNvSpPr txBox="1">
            <a:spLocks noChangeArrowheads="1"/>
          </p:cNvSpPr>
          <p:nvPr/>
        </p:nvSpPr>
        <p:spPr bwMode="auto">
          <a:xfrm>
            <a:off x="741231" y="3068638"/>
            <a:ext cx="8034867" cy="88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>
                <a:solidFill>
                  <a:srgbClr val="000066"/>
                </a:solidFill>
                <a:latin typeface="Comic Sans MS" pitchFamily="66" charset="0"/>
              </a:rPr>
              <a:t>a) losses are minimized (overall </a:t>
            </a:r>
            <a:r>
              <a:rPr lang="el-GR" sz="1700">
                <a:solidFill>
                  <a:srgbClr val="000066"/>
                </a:solidFill>
                <a:latin typeface="Comic Sans MS" pitchFamily="66" charset="0"/>
              </a:rPr>
              <a:t>η</a:t>
            </a:r>
            <a:r>
              <a:rPr lang="it-IT" sz="1700">
                <a:solidFill>
                  <a:srgbClr val="000066"/>
                </a:solidFill>
                <a:latin typeface="Comic Sans MS" pitchFamily="66" charset="0"/>
              </a:rPr>
              <a:t>=</a:t>
            </a:r>
            <a:r>
              <a:rPr lang="en-US" sz="1700">
                <a:solidFill>
                  <a:srgbClr val="000066"/>
                </a:solidFill>
                <a:latin typeface="Comic Sans MS" pitchFamily="66" charset="0"/>
              </a:rPr>
              <a:t>0.62),</a:t>
            </a:r>
          </a:p>
          <a:p>
            <a:pPr>
              <a:lnSpc>
                <a:spcPct val="150000"/>
              </a:lnSpc>
            </a:pPr>
            <a:r>
              <a:rPr lang="en-US" sz="1700">
                <a:solidFill>
                  <a:srgbClr val="000066"/>
                </a:solidFill>
                <a:latin typeface="Comic Sans MS" pitchFamily="66" charset="0"/>
              </a:rPr>
              <a:t>b) pixel size     is larger than the size of transverse spatial mode[1,2],</a:t>
            </a:r>
          </a:p>
        </p:txBody>
      </p:sp>
      <p:grpSp>
        <p:nvGrpSpPr>
          <p:cNvPr id="140491" name="Group 203"/>
          <p:cNvGrpSpPr>
            <a:grpSpLocks/>
          </p:cNvGrpSpPr>
          <p:nvPr/>
        </p:nvGrpSpPr>
        <p:grpSpPr bwMode="auto">
          <a:xfrm>
            <a:off x="818622" y="549278"/>
            <a:ext cx="8696987" cy="2449513"/>
            <a:chOff x="328" y="787"/>
            <a:chExt cx="5216" cy="1748"/>
          </a:xfrm>
        </p:grpSpPr>
        <p:grpSp>
          <p:nvGrpSpPr>
            <p:cNvPr id="140490" name="Group 202"/>
            <p:cNvGrpSpPr>
              <a:grpSpLocks/>
            </p:cNvGrpSpPr>
            <p:nvPr/>
          </p:nvGrpSpPr>
          <p:grpSpPr bwMode="auto">
            <a:xfrm>
              <a:off x="328" y="787"/>
              <a:ext cx="5216" cy="1748"/>
              <a:chOff x="340" y="790"/>
              <a:chExt cx="5171" cy="1748"/>
            </a:xfrm>
          </p:grpSpPr>
          <p:pic>
            <p:nvPicPr>
              <p:cNvPr id="140292" name="Picture 4" descr="untitled"/>
              <p:cNvPicPr>
                <a:picLocks noChangeAspect="1" noChangeArrowheads="1"/>
              </p:cNvPicPr>
              <p:nvPr/>
            </p:nvPicPr>
            <p:blipFill>
              <a:blip r:embed="rId3">
                <a:lum bright="6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50" r="3500"/>
              <a:stretch>
                <a:fillRect/>
              </a:stretch>
            </p:blipFill>
            <p:spPr bwMode="auto">
              <a:xfrm>
                <a:off x="340" y="799"/>
                <a:ext cx="5171" cy="1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0489" name="Group 201"/>
              <p:cNvGrpSpPr>
                <a:grpSpLocks/>
              </p:cNvGrpSpPr>
              <p:nvPr/>
            </p:nvGrpSpPr>
            <p:grpSpPr bwMode="auto">
              <a:xfrm>
                <a:off x="379" y="790"/>
                <a:ext cx="4438" cy="1748"/>
                <a:chOff x="515" y="775"/>
                <a:chExt cx="4438" cy="1748"/>
              </a:xfrm>
            </p:grpSpPr>
            <p:grpSp>
              <p:nvGrpSpPr>
                <p:cNvPr id="140468" name="Group 180"/>
                <p:cNvGrpSpPr>
                  <a:grpSpLocks/>
                </p:cNvGrpSpPr>
                <p:nvPr/>
              </p:nvGrpSpPr>
              <p:grpSpPr bwMode="auto">
                <a:xfrm>
                  <a:off x="671" y="775"/>
                  <a:ext cx="4176" cy="1748"/>
                  <a:chOff x="930" y="572"/>
                  <a:chExt cx="3628" cy="1633"/>
                </a:xfrm>
              </p:grpSpPr>
              <p:sp>
                <p:nvSpPr>
                  <p:cNvPr id="14029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29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29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26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29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29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39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29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29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24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595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66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72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79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85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92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99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05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0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315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38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45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1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8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4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70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8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84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0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97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04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102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17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299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43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2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50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57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63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69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6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893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964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03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09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3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16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4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4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29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4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361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4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42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4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487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4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558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82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930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8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005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38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572"/>
                    <a:ext cx="0" cy="163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0446" name="Group 158"/>
                <p:cNvGrpSpPr>
                  <a:grpSpLocks/>
                </p:cNvGrpSpPr>
                <p:nvPr/>
              </p:nvGrpSpPr>
              <p:grpSpPr bwMode="auto">
                <a:xfrm>
                  <a:off x="515" y="911"/>
                  <a:ext cx="4438" cy="1417"/>
                  <a:chOff x="295" y="856"/>
                  <a:chExt cx="4263" cy="1044"/>
                </a:xfrm>
              </p:grpSpPr>
              <p:sp>
                <p:nvSpPr>
                  <p:cNvPr id="140413" name="Line 125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232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14" name="Line 126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292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15" name="Line 127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363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16" name="Line 128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429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17" name="Line 129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488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18" name="Line 130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559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19" name="Line 131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625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0" name="Line 132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683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1" name="Line 133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754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2" name="Line 134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82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3" name="Line 135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88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4" name="Line 136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95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5" name="Line 137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016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6" name="Line 138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08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7" name="Line 139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150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8" name="Line 140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216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429" name="Line 141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2427" y="-1276"/>
                    <a:ext cx="0" cy="4263"/>
                  </a:xfrm>
                  <a:prstGeom prst="line">
                    <a:avLst/>
                  </a:prstGeom>
                  <a:noFill/>
                  <a:ln w="3175">
                    <a:solidFill>
                      <a:srgbClr val="80808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140488" name="Group 200"/>
            <p:cNvGrpSpPr>
              <a:grpSpLocks/>
            </p:cNvGrpSpPr>
            <p:nvPr/>
          </p:nvGrpSpPr>
          <p:grpSpPr bwMode="auto">
            <a:xfrm>
              <a:off x="1453" y="1304"/>
              <a:ext cx="2594" cy="675"/>
              <a:chOff x="1591" y="1207"/>
              <a:chExt cx="2559" cy="675"/>
            </a:xfrm>
          </p:grpSpPr>
          <p:sp>
            <p:nvSpPr>
              <p:cNvPr id="140472" name="Rectangle 184"/>
              <p:cNvSpPr>
                <a:spLocks noChangeArrowheads="1"/>
              </p:cNvSpPr>
              <p:nvPr/>
            </p:nvSpPr>
            <p:spPr bwMode="auto">
              <a:xfrm>
                <a:off x="1591" y="1286"/>
                <a:ext cx="590" cy="5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73" name="Oval 185"/>
              <p:cNvSpPr>
                <a:spLocks noChangeAspect="1" noChangeArrowheads="1"/>
              </p:cNvSpPr>
              <p:nvPr/>
            </p:nvSpPr>
            <p:spPr bwMode="auto">
              <a:xfrm>
                <a:off x="2848" y="1558"/>
                <a:ext cx="32" cy="46"/>
              </a:xfrm>
              <a:prstGeom prst="ellipse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74" name="Text Box 186"/>
              <p:cNvSpPr txBox="1">
                <a:spLocks noChangeArrowheads="1"/>
              </p:cNvSpPr>
              <p:nvPr/>
            </p:nvSpPr>
            <p:spPr bwMode="auto">
              <a:xfrm>
                <a:off x="2699" y="1207"/>
                <a:ext cx="286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CS</a:t>
                </a:r>
              </a:p>
            </p:txBody>
          </p:sp>
          <p:sp>
            <p:nvSpPr>
              <p:cNvPr id="140479" name="Rectangle 191"/>
              <p:cNvSpPr>
                <a:spLocks noChangeArrowheads="1"/>
              </p:cNvSpPr>
              <p:nvPr/>
            </p:nvSpPr>
            <p:spPr bwMode="auto">
              <a:xfrm>
                <a:off x="3560" y="1280"/>
                <a:ext cx="590" cy="5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81" name="Rectangle 193"/>
              <p:cNvSpPr>
                <a:spLocks noChangeAspect="1" noChangeArrowheads="1"/>
              </p:cNvSpPr>
              <p:nvPr/>
            </p:nvSpPr>
            <p:spPr bwMode="auto">
              <a:xfrm>
                <a:off x="1739" y="1456"/>
                <a:ext cx="68" cy="68"/>
              </a:xfrm>
              <a:prstGeom prst="rect">
                <a:avLst/>
              </a:prstGeom>
              <a:solidFill>
                <a:schemeClr val="accent1">
                  <a:alpha val="5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0482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2035" y="1723"/>
                <a:ext cx="68" cy="68"/>
              </a:xfrm>
              <a:prstGeom prst="rect">
                <a:avLst/>
              </a:prstGeom>
              <a:solidFill>
                <a:schemeClr val="accent1">
                  <a:alpha val="5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0483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3618" y="1365"/>
                <a:ext cx="68" cy="68"/>
              </a:xfrm>
              <a:prstGeom prst="rect">
                <a:avLst/>
              </a:prstGeom>
              <a:solidFill>
                <a:schemeClr val="accent1">
                  <a:alpha val="5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0484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3923" y="1638"/>
                <a:ext cx="68" cy="68"/>
              </a:xfrm>
              <a:prstGeom prst="rect">
                <a:avLst/>
              </a:prstGeom>
              <a:solidFill>
                <a:schemeClr val="accent1">
                  <a:alpha val="5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40485" name="AutoShape 197"/>
              <p:cNvCxnSpPr>
                <a:cxnSpLocks noChangeShapeType="1"/>
                <a:stCxn id="140481" idx="3"/>
                <a:endCxn id="140484" idx="1"/>
              </p:cNvCxnSpPr>
              <p:nvPr/>
            </p:nvCxnSpPr>
            <p:spPr bwMode="auto">
              <a:xfrm>
                <a:off x="1807" y="1490"/>
                <a:ext cx="2116" cy="1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486" name="AutoShape 198"/>
              <p:cNvCxnSpPr>
                <a:cxnSpLocks noChangeShapeType="1"/>
              </p:cNvCxnSpPr>
              <p:nvPr/>
            </p:nvCxnSpPr>
            <p:spPr bwMode="auto">
              <a:xfrm flipV="1">
                <a:off x="2109" y="1389"/>
                <a:ext cx="1515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40487" name="Rectangle 199"/>
          <p:cNvSpPr>
            <a:spLocks noChangeAspect="1" noChangeArrowheads="1"/>
          </p:cNvSpPr>
          <p:nvPr/>
        </p:nvSpPr>
        <p:spPr bwMode="auto">
          <a:xfrm flipH="1">
            <a:off x="2144581" y="3573463"/>
            <a:ext cx="233892" cy="2159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78" tIns="47889" rIns="95778" bIns="47889" anchor="ctr"/>
          <a:lstStyle/>
          <a:p>
            <a:endParaRPr lang="it-IT"/>
          </a:p>
        </p:txBody>
      </p:sp>
      <p:sp>
        <p:nvSpPr>
          <p:cNvPr id="140498" name="AutoShape 210"/>
          <p:cNvSpPr>
            <a:spLocks noChangeArrowheads="1"/>
          </p:cNvSpPr>
          <p:nvPr/>
        </p:nvSpPr>
        <p:spPr bwMode="auto">
          <a:xfrm>
            <a:off x="6591962" y="979488"/>
            <a:ext cx="858176" cy="793750"/>
          </a:xfrm>
          <a:custGeom>
            <a:avLst/>
            <a:gdLst>
              <a:gd name="G0" fmla="+- 7736 0 0"/>
              <a:gd name="G1" fmla="+- 10142 0 0"/>
              <a:gd name="G2" fmla="+- 4409 0 0"/>
              <a:gd name="G3" fmla="+- 21600 0 7736"/>
              <a:gd name="G4" fmla="+- 21600 0 10142"/>
              <a:gd name="G5" fmla="+- 21600 0 4409"/>
              <a:gd name="G6" fmla="+- 7736 0 10800"/>
              <a:gd name="G7" fmla="+- 10142 0 10800"/>
              <a:gd name="G8" fmla="*/ G7 4409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7736" y="4409"/>
                </a:lnTo>
                <a:lnTo>
                  <a:pt x="10142" y="4409"/>
                </a:lnTo>
                <a:lnTo>
                  <a:pt x="10142" y="10142"/>
                </a:lnTo>
                <a:lnTo>
                  <a:pt x="4409" y="10142"/>
                </a:lnTo>
                <a:lnTo>
                  <a:pt x="4409" y="7736"/>
                </a:lnTo>
                <a:lnTo>
                  <a:pt x="0" y="10800"/>
                </a:lnTo>
                <a:lnTo>
                  <a:pt x="4409" y="13864"/>
                </a:lnTo>
                <a:lnTo>
                  <a:pt x="4409" y="11458"/>
                </a:lnTo>
                <a:lnTo>
                  <a:pt x="10142" y="11458"/>
                </a:lnTo>
                <a:lnTo>
                  <a:pt x="10142" y="17191"/>
                </a:lnTo>
                <a:lnTo>
                  <a:pt x="7736" y="17191"/>
                </a:lnTo>
                <a:lnTo>
                  <a:pt x="10800" y="21600"/>
                </a:lnTo>
                <a:lnTo>
                  <a:pt x="13864" y="17191"/>
                </a:lnTo>
                <a:lnTo>
                  <a:pt x="11458" y="17191"/>
                </a:lnTo>
                <a:lnTo>
                  <a:pt x="11458" y="11458"/>
                </a:lnTo>
                <a:lnTo>
                  <a:pt x="17191" y="11458"/>
                </a:lnTo>
                <a:lnTo>
                  <a:pt x="17191" y="13864"/>
                </a:lnTo>
                <a:lnTo>
                  <a:pt x="21600" y="10800"/>
                </a:lnTo>
                <a:lnTo>
                  <a:pt x="17191" y="7736"/>
                </a:lnTo>
                <a:lnTo>
                  <a:pt x="17191" y="10142"/>
                </a:lnTo>
                <a:lnTo>
                  <a:pt x="11458" y="10142"/>
                </a:lnTo>
                <a:lnTo>
                  <a:pt x="11458" y="4409"/>
                </a:lnTo>
                <a:lnTo>
                  <a:pt x="13864" y="440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78" tIns="47889" rIns="95778" bIns="47889" anchor="ctr"/>
          <a:lstStyle/>
          <a:p>
            <a:endParaRPr lang="it-IT"/>
          </a:p>
        </p:txBody>
      </p:sp>
      <p:pic>
        <p:nvPicPr>
          <p:cNvPr id="140499" name="Picture 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67" y="4722813"/>
            <a:ext cx="309906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500" name="Text Box 212"/>
          <p:cNvSpPr txBox="1">
            <a:spLocks noChangeArrowheads="1"/>
          </p:cNvSpPr>
          <p:nvPr/>
        </p:nvSpPr>
        <p:spPr bwMode="auto">
          <a:xfrm>
            <a:off x="6201572" y="4621213"/>
            <a:ext cx="1793743" cy="32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r>
              <a:rPr lang="en-US" sz="1500"/>
              <a:t>Uncorr. Modes</a:t>
            </a:r>
          </a:p>
        </p:txBody>
      </p:sp>
      <p:sp>
        <p:nvSpPr>
          <p:cNvPr id="140501" name="Line 213"/>
          <p:cNvSpPr>
            <a:spLocks noChangeShapeType="1"/>
          </p:cNvSpPr>
          <p:nvPr/>
        </p:nvSpPr>
        <p:spPr bwMode="auto">
          <a:xfrm flipH="1">
            <a:off x="5420785" y="4781550"/>
            <a:ext cx="85817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/>
          <a:lstStyle/>
          <a:p>
            <a:endParaRPr lang="it-IT"/>
          </a:p>
        </p:txBody>
      </p:sp>
      <p:sp>
        <p:nvSpPr>
          <p:cNvPr id="140502" name="Text Box 214"/>
          <p:cNvSpPr txBox="1">
            <a:spLocks noChangeArrowheads="1"/>
          </p:cNvSpPr>
          <p:nvPr/>
        </p:nvSpPr>
        <p:spPr bwMode="auto">
          <a:xfrm>
            <a:off x="6258324" y="5068888"/>
            <a:ext cx="1503098" cy="32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r>
              <a:rPr lang="en-US" sz="1500"/>
              <a:t>Corr. Modes</a:t>
            </a:r>
          </a:p>
        </p:txBody>
      </p:sp>
      <p:sp>
        <p:nvSpPr>
          <p:cNvPr id="140503" name="Line 215"/>
          <p:cNvSpPr>
            <a:spLocks noChangeShapeType="1"/>
          </p:cNvSpPr>
          <p:nvPr/>
        </p:nvSpPr>
        <p:spPr bwMode="auto">
          <a:xfrm flipH="1" flipV="1">
            <a:off x="5420785" y="5141916"/>
            <a:ext cx="85817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/>
          <a:lstStyle/>
          <a:p>
            <a:endParaRPr lang="it-IT"/>
          </a:p>
        </p:txBody>
      </p:sp>
      <p:sp>
        <p:nvSpPr>
          <p:cNvPr id="140504" name="Rectangle 216"/>
          <p:cNvSpPr>
            <a:spLocks noChangeArrowheads="1"/>
          </p:cNvSpPr>
          <p:nvPr/>
        </p:nvSpPr>
        <p:spPr bwMode="auto">
          <a:xfrm>
            <a:off x="816903" y="5516565"/>
            <a:ext cx="6788017" cy="35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r>
              <a:rPr lang="en-US" sz="1700">
                <a:solidFill>
                  <a:srgbClr val="000066"/>
                </a:solidFill>
                <a:latin typeface="Comic Sans MS" pitchFamily="66" charset="0"/>
              </a:rPr>
              <a:t>d) gradients and inhomogeneities of intensity are corrected [2]</a:t>
            </a:r>
          </a:p>
        </p:txBody>
      </p:sp>
      <p:sp>
        <p:nvSpPr>
          <p:cNvPr id="140506" name="Rectangle 218"/>
          <p:cNvSpPr>
            <a:spLocks noChangeArrowheads="1"/>
          </p:cNvSpPr>
          <p:nvPr/>
        </p:nvSpPr>
        <p:spPr bwMode="auto">
          <a:xfrm>
            <a:off x="2729312" y="6032501"/>
            <a:ext cx="7176690" cy="619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r>
              <a:rPr lang="en-US" sz="1700"/>
              <a:t>[1] E. Brambilla </a:t>
            </a:r>
            <a:r>
              <a:rPr lang="en-US" sz="1700" i="1"/>
              <a:t>et al.</a:t>
            </a:r>
            <a:r>
              <a:rPr lang="en-US" sz="1700"/>
              <a:t>, Phys. Rev. A. 77, 053807 (2008) ;[2]G.Brida </a:t>
            </a:r>
            <a:r>
              <a:rPr lang="en-US" sz="1700" i="1"/>
              <a:t>et al.</a:t>
            </a:r>
            <a:r>
              <a:rPr lang="en-US" sz="1700"/>
              <a:t>, Phys. Rev. A 83, 063807 (2011) ; [3] Agafonov, Chekhova, Leuchs, arXiv:0910.4831</a:t>
            </a:r>
          </a:p>
        </p:txBody>
      </p:sp>
      <p:sp>
        <p:nvSpPr>
          <p:cNvPr id="140507" name="Line 219"/>
          <p:cNvSpPr>
            <a:spLocks noChangeShapeType="1"/>
          </p:cNvSpPr>
          <p:nvPr/>
        </p:nvSpPr>
        <p:spPr bwMode="auto">
          <a:xfrm flipH="1">
            <a:off x="5577285" y="4997450"/>
            <a:ext cx="3112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/>
          <a:lstStyle/>
          <a:p>
            <a:endParaRPr lang="it-IT"/>
          </a:p>
        </p:txBody>
      </p:sp>
      <p:sp>
        <p:nvSpPr>
          <p:cNvPr id="140508" name="Text Box 220"/>
          <p:cNvSpPr txBox="1">
            <a:spLocks noChangeArrowheads="1"/>
          </p:cNvSpPr>
          <p:nvPr/>
        </p:nvSpPr>
        <p:spPr bwMode="auto">
          <a:xfrm>
            <a:off x="5811177" y="4868863"/>
            <a:ext cx="2340636" cy="32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r>
              <a:rPr lang="en-US" sz="1500"/>
              <a:t># photons per mode</a:t>
            </a:r>
          </a:p>
        </p:txBody>
      </p:sp>
      <p:sp>
        <p:nvSpPr>
          <p:cNvPr id="140512" name="Rectangle 224"/>
          <p:cNvSpPr>
            <a:spLocks noChangeArrowheads="1"/>
          </p:cNvSpPr>
          <p:nvPr/>
        </p:nvSpPr>
        <p:spPr bwMode="auto">
          <a:xfrm>
            <a:off x="271729" y="3141665"/>
            <a:ext cx="624285" cy="38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r>
              <a:rPr lang="en-US" sz="1700">
                <a:solidFill>
                  <a:srgbClr val="000066"/>
                </a:solidFill>
                <a:latin typeface="Comic Sans MS" pitchFamily="66" charset="0"/>
              </a:rPr>
              <a:t>If..</a:t>
            </a:r>
            <a:r>
              <a:rPr lang="en-US"/>
              <a:t> </a:t>
            </a:r>
          </a:p>
        </p:txBody>
      </p:sp>
      <p:grpSp>
        <p:nvGrpSpPr>
          <p:cNvPr id="140532" name="Group 244"/>
          <p:cNvGrpSpPr>
            <a:grpSpLocks/>
          </p:cNvGrpSpPr>
          <p:nvPr/>
        </p:nvGrpSpPr>
        <p:grpSpPr bwMode="auto">
          <a:xfrm>
            <a:off x="8034868" y="3429000"/>
            <a:ext cx="507339" cy="503238"/>
            <a:chOff x="4393" y="2160"/>
            <a:chExt cx="295" cy="317"/>
          </a:xfrm>
        </p:grpSpPr>
        <p:pic>
          <p:nvPicPr>
            <p:cNvPr id="140516" name="Picture 2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6" t="28542" r="30341" b="49338"/>
            <a:stretch>
              <a:fillRect/>
            </a:stretch>
          </p:blipFill>
          <p:spPr bwMode="auto">
            <a:xfrm>
              <a:off x="4393" y="2160"/>
              <a:ext cx="295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6136" t="28542" r="30341" b="4933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531" name="Oval 243"/>
            <p:cNvSpPr>
              <a:spLocks noChangeArrowheads="1"/>
            </p:cNvSpPr>
            <p:nvPr/>
          </p:nvSpPr>
          <p:spPr bwMode="auto">
            <a:xfrm>
              <a:off x="4513" y="2251"/>
              <a:ext cx="136" cy="13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0533" name="Text Box 245"/>
          <p:cNvSpPr txBox="1">
            <a:spLocks noChangeArrowheads="1"/>
          </p:cNvSpPr>
          <p:nvPr/>
        </p:nvSpPr>
        <p:spPr bwMode="auto">
          <a:xfrm>
            <a:off x="271727" y="1"/>
            <a:ext cx="9439937" cy="41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MULTIMODE SPATIAL CORRELATIONS-detection </a:t>
            </a:r>
          </a:p>
        </p:txBody>
      </p:sp>
      <p:sp>
        <p:nvSpPr>
          <p:cNvPr id="140534" name="Text Box 246"/>
          <p:cNvSpPr txBox="1">
            <a:spLocks noChangeArrowheads="1"/>
          </p:cNvSpPr>
          <p:nvPr/>
        </p:nvSpPr>
        <p:spPr bwMode="auto">
          <a:xfrm>
            <a:off x="2925366" y="908051"/>
            <a:ext cx="460904" cy="41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pPr algn="ctr"/>
            <a:r>
              <a:rPr lang="en-US" sz="21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1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535" name="Text Box 247"/>
          <p:cNvSpPr txBox="1">
            <a:spLocks noChangeArrowheads="1"/>
          </p:cNvSpPr>
          <p:nvPr/>
        </p:nvSpPr>
        <p:spPr bwMode="auto">
          <a:xfrm>
            <a:off x="6278960" y="908051"/>
            <a:ext cx="460904" cy="41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/>
          <a:p>
            <a:pPr algn="ctr"/>
            <a:r>
              <a:rPr lang="en-US" sz="21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1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536" name="Text Box 248"/>
          <p:cNvSpPr txBox="1">
            <a:spLocks noChangeArrowheads="1"/>
          </p:cNvSpPr>
          <p:nvPr/>
        </p:nvSpPr>
        <p:spPr bwMode="auto">
          <a:xfrm>
            <a:off x="2301081" y="2371727"/>
            <a:ext cx="2020850" cy="358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78" tIns="47889" rIns="95778" bIns="47889">
            <a:spAutoFit/>
          </a:bodyPr>
          <a:lstStyle/>
          <a:p>
            <a:r>
              <a:rPr lang="en-US" sz="1700"/>
              <a:t>BEAM 1 (</a:t>
            </a:r>
            <a:r>
              <a:rPr lang="el-GR" sz="1700"/>
              <a:t>λ</a:t>
            </a:r>
            <a:r>
              <a:rPr lang="it-IT" sz="1700"/>
              <a:t>=</a:t>
            </a:r>
            <a:r>
              <a:rPr lang="en-US" sz="1700"/>
              <a:t>710nm)</a:t>
            </a:r>
          </a:p>
        </p:txBody>
      </p:sp>
      <p:sp>
        <p:nvSpPr>
          <p:cNvPr id="140538" name="Text Box 250"/>
          <p:cNvSpPr txBox="1">
            <a:spLocks noChangeArrowheads="1"/>
          </p:cNvSpPr>
          <p:nvPr/>
        </p:nvSpPr>
        <p:spPr bwMode="auto">
          <a:xfrm>
            <a:off x="5577285" y="2325690"/>
            <a:ext cx="2109016" cy="3891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78" tIns="47889" rIns="95778" bIns="47889">
            <a:spAutoFit/>
          </a:bodyPr>
          <a:lstStyle/>
          <a:p>
            <a:r>
              <a:rPr lang="en-US" sz="1700"/>
              <a:t>BEAM 2 (</a:t>
            </a:r>
            <a:r>
              <a:rPr lang="el-GR"/>
              <a:t>λ</a:t>
            </a:r>
            <a:r>
              <a:rPr lang="it-IT"/>
              <a:t>=</a:t>
            </a:r>
            <a:r>
              <a:rPr lang="en-US"/>
              <a:t> </a:t>
            </a:r>
            <a:r>
              <a:rPr lang="en-US" sz="1700"/>
              <a:t>710nm)</a:t>
            </a:r>
          </a:p>
        </p:txBody>
      </p:sp>
    </p:spTree>
    <p:extLst>
      <p:ext uri="{BB962C8B-B14F-4D97-AF65-F5344CB8AC3E}">
        <p14:creationId xmlns:p14="http://schemas.microsoft.com/office/powerpoint/2010/main" val="1981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2 6"/>
          <p:cNvCxnSpPr/>
          <p:nvPr/>
        </p:nvCxnSpPr>
        <p:spPr>
          <a:xfrm>
            <a:off x="4406336" y="2784795"/>
            <a:ext cx="1199703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865337" y="1901894"/>
            <a:ext cx="532781" cy="1190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r>
              <a:rPr lang="en-US" smtClean="0"/>
              <a:t>TW</a:t>
            </a:r>
            <a:endParaRPr lang="en-US"/>
          </a:p>
        </p:txBody>
      </p:sp>
      <p:cxnSp>
        <p:nvCxnSpPr>
          <p:cNvPr id="16" name="Connettore 2 15"/>
          <p:cNvCxnSpPr/>
          <p:nvPr/>
        </p:nvCxnSpPr>
        <p:spPr>
          <a:xfrm>
            <a:off x="4406336" y="2195596"/>
            <a:ext cx="1199703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2564836" y="2195596"/>
            <a:ext cx="1199703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564836" y="2784429"/>
            <a:ext cx="1199703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3636990"/>
            <a:ext cx="2364181" cy="74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978631"/>
            <a:ext cx="2527557" cy="37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4664517"/>
            <a:ext cx="2588721" cy="42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4728859"/>
            <a:ext cx="2578111" cy="3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5480468"/>
            <a:ext cx="2672629" cy="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5491492"/>
            <a:ext cx="3135587" cy="42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Single mode Seeded PDC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4674790" y="2375650"/>
                <a:ext cx="512191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790" y="2375650"/>
                <a:ext cx="512191" cy="3847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5908415" y="1700042"/>
                <a:ext cx="1355371" cy="433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15" y="1700042"/>
                <a:ext cx="1355371" cy="433388"/>
              </a:xfrm>
              <a:prstGeom prst="rect">
                <a:avLst/>
              </a:prstGeom>
              <a:blipFill rotWithShape="1"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1117379" y="760333"/>
            <a:ext cx="131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haroni" pitchFamily="2" charset="-79"/>
                <a:cs typeface="Aharoni" pitchFamily="2" charset="-79"/>
              </a:rPr>
              <a:t>two mode squeezing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920552" y="4653076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haroni" pitchFamily="2" charset="-79"/>
                <a:cs typeface="Aharoni" pitchFamily="2" charset="-79"/>
              </a:rPr>
              <a:t>Coherent seeds:</a:t>
            </a:r>
            <a:endParaRPr lang="en-US" sz="1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920552" y="5531294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haroni" pitchFamily="2" charset="-79"/>
                <a:cs typeface="Aharoni" pitchFamily="2" charset="-79"/>
              </a:rPr>
              <a:t>Squeezed seeds:</a:t>
            </a:r>
            <a:endParaRPr lang="en-US" sz="1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Corda 25"/>
          <p:cNvSpPr/>
          <p:nvPr/>
        </p:nvSpPr>
        <p:spPr>
          <a:xfrm flipH="1">
            <a:off x="5394737" y="2591786"/>
            <a:ext cx="505159" cy="476504"/>
          </a:xfrm>
          <a:prstGeom prst="chord">
            <a:avLst>
              <a:gd name="adj1" fmla="val 5398216"/>
              <a:gd name="adj2" fmla="val 16135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sp>
        <p:nvSpPr>
          <p:cNvPr id="28" name="Corda 27"/>
          <p:cNvSpPr/>
          <p:nvPr/>
        </p:nvSpPr>
        <p:spPr>
          <a:xfrm flipH="1">
            <a:off x="5394738" y="1992247"/>
            <a:ext cx="505159" cy="476504"/>
          </a:xfrm>
          <a:prstGeom prst="chord">
            <a:avLst>
              <a:gd name="adj1" fmla="val 5398216"/>
              <a:gd name="adj2" fmla="val 16135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5888926" y="2851596"/>
                <a:ext cx="1355371" cy="433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26" y="2851596"/>
                <a:ext cx="1355371" cy="433388"/>
              </a:xfrm>
              <a:prstGeom prst="rect">
                <a:avLst/>
              </a:prstGeom>
              <a:blipFill rotWithShape="1"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2908591" y="1758200"/>
                <a:ext cx="48891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591" y="1758200"/>
                <a:ext cx="488916" cy="3847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2920229" y="2372582"/>
                <a:ext cx="494559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29" y="2372582"/>
                <a:ext cx="494559" cy="3847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1726960" y="1932246"/>
                <a:ext cx="633752" cy="1026691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⨂</m:t>
                      </m:r>
                    </m:oMath>
                  </m:oMathPara>
                </a14:m>
                <a:endParaRPr lang="en-US" i="1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60" y="1932246"/>
                <a:ext cx="633752" cy="102669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58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4 8"/>
          <p:cNvCxnSpPr/>
          <p:nvPr/>
        </p:nvCxnSpPr>
        <p:spPr>
          <a:xfrm>
            <a:off x="5899897" y="2195596"/>
            <a:ext cx="1717399" cy="176986"/>
          </a:xfrm>
          <a:prstGeom prst="bentConnector3">
            <a:avLst>
              <a:gd name="adj1" fmla="val 7541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/>
          <p:cNvCxnSpPr/>
          <p:nvPr/>
        </p:nvCxnSpPr>
        <p:spPr>
          <a:xfrm flipV="1">
            <a:off x="5899897" y="2591785"/>
            <a:ext cx="1717399" cy="238253"/>
          </a:xfrm>
          <a:prstGeom prst="bentConnector3">
            <a:avLst>
              <a:gd name="adj1" fmla="val 7420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/>
              <p:cNvSpPr txBox="1"/>
              <p:nvPr/>
            </p:nvSpPr>
            <p:spPr>
              <a:xfrm>
                <a:off x="2463893" y="683261"/>
                <a:ext cx="3347263" cy="800476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+1 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mtClean="0"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+1 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rad>
                      <m:r>
                        <a:rPr lang="en-US" i="1">
                          <a:latin typeface="Cambria Math"/>
                          <a:ea typeface="Cambria Math"/>
                        </a:rPr>
                        <m:t>  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CasellaDiTes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93" y="683261"/>
                <a:ext cx="3347263" cy="80047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158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4745702" y="1748709"/>
                <a:ext cx="512191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702" y="1748709"/>
                <a:ext cx="512191" cy="38472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2 21"/>
          <p:cNvCxnSpPr>
            <a:stCxn id="12" idx="0"/>
            <a:endCxn id="43" idx="2"/>
          </p:cNvCxnSpPr>
          <p:nvPr/>
        </p:nvCxnSpPr>
        <p:spPr>
          <a:xfrm flipV="1">
            <a:off x="4131728" y="1483737"/>
            <a:ext cx="5797" cy="418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992560" y="4509120"/>
            <a:ext cx="79594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992560" y="5301208"/>
            <a:ext cx="79594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flipH="1">
            <a:off x="2043836" y="2958937"/>
            <a:ext cx="2" cy="678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/>
              <p:cNvSpPr txBox="1"/>
              <p:nvPr/>
            </p:nvSpPr>
            <p:spPr>
              <a:xfrm>
                <a:off x="7699389" y="1715327"/>
                <a:ext cx="1274387" cy="146052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mtClean="0"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𝑞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CasellaDiTes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389" y="1715327"/>
                <a:ext cx="1274387" cy="146052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smtClean="0"/>
              <a:t>Frascati 21-06-2012  |  </a:t>
            </a:r>
            <a:r>
              <a:rPr lang="en-US" smtClean="0">
                <a:latin typeface="Berlin Sans FB" pitchFamily="34" charset="0"/>
              </a:rPr>
              <a:t>Open Problems in quantum Mechanics </a:t>
            </a:r>
            <a:r>
              <a:rPr lang="en-US" b="0" smtClean="0">
                <a:latin typeface="Berlin Sans FB" pitchFamily="34" charset="0"/>
              </a:rPr>
              <a:t>| 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992560" y="3861048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haroni" pitchFamily="2" charset="-79"/>
                <a:cs typeface="Aharoni" pitchFamily="2" charset="-79"/>
              </a:rPr>
              <a:t>Thermal seeds:</a:t>
            </a:r>
            <a:endParaRPr lang="en-US" sz="1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14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4EF9-D5E1-4DAB-A69D-246067E29E4F}" type="slidenum">
              <a:rPr lang="it-IT"/>
              <a:pPr/>
              <a:t>30</a:t>
            </a:fld>
            <a:endParaRPr lang="it-IT"/>
          </a:p>
        </p:txBody>
      </p:sp>
      <p:sp>
        <p:nvSpPr>
          <p:cNvPr id="138246" name="AutoShape 6"/>
          <p:cNvSpPr>
            <a:spLocks noChangeAspect="1" noChangeArrowheads="1" noTextEdit="1"/>
          </p:cNvSpPr>
          <p:nvPr/>
        </p:nvSpPr>
        <p:spPr bwMode="auto">
          <a:xfrm>
            <a:off x="896012" y="549275"/>
            <a:ext cx="81724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3" y="836613"/>
            <a:ext cx="8162131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9" name="Freeform 9"/>
          <p:cNvSpPr>
            <a:spLocks/>
          </p:cNvSpPr>
          <p:nvPr/>
        </p:nvSpPr>
        <p:spPr bwMode="auto">
          <a:xfrm>
            <a:off x="3124862" y="549275"/>
            <a:ext cx="4179094" cy="400050"/>
          </a:xfrm>
          <a:custGeom>
            <a:avLst/>
            <a:gdLst>
              <a:gd name="T0" fmla="*/ 0 w 2430"/>
              <a:gd name="T1" fmla="*/ 0 h 252"/>
              <a:gd name="T2" fmla="*/ 2430 w 2430"/>
              <a:gd name="T3" fmla="*/ 0 h 252"/>
              <a:gd name="T4" fmla="*/ 2430 w 2430"/>
              <a:gd name="T5" fmla="*/ 252 h 252"/>
              <a:gd name="T6" fmla="*/ 0 w 2430"/>
              <a:gd name="T7" fmla="*/ 252 h 252"/>
              <a:gd name="T8" fmla="*/ 0 w 2430"/>
              <a:gd name="T9" fmla="*/ 0 h 252"/>
              <a:gd name="T10" fmla="*/ 0 w 2430"/>
              <a:gd name="T11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0" h="252">
                <a:moveTo>
                  <a:pt x="0" y="0"/>
                </a:moveTo>
                <a:lnTo>
                  <a:pt x="2430" y="0"/>
                </a:lnTo>
                <a:lnTo>
                  <a:pt x="2430" y="252"/>
                </a:lnTo>
                <a:lnTo>
                  <a:pt x="0" y="25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3236648" y="561975"/>
            <a:ext cx="413437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Binning 8x8 (superpixel size = 160 </a:t>
            </a:r>
            <a:r>
              <a:rPr lang="el-G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 </a:t>
            </a:r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6788018" y="625475"/>
            <a:ext cx="1410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Symbol" pitchFamily="18" charset="2"/>
              </a:rPr>
              <a:t>m</a:t>
            </a:r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6932481" y="654050"/>
            <a:ext cx="2709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m)</a:t>
            </a:r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3076708" y="993775"/>
            <a:ext cx="74699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NRF(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ξ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/>
          </a:p>
        </p:txBody>
      </p:sp>
      <p:sp>
        <p:nvSpPr>
          <p:cNvPr id="138262" name="Freeform 22"/>
          <p:cNvSpPr>
            <a:spLocks/>
          </p:cNvSpPr>
          <p:nvPr/>
        </p:nvSpPr>
        <p:spPr bwMode="auto">
          <a:xfrm>
            <a:off x="7180131" y="2549525"/>
            <a:ext cx="588169" cy="361950"/>
          </a:xfrm>
          <a:custGeom>
            <a:avLst/>
            <a:gdLst>
              <a:gd name="T0" fmla="*/ 186 w 342"/>
              <a:gd name="T1" fmla="*/ 0 h 228"/>
              <a:gd name="T2" fmla="*/ 222 w 342"/>
              <a:gd name="T3" fmla="*/ 6 h 228"/>
              <a:gd name="T4" fmla="*/ 252 w 342"/>
              <a:gd name="T5" fmla="*/ 18 h 228"/>
              <a:gd name="T6" fmla="*/ 282 w 342"/>
              <a:gd name="T7" fmla="*/ 30 h 228"/>
              <a:gd name="T8" fmla="*/ 300 w 342"/>
              <a:gd name="T9" fmla="*/ 42 h 228"/>
              <a:gd name="T10" fmla="*/ 324 w 342"/>
              <a:gd name="T11" fmla="*/ 60 h 228"/>
              <a:gd name="T12" fmla="*/ 336 w 342"/>
              <a:gd name="T13" fmla="*/ 78 h 228"/>
              <a:gd name="T14" fmla="*/ 342 w 342"/>
              <a:gd name="T15" fmla="*/ 102 h 228"/>
              <a:gd name="T16" fmla="*/ 342 w 342"/>
              <a:gd name="T17" fmla="*/ 126 h 228"/>
              <a:gd name="T18" fmla="*/ 336 w 342"/>
              <a:gd name="T19" fmla="*/ 150 h 228"/>
              <a:gd name="T20" fmla="*/ 324 w 342"/>
              <a:gd name="T21" fmla="*/ 168 h 228"/>
              <a:gd name="T22" fmla="*/ 300 w 342"/>
              <a:gd name="T23" fmla="*/ 186 h 228"/>
              <a:gd name="T24" fmla="*/ 282 w 342"/>
              <a:gd name="T25" fmla="*/ 204 h 228"/>
              <a:gd name="T26" fmla="*/ 252 w 342"/>
              <a:gd name="T27" fmla="*/ 216 h 228"/>
              <a:gd name="T28" fmla="*/ 222 w 342"/>
              <a:gd name="T29" fmla="*/ 222 h 228"/>
              <a:gd name="T30" fmla="*/ 186 w 342"/>
              <a:gd name="T31" fmla="*/ 228 h 228"/>
              <a:gd name="T32" fmla="*/ 156 w 342"/>
              <a:gd name="T33" fmla="*/ 228 h 228"/>
              <a:gd name="T34" fmla="*/ 120 w 342"/>
              <a:gd name="T35" fmla="*/ 222 h 228"/>
              <a:gd name="T36" fmla="*/ 90 w 342"/>
              <a:gd name="T37" fmla="*/ 216 h 228"/>
              <a:gd name="T38" fmla="*/ 60 w 342"/>
              <a:gd name="T39" fmla="*/ 204 h 228"/>
              <a:gd name="T40" fmla="*/ 36 w 342"/>
              <a:gd name="T41" fmla="*/ 186 h 228"/>
              <a:gd name="T42" fmla="*/ 18 w 342"/>
              <a:gd name="T43" fmla="*/ 168 h 228"/>
              <a:gd name="T44" fmla="*/ 6 w 342"/>
              <a:gd name="T45" fmla="*/ 150 h 228"/>
              <a:gd name="T46" fmla="*/ 0 w 342"/>
              <a:gd name="T47" fmla="*/ 126 h 228"/>
              <a:gd name="T48" fmla="*/ 0 w 342"/>
              <a:gd name="T49" fmla="*/ 102 h 228"/>
              <a:gd name="T50" fmla="*/ 6 w 342"/>
              <a:gd name="T51" fmla="*/ 78 h 228"/>
              <a:gd name="T52" fmla="*/ 18 w 342"/>
              <a:gd name="T53" fmla="*/ 60 h 228"/>
              <a:gd name="T54" fmla="*/ 36 w 342"/>
              <a:gd name="T55" fmla="*/ 42 h 228"/>
              <a:gd name="T56" fmla="*/ 60 w 342"/>
              <a:gd name="T57" fmla="*/ 30 h 228"/>
              <a:gd name="T58" fmla="*/ 90 w 342"/>
              <a:gd name="T59" fmla="*/ 18 h 228"/>
              <a:gd name="T60" fmla="*/ 120 w 342"/>
              <a:gd name="T61" fmla="*/ 6 h 228"/>
              <a:gd name="T62" fmla="*/ 156 w 342"/>
              <a:gd name="T6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2" h="228">
                <a:moveTo>
                  <a:pt x="168" y="0"/>
                </a:moveTo>
                <a:lnTo>
                  <a:pt x="186" y="0"/>
                </a:lnTo>
                <a:lnTo>
                  <a:pt x="204" y="6"/>
                </a:lnTo>
                <a:lnTo>
                  <a:pt x="222" y="6"/>
                </a:lnTo>
                <a:lnTo>
                  <a:pt x="240" y="12"/>
                </a:lnTo>
                <a:lnTo>
                  <a:pt x="252" y="18"/>
                </a:lnTo>
                <a:lnTo>
                  <a:pt x="270" y="18"/>
                </a:lnTo>
                <a:lnTo>
                  <a:pt x="282" y="30"/>
                </a:lnTo>
                <a:lnTo>
                  <a:pt x="294" y="36"/>
                </a:lnTo>
                <a:lnTo>
                  <a:pt x="300" y="42"/>
                </a:lnTo>
                <a:lnTo>
                  <a:pt x="312" y="54"/>
                </a:lnTo>
                <a:lnTo>
                  <a:pt x="324" y="60"/>
                </a:lnTo>
                <a:lnTo>
                  <a:pt x="330" y="72"/>
                </a:lnTo>
                <a:lnTo>
                  <a:pt x="336" y="78"/>
                </a:lnTo>
                <a:lnTo>
                  <a:pt x="336" y="90"/>
                </a:lnTo>
                <a:lnTo>
                  <a:pt x="342" y="102"/>
                </a:lnTo>
                <a:lnTo>
                  <a:pt x="342" y="114"/>
                </a:lnTo>
                <a:lnTo>
                  <a:pt x="342" y="126"/>
                </a:lnTo>
                <a:lnTo>
                  <a:pt x="336" y="138"/>
                </a:lnTo>
                <a:lnTo>
                  <a:pt x="336" y="150"/>
                </a:lnTo>
                <a:lnTo>
                  <a:pt x="330" y="162"/>
                </a:lnTo>
                <a:lnTo>
                  <a:pt x="324" y="168"/>
                </a:lnTo>
                <a:lnTo>
                  <a:pt x="312" y="180"/>
                </a:lnTo>
                <a:lnTo>
                  <a:pt x="300" y="186"/>
                </a:lnTo>
                <a:lnTo>
                  <a:pt x="294" y="198"/>
                </a:lnTo>
                <a:lnTo>
                  <a:pt x="282" y="204"/>
                </a:lnTo>
                <a:lnTo>
                  <a:pt x="270" y="210"/>
                </a:lnTo>
                <a:lnTo>
                  <a:pt x="252" y="216"/>
                </a:lnTo>
                <a:lnTo>
                  <a:pt x="240" y="222"/>
                </a:lnTo>
                <a:lnTo>
                  <a:pt x="222" y="222"/>
                </a:lnTo>
                <a:lnTo>
                  <a:pt x="204" y="228"/>
                </a:lnTo>
                <a:lnTo>
                  <a:pt x="186" y="228"/>
                </a:lnTo>
                <a:lnTo>
                  <a:pt x="168" y="228"/>
                </a:lnTo>
                <a:lnTo>
                  <a:pt x="156" y="228"/>
                </a:lnTo>
                <a:lnTo>
                  <a:pt x="138" y="228"/>
                </a:lnTo>
                <a:lnTo>
                  <a:pt x="120" y="222"/>
                </a:lnTo>
                <a:lnTo>
                  <a:pt x="102" y="222"/>
                </a:lnTo>
                <a:lnTo>
                  <a:pt x="90" y="216"/>
                </a:lnTo>
                <a:lnTo>
                  <a:pt x="72" y="210"/>
                </a:lnTo>
                <a:lnTo>
                  <a:pt x="60" y="204"/>
                </a:lnTo>
                <a:lnTo>
                  <a:pt x="48" y="198"/>
                </a:lnTo>
                <a:lnTo>
                  <a:pt x="36" y="186"/>
                </a:lnTo>
                <a:lnTo>
                  <a:pt x="30" y="180"/>
                </a:lnTo>
                <a:lnTo>
                  <a:pt x="18" y="168"/>
                </a:lnTo>
                <a:lnTo>
                  <a:pt x="12" y="162"/>
                </a:lnTo>
                <a:lnTo>
                  <a:pt x="6" y="150"/>
                </a:lnTo>
                <a:lnTo>
                  <a:pt x="6" y="138"/>
                </a:lnTo>
                <a:lnTo>
                  <a:pt x="0" y="126"/>
                </a:lnTo>
                <a:lnTo>
                  <a:pt x="0" y="114"/>
                </a:lnTo>
                <a:lnTo>
                  <a:pt x="0" y="102"/>
                </a:lnTo>
                <a:lnTo>
                  <a:pt x="6" y="90"/>
                </a:lnTo>
                <a:lnTo>
                  <a:pt x="6" y="78"/>
                </a:lnTo>
                <a:lnTo>
                  <a:pt x="12" y="72"/>
                </a:lnTo>
                <a:lnTo>
                  <a:pt x="18" y="60"/>
                </a:lnTo>
                <a:lnTo>
                  <a:pt x="30" y="54"/>
                </a:lnTo>
                <a:lnTo>
                  <a:pt x="36" y="42"/>
                </a:lnTo>
                <a:lnTo>
                  <a:pt x="48" y="36"/>
                </a:lnTo>
                <a:lnTo>
                  <a:pt x="60" y="30"/>
                </a:lnTo>
                <a:lnTo>
                  <a:pt x="72" y="18"/>
                </a:lnTo>
                <a:lnTo>
                  <a:pt x="90" y="18"/>
                </a:lnTo>
                <a:lnTo>
                  <a:pt x="102" y="12"/>
                </a:lnTo>
                <a:lnTo>
                  <a:pt x="120" y="6"/>
                </a:lnTo>
                <a:lnTo>
                  <a:pt x="138" y="6"/>
                </a:lnTo>
                <a:lnTo>
                  <a:pt x="156" y="0"/>
                </a:lnTo>
                <a:lnTo>
                  <a:pt x="168" y="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11356" y="354012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3470540" y="3648075"/>
            <a:ext cx="32215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[Phys. Rev.  </a:t>
            </a:r>
            <a:r>
              <a:rPr lang="en-US" sz="1600" dirty="0" err="1">
                <a:latin typeface="Times New Roman" pitchFamily="18" charset="0"/>
              </a:rPr>
              <a:t>Lett</a:t>
            </a:r>
            <a:r>
              <a:rPr lang="en-US" sz="1600" dirty="0">
                <a:latin typeface="Times New Roman" pitchFamily="18" charset="0"/>
              </a:rPr>
              <a:t>. 102, 213602  (2009)]</a:t>
            </a:r>
            <a:endParaRPr lang="en-US" sz="1600" dirty="0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6168894" y="1997076"/>
            <a:ext cx="2796381" cy="285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8" name="Rectangle 28"/>
          <p:cNvSpPr>
            <a:spLocks noChangeArrowheads="1"/>
          </p:cNvSpPr>
          <p:nvPr/>
        </p:nvSpPr>
        <p:spPr bwMode="auto">
          <a:xfrm>
            <a:off x="8500931" y="1682750"/>
            <a:ext cx="485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SQL</a:t>
            </a:r>
            <a:endParaRPr lang="en-US"/>
          </a:p>
        </p:txBody>
      </p:sp>
      <p:sp>
        <p:nvSpPr>
          <p:cNvPr id="138298" name="AutoShape 58"/>
          <p:cNvSpPr>
            <a:spLocks noChangeArrowheads="1"/>
          </p:cNvSpPr>
          <p:nvPr/>
        </p:nvSpPr>
        <p:spPr bwMode="auto">
          <a:xfrm>
            <a:off x="2975240" y="1543050"/>
            <a:ext cx="858177" cy="793750"/>
          </a:xfrm>
          <a:custGeom>
            <a:avLst/>
            <a:gdLst>
              <a:gd name="G0" fmla="+- 7736 0 0"/>
              <a:gd name="G1" fmla="+- 10142 0 0"/>
              <a:gd name="G2" fmla="+- 4409 0 0"/>
              <a:gd name="G3" fmla="+- 21600 0 7736"/>
              <a:gd name="G4" fmla="+- 21600 0 10142"/>
              <a:gd name="G5" fmla="+- 21600 0 4409"/>
              <a:gd name="G6" fmla="+- 7736 0 10800"/>
              <a:gd name="G7" fmla="+- 10142 0 10800"/>
              <a:gd name="G8" fmla="*/ G7 4409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7736" y="4409"/>
                </a:lnTo>
                <a:lnTo>
                  <a:pt x="10142" y="4409"/>
                </a:lnTo>
                <a:lnTo>
                  <a:pt x="10142" y="10142"/>
                </a:lnTo>
                <a:lnTo>
                  <a:pt x="4409" y="10142"/>
                </a:lnTo>
                <a:lnTo>
                  <a:pt x="4409" y="7736"/>
                </a:lnTo>
                <a:lnTo>
                  <a:pt x="0" y="10800"/>
                </a:lnTo>
                <a:lnTo>
                  <a:pt x="4409" y="13864"/>
                </a:lnTo>
                <a:lnTo>
                  <a:pt x="4409" y="11458"/>
                </a:lnTo>
                <a:lnTo>
                  <a:pt x="10142" y="11458"/>
                </a:lnTo>
                <a:lnTo>
                  <a:pt x="10142" y="17191"/>
                </a:lnTo>
                <a:lnTo>
                  <a:pt x="7736" y="17191"/>
                </a:lnTo>
                <a:lnTo>
                  <a:pt x="10800" y="21600"/>
                </a:lnTo>
                <a:lnTo>
                  <a:pt x="13864" y="17191"/>
                </a:lnTo>
                <a:lnTo>
                  <a:pt x="11458" y="17191"/>
                </a:lnTo>
                <a:lnTo>
                  <a:pt x="11458" y="11458"/>
                </a:lnTo>
                <a:lnTo>
                  <a:pt x="17191" y="11458"/>
                </a:lnTo>
                <a:lnTo>
                  <a:pt x="17191" y="13864"/>
                </a:lnTo>
                <a:lnTo>
                  <a:pt x="21600" y="10800"/>
                </a:lnTo>
                <a:lnTo>
                  <a:pt x="17191" y="7736"/>
                </a:lnTo>
                <a:lnTo>
                  <a:pt x="17191" y="10142"/>
                </a:lnTo>
                <a:lnTo>
                  <a:pt x="11458" y="10142"/>
                </a:lnTo>
                <a:lnTo>
                  <a:pt x="11458" y="4409"/>
                </a:lnTo>
                <a:lnTo>
                  <a:pt x="13864" y="4409"/>
                </a:lnTo>
                <a:close/>
              </a:path>
            </a:pathLst>
          </a:custGeom>
          <a:solidFill>
            <a:srgbClr val="FFFF00">
              <a:alpha val="57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300" name="Text Box 60"/>
          <p:cNvSpPr txBox="1">
            <a:spLocks noChangeArrowheads="1"/>
          </p:cNvSpPr>
          <p:nvPr/>
        </p:nvSpPr>
        <p:spPr bwMode="auto">
          <a:xfrm>
            <a:off x="662121" y="4149725"/>
            <a:ext cx="787836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The NRF can be </a:t>
            </a:r>
            <a:r>
              <a:rPr lang="en-US">
                <a:solidFill>
                  <a:srgbClr val="CC0000"/>
                </a:solidFill>
              </a:rPr>
              <a:t>smaller than one (quantum)</a:t>
            </a:r>
            <a:r>
              <a:rPr lang="en-US">
                <a:solidFill>
                  <a:srgbClr val="000066"/>
                </a:solidFill>
              </a:rPr>
              <a:t> for several tens of independent pixels-pairs (</a:t>
            </a:r>
            <a:r>
              <a:rPr lang="en-US">
                <a:solidFill>
                  <a:srgbClr val="CC0000"/>
                </a:solidFill>
              </a:rPr>
              <a:t>50-200</a:t>
            </a:r>
            <a:r>
              <a:rPr lang="en-US">
                <a:solidFill>
                  <a:srgbClr val="000066"/>
                </a:solidFill>
              </a:rPr>
              <a:t>) at the same time</a:t>
            </a:r>
          </a:p>
        </p:txBody>
      </p:sp>
      <p:sp>
        <p:nvSpPr>
          <p:cNvPr id="138301" name="Text Box 61"/>
          <p:cNvSpPr txBox="1">
            <a:spLocks noChangeArrowheads="1"/>
          </p:cNvSpPr>
          <p:nvPr/>
        </p:nvSpPr>
        <p:spPr bwMode="auto">
          <a:xfrm>
            <a:off x="4953000" y="5157788"/>
            <a:ext cx="3743987" cy="384721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Really multimode squeezing</a:t>
            </a:r>
          </a:p>
        </p:txBody>
      </p:sp>
      <p:sp>
        <p:nvSpPr>
          <p:cNvPr id="138302" name="AutoShape 62"/>
          <p:cNvSpPr>
            <a:spLocks noChangeArrowheads="1"/>
          </p:cNvSpPr>
          <p:nvPr/>
        </p:nvSpPr>
        <p:spPr bwMode="auto">
          <a:xfrm rot="1983140">
            <a:off x="6591963" y="4797425"/>
            <a:ext cx="739510" cy="204788"/>
          </a:xfrm>
          <a:prstGeom prst="notchedRightArrow">
            <a:avLst>
              <a:gd name="adj1" fmla="val 50000"/>
              <a:gd name="adj2" fmla="val 83333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3" name="Rectangle 63"/>
          <p:cNvSpPr>
            <a:spLocks noChangeArrowheads="1"/>
          </p:cNvSpPr>
          <p:nvPr/>
        </p:nvSpPr>
        <p:spPr bwMode="auto">
          <a:xfrm>
            <a:off x="7059746" y="1125539"/>
            <a:ext cx="82875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NRF(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ξ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/>
          </a:p>
        </p:txBody>
      </p:sp>
      <p:sp>
        <p:nvSpPr>
          <p:cNvPr id="138304" name="Rectangle 64"/>
          <p:cNvSpPr>
            <a:spLocks noChangeArrowheads="1"/>
          </p:cNvSpPr>
          <p:nvPr/>
        </p:nvSpPr>
        <p:spPr bwMode="auto">
          <a:xfrm>
            <a:off x="2027636" y="5949951"/>
            <a:ext cx="787836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Other works on the subject:</a:t>
            </a:r>
            <a:r>
              <a:rPr lang="en-US" sz="1600"/>
              <a:t> O. Jedrkievicz </a:t>
            </a:r>
            <a:r>
              <a:rPr lang="en-US" sz="1600" i="1"/>
              <a:t>et al.</a:t>
            </a:r>
            <a:r>
              <a:rPr lang="en-US" sz="1600"/>
              <a:t>, Phys. Rev. Lett. 93, 243601 (2004); J.-L. Blanchet </a:t>
            </a:r>
            <a:r>
              <a:rPr lang="en-US" sz="1600" i="1"/>
              <a:t>et al.</a:t>
            </a:r>
            <a:r>
              <a:rPr lang="en-US" sz="1600"/>
              <a:t>, Phys. Rev. Lett. 101, 233604 (2008).</a:t>
            </a:r>
          </a:p>
        </p:txBody>
      </p:sp>
      <p:sp>
        <p:nvSpPr>
          <p:cNvPr id="138306" name="Line 66"/>
          <p:cNvSpPr>
            <a:spLocks noChangeShapeType="1"/>
          </p:cNvSpPr>
          <p:nvPr/>
        </p:nvSpPr>
        <p:spPr bwMode="auto">
          <a:xfrm flipV="1">
            <a:off x="6591962" y="2781301"/>
            <a:ext cx="858176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07" name="Text Box 67"/>
          <p:cNvSpPr txBox="1">
            <a:spLocks noChangeArrowheads="1"/>
          </p:cNvSpPr>
          <p:nvPr/>
        </p:nvSpPr>
        <p:spPr bwMode="auto">
          <a:xfrm>
            <a:off x="271727" y="1"/>
            <a:ext cx="943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MULTIMODE SPATIAL CORRELATIONS – sub shot noise regime</a:t>
            </a:r>
          </a:p>
        </p:txBody>
      </p:sp>
    </p:spTree>
    <p:extLst>
      <p:ext uri="{BB962C8B-B14F-4D97-AF65-F5344CB8AC3E}">
        <p14:creationId xmlns:p14="http://schemas.microsoft.com/office/powerpoint/2010/main" val="39743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7" y="814472"/>
            <a:ext cx="4943551" cy="816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776536" y="2039614"/>
                <a:ext cx="4292540" cy="2524872"/>
              </a:xfrm>
              <a:prstGeom prst="rect">
                <a:avLst/>
              </a:prstGeom>
              <a:noFill/>
            </p:spPr>
            <p:txBody>
              <a:bodyPr wrap="square" lIns="41733" tIns="20867" rIns="41733" bIns="20867" rtlCol="0">
                <a:spAutoFit/>
              </a:bodyPr>
              <a:lstStyle/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Source: </a:t>
                </a:r>
                <a:r>
                  <a:rPr lang="en-US" sz="1600" dirty="0" smtClean="0"/>
                  <a:t>signal </a:t>
                </a:r>
                <a:r>
                  <a:rPr lang="en-US" sz="1600" dirty="0"/>
                  <a:t>and </a:t>
                </a:r>
                <a:r>
                  <a:rPr lang="en-US" sz="1600" dirty="0" err="1"/>
                  <a:t>ancilla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beams contain </a:t>
                </a:r>
                <a:r>
                  <a:rPr lang="en-US" sz="1600" dirty="0"/>
                  <a:t>one photon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/>
                      </a:rPr>
                      <m:t>𝑛</m:t>
                    </m:r>
                    <m:r>
                      <a:rPr lang="en-US" sz="1600" b="0" i="1">
                        <a:latin typeface="Cambria Math"/>
                      </a:rPr>
                      <m:t>=1 </m:t>
                    </m:r>
                  </m:oMath>
                </a14:m>
                <a:r>
                  <a:rPr lang="en-US" sz="1600" dirty="0"/>
                  <a:t>in a </a:t>
                </a:r>
                <a:r>
                  <a:rPr lang="en-US" sz="1600" i="1" dirty="0"/>
                  <a:t>d</a:t>
                </a:r>
                <a:r>
                  <a:rPr lang="en-US" sz="1600" dirty="0"/>
                  <a:t>-mode entangled state</a:t>
                </a:r>
                <a:r>
                  <a:rPr lang="en-US" sz="1600" dirty="0" smtClean="0"/>
                  <a:t>.</a:t>
                </a: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endParaRPr lang="en-US" sz="1600" dirty="0"/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endParaRPr lang="en-US" sz="1600" dirty="0"/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Noise: </a:t>
                </a:r>
                <a:r>
                  <a:rPr lang="en-US" sz="1600" dirty="0" smtClean="0"/>
                  <a:t>thermal </a:t>
                </a:r>
                <a:r>
                  <a:rPr lang="en-US" sz="1600" dirty="0"/>
                  <a:t>noise bath with </a:t>
                </a:r>
                <a:r>
                  <a:rPr lang="en-US" sz="1600" dirty="0" smtClean="0"/>
                  <a:t>small </a:t>
                </a:r>
                <a:r>
                  <a:rPr lang="en-US" sz="1600" dirty="0"/>
                  <a:t>number of photons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≪1</m:t>
                    </m:r>
                  </m:oMath>
                </a14:m>
                <a:endParaRPr lang="en-US" sz="1600" dirty="0"/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Strategy</a:t>
                </a:r>
                <a:r>
                  <a:rPr lang="en-US" sz="1600" dirty="0" smtClean="0"/>
                  <a:t>: optimal state discrimination theory</a:t>
                </a: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Object: </a:t>
                </a:r>
                <a:r>
                  <a:rPr lang="en-US" sz="1600" dirty="0" smtClean="0"/>
                  <a:t>r</a:t>
                </a:r>
                <a:r>
                  <a:rPr lang="en-US" sz="1600" dirty="0"/>
                  <a:t>eflection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b="1" i="1">
                        <a:latin typeface="Cambria Math"/>
                      </a:rPr>
                      <m:t>𝒓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≪1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36" y="2039614"/>
                <a:ext cx="4292540" cy="2524872"/>
              </a:xfrm>
              <a:prstGeom prst="rect">
                <a:avLst/>
              </a:prstGeom>
              <a:blipFill rotWithShape="1">
                <a:blip r:embed="rId3"/>
                <a:stretch>
                  <a:fillRect l="-1560" t="-1691" r="-1986" b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34" y="751195"/>
            <a:ext cx="3247888" cy="129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727365"/>
            <a:ext cx="2736304" cy="3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53"/>
          <a:stretch/>
        </p:blipFill>
        <p:spPr bwMode="auto">
          <a:xfrm>
            <a:off x="5887580" y="3530161"/>
            <a:ext cx="3169876" cy="582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855051" y="2132856"/>
            <a:ext cx="3467052" cy="1150137"/>
          </a:xfrm>
          <a:prstGeom prst="rect">
            <a:avLst/>
          </a:prstGeom>
          <a:noFill/>
        </p:spPr>
        <p:txBody>
          <a:bodyPr wrap="square" lIns="41733" tIns="20867" rIns="41733" bIns="20867" rtlCol="0">
            <a:spAutoFit/>
          </a:bodyPr>
          <a:lstStyle/>
          <a:p>
            <a:pPr marL="260833" indent="-260833">
              <a:buFont typeface="Wingdings" pitchFamily="2" charset="2"/>
              <a:buChar char="ü"/>
            </a:pPr>
            <a:r>
              <a:rPr lang="en-US" sz="1800" dirty="0" smtClean="0"/>
              <a:t>Exponential enhancement! </a:t>
            </a:r>
            <a:r>
              <a:rPr lang="en-US" sz="1800" dirty="0" smtClean="0">
                <a:sym typeface="Wingdings" pitchFamily="2" charset="2"/>
              </a:rPr>
              <a:t></a:t>
            </a:r>
          </a:p>
          <a:p>
            <a:pPr marL="260833" indent="-260833">
              <a:buFont typeface="Wingdings" pitchFamily="2" charset="2"/>
              <a:buChar char="ü"/>
            </a:pPr>
            <a:r>
              <a:rPr lang="en-US" sz="1800" dirty="0" smtClean="0"/>
              <a:t>Extremely robust against noise and losses!</a:t>
            </a:r>
            <a:r>
              <a:rPr lang="en-US" sz="1800" dirty="0" smtClean="0">
                <a:sym typeface="Wingdings" pitchFamily="2" charset="2"/>
              </a:rPr>
              <a:t></a:t>
            </a:r>
            <a:endParaRPr lang="en-US" sz="1800" dirty="0" smtClean="0"/>
          </a:p>
          <a:p>
            <a:pPr marL="260833" indent="-260833">
              <a:buFont typeface="Wingdings" pitchFamily="2" charset="2"/>
              <a:buChar char="ü"/>
            </a:pPr>
            <a:r>
              <a:rPr lang="en-US" sz="1800" dirty="0" smtClean="0"/>
              <a:t>Entanglement do not survive!</a:t>
            </a:r>
            <a:r>
              <a:rPr lang="en-US" sz="1800" dirty="0" smtClean="0">
                <a:sym typeface="Wingdings" pitchFamily="2" charset="2"/>
              </a:rPr>
              <a:t></a:t>
            </a:r>
            <a:endParaRPr lang="en-US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01836" y="5732925"/>
            <a:ext cx="3310686" cy="288363"/>
          </a:xfrm>
          <a:prstGeom prst="rect">
            <a:avLst/>
          </a:prstGeom>
          <a:noFill/>
        </p:spPr>
        <p:txBody>
          <a:bodyPr wrap="square" lIns="41733" tIns="20867" rIns="41733" bIns="20867" rtlCol="0">
            <a:spAutoFit/>
          </a:bodyPr>
          <a:lstStyle/>
          <a:p>
            <a:pPr marL="260833" indent="-260833">
              <a:buFont typeface="Wingdings" pitchFamily="2" charset="2"/>
              <a:buChar char="ü"/>
            </a:pPr>
            <a:r>
              <a:rPr lang="en-US" sz="1600" b="1" dirty="0" smtClean="0"/>
              <a:t>No idea how to do it in practice!</a:t>
            </a:r>
            <a:r>
              <a:rPr lang="en-US" sz="1600" b="1" dirty="0" smtClean="0">
                <a:sym typeface="Wingdings" pitchFamily="2" charset="2"/>
              </a:rPr>
              <a:t></a:t>
            </a:r>
            <a:endParaRPr lang="en-US" sz="1600" b="1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80" y="4184516"/>
            <a:ext cx="3210166" cy="1476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QI Proposal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3909740" cy="365125"/>
          </a:xfrm>
        </p:spPr>
        <p:txBody>
          <a:bodyPr/>
          <a:lstStyle/>
          <a:p>
            <a:r>
              <a:rPr lang="en-US" dirty="0" smtClean="0"/>
              <a:t>Torino 24-05-2012 |  </a:t>
            </a:r>
            <a:r>
              <a:rPr lang="en-US" dirty="0" smtClean="0">
                <a:latin typeface="Berlin Sans FB" pitchFamily="34" charset="0"/>
              </a:rPr>
              <a:t>Quantum 2012</a:t>
            </a:r>
          </a:p>
          <a:p>
            <a:r>
              <a:rPr lang="en-US" dirty="0" smtClean="0"/>
              <a:t>“Practical quantum illumination”|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2"/>
          <a:stretch/>
        </p:blipFill>
        <p:spPr bwMode="auto">
          <a:xfrm>
            <a:off x="416496" y="767543"/>
            <a:ext cx="7718559" cy="132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642448" y="2492896"/>
                <a:ext cx="4292540" cy="3468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41733" tIns="20867" rIns="41733" bIns="20867" rtlCol="0">
                <a:spAutoFit/>
              </a:bodyPr>
              <a:lstStyle/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Source: </a:t>
                </a:r>
                <a:r>
                  <a:rPr lang="en-US" sz="1600" b="1" dirty="0" smtClean="0">
                    <a:solidFill>
                      <a:schemeClr val="accent6"/>
                    </a:solidFill>
                  </a:rPr>
                  <a:t>Gaussian twin beams (PDC) </a:t>
                </a: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endParaRPr lang="it-IT" sz="1600" dirty="0">
                  <a:solidFill>
                    <a:schemeClr val="accent6"/>
                  </a:solidFill>
                </a:endParaRP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endParaRPr lang="en-US" sz="1600" dirty="0">
                  <a:solidFill>
                    <a:schemeClr val="accent6"/>
                  </a:solidFill>
                </a:endParaRP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Noise: </a:t>
                </a:r>
                <a:r>
                  <a:rPr lang="en-US" sz="1600" dirty="0" smtClean="0"/>
                  <a:t>thermal </a:t>
                </a:r>
                <a:r>
                  <a:rPr lang="en-US" sz="1600" dirty="0"/>
                  <a:t>noise bath with </a:t>
                </a:r>
                <a:r>
                  <a:rPr lang="en-US" sz="1600" dirty="0" smtClean="0"/>
                  <a:t>large number </a:t>
                </a:r>
                <a:r>
                  <a:rPr lang="en-US" sz="1600" dirty="0"/>
                  <a:t>of photons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≫</m:t>
                    </m:r>
                    <m:r>
                      <a:rPr lang="it-IT" sz="16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mixed at the objet with the probe</a:t>
                </a: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endParaRPr lang="it-IT" sz="1600" dirty="0"/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endParaRPr lang="en-US" sz="1600" dirty="0"/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Strategy</a:t>
                </a:r>
                <a:r>
                  <a:rPr lang="en-US" sz="1600" dirty="0" smtClean="0"/>
                  <a:t>: optimal state discrimination </a:t>
                </a:r>
                <a:r>
                  <a:rPr lang="en-US" sz="1600" dirty="0"/>
                  <a:t>strategies (</a:t>
                </a:r>
                <a:r>
                  <a:rPr lang="en-US" sz="1600" dirty="0" err="1"/>
                  <a:t>chernoff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bound etc..) </a:t>
                </a: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Object: </a:t>
                </a:r>
                <a:r>
                  <a:rPr lang="en-US" sz="1600" dirty="0" smtClean="0"/>
                  <a:t>r</a:t>
                </a:r>
                <a:r>
                  <a:rPr lang="en-US" sz="1600" dirty="0"/>
                  <a:t>eflection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b="1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≪1</m:t>
                    </m:r>
                  </m:oMath>
                </a14:m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8" y="2492896"/>
                <a:ext cx="4292540" cy="3468721"/>
              </a:xfrm>
              <a:prstGeom prst="rect">
                <a:avLst/>
              </a:prstGeom>
              <a:blipFill rotWithShape="1">
                <a:blip r:embed="rId4"/>
                <a:stretch>
                  <a:fillRect l="-1560" t="-1230" r="-2979" b="-21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64" y="788078"/>
            <a:ext cx="2207956" cy="17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5558844" y="2611921"/>
            <a:ext cx="3858651" cy="1565636"/>
          </a:xfrm>
          <a:prstGeom prst="rect">
            <a:avLst/>
          </a:prstGeom>
          <a:noFill/>
        </p:spPr>
        <p:txBody>
          <a:bodyPr wrap="square" lIns="41733" tIns="20867" rIns="41733" bIns="20867" rtlCol="0">
            <a:spAutoFit/>
          </a:bodyPr>
          <a:lstStyle/>
          <a:p>
            <a:pPr marL="260833" indent="-260833">
              <a:buFont typeface="Wingdings" pitchFamily="2" charset="2"/>
              <a:buChar char="ü"/>
            </a:pPr>
            <a:r>
              <a:rPr lang="en-US" sz="1600" dirty="0" err="1" smtClean="0"/>
              <a:t>Exponentil</a:t>
            </a:r>
            <a:r>
              <a:rPr lang="en-US" sz="1600" dirty="0" smtClean="0"/>
              <a:t> enhancement!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</a:t>
            </a:r>
            <a:r>
              <a:rPr lang="en-US" sz="1600" dirty="0" smtClean="0"/>
              <a:t>...</a:t>
            </a:r>
          </a:p>
          <a:p>
            <a:pPr marL="260833" indent="-260833">
              <a:buFont typeface="Wingdings" pitchFamily="2" charset="2"/>
              <a:buChar char="ü"/>
            </a:pPr>
            <a:r>
              <a:rPr lang="en-US" sz="1600" dirty="0" smtClean="0"/>
              <a:t>….Even if entanglement </a:t>
            </a:r>
            <a:r>
              <a:rPr lang="en-US" sz="1600" dirty="0"/>
              <a:t>do not survive</a:t>
            </a:r>
            <a:r>
              <a:rPr lang="en-US" sz="1600" dirty="0" smtClean="0"/>
              <a:t>!</a:t>
            </a:r>
            <a:endParaRPr lang="en-US" sz="1600" dirty="0" smtClean="0">
              <a:sym typeface="Wingdings" pitchFamily="2" charset="2"/>
            </a:endParaRPr>
          </a:p>
          <a:p>
            <a:pPr marL="260833" indent="-260833">
              <a:buFont typeface="Wingdings" pitchFamily="2" charset="2"/>
              <a:buChar char="ü"/>
            </a:pPr>
            <a:r>
              <a:rPr lang="en-US" sz="1600" dirty="0" smtClean="0"/>
              <a:t>Extremely robust against noise and losses!</a:t>
            </a:r>
            <a:r>
              <a:rPr lang="en-US" sz="1600" dirty="0" smtClean="0">
                <a:sym typeface="Wingdings" pitchFamily="2" charset="2"/>
              </a:rPr>
              <a:t></a:t>
            </a:r>
            <a:endParaRPr lang="en-US" sz="1600" dirty="0" smtClean="0"/>
          </a:p>
          <a:p>
            <a:pPr marL="260833" indent="-260833">
              <a:buFont typeface="Wingdings" pitchFamily="2" charset="2"/>
              <a:buChar char="ü"/>
            </a:pPr>
            <a:r>
              <a:rPr lang="en-US" sz="1600" dirty="0" smtClean="0">
                <a:sym typeface="Wingdings" pitchFamily="2" charset="2"/>
              </a:rPr>
              <a:t>The source is experimentally trivial ! </a:t>
            </a:r>
          </a:p>
          <a:p>
            <a:pPr marL="260833" indent="-260833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816342" y="4351697"/>
            <a:ext cx="2881074" cy="534584"/>
          </a:xfrm>
          <a:prstGeom prst="rect">
            <a:avLst/>
          </a:prstGeom>
          <a:noFill/>
        </p:spPr>
        <p:txBody>
          <a:bodyPr wrap="square" lIns="41733" tIns="20867" rIns="41733" bIns="20867" rtlCol="0">
            <a:spAutoFit/>
          </a:bodyPr>
          <a:lstStyle/>
          <a:p>
            <a:r>
              <a:rPr lang="en-US" sz="1600" b="1" dirty="0" smtClean="0"/>
              <a:t>But challenging receiver  in practice!</a:t>
            </a:r>
            <a:r>
              <a:rPr lang="en-US" sz="1600" b="1" dirty="0" smtClean="0">
                <a:sym typeface="Wingdings" pitchFamily="2" charset="2"/>
              </a:rPr>
              <a:t></a:t>
            </a:r>
            <a:endParaRPr lang="en-US" sz="1600" b="1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QI with Gaussian states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5803410" y="5025302"/>
            <a:ext cx="3326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ell MT" pitchFamily="18" charset="0"/>
              </a:rPr>
              <a:t>S. </a:t>
            </a:r>
            <a:r>
              <a:rPr lang="en-US" sz="1600" dirty="0" err="1">
                <a:latin typeface="Bell MT" pitchFamily="18" charset="0"/>
              </a:rPr>
              <a:t>Guha</a:t>
            </a:r>
            <a:r>
              <a:rPr lang="en-US" sz="1600" dirty="0">
                <a:latin typeface="Bell MT" pitchFamily="18" charset="0"/>
              </a:rPr>
              <a:t>, B. I. </a:t>
            </a:r>
            <a:r>
              <a:rPr lang="en-US" sz="1600" dirty="0" err="1">
                <a:latin typeface="Bell MT" pitchFamily="18" charset="0"/>
              </a:rPr>
              <a:t>Erkmen</a:t>
            </a:r>
            <a:r>
              <a:rPr lang="en-US" sz="1600" dirty="0">
                <a:latin typeface="Bell MT" pitchFamily="18" charset="0"/>
              </a:rPr>
              <a:t>, Phys. Rev. A 80, 052310 (2009).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874635"/>
            <a:ext cx="2873697" cy="62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1585491" y="4227256"/>
            <a:ext cx="2011867" cy="774164"/>
            <a:chOff x="547570" y="4466898"/>
            <a:chExt cx="4042216" cy="1364865"/>
          </a:xfrm>
        </p:grpSpPr>
        <p:cxnSp>
          <p:nvCxnSpPr>
            <p:cNvPr id="23" name="Connettore 2 22"/>
            <p:cNvCxnSpPr/>
            <p:nvPr/>
          </p:nvCxnSpPr>
          <p:spPr>
            <a:xfrm>
              <a:off x="1634537" y="4675210"/>
              <a:ext cx="2410428" cy="0"/>
            </a:xfrm>
            <a:prstGeom prst="straightConnector1">
              <a:avLst/>
            </a:prstGeom>
            <a:ln w="28575" cmpd="thickThin">
              <a:solidFill>
                <a:srgbClr val="C0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>
              <a:off x="1634538" y="5093104"/>
              <a:ext cx="1130205" cy="0"/>
            </a:xfrm>
            <a:prstGeom prst="straightConnector1">
              <a:avLst/>
            </a:prstGeom>
            <a:ln w="28575" cmpd="thickThin">
              <a:solidFill>
                <a:srgbClr val="C0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tangolo 24"/>
            <p:cNvSpPr/>
            <p:nvPr/>
          </p:nvSpPr>
          <p:spPr>
            <a:xfrm rot="2700000">
              <a:off x="2894482" y="4775394"/>
              <a:ext cx="48983" cy="6571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ttore 2 25"/>
            <p:cNvCxnSpPr/>
            <p:nvPr/>
          </p:nvCxnSpPr>
          <p:spPr>
            <a:xfrm flipH="1" flipV="1">
              <a:off x="2898657" y="5165629"/>
              <a:ext cx="20317" cy="557757"/>
            </a:xfrm>
            <a:prstGeom prst="straightConnector1">
              <a:avLst/>
            </a:prstGeom>
            <a:ln w="28575" cmpd="thickThin">
              <a:solidFill>
                <a:srgbClr val="C0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orda 27"/>
            <p:cNvSpPr/>
            <p:nvPr/>
          </p:nvSpPr>
          <p:spPr>
            <a:xfrm flipH="1">
              <a:off x="3863356" y="4505008"/>
              <a:ext cx="726430" cy="768206"/>
            </a:xfrm>
            <a:prstGeom prst="chord">
              <a:avLst>
                <a:gd name="adj1" fmla="val 5376421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nettore 2 29"/>
            <p:cNvCxnSpPr/>
            <p:nvPr/>
          </p:nvCxnSpPr>
          <p:spPr>
            <a:xfrm>
              <a:off x="2998045" y="5093104"/>
              <a:ext cx="1063428" cy="0"/>
            </a:xfrm>
            <a:prstGeom prst="straightConnector1">
              <a:avLst/>
            </a:prstGeom>
            <a:ln w="28575" cmpd="thickThin">
              <a:solidFill>
                <a:srgbClr val="C00000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tangolo 31"/>
            <p:cNvSpPr/>
            <p:nvPr/>
          </p:nvSpPr>
          <p:spPr>
            <a:xfrm>
              <a:off x="547570" y="4466898"/>
              <a:ext cx="1070456" cy="844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r>
                <a:rPr lang="en-US" smtClean="0"/>
                <a:t>TW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tangolo 33"/>
                <p:cNvSpPr/>
                <p:nvPr/>
              </p:nvSpPr>
              <p:spPr>
                <a:xfrm>
                  <a:off x="2605253" y="4687357"/>
                  <a:ext cx="439214" cy="480709"/>
                </a:xfrm>
                <a:prstGeom prst="rect">
                  <a:avLst/>
                </a:prstGeom>
              </p:spPr>
              <p:txBody>
                <a:bodyPr wrap="none" lIns="41733" tIns="20867" rIns="41733" bIns="2086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27" name="Rettangolo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253" y="4687357"/>
                  <a:ext cx="439214" cy="48070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tangolo 34"/>
                <p:cNvSpPr/>
                <p:nvPr/>
              </p:nvSpPr>
              <p:spPr>
                <a:xfrm>
                  <a:off x="2940507" y="5351054"/>
                  <a:ext cx="643532" cy="480709"/>
                </a:xfrm>
                <a:prstGeom prst="rect">
                  <a:avLst/>
                </a:prstGeom>
              </p:spPr>
              <p:txBody>
                <a:bodyPr wrap="none" lIns="41733" tIns="20867" rIns="41733" bIns="2086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9" name="Rettango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2565" y="11799565"/>
                  <a:ext cx="866006" cy="7232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3909740" cy="365125"/>
          </a:xfrm>
        </p:spPr>
        <p:txBody>
          <a:bodyPr/>
          <a:lstStyle/>
          <a:p>
            <a:r>
              <a:rPr lang="en-US" dirty="0" smtClean="0"/>
              <a:t>Torino 24-05-2012 |  </a:t>
            </a:r>
            <a:r>
              <a:rPr lang="en-US" dirty="0" smtClean="0">
                <a:latin typeface="Berlin Sans FB" pitchFamily="34" charset="0"/>
              </a:rPr>
              <a:t>Quantum 2012</a:t>
            </a:r>
          </a:p>
          <a:p>
            <a:r>
              <a:rPr lang="en-US" dirty="0" smtClean="0"/>
              <a:t>“Practical quantum illumination”|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5556" y="44624"/>
            <a:ext cx="7909051" cy="470415"/>
          </a:xfrm>
          <a:prstGeom prst="rect">
            <a:avLst/>
          </a:prstGeom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Photon counting based QI: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10789" y="1196752"/>
                <a:ext cx="4292540" cy="4002200"/>
              </a:xfrm>
              <a:prstGeom prst="rect">
                <a:avLst/>
              </a:prstGeom>
              <a:noFill/>
            </p:spPr>
            <p:txBody>
              <a:bodyPr wrap="square" lIns="41733" tIns="20867" rIns="41733" bIns="20867" rtlCol="0">
                <a:spAutoFit/>
              </a:bodyPr>
              <a:lstStyle/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Source: </a:t>
                </a:r>
                <a:r>
                  <a:rPr lang="en-US" sz="1600" dirty="0" smtClean="0"/>
                  <a:t>multimode parametric </a:t>
                </a:r>
                <a:r>
                  <a:rPr lang="en-US" sz="1600" dirty="0"/>
                  <a:t>down conversion, number of photon per mode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600" i="1">
                        <a:latin typeface="Cambria Math"/>
                      </a:rPr>
                      <m:t>≪1</m:t>
                    </m:r>
                  </m:oMath>
                </a14:m>
                <a:endParaRPr lang="en-US" sz="1600" dirty="0"/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/>
                  <a:t>Noise: </a:t>
                </a:r>
                <a:r>
                  <a:rPr lang="en-US" sz="1600" dirty="0" smtClean="0"/>
                  <a:t>the most general multi-thermal bath</a:t>
                </a:r>
                <a:endParaRPr lang="en-US" sz="1600" dirty="0"/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Receiver</a:t>
                </a:r>
                <a:r>
                  <a:rPr lang="en-US" sz="1600" b="1" dirty="0" smtClean="0">
                    <a:solidFill>
                      <a:schemeClr val="accent6"/>
                    </a:solidFill>
                  </a:rPr>
                  <a:t>: </a:t>
                </a:r>
                <a:r>
                  <a:rPr lang="en-US" sz="1600" b="1" dirty="0">
                    <a:solidFill>
                      <a:schemeClr val="accent6"/>
                    </a:solidFill>
                  </a:rPr>
                  <a:t>is a CCD camera used as a photon number counter.</a:t>
                </a: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S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trategy</a:t>
                </a:r>
                <a:r>
                  <a:rPr lang="en-US" sz="1600" b="1" dirty="0" smtClean="0">
                    <a:solidFill>
                      <a:schemeClr val="accent6"/>
                    </a:solidFill>
                  </a:rPr>
                  <a:t>: measuring the correlation </a:t>
                </a:r>
                <a:r>
                  <a:rPr lang="en-US" sz="1600" b="1" dirty="0">
                    <a:solidFill>
                      <a:schemeClr val="accent6"/>
                    </a:solidFill>
                  </a:rPr>
                  <a:t>between the photon numbers </a:t>
                </a:r>
                <a:r>
                  <a:rPr lang="en-US" sz="1600" b="1" dirty="0" smtClean="0">
                    <a:solidFill>
                      <a:schemeClr val="accent6"/>
                    </a:solidFill>
                  </a:rPr>
                  <a:t>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schemeClr val="accent6"/>
                        </a:solidFill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accent6"/>
                    </a:solidFill>
                  </a:rPr>
                  <a:t> of the two beams.  </a:t>
                </a: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Hypothesis</a:t>
                </a:r>
                <a:r>
                  <a:rPr lang="en-US" sz="1600" b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no </a:t>
                </a:r>
                <a:r>
                  <a:rPr lang="en-US" sz="1600" dirty="0">
                    <a:solidFill>
                      <a:srgbClr val="002060"/>
                    </a:solidFill>
                  </a:rPr>
                  <a:t>a priori 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information </a:t>
                </a:r>
                <a:r>
                  <a:rPr lang="en-US" sz="1600" dirty="0">
                    <a:solidFill>
                      <a:srgbClr val="002060"/>
                    </a:solidFill>
                  </a:rPr>
                  <a:t>on the thermal bath-&gt; the first order momenta of the distribution (mean values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) are not 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informative</a:t>
                </a:r>
                <a:endParaRPr lang="en-US" sz="1600" dirty="0">
                  <a:solidFill>
                    <a:srgbClr val="002060"/>
                  </a:solidFill>
                </a:endParaRPr>
              </a:p>
              <a:p>
                <a:pPr marL="260833" indent="-260833">
                  <a:spcAft>
                    <a:spcPts val="822"/>
                  </a:spcAft>
                  <a:buFont typeface="Wingdings" pitchFamily="2" charset="2"/>
                  <a:buChar char="q"/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Object</a:t>
                </a:r>
                <a:r>
                  <a:rPr lang="en-US" sz="1600" b="1" dirty="0" smtClean="0">
                    <a:solidFill>
                      <a:srgbClr val="002060"/>
                    </a:solidFill>
                  </a:rPr>
                  <a:t>: 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neither </a:t>
                </a:r>
                <a:r>
                  <a:rPr lang="en-US" sz="1600" dirty="0">
                    <a:solidFill>
                      <a:srgbClr val="002060"/>
                    </a:solidFill>
                  </a:rPr>
                  <a:t>information on the reflectivity of the object nor on the position.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89" y="1196752"/>
                <a:ext cx="4292540" cy="4002200"/>
              </a:xfrm>
              <a:prstGeom prst="rect">
                <a:avLst/>
              </a:prstGeom>
              <a:blipFill rotWithShape="1">
                <a:blip r:embed="rId2"/>
                <a:stretch>
                  <a:fillRect l="-1705" t="-1065" r="-1136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5842940" y="1347123"/>
            <a:ext cx="3635608" cy="1996523"/>
          </a:xfrm>
          <a:prstGeom prst="rect">
            <a:avLst/>
          </a:prstGeom>
          <a:noFill/>
        </p:spPr>
        <p:txBody>
          <a:bodyPr wrap="square" lIns="41733" tIns="20867" rIns="41733" bIns="20867" rtlCol="0">
            <a:spAutoFit/>
          </a:bodyPr>
          <a:lstStyle/>
          <a:p>
            <a:pPr marL="260833" indent="-260833">
              <a:buFont typeface="Wingdings" pitchFamily="2" charset="2"/>
              <a:buChar char="ü"/>
            </a:pPr>
            <a:r>
              <a:rPr lang="en-US" sz="1800" dirty="0" smtClean="0"/>
              <a:t>Exponential enhancement! </a:t>
            </a:r>
            <a:r>
              <a:rPr lang="en-US" sz="1800" dirty="0" smtClean="0">
                <a:sym typeface="Wingdings" pitchFamily="2" charset="2"/>
              </a:rPr>
              <a:t> </a:t>
            </a:r>
          </a:p>
          <a:p>
            <a:pPr marL="260833" indent="-260833">
              <a:buFont typeface="Wingdings" pitchFamily="2" charset="2"/>
              <a:buChar char="ü"/>
            </a:pPr>
            <a:r>
              <a:rPr lang="en-US" sz="1800" dirty="0" smtClean="0"/>
              <a:t>Extremely robust against noise and losses!</a:t>
            </a:r>
            <a:r>
              <a:rPr lang="en-US" sz="1800" dirty="0" smtClean="0">
                <a:sym typeface="Wingdings" pitchFamily="2" charset="2"/>
              </a:rPr>
              <a:t></a:t>
            </a:r>
            <a:endParaRPr lang="en-US" sz="1800" dirty="0" smtClean="0"/>
          </a:p>
          <a:p>
            <a:pPr marL="260833" indent="-260833">
              <a:buFont typeface="Wingdings" pitchFamily="2" charset="2"/>
              <a:buChar char="ü"/>
            </a:pPr>
            <a:r>
              <a:rPr lang="en-US" sz="1800" dirty="0" smtClean="0"/>
              <a:t>Quantum correlations “hidden” (above the standard quantum limit)!</a:t>
            </a:r>
            <a:r>
              <a:rPr lang="en-US" sz="1800" dirty="0" smtClean="0">
                <a:sym typeface="Wingdings" pitchFamily="2" charset="2"/>
              </a:rPr>
              <a:t></a:t>
            </a:r>
          </a:p>
          <a:p>
            <a:endParaRPr lang="en-US" dirty="0"/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40E-63ED-4B64-911E-76E7AB997C38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uppo 5"/>
          <p:cNvGrpSpPr/>
          <p:nvPr/>
        </p:nvGrpSpPr>
        <p:grpSpPr>
          <a:xfrm>
            <a:off x="5833945" y="3591238"/>
            <a:ext cx="3248947" cy="2470003"/>
            <a:chOff x="5833945" y="3591238"/>
            <a:chExt cx="3248947" cy="2470003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5887263" y="3591238"/>
              <a:ext cx="2754291" cy="349918"/>
            </a:xfrm>
            <a:prstGeom prst="rect">
              <a:avLst/>
            </a:prstGeom>
            <a:noFill/>
          </p:spPr>
          <p:txBody>
            <a:bodyPr wrap="square" lIns="41733" tIns="20867" rIns="41733" bIns="20867" rtlCol="0">
              <a:spAutoFit/>
            </a:bodyPr>
            <a:lstStyle/>
            <a:p>
              <a:r>
                <a:rPr lang="en-US" sz="2000" b="1" dirty="0" smtClean="0"/>
                <a:t>Go To Experiment!</a:t>
              </a:r>
              <a:endParaRPr lang="en-US" dirty="0"/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945" y="4053117"/>
              <a:ext cx="3248947" cy="2008124"/>
            </a:xfrm>
            <a:prstGeom prst="rect">
              <a:avLst/>
            </a:prstGeom>
          </p:spPr>
        </p:pic>
      </p:grpSp>
      <p:sp>
        <p:nvSpPr>
          <p:cNvPr id="14" name="Rettangolo 13"/>
          <p:cNvSpPr/>
          <p:nvPr/>
        </p:nvSpPr>
        <p:spPr>
          <a:xfrm>
            <a:off x="1137686" y="620688"/>
            <a:ext cx="747799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Bell MT" pitchFamily="18" charset="0"/>
              </a:rPr>
              <a:t>Brida, </a:t>
            </a:r>
            <a:r>
              <a:rPr lang="it-IT" dirty="0" err="1" smtClean="0">
                <a:latin typeface="Bell MT" pitchFamily="18" charset="0"/>
              </a:rPr>
              <a:t>Degiovanni,Genovese</a:t>
            </a:r>
            <a:r>
              <a:rPr lang="it-IT" dirty="0" smtClean="0">
                <a:latin typeface="Bell MT" pitchFamily="18" charset="0"/>
              </a:rPr>
              <a:t>, </a:t>
            </a:r>
            <a:r>
              <a:rPr lang="it-IT" dirty="0" err="1" smtClean="0">
                <a:latin typeface="Bell MT" pitchFamily="18" charset="0"/>
              </a:rPr>
              <a:t>Lopaeva</a:t>
            </a:r>
            <a:r>
              <a:rPr lang="it-IT" dirty="0" smtClean="0">
                <a:latin typeface="Bell MT" pitchFamily="18" charset="0"/>
              </a:rPr>
              <a:t>,</a:t>
            </a:r>
            <a:r>
              <a:rPr lang="en-US" dirty="0" smtClean="0">
                <a:latin typeface="Bell MT" pitchFamily="18" charset="0"/>
              </a:rPr>
              <a:t> Olivares, </a:t>
            </a:r>
            <a:r>
              <a:rPr lang="en-US" dirty="0" err="1" smtClean="0">
                <a:latin typeface="Bell MT" pitchFamily="18" charset="0"/>
              </a:rPr>
              <a:t>Ruo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Berchera</a:t>
            </a:r>
            <a:r>
              <a:rPr lang="en-US" dirty="0" smtClean="0">
                <a:latin typeface="Bell MT" pitchFamily="18" charset="0"/>
              </a:rPr>
              <a:t>, Submitted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1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cuments\Lavoro\lavori\Quantum Enhanced Measurement\Quantum_Illumination\manuscript\Figures\setup_TH_o-no_bat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/>
          <a:stretch/>
        </p:blipFill>
        <p:spPr bwMode="auto">
          <a:xfrm>
            <a:off x="560512" y="692696"/>
            <a:ext cx="4104456" cy="27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4796983" y="724445"/>
            <a:ext cx="0" cy="5433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 flipV="1">
            <a:off x="416496" y="3429000"/>
            <a:ext cx="4380489" cy="55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028447" y="724445"/>
            <a:ext cx="4223706" cy="288363"/>
          </a:xfrm>
          <a:prstGeom prst="rect">
            <a:avLst/>
          </a:prstGeom>
          <a:noFill/>
        </p:spPr>
        <p:txBody>
          <a:bodyPr wrap="square" lIns="41733" tIns="20867" rIns="41733" bIns="20867" rtlCol="0">
            <a:spAutoFit/>
          </a:bodyPr>
          <a:lstStyle/>
          <a:p>
            <a:pPr algn="ctr"/>
            <a:r>
              <a:rPr lang="en-US" sz="1600" smtClean="0">
                <a:latin typeface="Calibri" pitchFamily="34" charset="0"/>
                <a:cs typeface="Calibri" pitchFamily="34" charset="0"/>
              </a:rPr>
              <a:t>Interf. Filter  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λ=710±5 nm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; thermal bath 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off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00323" y="3429000"/>
            <a:ext cx="3452190" cy="534584"/>
          </a:xfrm>
          <a:prstGeom prst="rect">
            <a:avLst/>
          </a:prstGeom>
          <a:noFill/>
        </p:spPr>
        <p:txBody>
          <a:bodyPr wrap="none" lIns="41733" tIns="20867" rIns="41733" bIns="20867" rtlCol="0">
            <a:spAutoFit/>
          </a:bodyPr>
          <a:lstStyle/>
          <a:p>
            <a:pPr algn="ctr"/>
            <a:r>
              <a:rPr lang="en-US" sz="1600" smtClean="0">
                <a:latin typeface="Calibri" pitchFamily="34" charset="0"/>
                <a:cs typeface="Calibri" pitchFamily="34" charset="0"/>
              </a:rPr>
              <a:t>No narrow filtering; thermal bath 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 --&gt; </a:t>
            </a:r>
          </a:p>
          <a:p>
            <a:pPr algn="ctr"/>
            <a:r>
              <a:rPr lang="en-US" sz="1600" b="1" smtClean="0">
                <a:latin typeface="Calibri" pitchFamily="34" charset="0"/>
                <a:cs typeface="Calibri" pitchFamily="34" charset="0"/>
              </a:rPr>
              <a:t>measurement condition 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4997486" y="4043600"/>
            <a:ext cx="4490398" cy="2026062"/>
            <a:chOff x="4997487" y="4376006"/>
            <a:chExt cx="4857514" cy="2188298"/>
          </a:xfrm>
        </p:grpSpPr>
        <p:pic>
          <p:nvPicPr>
            <p:cNvPr id="26" name="Picture 5" descr="D:\Documents\Lavoro\lavori\Quantum Enhanced Measurement\Quantum_Illumination\manuscript\Figures\PDC+TH57modi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t="14653" r="29826" b="9978"/>
            <a:stretch/>
          </p:blipFill>
          <p:spPr bwMode="auto">
            <a:xfrm>
              <a:off x="4997487" y="4407291"/>
              <a:ext cx="3647463" cy="183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D:\Documents\Lavoro\lavori\Quantum Enhanced Measurement\Quantum_Illumination\manuscript\Figures\PDC+TH57modi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2" t="13649" b="9797"/>
            <a:stretch/>
          </p:blipFill>
          <p:spPr bwMode="auto">
            <a:xfrm>
              <a:off x="8653932" y="4376006"/>
              <a:ext cx="946064" cy="1861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ttangolo 27"/>
            <p:cNvSpPr/>
            <p:nvPr/>
          </p:nvSpPr>
          <p:spPr>
            <a:xfrm>
              <a:off x="5466147" y="4767335"/>
              <a:ext cx="858095" cy="10969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7275216" y="4772518"/>
              <a:ext cx="858095" cy="10969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33" tIns="20867" rIns="41733" bIns="20867"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149" y="6224579"/>
              <a:ext cx="12588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482" y="6224579"/>
              <a:ext cx="12588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CasellaDiTesto 31"/>
            <p:cNvSpPr txBox="1"/>
            <p:nvPr/>
          </p:nvSpPr>
          <p:spPr>
            <a:xfrm rot="16200000">
              <a:off x="8890120" y="5125938"/>
              <a:ext cx="1567883" cy="361879"/>
            </a:xfrm>
            <a:prstGeom prst="rect">
              <a:avLst/>
            </a:prstGeom>
            <a:noFill/>
          </p:spPr>
          <p:txBody>
            <a:bodyPr wrap="none" lIns="41733" tIns="20867" rIns="41733" bIns="20867" rtlCol="0">
              <a:spAutoFit/>
            </a:bodyPr>
            <a:lstStyle/>
            <a:p>
              <a:r>
                <a:rPr lang="en-US" smtClean="0"/>
                <a:t>Phot. Number</a:t>
              </a:r>
              <a:endParaRPr lang="en-US"/>
            </a:p>
          </p:txBody>
        </p:sp>
      </p:grpSp>
      <p:cxnSp>
        <p:nvCxnSpPr>
          <p:cNvPr id="33" name="Connettore 1 32"/>
          <p:cNvCxnSpPr/>
          <p:nvPr/>
        </p:nvCxnSpPr>
        <p:spPr>
          <a:xfrm flipH="1" flipV="1">
            <a:off x="4804090" y="3279438"/>
            <a:ext cx="4671154" cy="55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/>
          <a:stretch/>
        </p:blipFill>
        <p:spPr>
          <a:xfrm>
            <a:off x="560513" y="3468779"/>
            <a:ext cx="4104456" cy="2642046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1568624" y="1321604"/>
            <a:ext cx="87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Lens f=10cm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360712" y="620688"/>
            <a:ext cx="68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CCD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424608" y="1897087"/>
            <a:ext cx="68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BBO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072680" y="2761183"/>
            <a:ext cx="8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mirror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672008" y="843551"/>
            <a:ext cx="95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</a:t>
            </a:r>
          </a:p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(50%BS)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ttore 2 40"/>
          <p:cNvCxnSpPr/>
          <p:nvPr/>
        </p:nvCxnSpPr>
        <p:spPr>
          <a:xfrm flipH="1">
            <a:off x="3158996" y="1364581"/>
            <a:ext cx="560512" cy="5522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1316684" y="4633391"/>
            <a:ext cx="68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BBO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072680" y="5538816"/>
            <a:ext cx="8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mirror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762450" y="550056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Arecchi disk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600000" y="3718325"/>
            <a:ext cx="92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</a:t>
            </a:r>
          </a:p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(50%BS)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nettore 2 45"/>
          <p:cNvCxnSpPr/>
          <p:nvPr/>
        </p:nvCxnSpPr>
        <p:spPr>
          <a:xfrm flipH="1">
            <a:off x="3086988" y="4219523"/>
            <a:ext cx="560512" cy="5522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704528" y="3533555"/>
            <a:ext cx="151676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Pump:</a:t>
            </a:r>
          </a:p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λ=355 nm</a:t>
            </a:r>
          </a:p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T=5 ns, F=10 Hz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ttore 2 47"/>
          <p:cNvCxnSpPr/>
          <p:nvPr/>
        </p:nvCxnSpPr>
        <p:spPr>
          <a:xfrm>
            <a:off x="997154" y="4272219"/>
            <a:ext cx="0" cy="8129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flipV="1">
            <a:off x="997154" y="2455520"/>
            <a:ext cx="0" cy="10454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2324796" y="3453843"/>
            <a:ext cx="68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CCD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4997488" y="1113965"/>
            <a:ext cx="3380102" cy="1682558"/>
            <a:chOff x="10971469" y="5514691"/>
            <a:chExt cx="7868594" cy="4133840"/>
          </a:xfrm>
        </p:grpSpPr>
        <p:pic>
          <p:nvPicPr>
            <p:cNvPr id="52" name="Picture 4" descr="D:\Documents\Lavoro\lavori\Quantum Enhanced Measurement\Quantum_Illumination\manuscript\Figures\TH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2000"/>
                      </a14:imgEffect>
                      <a14:imgEffect>
                        <a14:colorTemperature colorTemp="7375"/>
                      </a14:imgEffect>
                      <a14:imgEffect>
                        <a14:saturation sat="221000"/>
                      </a14:imgEffect>
                      <a14:imgEffect>
                        <a14:brightnessContrast bright="14000" contras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47" t="6344" r="27840" b="10165"/>
            <a:stretch/>
          </p:blipFill>
          <p:spPr bwMode="auto">
            <a:xfrm>
              <a:off x="15224441" y="5514691"/>
              <a:ext cx="3615622" cy="4131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D:\Documents\Lavoro\lavori\Quantum Enhanced Measurement\Quantum_Illumination\manuscript\Figures\TH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73" t="6307" r="52281" b="10164"/>
            <a:stretch/>
          </p:blipFill>
          <p:spPr bwMode="auto">
            <a:xfrm>
              <a:off x="10971469" y="5514691"/>
              <a:ext cx="4340758" cy="413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ttangolo 53"/>
            <p:cNvSpPr/>
            <p:nvPr/>
          </p:nvSpPr>
          <p:spPr>
            <a:xfrm>
              <a:off x="11990297" y="6354470"/>
              <a:ext cx="1871308" cy="24545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16196929" y="6102391"/>
              <a:ext cx="1871308" cy="24545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12687811" y="6582854"/>
              <a:ext cx="238140" cy="2454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16904677" y="6319686"/>
              <a:ext cx="255150" cy="2629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onnettore 1 57"/>
            <p:cNvCxnSpPr>
              <a:stCxn id="56" idx="3"/>
              <a:endCxn id="57" idx="1"/>
            </p:cNvCxnSpPr>
            <p:nvPr/>
          </p:nvCxnSpPr>
          <p:spPr>
            <a:xfrm flipV="1">
              <a:off x="12925951" y="6451165"/>
              <a:ext cx="3978726" cy="2544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ttangolo 58"/>
            <p:cNvSpPr/>
            <p:nvPr/>
          </p:nvSpPr>
          <p:spPr>
            <a:xfrm>
              <a:off x="13396259" y="8099374"/>
              <a:ext cx="238140" cy="2454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17600408" y="7837032"/>
              <a:ext cx="255150" cy="2629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Connettore 1 60"/>
            <p:cNvCxnSpPr>
              <a:stCxn id="59" idx="3"/>
              <a:endCxn id="60" idx="1"/>
            </p:cNvCxnSpPr>
            <p:nvPr/>
          </p:nvCxnSpPr>
          <p:spPr>
            <a:xfrm flipV="1">
              <a:off x="13634399" y="7968511"/>
              <a:ext cx="3966009" cy="2535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4" descr="D:\Documents\Lavoro\lavori\Quantum Enhanced Measurement\Quantum_Illumination\manuscript\Figures\TH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3" t="6594" r="1323" b="9473"/>
          <a:stretch/>
        </p:blipFill>
        <p:spPr bwMode="auto">
          <a:xfrm>
            <a:off x="8337376" y="1113965"/>
            <a:ext cx="860357" cy="16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/>
          <p:cNvSpPr txBox="1"/>
          <p:nvPr/>
        </p:nvSpPr>
        <p:spPr>
          <a:xfrm rot="16200000">
            <a:off x="8592576" y="1749567"/>
            <a:ext cx="1451643" cy="334529"/>
          </a:xfrm>
          <a:prstGeom prst="rect">
            <a:avLst/>
          </a:prstGeom>
          <a:noFill/>
        </p:spPr>
        <p:txBody>
          <a:bodyPr wrap="none" lIns="41733" tIns="20867" rIns="41733" bIns="20867" rtlCol="0">
            <a:spAutoFit/>
          </a:bodyPr>
          <a:lstStyle/>
          <a:p>
            <a:r>
              <a:rPr lang="en-US" smtClean="0"/>
              <a:t>Phot. Number</a:t>
            </a:r>
            <a:endParaRPr lang="en-US"/>
          </a:p>
        </p:txBody>
      </p:sp>
      <p:sp>
        <p:nvSpPr>
          <p:cNvPr id="65" name="Titolo 1"/>
          <p:cNvSpPr txBox="1">
            <a:spLocks/>
          </p:cNvSpPr>
          <p:nvPr/>
        </p:nvSpPr>
        <p:spPr>
          <a:xfrm>
            <a:off x="825555" y="78336"/>
            <a:ext cx="7909051" cy="470415"/>
          </a:xfrm>
          <a:prstGeom prst="rect">
            <a:avLst/>
          </a:prstGeom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Experimental  set up:Classical 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65" y="2783539"/>
            <a:ext cx="1170982" cy="29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22" y="2790333"/>
            <a:ext cx="1170982" cy="29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3909740" cy="365125"/>
          </a:xfrm>
        </p:spPr>
        <p:txBody>
          <a:bodyPr/>
          <a:lstStyle/>
          <a:p>
            <a:r>
              <a:rPr lang="en-US" dirty="0" smtClean="0"/>
              <a:t>Torino 24-05-2012 |  </a:t>
            </a:r>
            <a:r>
              <a:rPr lang="en-US" dirty="0" smtClean="0">
                <a:latin typeface="Berlin Sans FB" pitchFamily="34" charset="0"/>
              </a:rPr>
              <a:t>Quantum 2012</a:t>
            </a:r>
          </a:p>
          <a:p>
            <a:r>
              <a:rPr lang="en-US" dirty="0" smtClean="0"/>
              <a:t>“Practical quantum illumination”|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920551" y="955300"/>
                <a:ext cx="8064897" cy="2673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733" tIns="20867" rIns="41733" bIns="20867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dirty="0">
                    <a:cs typeface="Calibri" pitchFamily="34" charset="0"/>
                  </a:rPr>
                  <a:t>Noise Reduction factor (</a:t>
                </a:r>
                <a:r>
                  <a:rPr lang="en-US" dirty="0" smtClean="0">
                    <a:cs typeface="Calibri" pitchFamily="34" charset="0"/>
                  </a:rPr>
                  <a:t>NRF) quantifies the quantum correlations: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it-IT" dirty="0">
                  <a:cs typeface="Calibri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it-IT" dirty="0" smtClean="0">
                  <a:cs typeface="Calibri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it-IT" dirty="0">
                  <a:cs typeface="Calibri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it-IT" dirty="0">
                  <a:cs typeface="Calibri" pitchFamily="34" charset="0"/>
                </a:endParaRPr>
              </a:p>
              <a:p>
                <a:pPr marL="821789" lvl="1" indent="-342900">
                  <a:buFont typeface="Wingdings" pitchFamily="2" charset="2"/>
                  <a:buChar char="ü"/>
                </a:pPr>
                <a:r>
                  <a:rPr lang="en-US" dirty="0">
                    <a:ea typeface="Cambria Math"/>
                    <a:cs typeface="Calibri" pitchFamily="34" charset="0"/>
                  </a:rPr>
                  <a:t>For Twin Beams</a:t>
                </a:r>
                <a:r>
                  <a:rPr lang="en-US" b="1" dirty="0">
                    <a:ea typeface="Cambria Math"/>
                    <a:cs typeface="Calibri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 pitchFamily="34" charset="0"/>
                      </a:rPr>
                      <m:t>𝜎</m:t>
                    </m:r>
                    <m:r>
                      <a:rPr lang="it-IT" i="1">
                        <a:latin typeface="Cambria Math"/>
                        <a:ea typeface="Cambria Math"/>
                        <a:cs typeface="Calibri" pitchFamily="34" charset="0"/>
                      </a:rPr>
                      <m:t>=1−</m:t>
                    </m:r>
                    <m:d>
                      <m:dPr>
                        <m:ctrlPr>
                          <a:rPr lang="it-IT" i="1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it-IT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𝜂</m:t>
                            </m:r>
                          </m:e>
                        </m:acc>
                        <m:r>
                          <a:rPr lang="it-IT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+…</m:t>
                        </m:r>
                      </m:e>
                    </m:d>
                    <m:r>
                      <a:rPr lang="it-IT" i="1">
                        <a:latin typeface="Cambria Math"/>
                        <a:ea typeface="Cambria Math"/>
                        <a:cs typeface="Calibri" pitchFamily="34" charset="0"/>
                      </a:rPr>
                      <m:t>&lt;1   </m:t>
                    </m:r>
                  </m:oMath>
                </a14:m>
                <a:r>
                  <a:rPr lang="en-US" dirty="0">
                    <a:ea typeface="Cambria Math"/>
                    <a:cs typeface="Calibri" pitchFamily="34" charset="0"/>
                  </a:rPr>
                  <a:t>(</a:t>
                </a:r>
                <a:r>
                  <a:rPr lang="en-US" dirty="0" smtClean="0">
                    <a:ea typeface="Cambria Math"/>
                    <a:cs typeface="Calibri" pitchFamily="34" charset="0"/>
                  </a:rPr>
                  <a:t>Sub-Shot-Noise)</a:t>
                </a:r>
                <a:endParaRPr lang="en-US" dirty="0">
                  <a:ea typeface="Cambria Math"/>
                  <a:cs typeface="Calibri" pitchFamily="34" charset="0"/>
                </a:endParaRPr>
              </a:p>
              <a:p>
                <a:pPr marL="821789" lvl="1" indent="-342900">
                  <a:buFont typeface="Wingdings" pitchFamily="2" charset="2"/>
                  <a:buChar char="ü"/>
                </a:pPr>
                <a:endParaRPr lang="en-US" dirty="0">
                  <a:ea typeface="Cambria Math"/>
                  <a:cs typeface="Calibri" pitchFamily="34" charset="0"/>
                </a:endParaRPr>
              </a:p>
              <a:p>
                <a:pPr marL="821789" lvl="1" indent="-342900">
                  <a:buFont typeface="Wingdings" pitchFamily="2" charset="2"/>
                  <a:buChar char="ü"/>
                </a:pPr>
                <a:r>
                  <a:rPr lang="en-US" dirty="0">
                    <a:cs typeface="Calibri" pitchFamily="34" charset="0"/>
                  </a:rPr>
                  <a:t>For classical light:</a:t>
                </a:r>
                <a:r>
                  <a:rPr lang="en-US" dirty="0"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 pitchFamily="34" charset="0"/>
                      </a:rPr>
                      <m:t>𝜎</m:t>
                    </m:r>
                    <m:r>
                      <a:rPr lang="it-IT" i="1">
                        <a:latin typeface="Cambria Math"/>
                        <a:ea typeface="Cambria Math"/>
                        <a:cs typeface="Calibri" pitchFamily="34" charset="0"/>
                      </a:rPr>
                      <m:t>≥1</m:t>
                    </m:r>
                  </m:oMath>
                </a14:m>
                <a:endParaRPr lang="en-US" dirty="0">
                  <a:ea typeface="Cambria Math"/>
                  <a:cs typeface="Calibri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dirty="0" smtClean="0"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0551" y="955300"/>
                <a:ext cx="8064897" cy="2673631"/>
              </a:xfrm>
              <a:prstGeom prst="rect">
                <a:avLst/>
              </a:prstGeom>
              <a:blipFill rotWithShape="1">
                <a:blip r:embed="rId3"/>
                <a:stretch>
                  <a:fillRect l="-1209" t="-20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3"/>
          <p:cNvGrpSpPr/>
          <p:nvPr/>
        </p:nvGrpSpPr>
        <p:grpSpPr>
          <a:xfrm>
            <a:off x="4448944" y="3212976"/>
            <a:ext cx="3307152" cy="1168362"/>
            <a:chOff x="4382152" y="2852706"/>
            <a:chExt cx="4243256" cy="1603352"/>
          </a:xfrm>
        </p:grpSpPr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6276173" y="3971970"/>
              <a:ext cx="269159" cy="264047"/>
              <a:chOff x="2517" y="1915"/>
              <a:chExt cx="277" cy="225"/>
            </a:xfrm>
          </p:grpSpPr>
          <p:sp>
            <p:nvSpPr>
              <p:cNvPr id="15" name="Oval 63"/>
              <p:cNvSpPr>
                <a:spLocks noChangeArrowheads="1"/>
              </p:cNvSpPr>
              <p:nvPr/>
            </p:nvSpPr>
            <p:spPr bwMode="auto">
              <a:xfrm rot="5400000">
                <a:off x="2570" y="1915"/>
                <a:ext cx="226" cy="22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64"/>
              <p:cNvSpPr>
                <a:spLocks noChangeArrowheads="1"/>
              </p:cNvSpPr>
              <p:nvPr/>
            </p:nvSpPr>
            <p:spPr bwMode="auto">
              <a:xfrm rot="5400000">
                <a:off x="2491" y="1942"/>
                <a:ext cx="226" cy="17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6238963" y="2901113"/>
              <a:ext cx="269159" cy="262580"/>
              <a:chOff x="2517" y="1189"/>
              <a:chExt cx="277" cy="225"/>
            </a:xfrm>
          </p:grpSpPr>
          <p:sp>
            <p:nvSpPr>
              <p:cNvPr id="18" name="Oval 66"/>
              <p:cNvSpPr>
                <a:spLocks noChangeArrowheads="1"/>
              </p:cNvSpPr>
              <p:nvPr/>
            </p:nvSpPr>
            <p:spPr bwMode="auto">
              <a:xfrm rot="5400000">
                <a:off x="2570" y="1189"/>
                <a:ext cx="226" cy="22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67"/>
              <p:cNvSpPr>
                <a:spLocks noChangeArrowheads="1"/>
              </p:cNvSpPr>
              <p:nvPr/>
            </p:nvSpPr>
            <p:spPr bwMode="auto">
              <a:xfrm rot="5400000">
                <a:off x="2491" y="1216"/>
                <a:ext cx="226" cy="17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pic>
          <p:nvPicPr>
            <p:cNvPr id="20" name="Picture 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152" y="3760733"/>
              <a:ext cx="430403" cy="286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" name="Line 69"/>
            <p:cNvSpPr>
              <a:spLocks noChangeShapeType="1"/>
            </p:cNvSpPr>
            <p:nvPr/>
          </p:nvSpPr>
          <p:spPr bwMode="auto">
            <a:xfrm>
              <a:off x="5282649" y="3034603"/>
              <a:ext cx="1240" cy="1034182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it-IT"/>
            </a:p>
          </p:txBody>
        </p:sp>
        <p:sp>
          <p:nvSpPr>
            <p:cNvPr id="22" name="Line 70"/>
            <p:cNvSpPr>
              <a:spLocks noChangeShapeType="1"/>
            </p:cNvSpPr>
            <p:nvPr/>
          </p:nvSpPr>
          <p:spPr bwMode="auto">
            <a:xfrm flipH="1">
              <a:off x="4558282" y="4080520"/>
              <a:ext cx="1719133" cy="1468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it-IT"/>
            </a:p>
          </p:txBody>
        </p:sp>
        <p:sp>
          <p:nvSpPr>
            <p:cNvPr id="23" name="Rectangle 71"/>
            <p:cNvSpPr>
              <a:spLocks noChangeArrowheads="1"/>
            </p:cNvSpPr>
            <p:nvPr/>
          </p:nvSpPr>
          <p:spPr bwMode="auto">
            <a:xfrm rot="2700000" flipH="1">
              <a:off x="5203636" y="3814899"/>
              <a:ext cx="66240" cy="551783"/>
            </a:xfrm>
            <a:prstGeom prst="rect">
              <a:avLst/>
            </a:prstGeom>
            <a:solidFill>
              <a:srgbClr val="00FFFF">
                <a:alpha val="70000"/>
              </a:srgbClr>
            </a:solidFill>
            <a:ln>
              <a:noFill/>
            </a:ln>
            <a:effectLst>
              <a:outerShdw dist="88920" algn="ctr" rotWithShape="0">
                <a:srgbClr val="808080">
                  <a:alpha val="7001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1733" tIns="20867" rIns="41733" bIns="20867" anchor="ctr"/>
            <a:lstStyle/>
            <a:p>
              <a:endParaRPr lang="it-IT"/>
            </a:p>
          </p:txBody>
        </p:sp>
        <p:sp>
          <p:nvSpPr>
            <p:cNvPr id="24" name="Line 72"/>
            <p:cNvSpPr>
              <a:spLocks noChangeShapeType="1"/>
            </p:cNvSpPr>
            <p:nvPr/>
          </p:nvSpPr>
          <p:spPr bwMode="auto">
            <a:xfrm flipH="1">
              <a:off x="5282650" y="3034603"/>
              <a:ext cx="926546" cy="0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it-IT"/>
            </a:p>
          </p:txBody>
        </p:sp>
        <p:sp>
          <p:nvSpPr>
            <p:cNvPr id="25" name="Line 73"/>
            <p:cNvSpPr>
              <a:spLocks noChangeShapeType="1"/>
            </p:cNvSpPr>
            <p:nvPr/>
          </p:nvSpPr>
          <p:spPr bwMode="auto">
            <a:xfrm flipH="1">
              <a:off x="5158614" y="2901113"/>
              <a:ext cx="236908" cy="25964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it-IT"/>
            </a:p>
          </p:txBody>
        </p:sp>
        <p:pic>
          <p:nvPicPr>
            <p:cNvPr id="26" name="Picture 74"/>
            <p:cNvPicPr>
              <a:picLocks noChangeAspect="1" noChangeArrowheads="1"/>
            </p:cNvPicPr>
            <p:nvPr/>
          </p:nvPicPr>
          <p:blipFill>
            <a:blip r:embed="rId6" cstate="print">
              <a:lum bright="-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835" y="3190099"/>
              <a:ext cx="240629" cy="50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6000" contrast="-100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7" name="Object 7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63457881"/>
                    </p:ext>
                  </p:extLst>
                </p:nvPr>
              </p:nvGraphicFramePr>
              <p:xfrm>
                <a:off x="6328269" y="2901115"/>
                <a:ext cx="90546" cy="2024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48" name="Equation" r:id="rId7" imgW="88560" imgH="164880" progId="Equation.3">
                        <p:embed/>
                      </p:oleObj>
                    </mc:Choice>
                    <mc:Fallback>
                      <p:oleObj name="Equation" r:id="rId7" imgW="8856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28269" y="2901115"/>
                              <a:ext cx="90546" cy="202435"/>
                            </a:xfrm>
                            <a:prstGeom prst="rect">
                              <a:avLst/>
                            </a:prstGeom>
                            <a:noFill/>
                            <a:effectLst/>
                            <a:extLst>
                              <a:ext uri="{909E8E84-426E-40DD-AFC4-6F175D3DCCD1}">
                                <a14:hiddenFill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7" name="Object 7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63457881"/>
                    </p:ext>
                  </p:extLst>
                </p:nvPr>
              </p:nvGraphicFramePr>
              <p:xfrm>
                <a:off x="6328269" y="2901115"/>
                <a:ext cx="90546" cy="2024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71" name="Equation" r:id="rId9" imgW="88560" imgH="164880" progId="Equation.3">
                        <p:embed/>
                      </p:oleObj>
                    </mc:Choice>
                    <mc:Fallback>
                      <p:oleObj name="Equation" r:id="rId9" imgW="8856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28269" y="2901115"/>
                              <a:ext cx="90546" cy="202435"/>
                            </a:xfrm>
                            <a:prstGeom prst="rect">
                              <a:avLst/>
                            </a:prstGeom>
                            <a:noFill/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" name="Object 7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4245899"/>
                    </p:ext>
                  </p:extLst>
                </p:nvPr>
              </p:nvGraphicFramePr>
              <p:xfrm>
                <a:off x="6308423" y="3964636"/>
                <a:ext cx="130238" cy="2024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49" name="Equation" r:id="rId11" imgW="126720" imgH="164880" progId="Equation.3">
                        <p:embed/>
                      </p:oleObj>
                    </mc:Choice>
                    <mc:Fallback>
                      <p:oleObj name="Equation" r:id="rId11" imgW="12672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8423" y="3964636"/>
                              <a:ext cx="130238" cy="202435"/>
                            </a:xfrm>
                            <a:prstGeom prst="rect">
                              <a:avLst/>
                            </a:prstGeom>
                            <a:noFill/>
                            <a:effectLst/>
                            <a:extLst>
                              <a:ext uri="{909E8E84-426E-40DD-AFC4-6F175D3DCCD1}">
                                <a14:hiddenFill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" name="Object 7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4245899"/>
                    </p:ext>
                  </p:extLst>
                </p:nvPr>
              </p:nvGraphicFramePr>
              <p:xfrm>
                <a:off x="6308423" y="3964636"/>
                <a:ext cx="130238" cy="2024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72" name="Equation" r:id="rId13" imgW="126720" imgH="164880" progId="Equation.3">
                        <p:embed/>
                      </p:oleObj>
                    </mc:Choice>
                    <mc:Fallback>
                      <p:oleObj name="Equation" r:id="rId13" imgW="12672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8423" y="3964636"/>
                              <a:ext cx="130238" cy="202435"/>
                            </a:xfrm>
                            <a:prstGeom prst="rect">
                              <a:avLst/>
                            </a:prstGeom>
                            <a:noFill/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29" name="Picture 7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630" y="3920626"/>
              <a:ext cx="430403" cy="284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7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346" y="4080520"/>
              <a:ext cx="430404" cy="284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79"/>
            <p:cNvPicPr>
              <a:picLocks noChangeAspect="1" noChangeArrowheads="1"/>
            </p:cNvPicPr>
            <p:nvPr/>
          </p:nvPicPr>
          <p:blipFill>
            <a:blip r:embed="rId16" cstate="print">
              <a:lum bright="-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837" y="3366130"/>
              <a:ext cx="241870" cy="50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6000" contrast="-100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80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067" y="3920626"/>
              <a:ext cx="430403" cy="2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6000" contrast="-100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3" name="AutoShape 81"/>
            <p:cNvCxnSpPr>
              <a:cxnSpLocks noChangeShapeType="1"/>
              <a:stCxn id="18" idx="0"/>
              <a:endCxn id="35" idx="0"/>
            </p:cNvCxnSpPr>
            <p:nvPr/>
          </p:nvCxnSpPr>
          <p:spPr bwMode="auto">
            <a:xfrm>
              <a:off x="6511844" y="3034603"/>
              <a:ext cx="400635" cy="39900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82"/>
            <p:cNvCxnSpPr>
              <a:cxnSpLocks noChangeShapeType="1"/>
              <a:stCxn id="15" idx="0"/>
              <a:endCxn id="35" idx="4"/>
            </p:cNvCxnSpPr>
            <p:nvPr/>
          </p:nvCxnSpPr>
          <p:spPr bwMode="auto">
            <a:xfrm flipV="1">
              <a:off x="6550293" y="3681517"/>
              <a:ext cx="362184" cy="42394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83"/>
                <p:cNvSpPr>
                  <a:spLocks noChangeArrowheads="1"/>
                </p:cNvSpPr>
                <p:nvPr/>
              </p:nvSpPr>
              <p:spPr bwMode="auto">
                <a:xfrm>
                  <a:off x="6802086" y="3433607"/>
                  <a:ext cx="219543" cy="24791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733" tIns="20867" rIns="41733" bIns="20867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9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5" name="Oval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2086" y="3433607"/>
                  <a:ext cx="219543" cy="247910"/>
                </a:xfrm>
                <a:prstGeom prst="ellipse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6" name="Object 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9685724"/>
                    </p:ext>
                  </p:extLst>
                </p:nvPr>
              </p:nvGraphicFramePr>
              <p:xfrm>
                <a:off x="6802085" y="2852706"/>
                <a:ext cx="481706" cy="5034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50" name="Equation" r:id="rId18" imgW="203040" imgH="215640" progId="Equation.3">
                        <p:embed/>
                      </p:oleObj>
                    </mc:Choice>
                    <mc:Fallback>
                      <p:oleObj name="Equation" r:id="rId18" imgW="2030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02085" y="2852706"/>
                              <a:ext cx="481706" cy="5034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6" name="Object 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9685724"/>
                    </p:ext>
                  </p:extLst>
                </p:nvPr>
              </p:nvGraphicFramePr>
              <p:xfrm>
                <a:off x="6802085" y="2852706"/>
                <a:ext cx="481706" cy="5034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73" name="Equation" r:id="rId20" imgW="203040" imgH="215640" progId="Equation.3">
                        <p:embed/>
                      </p:oleObj>
                    </mc:Choice>
                    <mc:Fallback>
                      <p:oleObj name="Equation" r:id="rId20" imgW="2030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02085" y="2852706"/>
                              <a:ext cx="481706" cy="5034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7" name="Object 8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52304038"/>
                    </p:ext>
                  </p:extLst>
                </p:nvPr>
              </p:nvGraphicFramePr>
              <p:xfrm>
                <a:off x="6857899" y="3964635"/>
                <a:ext cx="415521" cy="49142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51" name="Equation" r:id="rId22" imgW="215640" imgH="215640" progId="Equation.3">
                        <p:embed/>
                      </p:oleObj>
                    </mc:Choice>
                    <mc:Fallback>
                      <p:oleObj name="Equation" r:id="rId22" imgW="2156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57899" y="3964635"/>
                              <a:ext cx="415521" cy="4914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7" name="Object 8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52304038"/>
                    </p:ext>
                  </p:extLst>
                </p:nvPr>
              </p:nvGraphicFramePr>
              <p:xfrm>
                <a:off x="6857899" y="3964635"/>
                <a:ext cx="415521" cy="49142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74" name="Equation" r:id="rId24" imgW="215640" imgH="215640" progId="Equation.3">
                        <p:embed/>
                      </p:oleObj>
                    </mc:Choice>
                    <mc:Fallback>
                      <p:oleObj name="Equation" r:id="rId24" imgW="2156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57899" y="3964635"/>
                              <a:ext cx="415521" cy="4914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38" name="Picture 86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421" y="3289848"/>
              <a:ext cx="1348267" cy="796540"/>
            </a:xfrm>
            <a:prstGeom prst="rect">
              <a:avLst/>
            </a:prstGeom>
            <a:noFill/>
            <a:ln w="476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" name="Line 87"/>
            <p:cNvSpPr>
              <a:spLocks noChangeShapeType="1"/>
            </p:cNvSpPr>
            <p:nvPr/>
          </p:nvSpPr>
          <p:spPr bwMode="auto">
            <a:xfrm>
              <a:off x="7308150" y="3699120"/>
              <a:ext cx="1317258" cy="0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it-IT"/>
            </a:p>
          </p:txBody>
        </p:sp>
        <p:sp>
          <p:nvSpPr>
            <p:cNvPr id="40" name="Text Box 88"/>
            <p:cNvSpPr txBox="1">
              <a:spLocks noChangeArrowheads="1"/>
            </p:cNvSpPr>
            <p:nvPr/>
          </p:nvSpPr>
          <p:spPr bwMode="auto">
            <a:xfrm>
              <a:off x="7329238" y="3289848"/>
              <a:ext cx="1294932" cy="185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076" tIns="21360" rIns="41076" bIns="21360">
              <a:spAutoFit/>
            </a:bodyPr>
            <a:lstStyle>
              <a:lvl1pPr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ts val="513"/>
                </a:spcBef>
                <a:buClr>
                  <a:srgbClr val="000000"/>
                </a:buClr>
                <a:buSzPct val="100000"/>
              </a:pPr>
              <a:r>
                <a:rPr lang="it-IT" sz="600">
                  <a:solidFill>
                    <a:srgbClr val="FF0000"/>
                  </a:solidFill>
                  <a:latin typeface="+mn-lt"/>
                  <a:ea typeface="MS Gothic" pitchFamily="49" charset="-128"/>
                </a:rPr>
                <a:t>SHOT NOISE</a:t>
              </a:r>
            </a:p>
          </p:txBody>
        </p:sp>
        <p:sp>
          <p:nvSpPr>
            <p:cNvPr id="41" name="Line 89"/>
            <p:cNvSpPr>
              <a:spLocks noChangeShapeType="1"/>
            </p:cNvSpPr>
            <p:nvPr/>
          </p:nvSpPr>
          <p:spPr bwMode="auto">
            <a:xfrm>
              <a:off x="8398423" y="3555363"/>
              <a:ext cx="1240" cy="256713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it-IT"/>
            </a:p>
          </p:txBody>
        </p:sp>
        <p:cxnSp>
          <p:nvCxnSpPr>
            <p:cNvPr id="42" name="AutoShape 90"/>
            <p:cNvCxnSpPr>
              <a:cxnSpLocks noChangeShapeType="1"/>
              <a:stCxn id="35" idx="6"/>
              <a:endCxn id="40" idx="1"/>
            </p:cNvCxnSpPr>
            <p:nvPr/>
          </p:nvCxnSpPr>
          <p:spPr bwMode="auto">
            <a:xfrm flipV="1">
              <a:off x="7021630" y="3382801"/>
              <a:ext cx="307608" cy="17476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18" y="1878986"/>
            <a:ext cx="2810240" cy="2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00" y="2477740"/>
            <a:ext cx="1209384" cy="19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638" y="2542003"/>
            <a:ext cx="1579192" cy="26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/>
              <p:cNvSpPr/>
              <p:nvPr/>
            </p:nvSpPr>
            <p:spPr>
              <a:xfrm>
                <a:off x="920550" y="4869160"/>
                <a:ext cx="8064898" cy="674238"/>
              </a:xfrm>
              <a:prstGeom prst="rect">
                <a:avLst/>
              </a:prstGeom>
            </p:spPr>
            <p:txBody>
              <a:bodyPr wrap="square" lIns="41733" tIns="20867" rIns="41733" bIns="20867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  <a:cs typeface="Calibri" pitchFamily="34" charset="0"/>
                  </a:rPr>
                  <a:t>In our setup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dirty="0" smtClean="0">
                    <a:cs typeface="Calibri" pitchFamily="34" charset="0"/>
                  </a:rPr>
                  <a:t>contains </a:t>
                </a:r>
                <a:r>
                  <a:rPr lang="en-US" dirty="0" smtClean="0">
                    <a:solidFill>
                      <a:schemeClr val="tx1"/>
                    </a:solidFill>
                    <a:cs typeface="Calibri" pitchFamily="34" charset="0"/>
                  </a:rPr>
                  <a:t>the Photons of the probe beam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Calibri" pitchFamily="34" charset="0"/>
                  </a:rPr>
                  <a:t> but also the photon of the bath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3" name="Rettango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0" y="4869160"/>
                <a:ext cx="8064898" cy="674238"/>
              </a:xfrm>
              <a:prstGeom prst="rect">
                <a:avLst/>
              </a:prstGeom>
              <a:blipFill rotWithShape="1">
                <a:blip r:embed="rId31"/>
                <a:stretch>
                  <a:fillRect l="-1209" t="-6364" r="-196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43"/>
              <p:cNvSpPr/>
              <p:nvPr/>
            </p:nvSpPr>
            <p:spPr>
              <a:xfrm>
                <a:off x="4031259" y="5552544"/>
                <a:ext cx="1506273" cy="3405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1733" tIns="20867" rIns="41733" bIns="2086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18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it-IT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ttango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59" y="5552544"/>
                <a:ext cx="1506273" cy="340557"/>
              </a:xfrm>
              <a:prstGeom prst="rect">
                <a:avLst/>
              </a:prstGeom>
              <a:blipFill rotWithShape="1">
                <a:blip r:embed="rId3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itolo 1"/>
          <p:cNvSpPr txBox="1">
            <a:spLocks/>
          </p:cNvSpPr>
          <p:nvPr/>
        </p:nvSpPr>
        <p:spPr>
          <a:xfrm>
            <a:off x="825555" y="78336"/>
            <a:ext cx="7909051" cy="470415"/>
          </a:xfrm>
          <a:prstGeom prst="rect">
            <a:avLst/>
          </a:prstGeom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Sub-</a:t>
            </a:r>
            <a:r>
              <a:rPr lang="it-IT" sz="28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shot</a:t>
            </a:r>
            <a:r>
              <a:rPr lang="it-IT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it-IT" sz="28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noise</a:t>
            </a:r>
            <a:r>
              <a:rPr lang="it-IT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it-IT" sz="28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correlations</a:t>
            </a:r>
            <a:r>
              <a:rPr lang="it-IT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it-IT"/>
              <a:pPr/>
              <a:t>35</a:t>
            </a:fld>
            <a:endParaRPr lang="it-IT" dirty="0"/>
          </a:p>
        </p:txBody>
      </p:sp>
      <p:sp>
        <p:nvSpPr>
          <p:cNvPr id="4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3909740" cy="365125"/>
          </a:xfrm>
        </p:spPr>
        <p:txBody>
          <a:bodyPr/>
          <a:lstStyle/>
          <a:p>
            <a:r>
              <a:rPr lang="en-US" dirty="0" smtClean="0"/>
              <a:t>Torino 24-05-2012 |  </a:t>
            </a:r>
            <a:r>
              <a:rPr lang="en-US" dirty="0" smtClean="0">
                <a:latin typeface="Berlin Sans FB" pitchFamily="34" charset="0"/>
              </a:rPr>
              <a:t>Quantum 2012</a:t>
            </a:r>
          </a:p>
          <a:p>
            <a:r>
              <a:rPr lang="en-US" dirty="0" smtClean="0"/>
              <a:t>“Practical quantum illumination”|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  <p:pic>
        <p:nvPicPr>
          <p:cNvPr id="1495" name="Picture 47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90" y="1460547"/>
            <a:ext cx="2034328" cy="7536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8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sellaDiTesto 44"/>
          <p:cNvSpPr txBox="1"/>
          <p:nvPr/>
        </p:nvSpPr>
        <p:spPr>
          <a:xfrm>
            <a:off x="8049941" y="2063750"/>
            <a:ext cx="12955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Th. Beams</a:t>
            </a:r>
            <a:endParaRPr lang="en-US" sz="2000"/>
          </a:p>
        </p:txBody>
      </p:sp>
      <p:sp>
        <p:nvSpPr>
          <p:cNvPr id="9" name="CasellaDiTesto 8"/>
          <p:cNvSpPr txBox="1"/>
          <p:nvPr/>
        </p:nvSpPr>
        <p:spPr>
          <a:xfrm>
            <a:off x="8342204" y="1417350"/>
            <a:ext cx="12193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Tw. Beam</a:t>
            </a:r>
            <a:endParaRPr lang="en-US" sz="200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7226" y="3429000"/>
            <a:ext cx="2826651" cy="72008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0"/>
          <a:stretch/>
        </p:blipFill>
        <p:spPr bwMode="auto">
          <a:xfrm>
            <a:off x="6506708" y="2047780"/>
            <a:ext cx="1452590" cy="56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91" y="764704"/>
            <a:ext cx="3304109" cy="3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91" y="1962582"/>
            <a:ext cx="4418357" cy="42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74" y="1295043"/>
            <a:ext cx="2898846" cy="43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5"/>
          <a:stretch/>
        </p:blipFill>
        <p:spPr bwMode="auto">
          <a:xfrm>
            <a:off x="6177136" y="1363965"/>
            <a:ext cx="2049876" cy="558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Connettore 2 5"/>
          <p:cNvCxnSpPr>
            <a:stCxn id="4099" idx="3"/>
          </p:cNvCxnSpPr>
          <p:nvPr/>
        </p:nvCxnSpPr>
        <p:spPr>
          <a:xfrm flipV="1">
            <a:off x="5385048" y="1643130"/>
            <a:ext cx="792088" cy="534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4099" idx="3"/>
            <a:endCxn id="4101" idx="1"/>
          </p:cNvCxnSpPr>
          <p:nvPr/>
        </p:nvCxnSpPr>
        <p:spPr>
          <a:xfrm>
            <a:off x="5385048" y="2177217"/>
            <a:ext cx="1121660" cy="150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/>
              <p:cNvSpPr/>
              <p:nvPr/>
            </p:nvSpPr>
            <p:spPr>
              <a:xfrm>
                <a:off x="992560" y="2751892"/>
                <a:ext cx="8136904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Quantum correlation are larger than the classical ones</a:t>
                </a:r>
                <a:r>
                  <a:rPr lang="en-US" dirty="0"/>
                  <a:t> </a:t>
                </a:r>
                <a:r>
                  <a:rPr lang="en-US" dirty="0" smtClean="0"/>
                  <a:t>when the number of photon per mode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≪1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ttango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2751892"/>
                <a:ext cx="8136904" cy="677108"/>
              </a:xfrm>
              <a:prstGeom prst="rect">
                <a:avLst/>
              </a:prstGeom>
              <a:blipFill rotWithShape="1">
                <a:blip r:embed="rId9"/>
                <a:stretch>
                  <a:fillRect l="-749" t="-4464" r="-74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/>
              <p:cNvSpPr/>
              <p:nvPr/>
            </p:nvSpPr>
            <p:spPr>
              <a:xfrm>
                <a:off x="848545" y="5229200"/>
                <a:ext cx="8136904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When the noise of the environment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dominant, the fluctuation of the covariance are the same for quantum and classical beams.</a:t>
                </a:r>
                <a:endParaRPr lang="en-US" dirty="0"/>
              </a:p>
            </p:txBody>
          </p:sp>
        </mc:Choice>
        <mc:Fallback xmlns="">
          <p:sp>
            <p:nvSpPr>
              <p:cNvPr id="31" name="Rettango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5" y="5229200"/>
                <a:ext cx="8136904" cy="677108"/>
              </a:xfrm>
              <a:prstGeom prst="rect">
                <a:avLst/>
              </a:prstGeom>
              <a:blipFill rotWithShape="1">
                <a:blip r:embed="rId10"/>
                <a:stretch>
                  <a:fillRect l="-674" t="-4505" b="-1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sellaDiTesto 35"/>
          <p:cNvSpPr txBox="1"/>
          <p:nvPr/>
        </p:nvSpPr>
        <p:spPr>
          <a:xfrm>
            <a:off x="7842462" y="4221088"/>
            <a:ext cx="17105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/>
              <a:t>Tw. Beam and Th. beams </a:t>
            </a:r>
            <a:endParaRPr lang="en-US" sz="2000"/>
          </a:p>
        </p:txBody>
      </p:sp>
      <p:sp>
        <p:nvSpPr>
          <p:cNvPr id="46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Elements of the theory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6" y="4149080"/>
            <a:ext cx="6762078" cy="8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152800" y="4221088"/>
            <a:ext cx="738419" cy="38345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5548184" y="1268760"/>
                <a:ext cx="3797304" cy="433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41733" tIns="20867" rIns="41733" bIns="20867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1,2</m:t>
                        </m:r>
                      </m:sub>
                      <m:sup/>
                    </m:sSubSup>
                  </m:oMath>
                </a14:m>
                <a:r>
                  <a:rPr lang="en-US" sz="2400"/>
                  <a:t> </a:t>
                </a:r>
                <a:r>
                  <a:rPr lang="en-US" sz="2400" smtClean="0"/>
                  <a:t>Classical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sz="2400" i="1" baseline="-2500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=1300</m:t>
                    </m:r>
                  </m:oMath>
                </a14:m>
                <a:endParaRPr lang="en-US" sz="240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84" y="1268760"/>
                <a:ext cx="3797304" cy="433595"/>
              </a:xfrm>
              <a:prstGeom prst="rect">
                <a:avLst/>
              </a:prstGeom>
              <a:blipFill rotWithShape="1">
                <a:blip r:embed="rId2"/>
                <a:stretch>
                  <a:fillRect t="-15068" b="-301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992560" y="1282143"/>
                <a:ext cx="3744416" cy="433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41733" tIns="20867" rIns="41733" bIns="20867">
                <a:spAutoFit/>
              </a:bodyPr>
              <a:lstStyle/>
              <a:p>
                <a:pPr algn="ctr"/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1,2</m:t>
                        </m:r>
                      </m:sub>
                      <m:sup/>
                    </m:sSubSup>
                  </m:oMath>
                </a14:m>
                <a:r>
                  <a:rPr lang="en-US" sz="2400" dirty="0" smtClean="0"/>
                  <a:t> Quantum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sz="2400" i="1" baseline="-2500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=1300</m:t>
                    </m:r>
                  </m:oMath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1282143"/>
                <a:ext cx="3744416" cy="433595"/>
              </a:xfrm>
              <a:prstGeom prst="rect">
                <a:avLst/>
              </a:prstGeom>
              <a:blipFill rotWithShape="1">
                <a:blip r:embed="rId3"/>
                <a:stretch>
                  <a:fillRect t="-15068" b="-301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2"/>
          <p:cNvCxnSpPr/>
          <p:nvPr/>
        </p:nvCxnSpPr>
        <p:spPr>
          <a:xfrm>
            <a:off x="4880992" y="548680"/>
            <a:ext cx="0" cy="5616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/>
          <a:stretch/>
        </p:blipFill>
        <p:spPr bwMode="auto">
          <a:xfrm>
            <a:off x="93518" y="2266650"/>
            <a:ext cx="4643458" cy="28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206194" y="2709424"/>
                <a:ext cx="650462" cy="431544"/>
              </a:xfrm>
              <a:prstGeom prst="rect">
                <a:avLst/>
              </a:prstGeom>
              <a:noFill/>
            </p:spPr>
            <p:txBody>
              <a:bodyPr wrap="none" lIns="41733" tIns="20867" rIns="41733" bIns="2086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94" y="2709424"/>
                <a:ext cx="650462" cy="431544"/>
              </a:xfrm>
              <a:prstGeom prst="rect">
                <a:avLst/>
              </a:prstGeom>
              <a:blipFill rotWithShape="1"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1249093" y="3501008"/>
                <a:ext cx="751579" cy="431544"/>
              </a:xfrm>
              <a:prstGeom prst="rect">
                <a:avLst/>
              </a:prstGeom>
              <a:noFill/>
            </p:spPr>
            <p:txBody>
              <a:bodyPr wrap="none" lIns="41733" tIns="20867" rIns="41733" bIns="2086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93" y="3501008"/>
                <a:ext cx="751579" cy="431544"/>
              </a:xfrm>
              <a:prstGeom prst="rect">
                <a:avLst/>
              </a:prstGeom>
              <a:blipFill rotWithShape="1">
                <a:blip r:embed="rId6"/>
                <a:stretch>
                  <a:fillRect l="-1626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/>
          <a:stretch/>
        </p:blipFill>
        <p:spPr bwMode="auto">
          <a:xfrm>
            <a:off x="4953200" y="2170069"/>
            <a:ext cx="4392288" cy="295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5871809" y="2443852"/>
                <a:ext cx="640359" cy="431544"/>
              </a:xfrm>
              <a:prstGeom prst="rect">
                <a:avLst/>
              </a:prstGeom>
              <a:noFill/>
            </p:spPr>
            <p:txBody>
              <a:bodyPr wrap="none" lIns="41733" tIns="20867" rIns="41733" bIns="2086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09" y="2443852"/>
                <a:ext cx="640359" cy="431544"/>
              </a:xfrm>
              <a:prstGeom prst="rect">
                <a:avLst/>
              </a:prstGeom>
              <a:blipFill rotWithShape="1">
                <a:blip r:embed="rId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5914042" y="3970773"/>
                <a:ext cx="751580" cy="431544"/>
              </a:xfrm>
              <a:prstGeom prst="rect">
                <a:avLst/>
              </a:prstGeom>
              <a:noFill/>
            </p:spPr>
            <p:txBody>
              <a:bodyPr wrap="none" lIns="41733" tIns="20867" rIns="41733" bIns="2086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42" y="3970773"/>
                <a:ext cx="751580" cy="431544"/>
              </a:xfrm>
              <a:prstGeom prst="rect">
                <a:avLst/>
              </a:prstGeom>
              <a:blipFill rotWithShape="1">
                <a:blip r:embed="rId9"/>
                <a:stretch>
                  <a:fillRect l="-1626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Experimental results: covariance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3909740" cy="365125"/>
          </a:xfrm>
        </p:spPr>
        <p:txBody>
          <a:bodyPr/>
          <a:lstStyle/>
          <a:p>
            <a:r>
              <a:rPr lang="en-US" smtClean="0"/>
              <a:t>Torino 24-05-2012 |  </a:t>
            </a:r>
            <a:r>
              <a:rPr lang="en-US" smtClean="0">
                <a:latin typeface="Berlin Sans FB" pitchFamily="34" charset="0"/>
              </a:rPr>
              <a:t>Quantum 2012</a:t>
            </a:r>
          </a:p>
          <a:p>
            <a:r>
              <a:rPr lang="en-US" smtClean="0"/>
              <a:t>“Practical quantum illumination”|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5673080" y="1267213"/>
                <a:ext cx="3784566" cy="433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41733" tIns="20867" rIns="41733" bIns="20867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1,2</m:t>
                        </m:r>
                      </m:sub>
                      <m:sup/>
                    </m:sSubSup>
                  </m:oMath>
                </a14:m>
                <a:r>
                  <a:rPr lang="en-US" sz="2400"/>
                  <a:t> </a:t>
                </a:r>
                <a:r>
                  <a:rPr lang="en-US" sz="2400" smtClean="0">
                    <a:solidFill>
                      <a:schemeClr val="bg1">
                        <a:lumMod val="75000"/>
                      </a:schemeClr>
                    </a:solidFill>
                  </a:rPr>
                  <a:t>Quantum </a:t>
                </a:r>
                <a:r>
                  <a:rPr lang="en-US" sz="2400" smtClean="0"/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𝑀</m:t>
                    </m:r>
                    <m:r>
                      <a:rPr lang="en-US" sz="2400" i="1" baseline="-25000" smtClean="0">
                        <a:latin typeface="Cambria Math"/>
                      </a:rPr>
                      <m:t>𝑏</m:t>
                    </m:r>
                    <m:r>
                      <a:rPr lang="en-US" sz="2400" i="1" smtClean="0">
                        <a:latin typeface="Cambria Math"/>
                      </a:rPr>
                      <m:t>=57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80" y="1267213"/>
                <a:ext cx="3784566" cy="433595"/>
              </a:xfrm>
              <a:prstGeom prst="rect">
                <a:avLst/>
              </a:prstGeom>
              <a:blipFill rotWithShape="1">
                <a:blip r:embed="rId2"/>
                <a:stretch>
                  <a:fillRect t="-15068" b="-301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920551" y="1243168"/>
                <a:ext cx="3749867" cy="433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41733" tIns="20867" rIns="41733" bIns="20867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1,2</m:t>
                        </m:r>
                      </m:sub>
                      <m:sup/>
                    </m:sSubSup>
                  </m:oMath>
                </a14:m>
                <a:r>
                  <a:rPr lang="en-US" sz="2400" smtClean="0"/>
                  <a:t> </a:t>
                </a:r>
                <a:r>
                  <a:rPr lang="en-US" sz="2400" smtClean="0">
                    <a:solidFill>
                      <a:srgbClr val="C0C0C0"/>
                    </a:solidFill>
                  </a:rPr>
                  <a:t>Quantum</a:t>
                </a:r>
                <a:r>
                  <a:rPr lang="en-US" sz="2400" smtClean="0"/>
                  <a:t>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𝑀</m:t>
                    </m:r>
                    <m:r>
                      <a:rPr lang="en-US" sz="2400" i="1" baseline="-25000" smtClean="0">
                        <a:latin typeface="Cambria Math"/>
                      </a:rPr>
                      <m:t>𝑏</m:t>
                    </m:r>
                    <m:r>
                      <a:rPr lang="en-US" sz="2400" i="1" smtClean="0">
                        <a:latin typeface="Cambria Math"/>
                      </a:rPr>
                      <m:t>=1300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1" y="1243168"/>
                <a:ext cx="3749867" cy="433595"/>
              </a:xfrm>
              <a:prstGeom prst="rect">
                <a:avLst/>
              </a:prstGeom>
              <a:blipFill rotWithShape="1">
                <a:blip r:embed="rId3"/>
                <a:stretch>
                  <a:fillRect t="-15068" b="-301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e 21"/>
          <p:cNvSpPr/>
          <p:nvPr/>
        </p:nvSpPr>
        <p:spPr>
          <a:xfrm>
            <a:off x="10744982" y="3983848"/>
            <a:ext cx="104826" cy="1036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10731420" y="5328902"/>
            <a:ext cx="115556" cy="11428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 rot="2700000">
            <a:off x="10722971" y="4667830"/>
            <a:ext cx="114281" cy="1155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10923770" y="3984330"/>
            <a:ext cx="104826" cy="10366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sp>
        <p:nvSpPr>
          <p:cNvPr id="27" name="Rettangolo 26"/>
          <p:cNvSpPr/>
          <p:nvPr/>
        </p:nvSpPr>
        <p:spPr>
          <a:xfrm rot="2700000">
            <a:off x="10955785" y="4667830"/>
            <a:ext cx="114281" cy="11555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10929537" y="5328902"/>
            <a:ext cx="115556" cy="11428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cxnSp>
        <p:nvCxnSpPr>
          <p:cNvPr id="36" name="Connettore 1 35"/>
          <p:cNvCxnSpPr/>
          <p:nvPr/>
        </p:nvCxnSpPr>
        <p:spPr>
          <a:xfrm>
            <a:off x="4880992" y="548680"/>
            <a:ext cx="0" cy="5688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44488" y="1917385"/>
            <a:ext cx="4392489" cy="3167799"/>
            <a:chOff x="344488" y="1629353"/>
            <a:chExt cx="4392489" cy="3167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/>
                <p:cNvSpPr txBox="1"/>
                <p:nvPr/>
              </p:nvSpPr>
              <p:spPr>
                <a:xfrm>
                  <a:off x="3629909" y="1629353"/>
                  <a:ext cx="848593" cy="352035"/>
                </a:xfrm>
                <a:prstGeom prst="rect">
                  <a:avLst/>
                </a:prstGeom>
                <a:noFill/>
              </p:spPr>
              <p:txBody>
                <a:bodyPr wrap="none" lIns="41733" tIns="20867" rIns="41733" bIns="20867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sub>
                        <m:sup/>
                      </m:sSubSup>
                      <m:r>
                        <a:rPr lang="en-US" i="1" smtClean="0">
                          <a:latin typeface="Cambria Math"/>
                        </a:rPr>
                        <m:t>(</m:t>
                      </m:r>
                    </m:oMath>
                  </a14:m>
                  <a:r>
                    <a:rPr lang="en-US" smtClean="0"/>
                    <a:t>in)</a:t>
                  </a:r>
                  <a:endParaRPr lang="en-US"/>
                </a:p>
              </p:txBody>
            </p:sp>
          </mc:Choice>
          <mc:Fallback xmlns="">
            <p:sp>
              <p:nvSpPr>
                <p:cNvPr id="11" name="CasellaDiTes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909" y="1629353"/>
                  <a:ext cx="848593" cy="3520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286" t="-15517" r="-11429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/>
                <p:cNvSpPr txBox="1"/>
                <p:nvPr/>
              </p:nvSpPr>
              <p:spPr>
                <a:xfrm>
                  <a:off x="3699997" y="3148975"/>
                  <a:ext cx="970421" cy="352035"/>
                </a:xfrm>
                <a:prstGeom prst="rect">
                  <a:avLst/>
                </a:prstGeom>
                <a:noFill/>
              </p:spPr>
              <p:txBody>
                <a:bodyPr wrap="none" lIns="41733" tIns="20867" rIns="41733" bIns="20867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sub>
                        <m:sup/>
                      </m:sSubSup>
                      <m:r>
                        <a:rPr lang="en-US" i="1" smtClean="0">
                          <a:latin typeface="Cambria Math"/>
                        </a:rPr>
                        <m:t>(</m:t>
                      </m:r>
                    </m:oMath>
                  </a14:m>
                  <a:r>
                    <a:rPr lang="en-US" smtClean="0"/>
                    <a:t>out)</a:t>
                  </a:r>
                  <a:endParaRPr lang="en-US"/>
                </a:p>
              </p:txBody>
            </p:sp>
          </mc:Choice>
          <mc:Fallback xmlns="">
            <p:sp>
              <p:nvSpPr>
                <p:cNvPr id="12" name="CasellaDiTes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997" y="3148975"/>
                  <a:ext cx="970421" cy="3520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403" t="-17544" r="-9434" b="-3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ttore 2 17"/>
            <p:cNvCxnSpPr/>
            <p:nvPr/>
          </p:nvCxnSpPr>
          <p:spPr>
            <a:xfrm>
              <a:off x="2927420" y="1735025"/>
              <a:ext cx="26313" cy="1589967"/>
            </a:xfrm>
            <a:prstGeom prst="straightConnector1">
              <a:avLst/>
            </a:prstGeom>
            <a:ln cap="sq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3"/>
            <a:stretch/>
          </p:blipFill>
          <p:spPr bwMode="auto">
            <a:xfrm>
              <a:off x="344488" y="1651290"/>
              <a:ext cx="4392489" cy="3145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/>
                <p:cNvSpPr txBox="1"/>
                <p:nvPr/>
              </p:nvSpPr>
              <p:spPr>
                <a:xfrm>
                  <a:off x="1062178" y="2111691"/>
                  <a:ext cx="650462" cy="431544"/>
                </a:xfrm>
                <a:prstGeom prst="rect">
                  <a:avLst/>
                </a:prstGeom>
                <a:noFill/>
              </p:spPr>
              <p:txBody>
                <a:bodyPr wrap="none" lIns="41733" tIns="20867" rIns="41733" bIns="20867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4" name="CasellaDiTes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78" y="2111691"/>
                  <a:ext cx="650462" cy="4315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/>
                <p:cNvSpPr txBox="1"/>
                <p:nvPr/>
              </p:nvSpPr>
              <p:spPr>
                <a:xfrm>
                  <a:off x="1064568" y="3068960"/>
                  <a:ext cx="751579" cy="431544"/>
                </a:xfrm>
                <a:prstGeom prst="rect">
                  <a:avLst/>
                </a:prstGeom>
                <a:noFill/>
              </p:spPr>
              <p:txBody>
                <a:bodyPr wrap="none" lIns="41733" tIns="20867" rIns="41733" bIns="20867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𝑜𝑢𝑡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7" name="CasellaDiTes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568" y="3068960"/>
                  <a:ext cx="751579" cy="43154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626" b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uppo 1"/>
          <p:cNvGrpSpPr/>
          <p:nvPr/>
        </p:nvGrpSpPr>
        <p:grpSpPr>
          <a:xfrm>
            <a:off x="5128875" y="1963248"/>
            <a:ext cx="4432637" cy="3121936"/>
            <a:chOff x="5128875" y="1603208"/>
            <a:chExt cx="4432637" cy="3121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/>
                <p:cNvSpPr txBox="1"/>
                <p:nvPr/>
              </p:nvSpPr>
              <p:spPr>
                <a:xfrm>
                  <a:off x="8609053" y="1805370"/>
                  <a:ext cx="848593" cy="352035"/>
                </a:xfrm>
                <a:prstGeom prst="rect">
                  <a:avLst/>
                </a:prstGeom>
                <a:noFill/>
              </p:spPr>
              <p:txBody>
                <a:bodyPr wrap="none" lIns="41733" tIns="20867" rIns="41733" bIns="20867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sub>
                        <m:sup/>
                      </m:sSubSup>
                      <m:r>
                        <a:rPr lang="en-US" i="1" smtClean="0">
                          <a:latin typeface="Cambria Math"/>
                        </a:rPr>
                        <m:t>(</m:t>
                      </m:r>
                    </m:oMath>
                  </a14:m>
                  <a:r>
                    <a:rPr lang="en-US" smtClean="0"/>
                    <a:t>in)</a:t>
                  </a:r>
                  <a:endParaRPr lang="en-US"/>
                </a:p>
              </p:txBody>
            </p:sp>
          </mc:Choice>
          <mc:Fallback xmlns="">
            <p:sp>
              <p:nvSpPr>
                <p:cNvPr id="7" name="CasellaDiTes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053" y="1805370"/>
                  <a:ext cx="848593" cy="35203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317" t="-15517" r="-12230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/>
                <p:cNvSpPr txBox="1"/>
                <p:nvPr/>
              </p:nvSpPr>
              <p:spPr>
                <a:xfrm>
                  <a:off x="8553614" y="2669122"/>
                  <a:ext cx="970421" cy="352035"/>
                </a:xfrm>
                <a:prstGeom prst="rect">
                  <a:avLst/>
                </a:prstGeom>
                <a:noFill/>
              </p:spPr>
              <p:txBody>
                <a:bodyPr wrap="none" lIns="41733" tIns="20867" rIns="41733" bIns="20867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sub>
                        <m:sup/>
                      </m:sSubSup>
                      <m:r>
                        <a:rPr lang="en-US" i="1" smtClean="0">
                          <a:latin typeface="Cambria Math"/>
                        </a:rPr>
                        <m:t>(</m:t>
                      </m:r>
                    </m:oMath>
                  </a14:m>
                  <a:r>
                    <a:rPr lang="en-US" smtClean="0"/>
                    <a:t>out)</a:t>
                  </a:r>
                  <a:endParaRPr lang="en-US"/>
                </a:p>
              </p:txBody>
            </p:sp>
          </mc:Choice>
          <mc:Fallback xmlns="">
            <p:sp>
              <p:nvSpPr>
                <p:cNvPr id="8" name="CasellaDiTes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614" y="2669122"/>
                  <a:ext cx="970421" cy="35203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4403" t="-15789" r="-9434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ttore 2 18"/>
            <p:cNvCxnSpPr/>
            <p:nvPr/>
          </p:nvCxnSpPr>
          <p:spPr>
            <a:xfrm>
              <a:off x="7212941" y="2219485"/>
              <a:ext cx="0" cy="857480"/>
            </a:xfrm>
            <a:prstGeom prst="straightConnector1">
              <a:avLst/>
            </a:prstGeom>
            <a:ln cap="sq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0"/>
            <a:stretch/>
          </p:blipFill>
          <p:spPr bwMode="auto">
            <a:xfrm>
              <a:off x="5128875" y="1603208"/>
              <a:ext cx="4432637" cy="3121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/>
                <p:cNvSpPr txBox="1"/>
                <p:nvPr/>
              </p:nvSpPr>
              <p:spPr>
                <a:xfrm>
                  <a:off x="5814706" y="2277376"/>
                  <a:ext cx="650462" cy="431544"/>
                </a:xfrm>
                <a:prstGeom prst="rect">
                  <a:avLst/>
                </a:prstGeom>
                <a:noFill/>
              </p:spPr>
              <p:txBody>
                <a:bodyPr wrap="none" lIns="41733" tIns="20867" rIns="41733" bIns="20867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8" name="CasellaDiTes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4706" y="2277376"/>
                  <a:ext cx="650462" cy="43154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/>
                <p:cNvSpPr txBox="1"/>
                <p:nvPr/>
              </p:nvSpPr>
              <p:spPr>
                <a:xfrm>
                  <a:off x="5785597" y="2925448"/>
                  <a:ext cx="751579" cy="431544"/>
                </a:xfrm>
                <a:prstGeom prst="rect">
                  <a:avLst/>
                </a:prstGeom>
                <a:noFill/>
              </p:spPr>
              <p:txBody>
                <a:bodyPr wrap="none" lIns="41733" tIns="20867" rIns="41733" bIns="20867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𝑜𝑢𝑡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9" name="CasellaDiTes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597" y="2925448"/>
                  <a:ext cx="751579" cy="43154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626" b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Experimental results: covariance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3909740" cy="365125"/>
          </a:xfrm>
        </p:spPr>
        <p:txBody>
          <a:bodyPr/>
          <a:lstStyle/>
          <a:p>
            <a:r>
              <a:rPr lang="en-US" smtClean="0"/>
              <a:t>Torino 24-05-2012 |  </a:t>
            </a:r>
            <a:r>
              <a:rPr lang="en-US" smtClean="0">
                <a:latin typeface="Berlin Sans FB" pitchFamily="34" charset="0"/>
              </a:rPr>
              <a:t>Quantum 2012</a:t>
            </a:r>
          </a:p>
          <a:p>
            <a:r>
              <a:rPr lang="en-US" smtClean="0"/>
              <a:t>“Practical quantum illumination”|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136577" y="908720"/>
            <a:ext cx="7886479" cy="5091766"/>
            <a:chOff x="666921" y="969211"/>
            <a:chExt cx="9398647" cy="550323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21" y="1132081"/>
              <a:ext cx="8305780" cy="5340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" t="-1" b="8211"/>
            <a:stretch/>
          </p:blipFill>
          <p:spPr bwMode="auto">
            <a:xfrm>
              <a:off x="4594635" y="2288671"/>
              <a:ext cx="4751367" cy="284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557" y="3195620"/>
              <a:ext cx="2064011" cy="11955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6758881" y="2164418"/>
              <a:ext cx="1242675" cy="3615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1733" tIns="20867" rIns="41733" bIns="20867" rtlCol="0">
              <a:spAutoFit/>
            </a:bodyPr>
            <a:lstStyle/>
            <a:p>
              <a:pPr algn="ctr"/>
              <a:r>
                <a:rPr lang="en-US" smtClean="0">
                  <a:latin typeface="Lucida Calligraphy" pitchFamily="66" charset="0"/>
                </a:rPr>
                <a:t>(</a:t>
              </a:r>
              <a:r>
                <a:rPr lang="en-US" i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mtClean="0">
                  <a:latin typeface="Arial" pitchFamily="34" charset="0"/>
                  <a:cs typeface="Arial" pitchFamily="34" charset="0"/>
                </a:rPr>
                <a:t>=100)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077269" y="969211"/>
              <a:ext cx="1266486" cy="444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1733" tIns="20867" rIns="41733" bIns="20867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smtClean="0">
                  <a:latin typeface="Arial" pitchFamily="34" charset="0"/>
                  <a:cs typeface="Arial" pitchFamily="34" charset="0"/>
                </a:rPr>
                <a:t>=10)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Experimental results: error probability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23056" y="91833"/>
            <a:ext cx="882944" cy="365125"/>
          </a:xfrm>
        </p:spPr>
        <p:txBody>
          <a:bodyPr/>
          <a:lstStyle/>
          <a:p>
            <a:fld id="{D36D840E-63ED-4B64-911E-76E7AB997C3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3909740" cy="365125"/>
          </a:xfrm>
        </p:spPr>
        <p:txBody>
          <a:bodyPr/>
          <a:lstStyle/>
          <a:p>
            <a:r>
              <a:rPr lang="en-US" smtClean="0"/>
              <a:t>Torino 24-05-2012 |  </a:t>
            </a:r>
            <a:r>
              <a:rPr lang="en-US" smtClean="0">
                <a:latin typeface="Berlin Sans FB" pitchFamily="34" charset="0"/>
              </a:rPr>
              <a:t>Quantum 2012</a:t>
            </a:r>
          </a:p>
          <a:p>
            <a:r>
              <a:rPr lang="en-US" smtClean="0"/>
              <a:t>“Practical quantum illumination”|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7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4274484"/>
            <a:ext cx="3789809" cy="7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13" name="Gruppo 20612"/>
          <p:cNvGrpSpPr/>
          <p:nvPr/>
        </p:nvGrpSpPr>
        <p:grpSpPr>
          <a:xfrm>
            <a:off x="5093328" y="1719849"/>
            <a:ext cx="3532080" cy="1071201"/>
            <a:chOff x="5093328" y="1719849"/>
            <a:chExt cx="3532080" cy="1071201"/>
          </a:xfrm>
        </p:grpSpPr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6669908" y="2500183"/>
              <a:ext cx="224048" cy="192411"/>
              <a:chOff x="2517" y="1915"/>
              <a:chExt cx="277" cy="225"/>
            </a:xfrm>
          </p:grpSpPr>
          <p:sp>
            <p:nvSpPr>
              <p:cNvPr id="30" name="Oval 63"/>
              <p:cNvSpPr>
                <a:spLocks noChangeArrowheads="1"/>
              </p:cNvSpPr>
              <p:nvPr/>
            </p:nvSpPr>
            <p:spPr bwMode="auto">
              <a:xfrm rot="5400000">
                <a:off x="2570" y="1915"/>
                <a:ext cx="226" cy="22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64"/>
              <p:cNvSpPr>
                <a:spLocks noChangeArrowheads="1"/>
              </p:cNvSpPr>
              <p:nvPr/>
            </p:nvSpPr>
            <p:spPr bwMode="auto">
              <a:xfrm rot="5400000">
                <a:off x="2491" y="1942"/>
                <a:ext cx="226" cy="17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6638935" y="1719850"/>
              <a:ext cx="224048" cy="191342"/>
              <a:chOff x="2517" y="1189"/>
              <a:chExt cx="277" cy="225"/>
            </a:xfrm>
          </p:grpSpPr>
          <p:sp>
            <p:nvSpPr>
              <p:cNvPr id="28" name="Oval 66"/>
              <p:cNvSpPr>
                <a:spLocks noChangeArrowheads="1"/>
              </p:cNvSpPr>
              <p:nvPr/>
            </p:nvSpPr>
            <p:spPr bwMode="auto">
              <a:xfrm rot="5400000">
                <a:off x="2570" y="1189"/>
                <a:ext cx="226" cy="22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67"/>
              <p:cNvSpPr>
                <a:spLocks noChangeArrowheads="1"/>
              </p:cNvSpPr>
              <p:nvPr/>
            </p:nvSpPr>
            <p:spPr bwMode="auto">
              <a:xfrm rot="5400000">
                <a:off x="2491" y="1216"/>
                <a:ext cx="226" cy="17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" name="Picture 6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328" y="2346255"/>
              <a:ext cx="358267" cy="20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Line 69"/>
            <p:cNvSpPr>
              <a:spLocks noChangeShapeType="1"/>
            </p:cNvSpPr>
            <p:nvPr/>
          </p:nvSpPr>
          <p:spPr bwMode="auto">
            <a:xfrm>
              <a:off x="5842900" y="1817124"/>
              <a:ext cx="1032" cy="753609"/>
            </a:xfrm>
            <a:prstGeom prst="line">
              <a:avLst/>
            </a:prstGeom>
            <a:noFill/>
            <a:ln w="38160">
              <a:solidFill>
                <a:schemeClr val="accent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en-US"/>
            </a:p>
          </p:txBody>
        </p:sp>
        <p:sp>
          <p:nvSpPr>
            <p:cNvPr id="7" name="Line 70"/>
            <p:cNvSpPr>
              <a:spLocks noChangeShapeType="1"/>
            </p:cNvSpPr>
            <p:nvPr/>
          </p:nvSpPr>
          <p:spPr bwMode="auto">
            <a:xfrm flipH="1">
              <a:off x="5239938" y="2579284"/>
              <a:ext cx="1431004" cy="1070"/>
            </a:xfrm>
            <a:prstGeom prst="line">
              <a:avLst/>
            </a:prstGeom>
            <a:noFill/>
            <a:ln w="38160">
              <a:solidFill>
                <a:schemeClr val="accent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en-US"/>
            </a:p>
          </p:txBody>
        </p:sp>
        <p:sp>
          <p:nvSpPr>
            <p:cNvPr id="8" name="Rectangle 71"/>
            <p:cNvSpPr>
              <a:spLocks noChangeArrowheads="1"/>
            </p:cNvSpPr>
            <p:nvPr/>
          </p:nvSpPr>
          <p:spPr bwMode="auto">
            <a:xfrm rot="2700000" flipH="1">
              <a:off x="5802334" y="2371108"/>
              <a:ext cx="55138" cy="402084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  <a:effectLst>
              <a:outerShdw dist="88920" algn="ctr" rotWithShape="0">
                <a:srgbClr val="808080">
                  <a:alpha val="70016"/>
                </a:srgbClr>
              </a:outerShdw>
            </a:effectLst>
            <a:extLst/>
          </p:spPr>
          <p:txBody>
            <a:bodyPr wrap="none" lIns="41733" tIns="20867" rIns="41733" bIns="20867" anchor="ctr"/>
            <a:lstStyle/>
            <a:p>
              <a:endParaRPr lang="en-US"/>
            </a:p>
          </p:txBody>
        </p:sp>
        <p:sp>
          <p:nvSpPr>
            <p:cNvPr id="9" name="Line 72"/>
            <p:cNvSpPr>
              <a:spLocks noChangeShapeType="1"/>
            </p:cNvSpPr>
            <p:nvPr/>
          </p:nvSpPr>
          <p:spPr bwMode="auto">
            <a:xfrm flipH="1">
              <a:off x="5842901" y="1817124"/>
              <a:ext cx="771256" cy="0"/>
            </a:xfrm>
            <a:prstGeom prst="line">
              <a:avLst/>
            </a:prstGeom>
            <a:noFill/>
            <a:ln w="38160">
              <a:solidFill>
                <a:schemeClr val="accent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en-US"/>
            </a:p>
          </p:txBody>
        </p:sp>
        <p:sp>
          <p:nvSpPr>
            <p:cNvPr id="10" name="Line 73"/>
            <p:cNvSpPr>
              <a:spLocks noChangeShapeType="1"/>
            </p:cNvSpPr>
            <p:nvPr/>
          </p:nvSpPr>
          <p:spPr bwMode="auto">
            <a:xfrm flipH="1">
              <a:off x="5739654" y="1719850"/>
              <a:ext cx="197202" cy="18920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en-US"/>
            </a:p>
          </p:txBody>
        </p:sp>
        <p:pic>
          <p:nvPicPr>
            <p:cNvPr id="11" name="Picture 74"/>
            <p:cNvPicPr>
              <a:picLocks noChangeAspect="1" noChangeArrowheads="1"/>
            </p:cNvPicPr>
            <p:nvPr/>
          </p:nvPicPr>
          <p:blipFill>
            <a:blip r:embed="rId6" cstate="print">
              <a:lum bright="-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41" y="1930434"/>
              <a:ext cx="200299" cy="37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6000" contrast="-100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7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6758048"/>
                    </p:ext>
                  </p:extLst>
                </p:nvPr>
              </p:nvGraphicFramePr>
              <p:xfrm>
                <a:off x="6713273" y="1719851"/>
                <a:ext cx="75370" cy="14751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846" name="Equation" r:id="rId7" imgW="88560" imgH="164880" progId="Equation.3">
                        <p:embed/>
                      </p:oleObj>
                    </mc:Choice>
                    <mc:Fallback>
                      <p:oleObj name="Equation" r:id="rId7" imgW="8856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3273" y="1719851"/>
                              <a:ext cx="75370" cy="147514"/>
                            </a:xfrm>
                            <a:prstGeom prst="rect">
                              <a:avLst/>
                            </a:prstGeom>
                            <a:noFill/>
                            <a:effectLst/>
                            <a:extLst>
                              <a:ext uri="{909E8E84-426E-40DD-AFC4-6F175D3DCCD1}">
                                <a14:hiddenFill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7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6758048"/>
                    </p:ext>
                  </p:extLst>
                </p:nvPr>
              </p:nvGraphicFramePr>
              <p:xfrm>
                <a:off x="6713273" y="1719851"/>
                <a:ext cx="75370" cy="14751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734" name="Equation" r:id="rId9" imgW="88560" imgH="164880" progId="Equation.3">
                        <p:embed/>
                      </p:oleObj>
                    </mc:Choice>
                    <mc:Fallback>
                      <p:oleObj name="Equation" r:id="rId9" imgW="8856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3273" y="1719851"/>
                              <a:ext cx="75370" cy="147514"/>
                            </a:xfrm>
                            <a:prstGeom prst="rect">
                              <a:avLst/>
                            </a:prstGeom>
                            <a:noFill/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Object 7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1720191"/>
                    </p:ext>
                  </p:extLst>
                </p:nvPr>
              </p:nvGraphicFramePr>
              <p:xfrm>
                <a:off x="6696753" y="2494839"/>
                <a:ext cx="108410" cy="14751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847" name="Equation" r:id="rId11" imgW="126720" imgH="164880" progId="Equation.3">
                        <p:embed/>
                      </p:oleObj>
                    </mc:Choice>
                    <mc:Fallback>
                      <p:oleObj name="Equation" r:id="rId11" imgW="12672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96753" y="2494839"/>
                              <a:ext cx="108410" cy="147514"/>
                            </a:xfrm>
                            <a:prstGeom prst="rect">
                              <a:avLst/>
                            </a:prstGeom>
                            <a:noFill/>
                            <a:effectLst/>
                            <a:extLst>
                              <a:ext uri="{909E8E84-426E-40DD-AFC4-6F175D3DCCD1}">
                                <a14:hiddenFill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" name="Object 7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1720191"/>
                    </p:ext>
                  </p:extLst>
                </p:nvPr>
              </p:nvGraphicFramePr>
              <p:xfrm>
                <a:off x="6696753" y="2494839"/>
                <a:ext cx="108410" cy="14751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735" name="Equation" r:id="rId12" imgW="126720" imgH="164880" progId="Equation.3">
                        <p:embed/>
                      </p:oleObj>
                    </mc:Choice>
                    <mc:Fallback>
                      <p:oleObj name="Equation" r:id="rId12" imgW="12672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96753" y="2494839"/>
                              <a:ext cx="108410" cy="147514"/>
                            </a:xfrm>
                            <a:prstGeom prst="rect">
                              <a:avLst/>
                            </a:prstGeom>
                            <a:noFill/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14" name="Picture 77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770" y="2462769"/>
              <a:ext cx="358267" cy="207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78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243" y="2579284"/>
              <a:ext cx="358268" cy="207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79"/>
            <p:cNvPicPr>
              <a:picLocks noChangeAspect="1" noChangeArrowheads="1"/>
            </p:cNvPicPr>
            <p:nvPr/>
          </p:nvPicPr>
          <p:blipFill>
            <a:blip r:embed="rId14" cstate="print">
              <a:lum bright="-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063" y="2058708"/>
              <a:ext cx="201332" cy="37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6000" contrast="-100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80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605" y="2462769"/>
              <a:ext cx="358267" cy="20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6000" contrast="-100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18" name="AutoShape 81"/>
            <p:cNvCxnSpPr>
              <a:cxnSpLocks noChangeShapeType="1"/>
              <a:stCxn id="28" idx="0"/>
              <a:endCxn id="20" idx="0"/>
            </p:cNvCxnSpPr>
            <p:nvPr/>
          </p:nvCxnSpPr>
          <p:spPr bwMode="auto">
            <a:xfrm>
              <a:off x="6866081" y="1817124"/>
              <a:ext cx="333488" cy="2907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82"/>
            <p:cNvCxnSpPr>
              <a:cxnSpLocks noChangeShapeType="1"/>
              <a:stCxn id="30" idx="0"/>
              <a:endCxn id="20" idx="4"/>
            </p:cNvCxnSpPr>
            <p:nvPr/>
          </p:nvCxnSpPr>
          <p:spPr bwMode="auto">
            <a:xfrm flipV="1">
              <a:off x="6898085" y="2288530"/>
              <a:ext cx="301481" cy="30892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83"/>
                <p:cNvSpPr>
                  <a:spLocks noChangeArrowheads="1"/>
                </p:cNvSpPr>
                <p:nvPr/>
              </p:nvSpPr>
              <p:spPr bwMode="auto">
                <a:xfrm>
                  <a:off x="7107678" y="2107878"/>
                  <a:ext cx="182747" cy="18065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733" tIns="20867" rIns="41733" bIns="20867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900"/>
                </a:p>
              </p:txBody>
            </p:sp>
          </mc:Choice>
          <mc:Fallback xmlns="">
            <p:sp>
              <p:nvSpPr>
                <p:cNvPr id="20" name="Oval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07678" y="2107878"/>
                  <a:ext cx="182747" cy="180652"/>
                </a:xfrm>
                <a:prstGeom prst="ellipse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5663672"/>
                    </p:ext>
                  </p:extLst>
                </p:nvPr>
              </p:nvGraphicFramePr>
              <p:xfrm>
                <a:off x="7133388" y="1719849"/>
                <a:ext cx="339892" cy="35706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848" name="Equazione" r:id="rId16" imgW="203040" imgH="215640" progId="Equation.3">
                        <p:embed/>
                      </p:oleObj>
                    </mc:Choice>
                    <mc:Fallback>
                      <p:oleObj name="Equazione" r:id="rId16" imgW="2030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33388" y="1719849"/>
                              <a:ext cx="339892" cy="35706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5663672"/>
                    </p:ext>
                  </p:extLst>
                </p:nvPr>
              </p:nvGraphicFramePr>
              <p:xfrm>
                <a:off x="7133388" y="1719849"/>
                <a:ext cx="339892" cy="35706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736" name="Equazione" r:id="rId18" imgW="203040" imgH="215640" progId="Equation.3">
                        <p:embed/>
                      </p:oleObj>
                    </mc:Choice>
                    <mc:Fallback>
                      <p:oleObj name="Equazione" r:id="rId18" imgW="2030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33388" y="1719849"/>
                              <a:ext cx="339892" cy="35706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8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23355148"/>
                    </p:ext>
                  </p:extLst>
                </p:nvPr>
              </p:nvGraphicFramePr>
              <p:xfrm>
                <a:off x="7055393" y="2432950"/>
                <a:ext cx="345879" cy="358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849" name="Equazione" r:id="rId20" imgW="215640" imgH="215640" progId="Equation.3">
                        <p:embed/>
                      </p:oleObj>
                    </mc:Choice>
                    <mc:Fallback>
                      <p:oleObj name="Equazione" r:id="rId20" imgW="2156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55393" y="2432950"/>
                              <a:ext cx="345879" cy="358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8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23355148"/>
                    </p:ext>
                  </p:extLst>
                </p:nvPr>
              </p:nvGraphicFramePr>
              <p:xfrm>
                <a:off x="7055393" y="2432950"/>
                <a:ext cx="345879" cy="358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737" name="Equazione" r:id="rId22" imgW="215640" imgH="215640" progId="Equation.3">
                        <p:embed/>
                      </p:oleObj>
                    </mc:Choice>
                    <mc:Fallback>
                      <p:oleObj name="Equazione" r:id="rId22" imgW="2156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55393" y="2432950"/>
                              <a:ext cx="345879" cy="358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23" name="Picture 8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015" y="2012349"/>
              <a:ext cx="961423" cy="580439"/>
            </a:xfrm>
            <a:prstGeom prst="rect">
              <a:avLst/>
            </a:prstGeom>
            <a:noFill/>
            <a:ln w="476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" name="Line 87"/>
            <p:cNvSpPr>
              <a:spLocks noChangeShapeType="1"/>
            </p:cNvSpPr>
            <p:nvPr/>
          </p:nvSpPr>
          <p:spPr bwMode="auto">
            <a:xfrm>
              <a:off x="7528925" y="2301357"/>
              <a:ext cx="932514" cy="1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1733" tIns="20867" rIns="41733" bIns="20867"/>
            <a:lstStyle/>
            <a:p>
              <a:endParaRPr lang="en-US"/>
            </a:p>
          </p:txBody>
        </p:sp>
        <p:sp>
          <p:nvSpPr>
            <p:cNvPr id="25" name="Text Box 88"/>
            <p:cNvSpPr txBox="1">
              <a:spLocks noChangeArrowheads="1"/>
            </p:cNvSpPr>
            <p:nvPr/>
          </p:nvSpPr>
          <p:spPr bwMode="auto">
            <a:xfrm>
              <a:off x="7500015" y="2029324"/>
              <a:ext cx="1125393" cy="53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1076" tIns="21360" rIns="41076" bIns="21360">
              <a:spAutoFit/>
            </a:bodyPr>
            <a:lstStyle>
              <a:lvl1pPr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7675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ts val="513"/>
                </a:spcBef>
                <a:buClr>
                  <a:srgbClr val="000000"/>
                </a:buClr>
                <a:buSzPct val="100000"/>
              </a:pPr>
              <a:r>
                <a:rPr lang="en-US" sz="1600" smtClean="0">
                  <a:solidFill>
                    <a:schemeClr val="accent1"/>
                  </a:solidFill>
                  <a:latin typeface="+mn-lt"/>
                  <a:ea typeface="MS Gothic" pitchFamily="49" charset="-128"/>
                </a:rPr>
                <a:t>SHOT NOISE</a:t>
              </a:r>
              <a:endParaRPr lang="en-US" sz="1600">
                <a:solidFill>
                  <a:schemeClr val="accent1"/>
                </a:solidFill>
                <a:latin typeface="+mn-lt"/>
                <a:ea typeface="MS Gothic" pitchFamily="49" charset="-128"/>
              </a:endParaRPr>
            </a:p>
          </p:txBody>
        </p:sp>
        <p:cxnSp>
          <p:nvCxnSpPr>
            <p:cNvPr id="27" name="AutoShape 90"/>
            <p:cNvCxnSpPr>
              <a:cxnSpLocks noChangeShapeType="1"/>
              <a:stCxn id="20" idx="6"/>
              <a:endCxn id="23" idx="1"/>
            </p:cNvCxnSpPr>
            <p:nvPr/>
          </p:nvCxnSpPr>
          <p:spPr bwMode="auto">
            <a:xfrm>
              <a:off x="7290424" y="2198204"/>
              <a:ext cx="209591" cy="10436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ttangolo 31"/>
          <p:cNvSpPr/>
          <p:nvPr/>
        </p:nvSpPr>
        <p:spPr>
          <a:xfrm>
            <a:off x="1020075" y="694437"/>
            <a:ext cx="796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cs typeface="Aharoni" pitchFamily="2" charset="-79"/>
              </a:rPr>
              <a:t>1.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Sub-Shot-Noise Criterion: </a:t>
            </a:r>
            <a:r>
              <a:rPr lang="en-US" sz="1800" dirty="0" smtClean="0"/>
              <a:t>for classically correlated states the </a:t>
            </a:r>
            <a:r>
              <a:rPr lang="en-US" sz="1800" dirty="0" err="1" smtClean="0"/>
              <a:t>photodetecion</a:t>
            </a:r>
            <a:r>
              <a:rPr lang="en-US" sz="1800" dirty="0" smtClean="0"/>
              <a:t> noise is lower bounded by the shot noise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/>
              <p:cNvSpPr/>
              <p:nvPr/>
            </p:nvSpPr>
            <p:spPr>
              <a:xfrm>
                <a:off x="1020075" y="3214717"/>
                <a:ext cx="80559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 smtClean="0">
                    <a:cs typeface="Aharoni" pitchFamily="2" charset="-79"/>
                  </a:rPr>
                  <a:t>2. </a:t>
                </a:r>
                <a:r>
                  <a:rPr lang="en-US" sz="1800" smtClean="0">
                    <a:latin typeface="Aharoni" pitchFamily="2" charset="-79"/>
                    <a:cs typeface="Aharoni" pitchFamily="2" charset="-79"/>
                  </a:rPr>
                  <a:t>Lee’s criterion: </a:t>
                </a:r>
                <a:r>
                  <a:rPr lang="en-US" sz="1800" smtClean="0"/>
                  <a:t>is the generalization to two-mode of the well known Mandel’s antibunching condition for single mode beam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&lt;1</m:t>
                    </m:r>
                  </m:oMath>
                </a14:m>
                <a:endParaRPr lang="en-US" sz="1800"/>
              </a:p>
            </p:txBody>
          </p:sp>
        </mc:Choice>
        <mc:Fallback xmlns="">
          <p:sp>
            <p:nvSpPr>
              <p:cNvPr id="36" name="Rettango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75" y="3214717"/>
                <a:ext cx="8055939" cy="646331"/>
              </a:xfrm>
              <a:prstGeom prst="rect">
                <a:avLst/>
              </a:prstGeom>
              <a:blipFill rotWithShape="1">
                <a:blip r:embed="rId25"/>
                <a:stretch>
                  <a:fillRect l="-605" t="-23585" r="-605" b="-1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tangolo 36"/>
          <p:cNvSpPr/>
          <p:nvPr/>
        </p:nvSpPr>
        <p:spPr>
          <a:xfrm>
            <a:off x="3008784" y="4455943"/>
            <a:ext cx="333304" cy="37577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tangolo 39"/>
          <p:cNvSpPr/>
          <p:nvPr/>
        </p:nvSpPr>
        <p:spPr>
          <a:xfrm>
            <a:off x="2769542" y="5611012"/>
            <a:ext cx="4647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/>
              <a:t>Lee’s criterion is stronger than SSN condition! </a:t>
            </a:r>
            <a:endParaRPr lang="en-US" sz="1800" dirty="0"/>
          </a:p>
        </p:txBody>
      </p:sp>
      <p:sp>
        <p:nvSpPr>
          <p:cNvPr id="41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Photon counting based criteria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636" name="Picture 15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28" y="4406002"/>
            <a:ext cx="3195720" cy="40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1" name="Picture 16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07" y="1773565"/>
            <a:ext cx="3157874" cy="78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smtClean="0"/>
              <a:t>Frascati 21-06-2012  |  </a:t>
            </a:r>
            <a:r>
              <a:rPr lang="en-US" smtClean="0">
                <a:latin typeface="Berlin Sans FB" pitchFamily="34" charset="0"/>
              </a:rPr>
              <a:t>Open Problems in quantum Mechanics </a:t>
            </a:r>
            <a:r>
              <a:rPr lang="en-US" b="0" smtClean="0">
                <a:latin typeface="Berlin Sans FB" pitchFamily="34" charset="0"/>
              </a:rPr>
              <a:t>| 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  <p:sp>
        <p:nvSpPr>
          <p:cNvPr id="20608" name="Rettangolo 20607"/>
          <p:cNvSpPr/>
          <p:nvPr/>
        </p:nvSpPr>
        <p:spPr>
          <a:xfrm>
            <a:off x="6251517" y="4973348"/>
            <a:ext cx="1967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latin typeface="Berlin Sans FB Demi" pitchFamily="34" charset="0"/>
                <a:cs typeface="Aharoni" pitchFamily="2" charset="-79"/>
              </a:rPr>
              <a:t>Glauber-Sudarshan</a:t>
            </a:r>
            <a:endParaRPr lang="en-US" sz="1600">
              <a:latin typeface="Berlin Sans FB Demi" pitchFamily="34" charset="0"/>
            </a:endParaRPr>
          </a:p>
        </p:txBody>
      </p:sp>
      <p:cxnSp>
        <p:nvCxnSpPr>
          <p:cNvPr id="20610" name="Connettore 2 20609"/>
          <p:cNvCxnSpPr>
            <a:stCxn id="20608" idx="0"/>
          </p:cNvCxnSpPr>
          <p:nvPr/>
        </p:nvCxnSpPr>
        <p:spPr>
          <a:xfrm flipH="1" flipV="1">
            <a:off x="7199050" y="4781774"/>
            <a:ext cx="36070" cy="1915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9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5929" y="764704"/>
            <a:ext cx="8087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cs typeface="Aharoni" pitchFamily="2" charset="-79"/>
              </a:rPr>
              <a:t>3. </a:t>
            </a:r>
            <a:r>
              <a:rPr lang="en-US" sz="1800" dirty="0">
                <a:latin typeface="Aharoni" pitchFamily="2" charset="-79"/>
                <a:cs typeface="Aharoni" pitchFamily="2" charset="-79"/>
              </a:rPr>
              <a:t>Entanglement 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criterion: </a:t>
            </a:r>
            <a:r>
              <a:rPr lang="en-US" sz="1800" dirty="0" smtClean="0">
                <a:cs typeface="Aharoni" pitchFamily="2" charset="-79"/>
              </a:rPr>
              <a:t>Positive-Partial-Transpose criteria </a:t>
            </a:r>
            <a:r>
              <a:rPr lang="en-US" sz="1800" dirty="0" smtClean="0"/>
              <a:t>for Gaussian states:</a:t>
            </a:r>
            <a:endParaRPr lang="en-US" sz="1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94" y="1334505"/>
            <a:ext cx="1262288" cy="5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02" y="1385658"/>
            <a:ext cx="1160562" cy="53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16" y="1583113"/>
            <a:ext cx="2312090" cy="3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4599640"/>
            <a:ext cx="1235269" cy="60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2000672" y="2132856"/>
                <a:ext cx="6421706" cy="130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𝐕</m:t>
                      </m:r>
                      <m:r>
                        <a:rPr lang="en-US" sz="1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𝛿</m:t>
                                                </m:r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  <m:mr>
                                  <m:e/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1,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1,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1,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  <m:mr>
                                  <m:e/>
                                  <m:e/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  <m:mr>
                                  <m:e/>
                                  <m:e/>
                                  <m:e/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672" y="2132856"/>
                <a:ext cx="6421706" cy="13054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1000287" y="3700879"/>
                <a:ext cx="8057169" cy="3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Partial</m:t>
                        </m:r>
                        <m:r>
                          <a:rPr lang="en-US" sz="1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Transpose</m:t>
                        </m:r>
                        <m:r>
                          <a:rPr lang="en-US" sz="1800" b="0" i="0" smtClean="0">
                            <a:latin typeface="Cambria Math"/>
                          </a:rPr>
                          <m:t> : </m:t>
                        </m:r>
                        <m:acc>
                          <m:accPr>
                            <m:chr m:val="̃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1" i="0">
                                <a:latin typeface="Cambria Math"/>
                              </a:rPr>
                              <m:t>𝐕</m:t>
                            </m:r>
                          </m:e>
                        </m:acc>
                        <m:r>
                          <a:rPr lang="en-US" sz="1800" b="0" i="0" smtClean="0">
                            <a:latin typeface="Cambria Math"/>
                          </a:rPr>
                          <m:t>=</m:t>
                        </m:r>
                        <m:r>
                          <a:rPr lang="en-US" sz="1800" b="1" i="0">
                            <a:latin typeface="Cambria Math"/>
                          </a:rPr>
                          <m:t>𝐕</m:t>
                        </m:r>
                        <m:r>
                          <a:rPr lang="en-US" sz="18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87" y="3700879"/>
                <a:ext cx="8057169" cy="376193"/>
              </a:xfrm>
              <a:prstGeom prst="rect">
                <a:avLst/>
              </a:prstGeom>
              <a:blipFill rotWithShape="1">
                <a:blip r:embed="rId7"/>
                <a:stretch>
                  <a:fillRect t="-80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1000287" y="2406920"/>
            <a:ext cx="16109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Covariance matrix:</a:t>
            </a:r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2149987" y="1391322"/>
            <a:ext cx="16109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Quadratures:</a:t>
            </a:r>
            <a:endParaRPr lang="en-US"/>
          </a:p>
        </p:txBody>
      </p:sp>
      <p:sp>
        <p:nvSpPr>
          <p:cNvPr id="9" name="Freccia a destra 8"/>
          <p:cNvSpPr/>
          <p:nvPr/>
        </p:nvSpPr>
        <p:spPr>
          <a:xfrm>
            <a:off x="3043498" y="4811928"/>
            <a:ext cx="504056" cy="19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Entanglement criterion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165304"/>
            <a:ext cx="5999708" cy="365125"/>
          </a:xfrm>
        </p:spPr>
        <p:txBody>
          <a:bodyPr/>
          <a:lstStyle/>
          <a:p>
            <a:r>
              <a:rPr lang="en-US" smtClean="0"/>
              <a:t>Frascati 21-06-2012  |  </a:t>
            </a:r>
            <a:r>
              <a:rPr lang="en-US" smtClean="0">
                <a:latin typeface="Berlin Sans FB" pitchFamily="34" charset="0"/>
              </a:rPr>
              <a:t>Open Problems in quantum Mechanics </a:t>
            </a:r>
            <a:r>
              <a:rPr lang="en-US" b="0" smtClean="0">
                <a:latin typeface="Berlin Sans FB" pitchFamily="34" charset="0"/>
              </a:rPr>
              <a:t>| 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800872" y="4704631"/>
                <a:ext cx="4248472" cy="380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>
                    <a:latin typeface="Aharoni" pitchFamily="2" charset="-79"/>
                    <a:cs typeface="Aharoni" pitchFamily="2" charset="-79"/>
                  </a:rPr>
                  <a:t>Smallest </a:t>
                </a:r>
                <a:r>
                  <a:rPr lang="en-US" sz="1700" dirty="0" err="1">
                    <a:latin typeface="Aharoni" pitchFamily="2" charset="-79"/>
                    <a:cs typeface="Aharoni" pitchFamily="2" charset="-79"/>
                  </a:rPr>
                  <a:t>simplettic</a:t>
                </a:r>
                <a:r>
                  <a:rPr lang="en-US" sz="1700" dirty="0"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n-US" sz="1700" dirty="0" smtClean="0">
                    <a:latin typeface="Aharoni" pitchFamily="2" charset="-79"/>
                    <a:cs typeface="Aharoni" pitchFamily="2" charset="-79"/>
                  </a:rPr>
                  <a:t>eigenvalue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sz="1600" i="1" dirty="0" smtClean="0">
                        <a:latin typeface="Cambria Math"/>
                      </a:rPr>
                      <m:t>&lt;1/2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72" y="4704631"/>
                <a:ext cx="4248472" cy="380553"/>
              </a:xfrm>
              <a:prstGeom prst="rect">
                <a:avLst/>
              </a:prstGeom>
              <a:blipFill rotWithShape="1">
                <a:blip r:embed="rId8"/>
                <a:stretch>
                  <a:fillRect l="-1006" t="-4839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3861859" y="5444088"/>
                <a:ext cx="3107365" cy="422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general: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  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𝑝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𝑞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59" y="5444088"/>
                <a:ext cx="3107365" cy="422360"/>
              </a:xfrm>
              <a:prstGeom prst="rect">
                <a:avLst/>
              </a:prstGeom>
              <a:blipFill rotWithShape="1">
                <a:blip r:embed="rId9"/>
                <a:stretch>
                  <a:fillRect l="-1965" t="-2899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1 12"/>
          <p:cNvCxnSpPr/>
          <p:nvPr/>
        </p:nvCxnSpPr>
        <p:spPr>
          <a:xfrm>
            <a:off x="5287536" y="5520982"/>
            <a:ext cx="300542" cy="2685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V="1">
            <a:off x="5316187" y="5509035"/>
            <a:ext cx="189506" cy="244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3745945"/>
            <a:ext cx="2808312" cy="2384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8" y="764704"/>
            <a:ext cx="2627936" cy="2266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4" y="3723045"/>
            <a:ext cx="2692756" cy="2413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0" y="548680"/>
            <a:ext cx="2304256" cy="2550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Line 32"/>
          <p:cNvSpPr>
            <a:spLocks noChangeShapeType="1"/>
          </p:cNvSpPr>
          <p:nvPr/>
        </p:nvSpPr>
        <p:spPr bwMode="auto">
          <a:xfrm flipH="1" flipV="1">
            <a:off x="6184446" y="4720413"/>
            <a:ext cx="928794" cy="1773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25"/>
              <p:cNvSpPr txBox="1">
                <a:spLocks noChangeArrowheads="1"/>
              </p:cNvSpPr>
              <p:nvPr/>
            </p:nvSpPr>
            <p:spPr bwMode="auto">
              <a:xfrm>
                <a:off x="6972073" y="601968"/>
                <a:ext cx="2792774" cy="3293209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cs typeface="Times New Roman" pitchFamily="18" charset="0"/>
                      </a:rPr>
                      <m:t>#</m:t>
                    </m:r>
                  </m:oMath>
                </a14:m>
                <a:r>
                  <a:rPr lang="en-US" sz="1600" b="1">
                    <a:cs typeface="Times New Roman" pitchFamily="18" charset="0"/>
                  </a:rPr>
                  <a:t> photons of seed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cs typeface="Times New Roman" pitchFamily="18" charset="0"/>
                      </a:rPr>
                      <m:t>#</m:t>
                    </m:r>
                  </m:oMath>
                </a14:m>
                <a:r>
                  <a:rPr lang="en-US" sz="1600" b="1">
                    <a:cs typeface="Times New Roman" pitchFamily="18" charset="0"/>
                  </a:rPr>
                  <a:t> photons of seed 2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ea typeface="Cambria Math"/>
                      </a:rPr>
                      <m:t>𝝁</m:t>
                    </m:r>
                    <m:r>
                      <a:rPr lang="en-US" sz="16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b="1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cs typeface="Times New Roman" pitchFamily="18" charset="0"/>
                      </a:rPr>
                      <m:t>#</m:t>
                    </m:r>
                  </m:oMath>
                </a14:m>
                <a:r>
                  <a:rPr lang="en-US" sz="1600" b="1">
                    <a:cs typeface="Times New Roman" pitchFamily="18" charset="0"/>
                  </a:rPr>
                  <a:t> photons of spontaneous </a:t>
                </a:r>
                <a:r>
                  <a:rPr lang="en-US" sz="1600" b="1" smtClean="0">
                    <a:cs typeface="Times New Roman" pitchFamily="18" charset="0"/>
                  </a:rPr>
                  <a:t>emission</a:t>
                </a:r>
              </a:p>
              <a:p>
                <a:endParaRPr lang="en-US" sz="1600">
                  <a:solidFill>
                    <a:srgbClr val="00B05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r>
                  <a:rPr lang="en-US" sz="1600">
                    <a:solidFill>
                      <a:srgbClr val="00B050"/>
                    </a:solidFill>
                    <a:latin typeface="Aharoni" pitchFamily="2" charset="-79"/>
                    <a:cs typeface="Aharoni" pitchFamily="2" charset="-79"/>
                  </a:rPr>
                  <a:t>Lee’s </a:t>
                </a:r>
                <a:r>
                  <a:rPr lang="en-US" sz="1600" smtClean="0">
                    <a:solidFill>
                      <a:srgbClr val="00B050"/>
                    </a:solidFill>
                    <a:latin typeface="Aharoni" pitchFamily="2" charset="-79"/>
                    <a:cs typeface="Aharoni" pitchFamily="2" charset="-79"/>
                  </a:rPr>
                  <a:t>nonclassicality </a:t>
                </a:r>
                <a:r>
                  <a:rPr lang="en-US" sz="1600">
                    <a:solidFill>
                      <a:srgbClr val="00B050"/>
                    </a:solidFill>
                    <a:latin typeface="Aharoni" pitchFamily="2" charset="-79"/>
                    <a:cs typeface="Aharoni" pitchFamily="2" charset="-79"/>
                  </a:rPr>
                  <a:t>&amp;</a:t>
                </a:r>
              </a:p>
              <a:p>
                <a:r>
                  <a:rPr lang="en-US" sz="1600">
                    <a:solidFill>
                      <a:srgbClr val="00B050"/>
                    </a:solidFill>
                    <a:latin typeface="Aharoni" pitchFamily="2" charset="-79"/>
                    <a:cs typeface="Aharoni" pitchFamily="2" charset="-79"/>
                  </a:rPr>
                  <a:t>Sub-shot-noise &amp;</a:t>
                </a:r>
              </a:p>
              <a:p>
                <a:r>
                  <a:rPr lang="en-US" sz="1600" smtClean="0">
                    <a:solidFill>
                      <a:srgbClr val="00B050"/>
                    </a:solidFill>
                    <a:latin typeface="Aharoni" pitchFamily="2" charset="-79"/>
                    <a:cs typeface="Aharoni" pitchFamily="2" charset="-79"/>
                  </a:rPr>
                  <a:t>Entanglement</a:t>
                </a:r>
              </a:p>
              <a:p>
                <a:endParaRPr lang="en-US" sz="1600">
                  <a:solidFill>
                    <a:srgbClr val="00B05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r>
                  <a:rPr lang="en-US" sz="1600" smtClean="0">
                    <a:solidFill>
                      <a:schemeClr val="accent1"/>
                    </a:solidFill>
                    <a:latin typeface="Aharoni" pitchFamily="2" charset="-79"/>
                    <a:cs typeface="Aharoni" pitchFamily="2" charset="-79"/>
                  </a:rPr>
                  <a:t>Sub-shot-noise </a:t>
                </a:r>
                <a:r>
                  <a:rPr lang="en-US" sz="1600">
                    <a:solidFill>
                      <a:schemeClr val="accent1"/>
                    </a:solidFill>
                    <a:latin typeface="Aharoni" pitchFamily="2" charset="-79"/>
                    <a:cs typeface="Aharoni" pitchFamily="2" charset="-79"/>
                  </a:rPr>
                  <a:t>&amp;</a:t>
                </a:r>
              </a:p>
              <a:p>
                <a:r>
                  <a:rPr lang="en-US" sz="1600" smtClean="0">
                    <a:solidFill>
                      <a:schemeClr val="accent1"/>
                    </a:solidFill>
                    <a:latin typeface="Aharoni" pitchFamily="2" charset="-79"/>
                    <a:cs typeface="Aharoni" pitchFamily="2" charset="-79"/>
                  </a:rPr>
                  <a:t>Entanglement</a:t>
                </a:r>
              </a:p>
              <a:p>
                <a:endParaRPr lang="en-US" sz="1600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r>
                  <a:rPr lang="en-US" sz="1600" smtClean="0">
                    <a:solidFill>
                      <a:srgbClr val="0070C0"/>
                    </a:solidFill>
                    <a:latin typeface="Aharoni" pitchFamily="2" charset="-79"/>
                    <a:cs typeface="Aharoni" pitchFamily="2" charset="-79"/>
                  </a:rPr>
                  <a:t>Entanglement</a:t>
                </a:r>
              </a:p>
            </p:txBody>
          </p:sp>
        </mc:Choice>
        <mc:Fallback xmlns="">
          <p:sp>
            <p:nvSpPr>
              <p:cNvPr id="90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2073" y="601968"/>
                <a:ext cx="2792774" cy="3293209"/>
              </a:xfrm>
              <a:prstGeom prst="rect">
                <a:avLst/>
              </a:prstGeom>
              <a:blipFill rotWithShape="1">
                <a:blip r:embed="rId6"/>
                <a:stretch>
                  <a:fillRect l="-1085" t="-368" r="-434" b="-1105"/>
                </a:stretch>
              </a:blipFill>
              <a:ln w="15875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2890250" y="2467635"/>
            <a:ext cx="1719808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600" smtClean="0">
                <a:latin typeface="Aharoni" pitchFamily="2" charset="-79"/>
                <a:cs typeface="Aharoni" pitchFamily="2" charset="-79"/>
              </a:rPr>
              <a:t>Coherent seeds</a:t>
            </a:r>
            <a:endParaRPr lang="en-US" sz="160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5" name="Text Box 25"/>
          <p:cNvSpPr txBox="1">
            <a:spLocks noChangeArrowheads="1"/>
          </p:cNvSpPr>
          <p:nvPr/>
        </p:nvSpPr>
        <p:spPr bwMode="auto">
          <a:xfrm>
            <a:off x="2144688" y="4077072"/>
            <a:ext cx="1734374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600" smtClean="0">
                <a:latin typeface="Aharoni" pitchFamily="2" charset="-79"/>
                <a:cs typeface="Aharoni" pitchFamily="2" charset="-79"/>
              </a:rPr>
              <a:t>Squeezed seeds</a:t>
            </a:r>
            <a:endParaRPr lang="en-US" sz="160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6" name="Text Box 25"/>
          <p:cNvSpPr txBox="1">
            <a:spLocks noChangeArrowheads="1"/>
          </p:cNvSpPr>
          <p:nvPr/>
        </p:nvSpPr>
        <p:spPr bwMode="auto">
          <a:xfrm>
            <a:off x="5313040" y="4118805"/>
            <a:ext cx="1615253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600" smtClean="0">
                <a:latin typeface="Aharoni" pitchFamily="2" charset="-79"/>
                <a:cs typeface="Aharoni" pitchFamily="2" charset="-79"/>
              </a:rPr>
              <a:t>Thermal seeds</a:t>
            </a:r>
            <a:endParaRPr lang="en-US" sz="160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7" name="Rettangolo 96"/>
          <p:cNvSpPr/>
          <p:nvPr/>
        </p:nvSpPr>
        <p:spPr>
          <a:xfrm>
            <a:off x="937538" y="2996952"/>
            <a:ext cx="2627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smtClean="0"/>
              <a:t>cos</a:t>
            </a:r>
            <a:r>
              <a:rPr lang="en-US" sz="1800" i="1" smtClean="0"/>
              <a:t>(γ</a:t>
            </a:r>
            <a:r>
              <a:rPr lang="en-US" sz="1100" i="1" smtClean="0"/>
              <a:t>1</a:t>
            </a:r>
            <a:r>
              <a:rPr lang="en-US" sz="1800" i="1" smtClean="0"/>
              <a:t> </a:t>
            </a:r>
            <a:r>
              <a:rPr lang="en-US" sz="1800" smtClean="0"/>
              <a:t>+</a:t>
            </a:r>
            <a:r>
              <a:rPr lang="en-US" sz="1800" i="1" smtClean="0"/>
              <a:t>γ</a:t>
            </a:r>
            <a:r>
              <a:rPr lang="en-US" sz="1100" i="1" smtClean="0"/>
              <a:t>2</a:t>
            </a:r>
            <a:r>
              <a:rPr lang="en-US" sz="1800" i="1" smtClean="0"/>
              <a:t> B</a:t>
            </a:r>
            <a:r>
              <a:rPr lang="en-US" sz="1800" smtClean="0"/>
              <a:t>−</a:t>
            </a:r>
            <a:r>
              <a:rPr lang="en-US" sz="1800" i="1" smtClean="0">
                <a:solidFill>
                  <a:prstClr val="black"/>
                </a:solidFill>
              </a:rPr>
              <a:t> φ</a:t>
            </a:r>
            <a:r>
              <a:rPr lang="en-US" sz="1800" i="1" smtClean="0"/>
              <a:t>) </a:t>
            </a:r>
            <a:r>
              <a:rPr lang="en-US" sz="1800" smtClean="0"/>
              <a:t>= 1</a:t>
            </a:r>
            <a:endParaRPr lang="en-US"/>
          </a:p>
        </p:txBody>
      </p:sp>
      <p:sp>
        <p:nvSpPr>
          <p:cNvPr id="98" name="Rettangolo 97"/>
          <p:cNvSpPr/>
          <p:nvPr/>
        </p:nvSpPr>
        <p:spPr>
          <a:xfrm>
            <a:off x="3841630" y="2989182"/>
            <a:ext cx="23042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smtClean="0"/>
              <a:t>cos</a:t>
            </a:r>
            <a:r>
              <a:rPr lang="en-US" sz="1800" i="1" smtClean="0"/>
              <a:t>(γ</a:t>
            </a:r>
            <a:r>
              <a:rPr lang="en-US" sz="1100" i="1" smtClean="0"/>
              <a:t>1</a:t>
            </a:r>
            <a:r>
              <a:rPr lang="en-US" sz="1800" i="1" smtClean="0"/>
              <a:t> </a:t>
            </a:r>
            <a:r>
              <a:rPr lang="en-US" sz="1800" smtClean="0"/>
              <a:t>+</a:t>
            </a:r>
            <a:r>
              <a:rPr lang="en-US" sz="1800" i="1" smtClean="0"/>
              <a:t>γ</a:t>
            </a:r>
            <a:r>
              <a:rPr lang="en-US" sz="1100" i="1" smtClean="0"/>
              <a:t>2</a:t>
            </a:r>
            <a:r>
              <a:rPr lang="en-US" sz="1800" i="1" smtClean="0"/>
              <a:t> B</a:t>
            </a:r>
            <a:r>
              <a:rPr lang="en-US" sz="1800" smtClean="0"/>
              <a:t>−</a:t>
            </a:r>
            <a:r>
              <a:rPr lang="en-US" sz="1800" i="1" smtClean="0"/>
              <a:t>φ) </a:t>
            </a:r>
            <a:r>
              <a:rPr lang="en-US" sz="1800" smtClean="0"/>
              <a:t>= -1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asellaDiTesto 99"/>
              <p:cNvSpPr txBox="1"/>
              <p:nvPr/>
            </p:nvSpPr>
            <p:spPr>
              <a:xfrm>
                <a:off x="1183277" y="713457"/>
                <a:ext cx="738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CasellaDiTesto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277" y="713457"/>
                <a:ext cx="738792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asellaDiTesto 100"/>
              <p:cNvSpPr txBox="1"/>
              <p:nvPr/>
            </p:nvSpPr>
            <p:spPr>
              <a:xfrm>
                <a:off x="848544" y="1910019"/>
                <a:ext cx="3536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𝜇</m:t>
                      </m:r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1" name="CasellaDiTesto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1910019"/>
                <a:ext cx="353687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sellaDiTesto 103"/>
              <p:cNvSpPr txBox="1"/>
              <p:nvPr/>
            </p:nvSpPr>
            <p:spPr>
              <a:xfrm>
                <a:off x="1339869" y="2636912"/>
                <a:ext cx="743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4" name="CasellaDiTesto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869" y="2636912"/>
                <a:ext cx="74353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asellaDiTesto 104"/>
              <p:cNvSpPr txBox="1"/>
              <p:nvPr/>
            </p:nvSpPr>
            <p:spPr>
              <a:xfrm>
                <a:off x="3750154" y="643370"/>
                <a:ext cx="738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" name="CasellaDiTesto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54" y="643370"/>
                <a:ext cx="738792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sellaDiTesto 105"/>
              <p:cNvSpPr txBox="1"/>
              <p:nvPr/>
            </p:nvSpPr>
            <p:spPr>
              <a:xfrm>
                <a:off x="5440909" y="643370"/>
                <a:ext cx="743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6" name="CasellaDiTesto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909" y="643370"/>
                <a:ext cx="743537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asellaDiTesto 106"/>
              <p:cNvSpPr txBox="1"/>
              <p:nvPr/>
            </p:nvSpPr>
            <p:spPr>
              <a:xfrm>
                <a:off x="5792590" y="1910019"/>
                <a:ext cx="3536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𝜇</m:t>
                      </m:r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7" name="CasellaDiTesto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590" y="1910019"/>
                <a:ext cx="353687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asellaDiTesto 107"/>
              <p:cNvSpPr txBox="1"/>
              <p:nvPr/>
            </p:nvSpPr>
            <p:spPr>
              <a:xfrm>
                <a:off x="4264506" y="3714173"/>
                <a:ext cx="738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CasellaDiTesto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06" y="3714173"/>
                <a:ext cx="738792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sellaDiTesto 108"/>
              <p:cNvSpPr txBox="1"/>
              <p:nvPr/>
            </p:nvSpPr>
            <p:spPr>
              <a:xfrm>
                <a:off x="4466418" y="5733256"/>
                <a:ext cx="743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9" name="CasellaDiTesto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18" y="5733256"/>
                <a:ext cx="743537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sellaDiTesto 109"/>
              <p:cNvSpPr txBox="1"/>
              <p:nvPr/>
            </p:nvSpPr>
            <p:spPr>
              <a:xfrm>
                <a:off x="4167265" y="4728459"/>
                <a:ext cx="3536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𝜇</m:t>
                      </m:r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0" name="CasellaDiTesto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265" y="4728459"/>
                <a:ext cx="353687" cy="338554"/>
              </a:xfrm>
              <a:prstGeom prst="rect">
                <a:avLst/>
              </a:prstGeom>
              <a:blipFill rotWithShape="1">
                <a:blip r:embed="rId1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asellaDiTesto 110"/>
              <p:cNvSpPr txBox="1"/>
              <p:nvPr/>
            </p:nvSpPr>
            <p:spPr>
              <a:xfrm>
                <a:off x="1048859" y="3717032"/>
                <a:ext cx="738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" name="CasellaDiTesto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59" y="3717032"/>
                <a:ext cx="738792" cy="338554"/>
              </a:xfrm>
              <a:prstGeom prst="rect">
                <a:avLst/>
              </a:prstGeom>
              <a:blipFill rotWithShape="1">
                <a:blip r:embed="rId1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asellaDiTesto 111"/>
              <p:cNvSpPr txBox="1"/>
              <p:nvPr/>
            </p:nvSpPr>
            <p:spPr>
              <a:xfrm>
                <a:off x="1241411" y="5772958"/>
                <a:ext cx="743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" name="CasellaDiTesto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411" y="5772958"/>
                <a:ext cx="743537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sellaDiTesto 112"/>
              <p:cNvSpPr txBox="1"/>
              <p:nvPr/>
            </p:nvSpPr>
            <p:spPr>
              <a:xfrm>
                <a:off x="776536" y="4690428"/>
                <a:ext cx="3536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𝜇</m:t>
                      </m:r>
                    </m:oMath>
                  </m:oMathPara>
                </a14:m>
                <a:endParaRPr lang="en-US" sz="16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3" name="CasellaDiTesto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36" y="4690428"/>
                <a:ext cx="353687" cy="338554"/>
              </a:xfrm>
              <a:prstGeom prst="rect">
                <a:avLst/>
              </a:prstGeom>
              <a:blipFill rotWithShape="1">
                <a:blip r:embed="rId1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CasellaDiTesto 113"/>
          <p:cNvSpPr txBox="1"/>
          <p:nvPr/>
        </p:nvSpPr>
        <p:spPr>
          <a:xfrm>
            <a:off x="7113241" y="4751469"/>
            <a:ext cx="2651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haroni" pitchFamily="2" charset="-79"/>
                <a:cs typeface="Aharoni" pitchFamily="2" charset="-79"/>
              </a:rPr>
              <a:t>Only for thermal seeded PDC there is a threshold </a:t>
            </a:r>
          </a:p>
          <a:p>
            <a:r>
              <a:rPr lang="en-US" sz="1600" dirty="0" err="1" smtClean="0">
                <a:latin typeface="Aharoni" pitchFamily="2" charset="-79"/>
                <a:cs typeface="Aharoni" pitchFamily="2" charset="-79"/>
              </a:rPr>
              <a:t>separabiliy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-entanglement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Non-classicality in the  space of intensities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smtClean="0"/>
              <a:t>Frascati 21-06-2012  |  </a:t>
            </a:r>
            <a:r>
              <a:rPr lang="en-US" smtClean="0">
                <a:latin typeface="Berlin Sans FB" pitchFamily="34" charset="0"/>
              </a:rPr>
              <a:t>Open Problems in quantum Mechanics </a:t>
            </a:r>
            <a:r>
              <a:rPr lang="en-US" b="0" smtClean="0">
                <a:latin typeface="Berlin Sans FB" pitchFamily="34" charset="0"/>
              </a:rPr>
              <a:t>| 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285906" y="2717747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>
              <a:cs typeface="Times New Roman" pitchFamily="18" charset="0"/>
            </a:endParaRPr>
          </a:p>
          <a:p>
            <a:endParaRPr lang="en-US" sz="1600">
              <a:cs typeface="Times New Roman" pitchFamily="18" charset="0"/>
            </a:endParaRPr>
          </a:p>
        </p:txBody>
      </p:sp>
      <p:sp>
        <p:nvSpPr>
          <p:cNvPr id="31" name="Rectangle 97"/>
          <p:cNvSpPr>
            <a:spLocks noChangeArrowheads="1"/>
          </p:cNvSpPr>
          <p:nvPr/>
        </p:nvSpPr>
        <p:spPr bwMode="auto">
          <a:xfrm>
            <a:off x="1723608" y="3378478"/>
            <a:ext cx="43815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Bell MT" pitchFamily="18" charset="0"/>
              </a:rPr>
              <a:t>Foundations of Physics, </a:t>
            </a:r>
            <a:r>
              <a:rPr lang="en-US" sz="1600" dirty="0" smtClean="0">
                <a:latin typeface="Bell MT" pitchFamily="18" charset="0"/>
              </a:rPr>
              <a:t>2011, 41, 305-316 (2011)</a:t>
            </a:r>
            <a:endParaRPr lang="en-US" sz="1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39" y="3166259"/>
            <a:ext cx="3735031" cy="71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160912" y="3429000"/>
            <a:ext cx="317051" cy="276157"/>
          </a:xfrm>
          <a:prstGeom prst="rect">
            <a:avLst/>
          </a:prstGeom>
          <a:solidFill>
            <a:srgbClr val="0070C0">
              <a:alpha val="3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asellaDiTesto 12"/>
          <p:cNvSpPr txBox="1"/>
          <p:nvPr/>
        </p:nvSpPr>
        <p:spPr>
          <a:xfrm>
            <a:off x="1008568" y="19888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:</a:t>
            </a:r>
            <a:endParaRPr lang="en-US" sz="1800"/>
          </a:p>
        </p:txBody>
      </p:sp>
      <p:sp>
        <p:nvSpPr>
          <p:cNvPr id="14" name="CasellaDiTesto 13"/>
          <p:cNvSpPr txBox="1"/>
          <p:nvPr/>
        </p:nvSpPr>
        <p:spPr>
          <a:xfrm>
            <a:off x="1034124" y="751147"/>
            <a:ext cx="5492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800" smtClean="0"/>
              <a:t>Coherent seeds:            </a:t>
            </a:r>
            <a:r>
              <a:rPr lang="en-US" sz="1800" smtClean="0">
                <a:latin typeface="Aharoni" pitchFamily="2" charset="-79"/>
                <a:cs typeface="Aharoni" pitchFamily="2" charset="-79"/>
              </a:rPr>
              <a:t>always entangled!</a:t>
            </a:r>
          </a:p>
          <a:p>
            <a:endParaRPr lang="en-US" sz="180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smtClean="0"/>
              <a:t>Squeezed seeds:           </a:t>
            </a:r>
            <a:r>
              <a:rPr lang="en-US" sz="1800" smtClean="0">
                <a:latin typeface="Aharoni" pitchFamily="2" charset="-79"/>
                <a:cs typeface="Aharoni" pitchFamily="2" charset="-79"/>
              </a:rPr>
              <a:t>always entangled!</a:t>
            </a:r>
            <a:r>
              <a:rPr lang="en-US" sz="1800" smtClean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80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smtClean="0"/>
              <a:t>Thermal seeds:</a:t>
            </a:r>
            <a:endParaRPr lang="en-US" sz="180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6249144" y="2018515"/>
            <a:ext cx="599852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897217" y="1985912"/>
            <a:ext cx="504055" cy="49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r>
              <a:rPr lang="en-US" sz="1800" smtClean="0"/>
              <a:t>TW</a:t>
            </a:r>
            <a:endParaRPr lang="en-US" sz="1800"/>
          </a:p>
        </p:txBody>
      </p:sp>
      <p:cxnSp>
        <p:nvCxnSpPr>
          <p:cNvPr id="19" name="Connettore 2 18"/>
          <p:cNvCxnSpPr/>
          <p:nvPr/>
        </p:nvCxnSpPr>
        <p:spPr>
          <a:xfrm>
            <a:off x="6249144" y="2379520"/>
            <a:ext cx="599852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7437218" y="2018515"/>
            <a:ext cx="599852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7437218" y="2399558"/>
            <a:ext cx="599852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6249144" y="1628800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44" y="1628800"/>
                <a:ext cx="47102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6282348" y="1994799"/>
                <a:ext cx="476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348" y="1994799"/>
                <a:ext cx="4763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ccia in giù 7"/>
          <p:cNvSpPr/>
          <p:nvPr/>
        </p:nvSpPr>
        <p:spPr>
          <a:xfrm>
            <a:off x="4592960" y="2636912"/>
            <a:ext cx="16477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CasellaDiTesto 27"/>
          <p:cNvSpPr txBox="1"/>
          <p:nvPr/>
        </p:nvSpPr>
        <p:spPr>
          <a:xfrm>
            <a:off x="848544" y="55172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Aharoni" pitchFamily="2" charset="-79"/>
                <a:cs typeface="Aharoni" pitchFamily="2" charset="-79"/>
              </a:rPr>
              <a:t>Entanglement is the weakest criterion of non-classicality</a:t>
            </a:r>
            <a:endParaRPr lang="en-US" sz="18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Entanglement criterion</a:t>
            </a:r>
            <a:endParaRPr lang="en-US" sz="280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034124" y="4077072"/>
            <a:ext cx="795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haroni" pitchFamily="2" charset="-79"/>
                <a:cs typeface="Aharoni" pitchFamily="2" charset="-79"/>
              </a:rPr>
              <a:t>For thermal state the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separabiliy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-entanglement threshold can be monitored by photon counting!</a:t>
            </a:r>
            <a:endParaRPr lang="en-US" sz="1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30" y="4902176"/>
            <a:ext cx="2612132" cy="47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smtClean="0"/>
              <a:t>Frascati 21-06-2012  |  </a:t>
            </a:r>
            <a:r>
              <a:rPr lang="en-US" smtClean="0">
                <a:latin typeface="Berlin Sans FB" pitchFamily="34" charset="0"/>
              </a:rPr>
              <a:t>Open Problems in quantum Mechanics </a:t>
            </a:r>
            <a:r>
              <a:rPr lang="en-US" b="0" smtClean="0">
                <a:latin typeface="Berlin Sans FB" pitchFamily="34" charset="0"/>
              </a:rPr>
              <a:t>|  </a:t>
            </a:r>
            <a:r>
              <a:rPr lang="en-US" smtClean="0">
                <a:ea typeface="DotumChe" pitchFamily="49" charset="-127"/>
                <a:cs typeface="Arial" pitchFamily="34" charset="0"/>
              </a:rPr>
              <a:t>Ivano Ruo-Berchera</a:t>
            </a:r>
            <a:endParaRPr lang="en-US">
              <a:ea typeface="DotumChe" pitchFamily="49" charset="-127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49" y="1865876"/>
            <a:ext cx="1867815" cy="6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81" y="4149080"/>
            <a:ext cx="4813015" cy="44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825556" y="78265"/>
            <a:ext cx="7909051" cy="470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1733" tIns="20867" rIns="41733" bIns="20867">
            <a:normAutofit fontScale="97500"/>
          </a:bodyPr>
          <a:lstStyle>
            <a:lvl1pPr algn="ctr" defTabSz="2097683" rtl="0" eaLnBrk="1" latinLnBrk="0" hangingPunct="1">
              <a:spcBef>
                <a:spcPct val="0"/>
              </a:spcBef>
              <a:buNone/>
              <a:defRPr sz="1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Spontaneous PDC (multimode and losses)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15" y="5216400"/>
            <a:ext cx="2053415" cy="42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Connettore 2 23"/>
          <p:cNvCxnSpPr/>
          <p:nvPr/>
        </p:nvCxnSpPr>
        <p:spPr>
          <a:xfrm>
            <a:off x="2988598" y="2234023"/>
            <a:ext cx="1754369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2988598" y="2787113"/>
            <a:ext cx="1787382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 rot="18900000">
            <a:off x="4864687" y="2539097"/>
            <a:ext cx="39201" cy="515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cxnSp>
        <p:nvCxnSpPr>
          <p:cNvPr id="28" name="Connettore 2 27"/>
          <p:cNvCxnSpPr/>
          <p:nvPr/>
        </p:nvCxnSpPr>
        <p:spPr>
          <a:xfrm>
            <a:off x="4939814" y="2787113"/>
            <a:ext cx="746785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2218287" y="2145021"/>
            <a:ext cx="751720" cy="754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r>
              <a:rPr lang="en-US" dirty="0" smtClean="0"/>
              <a:t>TW</a:t>
            </a:r>
            <a:endParaRPr lang="en-US" dirty="0"/>
          </a:p>
        </p:txBody>
      </p:sp>
      <p:cxnSp>
        <p:nvCxnSpPr>
          <p:cNvPr id="30" name="Connettore 2 29"/>
          <p:cNvCxnSpPr/>
          <p:nvPr/>
        </p:nvCxnSpPr>
        <p:spPr>
          <a:xfrm>
            <a:off x="4800175" y="2907259"/>
            <a:ext cx="0" cy="561992"/>
          </a:xfrm>
          <a:prstGeom prst="straightConnector1">
            <a:avLst/>
          </a:prstGeom>
          <a:ln w="28575" cmpd="thickThin">
            <a:solidFill>
              <a:srgbClr val="C00000"/>
            </a:solidFill>
            <a:prstDash val="sysDash"/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 rot="2700000">
            <a:off x="4847694" y="1980257"/>
            <a:ext cx="43786" cy="46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3" tIns="20867" rIns="41733" bIns="20867" rtlCol="0" anchor="ctr"/>
          <a:lstStyle/>
          <a:p>
            <a:pPr algn="ctr"/>
            <a:endParaRPr lang="en-US"/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4764709" y="1596755"/>
            <a:ext cx="0" cy="614238"/>
          </a:xfrm>
          <a:prstGeom prst="straightConnector1">
            <a:avLst/>
          </a:prstGeom>
          <a:ln w="28575" cmpd="thickThin">
            <a:solidFill>
              <a:srgbClr val="C00000"/>
            </a:solidFill>
            <a:prstDash val="sysDash"/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4946164" y="2264072"/>
            <a:ext cx="746785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303928" y="2731306"/>
                <a:ext cx="629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28" y="2731306"/>
                <a:ext cx="62914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4317602" y="1687772"/>
                <a:ext cx="6208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602" y="1687772"/>
                <a:ext cx="62087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2 36"/>
          <p:cNvCxnSpPr/>
          <p:nvPr/>
        </p:nvCxnSpPr>
        <p:spPr>
          <a:xfrm>
            <a:off x="1442246" y="2241026"/>
            <a:ext cx="776041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1424608" y="2774504"/>
            <a:ext cx="793679" cy="0"/>
          </a:xfrm>
          <a:prstGeom prst="straightConnector1">
            <a:avLst/>
          </a:prstGeom>
          <a:ln w="28575" cmpd="thickThin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1442246" y="1839996"/>
                <a:ext cx="54476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246" y="1839996"/>
                <a:ext cx="544765" cy="384721"/>
              </a:xfrm>
              <a:prstGeom prst="rect">
                <a:avLst/>
              </a:prstGeom>
              <a:blipFill rotWithShape="1">
                <a:blip r:embed="rId6"/>
                <a:stretch>
                  <a:fillRect l="-20225" t="-117460" r="-87640" b="-18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/>
              <p:cNvSpPr txBox="1"/>
              <p:nvPr/>
            </p:nvSpPr>
            <p:spPr>
              <a:xfrm>
                <a:off x="1432021" y="2361857"/>
                <a:ext cx="54476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21" y="2361857"/>
                <a:ext cx="544765" cy="384721"/>
              </a:xfrm>
              <a:prstGeom prst="rect">
                <a:avLst/>
              </a:prstGeom>
              <a:blipFill rotWithShape="1">
                <a:blip r:embed="rId7"/>
                <a:stretch>
                  <a:fillRect l="-20225" t="-115625" r="-87640" b="-179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1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2814" y="2452452"/>
            <a:ext cx="3789809" cy="7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/>
              <p:cNvSpPr txBox="1"/>
              <p:nvPr/>
            </p:nvSpPr>
            <p:spPr>
              <a:xfrm>
                <a:off x="3175278" y="1837986"/>
                <a:ext cx="963212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CasellaDiTes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278" y="1837986"/>
                <a:ext cx="963212" cy="384721"/>
              </a:xfrm>
              <a:prstGeom prst="rect">
                <a:avLst/>
              </a:prstGeom>
              <a:blipFill rotWithShape="1"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/>
              <p:cNvSpPr txBox="1"/>
              <p:nvPr/>
            </p:nvSpPr>
            <p:spPr>
              <a:xfrm>
                <a:off x="3169988" y="2394878"/>
                <a:ext cx="973792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CasellaDiTes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88" y="2394878"/>
                <a:ext cx="973792" cy="384721"/>
              </a:xfrm>
              <a:prstGeom prst="rect">
                <a:avLst/>
              </a:prstGeom>
              <a:blipFill rotWithShape="1">
                <a:blip r:embed="rId10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1330" y="1107601"/>
            <a:ext cx="4146842" cy="79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Simbolo &quot;divieto&quot; 53"/>
          <p:cNvSpPr/>
          <p:nvPr/>
        </p:nvSpPr>
        <p:spPr>
          <a:xfrm>
            <a:off x="-2535832" y="801388"/>
            <a:ext cx="1978257" cy="1296144"/>
          </a:xfrm>
          <a:prstGeom prst="noSmoking">
            <a:avLst>
              <a:gd name="adj" fmla="val 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Simbolo &quot;divieto&quot; 56"/>
          <p:cNvSpPr/>
          <p:nvPr/>
        </p:nvSpPr>
        <p:spPr>
          <a:xfrm>
            <a:off x="-2463245" y="2142444"/>
            <a:ext cx="1800199" cy="1264723"/>
          </a:xfrm>
          <a:prstGeom prst="noSmoking">
            <a:avLst>
              <a:gd name="adj" fmla="val 2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0288" y="4570405"/>
            <a:ext cx="6249144" cy="76753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75527" y="91833"/>
            <a:ext cx="825500" cy="365125"/>
          </a:xfrm>
        </p:spPr>
        <p:txBody>
          <a:bodyPr/>
          <a:lstStyle/>
          <a:p>
            <a:fld id="{4F533E77-2CB5-4DF2-BFF9-ECF7FC989424}" type="slidenum">
              <a:rPr lang="it-IT"/>
              <a:pPr/>
              <a:t>8</a:t>
            </a:fld>
            <a:endParaRPr lang="it-IT" dirty="0"/>
          </a:p>
        </p:txBody>
      </p:sp>
      <p:sp>
        <p:nvSpPr>
          <p:cNvPr id="6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165304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105128" y="1524747"/>
            <a:ext cx="2952328" cy="2192285"/>
            <a:chOff x="6105128" y="1596755"/>
            <a:chExt cx="2412535" cy="1976261"/>
          </a:xfrm>
        </p:grpSpPr>
        <p:grpSp>
          <p:nvGrpSpPr>
            <p:cNvPr id="44" name="Group 17"/>
            <p:cNvGrpSpPr>
              <a:grpSpLocks/>
            </p:cNvGrpSpPr>
            <p:nvPr/>
          </p:nvGrpSpPr>
          <p:grpSpPr bwMode="auto">
            <a:xfrm>
              <a:off x="6105128" y="1596755"/>
              <a:ext cx="2412535" cy="1976261"/>
              <a:chOff x="926" y="496"/>
              <a:chExt cx="2260" cy="1608"/>
            </a:xfrm>
          </p:grpSpPr>
          <p:pic>
            <p:nvPicPr>
              <p:cNvPr id="48" name="Picture 1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496"/>
                <a:ext cx="1168" cy="1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19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" y="496"/>
                <a:ext cx="1112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Oval 22"/>
              <p:cNvSpPr>
                <a:spLocks noChangeArrowheads="1"/>
              </p:cNvSpPr>
              <p:nvPr/>
            </p:nvSpPr>
            <p:spPr bwMode="auto">
              <a:xfrm>
                <a:off x="1518" y="1068"/>
                <a:ext cx="106" cy="96"/>
              </a:xfrm>
              <a:prstGeom prst="ellipse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23"/>
              <p:cNvSpPr>
                <a:spLocks noChangeArrowheads="1"/>
              </p:cNvSpPr>
              <p:nvPr/>
            </p:nvSpPr>
            <p:spPr bwMode="auto">
              <a:xfrm>
                <a:off x="2432" y="1403"/>
                <a:ext cx="106" cy="96"/>
              </a:xfrm>
              <a:prstGeom prst="ellipse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24"/>
              <p:cNvSpPr>
                <a:spLocks noChangeArrowheads="1"/>
              </p:cNvSpPr>
              <p:nvPr/>
            </p:nvSpPr>
            <p:spPr bwMode="auto">
              <a:xfrm>
                <a:off x="1354" y="1001"/>
                <a:ext cx="106" cy="96"/>
              </a:xfrm>
              <a:prstGeom prst="ellipse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25"/>
              <p:cNvSpPr>
                <a:spLocks noChangeArrowheads="1"/>
              </p:cNvSpPr>
              <p:nvPr/>
            </p:nvSpPr>
            <p:spPr bwMode="auto">
              <a:xfrm>
                <a:off x="2609" y="1476"/>
                <a:ext cx="106" cy="96"/>
              </a:xfrm>
              <a:prstGeom prst="ellipse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26"/>
              <p:cNvSpPr>
                <a:spLocks noChangeArrowheads="1"/>
              </p:cNvSpPr>
              <p:nvPr/>
            </p:nvSpPr>
            <p:spPr bwMode="auto">
              <a:xfrm>
                <a:off x="2313" y="1207"/>
                <a:ext cx="106" cy="96"/>
              </a:xfrm>
              <a:prstGeom prst="ellipse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27"/>
              <p:cNvSpPr>
                <a:spLocks noChangeArrowheads="1"/>
              </p:cNvSpPr>
              <p:nvPr/>
            </p:nvSpPr>
            <p:spPr bwMode="auto">
              <a:xfrm>
                <a:off x="1642" y="1280"/>
                <a:ext cx="106" cy="96"/>
              </a:xfrm>
              <a:prstGeom prst="ellipse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1" name="AutoShape 28"/>
              <p:cNvCxnSpPr>
                <a:cxnSpLocks noChangeShapeType="1"/>
                <a:stCxn id="56" idx="2"/>
                <a:endCxn id="58" idx="6"/>
              </p:cNvCxnSpPr>
              <p:nvPr/>
            </p:nvCxnSpPr>
            <p:spPr bwMode="auto">
              <a:xfrm flipH="1">
                <a:off x="1747" y="1255"/>
                <a:ext cx="566" cy="76"/>
              </a:xfrm>
              <a:prstGeom prst="straightConnector1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AutoShape 29"/>
              <p:cNvCxnSpPr>
                <a:cxnSpLocks noChangeShapeType="1"/>
                <a:stCxn id="52" idx="2"/>
                <a:endCxn id="51" idx="6"/>
              </p:cNvCxnSpPr>
              <p:nvPr/>
            </p:nvCxnSpPr>
            <p:spPr bwMode="auto">
              <a:xfrm flipH="1" flipV="1">
                <a:off x="1624" y="1115"/>
                <a:ext cx="808" cy="336"/>
              </a:xfrm>
              <a:prstGeom prst="straightConnector1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AutoShape 30"/>
              <p:cNvCxnSpPr>
                <a:cxnSpLocks noChangeShapeType="1"/>
                <a:stCxn id="55" idx="2"/>
                <a:endCxn id="53" idx="6"/>
              </p:cNvCxnSpPr>
              <p:nvPr/>
            </p:nvCxnSpPr>
            <p:spPr bwMode="auto">
              <a:xfrm flipH="1" flipV="1">
                <a:off x="1460" y="1048"/>
                <a:ext cx="1149" cy="476"/>
              </a:xfrm>
              <a:prstGeom prst="straightConnector1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Oval 31"/>
              <p:cNvSpPr>
                <a:spLocks noChangeArrowheads="1"/>
              </p:cNvSpPr>
              <p:nvPr/>
            </p:nvSpPr>
            <p:spPr bwMode="auto">
              <a:xfrm>
                <a:off x="1205" y="1181"/>
                <a:ext cx="199" cy="123"/>
              </a:xfrm>
              <a:prstGeom prst="ellipse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32"/>
              <p:cNvSpPr>
                <a:spLocks noChangeArrowheads="1"/>
              </p:cNvSpPr>
              <p:nvPr/>
            </p:nvSpPr>
            <p:spPr bwMode="auto">
              <a:xfrm>
                <a:off x="2668" y="1279"/>
                <a:ext cx="199" cy="123"/>
              </a:xfrm>
              <a:prstGeom prst="ellipse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8" name="AutoShape 33"/>
              <p:cNvCxnSpPr>
                <a:cxnSpLocks noChangeShapeType="1"/>
                <a:stCxn id="67" idx="2"/>
                <a:endCxn id="66" idx="6"/>
              </p:cNvCxnSpPr>
              <p:nvPr/>
            </p:nvCxnSpPr>
            <p:spPr bwMode="auto">
              <a:xfrm flipH="1" flipV="1">
                <a:off x="1403" y="1242"/>
                <a:ext cx="1264" cy="97"/>
              </a:xfrm>
              <a:prstGeom prst="straightConnector1">
                <a:avLst/>
              </a:prstGeom>
              <a:noFill/>
              <a:ln w="144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9" name="Rettangolo 68"/>
            <p:cNvSpPr/>
            <p:nvPr/>
          </p:nvSpPr>
          <p:spPr>
            <a:xfrm>
              <a:off x="6389051" y="2131626"/>
              <a:ext cx="781133" cy="72855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7402717" y="2284026"/>
              <a:ext cx="781133" cy="72855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6134763" y="620687"/>
            <a:ext cx="2314836" cy="95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1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b="1" dirty="0">
                <a:solidFill>
                  <a:srgbClr val="000000"/>
                </a:solidFill>
              </a:rPr>
              <a:t>Multi-mode intensity correlation in the Far field </a:t>
            </a:r>
            <a:r>
              <a:rPr lang="en-GB" sz="1600" b="1" dirty="0" smtClean="0">
                <a:solidFill>
                  <a:srgbClr val="000000"/>
                </a:solidFill>
              </a:rPr>
              <a:t>(</a:t>
            </a:r>
            <a:r>
              <a:rPr lang="en-GB" sz="1600" b="1" dirty="0">
                <a:solidFill>
                  <a:srgbClr val="000000"/>
                </a:solidFill>
              </a:rPr>
              <a:t>10nm bandwidth)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3613991" y="620688"/>
            <a:ext cx="2323977" cy="95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1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b="1" dirty="0" smtClean="0">
                <a:solidFill>
                  <a:srgbClr val="000000"/>
                </a:solidFill>
              </a:rPr>
              <a:t>Overall transmission-collection-detection </a:t>
            </a:r>
            <a:r>
              <a:rPr lang="en-GB" sz="1600" b="1" dirty="0" smtClean="0">
                <a:solidFill>
                  <a:srgbClr val="000000"/>
                </a:solidFill>
              </a:rPr>
              <a:t>efficiency</a:t>
            </a:r>
            <a:endParaRPr lang="en-GB" sz="1600" b="1" dirty="0">
              <a:solidFill>
                <a:srgbClr val="0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72" y="4975546"/>
            <a:ext cx="5961112" cy="90172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ttangolo 59"/>
          <p:cNvSpPr/>
          <p:nvPr/>
        </p:nvSpPr>
        <p:spPr>
          <a:xfrm>
            <a:off x="4219772" y="5028513"/>
            <a:ext cx="1076606" cy="37577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tangolo 58"/>
          <p:cNvSpPr/>
          <p:nvPr/>
        </p:nvSpPr>
        <p:spPr>
          <a:xfrm>
            <a:off x="6438572" y="5404286"/>
            <a:ext cx="360040" cy="37577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ttangolo 71"/>
          <p:cNvSpPr/>
          <p:nvPr/>
        </p:nvSpPr>
        <p:spPr>
          <a:xfrm>
            <a:off x="3080791" y="5213467"/>
            <a:ext cx="801497" cy="375773"/>
          </a:xfrm>
          <a:prstGeom prst="rect">
            <a:avLst/>
          </a:prstGeom>
          <a:solidFill>
            <a:srgbClr val="0070C0">
              <a:alpha val="3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sellaDiTesto 73"/>
              <p:cNvSpPr txBox="1"/>
              <p:nvPr/>
            </p:nvSpPr>
            <p:spPr>
              <a:xfrm>
                <a:off x="961544" y="4154344"/>
                <a:ext cx="1255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=</a:t>
                </a:r>
                <a:r>
                  <a:rPr lang="en-US" sz="1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it-IT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 smtClean="0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4" name="CasellaDiTes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44" y="4154344"/>
                <a:ext cx="125515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ccia a destra 20"/>
          <p:cNvSpPr/>
          <p:nvPr/>
        </p:nvSpPr>
        <p:spPr>
          <a:xfrm>
            <a:off x="2344892" y="4298360"/>
            <a:ext cx="37586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/>
              <p:cNvSpPr txBox="1"/>
              <p:nvPr/>
            </p:nvSpPr>
            <p:spPr>
              <a:xfrm>
                <a:off x="4592949" y="3697873"/>
                <a:ext cx="1598899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/>
                        </a:rPr>
                        <m:t>for</m:t>
                      </m:r>
                      <m:r>
                        <a:rPr lang="it-IT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/>
                        </a:rPr>
                        <m:t>SPDC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49" y="3697873"/>
                <a:ext cx="1598899" cy="38472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Parentesi graffa aperta 76"/>
          <p:cNvSpPr/>
          <p:nvPr/>
        </p:nvSpPr>
        <p:spPr>
          <a:xfrm rot="5400000">
            <a:off x="5282935" y="3563013"/>
            <a:ext cx="176494" cy="1124395"/>
          </a:xfrm>
          <a:prstGeom prst="leftBrace">
            <a:avLst>
              <a:gd name="adj1" fmla="val 9584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ttangolo 74"/>
          <p:cNvSpPr/>
          <p:nvPr/>
        </p:nvSpPr>
        <p:spPr>
          <a:xfrm>
            <a:off x="6249144" y="4181560"/>
            <a:ext cx="801497" cy="375773"/>
          </a:xfrm>
          <a:prstGeom prst="rect">
            <a:avLst/>
          </a:prstGeom>
          <a:solidFill>
            <a:srgbClr val="0070C0">
              <a:alpha val="3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02FE-9D9A-46EB-BF30-51DE4534B8AD}" type="slidenum">
              <a:rPr lang="it-IT"/>
              <a:pPr/>
              <a:t>9</a:t>
            </a:fld>
            <a:endParaRPr lang="it-IT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534974" y="1125539"/>
            <a:ext cx="4447381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780786" y="2611438"/>
            <a:ext cx="78388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Sub-shot noise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Quantum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maging 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818621" y="3500438"/>
            <a:ext cx="88139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Quantum Illumination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25500" y="6208777"/>
            <a:ext cx="5999708" cy="365125"/>
          </a:xfrm>
        </p:spPr>
        <p:txBody>
          <a:bodyPr/>
          <a:lstStyle/>
          <a:p>
            <a:r>
              <a:rPr lang="en-US" dirty="0" err="1" smtClean="0"/>
              <a:t>Frascati</a:t>
            </a:r>
            <a:r>
              <a:rPr lang="en-US" dirty="0" smtClean="0"/>
              <a:t> 21-06-2012  |  </a:t>
            </a:r>
            <a:r>
              <a:rPr lang="en-US" dirty="0" smtClean="0">
                <a:latin typeface="Berlin Sans FB" pitchFamily="34" charset="0"/>
              </a:rPr>
              <a:t>Open Problems in quantum Mechanics </a:t>
            </a:r>
            <a:r>
              <a:rPr lang="en-US" b="0" dirty="0" smtClean="0">
                <a:latin typeface="Berlin Sans FB" pitchFamily="34" charset="0"/>
              </a:rPr>
              <a:t>| 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Ivano</a:t>
            </a:r>
            <a:r>
              <a:rPr lang="en-US" dirty="0" smtClean="0">
                <a:ea typeface="DotumChe" pitchFamily="49" charset="-127"/>
                <a:cs typeface="Arial" pitchFamily="34" charset="0"/>
              </a:rPr>
              <a:t> </a:t>
            </a:r>
            <a:r>
              <a:rPr lang="en-US" dirty="0" err="1" smtClean="0">
                <a:ea typeface="DotumChe" pitchFamily="49" charset="-127"/>
                <a:cs typeface="Arial" pitchFamily="34" charset="0"/>
              </a:rPr>
              <a:t>Ruo-Berchera</a:t>
            </a:r>
            <a:endParaRPr lang="en-US" dirty="0">
              <a:ea typeface="Dotum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VANO@UIUARHPH568DIQH8" val="451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13914</TotalTime>
  <Words>3551</Words>
  <Application>Microsoft Office PowerPoint</Application>
  <PresentationFormat>A4 (21x29,7 cm)</PresentationFormat>
  <Paragraphs>525</Paragraphs>
  <Slides>39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4" baseType="lpstr">
      <vt:lpstr>Personalizza struttura</vt:lpstr>
      <vt:lpstr>NewsPrint</vt:lpstr>
      <vt:lpstr>1_Personalizza struttura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Ivano</dc:creator>
  <cp:lastModifiedBy>Ivano</cp:lastModifiedBy>
  <cp:revision>442</cp:revision>
  <cp:lastPrinted>2012-05-14T12:27:41Z</cp:lastPrinted>
  <dcterms:created xsi:type="dcterms:W3CDTF">2012-05-12T15:59:59Z</dcterms:created>
  <dcterms:modified xsi:type="dcterms:W3CDTF">2012-06-20T17:48:04Z</dcterms:modified>
</cp:coreProperties>
</file>