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41"/>
  </p:notesMasterIdLst>
  <p:handoutMasterIdLst>
    <p:handoutMasterId r:id="rId42"/>
  </p:handoutMasterIdLst>
  <p:sldIdLst>
    <p:sldId id="256" r:id="rId5"/>
    <p:sldId id="278" r:id="rId6"/>
    <p:sldId id="260" r:id="rId7"/>
    <p:sldId id="290" r:id="rId8"/>
    <p:sldId id="268" r:id="rId9"/>
    <p:sldId id="291" r:id="rId10"/>
    <p:sldId id="266" r:id="rId11"/>
    <p:sldId id="292" r:id="rId12"/>
    <p:sldId id="261" r:id="rId13"/>
    <p:sldId id="257" r:id="rId14"/>
    <p:sldId id="258" r:id="rId15"/>
    <p:sldId id="259" r:id="rId16"/>
    <p:sldId id="269" r:id="rId17"/>
    <p:sldId id="270" r:id="rId18"/>
    <p:sldId id="271" r:id="rId19"/>
    <p:sldId id="293" r:id="rId20"/>
    <p:sldId id="272" r:id="rId21"/>
    <p:sldId id="294" r:id="rId22"/>
    <p:sldId id="273" r:id="rId23"/>
    <p:sldId id="295" r:id="rId24"/>
    <p:sldId id="274" r:id="rId25"/>
    <p:sldId id="300" r:id="rId26"/>
    <p:sldId id="301" r:id="rId27"/>
    <p:sldId id="275" r:id="rId28"/>
    <p:sldId id="276" r:id="rId29"/>
    <p:sldId id="279" r:id="rId30"/>
    <p:sldId id="277" r:id="rId31"/>
    <p:sldId id="280" r:id="rId32"/>
    <p:sldId id="282" r:id="rId33"/>
    <p:sldId id="283" r:id="rId34"/>
    <p:sldId id="281" r:id="rId35"/>
    <p:sldId id="297" r:id="rId36"/>
    <p:sldId id="286" r:id="rId37"/>
    <p:sldId id="288" r:id="rId38"/>
    <p:sldId id="298" r:id="rId39"/>
    <p:sldId id="30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FF1CE12-B100-0000-0000-000000000002}"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2C8C85-51F0-491E-9774-3900AFEF0FD7}" styleName="Stile chiaro 2 - Color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00" autoAdjust="0"/>
    <p:restoredTop sz="86410"/>
  </p:normalViewPr>
  <p:slideViewPr>
    <p:cSldViewPr>
      <p:cViewPr>
        <p:scale>
          <a:sx n="110" d="100"/>
          <a:sy n="110" d="100"/>
        </p:scale>
        <p:origin x="816" y="-25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6/22/2012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‹N›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1066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6/22/2012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‹N›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9699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testo su due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6/22/2012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492734" y="5949280"/>
            <a:ext cx="6194066" cy="908720"/>
          </a:xfrm>
        </p:spPr>
        <p:txBody>
          <a:bodyPr>
            <a:normAutofit lnSpcReduction="10000"/>
          </a:bodyPr>
          <a:lstStyle/>
          <a:p>
            <a:endParaRPr lang="it-IT" dirty="0" smtClean="0"/>
          </a:p>
          <a:p>
            <a:r>
              <a:rPr lang="it-IT" dirty="0" smtClean="0"/>
              <a:t>Carlo </a:t>
            </a:r>
            <a:r>
              <a:rPr lang="it-IT" dirty="0" err="1" smtClean="0"/>
              <a:t>Guaraldo</a:t>
            </a:r>
            <a:endParaRPr lang="it-IT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3606800"/>
            <a:ext cx="9036496" cy="2414488"/>
          </a:xfrm>
        </p:spPr>
        <p:txBody>
          <a:bodyPr>
            <a:noAutofit/>
          </a:bodyPr>
          <a:lstStyle/>
          <a:p>
            <a:r>
              <a:rPr lang="en-US" sz="6000" i="1" dirty="0" smtClean="0"/>
              <a:t>Horizon 2020 and upcoming opportunities of FP7</a:t>
            </a:r>
            <a:br>
              <a:rPr lang="en-US" sz="6000" i="1" dirty="0" smtClean="0"/>
            </a:br>
            <a:endParaRPr lang="en-US" i="1" dirty="0"/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0" y="0"/>
            <a:ext cx="9144000" cy="92522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err="1" smtClean="0">
                <a:solidFill>
                  <a:sysClr val="windowText" lastClr="000000"/>
                </a:solidFill>
              </a:rPr>
              <a:t>Frascati</a:t>
            </a:r>
            <a:r>
              <a:rPr lang="en-US" sz="3600" kern="0" dirty="0" smtClean="0">
                <a:solidFill>
                  <a:sysClr val="windowText" lastClr="000000"/>
                </a:solidFill>
              </a:rPr>
              <a:t>, </a:t>
            </a:r>
            <a:r>
              <a:rPr lang="en-US" sz="3600" kern="0" smtClean="0">
                <a:solidFill>
                  <a:sysClr val="windowText" lastClr="000000"/>
                </a:solidFill>
              </a:rPr>
              <a:t>22 June 2012</a:t>
            </a:r>
            <a:endParaRPr kumimoji="0" lang="en-US" sz="2800" b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Science </a:t>
            </a:r>
            <a:r>
              <a:rPr lang="en-US" sz="2800" dirty="0" smtClean="0"/>
              <a:t>and</a:t>
            </a:r>
            <a:r>
              <a:rPr lang="en-US" sz="2800" b="1" dirty="0" smtClean="0"/>
              <a:t> innovation </a:t>
            </a:r>
            <a:r>
              <a:rPr lang="en-US" sz="2800" dirty="0" smtClean="0"/>
              <a:t>are </a:t>
            </a:r>
            <a:r>
              <a:rPr lang="en-US" sz="2800" b="1" dirty="0" smtClean="0"/>
              <a:t>key factors </a:t>
            </a:r>
            <a:r>
              <a:rPr lang="en-US" sz="2800" dirty="0" smtClean="0"/>
              <a:t>that will help Europe move towards smart, sustainable, inclusive growth, and along the way tackle its pressing societal challenges.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1. </a:t>
            </a:r>
            <a:r>
              <a:rPr lang="it-IT" b="1" dirty="0" err="1" smtClean="0">
                <a:solidFill>
                  <a:schemeClr val="tx1"/>
                </a:solidFill>
              </a:rPr>
              <a:t>Key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problem</a:t>
            </a:r>
            <a:r>
              <a:rPr lang="it-IT" b="1" dirty="0" smtClean="0">
                <a:solidFill>
                  <a:schemeClr val="tx1"/>
                </a:solidFill>
              </a:rPr>
              <a:t> driver</a:t>
            </a:r>
            <a:endParaRPr lang="it-I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Insufficient contribution of research and innovation </a:t>
            </a:r>
            <a:r>
              <a:rPr lang="en-US" sz="2800" dirty="0" smtClean="0"/>
              <a:t>to tackle societal challenges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Insufficient technological leadership and innovation capacity </a:t>
            </a:r>
            <a:r>
              <a:rPr lang="en-US" dirty="0" smtClean="0"/>
              <a:t>of firms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Need to </a:t>
            </a:r>
            <a:r>
              <a:rPr lang="en-US" sz="2800" b="1" dirty="0" smtClean="0"/>
              <a:t>strengthen</a:t>
            </a:r>
            <a:r>
              <a:rPr lang="en-US" sz="2800" dirty="0" smtClean="0"/>
              <a:t> </a:t>
            </a:r>
            <a:r>
              <a:rPr lang="en-US" sz="2800" b="1" dirty="0" smtClean="0"/>
              <a:t>basic science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800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2. Underpinning structural problems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Extensive experience </a:t>
            </a:r>
            <a:r>
              <a:rPr lang="en-US" dirty="0" smtClean="0"/>
              <a:t>accumulated through the implementation of </a:t>
            </a:r>
            <a:r>
              <a:rPr lang="en-US" b="1" dirty="0" smtClean="0"/>
              <a:t>FP, CIP </a:t>
            </a:r>
            <a:r>
              <a:rPr lang="en-US" dirty="0" smtClean="0"/>
              <a:t>and</a:t>
            </a:r>
            <a:r>
              <a:rPr lang="en-US" b="1" dirty="0" smtClean="0"/>
              <a:t> EIT</a:t>
            </a:r>
            <a:endParaRPr lang="en-US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EU research and innovation programmes </a:t>
            </a:r>
            <a:r>
              <a:rPr lang="en-US" b="1" dirty="0" smtClean="0"/>
              <a:t>have been successful in involving </a:t>
            </a:r>
            <a:r>
              <a:rPr lang="en-US" dirty="0" smtClean="0"/>
              <a:t>Europe’s and world’s </a:t>
            </a:r>
            <a:r>
              <a:rPr lang="en-US" b="1" dirty="0" smtClean="0"/>
              <a:t>best</a:t>
            </a:r>
            <a:r>
              <a:rPr lang="en-US" dirty="0" smtClean="0"/>
              <a:t> </a:t>
            </a:r>
            <a:r>
              <a:rPr lang="en-US" b="1" dirty="0" smtClean="0"/>
              <a:t>researchers</a:t>
            </a:r>
            <a:r>
              <a:rPr lang="en-US" dirty="0" smtClean="0"/>
              <a:t> and </a:t>
            </a:r>
            <a:r>
              <a:rPr lang="en-US" b="1" dirty="0" smtClean="0"/>
              <a:t>public</a:t>
            </a:r>
            <a:r>
              <a:rPr lang="en-US" dirty="0" smtClean="0"/>
              <a:t> and </a:t>
            </a:r>
            <a:r>
              <a:rPr lang="en-US" b="1" dirty="0" smtClean="0"/>
              <a:t>private institutes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EU research and innovation programmes </a:t>
            </a:r>
            <a:r>
              <a:rPr lang="en-US" b="1" dirty="0" smtClean="0"/>
              <a:t>have produced large-scale structuring effects</a:t>
            </a:r>
            <a:r>
              <a:rPr lang="en-US" dirty="0" smtClean="0"/>
              <a:t>, scientific, technological and innovation impact, micro-economics benefits and downstream macro-economic, social and environmental impact in and for all EU Member States.</a:t>
            </a:r>
            <a:endParaRPr lang="en-US" sz="2800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359465"/>
            <a:ext cx="86868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3. Experience from previous programmes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HORIZON 2020: STRUCTURE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	Horizon2020 is structured around </a:t>
            </a:r>
            <a:r>
              <a:rPr lang="en-US" b="1" dirty="0" smtClean="0"/>
              <a:t>three</a:t>
            </a:r>
            <a:r>
              <a:rPr lang="en-US" dirty="0" smtClean="0"/>
              <a:t> </a:t>
            </a:r>
            <a:r>
              <a:rPr lang="en-US" b="1" dirty="0" smtClean="0"/>
              <a:t>complementary</a:t>
            </a:r>
            <a:r>
              <a:rPr lang="en-US" dirty="0" smtClean="0"/>
              <a:t> and </a:t>
            </a:r>
            <a:r>
              <a:rPr lang="en-US" b="1" dirty="0" smtClean="0"/>
              <a:t>interlinked priorities</a:t>
            </a:r>
            <a:r>
              <a:rPr lang="en-US" dirty="0" smtClean="0"/>
              <a:t>:</a:t>
            </a:r>
          </a:p>
          <a:p>
            <a:pPr marL="914400" lvl="1" indent="-514350">
              <a:spcBef>
                <a:spcPts val="600"/>
              </a:spcBef>
              <a:buAutoNum type="arabicPeriod"/>
            </a:pPr>
            <a:r>
              <a:rPr lang="en-US" sz="2800" b="1" dirty="0" smtClean="0"/>
              <a:t>Excellent Science</a:t>
            </a:r>
          </a:p>
          <a:p>
            <a:pPr marL="914400" lvl="1" indent="-514350">
              <a:spcBef>
                <a:spcPts val="600"/>
              </a:spcBef>
              <a:buAutoNum type="arabicPeriod"/>
            </a:pPr>
            <a:r>
              <a:rPr lang="en-US" sz="2800" b="1" dirty="0" smtClean="0"/>
              <a:t>Industrial Leadership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 smtClean="0"/>
              <a:t>Societal Challenges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1. </a:t>
            </a:r>
            <a:r>
              <a:rPr lang="it-IT" b="1" dirty="0" err="1" smtClean="0">
                <a:solidFill>
                  <a:schemeClr val="tx1"/>
                </a:solidFill>
              </a:rPr>
              <a:t>Excellent</a:t>
            </a:r>
            <a:r>
              <a:rPr lang="it-IT" b="1" dirty="0" smtClean="0">
                <a:solidFill>
                  <a:schemeClr val="tx1"/>
                </a:solidFill>
              </a:rPr>
              <a:t> science 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This block is designed to meet the </a:t>
            </a:r>
            <a:r>
              <a:rPr lang="en-US" b="1" dirty="0" smtClean="0"/>
              <a:t>needs of the scientific community</a:t>
            </a:r>
            <a:r>
              <a:rPr lang="en-US" dirty="0" smtClean="0"/>
              <a:t> and to </a:t>
            </a:r>
            <a:r>
              <a:rPr lang="en-US" b="1" dirty="0" smtClean="0"/>
              <a:t>develop talent </a:t>
            </a:r>
            <a:r>
              <a:rPr lang="en-US" dirty="0" smtClean="0"/>
              <a:t>within Europe and </a:t>
            </a:r>
            <a:r>
              <a:rPr lang="en-US" b="1" dirty="0" smtClean="0"/>
              <a:t>attract leading researchers </a:t>
            </a:r>
            <a:r>
              <a:rPr lang="en-US" dirty="0" smtClean="0"/>
              <a:t>to Europe.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The priorities will largely be identified by scientists.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The block includes: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the European Research Council (ERC)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European Research Council (ERC)</a:t>
            </a:r>
            <a:endParaRPr lang="en-US" dirty="0"/>
          </a:p>
        </p:txBody>
      </p:sp>
      <p:sp>
        <p:nvSpPr>
          <p:cNvPr id="7" name="Segnaposto testo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>
            <a:noAutofit/>
          </a:bodyPr>
          <a:lstStyle/>
          <a:p>
            <a:pPr marL="0" lvl="1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The first pan-European funding agency for frontier research. </a:t>
            </a:r>
          </a:p>
          <a:p>
            <a:pPr marL="0" lvl="1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It aims to </a:t>
            </a:r>
            <a:r>
              <a:rPr lang="en-US" sz="2800" b="1" dirty="0" smtClean="0">
                <a:solidFill>
                  <a:schemeClr val="tx1"/>
                </a:solidFill>
              </a:rPr>
              <a:t>stimulate scientific excellence </a:t>
            </a:r>
            <a:r>
              <a:rPr lang="en-US" sz="2800" dirty="0" smtClean="0">
                <a:solidFill>
                  <a:schemeClr val="tx1"/>
                </a:solidFill>
              </a:rPr>
              <a:t>in Europe by encouraging competition for funding between the very best, creative researchers of any nationality, age and theme. </a:t>
            </a:r>
          </a:p>
          <a:p>
            <a:pPr marL="0" lvl="1" algn="l">
              <a:spcBef>
                <a:spcPts val="600"/>
              </a:spcBef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The ERC’s three funding schemes are:</a:t>
            </a:r>
          </a:p>
          <a:p>
            <a:pPr marL="400050" lvl="2" algn="l">
              <a:spcBef>
                <a:spcPts val="600"/>
              </a:spcBef>
            </a:pPr>
            <a:r>
              <a:rPr lang="en-US" sz="2600" b="1" dirty="0" smtClean="0">
                <a:solidFill>
                  <a:schemeClr val="tx1"/>
                </a:solidFill>
              </a:rPr>
              <a:t>Starting Grants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400050" lvl="2" algn="l">
              <a:spcBef>
                <a:spcPts val="600"/>
              </a:spcBef>
            </a:pPr>
            <a:r>
              <a:rPr lang="en-US" sz="2600" b="1" dirty="0" smtClean="0">
                <a:solidFill>
                  <a:schemeClr val="tx1"/>
                </a:solidFill>
              </a:rPr>
              <a:t>Advanced Grants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400050" lvl="2" algn="l">
              <a:spcBef>
                <a:spcPts val="600"/>
              </a:spcBef>
            </a:pPr>
            <a:r>
              <a:rPr lang="en-US" sz="2600" b="1" dirty="0" smtClean="0">
                <a:solidFill>
                  <a:schemeClr val="tx1"/>
                </a:solidFill>
              </a:rPr>
              <a:t>Synergy Grants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1. </a:t>
            </a:r>
            <a:r>
              <a:rPr lang="it-IT" b="1" dirty="0" err="1" smtClean="0">
                <a:solidFill>
                  <a:schemeClr val="tx1"/>
                </a:solidFill>
              </a:rPr>
              <a:t>Excellent</a:t>
            </a:r>
            <a:r>
              <a:rPr lang="it-IT" b="1" dirty="0" smtClean="0">
                <a:solidFill>
                  <a:schemeClr val="tx1"/>
                </a:solidFill>
              </a:rPr>
              <a:t> science 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This block is designed to meet the </a:t>
            </a:r>
            <a:r>
              <a:rPr lang="en-US" b="1" dirty="0" smtClean="0"/>
              <a:t>needs of the scientific community</a:t>
            </a:r>
            <a:r>
              <a:rPr lang="en-US" dirty="0" smtClean="0"/>
              <a:t> and to </a:t>
            </a:r>
            <a:r>
              <a:rPr lang="en-US" b="1" dirty="0" smtClean="0"/>
              <a:t>develop talent </a:t>
            </a:r>
            <a:r>
              <a:rPr lang="en-US" dirty="0" smtClean="0"/>
              <a:t>within Europe and </a:t>
            </a:r>
            <a:r>
              <a:rPr lang="en-US" b="1" dirty="0" smtClean="0"/>
              <a:t>attract leading researchers </a:t>
            </a:r>
            <a:r>
              <a:rPr lang="en-US" dirty="0" smtClean="0"/>
              <a:t>to Europe.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The priorities will largely be identified by scientists.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The block includes: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the European Research Council (ERC)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investment in Future and Emerging Technologies (FET)</a:t>
            </a:r>
          </a:p>
        </p:txBody>
      </p:sp>
    </p:spTree>
    <p:extLst>
      <p:ext uri="{BB962C8B-B14F-4D97-AF65-F5344CB8AC3E}">
        <p14:creationId xmlns:p14="http://schemas.microsoft.com/office/powerpoint/2010/main" val="76297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Future and Emerging Technologies (FET)</a:t>
            </a:r>
            <a:endParaRPr lang="en-US" dirty="0"/>
          </a:p>
        </p:txBody>
      </p:sp>
      <p:sp>
        <p:nvSpPr>
          <p:cNvPr id="5" name="Segnaposto testo 3"/>
          <p:cNvSpPr>
            <a:spLocks noGrp="1"/>
          </p:cNvSpPr>
          <p:nvPr>
            <p:ph type="body" idx="1"/>
          </p:nvPr>
        </p:nvSpPr>
        <p:spPr>
          <a:xfrm>
            <a:off x="323528" y="1556792"/>
            <a:ext cx="8820472" cy="5301208"/>
          </a:xfrm>
        </p:spPr>
        <p:txBody>
          <a:bodyPr>
            <a:normAutofit fontScale="92500" lnSpcReduction="20000"/>
          </a:bodyPr>
          <a:lstStyle/>
          <a:p>
            <a:pPr marL="0" lvl="1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FET are the</a:t>
            </a:r>
            <a:r>
              <a:rPr lang="en-US" sz="2800" b="1" dirty="0" smtClean="0">
                <a:solidFill>
                  <a:schemeClr val="tx1"/>
                </a:solidFill>
              </a:rPr>
              <a:t> incubators and pathfinders for new ideas </a:t>
            </a:r>
            <a:r>
              <a:rPr lang="en-US" sz="2800" dirty="0" smtClean="0">
                <a:solidFill>
                  <a:schemeClr val="tx1"/>
                </a:solidFill>
              </a:rPr>
              <a:t>and themes for long-term research in the area of </a:t>
            </a:r>
            <a:r>
              <a:rPr lang="en-US" sz="2800" b="1" dirty="0" smtClean="0">
                <a:solidFill>
                  <a:schemeClr val="tx1"/>
                </a:solidFill>
              </a:rPr>
              <a:t>Information 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and Communication Technologies </a:t>
            </a:r>
            <a:r>
              <a:rPr lang="en-US" sz="2800" dirty="0" smtClean="0">
                <a:solidFill>
                  <a:schemeClr val="tx1"/>
                </a:solidFill>
              </a:rPr>
              <a:t>(ICT), to promote high 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risk research with high technological and societal impact. </a:t>
            </a:r>
          </a:p>
          <a:p>
            <a:pPr marL="0" lvl="1" algn="l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In particular:</a:t>
            </a:r>
          </a:p>
          <a:p>
            <a:pPr marL="400050" lvl="2" algn="l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FET Open</a:t>
            </a:r>
            <a:r>
              <a:rPr lang="en-US" sz="2800" dirty="0" smtClean="0">
                <a:solidFill>
                  <a:schemeClr val="tx1"/>
                </a:solidFill>
              </a:rPr>
              <a:t> aims at fostering new ideas, collaborative research for embryonic, high risk visionary science and technology</a:t>
            </a:r>
          </a:p>
          <a:p>
            <a:pPr marL="400050" lvl="2" algn="l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FET Proactive</a:t>
            </a:r>
            <a:r>
              <a:rPr lang="en-US" sz="2800" dirty="0" smtClean="0">
                <a:solidFill>
                  <a:schemeClr val="tx1"/>
                </a:solidFill>
              </a:rPr>
              <a:t> aims at nurturing emerging themes and communities</a:t>
            </a:r>
          </a:p>
          <a:p>
            <a:pPr marL="400050" lvl="2" algn="l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FET Flagship</a:t>
            </a:r>
            <a:r>
              <a:rPr lang="en-US" sz="2800" dirty="0" smtClean="0">
                <a:solidFill>
                  <a:schemeClr val="tx1"/>
                </a:solidFill>
              </a:rPr>
              <a:t> addresses projects on a global scale, tackling interdisciplinary science and technology challenges.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1. </a:t>
            </a:r>
            <a:r>
              <a:rPr lang="it-IT" b="1" dirty="0" err="1" smtClean="0">
                <a:solidFill>
                  <a:schemeClr val="tx1"/>
                </a:solidFill>
              </a:rPr>
              <a:t>Excellent</a:t>
            </a:r>
            <a:r>
              <a:rPr lang="it-IT" b="1" dirty="0" smtClean="0">
                <a:solidFill>
                  <a:schemeClr val="tx1"/>
                </a:solidFill>
              </a:rPr>
              <a:t> science 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This block is designed to meet the </a:t>
            </a:r>
            <a:r>
              <a:rPr lang="en-US" b="1" dirty="0" smtClean="0"/>
              <a:t>needs of the scientific community</a:t>
            </a:r>
            <a:r>
              <a:rPr lang="en-US" dirty="0" smtClean="0"/>
              <a:t> and to </a:t>
            </a:r>
            <a:r>
              <a:rPr lang="en-US" b="1" dirty="0" smtClean="0"/>
              <a:t>develop talent </a:t>
            </a:r>
            <a:r>
              <a:rPr lang="en-US" dirty="0" smtClean="0"/>
              <a:t>within Europe and </a:t>
            </a:r>
            <a:r>
              <a:rPr lang="en-US" b="1" dirty="0" smtClean="0"/>
              <a:t>attract leading researchers </a:t>
            </a:r>
            <a:r>
              <a:rPr lang="en-US" dirty="0" smtClean="0"/>
              <a:t>to Europe.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The priorities will largely be identified by scientists.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The block includes: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the European Research Council (ERC)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investment in Future and Emerging Technologies (FET)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the Marie Curie Actions (MCA)</a:t>
            </a:r>
          </a:p>
        </p:txBody>
      </p:sp>
    </p:spTree>
    <p:extLst>
      <p:ext uri="{BB962C8B-B14F-4D97-AF65-F5344CB8AC3E}">
        <p14:creationId xmlns:p14="http://schemas.microsoft.com/office/powerpoint/2010/main" val="76297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Marie Curie actions (MCA)</a:t>
            </a:r>
            <a:endParaRPr lang="en-US" dirty="0"/>
          </a:p>
        </p:txBody>
      </p:sp>
      <p:sp>
        <p:nvSpPr>
          <p:cNvPr id="5" name="Segnaposto testo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lvl="1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The main objective of the MCA is to strengthen: </a:t>
            </a:r>
          </a:p>
          <a:p>
            <a:pPr marL="0" lvl="1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training</a:t>
            </a:r>
          </a:p>
          <a:p>
            <a:pPr marL="0" lvl="1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career prospects</a:t>
            </a:r>
          </a:p>
          <a:p>
            <a:pPr marL="0" lvl="1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mobility </a:t>
            </a:r>
          </a:p>
          <a:p>
            <a:pPr marL="0" lvl="1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of European researchers.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HORIZON 2020: DEFINITION</a:t>
            </a:r>
          </a:p>
          <a:p>
            <a:r>
              <a:rPr lang="en-US" dirty="0" smtClean="0"/>
              <a:t>REASONS BEHIND HORIZON 2020</a:t>
            </a:r>
          </a:p>
          <a:p>
            <a:r>
              <a:rPr lang="en-US" dirty="0" smtClean="0"/>
              <a:t>HORIZON 2020: STRUCTURE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PRELIMINARY ALLOCATION OF RESOURCES</a:t>
            </a:r>
          </a:p>
          <a:p>
            <a:r>
              <a:rPr lang="en-US" dirty="0" smtClean="0"/>
              <a:t>UPCOMING OPPORTUNITIES WITHIN FP7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1. </a:t>
            </a:r>
            <a:r>
              <a:rPr lang="it-IT" b="1" dirty="0" err="1" smtClean="0">
                <a:solidFill>
                  <a:schemeClr val="tx1"/>
                </a:solidFill>
              </a:rPr>
              <a:t>Excellent</a:t>
            </a:r>
            <a:r>
              <a:rPr lang="it-IT" b="1" dirty="0" smtClean="0">
                <a:solidFill>
                  <a:schemeClr val="tx1"/>
                </a:solidFill>
              </a:rPr>
              <a:t> science 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This block is designed to meet the </a:t>
            </a:r>
            <a:r>
              <a:rPr lang="en-US" b="1" dirty="0" smtClean="0"/>
              <a:t>needs of the scientific community</a:t>
            </a:r>
            <a:r>
              <a:rPr lang="en-US" dirty="0" smtClean="0"/>
              <a:t> and to </a:t>
            </a:r>
            <a:r>
              <a:rPr lang="en-US" b="1" dirty="0" smtClean="0"/>
              <a:t>develop talent </a:t>
            </a:r>
            <a:r>
              <a:rPr lang="en-US" dirty="0" smtClean="0"/>
              <a:t>within Europe and </a:t>
            </a:r>
            <a:r>
              <a:rPr lang="en-US" b="1" dirty="0" smtClean="0"/>
              <a:t>attract leading researchers </a:t>
            </a:r>
            <a:r>
              <a:rPr lang="en-US" dirty="0" smtClean="0"/>
              <a:t>to Europe.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The priorities will largely be identified by scientists.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The block includes: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the European Research Council (ERC)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investment in Future and Emerging Technologies (FET)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the Marie Curie Actions (MCA)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the Research Infrastructures (RI)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6297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Infrastructures (RI)</a:t>
            </a:r>
            <a:endParaRPr lang="en-US" dirty="0"/>
          </a:p>
        </p:txBody>
      </p:sp>
      <p:sp>
        <p:nvSpPr>
          <p:cNvPr id="5" name="Segnaposto testo 3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	Research infrastructures refer to:</a:t>
            </a:r>
          </a:p>
          <a:p>
            <a:pPr lvl="1" algn="l">
              <a:lnSpc>
                <a:spcPct val="110000"/>
              </a:lnSpc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major scientific equipment </a:t>
            </a:r>
            <a:r>
              <a:rPr lang="en-US" dirty="0" smtClean="0">
                <a:solidFill>
                  <a:schemeClr val="tx1"/>
                </a:solidFill>
              </a:rPr>
              <a:t>or set of instruments</a:t>
            </a:r>
          </a:p>
          <a:p>
            <a:pPr lvl="1" algn="l">
              <a:lnSpc>
                <a:spcPct val="110000"/>
              </a:lnSpc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knowledge based-resources </a:t>
            </a:r>
            <a:r>
              <a:rPr lang="en-US" dirty="0" smtClean="0">
                <a:solidFill>
                  <a:schemeClr val="tx1"/>
                </a:solidFill>
              </a:rPr>
              <a:t>such as collections, archives or structured scientific information</a:t>
            </a:r>
          </a:p>
          <a:p>
            <a:pPr lvl="1" algn="l">
              <a:lnSpc>
                <a:spcPct val="110000"/>
              </a:lnSpc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enabling </a:t>
            </a:r>
            <a:r>
              <a:rPr lang="en-US" b="1" dirty="0" smtClean="0">
                <a:solidFill>
                  <a:schemeClr val="tx1"/>
                </a:solidFill>
              </a:rPr>
              <a:t>ICT-based infrastructures </a:t>
            </a:r>
            <a:r>
              <a:rPr lang="en-US" dirty="0" smtClean="0">
                <a:solidFill>
                  <a:schemeClr val="tx1"/>
                </a:solidFill>
              </a:rPr>
              <a:t>such as Grid, computing, software and communications</a:t>
            </a:r>
          </a:p>
          <a:p>
            <a:pPr lvl="1" algn="l">
              <a:lnSpc>
                <a:spcPct val="110000"/>
              </a:lnSpc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any other entity of a unique nature </a:t>
            </a:r>
            <a:r>
              <a:rPr lang="en-US" dirty="0" smtClean="0">
                <a:solidFill>
                  <a:schemeClr val="tx1"/>
                </a:solidFill>
              </a:rPr>
              <a:t>essential to achieve excellence in research.</a:t>
            </a:r>
          </a:p>
          <a:p>
            <a:pPr algn="l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600" dirty="0" smtClean="0">
                <a:solidFill>
                  <a:schemeClr val="tx1"/>
                </a:solidFill>
              </a:rPr>
              <a:t>Support will be provided for:</a:t>
            </a:r>
          </a:p>
          <a:p>
            <a:pPr lvl="1" algn="l">
              <a:lnSpc>
                <a:spcPct val="110000"/>
              </a:lnSpc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integrating activities</a:t>
            </a:r>
          </a:p>
          <a:p>
            <a:pPr lvl="1" algn="l">
              <a:lnSpc>
                <a:spcPct val="110000"/>
              </a:lnSpc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e-infrastructures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Research Infrastructures (RI):</a:t>
            </a:r>
            <a:br>
              <a:rPr lang="en-US" b="1" dirty="0" smtClean="0"/>
            </a:br>
            <a:r>
              <a:rPr lang="en-US" b="1" dirty="0" smtClean="0"/>
              <a:t>integrating activities</a:t>
            </a:r>
            <a:endParaRPr lang="en-US" dirty="0"/>
          </a:p>
        </p:txBody>
      </p:sp>
      <p:sp>
        <p:nvSpPr>
          <p:cNvPr id="5" name="Segnaposto testo 3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tx1"/>
                </a:solidFill>
              </a:rPr>
              <a:t>	Integrating activities aim:</a:t>
            </a:r>
          </a:p>
          <a:p>
            <a:pPr lvl="1" algn="l">
              <a:lnSpc>
                <a:spcPct val="110000"/>
              </a:lnSpc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to provide a wider and more efficient access to, and use of, the research infrastructures</a:t>
            </a:r>
          </a:p>
          <a:p>
            <a:pPr lvl="1" algn="l">
              <a:lnSpc>
                <a:spcPct val="110000"/>
              </a:lnSpc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to structure better and integrate, on a European scale, the way research infrastructures operate </a:t>
            </a:r>
          </a:p>
          <a:p>
            <a:pPr lvl="1" algn="l">
              <a:lnSpc>
                <a:spcPct val="110000"/>
              </a:lnSpc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to foster their joint development in terms of capacity and performance.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tx1"/>
                </a:solidFill>
              </a:rPr>
              <a:t>	This action will follow:</a:t>
            </a:r>
          </a:p>
          <a:p>
            <a:pPr lvl="1" algn="l">
              <a:lnSpc>
                <a:spcPct val="110000"/>
              </a:lnSpc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dirty="0" smtClean="0">
                <a:solidFill>
                  <a:schemeClr val="tx1"/>
                </a:solidFill>
              </a:rPr>
              <a:t>bottom-up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approach to respond to the needs of the scientific community in all fields of science and technology</a:t>
            </a:r>
          </a:p>
          <a:p>
            <a:pPr lvl="1" algn="l">
              <a:lnSpc>
                <a:spcPct val="110000"/>
              </a:lnSpc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dirty="0" smtClean="0">
                <a:solidFill>
                  <a:schemeClr val="tx1"/>
                </a:solidFill>
              </a:rPr>
              <a:t>targeted</a:t>
            </a:r>
            <a:r>
              <a:rPr lang="en-US" dirty="0" smtClean="0">
                <a:solidFill>
                  <a:schemeClr val="tx1"/>
                </a:solidFill>
              </a:rPr>
              <a:t> approach to respond to strategic research needs.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Research Infrastructures (RI):</a:t>
            </a:r>
            <a:br>
              <a:rPr lang="en-US" b="1" dirty="0" smtClean="0"/>
            </a:br>
            <a:r>
              <a:rPr lang="en-US" b="1" dirty="0" smtClean="0"/>
              <a:t>integrating activities</a:t>
            </a:r>
            <a:endParaRPr lang="en-US" dirty="0"/>
          </a:p>
        </p:txBody>
      </p:sp>
      <p:sp>
        <p:nvSpPr>
          <p:cNvPr id="5" name="Segnaposto testo 3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	Normally an Integrating Activity is expected to include several research infrastructures providing access.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	An Integrating Activity shall combine, in a closely co-</a:t>
            </a:r>
            <a:r>
              <a:rPr lang="en-US" sz="2600" dirty="0" err="1" smtClean="0">
                <a:solidFill>
                  <a:schemeClr val="tx1"/>
                </a:solidFill>
              </a:rPr>
              <a:t>ordinated</a:t>
            </a:r>
            <a:r>
              <a:rPr lang="en-US" sz="2600" dirty="0" smtClean="0">
                <a:solidFill>
                  <a:schemeClr val="tx1"/>
                </a:solidFill>
              </a:rPr>
              <a:t> manner:</a:t>
            </a:r>
          </a:p>
          <a:p>
            <a:pPr lvl="1" algn="l"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Networking activities</a:t>
            </a:r>
          </a:p>
          <a:p>
            <a:pPr lvl="1" algn="l"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Trans-national access and/or service activities</a:t>
            </a:r>
          </a:p>
          <a:p>
            <a:pPr lvl="1" algn="l"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Joint research activities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	All three categories of activities are </a:t>
            </a:r>
            <a:r>
              <a:rPr lang="en-US" sz="2600" b="1" dirty="0" smtClean="0">
                <a:solidFill>
                  <a:schemeClr val="tx1"/>
                </a:solidFill>
              </a:rPr>
              <a:t>mandatory</a:t>
            </a:r>
            <a:r>
              <a:rPr lang="en-US" sz="2600" dirty="0" smtClean="0">
                <a:solidFill>
                  <a:schemeClr val="tx1"/>
                </a:solidFill>
              </a:rPr>
              <a:t> as </a:t>
            </a:r>
            <a:r>
              <a:rPr lang="en-US" sz="2600" b="1" dirty="0" smtClean="0">
                <a:solidFill>
                  <a:schemeClr val="tx1"/>
                </a:solidFill>
              </a:rPr>
              <a:t>synergistic effects</a:t>
            </a:r>
            <a:r>
              <a:rPr lang="en-US" sz="2600" dirty="0" smtClean="0">
                <a:solidFill>
                  <a:schemeClr val="tx1"/>
                </a:solidFill>
              </a:rPr>
              <a:t> are expected from these different components.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2. Industrial Leadership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	This block supports </a:t>
            </a:r>
            <a:r>
              <a:rPr lang="en-US" b="1" dirty="0" smtClean="0"/>
              <a:t>innovative companies focusing on research and innovation</a:t>
            </a:r>
            <a:r>
              <a:rPr lang="en-US" dirty="0" smtClean="0"/>
              <a:t> to achieve </a:t>
            </a:r>
            <a:r>
              <a:rPr lang="en-US" b="1" dirty="0" smtClean="0"/>
              <a:t>industrial leadership</a:t>
            </a:r>
            <a:r>
              <a:rPr lang="en-US" dirty="0" smtClean="0"/>
              <a:t> in </a:t>
            </a:r>
            <a:r>
              <a:rPr lang="en-US" b="1" dirty="0" smtClean="0"/>
              <a:t>key enabling technologies</a:t>
            </a:r>
          </a:p>
          <a:p>
            <a:pPr marL="914400" lvl="1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promoting technologies like:</a:t>
            </a:r>
          </a:p>
          <a:p>
            <a:pPr marL="1314450" lvl="2" indent="-457200">
              <a:buFont typeface="Corbel" pitchFamily="34" charset="0"/>
              <a:buChar char="⁻"/>
            </a:pPr>
            <a:r>
              <a:rPr lang="en-US" sz="2800" dirty="0" smtClean="0"/>
              <a:t>nanotechnologies</a:t>
            </a:r>
          </a:p>
          <a:p>
            <a:pPr marL="1314450" lvl="2" indent="-457200">
              <a:buFont typeface="Corbel" pitchFamily="34" charset="0"/>
              <a:buChar char="⁻"/>
            </a:pPr>
            <a:r>
              <a:rPr lang="en-US" sz="2800" dirty="0" smtClean="0"/>
              <a:t>advanced materials </a:t>
            </a:r>
          </a:p>
          <a:p>
            <a:pPr marL="1314450" lvl="2" indent="-457200">
              <a:buFont typeface="Corbel" pitchFamily="34" charset="0"/>
              <a:buChar char="⁻"/>
            </a:pPr>
            <a:r>
              <a:rPr lang="en-US" sz="2800" dirty="0" smtClean="0"/>
              <a:t>biotechnologies</a:t>
            </a:r>
          </a:p>
          <a:p>
            <a:pPr marL="1314450" lvl="2" indent="-457200">
              <a:buFont typeface="Corbel" pitchFamily="34" charset="0"/>
              <a:buChar char="⁻"/>
            </a:pPr>
            <a:r>
              <a:rPr lang="en-US" sz="2800" dirty="0" smtClean="0"/>
              <a:t>advanced manufacturing and processing</a:t>
            </a:r>
          </a:p>
          <a:p>
            <a:pPr marL="1314450" lvl="2" indent="-457200">
              <a:buFont typeface="Corbel" pitchFamily="34" charset="0"/>
              <a:buChar char="⁻"/>
            </a:pPr>
            <a:r>
              <a:rPr lang="en-US" sz="2800" dirty="0" smtClean="0"/>
              <a:t>space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granting access to risk finance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promoting innovation in SMEs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3. </a:t>
            </a:r>
            <a:r>
              <a:rPr lang="it-IT" b="1" dirty="0" err="1" smtClean="0">
                <a:solidFill>
                  <a:schemeClr val="tx1"/>
                </a:solidFill>
              </a:rPr>
              <a:t>Societal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b="1" dirty="0" err="1" smtClean="0">
                <a:solidFill>
                  <a:schemeClr val="tx1"/>
                </a:solidFill>
              </a:rPr>
              <a:t>challenges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251520" y="1600200"/>
            <a:ext cx="8892480" cy="5257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 smtClean="0"/>
              <a:t>	This block supports activities </a:t>
            </a:r>
            <a:r>
              <a:rPr lang="en-US" b="1" dirty="0" smtClean="0"/>
              <a:t>from research to market</a:t>
            </a:r>
            <a:r>
              <a:rPr lang="en-US" dirty="0" smtClean="0"/>
              <a:t>, including among others: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R&amp;D projects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application of key technologies (e.g., ICT, </a:t>
            </a:r>
            <a:r>
              <a:rPr lang="en-US" sz="2800" dirty="0" err="1" smtClean="0"/>
              <a:t>nano</a:t>
            </a:r>
            <a:r>
              <a:rPr lang="en-US" sz="2800" dirty="0" smtClean="0"/>
              <a:t>, bio)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800" dirty="0" smtClean="0"/>
              <a:t>pilot and demonstration projects.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	EU-level action is important to build the </a:t>
            </a:r>
            <a:r>
              <a:rPr lang="en-US" b="1" dirty="0" smtClean="0"/>
              <a:t>critical mass</a:t>
            </a:r>
            <a:r>
              <a:rPr lang="en-US" dirty="0" smtClean="0"/>
              <a:t> of resources and competences required for addressing European and global challenges.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3. </a:t>
            </a:r>
            <a:r>
              <a:rPr lang="it-IT" b="1" dirty="0" err="1" smtClean="0">
                <a:solidFill>
                  <a:schemeClr val="tx1"/>
                </a:solidFill>
              </a:rPr>
              <a:t>Societal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b="1" dirty="0" err="1" smtClean="0">
                <a:solidFill>
                  <a:schemeClr val="tx1"/>
                </a:solidFill>
              </a:rPr>
              <a:t>challenges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251520" y="1600200"/>
            <a:ext cx="8568952" cy="5257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	The block is focused on </a:t>
            </a:r>
            <a:r>
              <a:rPr lang="en-US" b="1" dirty="0" smtClean="0"/>
              <a:t>6 societal challenges</a:t>
            </a:r>
            <a:r>
              <a:rPr lang="en-US" dirty="0" smtClean="0"/>
              <a:t>:</a:t>
            </a: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Health, demographic change and well-being</a:t>
            </a: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Food security, sustainable agriculture, marine and maritime research and bio-economy</a:t>
            </a: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Secure, clean and efficient energy</a:t>
            </a: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Smart, green and integrated transport</a:t>
            </a: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Climate action, resource efficiency and raw materials</a:t>
            </a: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Inclusive, innovative and secure societies.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PRELIMINARY ALLOCATION OF RESOURCES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251520" y="1600200"/>
            <a:ext cx="8352928" cy="5257800"/>
          </a:xfrm>
        </p:spPr>
        <p:txBody>
          <a:bodyPr/>
          <a:lstStyle/>
          <a:p>
            <a:pPr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	</a:t>
            </a:r>
            <a:r>
              <a:rPr lang="en-US" sz="3200" dirty="0" smtClean="0"/>
              <a:t>The funding for Horizon2020 amounts to about </a:t>
            </a:r>
            <a:r>
              <a:rPr lang="en-US" sz="3200" b="1" dirty="0" smtClean="0"/>
              <a:t>€ 80 billion </a:t>
            </a:r>
            <a:r>
              <a:rPr lang="en-US" sz="3200" dirty="0" smtClean="0"/>
              <a:t>which represents a </a:t>
            </a:r>
            <a:br>
              <a:rPr lang="en-US" sz="3200" dirty="0" smtClean="0"/>
            </a:br>
            <a:r>
              <a:rPr lang="en-US" sz="3200" b="1" dirty="0" smtClean="0"/>
              <a:t>46% increase with comparable funding </a:t>
            </a:r>
            <a:r>
              <a:rPr lang="en-US" sz="3200" dirty="0" smtClean="0"/>
              <a:t>under the Multi-annual Financial Framework (MFF) </a:t>
            </a:r>
            <a:r>
              <a:rPr lang="en-US" sz="3200" b="1" dirty="0" smtClean="0"/>
              <a:t>2007-2013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PRELIMINARY ALLOCATION OF RESOURCES</a:t>
            </a:r>
            <a:endParaRPr lang="it-IT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466635"/>
              </p:ext>
            </p:extLst>
          </p:nvPr>
        </p:nvGraphicFramePr>
        <p:xfrm>
          <a:off x="395536" y="1404309"/>
          <a:ext cx="8352928" cy="5425440"/>
        </p:xfrm>
        <a:graphic>
          <a:graphicData uri="http://schemas.openxmlformats.org/drawingml/2006/table">
            <a:tbl>
              <a:tblPr firstRow="1" bandRow="1"/>
              <a:tblGrid>
                <a:gridCol w="5328592"/>
                <a:gridCol w="3024336"/>
              </a:tblGrid>
              <a:tr h="479208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BLOCKS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PRELIMINARY</a:t>
                      </a:r>
                      <a:r>
                        <a:rPr lang="en-US" sz="2200" b="1" baseline="0" dirty="0" smtClean="0"/>
                        <a:t> AMOUNTS (in billion </a:t>
                      </a:r>
                      <a:r>
                        <a:rPr lang="en-US" sz="2200" b="1" dirty="0" smtClean="0"/>
                        <a:t>€)</a:t>
                      </a:r>
                      <a:endParaRPr lang="en-US" sz="2200" b="1" dirty="0"/>
                    </a:p>
                  </a:txBody>
                  <a:tcPr/>
                </a:tc>
              </a:tr>
              <a:tr h="266227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Excellent Science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24.6 (25.15)</a:t>
                      </a:r>
                      <a:endParaRPr lang="en-US" sz="2600" b="1" dirty="0"/>
                    </a:p>
                  </a:txBody>
                  <a:tcPr/>
                </a:tc>
              </a:tr>
              <a:tr h="248478"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     ERC </a:t>
                      </a:r>
                      <a:r>
                        <a:rPr lang="en-US" sz="2400" b="0" i="1" baseline="0" dirty="0" smtClean="0"/>
                        <a:t>(+77%)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/>
                        <a:t>13.2</a:t>
                      </a:r>
                      <a:endParaRPr lang="en-US" sz="2400" b="0" i="1" dirty="0"/>
                    </a:p>
                  </a:txBody>
                  <a:tcPr/>
                </a:tc>
              </a:tr>
              <a:tr h="248478"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     FET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/>
                        <a:t>3.1 (3.4)</a:t>
                      </a:r>
                      <a:endParaRPr lang="en-US" sz="2400" b="0" i="1" dirty="0"/>
                    </a:p>
                  </a:txBody>
                  <a:tcPr/>
                </a:tc>
              </a:tr>
              <a:tr h="248478"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     Marie Curie (+21%)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/>
                        <a:t>5.7</a:t>
                      </a:r>
                      <a:endParaRPr lang="en-US" sz="2400" b="0" i="1" dirty="0"/>
                    </a:p>
                  </a:txBody>
                  <a:tcPr/>
                </a:tc>
              </a:tr>
              <a:tr h="248478"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     Research Infrastructures (+41%)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/>
                        <a:t>2.4 (2.8)</a:t>
                      </a:r>
                      <a:endParaRPr lang="en-US" sz="2400" b="0" i="1" dirty="0"/>
                    </a:p>
                  </a:txBody>
                  <a:tcPr/>
                </a:tc>
              </a:tr>
              <a:tr h="266227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Industrial Leadership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17.9</a:t>
                      </a:r>
                      <a:endParaRPr lang="en-US" sz="2600" b="1" dirty="0"/>
                    </a:p>
                  </a:txBody>
                  <a:tcPr/>
                </a:tc>
              </a:tr>
              <a:tr h="266227"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     Enabling technologies (ICT, </a:t>
                      </a:r>
                      <a:r>
                        <a:rPr lang="en-US" sz="2400" b="0" i="1" dirty="0" err="1" smtClean="0"/>
                        <a:t>nano</a:t>
                      </a:r>
                      <a:r>
                        <a:rPr lang="en-US" sz="2400" b="0" i="1" dirty="0" smtClean="0"/>
                        <a:t>, bio)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/>
                        <a:t>13.7</a:t>
                      </a:r>
                      <a:endParaRPr lang="en-US" sz="2400" b="0" i="1" dirty="0"/>
                    </a:p>
                  </a:txBody>
                  <a:tcPr/>
                </a:tc>
              </a:tr>
              <a:tr h="266227"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     Risk</a:t>
                      </a:r>
                      <a:r>
                        <a:rPr lang="en-US" sz="2400" b="0" i="1" baseline="0" dirty="0" smtClean="0"/>
                        <a:t> finance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/>
                        <a:t>3.5</a:t>
                      </a:r>
                      <a:endParaRPr lang="en-US" sz="2400" b="0" i="1" dirty="0"/>
                    </a:p>
                  </a:txBody>
                  <a:tcPr/>
                </a:tc>
              </a:tr>
              <a:tr h="266227"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     Innovation</a:t>
                      </a:r>
                      <a:r>
                        <a:rPr lang="en-US" sz="2400" b="0" i="1" baseline="0" dirty="0" smtClean="0"/>
                        <a:t> SMEs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/>
                        <a:t>0.619</a:t>
                      </a:r>
                      <a:endParaRPr lang="en-US" sz="2400" b="0" i="1" dirty="0"/>
                    </a:p>
                  </a:txBody>
                  <a:tcPr/>
                </a:tc>
              </a:tr>
              <a:tr h="266227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Societal Challenges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31.7</a:t>
                      </a:r>
                      <a:endParaRPr lang="en-US" sz="2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ERC Work </a:t>
            </a:r>
            <a:r>
              <a:rPr lang="en-US" b="1" dirty="0" err="1" smtClean="0"/>
              <a:t>Programme</a:t>
            </a:r>
            <a:endParaRPr lang="en-US" b="1" dirty="0" smtClean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323528" y="3606800"/>
            <a:ext cx="8363272" cy="1470025"/>
          </a:xfrm>
        </p:spPr>
        <p:txBody>
          <a:bodyPr/>
          <a:lstStyle/>
          <a:p>
            <a:r>
              <a:rPr lang="en-US" b="1" dirty="0" smtClean="0"/>
              <a:t>Upcoming opportunities within FP7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800" dirty="0" smtClean="0"/>
              <a:t>	“Horizon 2020”, the Framework Programme for Research and Innovation, brings together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the successor of the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b="1" dirty="0" smtClean="0"/>
              <a:t>Framework Programme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HORIZON 2020: DEFINITION</a:t>
            </a:r>
            <a:endParaRPr lang="it-I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467544" y="1600200"/>
            <a:ext cx="8424936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Starting Grants</a:t>
            </a:r>
            <a:r>
              <a:rPr lang="en-US" dirty="0" smtClean="0"/>
              <a:t>: to boost independent careers of excellent researchers (Principal Investigators)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Advanced Grants</a:t>
            </a:r>
            <a:r>
              <a:rPr lang="en-US" dirty="0" smtClean="0"/>
              <a:t>: to encourage substantial advances at the frontier of knowledge by supporting excellent, leading advanced Principal Investigators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Synergy Grants</a:t>
            </a:r>
            <a:r>
              <a:rPr lang="en-US" dirty="0" smtClean="0"/>
              <a:t>: to enable small groups of Principal Investigators and their teams to bring together complementary skills, knowledge and resources.</a:t>
            </a:r>
            <a:endParaRPr lang="en-US" b="1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ERC types of grants</a:t>
            </a:r>
            <a:endParaRPr 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Open to </a:t>
            </a:r>
            <a:r>
              <a:rPr lang="en-US" b="1" dirty="0" smtClean="0"/>
              <a:t>all fields </a:t>
            </a:r>
            <a:r>
              <a:rPr lang="en-US" dirty="0" smtClean="0"/>
              <a:t>of research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Open to </a:t>
            </a:r>
            <a:r>
              <a:rPr lang="en-US" b="1" dirty="0" smtClean="0"/>
              <a:t>all researchers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Researchers from </a:t>
            </a:r>
            <a:r>
              <a:rPr lang="en-US" sz="2600" b="1" dirty="0" smtClean="0"/>
              <a:t>any country </a:t>
            </a:r>
            <a:r>
              <a:rPr lang="en-US" sz="2600" dirty="0" smtClean="0"/>
              <a:t>of the world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Research must be </a:t>
            </a:r>
            <a:r>
              <a:rPr lang="en-US" sz="2600" b="1" dirty="0" smtClean="0"/>
              <a:t>carried out in a Member State or in an Associated Country</a:t>
            </a:r>
            <a:r>
              <a:rPr lang="en-US" sz="2600" dirty="0" smtClean="0"/>
              <a:t> in a public or private institution (Host Institution)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600" b="1" dirty="0" smtClean="0"/>
              <a:t>Any age </a:t>
            </a:r>
            <a:r>
              <a:rPr lang="en-US" sz="2600" dirty="0" smtClean="0"/>
              <a:t>with the </a:t>
            </a:r>
            <a:r>
              <a:rPr lang="en-US" sz="2600" b="1" dirty="0" smtClean="0"/>
              <a:t>only requirement </a:t>
            </a:r>
            <a:r>
              <a:rPr lang="en-US" sz="2600" dirty="0" smtClean="0"/>
              <a:t>that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for Starting Grants: Principal Investigator must have been awarded his/her </a:t>
            </a:r>
            <a:r>
              <a:rPr lang="en-US" b="1" dirty="0" smtClean="0"/>
              <a:t>PhD between 2 and 12 year </a:t>
            </a:r>
            <a:r>
              <a:rPr lang="en-US" dirty="0" smtClean="0"/>
              <a:t>before the date of the publication of the call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for Advanced Grants: Principal Investigator must have a </a:t>
            </a:r>
            <a:r>
              <a:rPr lang="en-US" b="1" dirty="0" smtClean="0"/>
              <a:t>track-record of significant achievements in the last 10 years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for Synergy Grants: </a:t>
            </a:r>
            <a:r>
              <a:rPr lang="en-US" b="1" dirty="0" smtClean="0"/>
              <a:t>groups of 2 to 4 Principal Investigators </a:t>
            </a:r>
            <a:r>
              <a:rPr lang="en-US" dirty="0" smtClean="0"/>
              <a:t>with a designated Lead Principal Investigator.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Principles of ERC funding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Regarding </a:t>
            </a:r>
            <a:r>
              <a:rPr lang="en-US" b="1" dirty="0" smtClean="0"/>
              <a:t>Synergy Grants</a:t>
            </a:r>
            <a:r>
              <a:rPr lang="en-US" dirty="0" smtClean="0"/>
              <a:t>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It is expected that the ERC Synergy Groups will be </a:t>
            </a:r>
            <a:r>
              <a:rPr lang="en-US" b="1" dirty="0" smtClean="0"/>
              <a:t>interdisciplinary</a:t>
            </a:r>
            <a:r>
              <a:rPr lang="en-US" dirty="0" smtClean="0"/>
              <a:t>, often using </a:t>
            </a:r>
            <a:r>
              <a:rPr lang="en-US" b="1" dirty="0" smtClean="0"/>
              <a:t>multidisciplinary</a:t>
            </a:r>
            <a:r>
              <a:rPr lang="en-US" dirty="0" smtClean="0"/>
              <a:t> approaches. To be interdisciplinary and multidisciplinary are not obligatory requirements for proposals, but are </a:t>
            </a:r>
            <a:r>
              <a:rPr lang="en-US" b="1" dirty="0" smtClean="0"/>
              <a:t>strongly recommended</a:t>
            </a:r>
            <a:r>
              <a:rPr lang="en-US" dirty="0" smtClean="0"/>
              <a:t>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Further</a:t>
            </a:r>
            <a:r>
              <a:rPr lang="it-IT" b="1" dirty="0" smtClean="0"/>
              <a:t> </a:t>
            </a:r>
            <a:r>
              <a:rPr lang="it-IT" b="1" dirty="0" err="1" smtClean="0"/>
              <a:t>eligibility</a:t>
            </a:r>
            <a:r>
              <a:rPr lang="it-IT" b="1" dirty="0" smtClean="0"/>
              <a:t> </a:t>
            </a:r>
            <a:r>
              <a:rPr lang="it-IT" b="1" dirty="0" err="1" smtClean="0"/>
              <a:t>criteria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7112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075240" cy="514116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Starting Grants</a:t>
            </a:r>
            <a:r>
              <a:rPr lang="en-US" dirty="0" smtClean="0"/>
              <a:t>: up to € 1.5 million, for a period up to 5 years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Advance Grants</a:t>
            </a:r>
            <a:r>
              <a:rPr lang="en-US" dirty="0" smtClean="0"/>
              <a:t>: up to € 2.5 million, for a period up to 5 years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Synergy Grants</a:t>
            </a:r>
            <a:r>
              <a:rPr lang="en-US" dirty="0" smtClean="0"/>
              <a:t>: up to € 15 million, for a period up to 6 years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	An ERC Grant can cover up to 100% of the total eligible direct costs of research and a flat rate financing of indirect costs on the basis of 20% of total eligible direct costs.</a:t>
            </a:r>
            <a:endParaRPr lang="en-US" sz="28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Attractive long-term funding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The </a:t>
            </a:r>
            <a:r>
              <a:rPr lang="en-US" sz="2600" b="1" dirty="0" smtClean="0"/>
              <a:t>ERC Grant is awarded to the Institution that engages and hosts the Principal Investigator</a:t>
            </a:r>
            <a:r>
              <a:rPr lang="en-US" sz="2600" dirty="0" smtClean="0"/>
              <a:t> or Lead Principal Investigator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b="1" dirty="0" smtClean="0"/>
              <a:t>Host Institutions explicitly commit to offer appropriate conditions to the Principal Investigator </a:t>
            </a:r>
            <a:r>
              <a:rPr lang="en-US" sz="2600" dirty="0" smtClean="0"/>
              <a:t>to, independently:</a:t>
            </a:r>
          </a:p>
          <a:p>
            <a:pPr lvl="1"/>
            <a:r>
              <a:rPr lang="en-US" sz="2600" dirty="0" smtClean="0"/>
              <a:t>apply for funding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600" dirty="0" smtClean="0"/>
              <a:t>manage the research and the funding for the project and make appropriate resource allocation decisions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600" dirty="0" smtClean="0"/>
              <a:t>publish as senior author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600" dirty="0" smtClean="0"/>
              <a:t>supervise team members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600" dirty="0" smtClean="0"/>
              <a:t>have access to appropriate space and facilities.</a:t>
            </a:r>
            <a:endParaRPr lang="en-US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Role of Host Institution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 fontScale="92500" lnSpcReduction="10000"/>
          </a:bodyPr>
          <a:lstStyle/>
          <a:p>
            <a:pPr marL="514350" indent="-457200">
              <a:spcAft>
                <a:spcPts val="600"/>
              </a:spcAft>
            </a:pPr>
            <a:r>
              <a:rPr lang="en-US" dirty="0"/>
              <a:t>The 2013 </a:t>
            </a:r>
            <a:r>
              <a:rPr lang="en-US" b="1" dirty="0"/>
              <a:t>Starting Grant </a:t>
            </a:r>
            <a:r>
              <a:rPr lang="en-US" dirty="0"/>
              <a:t>Call will be split in two separate calls:</a:t>
            </a:r>
          </a:p>
          <a:p>
            <a:pPr lvl="1">
              <a:spcAft>
                <a:spcPts val="600"/>
              </a:spcAft>
            </a:pPr>
            <a:r>
              <a:rPr lang="en-US" b="1" dirty="0"/>
              <a:t>Starter Grant</a:t>
            </a:r>
            <a:r>
              <a:rPr lang="en-US" dirty="0"/>
              <a:t>: Principal Investigator must have been </a:t>
            </a:r>
            <a:r>
              <a:rPr lang="en-US" dirty="0" smtClean="0"/>
              <a:t>awarded a </a:t>
            </a:r>
            <a:r>
              <a:rPr lang="en-US" b="1" dirty="0" smtClean="0"/>
              <a:t>PhD </a:t>
            </a:r>
            <a:r>
              <a:rPr lang="en-US" b="1" dirty="0"/>
              <a:t>between 2 and 7 years </a:t>
            </a:r>
            <a:r>
              <a:rPr lang="en-US" dirty="0"/>
              <a:t>before the date of the publication of the </a:t>
            </a:r>
            <a:r>
              <a:rPr lang="en-US" dirty="0" smtClean="0"/>
              <a:t>call</a:t>
            </a:r>
            <a:br>
              <a:rPr lang="en-US" dirty="0" smtClean="0"/>
            </a:br>
            <a:r>
              <a:rPr lang="en-US" i="1" dirty="0" smtClean="0"/>
              <a:t>Call publication date: 10 July 2012  </a:t>
            </a:r>
            <a:br>
              <a:rPr lang="en-US" i="1" dirty="0" smtClean="0"/>
            </a:br>
            <a:r>
              <a:rPr lang="en-US" i="1" dirty="0" smtClean="0"/>
              <a:t>Expected deadline: 17 October 2012</a:t>
            </a:r>
            <a:endParaRPr lang="en-US" i="1" dirty="0"/>
          </a:p>
          <a:p>
            <a:pPr lvl="1">
              <a:spcAft>
                <a:spcPts val="600"/>
              </a:spcAft>
            </a:pPr>
            <a:r>
              <a:rPr lang="en-US" b="1" dirty="0"/>
              <a:t>Consolidator</a:t>
            </a:r>
            <a:r>
              <a:rPr lang="en-US" dirty="0"/>
              <a:t> </a:t>
            </a:r>
            <a:r>
              <a:rPr lang="en-US" b="1" dirty="0"/>
              <a:t>Grant</a:t>
            </a:r>
            <a:r>
              <a:rPr lang="en-US" dirty="0"/>
              <a:t>: Principal Investigator must have been </a:t>
            </a:r>
            <a:r>
              <a:rPr lang="en-US" dirty="0" smtClean="0"/>
              <a:t>awarded a </a:t>
            </a:r>
            <a:r>
              <a:rPr lang="en-US" b="1" dirty="0" smtClean="0"/>
              <a:t>PhD </a:t>
            </a:r>
            <a:r>
              <a:rPr lang="en-US" b="1" dirty="0"/>
              <a:t>between 7 and 12 years </a:t>
            </a:r>
            <a:r>
              <a:rPr lang="en-US" dirty="0"/>
              <a:t>before the date of the publication of the </a:t>
            </a:r>
            <a:r>
              <a:rPr lang="en-US" dirty="0" smtClean="0"/>
              <a:t>call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Call publication date: </a:t>
            </a:r>
            <a:r>
              <a:rPr lang="en-US" i="1" dirty="0" smtClean="0"/>
              <a:t>7 November 2012  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Expected deadline: </a:t>
            </a:r>
            <a:r>
              <a:rPr lang="en-US" i="1" dirty="0" smtClean="0"/>
              <a:t>21 February 2013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Synergy Call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i="1" dirty="0" smtClean="0"/>
              <a:t>Call </a:t>
            </a:r>
            <a:r>
              <a:rPr lang="en-US" i="1" dirty="0"/>
              <a:t>publication date: </a:t>
            </a:r>
            <a:r>
              <a:rPr lang="en-US" i="1" dirty="0" smtClean="0"/>
              <a:t>Autumn 2012  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Expected deadline: </a:t>
            </a:r>
            <a:r>
              <a:rPr lang="en-US" i="1" dirty="0" smtClean="0"/>
              <a:t>January 2013</a:t>
            </a:r>
            <a:endParaRPr lang="en-US" i="1" dirty="0"/>
          </a:p>
          <a:p>
            <a:pPr lvl="1">
              <a:spcAft>
                <a:spcPts val="600"/>
              </a:spcAft>
            </a:pPr>
            <a:endParaRPr lang="en-US" dirty="0"/>
          </a:p>
          <a:p>
            <a:pPr lvl="1"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US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Upcoming</a:t>
            </a:r>
            <a:r>
              <a:rPr lang="it-IT" b="1" dirty="0" smtClean="0"/>
              <a:t> </a:t>
            </a:r>
            <a:r>
              <a:rPr lang="it-IT" b="1" dirty="0" err="1" smtClean="0"/>
              <a:t>Calls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6750169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53811" y="2551837"/>
            <a:ext cx="6436377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</a:t>
            </a:r>
            <a:r>
              <a:rPr lang="it-IT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it-IT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you</a:t>
            </a:r>
            <a:r>
              <a:rPr lang="it-IT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  <a:p>
            <a:pPr algn="ctr">
              <a:defRPr/>
            </a:pPr>
            <a:r>
              <a:rPr lang="it-IT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for</a:t>
            </a:r>
            <a:r>
              <a:rPr lang="it-IT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it-IT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your</a:t>
            </a:r>
            <a:r>
              <a:rPr lang="it-IT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it-IT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attention</a:t>
            </a:r>
            <a:r>
              <a:rPr lang="it-IT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Since </a:t>
            </a:r>
            <a:r>
              <a:rPr lang="en-US" dirty="0"/>
              <a:t>1984, research and innovation activities of the EU are grouped in one big </a:t>
            </a:r>
            <a:r>
              <a:rPr lang="en-US" b="1" dirty="0" smtClean="0"/>
              <a:t>multi-annual </a:t>
            </a:r>
            <a:r>
              <a:rPr lang="en-US" b="1" dirty="0" err="1"/>
              <a:t>programme</a:t>
            </a:r>
            <a:r>
              <a:rPr lang="en-US" dirty="0"/>
              <a:t>, the </a:t>
            </a:r>
            <a:r>
              <a:rPr lang="en-US" b="1" dirty="0"/>
              <a:t>Framework </a:t>
            </a:r>
            <a:r>
              <a:rPr lang="en-US" b="1" dirty="0" err="1"/>
              <a:t>Programme</a:t>
            </a:r>
            <a:r>
              <a:rPr lang="en-US" b="1" dirty="0"/>
              <a:t> (FP) for Research and Technical Development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Framework </a:t>
            </a:r>
            <a:r>
              <a:rPr lang="en-US" b="1" dirty="0" err="1" smtClean="0">
                <a:solidFill>
                  <a:schemeClr val="tx1"/>
                </a:solidFill>
              </a:rPr>
              <a:t>Programmes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(FP)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901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800" dirty="0" smtClean="0"/>
              <a:t>	“Horizon 2020”, the Framework Programme for Research and Innovation, brings together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the successor of the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Framework Programme 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the successor to the </a:t>
            </a:r>
            <a:r>
              <a:rPr lang="en-US" sz="2800" b="1" dirty="0" smtClean="0"/>
              <a:t>Competitiveness and Innovation Framework Programme (CIP) </a:t>
            </a:r>
            <a:r>
              <a:rPr lang="en-US" sz="2800" dirty="0" smtClean="0"/>
              <a:t>comprising:</a:t>
            </a:r>
          </a:p>
          <a:p>
            <a:pPr lvl="2">
              <a:spcAft>
                <a:spcPts val="600"/>
              </a:spcAft>
            </a:pPr>
            <a:r>
              <a:rPr lang="en-US" i="1" dirty="0" smtClean="0"/>
              <a:t>the innovation-related parts of the Entrepreneurship and Innovation Programme (EIP)</a:t>
            </a:r>
          </a:p>
          <a:p>
            <a:pPr lvl="2">
              <a:spcAft>
                <a:spcPts val="600"/>
              </a:spcAft>
            </a:pPr>
            <a:r>
              <a:rPr lang="en-US" i="1" dirty="0" smtClean="0"/>
              <a:t>The Information Communication Technologies Policy Support Programme (ICT-PSP)</a:t>
            </a:r>
          </a:p>
          <a:p>
            <a:pPr lvl="2">
              <a:spcAft>
                <a:spcPts val="600"/>
              </a:spcAft>
            </a:pPr>
            <a:r>
              <a:rPr lang="en-US" i="1" dirty="0" smtClean="0"/>
              <a:t>The Intelligent Energy Europe Programme (IEE)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HORIZON 2020: DEFINITION</a:t>
            </a:r>
            <a:endParaRPr lang="it-I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Competitiveness and Innovation Framework </a:t>
            </a:r>
            <a:r>
              <a:rPr lang="en-US" dirty="0" err="1">
                <a:solidFill>
                  <a:schemeClr val="tx1"/>
                </a:solidFill>
              </a:rPr>
              <a:t>Programme</a:t>
            </a:r>
            <a:r>
              <a:rPr lang="en-US" dirty="0">
                <a:solidFill>
                  <a:schemeClr val="tx1"/>
                </a:solidFill>
              </a:rPr>
              <a:t> 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supports </a:t>
            </a:r>
            <a:r>
              <a:rPr lang="en-US" dirty="0">
                <a:solidFill>
                  <a:schemeClr val="tx1"/>
                </a:solidFill>
              </a:rPr>
              <a:t>innovation activities (including eco-innovation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provides </a:t>
            </a:r>
            <a:r>
              <a:rPr lang="en-US" dirty="0">
                <a:solidFill>
                  <a:schemeClr val="tx1"/>
                </a:solidFill>
              </a:rPr>
              <a:t>better access to finance </a:t>
            </a:r>
            <a:r>
              <a:rPr lang="en-US" dirty="0" smtClean="0">
                <a:solidFill>
                  <a:schemeClr val="tx1"/>
                </a:solidFill>
              </a:rPr>
              <a:t>and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delivers </a:t>
            </a:r>
            <a:r>
              <a:rPr lang="en-US" dirty="0">
                <a:solidFill>
                  <a:schemeClr val="tx1"/>
                </a:solidFill>
              </a:rPr>
              <a:t>business support services in the </a:t>
            </a:r>
            <a:r>
              <a:rPr lang="en-US" dirty="0" smtClean="0">
                <a:solidFill>
                  <a:schemeClr val="tx1"/>
                </a:solidFill>
              </a:rPr>
              <a:t>regions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targeting </a:t>
            </a:r>
            <a:r>
              <a:rPr lang="en-US" dirty="0">
                <a:solidFill>
                  <a:schemeClr val="tx1"/>
                </a:solidFill>
              </a:rPr>
              <a:t>mainly small and medium-sized enterprises (SMEs).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Competitiveness and Innovation Framework </a:t>
            </a:r>
            <a:r>
              <a:rPr lang="en-US" b="1" dirty="0" err="1" smtClean="0">
                <a:solidFill>
                  <a:schemeClr val="tx1"/>
                </a:solidFill>
              </a:rPr>
              <a:t>Programme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(CIP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37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en-US" sz="2800" dirty="0" smtClean="0"/>
              <a:t>	“Horizon 2020”, the Framework Programme for Research and Innovation, brings together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the successor of the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Framework Programme 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the successor to the Competitiveness and Innovation Framework Programme (CIP) comprising:</a:t>
            </a:r>
          </a:p>
          <a:p>
            <a:pPr lvl="2">
              <a:spcAft>
                <a:spcPts val="600"/>
              </a:spcAft>
            </a:pPr>
            <a:r>
              <a:rPr lang="en-US" i="1" dirty="0" smtClean="0"/>
              <a:t>the innovation-related parts of the Entrepreneurship and Innovation Programme (EIP)</a:t>
            </a:r>
          </a:p>
          <a:p>
            <a:pPr lvl="2">
              <a:spcAft>
                <a:spcPts val="600"/>
              </a:spcAft>
            </a:pPr>
            <a:r>
              <a:rPr lang="en-US" i="1" dirty="0" smtClean="0"/>
              <a:t>the Information Communication Technologies Policy Support Programme (ICT-PSP)</a:t>
            </a:r>
          </a:p>
          <a:p>
            <a:pPr lvl="2">
              <a:spcAft>
                <a:spcPts val="600"/>
              </a:spcAft>
            </a:pPr>
            <a:r>
              <a:rPr lang="en-US" i="1" dirty="0" smtClean="0"/>
              <a:t>the Intelligent Energy Europe Programme (IEE)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b="1" dirty="0" smtClean="0"/>
              <a:t>European Institute of Innovation and Technology (EIT)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HORIZON 2020: DEFINITION</a:t>
            </a:r>
            <a:endParaRPr lang="it-I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EIT </a:t>
            </a:r>
            <a:r>
              <a:rPr lang="en-US" dirty="0">
                <a:solidFill>
                  <a:schemeClr val="tx1"/>
                </a:solidFill>
              </a:rPr>
              <a:t>is an Institute of the European Union established in March 2008 to increase European </a:t>
            </a:r>
            <a:r>
              <a:rPr lang="en-US" b="1" dirty="0">
                <a:solidFill>
                  <a:schemeClr val="tx1"/>
                </a:solidFill>
              </a:rPr>
              <a:t>sustainable growth and competitiveness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>
                <a:solidFill>
                  <a:schemeClr val="tx1"/>
                </a:solidFill>
              </a:rPr>
              <a:t>reinforcing the innovation capacity of the Member States and the </a:t>
            </a:r>
            <a:r>
              <a:rPr lang="en-US" dirty="0" smtClean="0">
                <a:solidFill>
                  <a:schemeClr val="tx1"/>
                </a:solidFill>
              </a:rPr>
              <a:t>EU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>
                <a:solidFill>
                  <a:schemeClr val="tx1"/>
                </a:solidFill>
              </a:rPr>
              <a:t>developing a new generation of innovators and entrepreneurs.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EIT has created integrated structures, </a:t>
            </a:r>
            <a:r>
              <a:rPr lang="en-US" b="1" dirty="0">
                <a:solidFill>
                  <a:schemeClr val="tx1"/>
                </a:solidFill>
              </a:rPr>
              <a:t>Knowledge Innovation Communities (KICs)</a:t>
            </a:r>
            <a:r>
              <a:rPr lang="en-US" dirty="0">
                <a:solidFill>
                  <a:schemeClr val="tx1"/>
                </a:solidFill>
              </a:rPr>
              <a:t> which link the Higher Education, research and business sector one to another, boosting innovation and entrepreneurship. </a:t>
            </a:r>
            <a:r>
              <a:rPr lang="en-US" b="1" dirty="0">
                <a:solidFill>
                  <a:schemeClr val="tx1"/>
                </a:solidFill>
              </a:rPr>
              <a:t>The KICs focus on priority topics with high societal impact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European Institute for Innovation and Technology (EIT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03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buNone/>
            </a:pPr>
            <a:r>
              <a:rPr lang="en-US" dirty="0" smtClean="0"/>
              <a:t>Europe faces a series of crucial challenges:</a:t>
            </a:r>
          </a:p>
          <a:p>
            <a:pPr marL="514350" indent="-514350"/>
            <a:r>
              <a:rPr lang="en-US" dirty="0" smtClean="0"/>
              <a:t>Low growth </a:t>
            </a:r>
          </a:p>
          <a:p>
            <a:pPr marL="514350" indent="-514350"/>
            <a:r>
              <a:rPr lang="en-US" dirty="0" smtClean="0"/>
              <a:t>Insufficient innovation</a:t>
            </a:r>
          </a:p>
          <a:p>
            <a:pPr marL="514350" indent="-514350">
              <a:spcAft>
                <a:spcPts val="600"/>
              </a:spcAft>
            </a:pPr>
            <a:r>
              <a:rPr lang="en-US" dirty="0" smtClean="0"/>
              <a:t>Environmental and societal challenges.</a:t>
            </a:r>
          </a:p>
          <a:p>
            <a:pPr marL="514350" indent="-514350">
              <a:spcAft>
                <a:spcPts val="600"/>
              </a:spcAft>
              <a:buNone/>
            </a:pPr>
            <a:endParaRPr lang="en-US" dirty="0" smtClean="0"/>
          </a:p>
          <a:p>
            <a:pPr marL="514350" indent="-514350">
              <a:spcBef>
                <a:spcPts val="600"/>
              </a:spcBef>
              <a:buNone/>
            </a:pPr>
            <a:r>
              <a:rPr lang="en-US" dirty="0" smtClean="0"/>
              <a:t>How to address these challenges: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by identifying </a:t>
            </a:r>
            <a:r>
              <a:rPr lang="en-US" b="1" dirty="0" smtClean="0"/>
              <a:t>key problems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by underpinning </a:t>
            </a:r>
            <a:r>
              <a:rPr lang="en-US" sz="2800" b="1" dirty="0" smtClean="0"/>
              <a:t>structural problems</a:t>
            </a:r>
            <a:endParaRPr lang="en-US" sz="3200" b="1" dirty="0" smtClean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by exploiting the </a:t>
            </a:r>
            <a:r>
              <a:rPr lang="en-US" b="1" dirty="0" smtClean="0"/>
              <a:t>experience from previous programmes.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REASONS BEHIND HORIZON 2020</a:t>
            </a:r>
            <a:endParaRPr lang="it-I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B888328A8731147A9E2416CA6C7A65B0400DC6FA6ECFB23F54F9F45EE586A6D0A65" ma:contentTypeVersion="29" ma:contentTypeDescription="Create a new document." ma:contentTypeScope="" ma:versionID="ea6e8c56229ba99622fa8ee664b9b522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5824B64D-DCD6-401C-B5F4-5E582A7E54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3D1222-D3B2-4AFD-A6FA-8E5FB43DFCF0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ABA21E05-2E42-4A31-BD09-9B079467A39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1248</Words>
  <Application>Microsoft Office PowerPoint</Application>
  <PresentationFormat>Presentazione su schermo (4:3)</PresentationFormat>
  <Paragraphs>228</Paragraphs>
  <Slides>36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37" baseType="lpstr">
      <vt:lpstr>DesignTemplate</vt:lpstr>
      <vt:lpstr>Horizon 2020 and upcoming opportunities of FP7 </vt:lpstr>
      <vt:lpstr>CONTENTS</vt:lpstr>
      <vt:lpstr>HORIZON 2020: DEFINITION</vt:lpstr>
      <vt:lpstr>Framework Programmes (FP)</vt:lpstr>
      <vt:lpstr>HORIZON 2020: DEFINITION</vt:lpstr>
      <vt:lpstr>Competitiveness and Innovation Framework Programme (CIP)</vt:lpstr>
      <vt:lpstr>HORIZON 2020: DEFINITION</vt:lpstr>
      <vt:lpstr>European Institute for Innovation and Technology (EIT)</vt:lpstr>
      <vt:lpstr>REASONS BEHIND HORIZON 2020</vt:lpstr>
      <vt:lpstr>1. Key problem driver</vt:lpstr>
      <vt:lpstr>2. Underpinning structural problems</vt:lpstr>
      <vt:lpstr>3. Experience from previous programmes</vt:lpstr>
      <vt:lpstr>HORIZON 2020: STRUCTURE</vt:lpstr>
      <vt:lpstr>1. Excellent science </vt:lpstr>
      <vt:lpstr>European Research Council (ERC)</vt:lpstr>
      <vt:lpstr>1. Excellent science </vt:lpstr>
      <vt:lpstr>Future and Emerging Technologies (FET)</vt:lpstr>
      <vt:lpstr>1. Excellent science </vt:lpstr>
      <vt:lpstr>Marie Curie actions (MCA)</vt:lpstr>
      <vt:lpstr>1. Excellent science </vt:lpstr>
      <vt:lpstr>Research Infrastructures (RI)</vt:lpstr>
      <vt:lpstr>Research Infrastructures (RI): integrating activities</vt:lpstr>
      <vt:lpstr>Research Infrastructures (RI): integrating activities</vt:lpstr>
      <vt:lpstr>2. Industrial Leadership</vt:lpstr>
      <vt:lpstr>3. Societal challenges</vt:lpstr>
      <vt:lpstr>3. Societal challenges</vt:lpstr>
      <vt:lpstr>PRELIMINARY ALLOCATION OF RESOURCES</vt:lpstr>
      <vt:lpstr>PRELIMINARY ALLOCATION OF RESOURCES</vt:lpstr>
      <vt:lpstr>Upcoming opportunities within FP7</vt:lpstr>
      <vt:lpstr>ERC types of grants</vt:lpstr>
      <vt:lpstr>Principles of ERC funding</vt:lpstr>
      <vt:lpstr>Further eligibility criteria</vt:lpstr>
      <vt:lpstr>Attractive long-term funding</vt:lpstr>
      <vt:lpstr>Role of Host Institution</vt:lpstr>
      <vt:lpstr>Upcoming Calls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2011-11-16T16:11:28Z</dcterms:created>
  <dcterms:modified xsi:type="dcterms:W3CDTF">2012-06-22T08:58:53Z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