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handoutMasterIdLst>
    <p:handoutMasterId r:id="rId28"/>
  </p:handoutMasterIdLst>
  <p:sldIdLst>
    <p:sldId id="411" r:id="rId2"/>
    <p:sldId id="383" r:id="rId3"/>
    <p:sldId id="446" r:id="rId4"/>
    <p:sldId id="417" r:id="rId5"/>
    <p:sldId id="419" r:id="rId6"/>
    <p:sldId id="442" r:id="rId7"/>
    <p:sldId id="443" r:id="rId8"/>
    <p:sldId id="444" r:id="rId9"/>
    <p:sldId id="447" r:id="rId10"/>
    <p:sldId id="433" r:id="rId11"/>
    <p:sldId id="420" r:id="rId12"/>
    <p:sldId id="488" r:id="rId13"/>
    <p:sldId id="489" r:id="rId14"/>
    <p:sldId id="490" r:id="rId15"/>
    <p:sldId id="445" r:id="rId16"/>
    <p:sldId id="405" r:id="rId17"/>
    <p:sldId id="395" r:id="rId18"/>
    <p:sldId id="448" r:id="rId19"/>
    <p:sldId id="451" r:id="rId20"/>
    <p:sldId id="464" r:id="rId21"/>
    <p:sldId id="458" r:id="rId22"/>
    <p:sldId id="457" r:id="rId23"/>
    <p:sldId id="460" r:id="rId24"/>
    <p:sldId id="461" r:id="rId25"/>
    <p:sldId id="462" r:id="rId26"/>
  </p:sldIdLst>
  <p:sldSz cx="9144000" cy="6858000" type="screen4x3"/>
  <p:notesSz cx="7099300" cy="10234613"/>
  <p:defaultTextStyle>
    <a:defPPr>
      <a:defRPr lang="it-IT"/>
    </a:defPPr>
    <a:lvl1pPr algn="l" rtl="0" fontAlgn="base">
      <a:lnSpc>
        <a:spcPct val="90000"/>
      </a:lnSpc>
      <a:spcBef>
        <a:spcPct val="10000"/>
      </a:spcBef>
      <a:spcAft>
        <a:spcPct val="0"/>
      </a:spcAft>
      <a:buFont typeface="Wingdings" pitchFamily="2" charset="2"/>
      <a:buChar char="§"/>
      <a:defRPr sz="3600" kern="1200">
        <a:solidFill>
          <a:schemeClr val="tx1"/>
        </a:solidFill>
        <a:latin typeface="Tahoma" pitchFamily="34" charset="0"/>
        <a:ea typeface="+mn-ea"/>
        <a:cs typeface="+mn-cs"/>
      </a:defRPr>
    </a:lvl1pPr>
    <a:lvl2pPr marL="457200" algn="l" rtl="0" fontAlgn="base">
      <a:lnSpc>
        <a:spcPct val="90000"/>
      </a:lnSpc>
      <a:spcBef>
        <a:spcPct val="10000"/>
      </a:spcBef>
      <a:spcAft>
        <a:spcPct val="0"/>
      </a:spcAft>
      <a:buFont typeface="Wingdings" pitchFamily="2" charset="2"/>
      <a:buChar char="§"/>
      <a:defRPr sz="3600" kern="1200">
        <a:solidFill>
          <a:schemeClr val="tx1"/>
        </a:solidFill>
        <a:latin typeface="Tahoma" pitchFamily="34" charset="0"/>
        <a:ea typeface="+mn-ea"/>
        <a:cs typeface="+mn-cs"/>
      </a:defRPr>
    </a:lvl2pPr>
    <a:lvl3pPr marL="914400" algn="l" rtl="0" fontAlgn="base">
      <a:lnSpc>
        <a:spcPct val="90000"/>
      </a:lnSpc>
      <a:spcBef>
        <a:spcPct val="10000"/>
      </a:spcBef>
      <a:spcAft>
        <a:spcPct val="0"/>
      </a:spcAft>
      <a:buFont typeface="Wingdings" pitchFamily="2" charset="2"/>
      <a:buChar char="§"/>
      <a:defRPr sz="3600" kern="1200">
        <a:solidFill>
          <a:schemeClr val="tx1"/>
        </a:solidFill>
        <a:latin typeface="Tahoma" pitchFamily="34" charset="0"/>
        <a:ea typeface="+mn-ea"/>
        <a:cs typeface="+mn-cs"/>
      </a:defRPr>
    </a:lvl3pPr>
    <a:lvl4pPr marL="1371600" algn="l" rtl="0" fontAlgn="base">
      <a:lnSpc>
        <a:spcPct val="90000"/>
      </a:lnSpc>
      <a:spcBef>
        <a:spcPct val="10000"/>
      </a:spcBef>
      <a:spcAft>
        <a:spcPct val="0"/>
      </a:spcAft>
      <a:buFont typeface="Wingdings" pitchFamily="2" charset="2"/>
      <a:buChar char="§"/>
      <a:defRPr sz="3600" kern="1200">
        <a:solidFill>
          <a:schemeClr val="tx1"/>
        </a:solidFill>
        <a:latin typeface="Tahoma" pitchFamily="34" charset="0"/>
        <a:ea typeface="+mn-ea"/>
        <a:cs typeface="+mn-cs"/>
      </a:defRPr>
    </a:lvl4pPr>
    <a:lvl5pPr marL="1828800" algn="l" rtl="0" fontAlgn="base">
      <a:lnSpc>
        <a:spcPct val="90000"/>
      </a:lnSpc>
      <a:spcBef>
        <a:spcPct val="10000"/>
      </a:spcBef>
      <a:spcAft>
        <a:spcPct val="0"/>
      </a:spcAft>
      <a:buFont typeface="Wingdings" pitchFamily="2" charset="2"/>
      <a:buChar char="§"/>
      <a:defRPr sz="3600" kern="1200">
        <a:solidFill>
          <a:schemeClr val="tx1"/>
        </a:solidFill>
        <a:latin typeface="Tahoma" pitchFamily="34" charset="0"/>
        <a:ea typeface="+mn-ea"/>
        <a:cs typeface="+mn-cs"/>
      </a:defRPr>
    </a:lvl5pPr>
    <a:lvl6pPr marL="2286000" algn="l" defTabSz="914400" rtl="0" eaLnBrk="1" latinLnBrk="0" hangingPunct="1">
      <a:defRPr sz="3600" kern="1200">
        <a:solidFill>
          <a:schemeClr val="tx1"/>
        </a:solidFill>
        <a:latin typeface="Tahoma" pitchFamily="34" charset="0"/>
        <a:ea typeface="+mn-ea"/>
        <a:cs typeface="+mn-cs"/>
      </a:defRPr>
    </a:lvl6pPr>
    <a:lvl7pPr marL="2743200" algn="l" defTabSz="914400" rtl="0" eaLnBrk="1" latinLnBrk="0" hangingPunct="1">
      <a:defRPr sz="3600" kern="1200">
        <a:solidFill>
          <a:schemeClr val="tx1"/>
        </a:solidFill>
        <a:latin typeface="Tahoma" pitchFamily="34" charset="0"/>
        <a:ea typeface="+mn-ea"/>
        <a:cs typeface="+mn-cs"/>
      </a:defRPr>
    </a:lvl7pPr>
    <a:lvl8pPr marL="3200400" algn="l" defTabSz="914400" rtl="0" eaLnBrk="1" latinLnBrk="0" hangingPunct="1">
      <a:defRPr sz="3600" kern="1200">
        <a:solidFill>
          <a:schemeClr val="tx1"/>
        </a:solidFill>
        <a:latin typeface="Tahoma" pitchFamily="34" charset="0"/>
        <a:ea typeface="+mn-ea"/>
        <a:cs typeface="+mn-cs"/>
      </a:defRPr>
    </a:lvl8pPr>
    <a:lvl9pPr marL="3657600" algn="l" defTabSz="914400" rtl="0" eaLnBrk="1" latinLnBrk="0" hangingPunct="1">
      <a:defRPr sz="3600" kern="1200">
        <a:solidFill>
          <a:schemeClr val="tx1"/>
        </a:solidFill>
        <a:latin typeface="Tahom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2A69A4"/>
    <a:srgbClr val="FFFF99"/>
    <a:srgbClr val="0066FF"/>
    <a:srgbClr val="33CCFF"/>
    <a:srgbClr val="CCECFF"/>
    <a:srgbClr val="CCFFCC"/>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04" y="7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81" d="100"/>
          <a:sy n="81" d="100"/>
        </p:scale>
        <p:origin x="-1984" y="-112"/>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4-12T11:24:07.281" idx="2">
    <p:pos x="5786" y="1816"/>
    <p:text>Given the following definitions of reliability, availability and maintainability 
Reliability represents the probability of the systems to perform required functions for a desired period of time without failure.
Availability represents the probability that the system is operating properly when it is requested for use.
Maintainability is defined as the probability of performing a successful repair action within a given time
</p:text>
  </p:cm>
  <p:cm authorId="0" dt="2012-04-12T11:25:17.687" idx="3">
    <p:pos x="5829" y="2358"/>
    <p:text>as an example each disk array can be managed by up to 8 NSD servers nodes (one primary and seven failovers). In order to bring down the file system all the 8 nodes must fail. Lustre current architecture can rely on up to two servers for the same disk array.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lnSpc>
                <a:spcPct val="100000"/>
              </a:lnSpc>
              <a:spcBef>
                <a:spcPct val="0"/>
              </a:spcBef>
              <a:buFontTx/>
              <a:buNone/>
              <a:defRPr sz="1300">
                <a:latin typeface="Times New Roman" pitchFamily="18" charset="0"/>
              </a:defRPr>
            </a:lvl1pPr>
          </a:lstStyle>
          <a:p>
            <a:endParaRPr lang="it-IT" altLang="it-IT"/>
          </a:p>
        </p:txBody>
      </p:sp>
      <p:sp>
        <p:nvSpPr>
          <p:cNvPr id="7065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lnSpc>
                <a:spcPct val="100000"/>
              </a:lnSpc>
              <a:spcBef>
                <a:spcPct val="0"/>
              </a:spcBef>
              <a:buFontTx/>
              <a:buNone/>
              <a:defRPr sz="1300">
                <a:latin typeface="Times New Roman" pitchFamily="18" charset="0"/>
              </a:defRPr>
            </a:lvl1pPr>
          </a:lstStyle>
          <a:p>
            <a:endParaRPr lang="it-IT" altLang="it-IT"/>
          </a:p>
        </p:txBody>
      </p:sp>
      <p:sp>
        <p:nvSpPr>
          <p:cNvPr id="7066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lnSpc>
                <a:spcPct val="100000"/>
              </a:lnSpc>
              <a:spcBef>
                <a:spcPct val="0"/>
              </a:spcBef>
              <a:buFontTx/>
              <a:buNone/>
              <a:defRPr sz="1300">
                <a:latin typeface="Times New Roman" pitchFamily="18" charset="0"/>
              </a:defRPr>
            </a:lvl1pPr>
          </a:lstStyle>
          <a:p>
            <a:endParaRPr lang="it-IT" altLang="it-IT"/>
          </a:p>
        </p:txBody>
      </p:sp>
      <p:sp>
        <p:nvSpPr>
          <p:cNvPr id="7066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lnSpc>
                <a:spcPct val="100000"/>
              </a:lnSpc>
              <a:spcBef>
                <a:spcPct val="0"/>
              </a:spcBef>
              <a:buFontTx/>
              <a:buNone/>
              <a:defRPr sz="1300">
                <a:latin typeface="Times New Roman" pitchFamily="18" charset="0"/>
              </a:defRPr>
            </a:lvl1pPr>
          </a:lstStyle>
          <a:p>
            <a:fld id="{9A39F6F9-9DEC-40C4-BA71-75065BDCDBF0}" type="slidenum">
              <a:rPr lang="it-IT" altLang="it-IT"/>
              <a:pPr/>
              <a:t>‹N›</a:t>
            </a:fld>
            <a:endParaRPr lang="it-IT"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lnSpc>
                <a:spcPct val="100000"/>
              </a:lnSpc>
              <a:spcBef>
                <a:spcPct val="0"/>
              </a:spcBef>
              <a:buFontTx/>
              <a:buNone/>
              <a:defRPr sz="1300">
                <a:latin typeface="Times New Roman" pitchFamily="18" charset="0"/>
              </a:defRPr>
            </a:lvl1pPr>
          </a:lstStyle>
          <a:p>
            <a:endParaRPr lang="it-IT" altLang="it-IT"/>
          </a:p>
        </p:txBody>
      </p:sp>
      <p:sp>
        <p:nvSpPr>
          <p:cNvPr id="22531"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lnSpc>
                <a:spcPct val="100000"/>
              </a:lnSpc>
              <a:spcBef>
                <a:spcPct val="0"/>
              </a:spcBef>
              <a:buFontTx/>
              <a:buNone/>
              <a:defRPr sz="1300">
                <a:latin typeface="Times New Roman" pitchFamily="18" charset="0"/>
              </a:defRPr>
            </a:lvl1pPr>
          </a:lstStyle>
          <a:p>
            <a:endParaRPr lang="it-IT" altLang="it-IT"/>
          </a:p>
        </p:txBody>
      </p:sp>
      <p:sp>
        <p:nvSpPr>
          <p:cNvPr id="22532"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2253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lnSpc>
                <a:spcPct val="100000"/>
              </a:lnSpc>
              <a:spcBef>
                <a:spcPct val="0"/>
              </a:spcBef>
              <a:buFontTx/>
              <a:buNone/>
              <a:defRPr sz="1300">
                <a:latin typeface="Times New Roman" pitchFamily="18" charset="0"/>
              </a:defRPr>
            </a:lvl1pPr>
          </a:lstStyle>
          <a:p>
            <a:endParaRPr lang="it-IT" altLang="it-IT"/>
          </a:p>
        </p:txBody>
      </p:sp>
      <p:sp>
        <p:nvSpPr>
          <p:cNvPr id="2253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lnSpc>
                <a:spcPct val="100000"/>
              </a:lnSpc>
              <a:spcBef>
                <a:spcPct val="0"/>
              </a:spcBef>
              <a:buFontTx/>
              <a:buNone/>
              <a:defRPr sz="1300">
                <a:latin typeface="Times New Roman" pitchFamily="18" charset="0"/>
              </a:defRPr>
            </a:lvl1pPr>
          </a:lstStyle>
          <a:p>
            <a:fld id="{3B3CB67E-C24B-41CC-94A2-E61199245015}"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7A5E103-A7E5-4822-9723-E03039329797}" type="slidenum">
              <a:rPr lang="it-IT" altLang="it-IT"/>
              <a:pPr/>
              <a:t>1</a:t>
            </a:fld>
            <a:endParaRPr lang="it-IT" altLang="it-IT"/>
          </a:p>
        </p:txBody>
      </p:sp>
      <p:sp>
        <p:nvSpPr>
          <p:cNvPr id="482306" name="Rectangle 2"/>
          <p:cNvSpPr>
            <a:spLocks noGrp="1" noRot="1" noChangeAspect="1" noChangeArrowheads="1" noTextEdit="1"/>
          </p:cNvSpPr>
          <p:nvPr>
            <p:ph type="sldImg"/>
          </p:nvPr>
        </p:nvSpPr>
        <p:spPr>
          <a:xfrm>
            <a:off x="992188" y="768350"/>
            <a:ext cx="5116512" cy="3836988"/>
          </a:xfrm>
          <a:ln/>
        </p:spPr>
      </p:sp>
      <p:sp>
        <p:nvSpPr>
          <p:cNvPr id="482307" name="Rectangle 3"/>
          <p:cNvSpPr>
            <a:spLocks noGrp="1" noChangeArrowheads="1"/>
          </p:cNvSpPr>
          <p:nvPr>
            <p:ph type="body" idx="1"/>
          </p:nvPr>
        </p:nvSpPr>
        <p:spPr>
          <a:xfrm>
            <a:off x="946150" y="4859338"/>
            <a:ext cx="5207000" cy="4606925"/>
          </a:xfrm>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040939E-8462-4A43-9425-F0087737E98E}" type="slidenum">
              <a:rPr lang="it-IT" altLang="it-IT"/>
              <a:pPr/>
              <a:t>17</a:t>
            </a:fld>
            <a:endParaRPr lang="it-IT" altLang="it-IT"/>
          </a:p>
        </p:txBody>
      </p:sp>
      <p:sp>
        <p:nvSpPr>
          <p:cNvPr id="477186" name="Rectangle 2"/>
          <p:cNvSpPr>
            <a:spLocks noGrp="1" noRot="1" noChangeAspect="1" noChangeArrowheads="1" noTextEdit="1"/>
          </p:cNvSpPr>
          <p:nvPr>
            <p:ph type="sldImg"/>
          </p:nvPr>
        </p:nvSpPr>
        <p:spPr>
          <a:xfrm>
            <a:off x="992188" y="768350"/>
            <a:ext cx="5114925" cy="3836988"/>
          </a:xfrm>
          <a:ln/>
        </p:spPr>
      </p:sp>
      <p:sp>
        <p:nvSpPr>
          <p:cNvPr id="4771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Shape 400"/>
          <p:cNvSpPr>
            <a:spLocks noGrp="1" noRot="1" noChangeAspect="1"/>
          </p:cNvSpPr>
          <p:nvPr>
            <p:ph type="sldImg" idx="2"/>
          </p:nvPr>
        </p:nvSpPr>
        <p:spPr>
          <a:xfrm>
            <a:off x="995363" y="768350"/>
            <a:ext cx="5087937" cy="3816350"/>
          </a:xfrm>
          <a:ln>
            <a:round/>
            <a:headEnd/>
            <a:tailEnd/>
          </a:ln>
        </p:spPr>
      </p:sp>
      <p:sp>
        <p:nvSpPr>
          <p:cNvPr id="47106" name="Shape 401"/>
          <p:cNvSpPr>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Shape 394"/>
          <p:cNvSpPr>
            <a:spLocks noGrp="1" noRot="1" noChangeAspect="1"/>
          </p:cNvSpPr>
          <p:nvPr>
            <p:ph type="sldImg" idx="2"/>
          </p:nvPr>
        </p:nvSpPr>
        <p:spPr>
          <a:xfrm>
            <a:off x="995363" y="768350"/>
            <a:ext cx="5087937" cy="3816350"/>
          </a:xfrm>
          <a:ln>
            <a:round/>
            <a:headEnd/>
            <a:tailEnd/>
          </a:ln>
        </p:spPr>
      </p:sp>
      <p:sp>
        <p:nvSpPr>
          <p:cNvPr id="45058" name="Shape 395"/>
          <p:cNvSpPr>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1" name="Shape 416"/>
          <p:cNvSpPr>
            <a:spLocks noChangeArrowheads="1"/>
          </p:cNvSpPr>
          <p:nvPr/>
        </p:nvSpPr>
        <p:spPr bwMode="auto">
          <a:xfrm>
            <a:off x="986014" y="2387301"/>
            <a:ext cx="5127272" cy="598569"/>
          </a:xfrm>
          <a:prstGeom prst="rect">
            <a:avLst/>
          </a:prstGeom>
          <a:solidFill>
            <a:srgbClr val="FFFFFF"/>
          </a:solidFill>
          <a:ln w="9525" cap="rnd">
            <a:solidFill>
              <a:srgbClr val="000000"/>
            </a:solidFill>
            <a:miter lim="800000"/>
            <a:headEnd/>
            <a:tailEnd/>
          </a:ln>
        </p:spPr>
        <p:txBody>
          <a:bodyPr lIns="99032" tIns="49502" rIns="99032" bIns="49502" anchor="ctr">
            <a:spAutoFit/>
          </a:bodyPr>
          <a:lstStyle/>
          <a:p>
            <a:endParaRPr lang="en-GB"/>
          </a:p>
        </p:txBody>
      </p:sp>
      <p:sp>
        <p:nvSpPr>
          <p:cNvPr id="51202" name="Shape 417"/>
          <p:cNvSpPr>
            <a:spLocks noChangeArrowheads="1"/>
          </p:cNvSpPr>
          <p:nvPr/>
        </p:nvSpPr>
        <p:spPr bwMode="auto">
          <a:xfrm>
            <a:off x="709930" y="6860503"/>
            <a:ext cx="5669580" cy="598569"/>
          </a:xfrm>
          <a:prstGeom prst="rect">
            <a:avLst/>
          </a:prstGeom>
          <a:noFill/>
          <a:ln w="9525">
            <a:noFill/>
            <a:miter lim="800000"/>
            <a:headEnd/>
            <a:tailEnd/>
          </a:ln>
        </p:spPr>
        <p:txBody>
          <a:bodyPr lIns="99032" tIns="49502" rIns="99032" bIns="49502" anchor="ctr">
            <a:spAutoFit/>
          </a:bodyPr>
          <a:lstStyle/>
          <a:p>
            <a:endParaRPr lang="en-GB"/>
          </a:p>
        </p:txBody>
      </p:sp>
      <p:sp>
        <p:nvSpPr>
          <p:cNvPr id="51203" name="Shape 418"/>
          <p:cNvSpPr>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GB" smtClean="0"/>
          </a:p>
        </p:txBody>
      </p:sp>
      <p:sp>
        <p:nvSpPr>
          <p:cNvPr id="51204" name="Shape 419"/>
          <p:cNvSpPr>
            <a:spLocks noGrp="1" noRot="1" noChangeAspect="1"/>
          </p:cNvSpPr>
          <p:nvPr>
            <p:ph type="sldImg" idx="2"/>
          </p:nvPr>
        </p:nvSpPr>
        <p:spPr>
          <a:xfrm>
            <a:off x="995363" y="768350"/>
            <a:ext cx="5087937" cy="3816350"/>
          </a:xfrm>
          <a:ln>
            <a:round/>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49" name="Shape 416"/>
          <p:cNvSpPr>
            <a:spLocks noChangeArrowheads="1"/>
          </p:cNvSpPr>
          <p:nvPr/>
        </p:nvSpPr>
        <p:spPr bwMode="auto">
          <a:xfrm>
            <a:off x="986014" y="2387301"/>
            <a:ext cx="5127272" cy="598569"/>
          </a:xfrm>
          <a:prstGeom prst="rect">
            <a:avLst/>
          </a:prstGeom>
          <a:solidFill>
            <a:srgbClr val="FFFFFF"/>
          </a:solidFill>
          <a:ln w="9525" cap="rnd">
            <a:solidFill>
              <a:srgbClr val="000000"/>
            </a:solidFill>
            <a:miter lim="800000"/>
            <a:headEnd/>
            <a:tailEnd/>
          </a:ln>
        </p:spPr>
        <p:txBody>
          <a:bodyPr lIns="99032" tIns="49502" rIns="99032" bIns="49502" anchor="ctr">
            <a:spAutoFit/>
          </a:bodyPr>
          <a:lstStyle/>
          <a:p>
            <a:endParaRPr lang="en-GB"/>
          </a:p>
        </p:txBody>
      </p:sp>
      <p:sp>
        <p:nvSpPr>
          <p:cNvPr id="53250" name="Shape 417"/>
          <p:cNvSpPr>
            <a:spLocks noChangeArrowheads="1"/>
          </p:cNvSpPr>
          <p:nvPr/>
        </p:nvSpPr>
        <p:spPr bwMode="auto">
          <a:xfrm>
            <a:off x="709930" y="6860503"/>
            <a:ext cx="5669580" cy="598569"/>
          </a:xfrm>
          <a:prstGeom prst="rect">
            <a:avLst/>
          </a:prstGeom>
          <a:noFill/>
          <a:ln w="9525">
            <a:noFill/>
            <a:miter lim="800000"/>
            <a:headEnd/>
            <a:tailEnd/>
          </a:ln>
        </p:spPr>
        <p:txBody>
          <a:bodyPr lIns="99032" tIns="49502" rIns="99032" bIns="49502" anchor="ctr">
            <a:spAutoFit/>
          </a:bodyPr>
          <a:lstStyle/>
          <a:p>
            <a:endParaRPr lang="en-GB"/>
          </a:p>
        </p:txBody>
      </p:sp>
      <p:sp>
        <p:nvSpPr>
          <p:cNvPr id="53251" name="Shape 418"/>
          <p:cNvSpPr>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GB" smtClean="0"/>
          </a:p>
        </p:txBody>
      </p:sp>
      <p:sp>
        <p:nvSpPr>
          <p:cNvPr id="53252" name="Shape 419"/>
          <p:cNvSpPr>
            <a:spLocks noGrp="1" noRot="1" noChangeAspect="1"/>
          </p:cNvSpPr>
          <p:nvPr>
            <p:ph type="sldImg" idx="2"/>
          </p:nvPr>
        </p:nvSpPr>
        <p:spPr>
          <a:xfrm>
            <a:off x="995363" y="768350"/>
            <a:ext cx="5087937" cy="3816350"/>
          </a:xfrm>
          <a:ln>
            <a:round/>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0312812-D2DD-4900-BBB9-828C17B847CA}" type="slidenum">
              <a:rPr lang="it-IT" altLang="it-IT"/>
              <a:pPr/>
              <a:t>2</a:t>
            </a:fld>
            <a:endParaRPr lang="it-IT" altLang="it-IT"/>
          </a:p>
        </p:txBody>
      </p:sp>
      <p:sp>
        <p:nvSpPr>
          <p:cNvPr id="434178" name="Rectangle 2"/>
          <p:cNvSpPr>
            <a:spLocks noGrp="1" noRot="1" noChangeAspect="1" noChangeArrowheads="1" noTextEdit="1"/>
          </p:cNvSpPr>
          <p:nvPr>
            <p:ph type="sldImg"/>
          </p:nvPr>
        </p:nvSpPr>
        <p:spPr>
          <a:xfrm>
            <a:off x="992188" y="768350"/>
            <a:ext cx="5114925" cy="3836988"/>
          </a:xfrm>
          <a:ln/>
        </p:spPr>
      </p:sp>
      <p:sp>
        <p:nvSpPr>
          <p:cNvPr id="434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CE8D848-8544-4429-91FD-FCEB483DFE23}" type="slidenum">
              <a:rPr lang="it-IT" altLang="it-IT"/>
              <a:pPr/>
              <a:t>5</a:t>
            </a:fld>
            <a:endParaRPr lang="it-IT" altLang="it-IT"/>
          </a:p>
        </p:txBody>
      </p:sp>
      <p:sp>
        <p:nvSpPr>
          <p:cNvPr id="495618" name="Rectangle 2"/>
          <p:cNvSpPr>
            <a:spLocks noGrp="1" noRot="1" noChangeAspect="1" noChangeArrowheads="1" noTextEdit="1"/>
          </p:cNvSpPr>
          <p:nvPr>
            <p:ph type="sldImg"/>
          </p:nvPr>
        </p:nvSpPr>
        <p:spPr>
          <a:xfrm>
            <a:off x="992188" y="768350"/>
            <a:ext cx="5116512" cy="3836988"/>
          </a:xfrm>
          <a:ln/>
        </p:spPr>
      </p:sp>
      <p:sp>
        <p:nvSpPr>
          <p:cNvPr id="495619" name="Rectangle 3"/>
          <p:cNvSpPr>
            <a:spLocks noGrp="1" noChangeArrowheads="1"/>
          </p:cNvSpPr>
          <p:nvPr>
            <p:ph type="body" idx="1"/>
          </p:nvPr>
        </p:nvSpPr>
        <p:spPr>
          <a:xfrm>
            <a:off x="946150" y="4859338"/>
            <a:ext cx="5207000" cy="4606925"/>
          </a:xfrm>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473DD76-F3C7-4083-9BD4-26985F12324F}" type="slidenum">
              <a:rPr lang="it-IT" altLang="it-IT"/>
              <a:pPr/>
              <a:t>10</a:t>
            </a:fld>
            <a:endParaRPr lang="it-IT" altLang="it-IT"/>
          </a:p>
        </p:txBody>
      </p:sp>
      <p:sp>
        <p:nvSpPr>
          <p:cNvPr id="523266" name="Rectangle 2"/>
          <p:cNvSpPr>
            <a:spLocks noGrp="1" noRot="1" noChangeAspect="1" noChangeArrowheads="1" noTextEdit="1"/>
          </p:cNvSpPr>
          <p:nvPr>
            <p:ph type="sldImg"/>
          </p:nvPr>
        </p:nvSpPr>
        <p:spPr>
          <a:xfrm>
            <a:off x="992188" y="768350"/>
            <a:ext cx="5116512" cy="3836988"/>
          </a:xfrm>
          <a:ln/>
        </p:spPr>
      </p:sp>
      <p:sp>
        <p:nvSpPr>
          <p:cNvPr id="523267" name="Rectangle 3"/>
          <p:cNvSpPr>
            <a:spLocks noGrp="1" noChangeArrowheads="1"/>
          </p:cNvSpPr>
          <p:nvPr>
            <p:ph type="body" idx="1"/>
          </p:nvPr>
        </p:nvSpPr>
        <p:spPr>
          <a:xfrm>
            <a:off x="946150" y="4862513"/>
            <a:ext cx="5207000" cy="4603750"/>
          </a:xfrm>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E1DE699-89A5-4AE4-85B5-E4A6B92EC862}" type="slidenum">
              <a:rPr lang="it-IT" altLang="it-IT"/>
              <a:pPr/>
              <a:t>11</a:t>
            </a:fld>
            <a:endParaRPr lang="it-IT" altLang="it-IT"/>
          </a:p>
        </p:txBody>
      </p:sp>
      <p:sp>
        <p:nvSpPr>
          <p:cNvPr id="497666" name="Rectangle 2"/>
          <p:cNvSpPr>
            <a:spLocks noGrp="1" noRot="1" noChangeAspect="1" noChangeArrowheads="1" noTextEdit="1"/>
          </p:cNvSpPr>
          <p:nvPr>
            <p:ph type="sldImg"/>
          </p:nvPr>
        </p:nvSpPr>
        <p:spPr>
          <a:xfrm>
            <a:off x="992188" y="768350"/>
            <a:ext cx="5116512" cy="3836988"/>
          </a:xfrm>
          <a:ln/>
        </p:spPr>
      </p:sp>
      <p:sp>
        <p:nvSpPr>
          <p:cNvPr id="497667" name="Rectangle 3"/>
          <p:cNvSpPr>
            <a:spLocks noGrp="1" noChangeArrowheads="1"/>
          </p:cNvSpPr>
          <p:nvPr>
            <p:ph type="body" idx="1"/>
          </p:nvPr>
        </p:nvSpPr>
        <p:spPr>
          <a:xfrm>
            <a:off x="946150" y="4859338"/>
            <a:ext cx="5207000" cy="4606925"/>
          </a:xfrm>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C98FAC6-BE0D-4369-9859-FF42F6A9F99B}" type="slidenum">
              <a:rPr lang="it-IT" altLang="it-IT"/>
              <a:pPr/>
              <a:t>12</a:t>
            </a:fld>
            <a:endParaRPr lang="it-IT" altLang="it-IT"/>
          </a:p>
        </p:txBody>
      </p:sp>
      <p:sp>
        <p:nvSpPr>
          <p:cNvPr id="499714" name="Rectangle 2"/>
          <p:cNvSpPr>
            <a:spLocks noGrp="1" noRot="1" noChangeAspect="1" noChangeArrowheads="1" noTextEdit="1"/>
          </p:cNvSpPr>
          <p:nvPr>
            <p:ph type="sldImg"/>
          </p:nvPr>
        </p:nvSpPr>
        <p:spPr>
          <a:xfrm>
            <a:off x="992188" y="768350"/>
            <a:ext cx="5116512" cy="3836988"/>
          </a:xfrm>
          <a:ln/>
        </p:spPr>
      </p:sp>
      <p:sp>
        <p:nvSpPr>
          <p:cNvPr id="499715" name="Rectangle 3"/>
          <p:cNvSpPr>
            <a:spLocks noGrp="1" noChangeArrowheads="1"/>
          </p:cNvSpPr>
          <p:nvPr>
            <p:ph type="body" idx="1"/>
          </p:nvPr>
        </p:nvSpPr>
        <p:spPr>
          <a:xfrm>
            <a:off x="946150" y="4859338"/>
            <a:ext cx="5207000" cy="4606925"/>
          </a:xfrm>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4BA9428-06CA-40C2-8E0D-526CDF6F4650}" type="slidenum">
              <a:rPr lang="it-IT" altLang="it-IT"/>
              <a:pPr/>
              <a:t>13</a:t>
            </a:fld>
            <a:endParaRPr lang="it-IT" altLang="it-IT"/>
          </a:p>
        </p:txBody>
      </p:sp>
      <p:sp>
        <p:nvSpPr>
          <p:cNvPr id="471042" name="Rectangle 2"/>
          <p:cNvSpPr>
            <a:spLocks noGrp="1" noRot="1" noChangeAspect="1" noChangeArrowheads="1" noTextEdit="1"/>
          </p:cNvSpPr>
          <p:nvPr>
            <p:ph type="sldImg"/>
          </p:nvPr>
        </p:nvSpPr>
        <p:spPr>
          <a:xfrm>
            <a:off x="992188" y="768350"/>
            <a:ext cx="5114925" cy="3836988"/>
          </a:xfrm>
          <a:ln/>
        </p:spPr>
      </p:sp>
      <p:sp>
        <p:nvSpPr>
          <p:cNvPr id="4710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E0E84B6-8107-4FA8-B50C-B06BFD0C8D6D}" type="slidenum">
              <a:rPr lang="it-IT" altLang="it-IT"/>
              <a:pPr/>
              <a:t>14</a:t>
            </a:fld>
            <a:endParaRPr lang="it-IT" altLang="it-IT"/>
          </a:p>
        </p:txBody>
      </p:sp>
      <p:sp>
        <p:nvSpPr>
          <p:cNvPr id="473090" name="Rectangle 2"/>
          <p:cNvSpPr>
            <a:spLocks noGrp="1" noRot="1" noChangeAspect="1" noChangeArrowheads="1" noTextEdit="1"/>
          </p:cNvSpPr>
          <p:nvPr>
            <p:ph type="sldImg"/>
          </p:nvPr>
        </p:nvSpPr>
        <p:spPr>
          <a:xfrm>
            <a:off x="992188" y="768350"/>
            <a:ext cx="5114925" cy="3836988"/>
          </a:xfrm>
          <a:ln/>
        </p:spPr>
      </p:sp>
      <p:sp>
        <p:nvSpPr>
          <p:cNvPr id="4730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D1929EE-BF93-4611-85F8-324ED7CFE801}" type="slidenum">
              <a:rPr lang="it-IT" altLang="it-IT"/>
              <a:pPr/>
              <a:t>16</a:t>
            </a:fld>
            <a:endParaRPr lang="it-IT" altLang="it-IT"/>
          </a:p>
        </p:txBody>
      </p:sp>
      <p:sp>
        <p:nvSpPr>
          <p:cNvPr id="475138" name="Rectangle 2"/>
          <p:cNvSpPr>
            <a:spLocks noGrp="1" noRot="1" noChangeAspect="1" noChangeArrowheads="1" noTextEdit="1"/>
          </p:cNvSpPr>
          <p:nvPr>
            <p:ph type="sldImg"/>
          </p:nvPr>
        </p:nvSpPr>
        <p:spPr>
          <a:xfrm>
            <a:off x="992188" y="768350"/>
            <a:ext cx="5114925" cy="3836988"/>
          </a:xfrm>
          <a:ln/>
        </p:spPr>
      </p:sp>
      <p:sp>
        <p:nvSpPr>
          <p:cNvPr id="475139"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128" name="Picture 32" descr="img_ppt_nkd"/>
          <p:cNvPicPr>
            <a:picLocks noChangeAspect="1" noChangeArrowheads="1"/>
          </p:cNvPicPr>
          <p:nvPr userDrawn="1"/>
        </p:nvPicPr>
        <p:blipFill>
          <a:blip r:embed="rId2" cstate="print"/>
          <a:srcRect/>
          <a:stretch>
            <a:fillRect/>
          </a:stretch>
        </p:blipFill>
        <p:spPr bwMode="auto">
          <a:xfrm>
            <a:off x="0" y="1588"/>
            <a:ext cx="9144000" cy="6854825"/>
          </a:xfrm>
          <a:prstGeom prst="rect">
            <a:avLst/>
          </a:prstGeom>
          <a:noFill/>
        </p:spPr>
      </p:pic>
      <p:sp>
        <p:nvSpPr>
          <p:cNvPr id="4123" name="Rectangle 27"/>
          <p:cNvSpPr>
            <a:spLocks noChangeArrowheads="1"/>
          </p:cNvSpPr>
          <p:nvPr/>
        </p:nvSpPr>
        <p:spPr bwMode="auto">
          <a:xfrm>
            <a:off x="609600" y="6019800"/>
            <a:ext cx="1371600" cy="609600"/>
          </a:xfrm>
          <a:prstGeom prst="rect">
            <a:avLst/>
          </a:prstGeom>
          <a:noFill/>
          <a:ln w="9525">
            <a:noFill/>
            <a:miter lim="800000"/>
            <a:headEnd/>
            <a:tailEnd/>
          </a:ln>
          <a:effectLst/>
        </p:spPr>
        <p:txBody>
          <a:bodyPr lIns="92075" tIns="46038" rIns="92075" bIns="46038"/>
          <a:lstStyle/>
          <a:p>
            <a:pPr algn="r" eaLnBrk="0" hangingPunct="0">
              <a:lnSpc>
                <a:spcPct val="100000"/>
              </a:lnSpc>
              <a:buFontTx/>
              <a:buNone/>
              <a:tabLst>
                <a:tab pos="3048000" algn="l"/>
                <a:tab pos="4572000" algn="l"/>
              </a:tabLst>
            </a:pPr>
            <a:r>
              <a:rPr lang="it-IT" altLang="it-IT" sz="1200" b="1">
                <a:solidFill>
                  <a:srgbClr val="CDCDD1"/>
                </a:solidFill>
                <a:latin typeface="Arial" pitchFamily="34" charset="0"/>
              </a:rPr>
              <a:t>www.cineca.it </a:t>
            </a:r>
          </a:p>
          <a:p>
            <a:pPr algn="r" eaLnBrk="0" hangingPunct="0">
              <a:lnSpc>
                <a:spcPct val="100000"/>
              </a:lnSpc>
              <a:buFontTx/>
              <a:buNone/>
              <a:tabLst>
                <a:tab pos="3048000" algn="l"/>
                <a:tab pos="4572000" algn="l"/>
              </a:tabLst>
            </a:pPr>
            <a:endParaRPr lang="it-IT" altLang="it-IT" sz="1200" b="1">
              <a:solidFill>
                <a:srgbClr val="CDCDD1"/>
              </a:solidFill>
              <a:latin typeface="Arial" pitchFamily="34" charset="0"/>
            </a:endParaRPr>
          </a:p>
        </p:txBody>
      </p:sp>
      <p:sp>
        <p:nvSpPr>
          <p:cNvPr id="4124" name="Rectangle 28"/>
          <p:cNvSpPr>
            <a:spLocks noGrp="1" noChangeArrowheads="1"/>
          </p:cNvSpPr>
          <p:nvPr>
            <p:ph type="ctrTitle" sz="quarter"/>
          </p:nvPr>
        </p:nvSpPr>
        <p:spPr>
          <a:xfrm>
            <a:off x="685800" y="1905000"/>
            <a:ext cx="7772400" cy="990600"/>
          </a:xfrm>
        </p:spPr>
        <p:txBody>
          <a:bodyPr/>
          <a:lstStyle>
            <a:lvl1pPr algn="ctr">
              <a:defRPr sz="2000">
                <a:solidFill>
                  <a:srgbClr val="FFFFFF"/>
                </a:solidFill>
                <a:latin typeface="Microsoft YaHei" pitchFamily="34" charset="-122"/>
              </a:defRPr>
            </a:lvl1pPr>
          </a:lstStyle>
          <a:p>
            <a:r>
              <a:rPr lang="en-US" altLang="it-IT"/>
              <a:t>Parallel programming trends in extremely scalable architectures</a:t>
            </a:r>
            <a:endParaRPr lang="it-IT" altLang="it-IT"/>
          </a:p>
        </p:txBody>
      </p:sp>
      <p:sp>
        <p:nvSpPr>
          <p:cNvPr id="4126" name="Rectangle 30"/>
          <p:cNvSpPr>
            <a:spLocks noGrp="1" noChangeArrowheads="1"/>
          </p:cNvSpPr>
          <p:nvPr>
            <p:ph type="subTitle" sz="quarter" idx="1"/>
          </p:nvPr>
        </p:nvSpPr>
        <p:spPr>
          <a:xfrm>
            <a:off x="762000" y="2971800"/>
            <a:ext cx="7696200" cy="609600"/>
          </a:xfrm>
        </p:spPr>
        <p:txBody>
          <a:bodyPr/>
          <a:lstStyle>
            <a:lvl1pPr algn="r">
              <a:tabLst>
                <a:tab pos="3048000" algn="l"/>
                <a:tab pos="4572000" algn="l"/>
              </a:tabLst>
              <a:defRPr sz="1200" b="1">
                <a:solidFill>
                  <a:srgbClr val="CDCDD1"/>
                </a:solidFill>
              </a:defRPr>
            </a:lvl1pPr>
          </a:lstStyle>
          <a:p>
            <a:r>
              <a:rPr lang="it-IT" altLang="it-IT"/>
              <a:t>Carlo Cavazzoni</a:t>
            </a:r>
          </a:p>
        </p:txBody>
      </p:sp>
      <p:pic>
        <p:nvPicPr>
          <p:cNvPr id="4127" name="Picture 31" descr="logocineca2006bco"/>
          <p:cNvPicPr>
            <a:picLocks noChangeAspect="1" noChangeArrowheads="1"/>
          </p:cNvPicPr>
          <p:nvPr userDrawn="1"/>
        </p:nvPicPr>
        <p:blipFill>
          <a:blip r:embed="rId3" cstate="print"/>
          <a:srcRect/>
          <a:stretch>
            <a:fillRect/>
          </a:stretch>
        </p:blipFill>
        <p:spPr bwMode="auto">
          <a:xfrm>
            <a:off x="250825" y="188913"/>
            <a:ext cx="1201738" cy="180022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1295400"/>
            <a:ext cx="1943100" cy="4953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1295400"/>
            <a:ext cx="5676900" cy="4953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90"/>
        <p:cNvGrpSpPr/>
        <p:nvPr/>
      </p:nvGrpSpPr>
      <p:grpSpPr>
        <a:xfrm>
          <a:off x="0" y="0"/>
          <a:ext cx="0" cy="0"/>
          <a:chOff x="0" y="0"/>
          <a:chExt cx="0" cy="0"/>
        </a:xfrm>
      </p:grpSpPr>
      <p:sp>
        <p:nvSpPr>
          <p:cNvPr id="4" name="Shape 52"/>
          <p:cNvSpPr>
            <a:spLocks noChangeArrowheads="1"/>
          </p:cNvSpPr>
          <p:nvPr/>
        </p:nvSpPr>
        <p:spPr bwMode="auto">
          <a:xfrm>
            <a:off x="0" y="0"/>
            <a:ext cx="9142534" cy="1206500"/>
          </a:xfrm>
          <a:prstGeom prst="rect">
            <a:avLst/>
          </a:prstGeom>
          <a:blipFill dpi="0" rotWithShape="1">
            <a:blip r:embed="rId2" cstate="print"/>
            <a:srcRect/>
            <a:stretch>
              <a:fillRect/>
            </a:stretch>
          </a:blipFill>
          <a:ln w="9525">
            <a:noFill/>
            <a:miter lim="800000"/>
            <a:headEnd/>
            <a:tailEnd/>
          </a:ln>
        </p:spPr>
        <p:txBody>
          <a:bodyPr/>
          <a:lstStyle/>
          <a:p>
            <a:pPr>
              <a:defRPr/>
            </a:pPr>
            <a:endParaRPr lang="it-IT"/>
          </a:p>
        </p:txBody>
      </p:sp>
      <p:sp>
        <p:nvSpPr>
          <p:cNvPr id="92" name="Shape 92"/>
          <p:cNvSpPr>
            <a:spLocks noGrp="1"/>
          </p:cNvSpPr>
          <p:nvPr>
            <p:ph type="title"/>
          </p:nvPr>
        </p:nvSpPr>
        <p:spPr>
          <a:xfrm>
            <a:off x="351636" y="1233488"/>
            <a:ext cx="7296446" cy="758825"/>
          </a:xfrm>
          <a:prstGeom prst="rect">
            <a:avLst/>
          </a:prstGeom>
          <a:noFill/>
          <a:ln>
            <a:noFill/>
          </a:ln>
        </p:spPr>
        <p:txBody>
          <a:bodyPr/>
          <a:lstStyle>
            <a:lvl1pPr algn="l" rtl="0">
              <a:lnSpc>
                <a:spcPct val="100000"/>
              </a:lnSpc>
              <a:spcBef>
                <a:spcPts val="0"/>
              </a:spcBef>
              <a:spcAft>
                <a:spcPts val="0"/>
              </a:spcAft>
              <a:defRPr sz="2000">
                <a:solidFill>
                  <a:srgbClr val="367CBB"/>
                </a:solidFill>
                <a:latin typeface="Arial"/>
                <a:ea typeface="Arial"/>
                <a:cs typeface="Arial"/>
                <a:sym typeface="Arial"/>
              </a:defRPr>
            </a:lvl1pPr>
            <a:lvl2pPr marL="742950" indent="-285750" algn="l" rtl="0">
              <a:lnSpc>
                <a:spcPct val="100000"/>
              </a:lnSpc>
              <a:spcBef>
                <a:spcPts val="0"/>
              </a:spcBef>
              <a:spcAft>
                <a:spcPts val="0"/>
              </a:spcAft>
              <a:defRPr sz="2000" baseline="0">
                <a:solidFill>
                  <a:srgbClr val="367CBB"/>
                </a:solidFill>
                <a:latin typeface="Arial"/>
                <a:ea typeface="Arial"/>
                <a:cs typeface="Arial"/>
                <a:sym typeface="Arial"/>
              </a:defRPr>
            </a:lvl2pPr>
            <a:lvl3pPr marL="1143000" indent="-228600" algn="l" rtl="0">
              <a:lnSpc>
                <a:spcPct val="100000"/>
              </a:lnSpc>
              <a:spcBef>
                <a:spcPts val="0"/>
              </a:spcBef>
              <a:spcAft>
                <a:spcPts val="0"/>
              </a:spcAft>
              <a:defRPr sz="2000" baseline="0">
                <a:solidFill>
                  <a:srgbClr val="367CBB"/>
                </a:solidFill>
                <a:latin typeface="Arial"/>
                <a:ea typeface="Arial"/>
                <a:cs typeface="Arial"/>
                <a:sym typeface="Arial"/>
              </a:defRPr>
            </a:lvl3pPr>
            <a:lvl4pPr marL="1600200" indent="-228600" algn="l" rtl="0">
              <a:lnSpc>
                <a:spcPct val="100000"/>
              </a:lnSpc>
              <a:spcBef>
                <a:spcPts val="0"/>
              </a:spcBef>
              <a:spcAft>
                <a:spcPts val="0"/>
              </a:spcAft>
              <a:defRPr sz="2000" baseline="0">
                <a:solidFill>
                  <a:srgbClr val="367CBB"/>
                </a:solidFill>
                <a:latin typeface="Arial"/>
                <a:ea typeface="Arial"/>
                <a:cs typeface="Arial"/>
                <a:sym typeface="Arial"/>
              </a:defRPr>
            </a:lvl4pPr>
            <a:lvl5pPr marL="2057400" indent="-228600" algn="l" rtl="0">
              <a:lnSpc>
                <a:spcPct val="100000"/>
              </a:lnSpc>
              <a:spcBef>
                <a:spcPts val="0"/>
              </a:spcBef>
              <a:spcAft>
                <a:spcPts val="0"/>
              </a:spcAft>
              <a:defRPr sz="2000" baseline="0">
                <a:solidFill>
                  <a:srgbClr val="367CBB"/>
                </a:solidFill>
                <a:latin typeface="Arial"/>
                <a:ea typeface="Arial"/>
                <a:cs typeface="Arial"/>
                <a:sym typeface="Arial"/>
              </a:defRPr>
            </a:lvl5pPr>
            <a:lvl6pPr marL="2514600" indent="-228600" algn="l" rtl="0">
              <a:lnSpc>
                <a:spcPct val="100000"/>
              </a:lnSpc>
              <a:spcBef>
                <a:spcPts val="0"/>
              </a:spcBef>
              <a:spcAft>
                <a:spcPts val="0"/>
              </a:spcAft>
              <a:defRPr sz="2000">
                <a:solidFill>
                  <a:srgbClr val="367CBB"/>
                </a:solidFill>
                <a:latin typeface="Arial"/>
                <a:ea typeface="Arial"/>
                <a:cs typeface="Arial"/>
                <a:sym typeface="Arial"/>
              </a:defRPr>
            </a:lvl6pPr>
            <a:lvl7pPr marL="2971800" indent="-228600" algn="l" rtl="0">
              <a:lnSpc>
                <a:spcPct val="100000"/>
              </a:lnSpc>
              <a:spcBef>
                <a:spcPts val="0"/>
              </a:spcBef>
              <a:spcAft>
                <a:spcPts val="0"/>
              </a:spcAft>
              <a:defRPr sz="2000">
                <a:solidFill>
                  <a:srgbClr val="367CBB"/>
                </a:solidFill>
                <a:latin typeface="Arial"/>
                <a:ea typeface="Arial"/>
                <a:cs typeface="Arial"/>
                <a:sym typeface="Arial"/>
              </a:defRPr>
            </a:lvl7pPr>
            <a:lvl8pPr marL="3429000" indent="-228600" algn="l" rtl="0">
              <a:lnSpc>
                <a:spcPct val="100000"/>
              </a:lnSpc>
              <a:spcBef>
                <a:spcPts val="0"/>
              </a:spcBef>
              <a:spcAft>
                <a:spcPts val="0"/>
              </a:spcAft>
              <a:defRPr sz="2000">
                <a:solidFill>
                  <a:srgbClr val="367CBB"/>
                </a:solidFill>
                <a:latin typeface="Arial"/>
                <a:ea typeface="Arial"/>
                <a:cs typeface="Arial"/>
                <a:sym typeface="Arial"/>
              </a:defRPr>
            </a:lvl8pPr>
            <a:lvl9pPr marL="3886200" indent="-228600" algn="l" rtl="0">
              <a:lnSpc>
                <a:spcPct val="100000"/>
              </a:lnSpc>
              <a:spcBef>
                <a:spcPts val="0"/>
              </a:spcBef>
              <a:spcAft>
                <a:spcPts val="0"/>
              </a:spcAft>
              <a:defRPr sz="2000">
                <a:solidFill>
                  <a:srgbClr val="367CBB"/>
                </a:solidFill>
                <a:latin typeface="Arial"/>
                <a:ea typeface="Arial"/>
                <a:cs typeface="Arial"/>
                <a:sym typeface="Arial"/>
              </a:defRPr>
            </a:lvl9pPr>
          </a:lstStyle>
          <a:p>
            <a:endParaRPr/>
          </a:p>
        </p:txBody>
      </p:sp>
      <p:sp>
        <p:nvSpPr>
          <p:cNvPr id="93" name="Shape 93"/>
          <p:cNvSpPr>
            <a:spLocks noGrp="1"/>
          </p:cNvSpPr>
          <p:nvPr>
            <p:ph type="body" idx="1"/>
          </p:nvPr>
        </p:nvSpPr>
        <p:spPr>
          <a:xfrm>
            <a:off x="379474" y="2133601"/>
            <a:ext cx="8177000" cy="4084637"/>
          </a:xfrm>
          <a:prstGeom prst="rect">
            <a:avLst/>
          </a:prstGeom>
          <a:noFill/>
          <a:ln>
            <a:noFill/>
          </a:ln>
        </p:spPr>
        <p:txBody>
          <a:bodyPr/>
          <a:lstStyle>
            <a:lvl1pPr algn="l" rtl="0">
              <a:lnSpc>
                <a:spcPct val="100000"/>
              </a:lnSpc>
              <a:spcBef>
                <a:spcPts val="300"/>
              </a:spcBef>
              <a:spcAft>
                <a:spcPts val="0"/>
              </a:spcAft>
              <a:defRPr sz="1400">
                <a:solidFill>
                  <a:srgbClr val="000000"/>
                </a:solidFill>
                <a:latin typeface="Arial"/>
                <a:ea typeface="Arial"/>
                <a:cs typeface="Arial"/>
                <a:sym typeface="Arial"/>
              </a:defRPr>
            </a:lvl1pPr>
            <a:lvl2pPr marL="742950" indent="-285750" algn="l" rtl="0">
              <a:lnSpc>
                <a:spcPct val="100000"/>
              </a:lnSpc>
              <a:spcBef>
                <a:spcPts val="300"/>
              </a:spcBef>
              <a:spcAft>
                <a:spcPts val="0"/>
              </a:spcAft>
              <a:defRPr sz="1400" baseline="0">
                <a:solidFill>
                  <a:srgbClr val="000000"/>
                </a:solidFill>
                <a:latin typeface="Arial"/>
                <a:ea typeface="Arial"/>
                <a:cs typeface="Arial"/>
                <a:sym typeface="Arial"/>
              </a:defRPr>
            </a:lvl2pPr>
            <a:lvl3pPr marL="1143000" indent="-228600" algn="l" rtl="0">
              <a:lnSpc>
                <a:spcPct val="100000"/>
              </a:lnSpc>
              <a:spcBef>
                <a:spcPts val="300"/>
              </a:spcBef>
              <a:spcAft>
                <a:spcPts val="0"/>
              </a:spcAft>
              <a:defRPr sz="1400" baseline="0">
                <a:solidFill>
                  <a:srgbClr val="000000"/>
                </a:solidFill>
                <a:latin typeface="Arial"/>
                <a:ea typeface="Arial"/>
                <a:cs typeface="Arial"/>
                <a:sym typeface="Arial"/>
              </a:defRPr>
            </a:lvl3pPr>
            <a:lvl4pPr marL="1600200" indent="-228600" algn="l" rtl="0">
              <a:lnSpc>
                <a:spcPct val="100000"/>
              </a:lnSpc>
              <a:spcBef>
                <a:spcPts val="300"/>
              </a:spcBef>
              <a:spcAft>
                <a:spcPts val="0"/>
              </a:spcAft>
              <a:defRPr sz="1400" baseline="0">
                <a:solidFill>
                  <a:srgbClr val="000000"/>
                </a:solidFill>
                <a:latin typeface="Arial"/>
                <a:ea typeface="Arial"/>
                <a:cs typeface="Arial"/>
                <a:sym typeface="Arial"/>
              </a:defRPr>
            </a:lvl4pPr>
            <a:lvl5pPr marL="2057400" indent="-228600" algn="l" rtl="0">
              <a:lnSpc>
                <a:spcPct val="100000"/>
              </a:lnSpc>
              <a:spcBef>
                <a:spcPts val="300"/>
              </a:spcBef>
              <a:spcAft>
                <a:spcPts val="0"/>
              </a:spcAft>
              <a:defRPr sz="1400" baseline="0">
                <a:solidFill>
                  <a:srgbClr val="000000"/>
                </a:solidFill>
                <a:latin typeface="Arial"/>
                <a:ea typeface="Arial"/>
                <a:cs typeface="Arial"/>
                <a:sym typeface="Arial"/>
              </a:defRPr>
            </a:lvl5pPr>
            <a:lvl6pPr marL="2514600" indent="-228600" algn="l" rtl="0">
              <a:lnSpc>
                <a:spcPct val="100000"/>
              </a:lnSpc>
              <a:spcBef>
                <a:spcPts val="300"/>
              </a:spcBef>
              <a:spcAft>
                <a:spcPts val="0"/>
              </a:spcAft>
              <a:defRPr sz="1400">
                <a:solidFill>
                  <a:srgbClr val="000000"/>
                </a:solidFill>
                <a:latin typeface="Arial"/>
                <a:ea typeface="Arial"/>
                <a:cs typeface="Arial"/>
                <a:sym typeface="Arial"/>
              </a:defRPr>
            </a:lvl6pPr>
            <a:lvl7pPr marL="2971800" indent="-228600" algn="l" rtl="0">
              <a:lnSpc>
                <a:spcPct val="100000"/>
              </a:lnSpc>
              <a:spcBef>
                <a:spcPts val="300"/>
              </a:spcBef>
              <a:spcAft>
                <a:spcPts val="0"/>
              </a:spcAft>
              <a:defRPr sz="1400">
                <a:solidFill>
                  <a:srgbClr val="000000"/>
                </a:solidFill>
                <a:latin typeface="Arial"/>
                <a:ea typeface="Arial"/>
                <a:cs typeface="Arial"/>
                <a:sym typeface="Arial"/>
              </a:defRPr>
            </a:lvl7pPr>
            <a:lvl8pPr marL="3429000" indent="-228600" algn="l" rtl="0">
              <a:lnSpc>
                <a:spcPct val="100000"/>
              </a:lnSpc>
              <a:spcBef>
                <a:spcPts val="300"/>
              </a:spcBef>
              <a:spcAft>
                <a:spcPts val="0"/>
              </a:spcAft>
              <a:defRPr sz="1400">
                <a:solidFill>
                  <a:srgbClr val="000000"/>
                </a:solidFill>
                <a:latin typeface="Arial"/>
                <a:ea typeface="Arial"/>
                <a:cs typeface="Arial"/>
                <a:sym typeface="Arial"/>
              </a:defRPr>
            </a:lvl8pPr>
            <a:lvl9pPr marL="3886200" indent="-228600" algn="l" rtl="0">
              <a:lnSpc>
                <a:spcPct val="100000"/>
              </a:lnSpc>
              <a:spcBef>
                <a:spcPts val="300"/>
              </a:spcBef>
              <a:spcAft>
                <a:spcPts val="0"/>
              </a:spcAft>
              <a:defRPr sz="1400">
                <a:solidFill>
                  <a:srgbClr val="000000"/>
                </a:solidFill>
                <a:latin typeface="Arial"/>
                <a:ea typeface="Arial"/>
                <a:cs typeface="Arial"/>
                <a:sym typeface="Arial"/>
              </a:defRPr>
            </a:lvl9pPr>
          </a:lstStyle>
          <a:p>
            <a:endParaRPr/>
          </a:p>
        </p:txBody>
      </p:sp>
      <p:sp>
        <p:nvSpPr>
          <p:cNvPr id="5" name="Shape 91"/>
          <p:cNvSpPr>
            <a:spLocks noGrp="1"/>
          </p:cNvSpPr>
          <p:nvPr>
            <p:ph type="ftr" idx="10"/>
          </p:nvPr>
        </p:nvSpPr>
        <p:spPr bwMode="auto">
          <a:xfrm>
            <a:off x="499617" y="6300788"/>
            <a:ext cx="8125720" cy="361950"/>
          </a:xfrm>
          <a:prstGeom prst="rect">
            <a:avLst/>
          </a:prstGeom>
          <a:ln>
            <a:miter lim="800000"/>
            <a:headEnd/>
            <a:tailEnd/>
          </a:ln>
        </p:spPr>
        <p:txBody>
          <a:bodyPr vert="horz" wrap="square" lIns="91425" tIns="91425" rIns="91425" bIns="91425" numCol="1" anchor="t" anchorCtr="0" compatLnSpc="1">
            <a:prstTxWarp prst="textNoShape">
              <a:avLst/>
            </a:prstTxWarp>
          </a:bodyPr>
          <a:lstStyle>
            <a:lvl1pPr algn="r">
              <a:defRPr sz="1200">
                <a:solidFill>
                  <a:srgbClr val="FF6600"/>
                </a:solidFill>
                <a:latin typeface="Times New Roman" pitchFamily="18" charset="0"/>
                <a:cs typeface="Times New Roman" pitchFamily="18" charset="0"/>
                <a:sym typeface="Times New Roman" pitchFamily="18" charset="0"/>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3048000"/>
            <a:ext cx="38100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3048000"/>
            <a:ext cx="38100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00" name="Picture 28"/>
          <p:cNvPicPr>
            <a:picLocks noChangeAspect="1" noChangeArrowheads="1"/>
          </p:cNvPicPr>
          <p:nvPr/>
        </p:nvPicPr>
        <p:blipFill>
          <a:blip r:embed="rId14" cstate="print"/>
          <a:srcRect/>
          <a:stretch>
            <a:fillRect/>
          </a:stretch>
        </p:blipFill>
        <p:spPr bwMode="auto">
          <a:xfrm>
            <a:off x="0" y="6629400"/>
            <a:ext cx="9182100" cy="228600"/>
          </a:xfrm>
          <a:prstGeom prst="rect">
            <a:avLst/>
          </a:prstGeom>
          <a:noFill/>
        </p:spPr>
      </p:pic>
      <p:pic>
        <p:nvPicPr>
          <p:cNvPr id="3102" name="Picture 30"/>
          <p:cNvPicPr>
            <a:picLocks noChangeAspect="1" noChangeArrowheads="1"/>
          </p:cNvPicPr>
          <p:nvPr/>
        </p:nvPicPr>
        <p:blipFill>
          <a:blip r:embed="rId15" cstate="print"/>
          <a:srcRect/>
          <a:stretch>
            <a:fillRect/>
          </a:stretch>
        </p:blipFill>
        <p:spPr bwMode="auto">
          <a:xfrm>
            <a:off x="0" y="0"/>
            <a:ext cx="9156700" cy="1028700"/>
          </a:xfrm>
          <a:prstGeom prst="rect">
            <a:avLst/>
          </a:prstGeom>
          <a:noFill/>
        </p:spPr>
      </p:pic>
      <p:sp>
        <p:nvSpPr>
          <p:cNvPr id="3103" name="Text Box 31"/>
          <p:cNvSpPr txBox="1">
            <a:spLocks noChangeArrowheads="1"/>
          </p:cNvSpPr>
          <p:nvPr/>
        </p:nvSpPr>
        <p:spPr bwMode="auto">
          <a:xfrm>
            <a:off x="152400" y="6588125"/>
            <a:ext cx="1397000" cy="307975"/>
          </a:xfrm>
          <a:prstGeom prst="rect">
            <a:avLst/>
          </a:prstGeom>
          <a:noFill/>
          <a:ln w="9525">
            <a:noFill/>
            <a:miter lim="800000"/>
            <a:headEnd/>
            <a:tailEnd/>
          </a:ln>
          <a:effectLst/>
        </p:spPr>
        <p:txBody>
          <a:bodyPr anchor="ctr">
            <a:spAutoFit/>
          </a:bodyPr>
          <a:lstStyle/>
          <a:p>
            <a:pPr algn="ctr">
              <a:lnSpc>
                <a:spcPct val="100000"/>
              </a:lnSpc>
              <a:spcBef>
                <a:spcPct val="0"/>
              </a:spcBef>
              <a:buFontTx/>
              <a:buNone/>
            </a:pPr>
            <a:r>
              <a:rPr lang="it-IT" altLang="it-IT" sz="1200">
                <a:solidFill>
                  <a:schemeClr val="bg1"/>
                </a:solidFill>
                <a:latin typeface="Arial Black" pitchFamily="34" charset="0"/>
              </a:rPr>
              <a:t>www.cineca.it</a:t>
            </a:r>
          </a:p>
        </p:txBody>
      </p:sp>
      <p:sp>
        <p:nvSpPr>
          <p:cNvPr id="3105" name="Rectangle 33"/>
          <p:cNvSpPr>
            <a:spLocks noGrp="1" noChangeArrowheads="1"/>
          </p:cNvSpPr>
          <p:nvPr>
            <p:ph type="title"/>
          </p:nvPr>
        </p:nvSpPr>
        <p:spPr bwMode="auto">
          <a:xfrm>
            <a:off x="685800" y="1295400"/>
            <a:ext cx="7772400" cy="13716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it-IT" altLang="it-IT" smtClean="0"/>
              <a:t>Fare clic per modificare </a:t>
            </a:r>
            <a:br>
              <a:rPr lang="it-IT" altLang="it-IT" smtClean="0"/>
            </a:br>
            <a:r>
              <a:rPr lang="it-IT" altLang="it-IT" smtClean="0"/>
              <a:t>il titolo</a:t>
            </a:r>
          </a:p>
        </p:txBody>
      </p:sp>
      <p:sp>
        <p:nvSpPr>
          <p:cNvPr id="3106" name="Rectangle 34"/>
          <p:cNvSpPr>
            <a:spLocks noGrp="1" noChangeArrowheads="1"/>
          </p:cNvSpPr>
          <p:nvPr>
            <p:ph type="body" idx="1"/>
          </p:nvPr>
        </p:nvSpPr>
        <p:spPr bwMode="auto">
          <a:xfrm>
            <a:off x="685800" y="3048000"/>
            <a:ext cx="7772400" cy="3200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endParaRPr lang="it-IT" altLang="it-IT"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fontAlgn="base">
        <a:spcBef>
          <a:spcPct val="0"/>
        </a:spcBef>
        <a:spcAft>
          <a:spcPct val="0"/>
        </a:spcAft>
        <a:defRPr kumimoji="1" sz="4000">
          <a:solidFill>
            <a:srgbClr val="2A69A4"/>
          </a:solidFill>
          <a:latin typeface="+mj-lt"/>
          <a:ea typeface="+mj-ea"/>
          <a:cs typeface="+mj-cs"/>
        </a:defRPr>
      </a:lvl1pPr>
      <a:lvl2pPr algn="l" rtl="0" fontAlgn="base">
        <a:spcBef>
          <a:spcPct val="0"/>
        </a:spcBef>
        <a:spcAft>
          <a:spcPct val="0"/>
        </a:spcAft>
        <a:defRPr kumimoji="1" sz="4000">
          <a:solidFill>
            <a:srgbClr val="2A69A4"/>
          </a:solidFill>
          <a:latin typeface="Arial Black" pitchFamily="34" charset="0"/>
        </a:defRPr>
      </a:lvl2pPr>
      <a:lvl3pPr algn="l" rtl="0" fontAlgn="base">
        <a:spcBef>
          <a:spcPct val="0"/>
        </a:spcBef>
        <a:spcAft>
          <a:spcPct val="0"/>
        </a:spcAft>
        <a:defRPr kumimoji="1" sz="4000">
          <a:solidFill>
            <a:srgbClr val="2A69A4"/>
          </a:solidFill>
          <a:latin typeface="Arial Black" pitchFamily="34" charset="0"/>
        </a:defRPr>
      </a:lvl3pPr>
      <a:lvl4pPr algn="l" rtl="0" fontAlgn="base">
        <a:spcBef>
          <a:spcPct val="0"/>
        </a:spcBef>
        <a:spcAft>
          <a:spcPct val="0"/>
        </a:spcAft>
        <a:defRPr kumimoji="1" sz="4000">
          <a:solidFill>
            <a:srgbClr val="2A69A4"/>
          </a:solidFill>
          <a:latin typeface="Arial Black" pitchFamily="34" charset="0"/>
        </a:defRPr>
      </a:lvl4pPr>
      <a:lvl5pPr algn="l" rtl="0" fontAlgn="base">
        <a:spcBef>
          <a:spcPct val="0"/>
        </a:spcBef>
        <a:spcAft>
          <a:spcPct val="0"/>
        </a:spcAft>
        <a:defRPr kumimoji="1" sz="4000">
          <a:solidFill>
            <a:srgbClr val="2A69A4"/>
          </a:solidFill>
          <a:latin typeface="Arial Black" pitchFamily="34" charset="0"/>
        </a:defRPr>
      </a:lvl5pPr>
      <a:lvl6pPr marL="457200" algn="l" rtl="0" fontAlgn="base">
        <a:spcBef>
          <a:spcPct val="0"/>
        </a:spcBef>
        <a:spcAft>
          <a:spcPct val="0"/>
        </a:spcAft>
        <a:defRPr kumimoji="1" sz="4000">
          <a:solidFill>
            <a:srgbClr val="2A69A4"/>
          </a:solidFill>
          <a:latin typeface="Arial Black" pitchFamily="34" charset="0"/>
        </a:defRPr>
      </a:lvl6pPr>
      <a:lvl7pPr marL="914400" algn="l" rtl="0" fontAlgn="base">
        <a:spcBef>
          <a:spcPct val="0"/>
        </a:spcBef>
        <a:spcAft>
          <a:spcPct val="0"/>
        </a:spcAft>
        <a:defRPr kumimoji="1" sz="4000">
          <a:solidFill>
            <a:srgbClr val="2A69A4"/>
          </a:solidFill>
          <a:latin typeface="Arial Black" pitchFamily="34" charset="0"/>
        </a:defRPr>
      </a:lvl7pPr>
      <a:lvl8pPr marL="1371600" algn="l" rtl="0" fontAlgn="base">
        <a:spcBef>
          <a:spcPct val="0"/>
        </a:spcBef>
        <a:spcAft>
          <a:spcPct val="0"/>
        </a:spcAft>
        <a:defRPr kumimoji="1" sz="4000">
          <a:solidFill>
            <a:srgbClr val="2A69A4"/>
          </a:solidFill>
          <a:latin typeface="Arial Black" pitchFamily="34" charset="0"/>
        </a:defRPr>
      </a:lvl8pPr>
      <a:lvl9pPr marL="1828800" algn="l" rtl="0" fontAlgn="base">
        <a:spcBef>
          <a:spcPct val="0"/>
        </a:spcBef>
        <a:spcAft>
          <a:spcPct val="0"/>
        </a:spcAft>
        <a:defRPr kumimoji="1" sz="4000">
          <a:solidFill>
            <a:srgbClr val="2A69A4"/>
          </a:solidFill>
          <a:latin typeface="Arial Black" pitchFamily="34" charset="0"/>
        </a:defRPr>
      </a:lvl9pPr>
    </p:titleStyle>
    <p:bodyStyle>
      <a:lvl1pPr algn="ctr" rtl="0" eaLnBrk="0" fontAlgn="base" hangingPunct="0">
        <a:spcBef>
          <a:spcPct val="10000"/>
        </a:spcBef>
        <a:spcAft>
          <a:spcPct val="0"/>
        </a:spcAft>
        <a:defRPr sz="2000">
          <a:solidFill>
            <a:schemeClr val="tx1"/>
          </a:solidFill>
          <a:latin typeface="+mn-lt"/>
          <a:ea typeface="+mn-ea"/>
          <a:cs typeface="+mn-cs"/>
        </a:defRPr>
      </a:lvl1pPr>
      <a:lvl2pPr marL="857250" indent="-285750" algn="l" rtl="0" eaLnBrk="0" fontAlgn="base" hangingPunct="0">
        <a:spcBef>
          <a:spcPct val="10000"/>
        </a:spcBef>
        <a:spcAft>
          <a:spcPct val="0"/>
        </a:spcAft>
        <a:buClr>
          <a:schemeClr val="tx2"/>
        </a:buClr>
        <a:buFont typeface="Wingdings" pitchFamily="2" charset="2"/>
        <a:buChar char="§"/>
        <a:defRPr sz="2800">
          <a:solidFill>
            <a:schemeClr val="tx1"/>
          </a:solidFill>
          <a:latin typeface="Verdana" pitchFamily="34" charset="0"/>
        </a:defRPr>
      </a:lvl2pPr>
      <a:lvl3pPr marL="1276350" indent="-228600" algn="l" rtl="0" eaLnBrk="0" fontAlgn="base" hangingPunct="0">
        <a:spcBef>
          <a:spcPct val="10000"/>
        </a:spcBef>
        <a:spcAft>
          <a:spcPct val="0"/>
        </a:spcAft>
        <a:buFont typeface="Wingdings" pitchFamily="2" charset="2"/>
        <a:buChar char="ü"/>
        <a:defRPr sz="2400">
          <a:solidFill>
            <a:schemeClr val="tx1"/>
          </a:solidFill>
          <a:latin typeface="Verdana" pitchFamily="34" charset="0"/>
        </a:defRPr>
      </a:lvl3pPr>
      <a:lvl4pPr marL="1695450" indent="-228600" algn="l" rtl="0" eaLnBrk="0" fontAlgn="base" hangingPunct="0">
        <a:spcBef>
          <a:spcPct val="10000"/>
        </a:spcBef>
        <a:spcAft>
          <a:spcPct val="0"/>
        </a:spcAft>
        <a:buClr>
          <a:schemeClr val="tx2"/>
        </a:buClr>
        <a:buFont typeface="Wingdings" pitchFamily="2" charset="2"/>
        <a:buChar char="v"/>
        <a:defRPr sz="2400">
          <a:solidFill>
            <a:schemeClr val="tx1"/>
          </a:solidFill>
          <a:latin typeface="Verdana" pitchFamily="34" charset="0"/>
        </a:defRPr>
      </a:lvl4pPr>
      <a:lvl5pPr marL="2114550" indent="-228600" algn="l" rtl="0" eaLnBrk="0" fontAlgn="base" hangingPunct="0">
        <a:spcBef>
          <a:spcPct val="10000"/>
        </a:spcBef>
        <a:spcAft>
          <a:spcPct val="0"/>
        </a:spcAft>
        <a:buFont typeface="Wingdings" pitchFamily="2" charset="2"/>
        <a:buChar char="§"/>
        <a:defRPr sz="2400">
          <a:solidFill>
            <a:schemeClr val="tx1"/>
          </a:solidFill>
          <a:latin typeface="Verdana" pitchFamily="34" charset="0"/>
        </a:defRPr>
      </a:lvl5pPr>
      <a:lvl6pPr marL="2571750" indent="-228600" algn="l" rtl="0" eaLnBrk="0" fontAlgn="base" hangingPunct="0">
        <a:spcBef>
          <a:spcPct val="10000"/>
        </a:spcBef>
        <a:spcAft>
          <a:spcPct val="0"/>
        </a:spcAft>
        <a:buFont typeface="Wingdings" pitchFamily="2" charset="2"/>
        <a:buChar char="§"/>
        <a:defRPr sz="2400">
          <a:solidFill>
            <a:schemeClr val="tx1"/>
          </a:solidFill>
          <a:latin typeface="Verdana" pitchFamily="34" charset="0"/>
        </a:defRPr>
      </a:lvl6pPr>
      <a:lvl7pPr marL="3028950" indent="-228600" algn="l" rtl="0" eaLnBrk="0" fontAlgn="base" hangingPunct="0">
        <a:spcBef>
          <a:spcPct val="10000"/>
        </a:spcBef>
        <a:spcAft>
          <a:spcPct val="0"/>
        </a:spcAft>
        <a:buFont typeface="Wingdings" pitchFamily="2" charset="2"/>
        <a:buChar char="§"/>
        <a:defRPr sz="2400">
          <a:solidFill>
            <a:schemeClr val="tx1"/>
          </a:solidFill>
          <a:latin typeface="Verdana" pitchFamily="34" charset="0"/>
        </a:defRPr>
      </a:lvl7pPr>
      <a:lvl8pPr marL="3486150" indent="-228600" algn="l" rtl="0" eaLnBrk="0" fontAlgn="base" hangingPunct="0">
        <a:spcBef>
          <a:spcPct val="10000"/>
        </a:spcBef>
        <a:spcAft>
          <a:spcPct val="0"/>
        </a:spcAft>
        <a:buFont typeface="Wingdings" pitchFamily="2" charset="2"/>
        <a:buChar char="§"/>
        <a:defRPr sz="2400">
          <a:solidFill>
            <a:schemeClr val="tx1"/>
          </a:solidFill>
          <a:latin typeface="Verdana" pitchFamily="34" charset="0"/>
        </a:defRPr>
      </a:lvl8pPr>
      <a:lvl9pPr marL="3943350" indent="-228600" algn="l" rtl="0" eaLnBrk="0" fontAlgn="base" hangingPunct="0">
        <a:spcBef>
          <a:spcPct val="10000"/>
        </a:spcBef>
        <a:spcAft>
          <a:spcPct val="0"/>
        </a:spcAft>
        <a:buFont typeface="Wingdings" pitchFamily="2" charset="2"/>
        <a:buChar char="§"/>
        <a:defRPr sz="2400">
          <a:solidFill>
            <a:schemeClr val="tx1"/>
          </a:solidFill>
          <a:latin typeface="Verdana" pitchFamily="34"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top500.org/system/11075"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ctrTitle"/>
          </p:nvPr>
        </p:nvSpPr>
        <p:spPr/>
        <p:txBody>
          <a:bodyPr/>
          <a:lstStyle/>
          <a:p>
            <a:pPr algn="r"/>
            <a:r>
              <a:rPr lang="it-IT" sz="1800" dirty="0" smtClean="0"/>
              <a:t>Impatto delle architetture ibride sui modelli di programmazione e sulla gestione dell'infrastruttura. </a:t>
            </a:r>
            <a:br>
              <a:rPr lang="it-IT" sz="1800" dirty="0" smtClean="0"/>
            </a:br>
            <a:r>
              <a:rPr lang="it-IT" altLang="it-IT" sz="1800" dirty="0" smtClean="0"/>
              <a:t>(</a:t>
            </a:r>
            <a:r>
              <a:rPr lang="it-IT" altLang="it-IT" sz="1800" dirty="0" err="1"/>
              <a:t>Towards</a:t>
            </a:r>
            <a:r>
              <a:rPr lang="it-IT" altLang="it-IT" sz="1800" dirty="0"/>
              <a:t> </a:t>
            </a:r>
            <a:r>
              <a:rPr lang="it-IT" altLang="it-IT" sz="1800" dirty="0" err="1"/>
              <a:t>exascale</a:t>
            </a:r>
            <a:r>
              <a:rPr lang="it-IT" altLang="it-IT" sz="1800" dirty="0"/>
              <a:t> )</a:t>
            </a:r>
          </a:p>
        </p:txBody>
      </p:sp>
      <p:sp>
        <p:nvSpPr>
          <p:cNvPr id="481283" name="Rectangle 3"/>
          <p:cNvSpPr>
            <a:spLocks noGrp="1" noChangeArrowheads="1"/>
          </p:cNvSpPr>
          <p:nvPr>
            <p:ph type="subTitle" idx="1"/>
          </p:nvPr>
        </p:nvSpPr>
        <p:spPr/>
        <p:txBody>
          <a:bodyPr/>
          <a:lstStyle/>
          <a:p>
            <a:r>
              <a:rPr lang="it-IT" altLang="it-IT" dirty="0"/>
              <a:t>Carlo </a:t>
            </a:r>
            <a:r>
              <a:rPr lang="it-IT" altLang="it-IT" dirty="0" err="1"/>
              <a:t>Cavazzoni</a:t>
            </a:r>
            <a:r>
              <a:rPr lang="it-IT" altLang="it-IT" dirty="0"/>
              <a:t>, HPC </a:t>
            </a:r>
            <a:r>
              <a:rPr lang="it-IT" altLang="it-IT" dirty="0" err="1"/>
              <a:t>department</a:t>
            </a:r>
            <a:r>
              <a:rPr lang="it-IT" altLang="it-IT" dirty="0"/>
              <a:t>, CINECA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r>
              <a:rPr lang="en-GB" sz="3700"/>
              <a:t>Intel MIC (Knight Ferry)</a:t>
            </a:r>
          </a:p>
        </p:txBody>
      </p:sp>
      <p:pic>
        <p:nvPicPr>
          <p:cNvPr id="522243" name="Picture 3" descr="intel_scaling"/>
          <p:cNvPicPr>
            <a:picLocks noChangeAspect="1" noChangeArrowheads="1"/>
          </p:cNvPicPr>
          <p:nvPr/>
        </p:nvPicPr>
        <p:blipFill>
          <a:blip r:embed="rId3" cstate="print"/>
          <a:srcRect/>
          <a:stretch>
            <a:fillRect/>
          </a:stretch>
        </p:blipFill>
        <p:spPr bwMode="auto">
          <a:xfrm>
            <a:off x="4103688" y="3068638"/>
            <a:ext cx="5040312" cy="3390900"/>
          </a:xfrm>
          <a:prstGeom prst="rect">
            <a:avLst/>
          </a:prstGeom>
          <a:noFill/>
        </p:spPr>
      </p:pic>
      <p:pic>
        <p:nvPicPr>
          <p:cNvPr id="522244" name="Picture 4" descr="intel_many_core_chips_knights_5"/>
          <p:cNvPicPr>
            <a:picLocks noChangeAspect="1" noChangeArrowheads="1"/>
          </p:cNvPicPr>
          <p:nvPr/>
        </p:nvPicPr>
        <p:blipFill>
          <a:blip r:embed="rId4" cstate="print"/>
          <a:srcRect/>
          <a:stretch>
            <a:fillRect/>
          </a:stretch>
        </p:blipFill>
        <p:spPr bwMode="auto">
          <a:xfrm>
            <a:off x="0" y="1150938"/>
            <a:ext cx="4067175" cy="3070225"/>
          </a:xfrm>
          <a:prstGeom prst="rect">
            <a:avLst/>
          </a:prstGeom>
          <a:noFill/>
        </p:spPr>
      </p:pic>
      <p:pic>
        <p:nvPicPr>
          <p:cNvPr id="522245" name="Picture 5" descr="intel_many_core_chips_knights_1"/>
          <p:cNvPicPr>
            <a:picLocks noChangeAspect="1" noChangeArrowheads="1"/>
          </p:cNvPicPr>
          <p:nvPr/>
        </p:nvPicPr>
        <p:blipFill>
          <a:blip r:embed="rId5" cstate="print"/>
          <a:srcRect/>
          <a:stretch>
            <a:fillRect/>
          </a:stretch>
        </p:blipFill>
        <p:spPr bwMode="auto">
          <a:xfrm>
            <a:off x="1619250" y="4252913"/>
            <a:ext cx="2447925" cy="1839912"/>
          </a:xfrm>
          <a:prstGeom prst="rect">
            <a:avLst/>
          </a:prstGeom>
          <a:noFill/>
        </p:spPr>
      </p:pic>
      <p:pic>
        <p:nvPicPr>
          <p:cNvPr id="522246" name="Picture 6" descr="106612-Knights-Ferry"/>
          <p:cNvPicPr>
            <a:picLocks noChangeAspect="1" noChangeArrowheads="1"/>
          </p:cNvPicPr>
          <p:nvPr/>
        </p:nvPicPr>
        <p:blipFill>
          <a:blip r:embed="rId6" cstate="print"/>
          <a:srcRect/>
          <a:stretch>
            <a:fillRect/>
          </a:stretch>
        </p:blipFill>
        <p:spPr bwMode="auto">
          <a:xfrm>
            <a:off x="4140200" y="1125538"/>
            <a:ext cx="3151188" cy="19081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684213" y="836613"/>
            <a:ext cx="7772400" cy="1371600"/>
          </a:xfrm>
        </p:spPr>
        <p:txBody>
          <a:bodyPr/>
          <a:lstStyle/>
          <a:p>
            <a:r>
              <a:rPr lang="en-US"/>
              <a:t>What about parallel App?</a:t>
            </a:r>
          </a:p>
        </p:txBody>
      </p:sp>
      <p:sp>
        <p:nvSpPr>
          <p:cNvPr id="496643" name="Rectangle 3"/>
          <p:cNvSpPr>
            <a:spLocks noGrp="1" noChangeArrowheads="1"/>
          </p:cNvSpPr>
          <p:nvPr>
            <p:ph type="body" idx="1"/>
          </p:nvPr>
        </p:nvSpPr>
        <p:spPr>
          <a:xfrm>
            <a:off x="827088" y="1916112"/>
            <a:ext cx="7340600" cy="1296863"/>
          </a:xfrm>
        </p:spPr>
        <p:txBody>
          <a:bodyPr/>
          <a:lstStyle/>
          <a:p>
            <a:pPr algn="l"/>
            <a:r>
              <a:rPr lang="en-US" sz="1800" dirty="0"/>
              <a:t>In a massively parallel context, an upper limit for the scalability of parallel applications is determined by the fraction of the overall execution time spent in non-scalable operations (Amdahl's law).</a:t>
            </a:r>
          </a:p>
        </p:txBody>
      </p:sp>
      <p:pic>
        <p:nvPicPr>
          <p:cNvPr id="496644" name="Picture 4"/>
          <p:cNvPicPr>
            <a:picLocks noChangeAspect="1" noChangeArrowheads="1"/>
          </p:cNvPicPr>
          <p:nvPr/>
        </p:nvPicPr>
        <p:blipFill>
          <a:blip r:embed="rId3" cstate="print"/>
          <a:srcRect/>
          <a:stretch>
            <a:fillRect/>
          </a:stretch>
        </p:blipFill>
        <p:spPr bwMode="auto">
          <a:xfrm>
            <a:off x="755650" y="3217863"/>
            <a:ext cx="5216525" cy="2516187"/>
          </a:xfrm>
          <a:prstGeom prst="rect">
            <a:avLst/>
          </a:prstGeom>
          <a:noFill/>
          <a:ln w="9525" algn="ctr">
            <a:noFill/>
            <a:miter lim="800000"/>
            <a:headEnd/>
            <a:tailEnd/>
          </a:ln>
          <a:effectLst/>
        </p:spPr>
      </p:pic>
      <p:sp>
        <p:nvSpPr>
          <p:cNvPr id="496645" name="Text Box 5"/>
          <p:cNvSpPr txBox="1">
            <a:spLocks noChangeArrowheads="1"/>
          </p:cNvSpPr>
          <p:nvPr/>
        </p:nvSpPr>
        <p:spPr bwMode="auto">
          <a:xfrm>
            <a:off x="6372225" y="3213100"/>
            <a:ext cx="2419350" cy="709613"/>
          </a:xfrm>
          <a:prstGeom prst="rect">
            <a:avLst/>
          </a:prstGeom>
          <a:noFill/>
          <a:ln w="9525" algn="ctr">
            <a:noFill/>
            <a:miter lim="800000"/>
            <a:headEnd/>
            <a:tailEnd/>
          </a:ln>
          <a:effectLst/>
        </p:spPr>
        <p:txBody>
          <a:bodyPr wrap="none" lIns="92075" tIns="46038" rIns="92075" bIns="46038">
            <a:spAutoFit/>
          </a:bodyPr>
          <a:lstStyle/>
          <a:p>
            <a:pPr algn="ctr">
              <a:buFont typeface="Wingdings" pitchFamily="2" charset="2"/>
              <a:buNone/>
            </a:pPr>
            <a:r>
              <a:rPr lang="en-US" sz="1400"/>
              <a:t>maximum speedup tends to </a:t>
            </a:r>
          </a:p>
          <a:p>
            <a:pPr algn="ctr">
              <a:buFont typeface="Wingdings" pitchFamily="2" charset="2"/>
              <a:buNone/>
            </a:pPr>
            <a:r>
              <a:rPr lang="en-US" sz="1400"/>
              <a:t>1 / ( 1 − </a:t>
            </a:r>
            <a:r>
              <a:rPr lang="en-US" sz="1400" i="1"/>
              <a:t>P </a:t>
            </a:r>
            <a:r>
              <a:rPr lang="en-US" sz="1400"/>
              <a:t>) </a:t>
            </a:r>
          </a:p>
          <a:p>
            <a:pPr algn="ctr">
              <a:buFont typeface="Wingdings" pitchFamily="2" charset="2"/>
              <a:buNone/>
            </a:pPr>
            <a:r>
              <a:rPr lang="en-US" sz="1400" i="1"/>
              <a:t>P</a:t>
            </a:r>
            <a:r>
              <a:rPr lang="en-US" sz="1400"/>
              <a:t>= parallel fraction</a:t>
            </a:r>
          </a:p>
        </p:txBody>
      </p:sp>
      <p:sp>
        <p:nvSpPr>
          <p:cNvPr id="496646" name="Text Box 6"/>
          <p:cNvSpPr txBox="1">
            <a:spLocks noChangeArrowheads="1"/>
          </p:cNvSpPr>
          <p:nvPr/>
        </p:nvSpPr>
        <p:spPr bwMode="auto">
          <a:xfrm>
            <a:off x="6877050" y="4148138"/>
            <a:ext cx="1409700" cy="312737"/>
          </a:xfrm>
          <a:prstGeom prst="rect">
            <a:avLst/>
          </a:prstGeom>
          <a:noFill/>
          <a:ln w="9525" algn="ctr">
            <a:noFill/>
            <a:miter lim="800000"/>
            <a:headEnd/>
            <a:tailEnd/>
          </a:ln>
          <a:effectLst/>
        </p:spPr>
        <p:txBody>
          <a:bodyPr wrap="none" lIns="92075" tIns="46038" rIns="92075" bIns="46038">
            <a:spAutoFit/>
          </a:bodyPr>
          <a:lstStyle/>
          <a:p>
            <a:pPr>
              <a:buFont typeface="Wingdings" pitchFamily="2" charset="2"/>
              <a:buNone/>
            </a:pPr>
            <a:r>
              <a:rPr lang="en-US" sz="1600"/>
              <a:t>1000000 core</a:t>
            </a:r>
          </a:p>
        </p:txBody>
      </p:sp>
      <p:sp>
        <p:nvSpPr>
          <p:cNvPr id="496647" name="Text Box 7"/>
          <p:cNvSpPr txBox="1">
            <a:spLocks noChangeArrowheads="1"/>
          </p:cNvSpPr>
          <p:nvPr/>
        </p:nvSpPr>
        <p:spPr bwMode="auto">
          <a:xfrm>
            <a:off x="7092950" y="4652963"/>
            <a:ext cx="1411288" cy="312737"/>
          </a:xfrm>
          <a:prstGeom prst="rect">
            <a:avLst/>
          </a:prstGeom>
          <a:noFill/>
          <a:ln w="9525" algn="ctr">
            <a:noFill/>
            <a:miter lim="800000"/>
            <a:headEnd/>
            <a:tailEnd/>
          </a:ln>
          <a:effectLst/>
        </p:spPr>
        <p:txBody>
          <a:bodyPr wrap="none" lIns="92075" tIns="46038" rIns="92075" bIns="46038">
            <a:spAutoFit/>
          </a:bodyPr>
          <a:lstStyle/>
          <a:p>
            <a:pPr>
              <a:buFont typeface="Wingdings" pitchFamily="2" charset="2"/>
              <a:buNone/>
            </a:pPr>
            <a:r>
              <a:rPr lang="en-US" sz="1600" i="1"/>
              <a:t>P</a:t>
            </a:r>
            <a:r>
              <a:rPr lang="en-US" sz="1600"/>
              <a:t> = 0.999999</a:t>
            </a:r>
          </a:p>
        </p:txBody>
      </p:sp>
      <p:sp>
        <p:nvSpPr>
          <p:cNvPr id="496648" name="Text Box 8"/>
          <p:cNvSpPr txBox="1">
            <a:spLocks noChangeArrowheads="1"/>
          </p:cNvSpPr>
          <p:nvPr/>
        </p:nvSpPr>
        <p:spPr bwMode="auto">
          <a:xfrm>
            <a:off x="6084888" y="5084763"/>
            <a:ext cx="2443162" cy="312737"/>
          </a:xfrm>
          <a:prstGeom prst="rect">
            <a:avLst/>
          </a:prstGeom>
          <a:noFill/>
          <a:ln w="9525" algn="ctr">
            <a:noFill/>
            <a:miter lim="800000"/>
            <a:headEnd/>
            <a:tailEnd/>
          </a:ln>
          <a:effectLst/>
        </p:spPr>
        <p:txBody>
          <a:bodyPr wrap="none" lIns="92075" tIns="46038" rIns="92075" bIns="46038">
            <a:spAutoFit/>
          </a:bodyPr>
          <a:lstStyle/>
          <a:p>
            <a:pPr>
              <a:buFont typeface="Wingdings" pitchFamily="2" charset="2"/>
              <a:buNone/>
            </a:pPr>
            <a:r>
              <a:rPr lang="en-US" sz="1600" i="1"/>
              <a:t>serial fraction</a:t>
            </a:r>
            <a:r>
              <a:rPr lang="en-US" sz="1600"/>
              <a:t>= 0.000001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6643">
                                            <p:txEl>
                                              <p:pRg st="0" end="0"/>
                                            </p:txEl>
                                          </p:spTgt>
                                        </p:tgtEl>
                                        <p:attrNameLst>
                                          <p:attrName>style.visibility</p:attrName>
                                        </p:attrNameLst>
                                      </p:cBhvr>
                                      <p:to>
                                        <p:strVal val="visible"/>
                                      </p:to>
                                    </p:set>
                                    <p:anim calcmode="lin" valueType="num">
                                      <p:cBhvr additive="base">
                                        <p:cTn id="7" dur="500" fill="hold"/>
                                        <p:tgtEl>
                                          <p:spTgt spid="4966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664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6644"/>
                                        </p:tgtEl>
                                        <p:attrNameLst>
                                          <p:attrName>style.visibility</p:attrName>
                                        </p:attrNameLst>
                                      </p:cBhvr>
                                      <p:to>
                                        <p:strVal val="visible"/>
                                      </p:to>
                                    </p:set>
                                    <p:anim calcmode="lin" valueType="num">
                                      <p:cBhvr additive="base">
                                        <p:cTn id="11" dur="500" fill="hold"/>
                                        <p:tgtEl>
                                          <p:spTgt spid="496644"/>
                                        </p:tgtEl>
                                        <p:attrNameLst>
                                          <p:attrName>ppt_x</p:attrName>
                                        </p:attrNameLst>
                                      </p:cBhvr>
                                      <p:tavLst>
                                        <p:tav tm="0">
                                          <p:val>
                                            <p:strVal val="#ppt_x"/>
                                          </p:val>
                                        </p:tav>
                                        <p:tav tm="100000">
                                          <p:val>
                                            <p:strVal val="#ppt_x"/>
                                          </p:val>
                                        </p:tav>
                                      </p:tavLst>
                                    </p:anim>
                                    <p:anim calcmode="lin" valueType="num">
                                      <p:cBhvr additive="base">
                                        <p:cTn id="12" dur="500" fill="hold"/>
                                        <p:tgtEl>
                                          <p:spTgt spid="49664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96645"/>
                                        </p:tgtEl>
                                        <p:attrNameLst>
                                          <p:attrName>style.visibility</p:attrName>
                                        </p:attrNameLst>
                                      </p:cBhvr>
                                      <p:to>
                                        <p:strVal val="visible"/>
                                      </p:to>
                                    </p:set>
                                    <p:anim calcmode="lin" valueType="num">
                                      <p:cBhvr additive="base">
                                        <p:cTn id="17" dur="500" fill="hold"/>
                                        <p:tgtEl>
                                          <p:spTgt spid="496645"/>
                                        </p:tgtEl>
                                        <p:attrNameLst>
                                          <p:attrName>ppt_x</p:attrName>
                                        </p:attrNameLst>
                                      </p:cBhvr>
                                      <p:tavLst>
                                        <p:tav tm="0">
                                          <p:val>
                                            <p:strVal val="#ppt_x"/>
                                          </p:val>
                                        </p:tav>
                                        <p:tav tm="100000">
                                          <p:val>
                                            <p:strVal val="#ppt_x"/>
                                          </p:val>
                                        </p:tav>
                                      </p:tavLst>
                                    </p:anim>
                                    <p:anim calcmode="lin" valueType="num">
                                      <p:cBhvr additive="base">
                                        <p:cTn id="18" dur="500" fill="hold"/>
                                        <p:tgtEl>
                                          <p:spTgt spid="49664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96646"/>
                                        </p:tgtEl>
                                        <p:attrNameLst>
                                          <p:attrName>style.visibility</p:attrName>
                                        </p:attrNameLst>
                                      </p:cBhvr>
                                      <p:to>
                                        <p:strVal val="visible"/>
                                      </p:to>
                                    </p:set>
                                    <p:anim calcmode="lin" valueType="num">
                                      <p:cBhvr additive="base">
                                        <p:cTn id="23" dur="500" fill="hold"/>
                                        <p:tgtEl>
                                          <p:spTgt spid="496646"/>
                                        </p:tgtEl>
                                        <p:attrNameLst>
                                          <p:attrName>ppt_x</p:attrName>
                                        </p:attrNameLst>
                                      </p:cBhvr>
                                      <p:tavLst>
                                        <p:tav tm="0">
                                          <p:val>
                                            <p:strVal val="#ppt_x"/>
                                          </p:val>
                                        </p:tav>
                                        <p:tav tm="100000">
                                          <p:val>
                                            <p:strVal val="#ppt_x"/>
                                          </p:val>
                                        </p:tav>
                                      </p:tavLst>
                                    </p:anim>
                                    <p:anim calcmode="lin" valueType="num">
                                      <p:cBhvr additive="base">
                                        <p:cTn id="24" dur="500" fill="hold"/>
                                        <p:tgtEl>
                                          <p:spTgt spid="49664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96647"/>
                                        </p:tgtEl>
                                        <p:attrNameLst>
                                          <p:attrName>style.visibility</p:attrName>
                                        </p:attrNameLst>
                                      </p:cBhvr>
                                      <p:to>
                                        <p:strVal val="visible"/>
                                      </p:to>
                                    </p:set>
                                    <p:anim calcmode="lin" valueType="num">
                                      <p:cBhvr additive="base">
                                        <p:cTn id="29" dur="500" fill="hold"/>
                                        <p:tgtEl>
                                          <p:spTgt spid="496647"/>
                                        </p:tgtEl>
                                        <p:attrNameLst>
                                          <p:attrName>ppt_x</p:attrName>
                                        </p:attrNameLst>
                                      </p:cBhvr>
                                      <p:tavLst>
                                        <p:tav tm="0">
                                          <p:val>
                                            <p:strVal val="#ppt_x"/>
                                          </p:val>
                                        </p:tav>
                                        <p:tav tm="100000">
                                          <p:val>
                                            <p:strVal val="#ppt_x"/>
                                          </p:val>
                                        </p:tav>
                                      </p:tavLst>
                                    </p:anim>
                                    <p:anim calcmode="lin" valueType="num">
                                      <p:cBhvr additive="base">
                                        <p:cTn id="30" dur="500" fill="hold"/>
                                        <p:tgtEl>
                                          <p:spTgt spid="49664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96648"/>
                                        </p:tgtEl>
                                        <p:attrNameLst>
                                          <p:attrName>style.visibility</p:attrName>
                                        </p:attrNameLst>
                                      </p:cBhvr>
                                      <p:to>
                                        <p:strVal val="visible"/>
                                      </p:to>
                                    </p:set>
                                    <p:anim calcmode="lin" valueType="num">
                                      <p:cBhvr additive="base">
                                        <p:cTn id="33" dur="500" fill="hold"/>
                                        <p:tgtEl>
                                          <p:spTgt spid="496648"/>
                                        </p:tgtEl>
                                        <p:attrNameLst>
                                          <p:attrName>ppt_x</p:attrName>
                                        </p:attrNameLst>
                                      </p:cBhvr>
                                      <p:tavLst>
                                        <p:tav tm="0">
                                          <p:val>
                                            <p:strVal val="#ppt_x"/>
                                          </p:val>
                                        </p:tav>
                                        <p:tav tm="100000">
                                          <p:val>
                                            <p:strVal val="#ppt_x"/>
                                          </p:val>
                                        </p:tav>
                                      </p:tavLst>
                                    </p:anim>
                                    <p:anim calcmode="lin" valueType="num">
                                      <p:cBhvr additive="base">
                                        <p:cTn id="34" dur="500" fill="hold"/>
                                        <p:tgtEl>
                                          <p:spTgt spid="4966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3" grpId="0" build="p"/>
      <p:bldP spid="496645" grpId="0"/>
      <p:bldP spid="496646" grpId="0"/>
      <p:bldP spid="496647" grpId="0"/>
      <p:bldP spid="4966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xfrm>
            <a:off x="685800" y="981075"/>
            <a:ext cx="7772400" cy="1371600"/>
          </a:xfrm>
        </p:spPr>
        <p:txBody>
          <a:bodyPr/>
          <a:lstStyle/>
          <a:p>
            <a:r>
              <a:rPr lang="en-US"/>
              <a:t>Programming Models</a:t>
            </a:r>
          </a:p>
        </p:txBody>
      </p:sp>
      <p:sp>
        <p:nvSpPr>
          <p:cNvPr id="498691" name="Rectangle 3"/>
          <p:cNvSpPr>
            <a:spLocks noGrp="1" noChangeArrowheads="1"/>
          </p:cNvSpPr>
          <p:nvPr>
            <p:ph type="body" idx="1"/>
          </p:nvPr>
        </p:nvSpPr>
        <p:spPr>
          <a:xfrm>
            <a:off x="684213" y="2420938"/>
            <a:ext cx="7772400" cy="3540125"/>
          </a:xfrm>
        </p:spPr>
        <p:txBody>
          <a:bodyPr/>
          <a:lstStyle/>
          <a:p>
            <a:pPr marL="381000" indent="-381000" algn="l">
              <a:buFontTx/>
              <a:buChar char="•"/>
            </a:pPr>
            <a:r>
              <a:rPr lang="en-US" b="1"/>
              <a:t>Message Passing (MPI)</a:t>
            </a:r>
          </a:p>
          <a:p>
            <a:pPr marL="381000" indent="-381000" algn="l">
              <a:buFontTx/>
              <a:buChar char="•"/>
            </a:pPr>
            <a:r>
              <a:rPr lang="en-US" b="1"/>
              <a:t>Shared Memory (OpenMP)</a:t>
            </a:r>
          </a:p>
          <a:p>
            <a:pPr marL="381000" indent="-381000" algn="l">
              <a:buFontTx/>
              <a:buChar char="•"/>
            </a:pPr>
            <a:r>
              <a:rPr lang="en-US"/>
              <a:t>Partitioned Global Address Space Programming (PGAS) Languages</a:t>
            </a:r>
          </a:p>
          <a:p>
            <a:pPr marL="1104900" lvl="1" indent="-533400"/>
            <a:r>
              <a:rPr lang="en-US" sz="1800"/>
              <a:t>UPC, Coarray Fortran, Titanium</a:t>
            </a:r>
          </a:p>
          <a:p>
            <a:pPr marL="381000" indent="-381000" algn="l">
              <a:buFontTx/>
              <a:buChar char="•"/>
            </a:pPr>
            <a:r>
              <a:rPr lang="en-US"/>
              <a:t>Next Generation Programming Languages and Models</a:t>
            </a:r>
          </a:p>
          <a:p>
            <a:pPr marL="1104900" lvl="1" indent="-533400"/>
            <a:r>
              <a:rPr lang="en-US" sz="1800"/>
              <a:t>Chapel, X10, Fortress</a:t>
            </a:r>
          </a:p>
          <a:p>
            <a:pPr marL="381000" indent="-381000" algn="l">
              <a:buFontTx/>
              <a:buChar char="•"/>
            </a:pPr>
            <a:r>
              <a:rPr lang="en-US" b="1"/>
              <a:t>Languages and Paradigm for Hardware Accelerators</a:t>
            </a:r>
          </a:p>
          <a:p>
            <a:pPr marL="1104900" lvl="1" indent="-533400"/>
            <a:r>
              <a:rPr lang="en-US" sz="2000"/>
              <a:t>CUDA, OpenCL</a:t>
            </a:r>
          </a:p>
          <a:p>
            <a:pPr marL="381000" indent="-381000" algn="l">
              <a:buFontTx/>
              <a:buChar char="•"/>
            </a:pPr>
            <a:r>
              <a:rPr lang="en-US" b="1"/>
              <a:t>Hybrid: MPI + OpenMP + CUDA/OpenCL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a:xfrm>
            <a:off x="685800" y="980728"/>
            <a:ext cx="7772400" cy="1371600"/>
          </a:xfrm>
        </p:spPr>
        <p:txBody>
          <a:bodyPr/>
          <a:lstStyle/>
          <a:p>
            <a:r>
              <a:rPr lang="en-US" dirty="0"/>
              <a:t>Message Passing: MPI</a:t>
            </a:r>
          </a:p>
        </p:txBody>
      </p:sp>
      <p:sp>
        <p:nvSpPr>
          <p:cNvPr id="443395" name="Rectangle 3"/>
          <p:cNvSpPr>
            <a:spLocks noGrp="1" noChangeArrowheads="1"/>
          </p:cNvSpPr>
          <p:nvPr>
            <p:ph type="body" idx="1"/>
          </p:nvPr>
        </p:nvSpPr>
        <p:spPr>
          <a:xfrm>
            <a:off x="685800" y="2276872"/>
            <a:ext cx="3670300" cy="3200400"/>
          </a:xfrm>
        </p:spPr>
        <p:txBody>
          <a:bodyPr/>
          <a:lstStyle/>
          <a:p>
            <a:pPr marL="381000" indent="-381000" algn="l"/>
            <a:r>
              <a:rPr lang="en-US" b="1" dirty="0"/>
              <a:t>Main Characteristic</a:t>
            </a:r>
          </a:p>
          <a:p>
            <a:pPr marL="381000" indent="-381000" algn="l">
              <a:buFontTx/>
              <a:buChar char="•"/>
            </a:pPr>
            <a:r>
              <a:rPr lang="en-US" dirty="0"/>
              <a:t>Library</a:t>
            </a:r>
          </a:p>
          <a:p>
            <a:pPr marL="381000" indent="-381000" algn="l">
              <a:buFontTx/>
              <a:buChar char="•"/>
            </a:pPr>
            <a:r>
              <a:rPr lang="en-US" dirty="0"/>
              <a:t>Coarse grain</a:t>
            </a:r>
          </a:p>
          <a:p>
            <a:pPr marL="381000" indent="-381000" algn="l">
              <a:buFontTx/>
              <a:buChar char="•"/>
            </a:pPr>
            <a:r>
              <a:rPr lang="en-US" dirty="0"/>
              <a:t>Inter node parallelization (few real alternative)</a:t>
            </a:r>
          </a:p>
          <a:p>
            <a:pPr marL="381000" indent="-381000" algn="l">
              <a:buFontTx/>
              <a:buChar char="•"/>
            </a:pPr>
            <a:r>
              <a:rPr lang="en-US" dirty="0"/>
              <a:t>Domain partition</a:t>
            </a:r>
          </a:p>
          <a:p>
            <a:pPr marL="381000" indent="-381000" algn="l">
              <a:buFontTx/>
              <a:buChar char="•"/>
            </a:pPr>
            <a:r>
              <a:rPr lang="en-US" dirty="0"/>
              <a:t>Distributed Memory</a:t>
            </a:r>
          </a:p>
          <a:p>
            <a:pPr marL="381000" indent="-381000" algn="l">
              <a:buFontTx/>
              <a:buChar char="•"/>
            </a:pPr>
            <a:r>
              <a:rPr lang="en-US" dirty="0"/>
              <a:t>Almost all HPC parallel App</a:t>
            </a:r>
          </a:p>
        </p:txBody>
      </p:sp>
      <p:sp>
        <p:nvSpPr>
          <p:cNvPr id="443397" name="Rectangle 5"/>
          <p:cNvSpPr>
            <a:spLocks noChangeArrowheads="1"/>
          </p:cNvSpPr>
          <p:nvPr/>
        </p:nvSpPr>
        <p:spPr bwMode="auto">
          <a:xfrm>
            <a:off x="5366196" y="2276872"/>
            <a:ext cx="3670300" cy="3200400"/>
          </a:xfrm>
          <a:prstGeom prst="rect">
            <a:avLst/>
          </a:prstGeom>
          <a:noFill/>
          <a:ln w="9525">
            <a:noFill/>
            <a:miter lim="800000"/>
            <a:headEnd/>
            <a:tailEnd/>
          </a:ln>
          <a:effectLst/>
        </p:spPr>
        <p:txBody>
          <a:bodyPr lIns="92075" tIns="46038" rIns="92075" bIns="46038"/>
          <a:lstStyle/>
          <a:p>
            <a:pPr marL="381000" indent="-381000" eaLnBrk="0" hangingPunct="0">
              <a:lnSpc>
                <a:spcPct val="100000"/>
              </a:lnSpc>
              <a:buFontTx/>
              <a:buNone/>
            </a:pPr>
            <a:r>
              <a:rPr lang="en-US" sz="2000" b="1" dirty="0">
                <a:latin typeface="Arial" pitchFamily="34" charset="0"/>
              </a:rPr>
              <a:t>Open Issue</a:t>
            </a:r>
          </a:p>
          <a:p>
            <a:pPr marL="381000" indent="-381000" eaLnBrk="0" hangingPunct="0">
              <a:lnSpc>
                <a:spcPct val="100000"/>
              </a:lnSpc>
              <a:buFontTx/>
              <a:buChar char="•"/>
            </a:pPr>
            <a:r>
              <a:rPr lang="en-US" sz="2000" dirty="0">
                <a:latin typeface="Arial" pitchFamily="34" charset="0"/>
              </a:rPr>
              <a:t>Latency</a:t>
            </a:r>
          </a:p>
          <a:p>
            <a:pPr marL="381000" indent="-381000" eaLnBrk="0" hangingPunct="0">
              <a:lnSpc>
                <a:spcPct val="100000"/>
              </a:lnSpc>
              <a:buFontTx/>
              <a:buChar char="•"/>
            </a:pPr>
            <a:r>
              <a:rPr lang="en-US" sz="2000" dirty="0">
                <a:latin typeface="Arial" pitchFamily="34" charset="0"/>
              </a:rPr>
              <a:t>OS jitter</a:t>
            </a:r>
          </a:p>
          <a:p>
            <a:pPr marL="381000" indent="-381000" eaLnBrk="0" hangingPunct="0">
              <a:lnSpc>
                <a:spcPct val="100000"/>
              </a:lnSpc>
              <a:buFontTx/>
              <a:buChar char="•"/>
            </a:pPr>
            <a:r>
              <a:rPr lang="en-US" sz="2000" dirty="0">
                <a:latin typeface="Arial" pitchFamily="34" charset="0"/>
              </a:rPr>
              <a:t>Scalability</a:t>
            </a:r>
          </a:p>
        </p:txBody>
      </p:sp>
      <p:grpSp>
        <p:nvGrpSpPr>
          <p:cNvPr id="5" name="Group 3"/>
          <p:cNvGrpSpPr>
            <a:grpSpLocks/>
          </p:cNvGrpSpPr>
          <p:nvPr/>
        </p:nvGrpSpPr>
        <p:grpSpPr bwMode="auto">
          <a:xfrm>
            <a:off x="4693096" y="3854152"/>
            <a:ext cx="4343400" cy="2743200"/>
            <a:chOff x="1104" y="1536"/>
            <a:chExt cx="3360" cy="2208"/>
          </a:xfrm>
        </p:grpSpPr>
        <p:grpSp>
          <p:nvGrpSpPr>
            <p:cNvPr id="6" name="Group 4"/>
            <p:cNvGrpSpPr>
              <a:grpSpLocks/>
            </p:cNvGrpSpPr>
            <p:nvPr/>
          </p:nvGrpSpPr>
          <p:grpSpPr bwMode="auto">
            <a:xfrm>
              <a:off x="2256" y="1536"/>
              <a:ext cx="1056" cy="864"/>
              <a:chOff x="192" y="1968"/>
              <a:chExt cx="1056" cy="864"/>
            </a:xfrm>
          </p:grpSpPr>
          <p:sp>
            <p:nvSpPr>
              <p:cNvPr id="44" name="Oval 5"/>
              <p:cNvSpPr>
                <a:spLocks noChangeArrowheads="1"/>
              </p:cNvSpPr>
              <p:nvPr/>
            </p:nvSpPr>
            <p:spPr bwMode="auto">
              <a:xfrm>
                <a:off x="480" y="2016"/>
                <a:ext cx="720" cy="336"/>
              </a:xfrm>
              <a:prstGeom prst="ellipse">
                <a:avLst/>
              </a:prstGeom>
              <a:solidFill>
                <a:srgbClr val="CCFFCC"/>
              </a:solidFill>
              <a:ln w="9525">
                <a:solidFill>
                  <a:schemeClr val="tx1"/>
                </a:solidFill>
                <a:round/>
                <a:headEnd/>
                <a:tailEnd/>
              </a:ln>
              <a:effectLst/>
            </p:spPr>
            <p:txBody>
              <a:bodyPr wrap="none" lIns="92075" tIns="46038" rIns="92075" bIns="46038" anchor="ctr"/>
              <a:lstStyle/>
              <a:p>
                <a:endParaRPr lang="it-IT"/>
              </a:p>
            </p:txBody>
          </p:sp>
          <p:sp>
            <p:nvSpPr>
              <p:cNvPr id="45" name="Text Box 6"/>
              <p:cNvSpPr txBox="1">
                <a:spLocks noChangeArrowheads="1"/>
              </p:cNvSpPr>
              <p:nvPr/>
            </p:nvSpPr>
            <p:spPr bwMode="auto">
              <a:xfrm>
                <a:off x="501" y="2100"/>
                <a:ext cx="633" cy="221"/>
              </a:xfrm>
              <a:prstGeom prst="rect">
                <a:avLst/>
              </a:prstGeom>
              <a:noFill/>
              <a:ln w="9525">
                <a:noFill/>
                <a:miter lim="800000"/>
                <a:headEnd/>
                <a:tailEnd/>
              </a:ln>
              <a:effectLst/>
            </p:spPr>
            <p:txBody>
              <a:bodyPr wrap="none" lIns="92075" tIns="46038" rIns="92075" bIns="46038">
                <a:spAutoFit/>
              </a:bodyPr>
              <a:lstStyle/>
              <a:p>
                <a:pPr eaLnBrk="0" hangingPunct="0">
                  <a:lnSpc>
                    <a:spcPct val="100000"/>
                  </a:lnSpc>
                  <a:spcBef>
                    <a:spcPct val="0"/>
                  </a:spcBef>
                  <a:buFontTx/>
                  <a:buNone/>
                </a:pPr>
                <a:r>
                  <a:rPr lang="pt-BR" sz="1200">
                    <a:latin typeface="Verdana" pitchFamily="34" charset="0"/>
                  </a:rPr>
                  <a:t>memory</a:t>
                </a:r>
                <a:endParaRPr lang="en-US" sz="1200">
                  <a:latin typeface="Verdana" pitchFamily="34" charset="0"/>
                </a:endParaRPr>
              </a:p>
            </p:txBody>
          </p:sp>
          <p:sp>
            <p:nvSpPr>
              <p:cNvPr id="46" name="Line 7"/>
              <p:cNvSpPr>
                <a:spLocks noChangeShapeType="1"/>
              </p:cNvSpPr>
              <p:nvPr/>
            </p:nvSpPr>
            <p:spPr bwMode="auto">
              <a:xfrm>
                <a:off x="864" y="2352"/>
                <a:ext cx="0" cy="192"/>
              </a:xfrm>
              <a:prstGeom prst="line">
                <a:avLst/>
              </a:prstGeom>
              <a:noFill/>
              <a:ln w="9525">
                <a:solidFill>
                  <a:schemeClr val="tx1"/>
                </a:solidFill>
                <a:round/>
                <a:headEnd type="triangle" w="med" len="med"/>
                <a:tailEnd type="triangle" w="med" len="med"/>
              </a:ln>
              <a:effectLst/>
            </p:spPr>
            <p:txBody>
              <a:bodyPr lIns="92075" tIns="46038" rIns="92075" bIns="46038"/>
              <a:lstStyle/>
              <a:p>
                <a:endParaRPr lang="it-IT"/>
              </a:p>
            </p:txBody>
          </p:sp>
          <p:sp>
            <p:nvSpPr>
              <p:cNvPr id="47" name="Text Box 8"/>
              <p:cNvSpPr txBox="1">
                <a:spLocks noChangeArrowheads="1"/>
              </p:cNvSpPr>
              <p:nvPr/>
            </p:nvSpPr>
            <p:spPr bwMode="auto">
              <a:xfrm>
                <a:off x="670" y="2601"/>
                <a:ext cx="389" cy="228"/>
              </a:xfrm>
              <a:prstGeom prst="rect">
                <a:avLst/>
              </a:prstGeom>
              <a:solidFill>
                <a:srgbClr val="EAEAEA"/>
              </a:solidFill>
              <a:ln w="9525">
                <a:solidFill>
                  <a:schemeClr val="tx1"/>
                </a:solidFill>
                <a:miter lim="800000"/>
                <a:headEnd/>
                <a:tailEnd/>
              </a:ln>
              <a:effectLst/>
            </p:spPr>
            <p:txBody>
              <a:bodyPr wrap="none" lIns="92075" tIns="46038" rIns="92075" bIns="46038">
                <a:spAutoFit/>
              </a:bodyPr>
              <a:lstStyle/>
              <a:p>
                <a:pPr eaLnBrk="0" hangingPunct="0">
                  <a:lnSpc>
                    <a:spcPct val="100000"/>
                  </a:lnSpc>
                  <a:spcBef>
                    <a:spcPct val="0"/>
                  </a:spcBef>
                  <a:buFontTx/>
                  <a:buNone/>
                </a:pPr>
                <a:r>
                  <a:rPr lang="pt-BR" sz="1200">
                    <a:latin typeface="Verdana" pitchFamily="34" charset="0"/>
                  </a:rPr>
                  <a:t>CPU</a:t>
                </a:r>
                <a:endParaRPr lang="en-US" sz="1200">
                  <a:latin typeface="Verdana" pitchFamily="34" charset="0"/>
                </a:endParaRPr>
              </a:p>
            </p:txBody>
          </p:sp>
          <p:sp>
            <p:nvSpPr>
              <p:cNvPr id="48" name="Text Box 9"/>
              <p:cNvSpPr txBox="1">
                <a:spLocks noChangeArrowheads="1"/>
              </p:cNvSpPr>
              <p:nvPr/>
            </p:nvSpPr>
            <p:spPr bwMode="auto">
              <a:xfrm rot="16200000">
                <a:off x="153" y="2309"/>
                <a:ext cx="450" cy="212"/>
              </a:xfrm>
              <a:prstGeom prst="rect">
                <a:avLst/>
              </a:prstGeom>
              <a:noFill/>
              <a:ln w="9525">
                <a:noFill/>
                <a:miter lim="800000"/>
                <a:headEnd/>
                <a:tailEnd/>
              </a:ln>
              <a:effectLst/>
            </p:spPr>
            <p:txBody>
              <a:bodyPr wrap="none" lIns="92075" tIns="46038" rIns="92075" bIns="46038">
                <a:spAutoFit/>
              </a:bodyPr>
              <a:lstStyle/>
              <a:p>
                <a:pPr algn="ctr" eaLnBrk="0" hangingPunct="0">
                  <a:lnSpc>
                    <a:spcPct val="100000"/>
                  </a:lnSpc>
                  <a:spcBef>
                    <a:spcPct val="0"/>
                  </a:spcBef>
                  <a:buFontTx/>
                  <a:buNone/>
                </a:pPr>
                <a:r>
                  <a:rPr lang="pt-BR" sz="1200">
                    <a:latin typeface="Verdana" pitchFamily="34" charset="0"/>
                  </a:rPr>
                  <a:t>node</a:t>
                </a:r>
                <a:endParaRPr lang="it-IT" sz="1200">
                  <a:latin typeface="Verdana" pitchFamily="34" charset="0"/>
                </a:endParaRPr>
              </a:p>
            </p:txBody>
          </p:sp>
          <p:sp>
            <p:nvSpPr>
              <p:cNvPr id="49" name="Rectangle 10"/>
              <p:cNvSpPr>
                <a:spLocks noChangeArrowheads="1"/>
              </p:cNvSpPr>
              <p:nvPr/>
            </p:nvSpPr>
            <p:spPr bwMode="auto">
              <a:xfrm>
                <a:off x="192" y="1968"/>
                <a:ext cx="1056" cy="864"/>
              </a:xfrm>
              <a:prstGeom prst="rect">
                <a:avLst/>
              </a:prstGeom>
              <a:noFill/>
              <a:ln w="9525">
                <a:solidFill>
                  <a:schemeClr val="tx1"/>
                </a:solidFill>
                <a:miter lim="800000"/>
                <a:headEnd/>
                <a:tailEnd/>
              </a:ln>
              <a:effectLst/>
            </p:spPr>
            <p:txBody>
              <a:bodyPr wrap="none" lIns="92075" tIns="46038" rIns="92075" bIns="46038" anchor="ctr"/>
              <a:lstStyle/>
              <a:p>
                <a:endParaRPr lang="it-IT"/>
              </a:p>
            </p:txBody>
          </p:sp>
        </p:grpSp>
        <p:grpSp>
          <p:nvGrpSpPr>
            <p:cNvPr id="7" name="Group 11"/>
            <p:cNvGrpSpPr>
              <a:grpSpLocks/>
            </p:cNvGrpSpPr>
            <p:nvPr/>
          </p:nvGrpSpPr>
          <p:grpSpPr bwMode="auto">
            <a:xfrm>
              <a:off x="1104" y="1536"/>
              <a:ext cx="1056" cy="864"/>
              <a:chOff x="192" y="1968"/>
              <a:chExt cx="1056" cy="864"/>
            </a:xfrm>
          </p:grpSpPr>
          <p:sp>
            <p:nvSpPr>
              <p:cNvPr id="38" name="Oval 12"/>
              <p:cNvSpPr>
                <a:spLocks noChangeArrowheads="1"/>
              </p:cNvSpPr>
              <p:nvPr/>
            </p:nvSpPr>
            <p:spPr bwMode="auto">
              <a:xfrm>
                <a:off x="480" y="2016"/>
                <a:ext cx="720" cy="336"/>
              </a:xfrm>
              <a:prstGeom prst="ellipse">
                <a:avLst/>
              </a:prstGeom>
              <a:solidFill>
                <a:srgbClr val="CCFFCC"/>
              </a:solidFill>
              <a:ln w="9525">
                <a:solidFill>
                  <a:schemeClr val="tx1"/>
                </a:solidFill>
                <a:round/>
                <a:headEnd/>
                <a:tailEnd/>
              </a:ln>
              <a:effectLst/>
            </p:spPr>
            <p:txBody>
              <a:bodyPr wrap="none" lIns="92075" tIns="46038" rIns="92075" bIns="46038" anchor="ctr"/>
              <a:lstStyle/>
              <a:p>
                <a:endParaRPr lang="it-IT"/>
              </a:p>
            </p:txBody>
          </p:sp>
          <p:sp>
            <p:nvSpPr>
              <p:cNvPr id="39" name="Text Box 13"/>
              <p:cNvSpPr txBox="1">
                <a:spLocks noChangeArrowheads="1"/>
              </p:cNvSpPr>
              <p:nvPr/>
            </p:nvSpPr>
            <p:spPr bwMode="auto">
              <a:xfrm>
                <a:off x="500" y="2100"/>
                <a:ext cx="633" cy="221"/>
              </a:xfrm>
              <a:prstGeom prst="rect">
                <a:avLst/>
              </a:prstGeom>
              <a:noFill/>
              <a:ln w="9525">
                <a:noFill/>
                <a:miter lim="800000"/>
                <a:headEnd/>
                <a:tailEnd/>
              </a:ln>
              <a:effectLst/>
            </p:spPr>
            <p:txBody>
              <a:bodyPr wrap="none" lIns="92075" tIns="46038" rIns="92075" bIns="46038">
                <a:spAutoFit/>
              </a:bodyPr>
              <a:lstStyle/>
              <a:p>
                <a:pPr eaLnBrk="0" hangingPunct="0">
                  <a:lnSpc>
                    <a:spcPct val="100000"/>
                  </a:lnSpc>
                  <a:spcBef>
                    <a:spcPct val="0"/>
                  </a:spcBef>
                  <a:buFontTx/>
                  <a:buNone/>
                </a:pPr>
                <a:r>
                  <a:rPr lang="pt-BR" sz="1200">
                    <a:latin typeface="Verdana" pitchFamily="34" charset="0"/>
                  </a:rPr>
                  <a:t>memory</a:t>
                </a:r>
                <a:endParaRPr lang="en-US" sz="1200">
                  <a:latin typeface="Verdana" pitchFamily="34" charset="0"/>
                </a:endParaRPr>
              </a:p>
            </p:txBody>
          </p:sp>
          <p:sp>
            <p:nvSpPr>
              <p:cNvPr id="40" name="Line 14"/>
              <p:cNvSpPr>
                <a:spLocks noChangeShapeType="1"/>
              </p:cNvSpPr>
              <p:nvPr/>
            </p:nvSpPr>
            <p:spPr bwMode="auto">
              <a:xfrm>
                <a:off x="864" y="2352"/>
                <a:ext cx="0" cy="192"/>
              </a:xfrm>
              <a:prstGeom prst="line">
                <a:avLst/>
              </a:prstGeom>
              <a:noFill/>
              <a:ln w="9525">
                <a:solidFill>
                  <a:schemeClr val="tx1"/>
                </a:solidFill>
                <a:round/>
                <a:headEnd type="triangle" w="med" len="med"/>
                <a:tailEnd type="triangle" w="med" len="med"/>
              </a:ln>
              <a:effectLst/>
            </p:spPr>
            <p:txBody>
              <a:bodyPr lIns="92075" tIns="46038" rIns="92075" bIns="46038"/>
              <a:lstStyle/>
              <a:p>
                <a:endParaRPr lang="it-IT"/>
              </a:p>
            </p:txBody>
          </p:sp>
          <p:sp>
            <p:nvSpPr>
              <p:cNvPr id="41" name="Text Box 15"/>
              <p:cNvSpPr txBox="1">
                <a:spLocks noChangeArrowheads="1"/>
              </p:cNvSpPr>
              <p:nvPr/>
            </p:nvSpPr>
            <p:spPr bwMode="auto">
              <a:xfrm>
                <a:off x="672" y="2601"/>
                <a:ext cx="389" cy="228"/>
              </a:xfrm>
              <a:prstGeom prst="rect">
                <a:avLst/>
              </a:prstGeom>
              <a:solidFill>
                <a:srgbClr val="EAEAEA"/>
              </a:solidFill>
              <a:ln w="9525">
                <a:solidFill>
                  <a:schemeClr val="tx1"/>
                </a:solidFill>
                <a:miter lim="800000"/>
                <a:headEnd/>
                <a:tailEnd/>
              </a:ln>
              <a:effectLst/>
            </p:spPr>
            <p:txBody>
              <a:bodyPr wrap="none" lIns="92075" tIns="46038" rIns="92075" bIns="46038">
                <a:spAutoFit/>
              </a:bodyPr>
              <a:lstStyle/>
              <a:p>
                <a:pPr eaLnBrk="0" hangingPunct="0">
                  <a:lnSpc>
                    <a:spcPct val="100000"/>
                  </a:lnSpc>
                  <a:spcBef>
                    <a:spcPct val="0"/>
                  </a:spcBef>
                  <a:buFontTx/>
                  <a:buNone/>
                </a:pPr>
                <a:r>
                  <a:rPr lang="pt-BR" sz="1200">
                    <a:latin typeface="Verdana" pitchFamily="34" charset="0"/>
                  </a:rPr>
                  <a:t>CPU</a:t>
                </a:r>
                <a:endParaRPr lang="en-US" sz="1200">
                  <a:latin typeface="Verdana" pitchFamily="34" charset="0"/>
                </a:endParaRPr>
              </a:p>
            </p:txBody>
          </p:sp>
          <p:sp>
            <p:nvSpPr>
              <p:cNvPr id="42" name="Text Box 16"/>
              <p:cNvSpPr txBox="1">
                <a:spLocks noChangeArrowheads="1"/>
              </p:cNvSpPr>
              <p:nvPr/>
            </p:nvSpPr>
            <p:spPr bwMode="auto">
              <a:xfrm rot="16200000">
                <a:off x="163" y="2309"/>
                <a:ext cx="450" cy="212"/>
              </a:xfrm>
              <a:prstGeom prst="rect">
                <a:avLst/>
              </a:prstGeom>
              <a:noFill/>
              <a:ln w="9525">
                <a:noFill/>
                <a:miter lim="800000"/>
                <a:headEnd/>
                <a:tailEnd/>
              </a:ln>
              <a:effectLst/>
            </p:spPr>
            <p:txBody>
              <a:bodyPr wrap="none" lIns="92075" tIns="46038" rIns="92075" bIns="46038">
                <a:spAutoFit/>
              </a:bodyPr>
              <a:lstStyle/>
              <a:p>
                <a:pPr algn="ctr" eaLnBrk="0" hangingPunct="0">
                  <a:lnSpc>
                    <a:spcPct val="100000"/>
                  </a:lnSpc>
                  <a:spcBef>
                    <a:spcPct val="0"/>
                  </a:spcBef>
                  <a:buFontTx/>
                  <a:buNone/>
                </a:pPr>
                <a:r>
                  <a:rPr lang="pt-BR" sz="1200">
                    <a:latin typeface="Verdana" pitchFamily="34" charset="0"/>
                  </a:rPr>
                  <a:t>node</a:t>
                </a:r>
                <a:endParaRPr lang="it-IT" sz="1200">
                  <a:latin typeface="Verdana" pitchFamily="34" charset="0"/>
                </a:endParaRPr>
              </a:p>
            </p:txBody>
          </p:sp>
          <p:sp>
            <p:nvSpPr>
              <p:cNvPr id="43" name="Rectangle 17"/>
              <p:cNvSpPr>
                <a:spLocks noChangeArrowheads="1"/>
              </p:cNvSpPr>
              <p:nvPr/>
            </p:nvSpPr>
            <p:spPr bwMode="auto">
              <a:xfrm>
                <a:off x="192" y="1968"/>
                <a:ext cx="1056" cy="864"/>
              </a:xfrm>
              <a:prstGeom prst="rect">
                <a:avLst/>
              </a:prstGeom>
              <a:noFill/>
              <a:ln w="9525">
                <a:solidFill>
                  <a:schemeClr val="tx1"/>
                </a:solidFill>
                <a:miter lim="800000"/>
                <a:headEnd/>
                <a:tailEnd/>
              </a:ln>
              <a:effectLst/>
            </p:spPr>
            <p:txBody>
              <a:bodyPr wrap="none" lIns="92075" tIns="46038" rIns="92075" bIns="46038" anchor="ctr"/>
              <a:lstStyle/>
              <a:p>
                <a:endParaRPr lang="it-IT"/>
              </a:p>
            </p:txBody>
          </p:sp>
        </p:grpSp>
        <p:grpSp>
          <p:nvGrpSpPr>
            <p:cNvPr id="8" name="Group 18"/>
            <p:cNvGrpSpPr>
              <a:grpSpLocks/>
            </p:cNvGrpSpPr>
            <p:nvPr/>
          </p:nvGrpSpPr>
          <p:grpSpPr bwMode="auto">
            <a:xfrm>
              <a:off x="3408" y="1536"/>
              <a:ext cx="1056" cy="864"/>
              <a:chOff x="192" y="1968"/>
              <a:chExt cx="1056" cy="864"/>
            </a:xfrm>
          </p:grpSpPr>
          <p:sp>
            <p:nvSpPr>
              <p:cNvPr id="32" name="Oval 19"/>
              <p:cNvSpPr>
                <a:spLocks noChangeArrowheads="1"/>
              </p:cNvSpPr>
              <p:nvPr/>
            </p:nvSpPr>
            <p:spPr bwMode="auto">
              <a:xfrm>
                <a:off x="480" y="2016"/>
                <a:ext cx="720" cy="336"/>
              </a:xfrm>
              <a:prstGeom prst="ellipse">
                <a:avLst/>
              </a:prstGeom>
              <a:solidFill>
                <a:srgbClr val="CCFFCC"/>
              </a:solidFill>
              <a:ln w="9525">
                <a:solidFill>
                  <a:schemeClr val="tx1"/>
                </a:solidFill>
                <a:round/>
                <a:headEnd/>
                <a:tailEnd/>
              </a:ln>
              <a:effectLst/>
            </p:spPr>
            <p:txBody>
              <a:bodyPr wrap="none" lIns="92075" tIns="46038" rIns="92075" bIns="46038" anchor="ctr"/>
              <a:lstStyle/>
              <a:p>
                <a:endParaRPr lang="it-IT"/>
              </a:p>
            </p:txBody>
          </p:sp>
          <p:sp>
            <p:nvSpPr>
              <p:cNvPr id="33" name="Text Box 20"/>
              <p:cNvSpPr txBox="1">
                <a:spLocks noChangeArrowheads="1"/>
              </p:cNvSpPr>
              <p:nvPr/>
            </p:nvSpPr>
            <p:spPr bwMode="auto">
              <a:xfrm>
                <a:off x="501" y="2100"/>
                <a:ext cx="633" cy="221"/>
              </a:xfrm>
              <a:prstGeom prst="rect">
                <a:avLst/>
              </a:prstGeom>
              <a:noFill/>
              <a:ln w="9525">
                <a:noFill/>
                <a:miter lim="800000"/>
                <a:headEnd/>
                <a:tailEnd/>
              </a:ln>
              <a:effectLst/>
            </p:spPr>
            <p:txBody>
              <a:bodyPr wrap="none" lIns="92075" tIns="46038" rIns="92075" bIns="46038">
                <a:spAutoFit/>
              </a:bodyPr>
              <a:lstStyle/>
              <a:p>
                <a:pPr eaLnBrk="0" hangingPunct="0">
                  <a:lnSpc>
                    <a:spcPct val="100000"/>
                  </a:lnSpc>
                  <a:spcBef>
                    <a:spcPct val="0"/>
                  </a:spcBef>
                  <a:buFontTx/>
                  <a:buNone/>
                </a:pPr>
                <a:r>
                  <a:rPr lang="pt-BR" sz="1200">
                    <a:latin typeface="Verdana" pitchFamily="34" charset="0"/>
                  </a:rPr>
                  <a:t>memory</a:t>
                </a:r>
                <a:endParaRPr lang="en-US" sz="1200">
                  <a:latin typeface="Verdana" pitchFamily="34" charset="0"/>
                </a:endParaRPr>
              </a:p>
            </p:txBody>
          </p:sp>
          <p:sp>
            <p:nvSpPr>
              <p:cNvPr id="34" name="Line 21"/>
              <p:cNvSpPr>
                <a:spLocks noChangeShapeType="1"/>
              </p:cNvSpPr>
              <p:nvPr/>
            </p:nvSpPr>
            <p:spPr bwMode="auto">
              <a:xfrm>
                <a:off x="864" y="2352"/>
                <a:ext cx="0" cy="192"/>
              </a:xfrm>
              <a:prstGeom prst="line">
                <a:avLst/>
              </a:prstGeom>
              <a:noFill/>
              <a:ln w="9525">
                <a:solidFill>
                  <a:schemeClr val="tx1"/>
                </a:solidFill>
                <a:round/>
                <a:headEnd type="triangle" w="med" len="med"/>
                <a:tailEnd type="triangle" w="med" len="med"/>
              </a:ln>
              <a:effectLst/>
            </p:spPr>
            <p:txBody>
              <a:bodyPr lIns="92075" tIns="46038" rIns="92075" bIns="46038"/>
              <a:lstStyle/>
              <a:p>
                <a:endParaRPr lang="it-IT"/>
              </a:p>
            </p:txBody>
          </p:sp>
          <p:sp>
            <p:nvSpPr>
              <p:cNvPr id="35" name="Text Box 22"/>
              <p:cNvSpPr txBox="1">
                <a:spLocks noChangeArrowheads="1"/>
              </p:cNvSpPr>
              <p:nvPr/>
            </p:nvSpPr>
            <p:spPr bwMode="auto">
              <a:xfrm>
                <a:off x="672" y="2601"/>
                <a:ext cx="389" cy="228"/>
              </a:xfrm>
              <a:prstGeom prst="rect">
                <a:avLst/>
              </a:prstGeom>
              <a:solidFill>
                <a:srgbClr val="EAEAEA"/>
              </a:solidFill>
              <a:ln w="9525">
                <a:solidFill>
                  <a:schemeClr val="tx1"/>
                </a:solidFill>
                <a:miter lim="800000"/>
                <a:headEnd/>
                <a:tailEnd/>
              </a:ln>
              <a:effectLst/>
            </p:spPr>
            <p:txBody>
              <a:bodyPr wrap="none" lIns="92075" tIns="46038" rIns="92075" bIns="46038">
                <a:spAutoFit/>
              </a:bodyPr>
              <a:lstStyle/>
              <a:p>
                <a:pPr eaLnBrk="0" hangingPunct="0">
                  <a:lnSpc>
                    <a:spcPct val="100000"/>
                  </a:lnSpc>
                  <a:spcBef>
                    <a:spcPct val="0"/>
                  </a:spcBef>
                  <a:buFontTx/>
                  <a:buNone/>
                </a:pPr>
                <a:r>
                  <a:rPr lang="pt-BR" sz="1200">
                    <a:latin typeface="Verdana" pitchFamily="34" charset="0"/>
                  </a:rPr>
                  <a:t>CPU</a:t>
                </a:r>
                <a:endParaRPr lang="en-US" sz="1200">
                  <a:latin typeface="Verdana" pitchFamily="34" charset="0"/>
                </a:endParaRPr>
              </a:p>
            </p:txBody>
          </p:sp>
          <p:sp>
            <p:nvSpPr>
              <p:cNvPr id="36" name="Text Box 23"/>
              <p:cNvSpPr txBox="1">
                <a:spLocks noChangeArrowheads="1"/>
              </p:cNvSpPr>
              <p:nvPr/>
            </p:nvSpPr>
            <p:spPr bwMode="auto">
              <a:xfrm rot="16200000">
                <a:off x="158" y="2309"/>
                <a:ext cx="450" cy="212"/>
              </a:xfrm>
              <a:prstGeom prst="rect">
                <a:avLst/>
              </a:prstGeom>
              <a:noFill/>
              <a:ln w="9525">
                <a:noFill/>
                <a:miter lim="800000"/>
                <a:headEnd/>
                <a:tailEnd/>
              </a:ln>
              <a:effectLst/>
            </p:spPr>
            <p:txBody>
              <a:bodyPr wrap="none" lIns="92075" tIns="46038" rIns="92075" bIns="46038">
                <a:spAutoFit/>
              </a:bodyPr>
              <a:lstStyle/>
              <a:p>
                <a:pPr algn="ctr" eaLnBrk="0" hangingPunct="0">
                  <a:lnSpc>
                    <a:spcPct val="100000"/>
                  </a:lnSpc>
                  <a:spcBef>
                    <a:spcPct val="0"/>
                  </a:spcBef>
                  <a:buFontTx/>
                  <a:buNone/>
                </a:pPr>
                <a:r>
                  <a:rPr lang="pt-BR" sz="1200">
                    <a:latin typeface="Verdana" pitchFamily="34" charset="0"/>
                  </a:rPr>
                  <a:t>node</a:t>
                </a:r>
                <a:endParaRPr lang="it-IT" sz="1200">
                  <a:latin typeface="Verdana" pitchFamily="34" charset="0"/>
                </a:endParaRPr>
              </a:p>
            </p:txBody>
          </p:sp>
          <p:sp>
            <p:nvSpPr>
              <p:cNvPr id="37" name="Rectangle 24"/>
              <p:cNvSpPr>
                <a:spLocks noChangeArrowheads="1"/>
              </p:cNvSpPr>
              <p:nvPr/>
            </p:nvSpPr>
            <p:spPr bwMode="auto">
              <a:xfrm>
                <a:off x="192" y="1968"/>
                <a:ext cx="1056" cy="864"/>
              </a:xfrm>
              <a:prstGeom prst="rect">
                <a:avLst/>
              </a:prstGeom>
              <a:noFill/>
              <a:ln w="9525">
                <a:solidFill>
                  <a:schemeClr val="tx1"/>
                </a:solidFill>
                <a:miter lim="800000"/>
                <a:headEnd/>
                <a:tailEnd/>
              </a:ln>
              <a:effectLst/>
            </p:spPr>
            <p:txBody>
              <a:bodyPr wrap="none" lIns="92075" tIns="46038" rIns="92075" bIns="46038" anchor="ctr"/>
              <a:lstStyle/>
              <a:p>
                <a:endParaRPr lang="it-IT"/>
              </a:p>
            </p:txBody>
          </p:sp>
        </p:grpSp>
        <p:grpSp>
          <p:nvGrpSpPr>
            <p:cNvPr id="9" name="Group 25"/>
            <p:cNvGrpSpPr>
              <a:grpSpLocks/>
            </p:cNvGrpSpPr>
            <p:nvPr/>
          </p:nvGrpSpPr>
          <p:grpSpPr bwMode="auto">
            <a:xfrm>
              <a:off x="2256" y="2880"/>
              <a:ext cx="1056" cy="864"/>
              <a:chOff x="192" y="1968"/>
              <a:chExt cx="1056" cy="864"/>
            </a:xfrm>
          </p:grpSpPr>
          <p:sp>
            <p:nvSpPr>
              <p:cNvPr id="26" name="Oval 26"/>
              <p:cNvSpPr>
                <a:spLocks noChangeArrowheads="1"/>
              </p:cNvSpPr>
              <p:nvPr/>
            </p:nvSpPr>
            <p:spPr bwMode="auto">
              <a:xfrm>
                <a:off x="480" y="2016"/>
                <a:ext cx="720" cy="336"/>
              </a:xfrm>
              <a:prstGeom prst="ellipse">
                <a:avLst/>
              </a:prstGeom>
              <a:solidFill>
                <a:srgbClr val="CCFFCC"/>
              </a:solidFill>
              <a:ln w="9525">
                <a:solidFill>
                  <a:schemeClr val="tx1"/>
                </a:solidFill>
                <a:round/>
                <a:headEnd/>
                <a:tailEnd/>
              </a:ln>
              <a:effectLst/>
            </p:spPr>
            <p:txBody>
              <a:bodyPr wrap="none" lIns="92075" tIns="46038" rIns="92075" bIns="46038" anchor="ctr"/>
              <a:lstStyle/>
              <a:p>
                <a:endParaRPr lang="it-IT"/>
              </a:p>
            </p:txBody>
          </p:sp>
          <p:sp>
            <p:nvSpPr>
              <p:cNvPr id="27" name="Text Box 27"/>
              <p:cNvSpPr txBox="1">
                <a:spLocks noChangeArrowheads="1"/>
              </p:cNvSpPr>
              <p:nvPr/>
            </p:nvSpPr>
            <p:spPr bwMode="auto">
              <a:xfrm>
                <a:off x="501" y="2101"/>
                <a:ext cx="633" cy="221"/>
              </a:xfrm>
              <a:prstGeom prst="rect">
                <a:avLst/>
              </a:prstGeom>
              <a:noFill/>
              <a:ln w="9525">
                <a:noFill/>
                <a:miter lim="800000"/>
                <a:headEnd/>
                <a:tailEnd/>
              </a:ln>
              <a:effectLst/>
            </p:spPr>
            <p:txBody>
              <a:bodyPr wrap="none" lIns="92075" tIns="46038" rIns="92075" bIns="46038">
                <a:spAutoFit/>
              </a:bodyPr>
              <a:lstStyle/>
              <a:p>
                <a:pPr eaLnBrk="0" hangingPunct="0">
                  <a:lnSpc>
                    <a:spcPct val="100000"/>
                  </a:lnSpc>
                  <a:spcBef>
                    <a:spcPct val="0"/>
                  </a:spcBef>
                  <a:buFontTx/>
                  <a:buNone/>
                </a:pPr>
                <a:r>
                  <a:rPr lang="pt-BR" sz="1200">
                    <a:latin typeface="Verdana" pitchFamily="34" charset="0"/>
                  </a:rPr>
                  <a:t>memory</a:t>
                </a:r>
                <a:endParaRPr lang="en-US" sz="1200">
                  <a:latin typeface="Verdana" pitchFamily="34" charset="0"/>
                </a:endParaRPr>
              </a:p>
            </p:txBody>
          </p:sp>
          <p:sp>
            <p:nvSpPr>
              <p:cNvPr id="28" name="Line 28"/>
              <p:cNvSpPr>
                <a:spLocks noChangeShapeType="1"/>
              </p:cNvSpPr>
              <p:nvPr/>
            </p:nvSpPr>
            <p:spPr bwMode="auto">
              <a:xfrm>
                <a:off x="864" y="2352"/>
                <a:ext cx="0" cy="192"/>
              </a:xfrm>
              <a:prstGeom prst="line">
                <a:avLst/>
              </a:prstGeom>
              <a:noFill/>
              <a:ln w="9525">
                <a:solidFill>
                  <a:schemeClr val="tx1"/>
                </a:solidFill>
                <a:round/>
                <a:headEnd type="triangle" w="med" len="med"/>
                <a:tailEnd type="triangle" w="med" len="med"/>
              </a:ln>
              <a:effectLst/>
            </p:spPr>
            <p:txBody>
              <a:bodyPr lIns="92075" tIns="46038" rIns="92075" bIns="46038"/>
              <a:lstStyle/>
              <a:p>
                <a:endParaRPr lang="it-IT"/>
              </a:p>
            </p:txBody>
          </p:sp>
          <p:sp>
            <p:nvSpPr>
              <p:cNvPr id="29" name="Text Box 29"/>
              <p:cNvSpPr txBox="1">
                <a:spLocks noChangeArrowheads="1"/>
              </p:cNvSpPr>
              <p:nvPr/>
            </p:nvSpPr>
            <p:spPr bwMode="auto">
              <a:xfrm>
                <a:off x="670" y="2602"/>
                <a:ext cx="389" cy="229"/>
              </a:xfrm>
              <a:prstGeom prst="rect">
                <a:avLst/>
              </a:prstGeom>
              <a:solidFill>
                <a:srgbClr val="EAEAEA"/>
              </a:solidFill>
              <a:ln w="9525">
                <a:solidFill>
                  <a:schemeClr val="tx1"/>
                </a:solidFill>
                <a:miter lim="800000"/>
                <a:headEnd/>
                <a:tailEnd/>
              </a:ln>
              <a:effectLst/>
            </p:spPr>
            <p:txBody>
              <a:bodyPr wrap="none" lIns="92075" tIns="46038" rIns="92075" bIns="46038">
                <a:spAutoFit/>
              </a:bodyPr>
              <a:lstStyle/>
              <a:p>
                <a:pPr eaLnBrk="0" hangingPunct="0">
                  <a:lnSpc>
                    <a:spcPct val="100000"/>
                  </a:lnSpc>
                  <a:spcBef>
                    <a:spcPct val="0"/>
                  </a:spcBef>
                  <a:buFontTx/>
                  <a:buNone/>
                </a:pPr>
                <a:r>
                  <a:rPr lang="pt-BR" sz="1200">
                    <a:latin typeface="Verdana" pitchFamily="34" charset="0"/>
                  </a:rPr>
                  <a:t>CPU</a:t>
                </a:r>
                <a:endParaRPr lang="en-US" sz="1200">
                  <a:latin typeface="Verdana" pitchFamily="34" charset="0"/>
                </a:endParaRPr>
              </a:p>
            </p:txBody>
          </p:sp>
          <p:sp>
            <p:nvSpPr>
              <p:cNvPr id="30" name="Text Box 30"/>
              <p:cNvSpPr txBox="1">
                <a:spLocks noChangeArrowheads="1"/>
              </p:cNvSpPr>
              <p:nvPr/>
            </p:nvSpPr>
            <p:spPr bwMode="auto">
              <a:xfrm rot="16200000">
                <a:off x="153" y="2308"/>
                <a:ext cx="450" cy="212"/>
              </a:xfrm>
              <a:prstGeom prst="rect">
                <a:avLst/>
              </a:prstGeom>
              <a:noFill/>
              <a:ln w="9525">
                <a:noFill/>
                <a:miter lim="800000"/>
                <a:headEnd/>
                <a:tailEnd/>
              </a:ln>
              <a:effectLst/>
            </p:spPr>
            <p:txBody>
              <a:bodyPr wrap="none" lIns="92075" tIns="46038" rIns="92075" bIns="46038">
                <a:spAutoFit/>
              </a:bodyPr>
              <a:lstStyle/>
              <a:p>
                <a:pPr algn="ctr" eaLnBrk="0" hangingPunct="0">
                  <a:lnSpc>
                    <a:spcPct val="100000"/>
                  </a:lnSpc>
                  <a:spcBef>
                    <a:spcPct val="0"/>
                  </a:spcBef>
                  <a:buFontTx/>
                  <a:buNone/>
                </a:pPr>
                <a:r>
                  <a:rPr lang="pt-BR" sz="1200">
                    <a:latin typeface="Verdana" pitchFamily="34" charset="0"/>
                  </a:rPr>
                  <a:t>node</a:t>
                </a:r>
                <a:endParaRPr lang="it-IT" sz="1200">
                  <a:latin typeface="Verdana" pitchFamily="34" charset="0"/>
                </a:endParaRPr>
              </a:p>
            </p:txBody>
          </p:sp>
          <p:sp>
            <p:nvSpPr>
              <p:cNvPr id="31" name="Rectangle 31"/>
              <p:cNvSpPr>
                <a:spLocks noChangeArrowheads="1"/>
              </p:cNvSpPr>
              <p:nvPr/>
            </p:nvSpPr>
            <p:spPr bwMode="auto">
              <a:xfrm>
                <a:off x="192" y="1968"/>
                <a:ext cx="1056" cy="864"/>
              </a:xfrm>
              <a:prstGeom prst="rect">
                <a:avLst/>
              </a:prstGeom>
              <a:noFill/>
              <a:ln w="9525">
                <a:solidFill>
                  <a:schemeClr val="tx1"/>
                </a:solidFill>
                <a:miter lim="800000"/>
                <a:headEnd/>
                <a:tailEnd/>
              </a:ln>
              <a:effectLst/>
            </p:spPr>
            <p:txBody>
              <a:bodyPr wrap="none" lIns="92075" tIns="46038" rIns="92075" bIns="46038" anchor="ctr"/>
              <a:lstStyle/>
              <a:p>
                <a:endParaRPr lang="it-IT"/>
              </a:p>
            </p:txBody>
          </p:sp>
        </p:grpSp>
        <p:grpSp>
          <p:nvGrpSpPr>
            <p:cNvPr id="10" name="Group 32"/>
            <p:cNvGrpSpPr>
              <a:grpSpLocks/>
            </p:cNvGrpSpPr>
            <p:nvPr/>
          </p:nvGrpSpPr>
          <p:grpSpPr bwMode="auto">
            <a:xfrm>
              <a:off x="1104" y="2880"/>
              <a:ext cx="1056" cy="864"/>
              <a:chOff x="192" y="1968"/>
              <a:chExt cx="1056" cy="864"/>
            </a:xfrm>
          </p:grpSpPr>
          <p:sp>
            <p:nvSpPr>
              <p:cNvPr id="20" name="Oval 33"/>
              <p:cNvSpPr>
                <a:spLocks noChangeArrowheads="1"/>
              </p:cNvSpPr>
              <p:nvPr/>
            </p:nvSpPr>
            <p:spPr bwMode="auto">
              <a:xfrm>
                <a:off x="480" y="2016"/>
                <a:ext cx="720" cy="336"/>
              </a:xfrm>
              <a:prstGeom prst="ellipse">
                <a:avLst/>
              </a:prstGeom>
              <a:solidFill>
                <a:srgbClr val="CCFFCC"/>
              </a:solidFill>
              <a:ln w="9525">
                <a:solidFill>
                  <a:schemeClr val="tx1"/>
                </a:solidFill>
                <a:round/>
                <a:headEnd/>
                <a:tailEnd/>
              </a:ln>
              <a:effectLst/>
            </p:spPr>
            <p:txBody>
              <a:bodyPr wrap="none" lIns="92075" tIns="46038" rIns="92075" bIns="46038" anchor="ctr"/>
              <a:lstStyle/>
              <a:p>
                <a:endParaRPr lang="it-IT"/>
              </a:p>
            </p:txBody>
          </p:sp>
          <p:sp>
            <p:nvSpPr>
              <p:cNvPr id="21" name="Text Box 34"/>
              <p:cNvSpPr txBox="1">
                <a:spLocks noChangeArrowheads="1"/>
              </p:cNvSpPr>
              <p:nvPr/>
            </p:nvSpPr>
            <p:spPr bwMode="auto">
              <a:xfrm>
                <a:off x="500" y="2101"/>
                <a:ext cx="633" cy="221"/>
              </a:xfrm>
              <a:prstGeom prst="rect">
                <a:avLst/>
              </a:prstGeom>
              <a:noFill/>
              <a:ln w="9525">
                <a:noFill/>
                <a:miter lim="800000"/>
                <a:headEnd/>
                <a:tailEnd/>
              </a:ln>
              <a:effectLst/>
            </p:spPr>
            <p:txBody>
              <a:bodyPr wrap="none" lIns="92075" tIns="46038" rIns="92075" bIns="46038">
                <a:spAutoFit/>
              </a:bodyPr>
              <a:lstStyle/>
              <a:p>
                <a:pPr eaLnBrk="0" hangingPunct="0">
                  <a:lnSpc>
                    <a:spcPct val="100000"/>
                  </a:lnSpc>
                  <a:spcBef>
                    <a:spcPct val="0"/>
                  </a:spcBef>
                  <a:buFontTx/>
                  <a:buNone/>
                </a:pPr>
                <a:r>
                  <a:rPr lang="pt-BR" sz="1200">
                    <a:latin typeface="Verdana" pitchFamily="34" charset="0"/>
                  </a:rPr>
                  <a:t>memory</a:t>
                </a:r>
                <a:endParaRPr lang="en-US" sz="1200">
                  <a:latin typeface="Verdana" pitchFamily="34" charset="0"/>
                </a:endParaRPr>
              </a:p>
            </p:txBody>
          </p:sp>
          <p:sp>
            <p:nvSpPr>
              <p:cNvPr id="22" name="Line 35"/>
              <p:cNvSpPr>
                <a:spLocks noChangeShapeType="1"/>
              </p:cNvSpPr>
              <p:nvPr/>
            </p:nvSpPr>
            <p:spPr bwMode="auto">
              <a:xfrm>
                <a:off x="864" y="2352"/>
                <a:ext cx="0" cy="192"/>
              </a:xfrm>
              <a:prstGeom prst="line">
                <a:avLst/>
              </a:prstGeom>
              <a:noFill/>
              <a:ln w="9525">
                <a:solidFill>
                  <a:schemeClr val="tx1"/>
                </a:solidFill>
                <a:round/>
                <a:headEnd type="triangle" w="med" len="med"/>
                <a:tailEnd type="triangle" w="med" len="med"/>
              </a:ln>
              <a:effectLst/>
            </p:spPr>
            <p:txBody>
              <a:bodyPr lIns="92075" tIns="46038" rIns="92075" bIns="46038"/>
              <a:lstStyle/>
              <a:p>
                <a:endParaRPr lang="it-IT"/>
              </a:p>
            </p:txBody>
          </p:sp>
          <p:sp>
            <p:nvSpPr>
              <p:cNvPr id="23" name="Text Box 36"/>
              <p:cNvSpPr txBox="1">
                <a:spLocks noChangeArrowheads="1"/>
              </p:cNvSpPr>
              <p:nvPr/>
            </p:nvSpPr>
            <p:spPr bwMode="auto">
              <a:xfrm>
                <a:off x="672" y="2602"/>
                <a:ext cx="389" cy="229"/>
              </a:xfrm>
              <a:prstGeom prst="rect">
                <a:avLst/>
              </a:prstGeom>
              <a:solidFill>
                <a:srgbClr val="EAEAEA"/>
              </a:solidFill>
              <a:ln w="9525">
                <a:solidFill>
                  <a:schemeClr val="tx1"/>
                </a:solidFill>
                <a:miter lim="800000"/>
                <a:headEnd/>
                <a:tailEnd/>
              </a:ln>
              <a:effectLst/>
            </p:spPr>
            <p:txBody>
              <a:bodyPr wrap="none" lIns="92075" tIns="46038" rIns="92075" bIns="46038">
                <a:spAutoFit/>
              </a:bodyPr>
              <a:lstStyle/>
              <a:p>
                <a:pPr eaLnBrk="0" hangingPunct="0">
                  <a:lnSpc>
                    <a:spcPct val="100000"/>
                  </a:lnSpc>
                  <a:spcBef>
                    <a:spcPct val="0"/>
                  </a:spcBef>
                  <a:buFontTx/>
                  <a:buNone/>
                </a:pPr>
                <a:r>
                  <a:rPr lang="pt-BR" sz="1200">
                    <a:latin typeface="Verdana" pitchFamily="34" charset="0"/>
                  </a:rPr>
                  <a:t>CPU</a:t>
                </a:r>
                <a:endParaRPr lang="en-US" sz="1200">
                  <a:latin typeface="Verdana" pitchFamily="34" charset="0"/>
                </a:endParaRPr>
              </a:p>
            </p:txBody>
          </p:sp>
          <p:sp>
            <p:nvSpPr>
              <p:cNvPr id="24" name="Text Box 37"/>
              <p:cNvSpPr txBox="1">
                <a:spLocks noChangeArrowheads="1"/>
              </p:cNvSpPr>
              <p:nvPr/>
            </p:nvSpPr>
            <p:spPr bwMode="auto">
              <a:xfrm rot="16200000">
                <a:off x="158" y="2308"/>
                <a:ext cx="450" cy="212"/>
              </a:xfrm>
              <a:prstGeom prst="rect">
                <a:avLst/>
              </a:prstGeom>
              <a:noFill/>
              <a:ln w="9525">
                <a:noFill/>
                <a:miter lim="800000"/>
                <a:headEnd/>
                <a:tailEnd/>
              </a:ln>
              <a:effectLst/>
            </p:spPr>
            <p:txBody>
              <a:bodyPr wrap="none" lIns="92075" tIns="46038" rIns="92075" bIns="46038">
                <a:spAutoFit/>
              </a:bodyPr>
              <a:lstStyle/>
              <a:p>
                <a:pPr algn="ctr" eaLnBrk="0" hangingPunct="0">
                  <a:lnSpc>
                    <a:spcPct val="100000"/>
                  </a:lnSpc>
                  <a:spcBef>
                    <a:spcPct val="0"/>
                  </a:spcBef>
                  <a:buFontTx/>
                  <a:buNone/>
                </a:pPr>
                <a:r>
                  <a:rPr lang="pt-BR" sz="1200">
                    <a:latin typeface="Verdana" pitchFamily="34" charset="0"/>
                  </a:rPr>
                  <a:t>node</a:t>
                </a:r>
                <a:endParaRPr lang="it-IT" sz="1200">
                  <a:latin typeface="Verdana" pitchFamily="34" charset="0"/>
                </a:endParaRPr>
              </a:p>
            </p:txBody>
          </p:sp>
          <p:sp>
            <p:nvSpPr>
              <p:cNvPr id="25" name="Rectangle 38"/>
              <p:cNvSpPr>
                <a:spLocks noChangeArrowheads="1"/>
              </p:cNvSpPr>
              <p:nvPr/>
            </p:nvSpPr>
            <p:spPr bwMode="auto">
              <a:xfrm>
                <a:off x="192" y="1968"/>
                <a:ext cx="1056" cy="864"/>
              </a:xfrm>
              <a:prstGeom prst="rect">
                <a:avLst/>
              </a:prstGeom>
              <a:noFill/>
              <a:ln w="9525">
                <a:solidFill>
                  <a:schemeClr val="tx1"/>
                </a:solidFill>
                <a:miter lim="800000"/>
                <a:headEnd/>
                <a:tailEnd/>
              </a:ln>
              <a:effectLst/>
            </p:spPr>
            <p:txBody>
              <a:bodyPr wrap="none" lIns="92075" tIns="46038" rIns="92075" bIns="46038" anchor="ctr"/>
              <a:lstStyle/>
              <a:p>
                <a:endParaRPr lang="it-IT"/>
              </a:p>
            </p:txBody>
          </p:sp>
        </p:grpSp>
        <p:grpSp>
          <p:nvGrpSpPr>
            <p:cNvPr id="11" name="Group 39"/>
            <p:cNvGrpSpPr>
              <a:grpSpLocks/>
            </p:cNvGrpSpPr>
            <p:nvPr/>
          </p:nvGrpSpPr>
          <p:grpSpPr bwMode="auto">
            <a:xfrm>
              <a:off x="3408" y="2880"/>
              <a:ext cx="1056" cy="864"/>
              <a:chOff x="192" y="1968"/>
              <a:chExt cx="1056" cy="864"/>
            </a:xfrm>
          </p:grpSpPr>
          <p:sp>
            <p:nvSpPr>
              <p:cNvPr id="14" name="Oval 40"/>
              <p:cNvSpPr>
                <a:spLocks noChangeArrowheads="1"/>
              </p:cNvSpPr>
              <p:nvPr/>
            </p:nvSpPr>
            <p:spPr bwMode="auto">
              <a:xfrm>
                <a:off x="480" y="2016"/>
                <a:ext cx="720" cy="336"/>
              </a:xfrm>
              <a:prstGeom prst="ellipse">
                <a:avLst/>
              </a:prstGeom>
              <a:solidFill>
                <a:srgbClr val="CCFFCC"/>
              </a:solidFill>
              <a:ln w="9525">
                <a:solidFill>
                  <a:schemeClr val="tx1"/>
                </a:solidFill>
                <a:round/>
                <a:headEnd/>
                <a:tailEnd/>
              </a:ln>
              <a:effectLst/>
            </p:spPr>
            <p:txBody>
              <a:bodyPr wrap="none" lIns="92075" tIns="46038" rIns="92075" bIns="46038" anchor="ctr"/>
              <a:lstStyle/>
              <a:p>
                <a:endParaRPr lang="it-IT"/>
              </a:p>
            </p:txBody>
          </p:sp>
          <p:sp>
            <p:nvSpPr>
              <p:cNvPr id="15" name="Text Box 41"/>
              <p:cNvSpPr txBox="1">
                <a:spLocks noChangeArrowheads="1"/>
              </p:cNvSpPr>
              <p:nvPr/>
            </p:nvSpPr>
            <p:spPr bwMode="auto">
              <a:xfrm>
                <a:off x="501" y="2101"/>
                <a:ext cx="633" cy="221"/>
              </a:xfrm>
              <a:prstGeom prst="rect">
                <a:avLst/>
              </a:prstGeom>
              <a:noFill/>
              <a:ln w="9525">
                <a:noFill/>
                <a:miter lim="800000"/>
                <a:headEnd/>
                <a:tailEnd/>
              </a:ln>
              <a:effectLst/>
            </p:spPr>
            <p:txBody>
              <a:bodyPr wrap="none" lIns="92075" tIns="46038" rIns="92075" bIns="46038">
                <a:spAutoFit/>
              </a:bodyPr>
              <a:lstStyle/>
              <a:p>
                <a:pPr eaLnBrk="0" hangingPunct="0">
                  <a:lnSpc>
                    <a:spcPct val="100000"/>
                  </a:lnSpc>
                  <a:spcBef>
                    <a:spcPct val="0"/>
                  </a:spcBef>
                  <a:buFontTx/>
                  <a:buNone/>
                </a:pPr>
                <a:r>
                  <a:rPr lang="pt-BR" sz="1200">
                    <a:latin typeface="Verdana" pitchFamily="34" charset="0"/>
                  </a:rPr>
                  <a:t>memory</a:t>
                </a:r>
                <a:endParaRPr lang="en-US" sz="1200">
                  <a:latin typeface="Verdana" pitchFamily="34" charset="0"/>
                </a:endParaRPr>
              </a:p>
            </p:txBody>
          </p:sp>
          <p:sp>
            <p:nvSpPr>
              <p:cNvPr id="16" name="Line 42"/>
              <p:cNvSpPr>
                <a:spLocks noChangeShapeType="1"/>
              </p:cNvSpPr>
              <p:nvPr/>
            </p:nvSpPr>
            <p:spPr bwMode="auto">
              <a:xfrm>
                <a:off x="864" y="2352"/>
                <a:ext cx="0" cy="192"/>
              </a:xfrm>
              <a:prstGeom prst="line">
                <a:avLst/>
              </a:prstGeom>
              <a:noFill/>
              <a:ln w="9525">
                <a:solidFill>
                  <a:schemeClr val="tx1"/>
                </a:solidFill>
                <a:round/>
                <a:headEnd type="triangle" w="med" len="med"/>
                <a:tailEnd type="triangle" w="med" len="med"/>
              </a:ln>
              <a:effectLst/>
            </p:spPr>
            <p:txBody>
              <a:bodyPr lIns="92075" tIns="46038" rIns="92075" bIns="46038"/>
              <a:lstStyle/>
              <a:p>
                <a:endParaRPr lang="it-IT"/>
              </a:p>
            </p:txBody>
          </p:sp>
          <p:sp>
            <p:nvSpPr>
              <p:cNvPr id="17" name="Text Box 43"/>
              <p:cNvSpPr txBox="1">
                <a:spLocks noChangeArrowheads="1"/>
              </p:cNvSpPr>
              <p:nvPr/>
            </p:nvSpPr>
            <p:spPr bwMode="auto">
              <a:xfrm>
                <a:off x="672" y="2602"/>
                <a:ext cx="389" cy="229"/>
              </a:xfrm>
              <a:prstGeom prst="rect">
                <a:avLst/>
              </a:prstGeom>
              <a:solidFill>
                <a:srgbClr val="EAEAEA"/>
              </a:solidFill>
              <a:ln w="9525">
                <a:solidFill>
                  <a:schemeClr val="tx1"/>
                </a:solidFill>
                <a:miter lim="800000"/>
                <a:headEnd/>
                <a:tailEnd/>
              </a:ln>
              <a:effectLst/>
            </p:spPr>
            <p:txBody>
              <a:bodyPr wrap="none" lIns="92075" tIns="46038" rIns="92075" bIns="46038">
                <a:spAutoFit/>
              </a:bodyPr>
              <a:lstStyle/>
              <a:p>
                <a:pPr eaLnBrk="0" hangingPunct="0">
                  <a:lnSpc>
                    <a:spcPct val="100000"/>
                  </a:lnSpc>
                  <a:spcBef>
                    <a:spcPct val="0"/>
                  </a:spcBef>
                  <a:buFontTx/>
                  <a:buNone/>
                </a:pPr>
                <a:r>
                  <a:rPr lang="pt-BR" sz="1200">
                    <a:latin typeface="Verdana" pitchFamily="34" charset="0"/>
                  </a:rPr>
                  <a:t>CPU</a:t>
                </a:r>
                <a:endParaRPr lang="en-US" sz="1200">
                  <a:latin typeface="Verdana" pitchFamily="34" charset="0"/>
                </a:endParaRPr>
              </a:p>
            </p:txBody>
          </p:sp>
          <p:sp>
            <p:nvSpPr>
              <p:cNvPr id="18" name="Text Box 44"/>
              <p:cNvSpPr txBox="1">
                <a:spLocks noChangeArrowheads="1"/>
              </p:cNvSpPr>
              <p:nvPr/>
            </p:nvSpPr>
            <p:spPr bwMode="auto">
              <a:xfrm rot="16200000">
                <a:off x="158" y="2308"/>
                <a:ext cx="450" cy="212"/>
              </a:xfrm>
              <a:prstGeom prst="rect">
                <a:avLst/>
              </a:prstGeom>
              <a:noFill/>
              <a:ln w="9525">
                <a:noFill/>
                <a:miter lim="800000"/>
                <a:headEnd/>
                <a:tailEnd/>
              </a:ln>
              <a:effectLst/>
            </p:spPr>
            <p:txBody>
              <a:bodyPr wrap="none" lIns="92075" tIns="46038" rIns="92075" bIns="46038">
                <a:spAutoFit/>
              </a:bodyPr>
              <a:lstStyle/>
              <a:p>
                <a:pPr algn="ctr" eaLnBrk="0" hangingPunct="0">
                  <a:lnSpc>
                    <a:spcPct val="100000"/>
                  </a:lnSpc>
                  <a:spcBef>
                    <a:spcPct val="0"/>
                  </a:spcBef>
                  <a:buFontTx/>
                  <a:buNone/>
                </a:pPr>
                <a:r>
                  <a:rPr lang="pt-BR" sz="1200">
                    <a:latin typeface="Verdana" pitchFamily="34" charset="0"/>
                  </a:rPr>
                  <a:t>node</a:t>
                </a:r>
                <a:endParaRPr lang="it-IT" sz="1200">
                  <a:latin typeface="Verdana" pitchFamily="34" charset="0"/>
                </a:endParaRPr>
              </a:p>
            </p:txBody>
          </p:sp>
          <p:sp>
            <p:nvSpPr>
              <p:cNvPr id="19" name="Rectangle 45"/>
              <p:cNvSpPr>
                <a:spLocks noChangeArrowheads="1"/>
              </p:cNvSpPr>
              <p:nvPr/>
            </p:nvSpPr>
            <p:spPr bwMode="auto">
              <a:xfrm>
                <a:off x="192" y="1968"/>
                <a:ext cx="1056" cy="864"/>
              </a:xfrm>
              <a:prstGeom prst="rect">
                <a:avLst/>
              </a:prstGeom>
              <a:noFill/>
              <a:ln w="9525">
                <a:solidFill>
                  <a:schemeClr val="tx1"/>
                </a:solidFill>
                <a:miter lim="800000"/>
                <a:headEnd/>
                <a:tailEnd/>
              </a:ln>
              <a:effectLst/>
            </p:spPr>
            <p:txBody>
              <a:bodyPr wrap="none" lIns="92075" tIns="46038" rIns="92075" bIns="46038" anchor="ctr"/>
              <a:lstStyle/>
              <a:p>
                <a:endParaRPr lang="it-IT"/>
              </a:p>
            </p:txBody>
          </p:sp>
        </p:grpSp>
        <p:sp>
          <p:nvSpPr>
            <p:cNvPr id="12" name="Rectangle 46"/>
            <p:cNvSpPr>
              <a:spLocks noChangeArrowheads="1"/>
            </p:cNvSpPr>
            <p:nvPr/>
          </p:nvSpPr>
          <p:spPr bwMode="auto">
            <a:xfrm>
              <a:off x="1104" y="2448"/>
              <a:ext cx="3360" cy="384"/>
            </a:xfrm>
            <a:prstGeom prst="rect">
              <a:avLst/>
            </a:prstGeom>
            <a:solidFill>
              <a:srgbClr val="CCFFCC"/>
            </a:solidFill>
            <a:ln w="9525">
              <a:solidFill>
                <a:schemeClr val="tx1"/>
              </a:solidFill>
              <a:miter lim="800000"/>
              <a:headEnd/>
              <a:tailEnd/>
            </a:ln>
            <a:effectLst/>
          </p:spPr>
          <p:txBody>
            <a:bodyPr wrap="none" lIns="92075" tIns="46038" rIns="92075" bIns="46038" anchor="ctr"/>
            <a:lstStyle/>
            <a:p>
              <a:endParaRPr lang="it-IT"/>
            </a:p>
          </p:txBody>
        </p:sp>
        <p:sp>
          <p:nvSpPr>
            <p:cNvPr id="13" name="Text Box 47"/>
            <p:cNvSpPr txBox="1">
              <a:spLocks noChangeArrowheads="1"/>
            </p:cNvSpPr>
            <p:nvPr/>
          </p:nvSpPr>
          <p:spPr bwMode="auto">
            <a:xfrm>
              <a:off x="1296" y="2568"/>
              <a:ext cx="2246" cy="222"/>
            </a:xfrm>
            <a:prstGeom prst="rect">
              <a:avLst/>
            </a:prstGeom>
            <a:solidFill>
              <a:srgbClr val="CCFFCC"/>
            </a:solidFill>
            <a:ln w="9525">
              <a:noFill/>
              <a:miter lim="800000"/>
              <a:headEnd/>
              <a:tailEnd/>
            </a:ln>
            <a:effectLst/>
          </p:spPr>
          <p:txBody>
            <a:bodyPr wrap="none" lIns="92075" tIns="46038" rIns="92075" bIns="46038">
              <a:spAutoFit/>
            </a:bodyPr>
            <a:lstStyle/>
            <a:p>
              <a:pPr eaLnBrk="0" hangingPunct="0">
                <a:lnSpc>
                  <a:spcPct val="100000"/>
                </a:lnSpc>
                <a:spcBef>
                  <a:spcPct val="0"/>
                </a:spcBef>
                <a:buFontTx/>
                <a:buNone/>
              </a:pPr>
              <a:r>
                <a:rPr lang="pt-BR" sz="1200">
                  <a:latin typeface="Verdana" pitchFamily="34" charset="0"/>
                </a:rPr>
                <a:t>Internal High Performance Network</a:t>
              </a:r>
              <a:endParaRPr lang="it-IT" sz="1200">
                <a:latin typeface="Verdana" pitchFamily="34"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r>
              <a:rPr lang="en-US"/>
              <a:t>Shared Memory: OpenMP</a:t>
            </a:r>
          </a:p>
        </p:txBody>
      </p:sp>
      <p:sp>
        <p:nvSpPr>
          <p:cNvPr id="444419" name="Rectangle 3"/>
          <p:cNvSpPr>
            <a:spLocks noGrp="1" noChangeArrowheads="1"/>
          </p:cNvSpPr>
          <p:nvPr>
            <p:ph type="body" idx="1"/>
          </p:nvPr>
        </p:nvSpPr>
        <p:spPr>
          <a:xfrm>
            <a:off x="323850" y="3048000"/>
            <a:ext cx="4678363" cy="3200400"/>
          </a:xfrm>
        </p:spPr>
        <p:txBody>
          <a:bodyPr/>
          <a:lstStyle/>
          <a:p>
            <a:pPr marL="381000" indent="-381000" algn="l"/>
            <a:r>
              <a:rPr lang="en-US" b="1" dirty="0"/>
              <a:t>Main Characteristic</a:t>
            </a:r>
            <a:endParaRPr lang="en-US" dirty="0"/>
          </a:p>
          <a:p>
            <a:pPr marL="381000" indent="-381000" algn="l">
              <a:buFontTx/>
              <a:buChar char="•"/>
            </a:pPr>
            <a:r>
              <a:rPr lang="en-US" dirty="0"/>
              <a:t>Compiler directives</a:t>
            </a:r>
          </a:p>
          <a:p>
            <a:pPr marL="381000" indent="-381000" algn="l">
              <a:buFontTx/>
              <a:buChar char="•"/>
            </a:pPr>
            <a:r>
              <a:rPr lang="en-US" dirty="0"/>
              <a:t>Medium grain</a:t>
            </a:r>
          </a:p>
          <a:p>
            <a:pPr marL="381000" indent="-381000" algn="l">
              <a:buFontTx/>
              <a:buChar char="•"/>
            </a:pPr>
            <a:r>
              <a:rPr lang="en-US" dirty="0"/>
              <a:t>Intra node parallelization (</a:t>
            </a:r>
            <a:r>
              <a:rPr lang="en-US" dirty="0" err="1"/>
              <a:t>pthreads</a:t>
            </a:r>
            <a:r>
              <a:rPr lang="en-US" dirty="0"/>
              <a:t>)</a:t>
            </a:r>
          </a:p>
          <a:p>
            <a:pPr marL="381000" indent="-381000" algn="l">
              <a:buFontTx/>
              <a:buChar char="•"/>
            </a:pPr>
            <a:r>
              <a:rPr lang="en-US" dirty="0"/>
              <a:t>Loop or iteration partition</a:t>
            </a:r>
          </a:p>
          <a:p>
            <a:pPr marL="381000" indent="-381000" algn="l">
              <a:buFontTx/>
              <a:buChar char="•"/>
            </a:pPr>
            <a:r>
              <a:rPr lang="en-US" dirty="0"/>
              <a:t>Shared memory</a:t>
            </a:r>
          </a:p>
          <a:p>
            <a:pPr marL="381000" indent="-381000" algn="l">
              <a:buFontTx/>
              <a:buChar char="•"/>
            </a:pPr>
            <a:r>
              <a:rPr lang="en-US" dirty="0"/>
              <a:t>Many HPC App</a:t>
            </a:r>
          </a:p>
          <a:p>
            <a:pPr marL="381000" indent="-381000" algn="l">
              <a:buFontTx/>
              <a:buChar char="•"/>
            </a:pPr>
            <a:endParaRPr lang="en-US" dirty="0"/>
          </a:p>
        </p:txBody>
      </p:sp>
      <p:sp>
        <p:nvSpPr>
          <p:cNvPr id="444420" name="Rectangle 4"/>
          <p:cNvSpPr>
            <a:spLocks noChangeArrowheads="1"/>
          </p:cNvSpPr>
          <p:nvPr/>
        </p:nvSpPr>
        <p:spPr bwMode="auto">
          <a:xfrm>
            <a:off x="5292725" y="3068638"/>
            <a:ext cx="3670300" cy="3200400"/>
          </a:xfrm>
          <a:prstGeom prst="rect">
            <a:avLst/>
          </a:prstGeom>
          <a:noFill/>
          <a:ln w="9525">
            <a:noFill/>
            <a:miter lim="800000"/>
            <a:headEnd/>
            <a:tailEnd/>
          </a:ln>
          <a:effectLst/>
        </p:spPr>
        <p:txBody>
          <a:bodyPr lIns="92075" tIns="46038" rIns="92075" bIns="46038"/>
          <a:lstStyle/>
          <a:p>
            <a:pPr marL="381000" indent="-381000" eaLnBrk="0" hangingPunct="0">
              <a:lnSpc>
                <a:spcPct val="100000"/>
              </a:lnSpc>
              <a:buFontTx/>
              <a:buNone/>
            </a:pPr>
            <a:r>
              <a:rPr lang="en-US" sz="2000" b="1">
                <a:latin typeface="Arial" pitchFamily="34" charset="0"/>
              </a:rPr>
              <a:t>Open Issue</a:t>
            </a:r>
          </a:p>
          <a:p>
            <a:pPr marL="381000" indent="-381000" eaLnBrk="0" hangingPunct="0">
              <a:lnSpc>
                <a:spcPct val="100000"/>
              </a:lnSpc>
              <a:buFontTx/>
              <a:buChar char="•"/>
            </a:pPr>
            <a:r>
              <a:rPr lang="en-US" sz="2000">
                <a:latin typeface="Arial" pitchFamily="34" charset="0"/>
              </a:rPr>
              <a:t>Thread creation overhead</a:t>
            </a:r>
          </a:p>
          <a:p>
            <a:pPr marL="381000" indent="-381000" eaLnBrk="0" hangingPunct="0">
              <a:lnSpc>
                <a:spcPct val="100000"/>
              </a:lnSpc>
              <a:buFontTx/>
              <a:buChar char="•"/>
            </a:pPr>
            <a:r>
              <a:rPr lang="en-US" sz="2000">
                <a:latin typeface="Arial" pitchFamily="34" charset="0"/>
              </a:rPr>
              <a:t>Memory/core affinity</a:t>
            </a:r>
          </a:p>
          <a:p>
            <a:pPr marL="381000" indent="-381000" eaLnBrk="0" hangingPunct="0">
              <a:lnSpc>
                <a:spcPct val="100000"/>
              </a:lnSpc>
              <a:buFontTx/>
              <a:buChar char="•"/>
            </a:pPr>
            <a:r>
              <a:rPr lang="en-US" sz="2000">
                <a:latin typeface="Arial" pitchFamily="34" charset="0"/>
              </a:rPr>
              <a:t>Interface with MPI</a:t>
            </a:r>
          </a:p>
        </p:txBody>
      </p:sp>
      <p:sp>
        <p:nvSpPr>
          <p:cNvPr id="5" name="Rectangle 52"/>
          <p:cNvSpPr>
            <a:spLocks noChangeArrowheads="1"/>
          </p:cNvSpPr>
          <p:nvPr/>
        </p:nvSpPr>
        <p:spPr bwMode="auto">
          <a:xfrm>
            <a:off x="5978994" y="5206529"/>
            <a:ext cx="2626100" cy="1175717"/>
          </a:xfrm>
          <a:prstGeom prst="rect">
            <a:avLst/>
          </a:prstGeom>
          <a:solidFill>
            <a:srgbClr val="FF9900"/>
          </a:solidFill>
          <a:ln w="9525" algn="ctr">
            <a:solidFill>
              <a:schemeClr val="tx1"/>
            </a:solidFill>
            <a:miter lim="800000"/>
            <a:headEnd/>
            <a:tailEnd/>
          </a:ln>
          <a:effectLst/>
        </p:spPr>
        <p:txBody>
          <a:bodyPr wrap="none" lIns="92075" tIns="46038" rIns="92075" bIns="46038" anchor="ctr"/>
          <a:lstStyle/>
          <a:p>
            <a:endParaRPr lang="it-IT" sz="800"/>
          </a:p>
        </p:txBody>
      </p:sp>
      <p:sp>
        <p:nvSpPr>
          <p:cNvPr id="6" name="Text Box 14"/>
          <p:cNvSpPr txBox="1">
            <a:spLocks noChangeArrowheads="1"/>
          </p:cNvSpPr>
          <p:nvPr/>
        </p:nvSpPr>
        <p:spPr bwMode="auto">
          <a:xfrm rot="5400000">
            <a:off x="5484290" y="5610967"/>
            <a:ext cx="659721" cy="216086"/>
          </a:xfrm>
          <a:prstGeom prst="rect">
            <a:avLst/>
          </a:prstGeom>
          <a:noFill/>
          <a:ln w="9525">
            <a:noFill/>
            <a:miter lim="800000"/>
            <a:headEnd/>
            <a:tailEnd/>
          </a:ln>
          <a:effectLst/>
        </p:spPr>
        <p:txBody>
          <a:bodyPr wrap="square" lIns="92075" tIns="46038" rIns="92075" bIns="46038">
            <a:spAutoFit/>
          </a:bodyPr>
          <a:lstStyle/>
          <a:p>
            <a:pPr eaLnBrk="0" hangingPunct="0">
              <a:lnSpc>
                <a:spcPct val="100000"/>
              </a:lnSpc>
              <a:spcBef>
                <a:spcPct val="0"/>
              </a:spcBef>
              <a:buFontTx/>
              <a:buNone/>
            </a:pPr>
            <a:r>
              <a:rPr lang="pt-BR" sz="800" b="1">
                <a:latin typeface="Verdana" pitchFamily="34" charset="0"/>
              </a:rPr>
              <a:t>memory</a:t>
            </a:r>
            <a:endParaRPr lang="en-US" sz="800" b="1">
              <a:latin typeface="Verdana" pitchFamily="34" charset="0"/>
            </a:endParaRPr>
          </a:p>
        </p:txBody>
      </p:sp>
      <p:sp>
        <p:nvSpPr>
          <p:cNvPr id="7" name="Text Box 16"/>
          <p:cNvSpPr txBox="1">
            <a:spLocks noChangeArrowheads="1"/>
          </p:cNvSpPr>
          <p:nvPr/>
        </p:nvSpPr>
        <p:spPr bwMode="auto">
          <a:xfrm>
            <a:off x="5100428" y="4941850"/>
            <a:ext cx="407676" cy="216086"/>
          </a:xfrm>
          <a:prstGeom prst="rect">
            <a:avLst/>
          </a:prstGeom>
          <a:solidFill>
            <a:srgbClr val="FFCC99"/>
          </a:solidFill>
          <a:ln w="9525">
            <a:solidFill>
              <a:schemeClr val="tx1"/>
            </a:solidFill>
            <a:miter lim="800000"/>
            <a:headEnd/>
            <a:tailEnd/>
          </a:ln>
          <a:effectLst/>
        </p:spPr>
        <p:txBody>
          <a:bodyPr wrap="square" lIns="92075" tIns="46038" rIns="92075" bIns="46038">
            <a:spAutoFit/>
          </a:bodyPr>
          <a:lstStyle/>
          <a:p>
            <a:pPr eaLnBrk="0" hangingPunct="0">
              <a:lnSpc>
                <a:spcPct val="100000"/>
              </a:lnSpc>
              <a:spcBef>
                <a:spcPct val="0"/>
              </a:spcBef>
              <a:buFontTx/>
              <a:buNone/>
            </a:pPr>
            <a:r>
              <a:rPr lang="pt-BR" sz="800">
                <a:latin typeface="Verdana" pitchFamily="34" charset="0"/>
              </a:rPr>
              <a:t>CPU</a:t>
            </a:r>
            <a:endParaRPr lang="en-US" sz="800">
              <a:latin typeface="Verdana" pitchFamily="34" charset="0"/>
            </a:endParaRPr>
          </a:p>
        </p:txBody>
      </p:sp>
      <p:sp>
        <p:nvSpPr>
          <p:cNvPr id="8" name="Text Box 17"/>
          <p:cNvSpPr txBox="1">
            <a:spLocks noChangeArrowheads="1"/>
          </p:cNvSpPr>
          <p:nvPr/>
        </p:nvSpPr>
        <p:spPr bwMode="auto">
          <a:xfrm>
            <a:off x="6444208" y="4869160"/>
            <a:ext cx="720080" cy="277641"/>
          </a:xfrm>
          <a:prstGeom prst="rect">
            <a:avLst/>
          </a:prstGeom>
          <a:noFill/>
          <a:ln w="9525">
            <a:noFill/>
            <a:miter lim="800000"/>
            <a:headEnd/>
            <a:tailEnd/>
          </a:ln>
          <a:effectLst/>
        </p:spPr>
        <p:txBody>
          <a:bodyPr wrap="square" lIns="92075" tIns="46038" rIns="92075" bIns="46038">
            <a:spAutoFit/>
          </a:bodyPr>
          <a:lstStyle/>
          <a:p>
            <a:pPr algn="ctr" eaLnBrk="0" hangingPunct="0">
              <a:lnSpc>
                <a:spcPct val="100000"/>
              </a:lnSpc>
              <a:spcBef>
                <a:spcPct val="0"/>
              </a:spcBef>
              <a:buFontTx/>
              <a:buNone/>
            </a:pPr>
            <a:r>
              <a:rPr lang="pt-BR" sz="1200" dirty="0">
                <a:latin typeface="Verdana" pitchFamily="34" charset="0"/>
              </a:rPr>
              <a:t>node</a:t>
            </a:r>
            <a:endParaRPr lang="it-IT" sz="1200" dirty="0">
              <a:latin typeface="Verdana" pitchFamily="34" charset="0"/>
            </a:endParaRPr>
          </a:p>
        </p:txBody>
      </p:sp>
      <p:sp>
        <p:nvSpPr>
          <p:cNvPr id="9" name="Rectangle 18"/>
          <p:cNvSpPr>
            <a:spLocks noChangeArrowheads="1"/>
          </p:cNvSpPr>
          <p:nvPr/>
        </p:nvSpPr>
        <p:spPr bwMode="auto">
          <a:xfrm>
            <a:off x="4355976" y="4869160"/>
            <a:ext cx="4607893" cy="1657549"/>
          </a:xfrm>
          <a:prstGeom prst="rect">
            <a:avLst/>
          </a:prstGeom>
          <a:noFill/>
          <a:ln w="9525">
            <a:solidFill>
              <a:schemeClr val="tx1"/>
            </a:solidFill>
            <a:miter lim="800000"/>
            <a:headEnd/>
            <a:tailEnd/>
          </a:ln>
          <a:effectLst/>
        </p:spPr>
        <p:txBody>
          <a:bodyPr wrap="none" lIns="92075" tIns="46038" rIns="92075" bIns="46038" anchor="ctr"/>
          <a:lstStyle/>
          <a:p>
            <a:endParaRPr lang="it-IT" sz="800"/>
          </a:p>
        </p:txBody>
      </p:sp>
      <p:sp>
        <p:nvSpPr>
          <p:cNvPr id="10" name="Text Box 49"/>
          <p:cNvSpPr txBox="1">
            <a:spLocks noChangeArrowheads="1"/>
          </p:cNvSpPr>
          <p:nvPr/>
        </p:nvSpPr>
        <p:spPr bwMode="auto">
          <a:xfrm>
            <a:off x="5100428" y="5373650"/>
            <a:ext cx="407676" cy="216086"/>
          </a:xfrm>
          <a:prstGeom prst="rect">
            <a:avLst/>
          </a:prstGeom>
          <a:solidFill>
            <a:srgbClr val="FFFF99"/>
          </a:solidFill>
          <a:ln w="9525">
            <a:solidFill>
              <a:schemeClr val="tx1"/>
            </a:solidFill>
            <a:miter lim="800000"/>
            <a:headEnd/>
            <a:tailEnd/>
          </a:ln>
          <a:effectLst/>
        </p:spPr>
        <p:txBody>
          <a:bodyPr wrap="square" lIns="92075" tIns="46038" rIns="92075" bIns="46038">
            <a:spAutoFit/>
          </a:bodyPr>
          <a:lstStyle/>
          <a:p>
            <a:pPr eaLnBrk="0" hangingPunct="0">
              <a:lnSpc>
                <a:spcPct val="100000"/>
              </a:lnSpc>
              <a:spcBef>
                <a:spcPct val="0"/>
              </a:spcBef>
              <a:buFontTx/>
              <a:buNone/>
            </a:pPr>
            <a:r>
              <a:rPr lang="pt-BR" sz="800">
                <a:latin typeface="Verdana" pitchFamily="34" charset="0"/>
              </a:rPr>
              <a:t>CPU</a:t>
            </a:r>
            <a:endParaRPr lang="en-US" sz="800">
              <a:latin typeface="Verdana" pitchFamily="34" charset="0"/>
            </a:endParaRPr>
          </a:p>
        </p:txBody>
      </p:sp>
      <p:sp>
        <p:nvSpPr>
          <p:cNvPr id="11" name="Text Box 50"/>
          <p:cNvSpPr txBox="1">
            <a:spLocks noChangeArrowheads="1"/>
          </p:cNvSpPr>
          <p:nvPr/>
        </p:nvSpPr>
        <p:spPr bwMode="auto">
          <a:xfrm>
            <a:off x="5100428" y="5805450"/>
            <a:ext cx="407676" cy="216086"/>
          </a:xfrm>
          <a:prstGeom prst="rect">
            <a:avLst/>
          </a:prstGeom>
          <a:solidFill>
            <a:srgbClr val="CCFFCC"/>
          </a:solidFill>
          <a:ln w="9525">
            <a:solidFill>
              <a:schemeClr val="tx1"/>
            </a:solidFill>
            <a:miter lim="800000"/>
            <a:headEnd/>
            <a:tailEnd/>
          </a:ln>
          <a:effectLst/>
        </p:spPr>
        <p:txBody>
          <a:bodyPr wrap="square" lIns="92075" tIns="46038" rIns="92075" bIns="46038">
            <a:spAutoFit/>
          </a:bodyPr>
          <a:lstStyle/>
          <a:p>
            <a:pPr eaLnBrk="0" hangingPunct="0">
              <a:lnSpc>
                <a:spcPct val="100000"/>
              </a:lnSpc>
              <a:spcBef>
                <a:spcPct val="0"/>
              </a:spcBef>
              <a:buFontTx/>
              <a:buNone/>
            </a:pPr>
            <a:r>
              <a:rPr lang="pt-BR" sz="800">
                <a:latin typeface="Verdana" pitchFamily="34" charset="0"/>
              </a:rPr>
              <a:t>CPU</a:t>
            </a:r>
            <a:endParaRPr lang="en-US" sz="800">
              <a:latin typeface="Verdana" pitchFamily="34" charset="0"/>
            </a:endParaRPr>
          </a:p>
        </p:txBody>
      </p:sp>
      <p:sp>
        <p:nvSpPr>
          <p:cNvPr id="12" name="Text Box 51"/>
          <p:cNvSpPr txBox="1">
            <a:spLocks noChangeArrowheads="1"/>
          </p:cNvSpPr>
          <p:nvPr/>
        </p:nvSpPr>
        <p:spPr bwMode="auto">
          <a:xfrm>
            <a:off x="5100428" y="6237250"/>
            <a:ext cx="407676" cy="216086"/>
          </a:xfrm>
          <a:prstGeom prst="rect">
            <a:avLst/>
          </a:prstGeom>
          <a:solidFill>
            <a:srgbClr val="CCFFFF"/>
          </a:solidFill>
          <a:ln w="9525">
            <a:solidFill>
              <a:schemeClr val="tx1"/>
            </a:solidFill>
            <a:miter lim="800000"/>
            <a:headEnd/>
            <a:tailEnd/>
          </a:ln>
          <a:effectLst/>
        </p:spPr>
        <p:txBody>
          <a:bodyPr wrap="square" lIns="92075" tIns="46038" rIns="92075" bIns="46038">
            <a:spAutoFit/>
          </a:bodyPr>
          <a:lstStyle/>
          <a:p>
            <a:pPr eaLnBrk="0" hangingPunct="0">
              <a:lnSpc>
                <a:spcPct val="100000"/>
              </a:lnSpc>
              <a:spcBef>
                <a:spcPct val="0"/>
              </a:spcBef>
              <a:buFontTx/>
              <a:buNone/>
            </a:pPr>
            <a:r>
              <a:rPr lang="pt-BR" sz="800">
                <a:latin typeface="Verdana" pitchFamily="34" charset="0"/>
              </a:rPr>
              <a:t>CPU</a:t>
            </a:r>
            <a:endParaRPr lang="en-US" sz="800">
              <a:latin typeface="Verdana" pitchFamily="34" charset="0"/>
            </a:endParaRPr>
          </a:p>
        </p:txBody>
      </p:sp>
      <p:sp>
        <p:nvSpPr>
          <p:cNvPr id="13" name="Text Box 53"/>
          <p:cNvSpPr txBox="1">
            <a:spLocks noChangeArrowheads="1"/>
          </p:cNvSpPr>
          <p:nvPr/>
        </p:nvSpPr>
        <p:spPr bwMode="auto">
          <a:xfrm>
            <a:off x="4355976" y="4941850"/>
            <a:ext cx="762623" cy="216086"/>
          </a:xfrm>
          <a:prstGeom prst="rect">
            <a:avLst/>
          </a:prstGeom>
          <a:noFill/>
          <a:ln w="9525">
            <a:noFill/>
            <a:miter lim="800000"/>
            <a:headEnd/>
            <a:tailEnd/>
          </a:ln>
          <a:effectLst/>
        </p:spPr>
        <p:txBody>
          <a:bodyPr wrap="square" lIns="92075" tIns="46038" rIns="92075" bIns="46038">
            <a:spAutoFit/>
          </a:bodyPr>
          <a:lstStyle/>
          <a:p>
            <a:pPr algn="ctr" eaLnBrk="0" hangingPunct="0">
              <a:lnSpc>
                <a:spcPct val="100000"/>
              </a:lnSpc>
              <a:spcBef>
                <a:spcPct val="0"/>
              </a:spcBef>
              <a:buFontTx/>
              <a:buNone/>
            </a:pPr>
            <a:r>
              <a:rPr lang="pt-BR" sz="800" b="1">
                <a:latin typeface="Verdana" pitchFamily="34" charset="0"/>
              </a:rPr>
              <a:t>Thread 0</a:t>
            </a:r>
            <a:endParaRPr lang="it-IT" sz="800" b="1">
              <a:latin typeface="Verdana" pitchFamily="34" charset="0"/>
            </a:endParaRPr>
          </a:p>
        </p:txBody>
      </p:sp>
      <p:sp>
        <p:nvSpPr>
          <p:cNvPr id="14" name="Text Box 54"/>
          <p:cNvSpPr txBox="1">
            <a:spLocks noChangeArrowheads="1"/>
          </p:cNvSpPr>
          <p:nvPr/>
        </p:nvSpPr>
        <p:spPr bwMode="auto">
          <a:xfrm>
            <a:off x="4363913" y="5373650"/>
            <a:ext cx="762624" cy="216086"/>
          </a:xfrm>
          <a:prstGeom prst="rect">
            <a:avLst/>
          </a:prstGeom>
          <a:noFill/>
          <a:ln w="9525">
            <a:noFill/>
            <a:miter lim="800000"/>
            <a:headEnd/>
            <a:tailEnd/>
          </a:ln>
          <a:effectLst/>
        </p:spPr>
        <p:txBody>
          <a:bodyPr wrap="square" lIns="92075" tIns="46038" rIns="92075" bIns="46038">
            <a:spAutoFit/>
          </a:bodyPr>
          <a:lstStyle/>
          <a:p>
            <a:pPr algn="ctr" eaLnBrk="0" hangingPunct="0">
              <a:lnSpc>
                <a:spcPct val="100000"/>
              </a:lnSpc>
              <a:spcBef>
                <a:spcPct val="0"/>
              </a:spcBef>
              <a:buFontTx/>
              <a:buNone/>
            </a:pPr>
            <a:r>
              <a:rPr lang="pt-BR" sz="800" b="1">
                <a:latin typeface="Verdana" pitchFamily="34" charset="0"/>
              </a:rPr>
              <a:t>Thread 1</a:t>
            </a:r>
            <a:endParaRPr lang="it-IT" sz="800" b="1">
              <a:latin typeface="Verdana" pitchFamily="34" charset="0"/>
            </a:endParaRPr>
          </a:p>
        </p:txBody>
      </p:sp>
      <p:sp>
        <p:nvSpPr>
          <p:cNvPr id="15" name="Text Box 55"/>
          <p:cNvSpPr txBox="1">
            <a:spLocks noChangeArrowheads="1"/>
          </p:cNvSpPr>
          <p:nvPr/>
        </p:nvSpPr>
        <p:spPr bwMode="auto">
          <a:xfrm>
            <a:off x="4363913" y="5805450"/>
            <a:ext cx="762624" cy="216086"/>
          </a:xfrm>
          <a:prstGeom prst="rect">
            <a:avLst/>
          </a:prstGeom>
          <a:noFill/>
          <a:ln w="9525">
            <a:noFill/>
            <a:miter lim="800000"/>
            <a:headEnd/>
            <a:tailEnd/>
          </a:ln>
          <a:effectLst/>
        </p:spPr>
        <p:txBody>
          <a:bodyPr wrap="square" lIns="92075" tIns="46038" rIns="92075" bIns="46038">
            <a:spAutoFit/>
          </a:bodyPr>
          <a:lstStyle/>
          <a:p>
            <a:pPr algn="ctr" eaLnBrk="0" hangingPunct="0">
              <a:lnSpc>
                <a:spcPct val="100000"/>
              </a:lnSpc>
              <a:spcBef>
                <a:spcPct val="0"/>
              </a:spcBef>
              <a:buFontTx/>
              <a:buNone/>
            </a:pPr>
            <a:r>
              <a:rPr lang="pt-BR" sz="800" b="1">
                <a:latin typeface="Verdana" pitchFamily="34" charset="0"/>
              </a:rPr>
              <a:t>Thread 2</a:t>
            </a:r>
            <a:endParaRPr lang="it-IT" sz="800" b="1">
              <a:latin typeface="Verdana" pitchFamily="34" charset="0"/>
            </a:endParaRPr>
          </a:p>
        </p:txBody>
      </p:sp>
      <p:sp>
        <p:nvSpPr>
          <p:cNvPr id="16" name="Text Box 56"/>
          <p:cNvSpPr txBox="1">
            <a:spLocks noChangeArrowheads="1"/>
          </p:cNvSpPr>
          <p:nvPr/>
        </p:nvSpPr>
        <p:spPr bwMode="auto">
          <a:xfrm>
            <a:off x="4363913" y="6237250"/>
            <a:ext cx="762624" cy="216086"/>
          </a:xfrm>
          <a:prstGeom prst="rect">
            <a:avLst/>
          </a:prstGeom>
          <a:noFill/>
          <a:ln w="9525">
            <a:noFill/>
            <a:miter lim="800000"/>
            <a:headEnd/>
            <a:tailEnd/>
          </a:ln>
          <a:effectLst/>
        </p:spPr>
        <p:txBody>
          <a:bodyPr wrap="square" lIns="92075" tIns="46038" rIns="92075" bIns="46038">
            <a:spAutoFit/>
          </a:bodyPr>
          <a:lstStyle/>
          <a:p>
            <a:pPr algn="ctr" eaLnBrk="0" hangingPunct="0">
              <a:lnSpc>
                <a:spcPct val="100000"/>
              </a:lnSpc>
              <a:spcBef>
                <a:spcPct val="0"/>
              </a:spcBef>
              <a:buFontTx/>
              <a:buNone/>
            </a:pPr>
            <a:r>
              <a:rPr lang="pt-BR" sz="800" b="1">
                <a:latin typeface="Verdana" pitchFamily="34" charset="0"/>
              </a:rPr>
              <a:t>Thread 3</a:t>
            </a:r>
            <a:endParaRPr lang="it-IT" sz="800" b="1">
              <a:latin typeface="Verdana" pitchFamily="34" charset="0"/>
            </a:endParaRPr>
          </a:p>
        </p:txBody>
      </p:sp>
      <p:sp>
        <p:nvSpPr>
          <p:cNvPr id="17" name="Rectangle 57"/>
          <p:cNvSpPr>
            <a:spLocks noChangeArrowheads="1"/>
          </p:cNvSpPr>
          <p:nvPr/>
        </p:nvSpPr>
        <p:spPr bwMode="auto">
          <a:xfrm>
            <a:off x="6762234" y="5428278"/>
            <a:ext cx="1050697" cy="160218"/>
          </a:xfrm>
          <a:prstGeom prst="rect">
            <a:avLst/>
          </a:prstGeom>
          <a:solidFill>
            <a:srgbClr val="FFCC99"/>
          </a:solidFill>
          <a:ln w="9525" algn="ctr">
            <a:solidFill>
              <a:schemeClr val="tx1"/>
            </a:solidFill>
            <a:miter lim="800000"/>
            <a:headEnd/>
            <a:tailEnd/>
          </a:ln>
          <a:effectLst/>
        </p:spPr>
        <p:txBody>
          <a:bodyPr wrap="none" lIns="92075" tIns="46038" rIns="92075" bIns="46038" anchor="ctr"/>
          <a:lstStyle/>
          <a:p>
            <a:endParaRPr lang="it-IT" sz="800"/>
          </a:p>
        </p:txBody>
      </p:sp>
      <p:sp>
        <p:nvSpPr>
          <p:cNvPr id="18" name="Rectangle 58"/>
          <p:cNvSpPr>
            <a:spLocks noChangeArrowheads="1"/>
          </p:cNvSpPr>
          <p:nvPr/>
        </p:nvSpPr>
        <p:spPr bwMode="auto">
          <a:xfrm>
            <a:off x="6762234" y="5644178"/>
            <a:ext cx="1050697" cy="160218"/>
          </a:xfrm>
          <a:prstGeom prst="rect">
            <a:avLst/>
          </a:prstGeom>
          <a:solidFill>
            <a:srgbClr val="FFFF99"/>
          </a:solidFill>
          <a:ln w="9525" algn="ctr">
            <a:solidFill>
              <a:schemeClr val="tx1"/>
            </a:solidFill>
            <a:miter lim="800000"/>
            <a:headEnd/>
            <a:tailEnd/>
          </a:ln>
          <a:effectLst/>
        </p:spPr>
        <p:txBody>
          <a:bodyPr wrap="none" lIns="92075" tIns="46038" rIns="92075" bIns="46038" anchor="ctr"/>
          <a:lstStyle/>
          <a:p>
            <a:endParaRPr lang="it-IT" sz="800"/>
          </a:p>
        </p:txBody>
      </p:sp>
      <p:sp>
        <p:nvSpPr>
          <p:cNvPr id="19" name="Rectangle 59"/>
          <p:cNvSpPr>
            <a:spLocks noChangeArrowheads="1"/>
          </p:cNvSpPr>
          <p:nvPr/>
        </p:nvSpPr>
        <p:spPr bwMode="auto">
          <a:xfrm>
            <a:off x="6762234" y="5861666"/>
            <a:ext cx="1050697" cy="160218"/>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sz="800"/>
          </a:p>
        </p:txBody>
      </p:sp>
      <p:sp>
        <p:nvSpPr>
          <p:cNvPr id="20" name="Rectangle 60"/>
          <p:cNvSpPr>
            <a:spLocks noChangeArrowheads="1"/>
          </p:cNvSpPr>
          <p:nvPr/>
        </p:nvSpPr>
        <p:spPr bwMode="auto">
          <a:xfrm>
            <a:off x="6762234" y="6077566"/>
            <a:ext cx="1050697" cy="160218"/>
          </a:xfrm>
          <a:prstGeom prst="rect">
            <a:avLst/>
          </a:prstGeom>
          <a:solidFill>
            <a:srgbClr val="CCFFFF"/>
          </a:solidFill>
          <a:ln w="9525" algn="ctr">
            <a:solidFill>
              <a:schemeClr val="tx1"/>
            </a:solidFill>
            <a:miter lim="800000"/>
            <a:headEnd/>
            <a:tailEnd/>
          </a:ln>
          <a:effectLst/>
        </p:spPr>
        <p:txBody>
          <a:bodyPr wrap="none" lIns="92075" tIns="46038" rIns="92075" bIns="46038" anchor="ctr"/>
          <a:lstStyle/>
          <a:p>
            <a:endParaRPr lang="it-IT" sz="8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Accelerator/GPGPU</a:t>
            </a:r>
            <a:endParaRPr lang="it-IT" dirty="0"/>
          </a:p>
        </p:txBody>
      </p:sp>
      <p:pic>
        <p:nvPicPr>
          <p:cNvPr id="4" name="Picture 3" descr="fermi-block"/>
          <p:cNvPicPr>
            <a:picLocks noChangeAspect="1" noChangeArrowheads="1"/>
          </p:cNvPicPr>
          <p:nvPr/>
        </p:nvPicPr>
        <p:blipFill>
          <a:blip r:embed="rId2" cstate="print"/>
          <a:srcRect/>
          <a:stretch>
            <a:fillRect/>
          </a:stretch>
        </p:blipFill>
        <p:spPr bwMode="auto">
          <a:xfrm>
            <a:off x="755650" y="2804566"/>
            <a:ext cx="3960813" cy="3360738"/>
          </a:xfrm>
          <a:prstGeom prst="rect">
            <a:avLst/>
          </a:prstGeom>
          <a:noFill/>
        </p:spPr>
      </p:pic>
      <p:grpSp>
        <p:nvGrpSpPr>
          <p:cNvPr id="5" name="Group 4"/>
          <p:cNvGrpSpPr>
            <a:grpSpLocks/>
          </p:cNvGrpSpPr>
          <p:nvPr/>
        </p:nvGrpSpPr>
        <p:grpSpPr bwMode="auto">
          <a:xfrm>
            <a:off x="5292725" y="2780754"/>
            <a:ext cx="2025650" cy="3175000"/>
            <a:chOff x="3334" y="1797"/>
            <a:chExt cx="1276" cy="2000"/>
          </a:xfrm>
        </p:grpSpPr>
        <p:sp>
          <p:nvSpPr>
            <p:cNvPr id="6" name="Rectangle 5"/>
            <p:cNvSpPr>
              <a:spLocks noChangeArrowheads="1"/>
            </p:cNvSpPr>
            <p:nvPr/>
          </p:nvSpPr>
          <p:spPr bwMode="auto">
            <a:xfrm>
              <a:off x="3606" y="1797"/>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7" name="Rectangle 6"/>
            <p:cNvSpPr>
              <a:spLocks noChangeArrowheads="1"/>
            </p:cNvSpPr>
            <p:nvPr/>
          </p:nvSpPr>
          <p:spPr bwMode="auto">
            <a:xfrm>
              <a:off x="3606" y="1888"/>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8" name="Rectangle 7"/>
            <p:cNvSpPr>
              <a:spLocks noChangeArrowheads="1"/>
            </p:cNvSpPr>
            <p:nvPr/>
          </p:nvSpPr>
          <p:spPr bwMode="auto">
            <a:xfrm>
              <a:off x="3606" y="1979"/>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9" name="Rectangle 8"/>
            <p:cNvSpPr>
              <a:spLocks noChangeArrowheads="1"/>
            </p:cNvSpPr>
            <p:nvPr/>
          </p:nvSpPr>
          <p:spPr bwMode="auto">
            <a:xfrm>
              <a:off x="3606" y="2069"/>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10" name="Rectangle 9"/>
            <p:cNvSpPr>
              <a:spLocks noChangeArrowheads="1"/>
            </p:cNvSpPr>
            <p:nvPr/>
          </p:nvSpPr>
          <p:spPr bwMode="auto">
            <a:xfrm>
              <a:off x="3606" y="2159"/>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11" name="Rectangle 10"/>
            <p:cNvSpPr>
              <a:spLocks noChangeArrowheads="1"/>
            </p:cNvSpPr>
            <p:nvPr/>
          </p:nvSpPr>
          <p:spPr bwMode="auto">
            <a:xfrm>
              <a:off x="3606" y="2250"/>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12" name="Rectangle 11"/>
            <p:cNvSpPr>
              <a:spLocks noChangeArrowheads="1"/>
            </p:cNvSpPr>
            <p:nvPr/>
          </p:nvSpPr>
          <p:spPr bwMode="auto">
            <a:xfrm>
              <a:off x="3606" y="2341"/>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13" name="Rectangle 12"/>
            <p:cNvSpPr>
              <a:spLocks noChangeArrowheads="1"/>
            </p:cNvSpPr>
            <p:nvPr/>
          </p:nvSpPr>
          <p:spPr bwMode="auto">
            <a:xfrm>
              <a:off x="3606" y="2431"/>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14" name="Rectangle 13"/>
            <p:cNvSpPr>
              <a:spLocks noChangeArrowheads="1"/>
            </p:cNvSpPr>
            <p:nvPr/>
          </p:nvSpPr>
          <p:spPr bwMode="auto">
            <a:xfrm>
              <a:off x="3606" y="2523"/>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15" name="Rectangle 14"/>
            <p:cNvSpPr>
              <a:spLocks noChangeArrowheads="1"/>
            </p:cNvSpPr>
            <p:nvPr/>
          </p:nvSpPr>
          <p:spPr bwMode="auto">
            <a:xfrm>
              <a:off x="3606" y="2614"/>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16" name="Rectangle 15"/>
            <p:cNvSpPr>
              <a:spLocks noChangeArrowheads="1"/>
            </p:cNvSpPr>
            <p:nvPr/>
          </p:nvSpPr>
          <p:spPr bwMode="auto">
            <a:xfrm>
              <a:off x="3606" y="2705"/>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17" name="Rectangle 16"/>
            <p:cNvSpPr>
              <a:spLocks noChangeArrowheads="1"/>
            </p:cNvSpPr>
            <p:nvPr/>
          </p:nvSpPr>
          <p:spPr bwMode="auto">
            <a:xfrm>
              <a:off x="3606" y="2795"/>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18" name="Rectangle 17"/>
            <p:cNvSpPr>
              <a:spLocks noChangeArrowheads="1"/>
            </p:cNvSpPr>
            <p:nvPr/>
          </p:nvSpPr>
          <p:spPr bwMode="auto">
            <a:xfrm>
              <a:off x="3606" y="2885"/>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19" name="Rectangle 18"/>
            <p:cNvSpPr>
              <a:spLocks noChangeArrowheads="1"/>
            </p:cNvSpPr>
            <p:nvPr/>
          </p:nvSpPr>
          <p:spPr bwMode="auto">
            <a:xfrm>
              <a:off x="3606" y="2976"/>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20" name="Rectangle 19"/>
            <p:cNvSpPr>
              <a:spLocks noChangeArrowheads="1"/>
            </p:cNvSpPr>
            <p:nvPr/>
          </p:nvSpPr>
          <p:spPr bwMode="auto">
            <a:xfrm>
              <a:off x="3606" y="3067"/>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21" name="Rectangle 20"/>
            <p:cNvSpPr>
              <a:spLocks noChangeArrowheads="1"/>
            </p:cNvSpPr>
            <p:nvPr/>
          </p:nvSpPr>
          <p:spPr bwMode="auto">
            <a:xfrm>
              <a:off x="3606" y="3157"/>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22" name="Text Box 21"/>
            <p:cNvSpPr txBox="1">
              <a:spLocks noChangeArrowheads="1"/>
            </p:cNvSpPr>
            <p:nvPr/>
          </p:nvSpPr>
          <p:spPr bwMode="auto">
            <a:xfrm>
              <a:off x="3334" y="3566"/>
              <a:ext cx="1276" cy="231"/>
            </a:xfrm>
            <a:prstGeom prst="rect">
              <a:avLst/>
            </a:prstGeom>
            <a:noFill/>
            <a:ln w="9525" algn="ctr">
              <a:noFill/>
              <a:miter lim="800000"/>
              <a:headEnd/>
              <a:tailEnd/>
            </a:ln>
            <a:effectLst/>
          </p:spPr>
          <p:txBody>
            <a:bodyPr wrap="none" lIns="92075" tIns="46038" rIns="92075" bIns="46038">
              <a:spAutoFit/>
            </a:bodyPr>
            <a:lstStyle/>
            <a:p>
              <a:pPr>
                <a:lnSpc>
                  <a:spcPct val="90000"/>
                </a:lnSpc>
                <a:spcBef>
                  <a:spcPct val="10000"/>
                </a:spcBef>
                <a:buFont typeface="Wingdings" pitchFamily="2" charset="2"/>
                <a:buNone/>
              </a:pPr>
              <a:r>
                <a:rPr lang="en-US" sz="2000">
                  <a:latin typeface="Tahoma" pitchFamily="34" charset="0"/>
                </a:rPr>
                <a:t>Sum of 1D array</a:t>
              </a:r>
            </a:p>
          </p:txBody>
        </p:sp>
        <p:sp>
          <p:nvSpPr>
            <p:cNvPr id="23" name="Rectangle 22"/>
            <p:cNvSpPr>
              <a:spLocks noChangeArrowheads="1"/>
            </p:cNvSpPr>
            <p:nvPr/>
          </p:nvSpPr>
          <p:spPr bwMode="auto">
            <a:xfrm>
              <a:off x="4014" y="1798"/>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24" name="Rectangle 23"/>
            <p:cNvSpPr>
              <a:spLocks noChangeArrowheads="1"/>
            </p:cNvSpPr>
            <p:nvPr/>
          </p:nvSpPr>
          <p:spPr bwMode="auto">
            <a:xfrm>
              <a:off x="4014" y="1889"/>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25" name="Rectangle 24"/>
            <p:cNvSpPr>
              <a:spLocks noChangeArrowheads="1"/>
            </p:cNvSpPr>
            <p:nvPr/>
          </p:nvSpPr>
          <p:spPr bwMode="auto">
            <a:xfrm>
              <a:off x="4014" y="1980"/>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26" name="Rectangle 25"/>
            <p:cNvSpPr>
              <a:spLocks noChangeArrowheads="1"/>
            </p:cNvSpPr>
            <p:nvPr/>
          </p:nvSpPr>
          <p:spPr bwMode="auto">
            <a:xfrm>
              <a:off x="4014" y="2070"/>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27" name="Rectangle 26"/>
            <p:cNvSpPr>
              <a:spLocks noChangeArrowheads="1"/>
            </p:cNvSpPr>
            <p:nvPr/>
          </p:nvSpPr>
          <p:spPr bwMode="auto">
            <a:xfrm>
              <a:off x="4014" y="2160"/>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28" name="Rectangle 27"/>
            <p:cNvSpPr>
              <a:spLocks noChangeArrowheads="1"/>
            </p:cNvSpPr>
            <p:nvPr/>
          </p:nvSpPr>
          <p:spPr bwMode="auto">
            <a:xfrm>
              <a:off x="4014" y="2251"/>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29" name="Rectangle 28"/>
            <p:cNvSpPr>
              <a:spLocks noChangeArrowheads="1"/>
            </p:cNvSpPr>
            <p:nvPr/>
          </p:nvSpPr>
          <p:spPr bwMode="auto">
            <a:xfrm>
              <a:off x="4014" y="2342"/>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30" name="Rectangle 29"/>
            <p:cNvSpPr>
              <a:spLocks noChangeArrowheads="1"/>
            </p:cNvSpPr>
            <p:nvPr/>
          </p:nvSpPr>
          <p:spPr bwMode="auto">
            <a:xfrm>
              <a:off x="4014" y="2432"/>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31" name="Rectangle 30"/>
            <p:cNvSpPr>
              <a:spLocks noChangeArrowheads="1"/>
            </p:cNvSpPr>
            <p:nvPr/>
          </p:nvSpPr>
          <p:spPr bwMode="auto">
            <a:xfrm>
              <a:off x="4014" y="2524"/>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32" name="Rectangle 31"/>
            <p:cNvSpPr>
              <a:spLocks noChangeArrowheads="1"/>
            </p:cNvSpPr>
            <p:nvPr/>
          </p:nvSpPr>
          <p:spPr bwMode="auto">
            <a:xfrm>
              <a:off x="4014" y="2615"/>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33" name="Rectangle 32"/>
            <p:cNvSpPr>
              <a:spLocks noChangeArrowheads="1"/>
            </p:cNvSpPr>
            <p:nvPr/>
          </p:nvSpPr>
          <p:spPr bwMode="auto">
            <a:xfrm>
              <a:off x="4014" y="2706"/>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34" name="Rectangle 33"/>
            <p:cNvSpPr>
              <a:spLocks noChangeArrowheads="1"/>
            </p:cNvSpPr>
            <p:nvPr/>
          </p:nvSpPr>
          <p:spPr bwMode="auto">
            <a:xfrm>
              <a:off x="4014" y="2796"/>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35" name="Rectangle 34"/>
            <p:cNvSpPr>
              <a:spLocks noChangeArrowheads="1"/>
            </p:cNvSpPr>
            <p:nvPr/>
          </p:nvSpPr>
          <p:spPr bwMode="auto">
            <a:xfrm>
              <a:off x="4014" y="2886"/>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36" name="Rectangle 35"/>
            <p:cNvSpPr>
              <a:spLocks noChangeArrowheads="1"/>
            </p:cNvSpPr>
            <p:nvPr/>
          </p:nvSpPr>
          <p:spPr bwMode="auto">
            <a:xfrm>
              <a:off x="4014" y="2977"/>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37" name="Rectangle 36"/>
            <p:cNvSpPr>
              <a:spLocks noChangeArrowheads="1"/>
            </p:cNvSpPr>
            <p:nvPr/>
          </p:nvSpPr>
          <p:spPr bwMode="auto">
            <a:xfrm>
              <a:off x="4014" y="3068"/>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38" name="Rectangle 37"/>
            <p:cNvSpPr>
              <a:spLocks noChangeArrowheads="1"/>
            </p:cNvSpPr>
            <p:nvPr/>
          </p:nvSpPr>
          <p:spPr bwMode="auto">
            <a:xfrm>
              <a:off x="4014" y="3158"/>
              <a:ext cx="90" cy="91"/>
            </a:xfrm>
            <a:prstGeom prst="rect">
              <a:avLst/>
            </a:prstGeom>
            <a:solidFill>
              <a:srgbClr val="CCFFCC"/>
            </a:solidFill>
            <a:ln w="9525" algn="ctr">
              <a:solidFill>
                <a:schemeClr val="tx1"/>
              </a:solidFill>
              <a:miter lim="800000"/>
              <a:headEnd/>
              <a:tailEnd/>
            </a:ln>
            <a:effectLst/>
          </p:spPr>
          <p:txBody>
            <a:bodyPr wrap="none" lIns="92075" tIns="46038" rIns="92075" bIns="46038" anchor="ctr"/>
            <a:lstStyle/>
            <a:p>
              <a:endParaRPr lang="it-IT"/>
            </a:p>
          </p:txBody>
        </p:sp>
        <p:sp>
          <p:nvSpPr>
            <p:cNvPr id="39" name="Text Box 38"/>
            <p:cNvSpPr txBox="1">
              <a:spLocks noChangeArrowheads="1"/>
            </p:cNvSpPr>
            <p:nvPr/>
          </p:nvSpPr>
          <p:spPr bwMode="auto">
            <a:xfrm>
              <a:off x="3742" y="2432"/>
              <a:ext cx="232" cy="231"/>
            </a:xfrm>
            <a:prstGeom prst="rect">
              <a:avLst/>
            </a:prstGeom>
            <a:noFill/>
            <a:ln w="9525" algn="ctr">
              <a:noFill/>
              <a:miter lim="800000"/>
              <a:headEnd/>
              <a:tailEnd/>
            </a:ln>
            <a:effectLst/>
          </p:spPr>
          <p:txBody>
            <a:bodyPr wrap="none" lIns="92075" tIns="46038" rIns="92075" bIns="46038">
              <a:spAutoFit/>
            </a:bodyPr>
            <a:lstStyle/>
            <a:p>
              <a:pPr>
                <a:lnSpc>
                  <a:spcPct val="90000"/>
                </a:lnSpc>
                <a:spcBef>
                  <a:spcPct val="10000"/>
                </a:spcBef>
                <a:buFont typeface="Wingdings" pitchFamily="2" charset="2"/>
                <a:buNone/>
              </a:pPr>
              <a:r>
                <a:rPr lang="en-US" sz="2000">
                  <a:latin typeface="Tahoma" pitchFamily="34" charset="0"/>
                </a:rPr>
                <a:t>+</a:t>
              </a:r>
            </a:p>
          </p:txBody>
        </p:sp>
      </p:grpSp>
      <p:sp>
        <p:nvSpPr>
          <p:cNvPr id="40" name="Line 39"/>
          <p:cNvSpPr>
            <a:spLocks noChangeShapeType="1"/>
          </p:cNvSpPr>
          <p:nvPr/>
        </p:nvSpPr>
        <p:spPr bwMode="auto">
          <a:xfrm flipH="1">
            <a:off x="4427538" y="2852191"/>
            <a:ext cx="1296987" cy="360363"/>
          </a:xfrm>
          <a:prstGeom prst="line">
            <a:avLst/>
          </a:prstGeom>
          <a:noFill/>
          <a:ln w="9525">
            <a:solidFill>
              <a:srgbClr val="FF0000"/>
            </a:solidFill>
            <a:round/>
            <a:headEnd/>
            <a:tailEnd type="triangle" w="med" len="med"/>
          </a:ln>
          <a:effectLst/>
        </p:spPr>
        <p:txBody>
          <a:bodyPr lIns="92075" tIns="46038" rIns="92075" bIns="46038"/>
          <a:lstStyle/>
          <a:p>
            <a:endParaRPr lang="it-IT"/>
          </a:p>
        </p:txBody>
      </p:sp>
      <p:sp>
        <p:nvSpPr>
          <p:cNvPr id="41" name="Line 40"/>
          <p:cNvSpPr>
            <a:spLocks noChangeShapeType="1"/>
          </p:cNvSpPr>
          <p:nvPr/>
        </p:nvSpPr>
        <p:spPr bwMode="auto">
          <a:xfrm flipH="1">
            <a:off x="4427538" y="2996654"/>
            <a:ext cx="1296987" cy="360362"/>
          </a:xfrm>
          <a:prstGeom prst="line">
            <a:avLst/>
          </a:prstGeom>
          <a:noFill/>
          <a:ln w="9525">
            <a:solidFill>
              <a:srgbClr val="FF0000"/>
            </a:solidFill>
            <a:round/>
            <a:headEnd/>
            <a:tailEnd type="triangle" w="med" len="med"/>
          </a:ln>
          <a:effectLst/>
        </p:spPr>
        <p:txBody>
          <a:bodyPr lIns="92075" tIns="46038" rIns="92075" bIns="46038"/>
          <a:lstStyle/>
          <a:p>
            <a:endParaRPr lang="it-IT"/>
          </a:p>
        </p:txBody>
      </p:sp>
      <p:sp>
        <p:nvSpPr>
          <p:cNvPr id="42" name="Line 41"/>
          <p:cNvSpPr>
            <a:spLocks noChangeShapeType="1"/>
          </p:cNvSpPr>
          <p:nvPr/>
        </p:nvSpPr>
        <p:spPr bwMode="auto">
          <a:xfrm flipH="1">
            <a:off x="4427538" y="3141116"/>
            <a:ext cx="1296987" cy="288925"/>
          </a:xfrm>
          <a:prstGeom prst="line">
            <a:avLst/>
          </a:prstGeom>
          <a:noFill/>
          <a:ln w="9525">
            <a:solidFill>
              <a:srgbClr val="FF0000"/>
            </a:solidFill>
            <a:round/>
            <a:headEnd/>
            <a:tailEnd type="triangle" w="med" len="med"/>
          </a:ln>
          <a:effectLst/>
        </p:spPr>
        <p:txBody>
          <a:bodyPr lIns="92075" tIns="46038" rIns="92075" bIns="46038"/>
          <a:lstStyle/>
          <a:p>
            <a:endParaRPr lang="it-IT"/>
          </a:p>
        </p:txBody>
      </p:sp>
      <p:sp>
        <p:nvSpPr>
          <p:cNvPr id="43" name="Line 42"/>
          <p:cNvSpPr>
            <a:spLocks noChangeShapeType="1"/>
          </p:cNvSpPr>
          <p:nvPr/>
        </p:nvSpPr>
        <p:spPr bwMode="auto">
          <a:xfrm flipH="1">
            <a:off x="4427538" y="3285579"/>
            <a:ext cx="1296987" cy="288925"/>
          </a:xfrm>
          <a:prstGeom prst="line">
            <a:avLst/>
          </a:prstGeom>
          <a:noFill/>
          <a:ln w="9525">
            <a:solidFill>
              <a:srgbClr val="FF0000"/>
            </a:solidFill>
            <a:round/>
            <a:headEnd/>
            <a:tailEnd type="triangle" w="med" len="med"/>
          </a:ln>
          <a:effectLst/>
        </p:spPr>
        <p:txBody>
          <a:bodyPr lIns="92075" tIns="46038" rIns="92075" bIns="46038"/>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ppt_x"/>
                                          </p:val>
                                        </p:tav>
                                        <p:tav tm="100000">
                                          <p:val>
                                            <p:strVal val="#ppt_x"/>
                                          </p:val>
                                        </p:tav>
                                      </p:tavLst>
                                    </p:anim>
                                    <p:anim calcmode="lin" valueType="num">
                                      <p:cBhvr additive="base">
                                        <p:cTn id="18" dur="500" fill="hold"/>
                                        <p:tgtEl>
                                          <p:spTgt spid="4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ppt_x"/>
                                          </p:val>
                                        </p:tav>
                                        <p:tav tm="100000">
                                          <p:val>
                                            <p:strVal val="#ppt_x"/>
                                          </p:val>
                                        </p:tav>
                                      </p:tavLst>
                                    </p:anim>
                                    <p:anim calcmode="lin" valueType="num">
                                      <p:cBhvr additive="base">
                                        <p:cTn id="22" dur="500" fill="hold"/>
                                        <p:tgtEl>
                                          <p:spTgt spid="4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685800" y="981075"/>
            <a:ext cx="7772400" cy="1371600"/>
          </a:xfrm>
        </p:spPr>
        <p:txBody>
          <a:bodyPr/>
          <a:lstStyle/>
          <a:p>
            <a:r>
              <a:rPr lang="en-US"/>
              <a:t>CUDA sample</a:t>
            </a:r>
          </a:p>
        </p:txBody>
      </p:sp>
      <p:sp>
        <p:nvSpPr>
          <p:cNvPr id="458756" name="Text Box 4"/>
          <p:cNvSpPr txBox="1">
            <a:spLocks noChangeArrowheads="1"/>
          </p:cNvSpPr>
          <p:nvPr/>
        </p:nvSpPr>
        <p:spPr bwMode="auto">
          <a:xfrm>
            <a:off x="539750" y="2349500"/>
            <a:ext cx="6353175" cy="917575"/>
          </a:xfrm>
          <a:prstGeom prst="rect">
            <a:avLst/>
          </a:prstGeom>
          <a:noFill/>
          <a:ln w="9525" algn="ctr">
            <a:noFill/>
            <a:miter lim="800000"/>
            <a:headEnd/>
            <a:tailEnd/>
          </a:ln>
          <a:effectLst/>
        </p:spPr>
        <p:txBody>
          <a:bodyPr wrap="none" lIns="92075" tIns="46038" rIns="92075" bIns="46038">
            <a:spAutoFit/>
          </a:bodyPr>
          <a:lstStyle/>
          <a:p>
            <a:pPr>
              <a:buFont typeface="Wingdings" pitchFamily="2" charset="2"/>
              <a:buNone/>
            </a:pPr>
            <a:r>
              <a:rPr lang="en-US" sz="1200" b="1">
                <a:latin typeface="Courier New" pitchFamily="49" charset="0"/>
              </a:rPr>
              <a:t>void  CPUCode( int* input1, int* input2, int* output, int length) {</a:t>
            </a:r>
            <a:br>
              <a:rPr lang="en-US" sz="1200" b="1">
                <a:latin typeface="Courier New" pitchFamily="49" charset="0"/>
              </a:rPr>
            </a:br>
            <a:r>
              <a:rPr lang="en-US" sz="1200" b="1">
                <a:latin typeface="Courier New" pitchFamily="49" charset="0"/>
              </a:rPr>
              <a:t>                for ( int  i = 0; i &lt; length; ++i ) {</a:t>
            </a:r>
            <a:br>
              <a:rPr lang="en-US" sz="1200" b="1">
                <a:latin typeface="Courier New" pitchFamily="49" charset="0"/>
              </a:rPr>
            </a:br>
            <a:r>
              <a:rPr lang="en-US" sz="1200" b="1">
                <a:latin typeface="Courier New" pitchFamily="49" charset="0"/>
              </a:rPr>
              <a:t>                      output[ i ] = input1[ i ] + input2[ i ];</a:t>
            </a:r>
            <a:br>
              <a:rPr lang="en-US" sz="1200" b="1">
                <a:latin typeface="Courier New" pitchFamily="49" charset="0"/>
              </a:rPr>
            </a:br>
            <a:r>
              <a:rPr lang="en-US" sz="1200" b="1">
                <a:latin typeface="Courier New" pitchFamily="49" charset="0"/>
              </a:rPr>
              <a:t>               }</a:t>
            </a:r>
            <a:br>
              <a:rPr lang="en-US" sz="1200" b="1">
                <a:latin typeface="Courier New" pitchFamily="49" charset="0"/>
              </a:rPr>
            </a:br>
            <a:r>
              <a:rPr lang="en-US" sz="1200" b="1">
                <a:latin typeface="Courier New" pitchFamily="49" charset="0"/>
              </a:rPr>
              <a:t>} </a:t>
            </a:r>
          </a:p>
        </p:txBody>
      </p:sp>
      <p:sp>
        <p:nvSpPr>
          <p:cNvPr id="458757" name="Text Box 5"/>
          <p:cNvSpPr txBox="1">
            <a:spLocks noChangeArrowheads="1"/>
          </p:cNvSpPr>
          <p:nvPr/>
        </p:nvSpPr>
        <p:spPr bwMode="auto">
          <a:xfrm>
            <a:off x="468313" y="3867150"/>
            <a:ext cx="7775575" cy="1082675"/>
          </a:xfrm>
          <a:prstGeom prst="rect">
            <a:avLst/>
          </a:prstGeom>
          <a:noFill/>
          <a:ln w="9525" algn="ctr">
            <a:noFill/>
            <a:miter lim="800000"/>
            <a:headEnd/>
            <a:tailEnd/>
          </a:ln>
          <a:effectLst/>
        </p:spPr>
        <p:txBody>
          <a:bodyPr lIns="92075" tIns="46038" rIns="92075" bIns="46038">
            <a:spAutoFit/>
          </a:bodyPr>
          <a:lstStyle/>
          <a:p>
            <a:pPr>
              <a:buFont typeface="Wingdings" pitchFamily="2" charset="2"/>
              <a:buNone/>
            </a:pPr>
            <a:r>
              <a:rPr lang="en-US" sz="1200" b="1">
                <a:latin typeface="Courier New" pitchFamily="49" charset="0"/>
              </a:rPr>
              <a:t>__global__void  GPUCode( int* input1, int*input2, int* output, int length) {</a:t>
            </a:r>
            <a:br>
              <a:rPr lang="en-US" sz="1200" b="1">
                <a:latin typeface="Courier New" pitchFamily="49" charset="0"/>
              </a:rPr>
            </a:br>
            <a:r>
              <a:rPr lang="en-US" sz="1200" b="1">
                <a:latin typeface="Courier New" pitchFamily="49" charset="0"/>
              </a:rPr>
              <a:t>               int idx = blockDim.x * blockIdx.x + threadIdx.x;</a:t>
            </a:r>
            <a:br>
              <a:rPr lang="en-US" sz="1200" b="1">
                <a:latin typeface="Courier New" pitchFamily="49" charset="0"/>
              </a:rPr>
            </a:br>
            <a:r>
              <a:rPr lang="en-US" sz="1200" b="1">
                <a:latin typeface="Courier New" pitchFamily="49" charset="0"/>
              </a:rPr>
              <a:t>                if ( idx &lt; length ) {</a:t>
            </a:r>
            <a:br>
              <a:rPr lang="en-US" sz="1200" b="1">
                <a:latin typeface="Courier New" pitchFamily="49" charset="0"/>
              </a:rPr>
            </a:br>
            <a:r>
              <a:rPr lang="en-US" sz="1200" b="1">
                <a:latin typeface="Courier New" pitchFamily="49" charset="0"/>
              </a:rPr>
              <a:t>                      output[ idx ] = input1[ idx ] + input2[ idx ];</a:t>
            </a:r>
            <a:br>
              <a:rPr lang="en-US" sz="1200" b="1">
                <a:latin typeface="Courier New" pitchFamily="49" charset="0"/>
              </a:rPr>
            </a:br>
            <a:r>
              <a:rPr lang="en-US" sz="1200" b="1">
                <a:latin typeface="Courier New" pitchFamily="49" charset="0"/>
              </a:rPr>
              <a:t>               }</a:t>
            </a:r>
            <a:br>
              <a:rPr lang="en-US" sz="1200" b="1">
                <a:latin typeface="Courier New" pitchFamily="49" charset="0"/>
              </a:rPr>
            </a:br>
            <a:r>
              <a:rPr lang="en-US" sz="1200" b="1">
                <a:latin typeface="Courier New" pitchFamily="49" charset="0"/>
              </a:rPr>
              <a:t>} </a:t>
            </a:r>
          </a:p>
        </p:txBody>
      </p:sp>
      <p:sp>
        <p:nvSpPr>
          <p:cNvPr id="458758" name="Text Box 6"/>
          <p:cNvSpPr txBox="1">
            <a:spLocks noChangeArrowheads="1"/>
          </p:cNvSpPr>
          <p:nvPr/>
        </p:nvSpPr>
        <p:spPr bwMode="auto">
          <a:xfrm>
            <a:off x="250825" y="5949950"/>
            <a:ext cx="7999413" cy="585788"/>
          </a:xfrm>
          <a:prstGeom prst="rect">
            <a:avLst/>
          </a:prstGeom>
          <a:noFill/>
          <a:ln w="9525" algn="ctr">
            <a:noFill/>
            <a:miter lim="800000"/>
            <a:headEnd/>
            <a:tailEnd/>
          </a:ln>
          <a:effectLst/>
        </p:spPr>
        <p:txBody>
          <a:bodyPr wrap="none" lIns="92075" tIns="46038" rIns="92075" bIns="46038">
            <a:spAutoFit/>
          </a:bodyPr>
          <a:lstStyle/>
          <a:p>
            <a:pPr>
              <a:buFont typeface="Wingdings" pitchFamily="2" charset="2"/>
              <a:buNone/>
            </a:pPr>
            <a:r>
              <a:rPr lang="en-US"/>
              <a:t>Each thread execute one loop iteration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r>
              <a:rPr lang="en-US" dirty="0" smtClean="0"/>
              <a:t>Codes becomes Hybrid too </a:t>
            </a:r>
            <a:r>
              <a:rPr lang="en-US" dirty="0"/>
              <a:t>(</a:t>
            </a:r>
            <a:r>
              <a:rPr lang="en-US" dirty="0" err="1"/>
              <a:t>MPI+OpenMP+CUDA</a:t>
            </a:r>
            <a:r>
              <a:rPr lang="en-US" dirty="0"/>
              <a:t>+…</a:t>
            </a:r>
          </a:p>
        </p:txBody>
      </p:sp>
      <p:sp>
        <p:nvSpPr>
          <p:cNvPr id="446467" name="Rectangle 3"/>
          <p:cNvSpPr>
            <a:spLocks noGrp="1" noChangeArrowheads="1"/>
          </p:cNvSpPr>
          <p:nvPr>
            <p:ph type="body" idx="1"/>
          </p:nvPr>
        </p:nvSpPr>
        <p:spPr/>
        <p:txBody>
          <a:bodyPr/>
          <a:lstStyle/>
          <a:p>
            <a:pPr algn="l"/>
            <a:r>
              <a:rPr lang="en-US" dirty="0"/>
              <a:t>Take the positive off all </a:t>
            </a:r>
            <a:r>
              <a:rPr lang="en-US" dirty="0" smtClean="0"/>
              <a:t>models (Message Passing, Shared Memory, GPGPU)</a:t>
            </a:r>
            <a:endParaRPr lang="en-US" dirty="0"/>
          </a:p>
          <a:p>
            <a:pPr algn="l"/>
            <a:r>
              <a:rPr lang="en-US" dirty="0"/>
              <a:t>Exploit memory hierarchy</a:t>
            </a:r>
          </a:p>
          <a:p>
            <a:pPr algn="l"/>
            <a:r>
              <a:rPr lang="en-US" dirty="0"/>
              <a:t>Many HPC applications are adopting this model</a:t>
            </a:r>
          </a:p>
          <a:p>
            <a:pPr algn="l"/>
            <a:r>
              <a:rPr lang="en-US" dirty="0"/>
              <a:t>Mainly due to developer inertia</a:t>
            </a:r>
          </a:p>
          <a:p>
            <a:pPr algn="l"/>
            <a:r>
              <a:rPr lang="en-US" dirty="0"/>
              <a:t>Hard to rewrite million of source lines</a:t>
            </a:r>
          </a:p>
          <a:p>
            <a:pPr algn="l"/>
            <a:endParaRPr lang="en-US" dirty="0"/>
          </a:p>
          <a:p>
            <a:pPr algn="l"/>
            <a:endParaRPr lang="en-US" dirty="0"/>
          </a:p>
        </p:txBody>
      </p:sp>
      <p:sp>
        <p:nvSpPr>
          <p:cNvPr id="446468" name="Text Box 4"/>
          <p:cNvSpPr txBox="1">
            <a:spLocks noChangeArrowheads="1"/>
          </p:cNvSpPr>
          <p:nvPr/>
        </p:nvSpPr>
        <p:spPr bwMode="auto">
          <a:xfrm>
            <a:off x="2916238" y="5354638"/>
            <a:ext cx="3240087" cy="641350"/>
          </a:xfrm>
          <a:prstGeom prst="rect">
            <a:avLst/>
          </a:prstGeom>
          <a:noFill/>
          <a:ln w="9525" algn="ctr">
            <a:noFill/>
            <a:miter lim="800000"/>
            <a:headEnd/>
            <a:tailEnd/>
          </a:ln>
          <a:effectLst/>
        </p:spPr>
        <p:txBody>
          <a:bodyPr lIns="92075" tIns="46038" rIns="92075" bIns="46038">
            <a:spAutoFit/>
          </a:bodyPr>
          <a:lstStyle/>
          <a:p>
            <a:pPr>
              <a:buFont typeface="Wingdings" pitchFamily="2" charset="2"/>
              <a:buNone/>
            </a:pPr>
            <a:r>
              <a:rPr kumimoji="1" lang="en-US" sz="4000">
                <a:solidFill>
                  <a:srgbClr val="2A69A4"/>
                </a:solidFill>
                <a:latin typeface="Arial Black" pitchFamily="34" charset="0"/>
              </a:rPr>
              <a:t>…+python)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6467">
                                            <p:txEl>
                                              <p:pRg st="0" end="0"/>
                                            </p:txEl>
                                          </p:spTgt>
                                        </p:tgtEl>
                                        <p:attrNameLst>
                                          <p:attrName>style.visibility</p:attrName>
                                        </p:attrNameLst>
                                      </p:cBhvr>
                                      <p:to>
                                        <p:strVal val="visible"/>
                                      </p:to>
                                    </p:set>
                                    <p:anim calcmode="lin" valueType="num">
                                      <p:cBhvr additive="base">
                                        <p:cTn id="7" dur="500" fill="hold"/>
                                        <p:tgtEl>
                                          <p:spTgt spid="446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6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6467">
                                            <p:txEl>
                                              <p:pRg st="1" end="1"/>
                                            </p:txEl>
                                          </p:spTgt>
                                        </p:tgtEl>
                                        <p:attrNameLst>
                                          <p:attrName>style.visibility</p:attrName>
                                        </p:attrNameLst>
                                      </p:cBhvr>
                                      <p:to>
                                        <p:strVal val="visible"/>
                                      </p:to>
                                    </p:set>
                                    <p:anim calcmode="lin" valueType="num">
                                      <p:cBhvr additive="base">
                                        <p:cTn id="13" dur="500" fill="hold"/>
                                        <p:tgtEl>
                                          <p:spTgt spid="4464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6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6467">
                                            <p:txEl>
                                              <p:pRg st="2" end="2"/>
                                            </p:txEl>
                                          </p:spTgt>
                                        </p:tgtEl>
                                        <p:attrNameLst>
                                          <p:attrName>style.visibility</p:attrName>
                                        </p:attrNameLst>
                                      </p:cBhvr>
                                      <p:to>
                                        <p:strVal val="visible"/>
                                      </p:to>
                                    </p:set>
                                    <p:anim calcmode="lin" valueType="num">
                                      <p:cBhvr additive="base">
                                        <p:cTn id="19" dur="500" fill="hold"/>
                                        <p:tgtEl>
                                          <p:spTgt spid="4464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64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6467">
                                            <p:txEl>
                                              <p:pRg st="3" end="3"/>
                                            </p:txEl>
                                          </p:spTgt>
                                        </p:tgtEl>
                                        <p:attrNameLst>
                                          <p:attrName>style.visibility</p:attrName>
                                        </p:attrNameLst>
                                      </p:cBhvr>
                                      <p:to>
                                        <p:strVal val="visible"/>
                                      </p:to>
                                    </p:set>
                                    <p:anim calcmode="lin" valueType="num">
                                      <p:cBhvr additive="base">
                                        <p:cTn id="25" dur="500" fill="hold"/>
                                        <p:tgtEl>
                                          <p:spTgt spid="4464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64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6467">
                                            <p:txEl>
                                              <p:pRg st="4" end="4"/>
                                            </p:txEl>
                                          </p:spTgt>
                                        </p:tgtEl>
                                        <p:attrNameLst>
                                          <p:attrName>style.visibility</p:attrName>
                                        </p:attrNameLst>
                                      </p:cBhvr>
                                      <p:to>
                                        <p:strVal val="visible"/>
                                      </p:to>
                                    </p:set>
                                    <p:anim calcmode="lin" valueType="num">
                                      <p:cBhvr additive="base">
                                        <p:cTn id="31" dur="500" fill="hold"/>
                                        <p:tgtEl>
                                          <p:spTgt spid="4464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64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6468"/>
                                        </p:tgtEl>
                                        <p:attrNameLst>
                                          <p:attrName>style.visibility</p:attrName>
                                        </p:attrNameLst>
                                      </p:cBhvr>
                                      <p:to>
                                        <p:strVal val="visible"/>
                                      </p:to>
                                    </p:set>
                                    <p:anim calcmode="lin" valueType="num">
                                      <p:cBhvr additive="base">
                                        <p:cTn id="37" dur="500" fill="hold"/>
                                        <p:tgtEl>
                                          <p:spTgt spid="446468"/>
                                        </p:tgtEl>
                                        <p:attrNameLst>
                                          <p:attrName>ppt_x</p:attrName>
                                        </p:attrNameLst>
                                      </p:cBhvr>
                                      <p:tavLst>
                                        <p:tav tm="0">
                                          <p:val>
                                            <p:strVal val="#ppt_x"/>
                                          </p:val>
                                        </p:tav>
                                        <p:tav tm="100000">
                                          <p:val>
                                            <p:strVal val="#ppt_x"/>
                                          </p:val>
                                        </p:tav>
                                      </p:tavLst>
                                    </p:anim>
                                    <p:anim calcmode="lin" valueType="num">
                                      <p:cBhvr additive="base">
                                        <p:cTn id="38" dur="500" fill="hold"/>
                                        <p:tgtEl>
                                          <p:spTgt spid="4464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7" grpId="0" build="p"/>
      <p:bldP spid="4464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1196752"/>
            <a:ext cx="7772400" cy="720080"/>
          </a:xfrm>
        </p:spPr>
        <p:txBody>
          <a:bodyPr/>
          <a:lstStyle/>
          <a:p>
            <a:r>
              <a:rPr lang="en-GB" sz="2400" dirty="0" smtClean="0">
                <a:solidFill>
                  <a:srgbClr val="008BC6"/>
                </a:solidFill>
              </a:rPr>
              <a:t>System Software Components:</a:t>
            </a:r>
            <a:br>
              <a:rPr lang="en-GB" sz="2400" dirty="0" smtClean="0">
                <a:solidFill>
                  <a:srgbClr val="008BC6"/>
                </a:solidFill>
              </a:rPr>
            </a:br>
            <a:endParaRPr lang="it-IT" sz="2400" dirty="0"/>
          </a:p>
        </p:txBody>
      </p:sp>
      <p:sp>
        <p:nvSpPr>
          <p:cNvPr id="4" name="Shape 316"/>
          <p:cNvSpPr>
            <a:spLocks noChangeArrowheads="1"/>
          </p:cNvSpPr>
          <p:nvPr/>
        </p:nvSpPr>
        <p:spPr bwMode="auto">
          <a:xfrm>
            <a:off x="417513" y="1700213"/>
            <a:ext cx="8847137" cy="3471689"/>
          </a:xfrm>
          <a:prstGeom prst="rect">
            <a:avLst/>
          </a:prstGeom>
          <a:noFill/>
          <a:ln w="9525">
            <a:noFill/>
            <a:round/>
            <a:headEnd/>
            <a:tailEnd/>
          </a:ln>
        </p:spPr>
        <p:txBody>
          <a:bodyPr lIns="91425" tIns="91425" rIns="91425" bIns="91425">
            <a:spAutoFit/>
          </a:bodyPr>
          <a:lstStyle/>
          <a:p>
            <a:endParaRPr lang="en-GB" sz="2400" dirty="0"/>
          </a:p>
          <a:p>
            <a:pPr>
              <a:buClr>
                <a:srgbClr val="000000"/>
              </a:buClr>
              <a:buSzPct val="131000"/>
              <a:buFont typeface="Arial" charset="0"/>
              <a:buNone/>
            </a:pPr>
            <a:r>
              <a:rPr lang="en-GB" sz="2000" i="1" dirty="0" smtClean="0"/>
              <a:t>Monitoring:</a:t>
            </a:r>
            <a:r>
              <a:rPr lang="en-GB" sz="2000" dirty="0" smtClean="0"/>
              <a:t> </a:t>
            </a:r>
            <a:r>
              <a:rPr lang="en-GB" sz="2000" dirty="0" err="1" smtClean="0"/>
              <a:t>HNagios</a:t>
            </a:r>
            <a:r>
              <a:rPr lang="en-GB" sz="2000" dirty="0" smtClean="0"/>
              <a:t> </a:t>
            </a:r>
            <a:r>
              <a:rPr lang="en-GB" sz="2000" dirty="0"/>
              <a:t>(</a:t>
            </a:r>
            <a:r>
              <a:rPr lang="en-GB" sz="2000" dirty="0" err="1"/>
              <a:t>Nagios</a:t>
            </a:r>
            <a:r>
              <a:rPr lang="en-GB" sz="2000" dirty="0"/>
              <a:t> customized for </a:t>
            </a:r>
            <a:r>
              <a:rPr lang="en-GB" sz="2000" dirty="0" smtClean="0"/>
              <a:t>HPC)</a:t>
            </a:r>
            <a:endParaRPr lang="en-GB" sz="2000" dirty="0"/>
          </a:p>
          <a:p>
            <a:endParaRPr lang="en-GB" sz="2000" dirty="0"/>
          </a:p>
          <a:p>
            <a:pPr>
              <a:buClr>
                <a:srgbClr val="000000"/>
              </a:buClr>
              <a:buSzPct val="131000"/>
              <a:buFont typeface="Arial" charset="0"/>
              <a:buNone/>
            </a:pPr>
            <a:r>
              <a:rPr lang="en-GB" sz="2000" i="1" dirty="0" smtClean="0"/>
              <a:t>I/O:</a:t>
            </a:r>
            <a:r>
              <a:rPr lang="en-GB" sz="2000" dirty="0" smtClean="0"/>
              <a:t> GPFS </a:t>
            </a:r>
            <a:r>
              <a:rPr lang="en-GB" sz="2000" dirty="0"/>
              <a:t>(Parallel </a:t>
            </a:r>
            <a:r>
              <a:rPr lang="en-GB" sz="2000" dirty="0" err="1"/>
              <a:t>filesystem</a:t>
            </a:r>
            <a:r>
              <a:rPr lang="en-GB" sz="2000" dirty="0"/>
              <a:t>,  comparison with LUSTRE)</a:t>
            </a:r>
          </a:p>
          <a:p>
            <a:endParaRPr lang="en-GB" sz="2000" dirty="0"/>
          </a:p>
          <a:p>
            <a:pPr>
              <a:buClr>
                <a:srgbClr val="000000"/>
              </a:buClr>
              <a:buSzPct val="131000"/>
              <a:buFont typeface="Arial" charset="0"/>
              <a:buNone/>
            </a:pPr>
            <a:r>
              <a:rPr lang="en-GB" sz="2000" i="1" dirty="0" smtClean="0"/>
              <a:t>Resource Manager: </a:t>
            </a:r>
            <a:r>
              <a:rPr lang="en-GB" sz="2000" dirty="0" err="1" smtClean="0"/>
              <a:t>PBSPro</a:t>
            </a:r>
            <a:r>
              <a:rPr lang="en-GB" sz="2000" dirty="0" smtClean="0"/>
              <a:t> (focus </a:t>
            </a:r>
            <a:r>
              <a:rPr lang="en-GB" sz="2000" dirty="0"/>
              <a:t>on GPUs)</a:t>
            </a:r>
          </a:p>
          <a:p>
            <a:endParaRPr lang="en-GB" sz="2000" dirty="0"/>
          </a:p>
          <a:p>
            <a:endParaRPr lang="en-GB" dirty="0"/>
          </a:p>
          <a:p>
            <a:endParaRPr lang="en-GB" dirty="0"/>
          </a:p>
        </p:txBody>
      </p:sp>
      <p:sp>
        <p:nvSpPr>
          <p:cNvPr id="5" name="Shape 316"/>
          <p:cNvSpPr>
            <a:spLocks noChangeArrowheads="1"/>
          </p:cNvSpPr>
          <p:nvPr/>
        </p:nvSpPr>
        <p:spPr bwMode="auto">
          <a:xfrm>
            <a:off x="1691680" y="4149080"/>
            <a:ext cx="6048375" cy="2111375"/>
          </a:xfrm>
          <a:prstGeom prst="rect">
            <a:avLst/>
          </a:prstGeom>
          <a:noFill/>
          <a:ln w="9525">
            <a:solidFill>
              <a:srgbClr val="808080"/>
            </a:solidFill>
            <a:round/>
            <a:headEnd/>
            <a:tailEnd/>
          </a:ln>
        </p:spPr>
        <p:txBody>
          <a:bodyPr lIns="91425" tIns="91425" rIns="91425" bIns="91425">
            <a:spAutoFit/>
          </a:bodyPr>
          <a:lstStyle/>
          <a:p>
            <a:pPr>
              <a:buNone/>
            </a:pPr>
            <a:r>
              <a:rPr lang="en-GB" sz="1800" i="1" dirty="0">
                <a:solidFill>
                  <a:srgbClr val="008BC6"/>
                </a:solidFill>
              </a:rPr>
              <a:t>System PLX, PRACE tier1</a:t>
            </a:r>
            <a:endParaRPr lang="en-GB" dirty="0"/>
          </a:p>
          <a:p>
            <a:pPr>
              <a:buClr>
                <a:srgbClr val="000000"/>
              </a:buClr>
              <a:buSzPct val="110000"/>
              <a:buFont typeface="Arial" charset="0"/>
              <a:buNone/>
            </a:pPr>
            <a:r>
              <a:rPr lang="en-GB" sz="1200" b="1" dirty="0"/>
              <a:t>Model</a:t>
            </a:r>
            <a:r>
              <a:rPr lang="en-GB" sz="1200" dirty="0"/>
              <a:t>: IBM PLX (</a:t>
            </a:r>
            <a:r>
              <a:rPr lang="en-GB" sz="1200" dirty="0" err="1"/>
              <a:t>iDataPlex</a:t>
            </a:r>
            <a:r>
              <a:rPr lang="en-GB" sz="1200" dirty="0"/>
              <a:t> </a:t>
            </a:r>
            <a:r>
              <a:rPr lang="en-GB" sz="1200" dirty="0">
                <a:solidFill>
                  <a:srgbClr val="053D7E"/>
                </a:solidFill>
                <a:hlinkClick r:id="rId2"/>
              </a:rPr>
              <a:t>DX360M3</a:t>
            </a:r>
            <a:r>
              <a:rPr lang="en-GB" sz="1200" dirty="0"/>
              <a:t>)</a:t>
            </a:r>
          </a:p>
          <a:p>
            <a:pPr>
              <a:buClr>
                <a:srgbClr val="000000"/>
              </a:buClr>
              <a:buSzPct val="110000"/>
              <a:buFont typeface="Arial" charset="0"/>
              <a:buNone/>
            </a:pPr>
            <a:r>
              <a:rPr lang="en-GB" sz="1200" b="1" dirty="0"/>
              <a:t>Architecture</a:t>
            </a:r>
            <a:r>
              <a:rPr lang="en-GB" sz="1200" dirty="0"/>
              <a:t>: Linux </a:t>
            </a:r>
            <a:r>
              <a:rPr lang="en-GB" sz="1200" dirty="0" err="1"/>
              <a:t>Infiniband</a:t>
            </a:r>
            <a:r>
              <a:rPr lang="en-GB" sz="1200" dirty="0"/>
              <a:t> Cluster</a:t>
            </a:r>
          </a:p>
          <a:p>
            <a:pPr>
              <a:buClr>
                <a:srgbClr val="000000"/>
              </a:buClr>
              <a:buSzPct val="110000"/>
              <a:buFont typeface="Arial" charset="0"/>
              <a:buNone/>
            </a:pPr>
            <a:r>
              <a:rPr lang="en-GB" sz="1200" b="1" dirty="0"/>
              <a:t>Nodes</a:t>
            </a:r>
            <a:r>
              <a:rPr lang="en-GB" sz="1200" dirty="0"/>
              <a:t>: 274 IBM </a:t>
            </a:r>
            <a:r>
              <a:rPr lang="en-GB" sz="1200" dirty="0" err="1"/>
              <a:t>iDataPlex</a:t>
            </a:r>
            <a:r>
              <a:rPr lang="en-GB" sz="1200" dirty="0"/>
              <a:t> M3</a:t>
            </a:r>
          </a:p>
          <a:p>
            <a:pPr>
              <a:buClr>
                <a:srgbClr val="000000"/>
              </a:buClr>
              <a:buSzPct val="110000"/>
              <a:buFont typeface="Arial" charset="0"/>
              <a:buNone/>
            </a:pPr>
            <a:r>
              <a:rPr lang="en-GB" sz="1200" b="1" dirty="0"/>
              <a:t>Processors</a:t>
            </a:r>
            <a:r>
              <a:rPr lang="en-GB" sz="1200" dirty="0"/>
              <a:t>: 2 six-cores Intel </a:t>
            </a:r>
            <a:r>
              <a:rPr lang="en-GB" sz="1200" dirty="0" err="1"/>
              <a:t>Westmere</a:t>
            </a:r>
            <a:r>
              <a:rPr lang="en-GB" sz="1200" dirty="0"/>
              <a:t> 2.40 GHz per node </a:t>
            </a:r>
          </a:p>
          <a:p>
            <a:pPr>
              <a:buClr>
                <a:srgbClr val="000000"/>
              </a:buClr>
              <a:buSzPct val="110000"/>
              <a:buFont typeface="Arial" charset="0"/>
              <a:buNone/>
            </a:pPr>
            <a:r>
              <a:rPr lang="en-GB" sz="1200" b="1" dirty="0"/>
              <a:t>GPU</a:t>
            </a:r>
            <a:r>
              <a:rPr lang="en-GB" sz="1200" dirty="0"/>
              <a:t>: 2 NVIDIA Tesla M2070 per node </a:t>
            </a:r>
          </a:p>
          <a:p>
            <a:pPr>
              <a:buClr>
                <a:srgbClr val="000000"/>
              </a:buClr>
              <a:buSzPct val="110000"/>
              <a:buFont typeface="Arial" charset="0"/>
              <a:buNone/>
            </a:pPr>
            <a:r>
              <a:rPr lang="en-GB" sz="1200" b="1" dirty="0"/>
              <a:t>RAM</a:t>
            </a:r>
            <a:r>
              <a:rPr lang="en-GB" sz="1200" dirty="0"/>
              <a:t>: 48 </a:t>
            </a:r>
            <a:r>
              <a:rPr lang="en-GB" sz="1200" dirty="0" err="1"/>
              <a:t>Gb</a:t>
            </a:r>
            <a:r>
              <a:rPr lang="en-GB" sz="1200" dirty="0"/>
              <a:t>/node</a:t>
            </a:r>
          </a:p>
          <a:p>
            <a:pPr>
              <a:buClr>
                <a:srgbClr val="000000"/>
              </a:buClr>
              <a:buSzPct val="110000"/>
              <a:buFont typeface="Arial" charset="0"/>
              <a:buNone/>
            </a:pPr>
            <a:r>
              <a:rPr lang="en-GB" sz="1200" b="1" dirty="0"/>
              <a:t>Internal Network</a:t>
            </a:r>
            <a:r>
              <a:rPr lang="en-GB" sz="1200" dirty="0"/>
              <a:t>: </a:t>
            </a:r>
            <a:r>
              <a:rPr lang="en-GB" sz="1200" dirty="0" err="1"/>
              <a:t>Infiniband</a:t>
            </a:r>
            <a:r>
              <a:rPr lang="en-GB" sz="1200" dirty="0"/>
              <a:t> with 4x QDR switches</a:t>
            </a:r>
          </a:p>
          <a:p>
            <a:pPr>
              <a:buClr>
                <a:srgbClr val="000000"/>
              </a:buClr>
              <a:buSzPct val="110000"/>
              <a:buFont typeface="Arial" charset="0"/>
              <a:buNone/>
            </a:pPr>
            <a:r>
              <a:rPr lang="en-GB" sz="1200" b="1" dirty="0"/>
              <a:t>Operating System</a:t>
            </a:r>
            <a:r>
              <a:rPr lang="en-GB" sz="1200" dirty="0"/>
              <a:t>: Red Hat RHEL 5.6</a:t>
            </a:r>
          </a:p>
          <a:p>
            <a:pPr>
              <a:buClr>
                <a:srgbClr val="000000"/>
              </a:buClr>
              <a:buSzPct val="110000"/>
              <a:buFont typeface="Arial" charset="0"/>
              <a:buNone/>
            </a:pPr>
            <a:r>
              <a:rPr lang="en-GB" sz="1200" b="1" dirty="0"/>
              <a:t>Peak Performance</a:t>
            </a:r>
            <a:r>
              <a:rPr lang="en-GB" sz="1200" dirty="0"/>
              <a:t>: 300 </a:t>
            </a:r>
            <a:r>
              <a:rPr lang="en-GB" sz="1200" dirty="0" err="1"/>
              <a:t>TFlop</a:t>
            </a:r>
            <a:r>
              <a:rPr lang="en-GB" sz="1200" dirty="0"/>
              <a:t>/s (152 </a:t>
            </a:r>
            <a:r>
              <a:rPr lang="en-GB" sz="1200" dirty="0" err="1"/>
              <a:t>TFlops</a:t>
            </a:r>
            <a:r>
              <a:rPr lang="en-GB" sz="1200" dirty="0"/>
              <a:t> sustained - </a:t>
            </a:r>
            <a:r>
              <a:rPr lang="en-GB" sz="1200" dirty="0" err="1"/>
              <a:t>Linpack</a:t>
            </a:r>
            <a:r>
              <a:rPr lang="en-GB" sz="1200" dirty="0"/>
              <a:t> benchmark)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3437550" y="4652963"/>
            <a:ext cx="719138" cy="504825"/>
          </a:xfrm>
          <a:prstGeom prst="rect">
            <a:avLst/>
          </a:prstGeom>
          <a:solidFill>
            <a:schemeClr val="accent1"/>
          </a:solidFill>
          <a:ln w="9525">
            <a:solidFill>
              <a:schemeClr val="tx1"/>
            </a:solidFill>
            <a:miter lim="800000"/>
            <a:headEnd/>
            <a:tailEnd/>
          </a:ln>
        </p:spPr>
        <p:txBody>
          <a:bodyPr wrap="none" anchor="ctr"/>
          <a:lstStyle/>
          <a:p>
            <a:endParaRPr lang="en-GB" sz="1200"/>
          </a:p>
        </p:txBody>
      </p:sp>
      <p:sp>
        <p:nvSpPr>
          <p:cNvPr id="6" name="Rectangle 6"/>
          <p:cNvSpPr>
            <a:spLocks noChangeArrowheads="1"/>
          </p:cNvSpPr>
          <p:nvPr/>
        </p:nvSpPr>
        <p:spPr bwMode="auto">
          <a:xfrm>
            <a:off x="2645388" y="5805488"/>
            <a:ext cx="215900" cy="215900"/>
          </a:xfrm>
          <a:prstGeom prst="rect">
            <a:avLst/>
          </a:prstGeom>
          <a:solidFill>
            <a:srgbClr val="FFFF00"/>
          </a:solidFill>
          <a:ln w="9525">
            <a:solidFill>
              <a:schemeClr val="tx1"/>
            </a:solidFill>
            <a:miter lim="800000"/>
            <a:headEnd/>
            <a:tailEnd/>
          </a:ln>
        </p:spPr>
        <p:txBody>
          <a:bodyPr wrap="none" anchor="ctr"/>
          <a:lstStyle/>
          <a:p>
            <a:endParaRPr lang="en-GB" sz="1200"/>
          </a:p>
        </p:txBody>
      </p:sp>
      <p:sp>
        <p:nvSpPr>
          <p:cNvPr id="7" name="Rectangle 7"/>
          <p:cNvSpPr>
            <a:spLocks noChangeArrowheads="1"/>
          </p:cNvSpPr>
          <p:nvPr/>
        </p:nvSpPr>
        <p:spPr bwMode="auto">
          <a:xfrm>
            <a:off x="3439138" y="5805488"/>
            <a:ext cx="215900" cy="215900"/>
          </a:xfrm>
          <a:prstGeom prst="rect">
            <a:avLst/>
          </a:prstGeom>
          <a:solidFill>
            <a:srgbClr val="FFFF00"/>
          </a:solidFill>
          <a:ln w="9525">
            <a:solidFill>
              <a:schemeClr val="tx1"/>
            </a:solidFill>
            <a:miter lim="800000"/>
            <a:headEnd/>
            <a:tailEnd/>
          </a:ln>
        </p:spPr>
        <p:txBody>
          <a:bodyPr wrap="none" anchor="ctr"/>
          <a:lstStyle/>
          <a:p>
            <a:endParaRPr lang="en-GB" sz="1200"/>
          </a:p>
        </p:txBody>
      </p:sp>
      <p:sp>
        <p:nvSpPr>
          <p:cNvPr id="8" name="Rectangle 8"/>
          <p:cNvSpPr>
            <a:spLocks noChangeArrowheads="1"/>
          </p:cNvSpPr>
          <p:nvPr/>
        </p:nvSpPr>
        <p:spPr bwMode="auto">
          <a:xfrm>
            <a:off x="4013813" y="5805488"/>
            <a:ext cx="215900" cy="215900"/>
          </a:xfrm>
          <a:prstGeom prst="rect">
            <a:avLst/>
          </a:prstGeom>
          <a:solidFill>
            <a:srgbClr val="FFFF00"/>
          </a:solidFill>
          <a:ln w="9525">
            <a:solidFill>
              <a:schemeClr val="tx1"/>
            </a:solidFill>
            <a:miter lim="800000"/>
            <a:headEnd/>
            <a:tailEnd/>
          </a:ln>
        </p:spPr>
        <p:txBody>
          <a:bodyPr wrap="none" anchor="ctr"/>
          <a:lstStyle/>
          <a:p>
            <a:endParaRPr lang="en-GB" sz="1200"/>
          </a:p>
        </p:txBody>
      </p:sp>
      <p:sp>
        <p:nvSpPr>
          <p:cNvPr id="9" name="Rectangle 9"/>
          <p:cNvSpPr>
            <a:spLocks noChangeArrowheads="1"/>
          </p:cNvSpPr>
          <p:nvPr/>
        </p:nvSpPr>
        <p:spPr bwMode="auto">
          <a:xfrm>
            <a:off x="4518638" y="5805488"/>
            <a:ext cx="215900" cy="215900"/>
          </a:xfrm>
          <a:prstGeom prst="rect">
            <a:avLst/>
          </a:prstGeom>
          <a:solidFill>
            <a:srgbClr val="FFFF00"/>
          </a:solidFill>
          <a:ln w="9525">
            <a:solidFill>
              <a:schemeClr val="tx1"/>
            </a:solidFill>
            <a:miter lim="800000"/>
            <a:headEnd/>
            <a:tailEnd/>
          </a:ln>
        </p:spPr>
        <p:txBody>
          <a:bodyPr wrap="none" anchor="ctr"/>
          <a:lstStyle/>
          <a:p>
            <a:endParaRPr lang="en-GB" sz="1200"/>
          </a:p>
        </p:txBody>
      </p:sp>
      <p:sp>
        <p:nvSpPr>
          <p:cNvPr id="10" name="Text Box 10"/>
          <p:cNvSpPr txBox="1">
            <a:spLocks noChangeArrowheads="1"/>
          </p:cNvSpPr>
          <p:nvPr/>
        </p:nvSpPr>
        <p:spPr bwMode="auto">
          <a:xfrm>
            <a:off x="1997688" y="6021388"/>
            <a:ext cx="1343638" cy="258532"/>
          </a:xfrm>
          <a:prstGeom prst="rect">
            <a:avLst/>
          </a:prstGeom>
          <a:noFill/>
          <a:ln w="9525">
            <a:noFill/>
            <a:miter lim="800000"/>
            <a:headEnd/>
            <a:tailEnd/>
          </a:ln>
        </p:spPr>
        <p:txBody>
          <a:bodyPr wrap="none">
            <a:spAutoFit/>
          </a:bodyPr>
          <a:lstStyle/>
          <a:p>
            <a:r>
              <a:rPr lang="en-GB" sz="1200"/>
              <a:t>(node01, GPU0)</a:t>
            </a:r>
          </a:p>
        </p:txBody>
      </p:sp>
      <p:sp>
        <p:nvSpPr>
          <p:cNvPr id="11" name="Text Box 11"/>
          <p:cNvSpPr txBox="1">
            <a:spLocks noChangeArrowheads="1"/>
          </p:cNvSpPr>
          <p:nvPr/>
        </p:nvSpPr>
        <p:spPr bwMode="auto">
          <a:xfrm>
            <a:off x="1997688" y="6237288"/>
            <a:ext cx="1343638" cy="258532"/>
          </a:xfrm>
          <a:prstGeom prst="rect">
            <a:avLst/>
          </a:prstGeom>
          <a:noFill/>
          <a:ln w="9525">
            <a:noFill/>
            <a:miter lim="800000"/>
            <a:headEnd/>
            <a:tailEnd/>
          </a:ln>
        </p:spPr>
        <p:txBody>
          <a:bodyPr wrap="none">
            <a:spAutoFit/>
          </a:bodyPr>
          <a:lstStyle/>
          <a:p>
            <a:r>
              <a:rPr lang="en-GB" sz="1200"/>
              <a:t>(node01, GPU1)</a:t>
            </a:r>
          </a:p>
        </p:txBody>
      </p:sp>
      <p:sp>
        <p:nvSpPr>
          <p:cNvPr id="12" name="Line 12"/>
          <p:cNvSpPr>
            <a:spLocks noChangeShapeType="1"/>
          </p:cNvSpPr>
          <p:nvPr/>
        </p:nvSpPr>
        <p:spPr bwMode="auto">
          <a:xfrm flipV="1">
            <a:off x="2788263" y="5157788"/>
            <a:ext cx="865187" cy="647700"/>
          </a:xfrm>
          <a:prstGeom prst="line">
            <a:avLst/>
          </a:prstGeom>
          <a:noFill/>
          <a:ln w="9525">
            <a:solidFill>
              <a:schemeClr val="tx1"/>
            </a:solidFill>
            <a:round/>
            <a:headEnd/>
            <a:tailEnd type="triangle" w="med" len="med"/>
          </a:ln>
        </p:spPr>
        <p:txBody>
          <a:bodyPr/>
          <a:lstStyle/>
          <a:p>
            <a:endParaRPr lang="it-IT" sz="1200"/>
          </a:p>
        </p:txBody>
      </p:sp>
      <p:sp>
        <p:nvSpPr>
          <p:cNvPr id="13" name="Line 13"/>
          <p:cNvSpPr>
            <a:spLocks noChangeShapeType="1"/>
          </p:cNvSpPr>
          <p:nvPr/>
        </p:nvSpPr>
        <p:spPr bwMode="auto">
          <a:xfrm flipV="1">
            <a:off x="3580425" y="5157788"/>
            <a:ext cx="144463" cy="647700"/>
          </a:xfrm>
          <a:prstGeom prst="line">
            <a:avLst/>
          </a:prstGeom>
          <a:noFill/>
          <a:ln w="9525">
            <a:solidFill>
              <a:schemeClr val="tx1"/>
            </a:solidFill>
            <a:round/>
            <a:headEnd/>
            <a:tailEnd type="triangle" w="med" len="med"/>
          </a:ln>
        </p:spPr>
        <p:txBody>
          <a:bodyPr/>
          <a:lstStyle/>
          <a:p>
            <a:endParaRPr lang="it-IT" sz="1200"/>
          </a:p>
        </p:txBody>
      </p:sp>
      <p:sp>
        <p:nvSpPr>
          <p:cNvPr id="14" name="Line 14"/>
          <p:cNvSpPr>
            <a:spLocks noChangeShapeType="1"/>
          </p:cNvSpPr>
          <p:nvPr/>
        </p:nvSpPr>
        <p:spPr bwMode="auto">
          <a:xfrm flipH="1" flipV="1">
            <a:off x="3797913" y="5157788"/>
            <a:ext cx="287337" cy="647700"/>
          </a:xfrm>
          <a:prstGeom prst="line">
            <a:avLst/>
          </a:prstGeom>
          <a:noFill/>
          <a:ln w="9525">
            <a:solidFill>
              <a:schemeClr val="tx1"/>
            </a:solidFill>
            <a:round/>
            <a:headEnd/>
            <a:tailEnd type="triangle" w="med" len="med"/>
          </a:ln>
        </p:spPr>
        <p:txBody>
          <a:bodyPr/>
          <a:lstStyle/>
          <a:p>
            <a:endParaRPr lang="it-IT" sz="1200"/>
          </a:p>
        </p:txBody>
      </p:sp>
      <p:sp>
        <p:nvSpPr>
          <p:cNvPr id="15" name="Line 15"/>
          <p:cNvSpPr>
            <a:spLocks noChangeShapeType="1"/>
          </p:cNvSpPr>
          <p:nvPr/>
        </p:nvSpPr>
        <p:spPr bwMode="auto">
          <a:xfrm flipH="1" flipV="1">
            <a:off x="3940788" y="5157788"/>
            <a:ext cx="647700" cy="647700"/>
          </a:xfrm>
          <a:prstGeom prst="line">
            <a:avLst/>
          </a:prstGeom>
          <a:noFill/>
          <a:ln w="9525">
            <a:solidFill>
              <a:schemeClr val="tx1"/>
            </a:solidFill>
            <a:round/>
            <a:headEnd/>
            <a:tailEnd type="triangle" w="med" len="med"/>
          </a:ln>
        </p:spPr>
        <p:txBody>
          <a:bodyPr/>
          <a:lstStyle/>
          <a:p>
            <a:endParaRPr lang="it-IT" sz="1200"/>
          </a:p>
        </p:txBody>
      </p:sp>
      <p:sp>
        <p:nvSpPr>
          <p:cNvPr id="16" name="Text Box 16"/>
          <p:cNvSpPr txBox="1">
            <a:spLocks noChangeArrowheads="1"/>
          </p:cNvSpPr>
          <p:nvPr/>
        </p:nvSpPr>
        <p:spPr bwMode="auto">
          <a:xfrm>
            <a:off x="4004288" y="6021388"/>
            <a:ext cx="1731821" cy="258532"/>
          </a:xfrm>
          <a:prstGeom prst="rect">
            <a:avLst/>
          </a:prstGeom>
          <a:noFill/>
          <a:ln w="9525">
            <a:noFill/>
            <a:miter lim="800000"/>
            <a:headEnd/>
            <a:tailEnd/>
          </a:ln>
        </p:spPr>
        <p:txBody>
          <a:bodyPr wrap="none">
            <a:spAutoFit/>
          </a:bodyPr>
          <a:lstStyle/>
          <a:p>
            <a:r>
              <a:rPr lang="en-GB" sz="1200"/>
              <a:t>(node04, GPFS client)</a:t>
            </a:r>
          </a:p>
        </p:txBody>
      </p:sp>
      <p:sp>
        <p:nvSpPr>
          <p:cNvPr id="18" name="Rectangle 18"/>
          <p:cNvSpPr>
            <a:spLocks noChangeArrowheads="1"/>
          </p:cNvSpPr>
          <p:nvPr/>
        </p:nvSpPr>
        <p:spPr bwMode="auto">
          <a:xfrm>
            <a:off x="7614263" y="4724400"/>
            <a:ext cx="719137" cy="504825"/>
          </a:xfrm>
          <a:prstGeom prst="rect">
            <a:avLst/>
          </a:prstGeom>
          <a:solidFill>
            <a:schemeClr val="accent1"/>
          </a:solidFill>
          <a:ln w="9525">
            <a:solidFill>
              <a:schemeClr val="tx1"/>
            </a:solidFill>
            <a:miter lim="800000"/>
            <a:headEnd/>
            <a:tailEnd/>
          </a:ln>
        </p:spPr>
        <p:txBody>
          <a:bodyPr wrap="none" anchor="ctr"/>
          <a:lstStyle/>
          <a:p>
            <a:endParaRPr lang="en-GB" sz="1200"/>
          </a:p>
        </p:txBody>
      </p:sp>
      <p:sp>
        <p:nvSpPr>
          <p:cNvPr id="19" name="Rectangle 19"/>
          <p:cNvSpPr>
            <a:spLocks noChangeArrowheads="1"/>
          </p:cNvSpPr>
          <p:nvPr/>
        </p:nvSpPr>
        <p:spPr bwMode="auto">
          <a:xfrm>
            <a:off x="6822100" y="5876925"/>
            <a:ext cx="215900" cy="215900"/>
          </a:xfrm>
          <a:prstGeom prst="rect">
            <a:avLst/>
          </a:prstGeom>
          <a:solidFill>
            <a:srgbClr val="FFFF00"/>
          </a:solidFill>
          <a:ln w="9525">
            <a:solidFill>
              <a:schemeClr val="tx1"/>
            </a:solidFill>
            <a:miter lim="800000"/>
            <a:headEnd/>
            <a:tailEnd/>
          </a:ln>
        </p:spPr>
        <p:txBody>
          <a:bodyPr wrap="none" anchor="ctr"/>
          <a:lstStyle/>
          <a:p>
            <a:endParaRPr lang="en-GB" sz="1200"/>
          </a:p>
        </p:txBody>
      </p:sp>
      <p:sp>
        <p:nvSpPr>
          <p:cNvPr id="20" name="Rectangle 20"/>
          <p:cNvSpPr>
            <a:spLocks noChangeArrowheads="1"/>
          </p:cNvSpPr>
          <p:nvPr/>
        </p:nvSpPr>
        <p:spPr bwMode="auto">
          <a:xfrm>
            <a:off x="7615850" y="5876925"/>
            <a:ext cx="215900" cy="215900"/>
          </a:xfrm>
          <a:prstGeom prst="rect">
            <a:avLst/>
          </a:prstGeom>
          <a:solidFill>
            <a:srgbClr val="FFFF00"/>
          </a:solidFill>
          <a:ln w="9525">
            <a:solidFill>
              <a:schemeClr val="tx1"/>
            </a:solidFill>
            <a:miter lim="800000"/>
            <a:headEnd/>
            <a:tailEnd/>
          </a:ln>
        </p:spPr>
        <p:txBody>
          <a:bodyPr wrap="none" anchor="ctr"/>
          <a:lstStyle/>
          <a:p>
            <a:endParaRPr lang="en-GB" sz="1200"/>
          </a:p>
        </p:txBody>
      </p:sp>
      <p:sp>
        <p:nvSpPr>
          <p:cNvPr id="21" name="Rectangle 21"/>
          <p:cNvSpPr>
            <a:spLocks noChangeArrowheads="1"/>
          </p:cNvSpPr>
          <p:nvPr/>
        </p:nvSpPr>
        <p:spPr bwMode="auto">
          <a:xfrm>
            <a:off x="8190525" y="5876925"/>
            <a:ext cx="215900" cy="215900"/>
          </a:xfrm>
          <a:prstGeom prst="rect">
            <a:avLst/>
          </a:prstGeom>
          <a:solidFill>
            <a:srgbClr val="FFFF00"/>
          </a:solidFill>
          <a:ln w="9525">
            <a:solidFill>
              <a:schemeClr val="tx1"/>
            </a:solidFill>
            <a:miter lim="800000"/>
            <a:headEnd/>
            <a:tailEnd/>
          </a:ln>
        </p:spPr>
        <p:txBody>
          <a:bodyPr wrap="none" anchor="ctr"/>
          <a:lstStyle/>
          <a:p>
            <a:endParaRPr lang="en-GB" sz="1200"/>
          </a:p>
        </p:txBody>
      </p:sp>
      <p:sp>
        <p:nvSpPr>
          <p:cNvPr id="22" name="Rectangle 22"/>
          <p:cNvSpPr>
            <a:spLocks noChangeArrowheads="1"/>
          </p:cNvSpPr>
          <p:nvPr/>
        </p:nvSpPr>
        <p:spPr bwMode="auto">
          <a:xfrm>
            <a:off x="8695350" y="5876925"/>
            <a:ext cx="215900" cy="215900"/>
          </a:xfrm>
          <a:prstGeom prst="rect">
            <a:avLst/>
          </a:prstGeom>
          <a:solidFill>
            <a:srgbClr val="FFFF00"/>
          </a:solidFill>
          <a:ln w="9525">
            <a:solidFill>
              <a:schemeClr val="tx1"/>
            </a:solidFill>
            <a:miter lim="800000"/>
            <a:headEnd/>
            <a:tailEnd/>
          </a:ln>
        </p:spPr>
        <p:txBody>
          <a:bodyPr wrap="none" anchor="ctr"/>
          <a:lstStyle/>
          <a:p>
            <a:endParaRPr lang="en-GB" sz="1200"/>
          </a:p>
        </p:txBody>
      </p:sp>
      <p:sp>
        <p:nvSpPr>
          <p:cNvPr id="23" name="Text Box 23"/>
          <p:cNvSpPr txBox="1">
            <a:spLocks noChangeArrowheads="1"/>
          </p:cNvSpPr>
          <p:nvPr/>
        </p:nvSpPr>
        <p:spPr bwMode="auto">
          <a:xfrm>
            <a:off x="5792507" y="6093296"/>
            <a:ext cx="1343638" cy="258532"/>
          </a:xfrm>
          <a:prstGeom prst="rect">
            <a:avLst/>
          </a:prstGeom>
          <a:noFill/>
          <a:ln w="9525">
            <a:noFill/>
            <a:miter lim="800000"/>
            <a:headEnd/>
            <a:tailEnd/>
          </a:ln>
        </p:spPr>
        <p:txBody>
          <a:bodyPr wrap="none">
            <a:spAutoFit/>
          </a:bodyPr>
          <a:lstStyle/>
          <a:p>
            <a:r>
              <a:rPr lang="en-GB" sz="1200" dirty="0"/>
              <a:t>(node01, GPU0)</a:t>
            </a:r>
          </a:p>
        </p:txBody>
      </p:sp>
      <p:sp>
        <p:nvSpPr>
          <p:cNvPr id="24" name="Text Box 24"/>
          <p:cNvSpPr txBox="1">
            <a:spLocks noChangeArrowheads="1"/>
          </p:cNvSpPr>
          <p:nvPr/>
        </p:nvSpPr>
        <p:spPr bwMode="auto">
          <a:xfrm>
            <a:off x="5792507" y="6309320"/>
            <a:ext cx="1343638" cy="258532"/>
          </a:xfrm>
          <a:prstGeom prst="rect">
            <a:avLst/>
          </a:prstGeom>
          <a:noFill/>
          <a:ln w="9525">
            <a:noFill/>
            <a:miter lim="800000"/>
            <a:headEnd/>
            <a:tailEnd/>
          </a:ln>
        </p:spPr>
        <p:txBody>
          <a:bodyPr wrap="none">
            <a:spAutoFit/>
          </a:bodyPr>
          <a:lstStyle/>
          <a:p>
            <a:r>
              <a:rPr lang="en-GB" sz="1200" dirty="0"/>
              <a:t>(node01, GPU1)</a:t>
            </a:r>
          </a:p>
        </p:txBody>
      </p:sp>
      <p:sp>
        <p:nvSpPr>
          <p:cNvPr id="25" name="Line 25"/>
          <p:cNvSpPr>
            <a:spLocks noChangeShapeType="1"/>
          </p:cNvSpPr>
          <p:nvPr/>
        </p:nvSpPr>
        <p:spPr bwMode="auto">
          <a:xfrm flipV="1">
            <a:off x="6964975" y="5229225"/>
            <a:ext cx="865188" cy="647700"/>
          </a:xfrm>
          <a:prstGeom prst="line">
            <a:avLst/>
          </a:prstGeom>
          <a:noFill/>
          <a:ln w="9525">
            <a:solidFill>
              <a:schemeClr val="tx1"/>
            </a:solidFill>
            <a:round/>
            <a:headEnd/>
            <a:tailEnd type="triangle" w="med" len="med"/>
          </a:ln>
        </p:spPr>
        <p:txBody>
          <a:bodyPr/>
          <a:lstStyle/>
          <a:p>
            <a:endParaRPr lang="it-IT" sz="1200"/>
          </a:p>
        </p:txBody>
      </p:sp>
      <p:sp>
        <p:nvSpPr>
          <p:cNvPr id="26" name="Line 26"/>
          <p:cNvSpPr>
            <a:spLocks noChangeShapeType="1"/>
          </p:cNvSpPr>
          <p:nvPr/>
        </p:nvSpPr>
        <p:spPr bwMode="auto">
          <a:xfrm flipV="1">
            <a:off x="7757138" y="5229225"/>
            <a:ext cx="144462" cy="647700"/>
          </a:xfrm>
          <a:prstGeom prst="line">
            <a:avLst/>
          </a:prstGeom>
          <a:noFill/>
          <a:ln w="9525">
            <a:solidFill>
              <a:schemeClr val="tx1"/>
            </a:solidFill>
            <a:round/>
            <a:headEnd/>
            <a:tailEnd type="triangle" w="med" len="med"/>
          </a:ln>
        </p:spPr>
        <p:txBody>
          <a:bodyPr/>
          <a:lstStyle/>
          <a:p>
            <a:endParaRPr lang="it-IT" sz="1200"/>
          </a:p>
        </p:txBody>
      </p:sp>
      <p:sp>
        <p:nvSpPr>
          <p:cNvPr id="27" name="Line 27"/>
          <p:cNvSpPr>
            <a:spLocks noChangeShapeType="1"/>
          </p:cNvSpPr>
          <p:nvPr/>
        </p:nvSpPr>
        <p:spPr bwMode="auto">
          <a:xfrm flipH="1" flipV="1">
            <a:off x="7974625" y="5229225"/>
            <a:ext cx="287338" cy="647700"/>
          </a:xfrm>
          <a:prstGeom prst="line">
            <a:avLst/>
          </a:prstGeom>
          <a:noFill/>
          <a:ln w="9525">
            <a:solidFill>
              <a:schemeClr val="tx1"/>
            </a:solidFill>
            <a:round/>
            <a:headEnd/>
            <a:tailEnd type="triangle" w="med" len="med"/>
          </a:ln>
        </p:spPr>
        <p:txBody>
          <a:bodyPr/>
          <a:lstStyle/>
          <a:p>
            <a:endParaRPr lang="it-IT" sz="1200"/>
          </a:p>
        </p:txBody>
      </p:sp>
      <p:sp>
        <p:nvSpPr>
          <p:cNvPr id="28" name="Line 28"/>
          <p:cNvSpPr>
            <a:spLocks noChangeShapeType="1"/>
          </p:cNvSpPr>
          <p:nvPr/>
        </p:nvSpPr>
        <p:spPr bwMode="auto">
          <a:xfrm flipH="1" flipV="1">
            <a:off x="8117500" y="5229225"/>
            <a:ext cx="647700" cy="647700"/>
          </a:xfrm>
          <a:prstGeom prst="line">
            <a:avLst/>
          </a:prstGeom>
          <a:noFill/>
          <a:ln w="9525">
            <a:solidFill>
              <a:schemeClr val="tx1"/>
            </a:solidFill>
            <a:round/>
            <a:headEnd/>
            <a:tailEnd type="triangle" w="med" len="med"/>
          </a:ln>
        </p:spPr>
        <p:txBody>
          <a:bodyPr/>
          <a:lstStyle/>
          <a:p>
            <a:endParaRPr lang="it-IT" sz="1200"/>
          </a:p>
        </p:txBody>
      </p:sp>
      <p:sp>
        <p:nvSpPr>
          <p:cNvPr id="29" name="Text Box 29"/>
          <p:cNvSpPr txBox="1">
            <a:spLocks noChangeArrowheads="1"/>
          </p:cNvSpPr>
          <p:nvPr/>
        </p:nvSpPr>
        <p:spPr bwMode="auto">
          <a:xfrm>
            <a:off x="7304675" y="6093296"/>
            <a:ext cx="1731821" cy="258532"/>
          </a:xfrm>
          <a:prstGeom prst="rect">
            <a:avLst/>
          </a:prstGeom>
          <a:noFill/>
          <a:ln w="9525">
            <a:noFill/>
            <a:miter lim="800000"/>
            <a:headEnd/>
            <a:tailEnd/>
          </a:ln>
        </p:spPr>
        <p:txBody>
          <a:bodyPr wrap="none">
            <a:spAutoFit/>
          </a:bodyPr>
          <a:lstStyle/>
          <a:p>
            <a:r>
              <a:rPr lang="en-GB" sz="1200" dirty="0"/>
              <a:t>(node04, GPFS client)</a:t>
            </a:r>
          </a:p>
        </p:txBody>
      </p:sp>
      <p:sp>
        <p:nvSpPr>
          <p:cNvPr id="30" name="Rectangle 30"/>
          <p:cNvSpPr>
            <a:spLocks noChangeArrowheads="1"/>
          </p:cNvSpPr>
          <p:nvPr/>
        </p:nvSpPr>
        <p:spPr bwMode="auto">
          <a:xfrm>
            <a:off x="5237775" y="3860800"/>
            <a:ext cx="1657350" cy="504825"/>
          </a:xfrm>
          <a:prstGeom prst="rect">
            <a:avLst/>
          </a:prstGeom>
          <a:solidFill>
            <a:srgbClr val="3366FF"/>
          </a:solidFill>
          <a:ln w="9525">
            <a:solidFill>
              <a:schemeClr val="tx1"/>
            </a:solidFill>
            <a:miter lim="800000"/>
            <a:headEnd/>
            <a:tailEnd/>
          </a:ln>
        </p:spPr>
        <p:txBody>
          <a:bodyPr wrap="none" anchor="ctr"/>
          <a:lstStyle/>
          <a:p>
            <a:endParaRPr lang="en-GB" sz="1200"/>
          </a:p>
        </p:txBody>
      </p:sp>
      <p:sp>
        <p:nvSpPr>
          <p:cNvPr id="31" name="Line 31"/>
          <p:cNvSpPr>
            <a:spLocks noChangeShapeType="1"/>
          </p:cNvSpPr>
          <p:nvPr/>
        </p:nvSpPr>
        <p:spPr bwMode="auto">
          <a:xfrm flipV="1">
            <a:off x="3797913" y="4365625"/>
            <a:ext cx="1871662" cy="287338"/>
          </a:xfrm>
          <a:prstGeom prst="line">
            <a:avLst/>
          </a:prstGeom>
          <a:noFill/>
          <a:ln w="9525">
            <a:solidFill>
              <a:schemeClr val="tx1"/>
            </a:solidFill>
            <a:round/>
            <a:headEnd/>
            <a:tailEnd type="triangle" w="med" len="med"/>
          </a:ln>
        </p:spPr>
        <p:txBody>
          <a:bodyPr/>
          <a:lstStyle/>
          <a:p>
            <a:endParaRPr lang="it-IT" sz="1200"/>
          </a:p>
        </p:txBody>
      </p:sp>
      <p:sp>
        <p:nvSpPr>
          <p:cNvPr id="32" name="Line 32"/>
          <p:cNvSpPr>
            <a:spLocks noChangeShapeType="1"/>
          </p:cNvSpPr>
          <p:nvPr/>
        </p:nvSpPr>
        <p:spPr bwMode="auto">
          <a:xfrm flipH="1" flipV="1">
            <a:off x="6174400" y="4365625"/>
            <a:ext cx="1728788" cy="358775"/>
          </a:xfrm>
          <a:prstGeom prst="line">
            <a:avLst/>
          </a:prstGeom>
          <a:noFill/>
          <a:ln w="9525">
            <a:solidFill>
              <a:schemeClr val="tx1"/>
            </a:solidFill>
            <a:round/>
            <a:headEnd/>
            <a:tailEnd type="triangle" w="med" len="med"/>
          </a:ln>
        </p:spPr>
        <p:txBody>
          <a:bodyPr/>
          <a:lstStyle/>
          <a:p>
            <a:endParaRPr lang="it-IT" sz="1200"/>
          </a:p>
        </p:txBody>
      </p:sp>
      <p:sp>
        <p:nvSpPr>
          <p:cNvPr id="33" name="Text Box 33"/>
          <p:cNvSpPr txBox="1">
            <a:spLocks noChangeArrowheads="1"/>
          </p:cNvSpPr>
          <p:nvPr/>
        </p:nvSpPr>
        <p:spPr bwMode="auto">
          <a:xfrm>
            <a:off x="4424354" y="4653136"/>
            <a:ext cx="2307885" cy="609398"/>
          </a:xfrm>
          <a:prstGeom prst="rect">
            <a:avLst/>
          </a:prstGeom>
          <a:noFill/>
          <a:ln w="9525">
            <a:noFill/>
            <a:miter lim="800000"/>
            <a:headEnd/>
            <a:tailEnd/>
          </a:ln>
        </p:spPr>
        <p:txBody>
          <a:bodyPr wrap="square">
            <a:spAutoFit/>
          </a:bodyPr>
          <a:lstStyle/>
          <a:p>
            <a:r>
              <a:rPr lang="en-GB" sz="1200" dirty="0"/>
              <a:t>Secondary Server</a:t>
            </a:r>
            <a:r>
              <a:rPr lang="en-GB" sz="1200" dirty="0" smtClean="0"/>
              <a:t>, hosts for primary server</a:t>
            </a:r>
            <a:endParaRPr lang="en-GB" sz="1200" dirty="0"/>
          </a:p>
          <a:p>
            <a:r>
              <a:rPr lang="en-GB" sz="1200" dirty="0"/>
              <a:t>Filters “local” messages</a:t>
            </a:r>
          </a:p>
        </p:txBody>
      </p:sp>
      <p:sp>
        <p:nvSpPr>
          <p:cNvPr id="34" name="Text Box 34"/>
          <p:cNvSpPr txBox="1">
            <a:spLocks noChangeArrowheads="1"/>
          </p:cNvSpPr>
          <p:nvPr/>
        </p:nvSpPr>
        <p:spPr bwMode="auto">
          <a:xfrm>
            <a:off x="6944635" y="3861048"/>
            <a:ext cx="1799907" cy="609398"/>
          </a:xfrm>
          <a:prstGeom prst="rect">
            <a:avLst/>
          </a:prstGeom>
          <a:noFill/>
          <a:ln w="9525">
            <a:noFill/>
            <a:miter lim="800000"/>
            <a:headEnd/>
            <a:tailEnd/>
          </a:ln>
        </p:spPr>
        <p:txBody>
          <a:bodyPr wrap="square">
            <a:spAutoFit/>
          </a:bodyPr>
          <a:lstStyle/>
          <a:p>
            <a:r>
              <a:rPr lang="en-GB" sz="1200" dirty="0"/>
              <a:t>Top level Server, </a:t>
            </a:r>
          </a:p>
          <a:p>
            <a:r>
              <a:rPr lang="en-GB" sz="1200" dirty="0"/>
              <a:t>send messages </a:t>
            </a:r>
            <a:r>
              <a:rPr lang="en-GB" sz="1200" dirty="0" smtClean="0"/>
              <a:t>and summaries</a:t>
            </a:r>
            <a:endParaRPr lang="en-GB" sz="1200" dirty="0"/>
          </a:p>
        </p:txBody>
      </p:sp>
      <p:sp>
        <p:nvSpPr>
          <p:cNvPr id="35" name="Shape 332"/>
          <p:cNvSpPr>
            <a:spLocks noChangeArrowheads="1"/>
          </p:cNvSpPr>
          <p:nvPr/>
        </p:nvSpPr>
        <p:spPr bwMode="auto">
          <a:xfrm>
            <a:off x="388938" y="1916113"/>
            <a:ext cx="4831134" cy="1537548"/>
          </a:xfrm>
          <a:prstGeom prst="rect">
            <a:avLst/>
          </a:prstGeom>
          <a:noFill/>
          <a:ln w="9525" cap="rnd">
            <a:noFill/>
            <a:round/>
            <a:headEnd/>
            <a:tailEnd/>
          </a:ln>
        </p:spPr>
        <p:txBody>
          <a:bodyPr wrap="square" lIns="92150" tIns="46075" rIns="92150" bIns="46075">
            <a:spAutoFit/>
          </a:bodyPr>
          <a:lstStyle/>
          <a:p>
            <a:pPr marL="266700" indent="-266700">
              <a:lnSpc>
                <a:spcPct val="120000"/>
              </a:lnSpc>
              <a:spcBef>
                <a:spcPts val="400"/>
              </a:spcBef>
            </a:pPr>
            <a:endParaRPr lang="en-US" sz="800" i="1" dirty="0" smtClean="0">
              <a:solidFill>
                <a:srgbClr val="008BC6"/>
              </a:solidFill>
            </a:endParaRPr>
          </a:p>
          <a:p>
            <a:pPr marL="266700" indent="-266700">
              <a:lnSpc>
                <a:spcPct val="120000"/>
              </a:lnSpc>
              <a:spcBef>
                <a:spcPts val="400"/>
              </a:spcBef>
              <a:buNone/>
            </a:pPr>
            <a:r>
              <a:rPr lang="en-US" sz="1600" i="1" dirty="0" smtClean="0">
                <a:solidFill>
                  <a:srgbClr val="008BC6"/>
                </a:solidFill>
              </a:rPr>
              <a:t>Problem: </a:t>
            </a:r>
            <a:r>
              <a:rPr lang="en-US" sz="1600" dirty="0" smtClean="0"/>
              <a:t>manage the alarms with thousands of heterogeneous notes</a:t>
            </a:r>
          </a:p>
          <a:p>
            <a:pPr marL="266700" indent="-266700">
              <a:lnSpc>
                <a:spcPct val="120000"/>
              </a:lnSpc>
              <a:buNone/>
            </a:pPr>
            <a:endParaRPr lang="en-US" sz="800" dirty="0" smtClean="0"/>
          </a:p>
          <a:p>
            <a:pPr marL="266700" indent="-266700">
              <a:lnSpc>
                <a:spcPct val="120000"/>
              </a:lnSpc>
              <a:spcBef>
                <a:spcPts val="400"/>
              </a:spcBef>
              <a:buClr>
                <a:srgbClr val="000000"/>
              </a:buClr>
              <a:buSzPct val="79000"/>
              <a:buNone/>
            </a:pPr>
            <a:r>
              <a:rPr lang="en-US" sz="1200" i="1" dirty="0" smtClean="0">
                <a:solidFill>
                  <a:srgbClr val="008BC6"/>
                </a:solidFill>
              </a:rPr>
              <a:t>Solution</a:t>
            </a:r>
            <a:r>
              <a:rPr lang="en-US" sz="1200" i="1" dirty="0" smtClean="0"/>
              <a:t>:   </a:t>
            </a:r>
            <a:r>
              <a:rPr lang="en-US" sz="1200" b="1" dirty="0" smtClean="0"/>
              <a:t>Design, development and adaptation of </a:t>
            </a:r>
            <a:r>
              <a:rPr lang="en-US" sz="1200" b="1" dirty="0" err="1" smtClean="0"/>
              <a:t>Nagios</a:t>
            </a:r>
            <a:r>
              <a:rPr lang="en-US" sz="1200" b="1" dirty="0" smtClean="0"/>
              <a:t> for HPC clusters </a:t>
            </a:r>
          </a:p>
        </p:txBody>
      </p:sp>
      <p:sp>
        <p:nvSpPr>
          <p:cNvPr id="36" name="Titolo 1"/>
          <p:cNvSpPr>
            <a:spLocks noGrp="1"/>
          </p:cNvSpPr>
          <p:nvPr>
            <p:ph type="title"/>
          </p:nvPr>
        </p:nvSpPr>
        <p:spPr>
          <a:xfrm>
            <a:off x="685800" y="1196752"/>
            <a:ext cx="7772400" cy="720080"/>
          </a:xfrm>
        </p:spPr>
        <p:txBody>
          <a:bodyPr/>
          <a:lstStyle/>
          <a:p>
            <a:pPr algn="ctr"/>
            <a:r>
              <a:rPr lang="en-GB" sz="2400" dirty="0" smtClean="0">
                <a:solidFill>
                  <a:srgbClr val="008BC6"/>
                </a:solidFill>
              </a:rPr>
              <a:t>Monitoring</a:t>
            </a:r>
            <a:br>
              <a:rPr lang="en-GB" sz="2400" dirty="0" smtClean="0">
                <a:solidFill>
                  <a:srgbClr val="008BC6"/>
                </a:solidFill>
              </a:rPr>
            </a:br>
            <a:endParaRPr lang="it-IT"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685800" y="765175"/>
            <a:ext cx="7772400" cy="1371600"/>
          </a:xfrm>
        </p:spPr>
        <p:txBody>
          <a:bodyPr/>
          <a:lstStyle/>
          <a:p>
            <a:r>
              <a:rPr lang="it-IT" altLang="it-IT"/>
              <a:t>CINECA</a:t>
            </a:r>
          </a:p>
        </p:txBody>
      </p:sp>
      <p:pic>
        <p:nvPicPr>
          <p:cNvPr id="432132" name="Picture 4" descr="cineca"/>
          <p:cNvPicPr>
            <a:picLocks noChangeAspect="1" noChangeArrowheads="1"/>
          </p:cNvPicPr>
          <p:nvPr/>
        </p:nvPicPr>
        <p:blipFill>
          <a:blip r:embed="rId3" cstate="print"/>
          <a:srcRect/>
          <a:stretch>
            <a:fillRect/>
          </a:stretch>
        </p:blipFill>
        <p:spPr bwMode="auto">
          <a:xfrm>
            <a:off x="269875" y="1195388"/>
            <a:ext cx="3028950" cy="2271712"/>
          </a:xfrm>
          <a:prstGeom prst="rect">
            <a:avLst/>
          </a:prstGeom>
          <a:noFill/>
        </p:spPr>
      </p:pic>
      <p:pic>
        <p:nvPicPr>
          <p:cNvPr id="432133" name="Picture 5" descr="cineca_earth"/>
          <p:cNvPicPr>
            <a:picLocks noChangeAspect="1" noChangeArrowheads="1"/>
          </p:cNvPicPr>
          <p:nvPr/>
        </p:nvPicPr>
        <p:blipFill>
          <a:blip r:embed="rId4" cstate="print"/>
          <a:srcRect/>
          <a:stretch>
            <a:fillRect/>
          </a:stretch>
        </p:blipFill>
        <p:spPr bwMode="auto">
          <a:xfrm>
            <a:off x="3870325" y="1195388"/>
            <a:ext cx="5040313" cy="4438650"/>
          </a:xfrm>
          <a:prstGeom prst="rect">
            <a:avLst/>
          </a:prstGeom>
          <a:noFill/>
        </p:spPr>
      </p:pic>
      <p:sp>
        <p:nvSpPr>
          <p:cNvPr id="432134" name="Line 6"/>
          <p:cNvSpPr>
            <a:spLocks noChangeShapeType="1"/>
          </p:cNvSpPr>
          <p:nvPr/>
        </p:nvSpPr>
        <p:spPr bwMode="auto">
          <a:xfrm>
            <a:off x="3367088" y="2203450"/>
            <a:ext cx="2736850" cy="287338"/>
          </a:xfrm>
          <a:prstGeom prst="line">
            <a:avLst/>
          </a:prstGeom>
          <a:noFill/>
          <a:ln w="38100">
            <a:solidFill>
              <a:srgbClr val="FFFF00"/>
            </a:solidFill>
            <a:round/>
            <a:headEnd/>
            <a:tailEnd type="triangle" w="med" len="med"/>
          </a:ln>
          <a:effectLst/>
        </p:spPr>
        <p:txBody>
          <a:bodyPr>
            <a:spAutoFit/>
          </a:bodyPr>
          <a:lstStyle/>
          <a:p>
            <a:endParaRPr lang="it-IT"/>
          </a:p>
        </p:txBody>
      </p:sp>
      <p:sp>
        <p:nvSpPr>
          <p:cNvPr id="432135" name="Text Box 7"/>
          <p:cNvSpPr txBox="1">
            <a:spLocks noChangeArrowheads="1"/>
          </p:cNvSpPr>
          <p:nvPr/>
        </p:nvSpPr>
        <p:spPr bwMode="auto">
          <a:xfrm>
            <a:off x="250825" y="3709988"/>
            <a:ext cx="3044825" cy="1462087"/>
          </a:xfrm>
          <a:prstGeom prst="rect">
            <a:avLst/>
          </a:prstGeom>
          <a:noFill/>
          <a:ln w="9525">
            <a:noFill/>
            <a:miter lim="800000"/>
            <a:headEnd/>
            <a:tailEnd/>
          </a:ln>
          <a:effectLst/>
        </p:spPr>
        <p:txBody>
          <a:bodyPr>
            <a:spAutoFit/>
          </a:bodyPr>
          <a:lstStyle/>
          <a:p>
            <a:pPr eaLnBrk="0" hangingPunct="0">
              <a:lnSpc>
                <a:spcPct val="100000"/>
              </a:lnSpc>
              <a:spcBef>
                <a:spcPct val="0"/>
              </a:spcBef>
              <a:buFontTx/>
              <a:buNone/>
            </a:pPr>
            <a:r>
              <a:rPr lang="en-US" sz="1800" b="1">
                <a:latin typeface="Arial" pitchFamily="34" charset="0"/>
                <a:cs typeface="Arial" pitchFamily="34" charset="0"/>
              </a:rPr>
              <a:t>CINECA</a:t>
            </a:r>
            <a:r>
              <a:rPr lang="en-US" sz="1200">
                <a:latin typeface="Arial" pitchFamily="34" charset="0"/>
                <a:cs typeface="Arial" pitchFamily="34" charset="0"/>
              </a:rPr>
              <a:t> non profit Consortium, made up of 50 Italian universities*, The National Institute of Oceanography and Experimental Geophysics - OGS, the CNR (National Research Council), and the Ministry of Education, University and Research (MIUR).</a:t>
            </a:r>
          </a:p>
        </p:txBody>
      </p:sp>
      <p:sp>
        <p:nvSpPr>
          <p:cNvPr id="432136" name="AutoShape 8"/>
          <p:cNvSpPr>
            <a:spLocks noChangeArrowheads="1"/>
          </p:cNvSpPr>
          <p:nvPr/>
        </p:nvSpPr>
        <p:spPr bwMode="auto">
          <a:xfrm>
            <a:off x="6103938" y="2466975"/>
            <a:ext cx="73025" cy="71438"/>
          </a:xfrm>
          <a:prstGeom prst="diamond">
            <a:avLst/>
          </a:prstGeom>
          <a:solidFill>
            <a:srgbClr val="FFFF99"/>
          </a:solidFill>
          <a:ln w="9525">
            <a:solidFill>
              <a:schemeClr val="tx1"/>
            </a:solidFill>
            <a:miter lim="800000"/>
            <a:headEnd/>
            <a:tailEnd/>
          </a:ln>
          <a:effectLst/>
        </p:spPr>
        <p:txBody>
          <a:bodyPr wrap="none" anchor="ctr">
            <a:spAutoFit/>
          </a:bodyPr>
          <a:lstStyle/>
          <a:p>
            <a:endParaRPr lang="it-IT"/>
          </a:p>
        </p:txBody>
      </p:sp>
      <p:sp>
        <p:nvSpPr>
          <p:cNvPr id="432137" name="Text Box 9"/>
          <p:cNvSpPr txBox="1">
            <a:spLocks noChangeArrowheads="1"/>
          </p:cNvSpPr>
          <p:nvPr/>
        </p:nvSpPr>
        <p:spPr bwMode="auto">
          <a:xfrm>
            <a:off x="323850" y="5734050"/>
            <a:ext cx="8569325" cy="731838"/>
          </a:xfrm>
          <a:prstGeom prst="rect">
            <a:avLst/>
          </a:prstGeom>
          <a:noFill/>
          <a:ln w="9525">
            <a:noFill/>
            <a:miter lim="800000"/>
            <a:headEnd/>
            <a:tailEnd/>
          </a:ln>
          <a:effectLst/>
        </p:spPr>
        <p:txBody>
          <a:bodyPr>
            <a:spAutoFit/>
          </a:bodyPr>
          <a:lstStyle/>
          <a:p>
            <a:pPr eaLnBrk="0" hangingPunct="0">
              <a:lnSpc>
                <a:spcPct val="100000"/>
              </a:lnSpc>
              <a:spcBef>
                <a:spcPct val="0"/>
              </a:spcBef>
              <a:buFontTx/>
              <a:buNone/>
            </a:pPr>
            <a:r>
              <a:rPr lang="en-US" sz="1800" b="1">
                <a:latin typeface="Arial" pitchFamily="34" charset="0"/>
                <a:cs typeface="Arial" pitchFamily="34" charset="0"/>
              </a:rPr>
              <a:t>CINECA </a:t>
            </a:r>
            <a:r>
              <a:rPr lang="en-US" sz="1200">
                <a:latin typeface="Arial" pitchFamily="34" charset="0"/>
                <a:cs typeface="Arial" pitchFamily="34" charset="0"/>
              </a:rPr>
              <a:t>is the largest Italian computing centre, one of the most important worldwide.</a:t>
            </a:r>
          </a:p>
          <a:p>
            <a:pPr eaLnBrk="0" hangingPunct="0">
              <a:lnSpc>
                <a:spcPct val="100000"/>
              </a:lnSpc>
              <a:spcBef>
                <a:spcPct val="0"/>
              </a:spcBef>
              <a:buFontTx/>
              <a:buNone/>
            </a:pPr>
            <a:r>
              <a:rPr lang="en-US" sz="1200">
                <a:latin typeface="Arial" pitchFamily="34" charset="0"/>
                <a:cs typeface="Arial" pitchFamily="34" charset="0"/>
              </a:rPr>
              <a:t>The HPC department manage the HPC infrastructure, provide support to Italian and European researchers, promote technology transfer initiatives for industry.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58"/>
          <p:cNvSpPr>
            <a:spLocks noChangeArrowheads="1"/>
          </p:cNvSpPr>
          <p:nvPr/>
        </p:nvSpPr>
        <p:spPr bwMode="auto">
          <a:xfrm>
            <a:off x="351636" y="1355231"/>
            <a:ext cx="7314028" cy="369291"/>
          </a:xfrm>
          <a:prstGeom prst="rect">
            <a:avLst/>
          </a:prstGeom>
          <a:noFill/>
          <a:ln w="9525">
            <a:noFill/>
            <a:miter lim="800000"/>
            <a:headEnd/>
            <a:tailEnd/>
          </a:ln>
        </p:spPr>
        <p:txBody>
          <a:bodyPr lIns="91425" tIns="45700" rIns="91425" bIns="45700" anchor="ctr">
            <a:spAutoFit/>
          </a:bodyPr>
          <a:lstStyle/>
          <a:p>
            <a:pPr>
              <a:buClr>
                <a:srgbClr val="000000"/>
              </a:buClr>
              <a:buSzPct val="25000"/>
              <a:buFont typeface="Arial" charset="0"/>
              <a:buNone/>
            </a:pPr>
            <a:r>
              <a:rPr lang="en-GB" sz="2000" i="1">
                <a:solidFill>
                  <a:srgbClr val="367CBB"/>
                </a:solidFill>
              </a:rPr>
              <a:t>Parallel File Systems (Focus on GPFS and Lustre)</a:t>
            </a:r>
          </a:p>
        </p:txBody>
      </p:sp>
      <p:sp>
        <p:nvSpPr>
          <p:cNvPr id="5" name="Shape 359"/>
          <p:cNvSpPr>
            <a:spLocks noChangeArrowheads="1"/>
          </p:cNvSpPr>
          <p:nvPr/>
        </p:nvSpPr>
        <p:spPr bwMode="auto">
          <a:xfrm>
            <a:off x="358962" y="1844676"/>
            <a:ext cx="7735991" cy="3839717"/>
          </a:xfrm>
          <a:prstGeom prst="rect">
            <a:avLst/>
          </a:prstGeom>
          <a:noFill/>
          <a:ln w="9525" cap="rnd">
            <a:noFill/>
            <a:round/>
            <a:headEnd/>
            <a:tailEnd/>
          </a:ln>
        </p:spPr>
        <p:txBody>
          <a:bodyPr lIns="92150" tIns="46075" rIns="92150" bIns="46075">
            <a:spAutoFit/>
          </a:bodyPr>
          <a:lstStyle/>
          <a:p>
            <a:pPr marL="22225" indent="320675">
              <a:lnSpc>
                <a:spcPct val="90000"/>
              </a:lnSpc>
              <a:spcBef>
                <a:spcPts val="400"/>
              </a:spcBef>
              <a:buClr>
                <a:srgbClr val="000000"/>
              </a:buClr>
              <a:buSzPct val="25000"/>
              <a:buFont typeface="Arial" charset="0"/>
              <a:buNone/>
            </a:pPr>
            <a:r>
              <a:rPr lang="en-GB" sz="1200" i="1" dirty="0"/>
              <a:t>GPU codes tend to use less nodes (one or few)</a:t>
            </a:r>
          </a:p>
          <a:p>
            <a:pPr marL="22225" indent="320675">
              <a:lnSpc>
                <a:spcPct val="90000"/>
              </a:lnSpc>
              <a:spcBef>
                <a:spcPts val="400"/>
              </a:spcBef>
              <a:buClr>
                <a:srgbClr val="000000"/>
              </a:buClr>
              <a:buSzPct val="25000"/>
              <a:buFont typeface="Arial" charset="0"/>
              <a:buNone/>
            </a:pPr>
            <a:r>
              <a:rPr lang="en-GB" sz="1200" i="1" dirty="0"/>
              <a:t>	require a larger node I/O bandwidth</a:t>
            </a:r>
            <a:r>
              <a:rPr lang="en-GB" sz="1200" dirty="0"/>
              <a:t> </a:t>
            </a:r>
            <a:endParaRPr lang="en-GB" sz="1200" i="1" dirty="0">
              <a:solidFill>
                <a:srgbClr val="008BC6"/>
              </a:solidFill>
            </a:endParaRPr>
          </a:p>
          <a:p>
            <a:pPr marL="22225" indent="320675">
              <a:lnSpc>
                <a:spcPct val="90000"/>
              </a:lnSpc>
              <a:spcBef>
                <a:spcPts val="400"/>
              </a:spcBef>
              <a:buClr>
                <a:srgbClr val="000000"/>
              </a:buClr>
              <a:buSzPct val="25000"/>
              <a:buFont typeface="Arial" charset="0"/>
              <a:buNone/>
            </a:pPr>
            <a:endParaRPr lang="en-GB" sz="1200" i="1" dirty="0">
              <a:solidFill>
                <a:srgbClr val="008BC6"/>
              </a:solidFill>
            </a:endParaRPr>
          </a:p>
          <a:p>
            <a:pPr marL="22225" indent="320675">
              <a:lnSpc>
                <a:spcPct val="90000"/>
              </a:lnSpc>
              <a:spcBef>
                <a:spcPts val="400"/>
              </a:spcBef>
              <a:buClr>
                <a:srgbClr val="000000"/>
              </a:buClr>
              <a:buSzPct val="25000"/>
              <a:buFont typeface="Arial" charset="0"/>
              <a:buNone/>
            </a:pPr>
            <a:r>
              <a:rPr lang="en-GB" sz="1200" i="1" dirty="0">
                <a:solidFill>
                  <a:srgbClr val="008BC6"/>
                </a:solidFill>
              </a:rPr>
              <a:t>Objective</a:t>
            </a:r>
          </a:p>
          <a:p>
            <a:pPr marL="22225" indent="320675">
              <a:lnSpc>
                <a:spcPct val="90000"/>
              </a:lnSpc>
              <a:spcBef>
                <a:spcPts val="400"/>
              </a:spcBef>
              <a:buClr>
                <a:srgbClr val="000000"/>
              </a:buClr>
              <a:buSzPct val="25000"/>
              <a:buFont typeface="Arial" charset="0"/>
              <a:buNone/>
            </a:pPr>
            <a:r>
              <a:rPr lang="en-GB" sz="1200" dirty="0"/>
              <a:t>Planning, installation and configuration of scalable parallel file systems  in order to maximize performance and limit the impact of HPC infrastructure problems.</a:t>
            </a:r>
          </a:p>
          <a:p>
            <a:pPr marL="22225" indent="320675"/>
            <a:endParaRPr lang="en-GB" sz="1200" dirty="0"/>
          </a:p>
          <a:p>
            <a:pPr marL="22225" indent="320675">
              <a:lnSpc>
                <a:spcPct val="90000"/>
              </a:lnSpc>
              <a:spcBef>
                <a:spcPts val="400"/>
              </a:spcBef>
              <a:buClr>
                <a:srgbClr val="000000"/>
              </a:buClr>
              <a:buSzPct val="25000"/>
              <a:buFont typeface="Arial" charset="0"/>
              <a:buNone/>
            </a:pPr>
            <a:r>
              <a:rPr lang="en-GB" sz="1200" i="1" dirty="0">
                <a:solidFill>
                  <a:srgbClr val="008BC6"/>
                </a:solidFill>
              </a:rPr>
              <a:t>Solution adopted</a:t>
            </a:r>
          </a:p>
          <a:p>
            <a:pPr marL="22225" indent="320675">
              <a:lnSpc>
                <a:spcPct val="90000"/>
              </a:lnSpc>
              <a:spcBef>
                <a:spcPts val="400"/>
              </a:spcBef>
              <a:buClr>
                <a:srgbClr val="000000"/>
              </a:buClr>
              <a:buSzPct val="146000"/>
              <a:buFont typeface="Arial" charset="0"/>
              <a:buChar char="•"/>
            </a:pPr>
            <a:r>
              <a:rPr lang="en-GB" sz="1200" dirty="0"/>
              <a:t>GPFS </a:t>
            </a:r>
          </a:p>
          <a:p>
            <a:pPr marL="22225" indent="320675">
              <a:lnSpc>
                <a:spcPct val="90000"/>
              </a:lnSpc>
              <a:spcBef>
                <a:spcPts val="400"/>
              </a:spcBef>
              <a:buClr>
                <a:srgbClr val="000000"/>
              </a:buClr>
              <a:buSzPct val="146000"/>
              <a:buFont typeface="Arial" charset="0"/>
              <a:buChar char="•"/>
            </a:pPr>
            <a:r>
              <a:rPr lang="en-GB" sz="1200" dirty="0"/>
              <a:t>Testing of Lustre as a possible alternative (on different hardware/storage)</a:t>
            </a:r>
          </a:p>
          <a:p>
            <a:pPr marL="22225" indent="320675"/>
            <a:endParaRPr lang="en-GB" sz="1200" dirty="0"/>
          </a:p>
          <a:p>
            <a:pPr marL="22225" indent="320675">
              <a:lnSpc>
                <a:spcPct val="90000"/>
              </a:lnSpc>
              <a:spcBef>
                <a:spcPts val="400"/>
              </a:spcBef>
              <a:buClr>
                <a:srgbClr val="000000"/>
              </a:buClr>
              <a:buSzPct val="25000"/>
              <a:buFont typeface="Arial" charset="0"/>
              <a:buNone/>
            </a:pPr>
            <a:r>
              <a:rPr lang="en-GB" sz="1200" i="1" dirty="0">
                <a:solidFill>
                  <a:srgbClr val="008BC6"/>
                </a:solidFill>
              </a:rPr>
              <a:t>Main topics and results</a:t>
            </a:r>
          </a:p>
          <a:p>
            <a:pPr marL="22225" indent="320675">
              <a:lnSpc>
                <a:spcPct val="90000"/>
              </a:lnSpc>
              <a:spcBef>
                <a:spcPts val="400"/>
              </a:spcBef>
              <a:buClr>
                <a:srgbClr val="000000"/>
              </a:buClr>
              <a:buSzPct val="146000"/>
              <a:buFont typeface="Arial" charset="0"/>
              <a:buChar char="•"/>
            </a:pPr>
            <a:r>
              <a:rPr lang="en-GB" sz="1200" dirty="0"/>
              <a:t>Back-end storage scalability issues, management, high availability and reliability issues</a:t>
            </a:r>
          </a:p>
          <a:p>
            <a:pPr marL="22225" indent="320675">
              <a:lnSpc>
                <a:spcPct val="90000"/>
              </a:lnSpc>
              <a:spcBef>
                <a:spcPts val="400"/>
              </a:spcBef>
              <a:buClr>
                <a:srgbClr val="000000"/>
              </a:buClr>
              <a:buSzPct val="146000"/>
              <a:buFont typeface="Arial" charset="0"/>
              <a:buChar char="•"/>
            </a:pPr>
            <a:r>
              <a:rPr lang="en-GB" sz="1200" dirty="0"/>
              <a:t>General configuration and tuning issues</a:t>
            </a:r>
          </a:p>
          <a:p>
            <a:pPr marL="22225" indent="320675">
              <a:lnSpc>
                <a:spcPct val="90000"/>
              </a:lnSpc>
              <a:spcBef>
                <a:spcPts val="400"/>
              </a:spcBef>
              <a:buClr>
                <a:srgbClr val="000000"/>
              </a:buClr>
              <a:buSzPct val="146000"/>
              <a:buFont typeface="Arial" charset="0"/>
              <a:buChar char="•"/>
            </a:pPr>
            <a:r>
              <a:rPr lang="en-GB" sz="1200" dirty="0"/>
              <a:t>Solution design</a:t>
            </a:r>
          </a:p>
          <a:p>
            <a:pPr marL="914400" lvl="1" indent="-317500">
              <a:lnSpc>
                <a:spcPct val="90000"/>
              </a:lnSpc>
              <a:spcBef>
                <a:spcPts val="400"/>
              </a:spcBef>
              <a:buClr>
                <a:srgbClr val="000000"/>
              </a:buClr>
              <a:buSzPct val="88000"/>
              <a:buFont typeface="Courier New" pitchFamily="49" charset="0"/>
              <a:buChar char="o"/>
            </a:pPr>
            <a:r>
              <a:rPr lang="en-GB" sz="1200" dirty="0"/>
              <a:t>Separation of data and metadata </a:t>
            </a:r>
          </a:p>
          <a:p>
            <a:pPr marL="914400" lvl="1" indent="-317500">
              <a:lnSpc>
                <a:spcPct val="90000"/>
              </a:lnSpc>
              <a:spcBef>
                <a:spcPts val="400"/>
              </a:spcBef>
              <a:buClr>
                <a:srgbClr val="000000"/>
              </a:buClr>
              <a:buSzPct val="88000"/>
              <a:buFont typeface="Courier New" pitchFamily="49" charset="0"/>
              <a:buChar char="o"/>
            </a:pPr>
            <a:r>
              <a:rPr lang="en-GB" sz="1200" dirty="0"/>
              <a:t>File systems characterization (scratch, repo, home)</a:t>
            </a:r>
          </a:p>
          <a:p>
            <a:pPr marL="22225" indent="320675">
              <a:lnSpc>
                <a:spcPct val="90000"/>
              </a:lnSpc>
              <a:spcBef>
                <a:spcPts val="400"/>
              </a:spcBef>
              <a:buClr>
                <a:srgbClr val="000000"/>
              </a:buClr>
              <a:buSzPct val="146000"/>
              <a:buFont typeface="Arial" charset="0"/>
              <a:buChar char="•"/>
            </a:pPr>
            <a:r>
              <a:rPr lang="en-GB" sz="1200" dirty="0"/>
              <a:t>Scalability issues and limitations</a:t>
            </a:r>
          </a:p>
        </p:txBody>
      </p:sp>
      <p:pic>
        <p:nvPicPr>
          <p:cNvPr id="6" name="Picture 9" descr="ANd9GcTlQJ_dewXguOwI3k8i3Ub2LKXZretFrL4_9Q7OEcfx1Rm4gkC2qA"/>
          <p:cNvPicPr>
            <a:picLocks noChangeAspect="1" noChangeArrowheads="1"/>
          </p:cNvPicPr>
          <p:nvPr/>
        </p:nvPicPr>
        <p:blipFill>
          <a:blip r:embed="rId2" cstate="print"/>
          <a:srcRect/>
          <a:stretch>
            <a:fillRect/>
          </a:stretch>
        </p:blipFill>
        <p:spPr bwMode="auto">
          <a:xfrm>
            <a:off x="7296446" y="4941888"/>
            <a:ext cx="1645364" cy="178276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hape 397"/>
          <p:cNvSpPr>
            <a:spLocks noChangeArrowheads="1"/>
          </p:cNvSpPr>
          <p:nvPr/>
        </p:nvSpPr>
        <p:spPr bwMode="auto">
          <a:xfrm>
            <a:off x="358962" y="1108394"/>
            <a:ext cx="7314028" cy="923289"/>
          </a:xfrm>
          <a:prstGeom prst="rect">
            <a:avLst/>
          </a:prstGeom>
          <a:noFill/>
          <a:ln w="9525">
            <a:noFill/>
            <a:miter lim="800000"/>
            <a:headEnd/>
            <a:tailEnd/>
          </a:ln>
        </p:spPr>
        <p:txBody>
          <a:bodyPr lIns="91425" tIns="45700" rIns="91425" bIns="45700" anchor="ctr">
            <a:spAutoFit/>
          </a:bodyPr>
          <a:lstStyle/>
          <a:p>
            <a:pPr>
              <a:buClr>
                <a:srgbClr val="000000"/>
              </a:buClr>
              <a:buSzPct val="55000"/>
              <a:buFont typeface="Arial" charset="0"/>
              <a:buNone/>
            </a:pPr>
            <a:r>
              <a:rPr lang="en-GB" sz="2000" i="1">
                <a:solidFill>
                  <a:srgbClr val="367CBB"/>
                </a:solidFill>
              </a:rPr>
              <a:t>Parallel File Systems (Focus on GPFS and Lustre)</a:t>
            </a:r>
          </a:p>
          <a:p>
            <a:endParaRPr lang="en-GB"/>
          </a:p>
        </p:txBody>
      </p:sp>
      <p:sp>
        <p:nvSpPr>
          <p:cNvPr id="46082" name="Shape 398"/>
          <p:cNvSpPr>
            <a:spLocks noChangeArrowheads="1"/>
          </p:cNvSpPr>
          <p:nvPr/>
        </p:nvSpPr>
        <p:spPr bwMode="auto">
          <a:xfrm>
            <a:off x="52746" y="1958976"/>
            <a:ext cx="8472961" cy="4149545"/>
          </a:xfrm>
          <a:prstGeom prst="rect">
            <a:avLst/>
          </a:prstGeom>
          <a:noFill/>
          <a:ln w="9525" cap="rnd">
            <a:noFill/>
            <a:round/>
            <a:headEnd/>
            <a:tailEnd/>
          </a:ln>
        </p:spPr>
        <p:txBody>
          <a:bodyPr lIns="92150" tIns="46075" rIns="92150" bIns="46075">
            <a:spAutoFit/>
          </a:bodyPr>
          <a:lstStyle/>
          <a:p>
            <a:pPr marL="22225" indent="320675">
              <a:lnSpc>
                <a:spcPct val="90000"/>
              </a:lnSpc>
              <a:spcBef>
                <a:spcPts val="400"/>
              </a:spcBef>
              <a:buNone/>
            </a:pPr>
            <a:r>
              <a:rPr lang="it-IT" sz="1600" i="1" dirty="0" err="1">
                <a:solidFill>
                  <a:srgbClr val="6FA8DC"/>
                </a:solidFill>
              </a:rPr>
              <a:t>Comparison</a:t>
            </a:r>
            <a:r>
              <a:rPr lang="it-IT" sz="1600" i="1" dirty="0">
                <a:solidFill>
                  <a:srgbClr val="6FA8DC"/>
                </a:solidFill>
              </a:rPr>
              <a:t> - </a:t>
            </a:r>
            <a:r>
              <a:rPr lang="it-IT" sz="1600" i="1" dirty="0" err="1">
                <a:solidFill>
                  <a:srgbClr val="6FA8DC"/>
                </a:solidFill>
              </a:rPr>
              <a:t>reliability</a:t>
            </a:r>
            <a:r>
              <a:rPr lang="it-IT" sz="1600" i="1" dirty="0">
                <a:solidFill>
                  <a:srgbClr val="6FA8DC"/>
                </a:solidFill>
              </a:rPr>
              <a:t>/</a:t>
            </a:r>
            <a:r>
              <a:rPr lang="it-IT" sz="1600" i="1" dirty="0" err="1">
                <a:solidFill>
                  <a:srgbClr val="6FA8DC"/>
                </a:solidFill>
              </a:rPr>
              <a:t>availability</a:t>
            </a:r>
            <a:r>
              <a:rPr lang="it-IT" sz="1600" i="1" dirty="0">
                <a:solidFill>
                  <a:srgbClr val="6FA8DC"/>
                </a:solidFill>
              </a:rPr>
              <a:t>/</a:t>
            </a:r>
            <a:r>
              <a:rPr lang="it-IT" sz="1600" i="1" dirty="0" err="1">
                <a:solidFill>
                  <a:srgbClr val="6FA8DC"/>
                </a:solidFill>
              </a:rPr>
              <a:t>maintainability</a:t>
            </a:r>
            <a:endParaRPr lang="it-IT" sz="1600" i="1" dirty="0">
              <a:solidFill>
                <a:srgbClr val="6FA8DC"/>
              </a:solidFill>
            </a:endParaRPr>
          </a:p>
          <a:p>
            <a:pPr marL="22225" indent="320675">
              <a:lnSpc>
                <a:spcPct val="90000"/>
              </a:lnSpc>
              <a:spcBef>
                <a:spcPts val="400"/>
              </a:spcBef>
            </a:pPr>
            <a:endParaRPr lang="it-IT" sz="1600" i="1" dirty="0"/>
          </a:p>
          <a:p>
            <a:pPr marL="914400" lvl="1" indent="-317500">
              <a:lnSpc>
                <a:spcPct val="90000"/>
              </a:lnSpc>
              <a:spcBef>
                <a:spcPts val="400"/>
              </a:spcBef>
              <a:buFontTx/>
              <a:buChar char="•"/>
            </a:pPr>
            <a:endParaRPr lang="it-IT" sz="1600" i="1" dirty="0"/>
          </a:p>
          <a:p>
            <a:pPr marL="914400" lvl="1" indent="-317500">
              <a:lnSpc>
                <a:spcPct val="90000"/>
              </a:lnSpc>
              <a:spcBef>
                <a:spcPts val="400"/>
              </a:spcBef>
              <a:buClr>
                <a:srgbClr val="000000"/>
              </a:buClr>
              <a:buSzPct val="167000"/>
              <a:buFont typeface="Arial" charset="0"/>
              <a:buChar char="•"/>
            </a:pPr>
            <a:r>
              <a:rPr lang="en-GB" sz="1600" i="1" dirty="0"/>
              <a:t>GPFS more reliable than Lustre</a:t>
            </a:r>
            <a:r>
              <a:rPr lang="en-GB" sz="1600" dirty="0"/>
              <a:t> </a:t>
            </a:r>
          </a:p>
          <a:p>
            <a:pPr marL="914400" lvl="1" indent="-317500">
              <a:lnSpc>
                <a:spcPct val="90000"/>
              </a:lnSpc>
              <a:spcBef>
                <a:spcPts val="400"/>
              </a:spcBef>
              <a:buClr>
                <a:srgbClr val="000000"/>
              </a:buClr>
              <a:buSzPct val="167000"/>
              <a:buFont typeface="Arial" charset="0"/>
              <a:buChar char="•"/>
            </a:pPr>
            <a:r>
              <a:rPr lang="en-GB" sz="1600" i="1" dirty="0"/>
              <a:t>based on more sophisticated availability mechanisms and it is simpler to be maintained.</a:t>
            </a:r>
          </a:p>
          <a:p>
            <a:pPr marL="914400" lvl="1" indent="-317500">
              <a:lnSpc>
                <a:spcPct val="90000"/>
              </a:lnSpc>
              <a:spcBef>
                <a:spcPts val="400"/>
              </a:spcBef>
              <a:buClr>
                <a:srgbClr val="000000"/>
              </a:buClr>
              <a:buSzPct val="167000"/>
              <a:buFont typeface="Arial" charset="0"/>
              <a:buChar char="•"/>
            </a:pPr>
            <a:r>
              <a:rPr lang="it-IT" sz="1600" i="1" dirty="0" err="1"/>
              <a:t>all</a:t>
            </a:r>
            <a:r>
              <a:rPr lang="it-IT" sz="1600" i="1" dirty="0"/>
              <a:t> server </a:t>
            </a:r>
            <a:r>
              <a:rPr lang="it-IT" sz="1600" i="1" dirty="0" err="1"/>
              <a:t>functions</a:t>
            </a:r>
            <a:r>
              <a:rPr lang="it-IT" sz="1600" i="1" dirty="0"/>
              <a:t> are </a:t>
            </a:r>
            <a:r>
              <a:rPr lang="it-IT" sz="1600" i="1" dirty="0" err="1"/>
              <a:t>redounded</a:t>
            </a:r>
            <a:r>
              <a:rPr lang="it-IT" sz="1600" i="1" dirty="0"/>
              <a:t>, </a:t>
            </a:r>
            <a:r>
              <a:rPr lang="it-IT" sz="1600" i="1" dirty="0" err="1"/>
              <a:t>as</a:t>
            </a:r>
            <a:r>
              <a:rPr lang="it-IT" sz="1600" i="1" dirty="0"/>
              <a:t> </a:t>
            </a:r>
            <a:r>
              <a:rPr lang="it-IT" sz="1600" i="1" dirty="0" err="1"/>
              <a:t>many</a:t>
            </a:r>
            <a:r>
              <a:rPr lang="it-IT" sz="1600" i="1" dirty="0"/>
              <a:t> </a:t>
            </a:r>
            <a:r>
              <a:rPr lang="it-IT" sz="1600" i="1" dirty="0" err="1"/>
              <a:t>times</a:t>
            </a:r>
            <a:r>
              <a:rPr lang="it-IT" sz="1600" i="1" dirty="0"/>
              <a:t> </a:t>
            </a:r>
            <a:r>
              <a:rPr lang="it-IT" sz="1600" i="1" dirty="0" err="1"/>
              <a:t>one</a:t>
            </a:r>
            <a:r>
              <a:rPr lang="it-IT" sz="1600" i="1" dirty="0"/>
              <a:t> </a:t>
            </a:r>
            <a:r>
              <a:rPr lang="it-IT" sz="1600" i="1" dirty="0" err="1"/>
              <a:t>likes</a:t>
            </a:r>
            <a:r>
              <a:rPr lang="it-IT" sz="1600" i="1" dirty="0"/>
              <a:t>. </a:t>
            </a:r>
          </a:p>
          <a:p>
            <a:pPr marL="914400" lvl="1" indent="-317500">
              <a:lnSpc>
                <a:spcPct val="90000"/>
              </a:lnSpc>
              <a:spcBef>
                <a:spcPts val="400"/>
              </a:spcBef>
              <a:buClr>
                <a:srgbClr val="000000"/>
              </a:buClr>
              <a:buSzPct val="167000"/>
              <a:buFont typeface="Arial" charset="0"/>
              <a:buChar char="•"/>
            </a:pPr>
            <a:r>
              <a:rPr lang="it-IT" sz="1600" i="1" dirty="0" err="1"/>
              <a:t>metadata</a:t>
            </a:r>
            <a:r>
              <a:rPr lang="it-IT" sz="1600" i="1" dirty="0"/>
              <a:t> management </a:t>
            </a:r>
            <a:r>
              <a:rPr lang="it-IT" sz="1600" i="1" dirty="0" err="1"/>
              <a:t>is</a:t>
            </a:r>
            <a:r>
              <a:rPr lang="it-IT" sz="1600" i="1" dirty="0"/>
              <a:t> </a:t>
            </a:r>
            <a:r>
              <a:rPr lang="it-IT" sz="1600" i="1" dirty="0" err="1"/>
              <a:t>not</a:t>
            </a:r>
            <a:r>
              <a:rPr lang="it-IT" sz="1600" i="1" dirty="0"/>
              <a:t> </a:t>
            </a:r>
            <a:r>
              <a:rPr lang="it-IT" sz="1600" i="1" dirty="0" err="1"/>
              <a:t>centralized</a:t>
            </a:r>
            <a:r>
              <a:rPr lang="it-IT" sz="1600" i="1" dirty="0"/>
              <a:t> and </a:t>
            </a:r>
            <a:r>
              <a:rPr lang="it-IT" sz="1600" i="1" dirty="0" err="1"/>
              <a:t>metadata</a:t>
            </a:r>
            <a:r>
              <a:rPr lang="it-IT" sz="1600" i="1" dirty="0"/>
              <a:t> can </a:t>
            </a:r>
            <a:r>
              <a:rPr lang="it-IT" sz="1600" i="1" dirty="0" err="1"/>
              <a:t>be</a:t>
            </a:r>
            <a:r>
              <a:rPr lang="it-IT" sz="1600" i="1" dirty="0"/>
              <a:t> </a:t>
            </a:r>
            <a:r>
              <a:rPr lang="it-IT" sz="1600" i="1" dirty="0" err="1"/>
              <a:t>replicated</a:t>
            </a:r>
            <a:r>
              <a:rPr lang="it-IT" sz="1600" i="1" dirty="0"/>
              <a:t> </a:t>
            </a:r>
            <a:r>
              <a:rPr lang="it-IT" sz="1600" i="1" dirty="0" err="1"/>
              <a:t>across</a:t>
            </a:r>
            <a:r>
              <a:rPr lang="it-IT" sz="1600" i="1" dirty="0"/>
              <a:t> </a:t>
            </a:r>
            <a:r>
              <a:rPr lang="it-IT" sz="1600" i="1" dirty="0" err="1"/>
              <a:t>many</a:t>
            </a:r>
            <a:r>
              <a:rPr lang="it-IT" sz="1600" i="1" dirty="0"/>
              <a:t> </a:t>
            </a:r>
            <a:r>
              <a:rPr lang="it-IT" sz="1600" i="1" dirty="0" err="1"/>
              <a:t>disks</a:t>
            </a:r>
            <a:endParaRPr lang="it-IT" sz="1600" i="1" dirty="0"/>
          </a:p>
          <a:p>
            <a:pPr marL="914400" lvl="1" indent="-317500">
              <a:lnSpc>
                <a:spcPct val="90000"/>
              </a:lnSpc>
              <a:spcBef>
                <a:spcPts val="400"/>
              </a:spcBef>
              <a:buClr>
                <a:srgbClr val="000000"/>
              </a:buClr>
              <a:buSzPct val="167000"/>
              <a:buFont typeface="Arial" charset="0"/>
              <a:buChar char="•"/>
            </a:pPr>
            <a:r>
              <a:rPr lang="it-IT" sz="1600" i="1" dirty="0"/>
              <a:t>data </a:t>
            </a:r>
            <a:r>
              <a:rPr lang="it-IT" sz="1600" i="1" dirty="0" err="1"/>
              <a:t>blocks</a:t>
            </a:r>
            <a:r>
              <a:rPr lang="it-IT" sz="1600" i="1" dirty="0"/>
              <a:t> can </a:t>
            </a:r>
            <a:r>
              <a:rPr lang="it-IT" sz="1600" i="1" dirty="0" err="1"/>
              <a:t>be</a:t>
            </a:r>
            <a:r>
              <a:rPr lang="it-IT" sz="1600" i="1" dirty="0"/>
              <a:t> </a:t>
            </a:r>
            <a:r>
              <a:rPr lang="it-IT" sz="1600" i="1" dirty="0" err="1"/>
              <a:t>replicated</a:t>
            </a:r>
            <a:r>
              <a:rPr lang="it-IT" sz="1600" i="1" dirty="0"/>
              <a:t> </a:t>
            </a:r>
            <a:r>
              <a:rPr lang="it-IT" sz="1600" i="1" dirty="0" err="1"/>
              <a:t>across</a:t>
            </a:r>
            <a:r>
              <a:rPr lang="it-IT" sz="1600" i="1" dirty="0"/>
              <a:t> </a:t>
            </a:r>
            <a:r>
              <a:rPr lang="it-IT" sz="1600" i="1" dirty="0" err="1"/>
              <a:t>disks</a:t>
            </a:r>
            <a:endParaRPr lang="it-IT" sz="1600" i="1" dirty="0"/>
          </a:p>
          <a:p>
            <a:pPr marL="914400" lvl="1" indent="-317500">
              <a:lnSpc>
                <a:spcPct val="90000"/>
              </a:lnSpc>
              <a:spcBef>
                <a:spcPts val="400"/>
              </a:spcBef>
              <a:buClr>
                <a:srgbClr val="000000"/>
              </a:buClr>
              <a:buSzPct val="167000"/>
              <a:buFont typeface="Arial" charset="0"/>
              <a:buChar char="•"/>
            </a:pPr>
            <a:r>
              <a:rPr lang="it-IT" sz="1600" i="1" dirty="0" err="1"/>
              <a:t>disks</a:t>
            </a:r>
            <a:r>
              <a:rPr lang="it-IT" sz="1600" i="1" dirty="0"/>
              <a:t> can </a:t>
            </a:r>
            <a:r>
              <a:rPr lang="it-IT" sz="1600" i="1" dirty="0" err="1"/>
              <a:t>be</a:t>
            </a:r>
            <a:r>
              <a:rPr lang="it-IT" sz="1600" i="1" dirty="0"/>
              <a:t> </a:t>
            </a:r>
            <a:r>
              <a:rPr lang="it-IT" sz="1600" i="1" dirty="0" err="1"/>
              <a:t>emptied</a:t>
            </a:r>
            <a:r>
              <a:rPr lang="it-IT" sz="1600" i="1" dirty="0"/>
              <a:t> and </a:t>
            </a:r>
            <a:r>
              <a:rPr lang="it-IT" sz="1600" i="1" dirty="0" err="1"/>
              <a:t>replaced</a:t>
            </a:r>
            <a:r>
              <a:rPr lang="it-IT" sz="1600" i="1" dirty="0"/>
              <a:t> on the </a:t>
            </a:r>
            <a:r>
              <a:rPr lang="it-IT" sz="1600" i="1" dirty="0" err="1"/>
              <a:t>fly</a:t>
            </a:r>
            <a:r>
              <a:rPr lang="it-IT" sz="1600" i="1" dirty="0"/>
              <a:t>, </a:t>
            </a:r>
            <a:r>
              <a:rPr lang="it-IT" sz="1600" i="1" dirty="0" err="1"/>
              <a:t>simply</a:t>
            </a:r>
            <a:r>
              <a:rPr lang="it-IT" sz="1600" i="1" dirty="0"/>
              <a:t> </a:t>
            </a:r>
            <a:r>
              <a:rPr lang="it-IT" sz="1600" i="1" dirty="0" err="1"/>
              <a:t>invoking</a:t>
            </a:r>
            <a:r>
              <a:rPr lang="it-IT" sz="1600" i="1" dirty="0"/>
              <a:t> </a:t>
            </a:r>
            <a:r>
              <a:rPr lang="it-IT" sz="1600" i="1" dirty="0" err="1"/>
              <a:t>proper</a:t>
            </a:r>
            <a:r>
              <a:rPr lang="it-IT" sz="1600" i="1" dirty="0"/>
              <a:t> and </a:t>
            </a:r>
            <a:r>
              <a:rPr lang="it-IT" sz="1600" i="1" dirty="0" err="1"/>
              <a:t>simple</a:t>
            </a:r>
            <a:r>
              <a:rPr lang="it-IT" sz="1600" i="1" dirty="0"/>
              <a:t> management </a:t>
            </a:r>
            <a:r>
              <a:rPr lang="it-IT" sz="1600" i="1" dirty="0" err="1"/>
              <a:t>commands</a:t>
            </a:r>
            <a:endParaRPr lang="it-IT" sz="1600" i="1" dirty="0"/>
          </a:p>
          <a:p>
            <a:pPr marL="914400" lvl="1" indent="-317500">
              <a:lnSpc>
                <a:spcPct val="90000"/>
              </a:lnSpc>
              <a:spcBef>
                <a:spcPts val="400"/>
              </a:spcBef>
              <a:buClr>
                <a:srgbClr val="000000"/>
              </a:buClr>
              <a:buSzPct val="167000"/>
              <a:buFont typeface="Arial" charset="0"/>
              <a:buChar char="•"/>
            </a:pPr>
            <a:r>
              <a:rPr lang="it-IT" sz="1600" i="1" dirty="0"/>
              <a:t>file system </a:t>
            </a:r>
            <a:r>
              <a:rPr lang="it-IT" sz="1600" i="1" dirty="0" err="1"/>
              <a:t>check</a:t>
            </a:r>
            <a:r>
              <a:rPr lang="it-IT" sz="1600" i="1" dirty="0"/>
              <a:t> </a:t>
            </a:r>
            <a:r>
              <a:rPr lang="it-IT" sz="1600" i="1" dirty="0" err="1"/>
              <a:t>operations</a:t>
            </a:r>
            <a:r>
              <a:rPr lang="it-IT" sz="1600" i="1" dirty="0"/>
              <a:t> are "</a:t>
            </a:r>
            <a:r>
              <a:rPr lang="it-IT" sz="1600" i="1" dirty="0" err="1"/>
              <a:t>one</a:t>
            </a:r>
            <a:r>
              <a:rPr lang="it-IT" sz="1600" i="1" dirty="0"/>
              <a:t> </a:t>
            </a:r>
            <a:r>
              <a:rPr lang="it-IT" sz="1600" i="1" dirty="0" err="1"/>
              <a:t>command</a:t>
            </a:r>
            <a:r>
              <a:rPr lang="it-IT" sz="1600" i="1" dirty="0"/>
              <a:t> </a:t>
            </a:r>
            <a:r>
              <a:rPr lang="it-IT" sz="1600" i="1" dirty="0" err="1"/>
              <a:t>shot</a:t>
            </a:r>
            <a:r>
              <a:rPr lang="it-IT" sz="1600" i="1" dirty="0"/>
              <a:t>" and can </a:t>
            </a:r>
            <a:r>
              <a:rPr lang="it-IT" sz="1600" i="1" dirty="0" err="1"/>
              <a:t>be</a:t>
            </a:r>
            <a:r>
              <a:rPr lang="it-IT" sz="1600" i="1" dirty="0"/>
              <a:t> </a:t>
            </a:r>
            <a:r>
              <a:rPr lang="it-IT" sz="1600" i="1" dirty="0" err="1"/>
              <a:t>performed</a:t>
            </a:r>
            <a:r>
              <a:rPr lang="it-IT" sz="1600" i="1" dirty="0"/>
              <a:t> on live file </a:t>
            </a:r>
            <a:r>
              <a:rPr lang="it-IT" sz="1600" i="1" dirty="0" err="1"/>
              <a:t>systems</a:t>
            </a:r>
            <a:r>
              <a:rPr lang="it-IT" sz="1600" i="1" dirty="0"/>
              <a:t> (</a:t>
            </a:r>
            <a:r>
              <a:rPr lang="it-IT" sz="1600" i="1" dirty="0" err="1"/>
              <a:t>with</a:t>
            </a:r>
            <a:r>
              <a:rPr lang="it-IT" sz="1600" i="1" dirty="0"/>
              <a:t> </a:t>
            </a:r>
            <a:r>
              <a:rPr lang="it-IT" sz="1600" i="1" dirty="0" err="1"/>
              <a:t>limitations</a:t>
            </a:r>
            <a:r>
              <a:rPr lang="it-IT" sz="1600" i="1" dirty="0" smtClean="0"/>
              <a:t>)</a:t>
            </a:r>
            <a:endParaRPr lang="it-IT" sz="1600" i="1" dirty="0"/>
          </a:p>
          <a:p>
            <a:pPr marL="22225" indent="320675"/>
            <a:endParaRPr lang="it-IT" sz="1600" dirty="0"/>
          </a:p>
          <a:p>
            <a:pPr marL="22225" indent="320675"/>
            <a:endParaRPr lang="it-IT" sz="1600" dirty="0"/>
          </a:p>
        </p:txBody>
      </p:sp>
      <p:pic>
        <p:nvPicPr>
          <p:cNvPr id="46083" name="Picture 5" descr="ANd9GcTlQJ_dewXguOwI3k8i3Ub2LKXZretFrL4_9Q7OEcfx1Rm4gkC2qA"/>
          <p:cNvPicPr>
            <a:picLocks noChangeAspect="1" noChangeArrowheads="1"/>
          </p:cNvPicPr>
          <p:nvPr/>
        </p:nvPicPr>
        <p:blipFill>
          <a:blip r:embed="rId3" cstate="print"/>
          <a:srcRect/>
          <a:stretch>
            <a:fillRect/>
          </a:stretch>
        </p:blipFill>
        <p:spPr bwMode="auto">
          <a:xfrm>
            <a:off x="7296446" y="4941888"/>
            <a:ext cx="1645364" cy="1782762"/>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hape 391"/>
          <p:cNvSpPr>
            <a:spLocks noChangeArrowheads="1"/>
          </p:cNvSpPr>
          <p:nvPr/>
        </p:nvSpPr>
        <p:spPr bwMode="auto">
          <a:xfrm>
            <a:off x="358962" y="1108394"/>
            <a:ext cx="7314028" cy="923289"/>
          </a:xfrm>
          <a:prstGeom prst="rect">
            <a:avLst/>
          </a:prstGeom>
          <a:noFill/>
          <a:ln w="9525">
            <a:noFill/>
            <a:miter lim="800000"/>
            <a:headEnd/>
            <a:tailEnd/>
          </a:ln>
        </p:spPr>
        <p:txBody>
          <a:bodyPr lIns="91425" tIns="45700" rIns="91425" bIns="45700" anchor="ctr">
            <a:spAutoFit/>
          </a:bodyPr>
          <a:lstStyle/>
          <a:p>
            <a:pPr>
              <a:buClr>
                <a:srgbClr val="000000"/>
              </a:buClr>
              <a:buSzPct val="55000"/>
              <a:buFont typeface="Arial" charset="0"/>
              <a:buNone/>
            </a:pPr>
            <a:r>
              <a:rPr lang="en-GB" sz="2000" i="1">
                <a:solidFill>
                  <a:srgbClr val="367CBB"/>
                </a:solidFill>
              </a:rPr>
              <a:t>Parallel File Systems (Focus on GPFS and Lustre)</a:t>
            </a:r>
          </a:p>
          <a:p>
            <a:endParaRPr lang="en-GB"/>
          </a:p>
        </p:txBody>
      </p:sp>
      <p:sp>
        <p:nvSpPr>
          <p:cNvPr id="44034" name="Shape 392"/>
          <p:cNvSpPr>
            <a:spLocks noChangeArrowheads="1"/>
          </p:cNvSpPr>
          <p:nvPr/>
        </p:nvSpPr>
        <p:spPr bwMode="auto">
          <a:xfrm>
            <a:off x="451267" y="2205038"/>
            <a:ext cx="8472961" cy="4141338"/>
          </a:xfrm>
          <a:prstGeom prst="rect">
            <a:avLst/>
          </a:prstGeom>
          <a:noFill/>
          <a:ln w="9525" cap="rnd">
            <a:noFill/>
            <a:round/>
            <a:headEnd/>
            <a:tailEnd/>
          </a:ln>
        </p:spPr>
        <p:txBody>
          <a:bodyPr lIns="92150" tIns="46075" rIns="92150" bIns="46075">
            <a:spAutoFit/>
          </a:bodyPr>
          <a:lstStyle/>
          <a:p>
            <a:pPr marL="22225" indent="320675">
              <a:lnSpc>
                <a:spcPct val="90000"/>
              </a:lnSpc>
              <a:spcBef>
                <a:spcPts val="400"/>
              </a:spcBef>
              <a:buNone/>
            </a:pPr>
            <a:r>
              <a:rPr lang="it-IT" sz="1600" i="1" dirty="0" err="1">
                <a:solidFill>
                  <a:srgbClr val="6FA8DC"/>
                </a:solidFill>
              </a:rPr>
              <a:t>Comparison</a:t>
            </a:r>
            <a:r>
              <a:rPr lang="it-IT" sz="1600" i="1" dirty="0">
                <a:solidFill>
                  <a:srgbClr val="6FA8DC"/>
                </a:solidFill>
              </a:rPr>
              <a:t> - performance</a:t>
            </a:r>
          </a:p>
          <a:p>
            <a:pPr marL="22225" indent="320675"/>
            <a:endParaRPr lang="it-IT" sz="1600" dirty="0"/>
          </a:p>
          <a:p>
            <a:pPr marL="22225" indent="320675">
              <a:lnSpc>
                <a:spcPct val="150000"/>
              </a:lnSpc>
              <a:spcBef>
                <a:spcPts val="400"/>
              </a:spcBef>
              <a:buClr>
                <a:srgbClr val="000000"/>
              </a:buClr>
              <a:buSzPct val="146000"/>
              <a:buFont typeface="Arial" charset="0"/>
              <a:buChar char="•"/>
            </a:pPr>
            <a:r>
              <a:rPr lang="it-IT" sz="1600" i="1" dirty="0" err="1"/>
              <a:t>Tested</a:t>
            </a:r>
            <a:r>
              <a:rPr lang="it-IT" sz="1600" i="1" dirty="0"/>
              <a:t> </a:t>
            </a:r>
            <a:r>
              <a:rPr lang="it-IT" sz="1600" i="1" dirty="0" err="1"/>
              <a:t>infrastructures</a:t>
            </a:r>
            <a:r>
              <a:rPr lang="it-IT" sz="1600" i="1" dirty="0"/>
              <a:t> are </a:t>
            </a:r>
            <a:r>
              <a:rPr lang="it-IT" sz="1600" i="1" dirty="0" err="1"/>
              <a:t>different</a:t>
            </a:r>
            <a:r>
              <a:rPr lang="it-IT" sz="1600" i="1" dirty="0"/>
              <a:t>, so </a:t>
            </a:r>
            <a:r>
              <a:rPr lang="it-IT" sz="1600" i="1" dirty="0" err="1"/>
              <a:t>direct</a:t>
            </a:r>
            <a:r>
              <a:rPr lang="it-IT" sz="1600" i="1" dirty="0"/>
              <a:t> </a:t>
            </a:r>
            <a:r>
              <a:rPr lang="it-IT" sz="1600" i="1" dirty="0" err="1"/>
              <a:t>comparison</a:t>
            </a:r>
            <a:r>
              <a:rPr lang="it-IT" sz="1600" i="1" dirty="0"/>
              <a:t> </a:t>
            </a:r>
            <a:r>
              <a:rPr lang="it-IT" sz="1600" i="1" dirty="0" err="1"/>
              <a:t>is</a:t>
            </a:r>
            <a:r>
              <a:rPr lang="it-IT" sz="1600" i="1" dirty="0"/>
              <a:t> </a:t>
            </a:r>
            <a:r>
              <a:rPr lang="it-IT" sz="1600" i="1" dirty="0" err="1"/>
              <a:t>impossible</a:t>
            </a:r>
            <a:endParaRPr lang="it-IT" sz="1600" i="1" dirty="0"/>
          </a:p>
          <a:p>
            <a:pPr marL="22225" indent="320675">
              <a:lnSpc>
                <a:spcPct val="150000"/>
              </a:lnSpc>
              <a:spcBef>
                <a:spcPts val="400"/>
              </a:spcBef>
              <a:buClr>
                <a:srgbClr val="000000"/>
              </a:buClr>
              <a:buSzPct val="146000"/>
              <a:buFont typeface="Arial" charset="0"/>
              <a:buChar char="•"/>
            </a:pPr>
            <a:r>
              <a:rPr lang="it-IT" sz="1600" i="1" dirty="0"/>
              <a:t>GPFS </a:t>
            </a:r>
            <a:r>
              <a:rPr lang="it-IT" sz="1600" i="1" dirty="0" err="1"/>
              <a:t>is</a:t>
            </a:r>
            <a:r>
              <a:rPr lang="it-IT" sz="1600" i="1" dirty="0"/>
              <a:t> </a:t>
            </a:r>
            <a:r>
              <a:rPr lang="it-IT" sz="1600" i="1" dirty="0" err="1"/>
              <a:t>very</a:t>
            </a:r>
            <a:r>
              <a:rPr lang="it-IT" sz="1600" i="1" dirty="0"/>
              <a:t> sensitive </a:t>
            </a:r>
            <a:r>
              <a:rPr lang="it-IT" sz="1600" i="1" dirty="0" err="1"/>
              <a:t>to</a:t>
            </a:r>
            <a:r>
              <a:rPr lang="it-IT" sz="1600" i="1" dirty="0"/>
              <a:t> the file system block </a:t>
            </a:r>
            <a:r>
              <a:rPr lang="it-IT" sz="1600" i="1" dirty="0" err="1"/>
              <a:t>size</a:t>
            </a:r>
            <a:r>
              <a:rPr lang="it-IT" sz="1600" i="1" dirty="0"/>
              <a:t> </a:t>
            </a:r>
            <a:r>
              <a:rPr lang="it-IT" sz="1600" i="1" dirty="0" err="1"/>
              <a:t>expecially</a:t>
            </a:r>
            <a:r>
              <a:rPr lang="it-IT" sz="1600" i="1" dirty="0"/>
              <a:t> on SATA </a:t>
            </a:r>
            <a:r>
              <a:rPr lang="it-IT" sz="1600" i="1" dirty="0" err="1"/>
              <a:t>storage</a:t>
            </a:r>
            <a:r>
              <a:rPr lang="it-IT" sz="1600" i="1" dirty="0"/>
              <a:t>, </a:t>
            </a:r>
            <a:r>
              <a:rPr lang="it-IT" sz="1600" i="1" dirty="0" err="1"/>
              <a:t>because</a:t>
            </a:r>
            <a:r>
              <a:rPr lang="it-IT" sz="1600" i="1" dirty="0"/>
              <a:t> </a:t>
            </a:r>
            <a:r>
              <a:rPr lang="it-IT" sz="1600" i="1" dirty="0" err="1"/>
              <a:t>striping</a:t>
            </a:r>
            <a:r>
              <a:rPr lang="it-IT" sz="1600" i="1" dirty="0"/>
              <a:t> schema </a:t>
            </a:r>
            <a:r>
              <a:rPr lang="it-IT" sz="1600" i="1" dirty="0" err="1"/>
              <a:t>is</a:t>
            </a:r>
            <a:r>
              <a:rPr lang="it-IT" sz="1600" i="1" dirty="0"/>
              <a:t> </a:t>
            </a:r>
            <a:r>
              <a:rPr lang="it-IT" sz="1600" i="1" dirty="0" err="1"/>
              <a:t>perceived</a:t>
            </a:r>
            <a:r>
              <a:rPr lang="it-IT" sz="1600" i="1" dirty="0"/>
              <a:t> </a:t>
            </a:r>
            <a:r>
              <a:rPr lang="it-IT" sz="1600" i="1" dirty="0" err="1"/>
              <a:t>like</a:t>
            </a:r>
            <a:r>
              <a:rPr lang="it-IT" sz="1600" i="1" dirty="0"/>
              <a:t> a </a:t>
            </a:r>
            <a:r>
              <a:rPr lang="it-IT" sz="1600" i="1" dirty="0" err="1"/>
              <a:t>random</a:t>
            </a:r>
            <a:r>
              <a:rPr lang="it-IT" sz="1600" i="1" dirty="0"/>
              <a:t> </a:t>
            </a:r>
            <a:r>
              <a:rPr lang="it-IT" sz="1600" i="1" dirty="0" err="1"/>
              <a:t>access</a:t>
            </a:r>
            <a:r>
              <a:rPr lang="it-IT" sz="1600" i="1" dirty="0"/>
              <a:t> </a:t>
            </a:r>
            <a:r>
              <a:rPr lang="it-IT" sz="1600" i="1" dirty="0" err="1"/>
              <a:t>by</a:t>
            </a:r>
            <a:r>
              <a:rPr lang="it-IT" sz="1600" i="1" dirty="0"/>
              <a:t> </a:t>
            </a:r>
            <a:r>
              <a:rPr lang="it-IT" sz="1600" i="1" dirty="0" err="1"/>
              <a:t>backend</a:t>
            </a:r>
            <a:r>
              <a:rPr lang="it-IT" sz="1600" i="1" dirty="0"/>
              <a:t> </a:t>
            </a:r>
            <a:r>
              <a:rPr lang="it-IT" sz="1600" i="1" dirty="0" err="1"/>
              <a:t>storage</a:t>
            </a:r>
            <a:endParaRPr lang="it-IT" sz="1600" i="1" dirty="0"/>
          </a:p>
          <a:p>
            <a:pPr marL="22225" indent="320675">
              <a:lnSpc>
                <a:spcPct val="150000"/>
              </a:lnSpc>
              <a:spcBef>
                <a:spcPts val="400"/>
              </a:spcBef>
              <a:buClr>
                <a:srgbClr val="000000"/>
              </a:buClr>
              <a:buSzPct val="146000"/>
              <a:buFont typeface="Arial" charset="0"/>
              <a:buChar char="•"/>
            </a:pPr>
            <a:r>
              <a:rPr lang="it-IT" sz="1600" i="1" dirty="0" err="1"/>
              <a:t>both</a:t>
            </a:r>
            <a:r>
              <a:rPr lang="it-IT" sz="1600" i="1" dirty="0"/>
              <a:t> </a:t>
            </a:r>
            <a:r>
              <a:rPr lang="it-IT" sz="1600" i="1" dirty="0" err="1"/>
              <a:t>technologies</a:t>
            </a:r>
            <a:r>
              <a:rPr lang="it-IT" sz="1600" i="1" dirty="0"/>
              <a:t> </a:t>
            </a:r>
            <a:r>
              <a:rPr lang="it-IT" sz="1600" i="1" dirty="0" err="1"/>
              <a:t>seems</a:t>
            </a:r>
            <a:r>
              <a:rPr lang="it-IT" sz="1600" i="1" dirty="0"/>
              <a:t> </a:t>
            </a:r>
            <a:r>
              <a:rPr lang="it-IT" sz="1600" i="1" dirty="0" err="1"/>
              <a:t>able</a:t>
            </a:r>
            <a:r>
              <a:rPr lang="it-IT" sz="1600" i="1" dirty="0"/>
              <a:t> </a:t>
            </a:r>
            <a:r>
              <a:rPr lang="it-IT" sz="1600" i="1" dirty="0" err="1"/>
              <a:t>to</a:t>
            </a:r>
            <a:r>
              <a:rPr lang="it-IT" sz="1600" i="1" dirty="0"/>
              <a:t> scale-up in </a:t>
            </a:r>
            <a:r>
              <a:rPr lang="it-IT" sz="1600" i="1" dirty="0" err="1"/>
              <a:t>terms</a:t>
            </a:r>
            <a:r>
              <a:rPr lang="it-IT" sz="1600" i="1" dirty="0"/>
              <a:t> </a:t>
            </a:r>
            <a:r>
              <a:rPr lang="it-IT" sz="1600" i="1" dirty="0" err="1"/>
              <a:t>of</a:t>
            </a:r>
            <a:r>
              <a:rPr lang="it-IT" sz="1600" i="1" dirty="0"/>
              <a:t> </a:t>
            </a:r>
            <a:r>
              <a:rPr lang="it-IT" sz="1600" i="1" dirty="0" err="1"/>
              <a:t>number</a:t>
            </a:r>
            <a:r>
              <a:rPr lang="it-IT" sz="1600" i="1" dirty="0"/>
              <a:t> </a:t>
            </a:r>
            <a:r>
              <a:rPr lang="it-IT" sz="1600" i="1" dirty="0" err="1"/>
              <a:t>of</a:t>
            </a:r>
            <a:r>
              <a:rPr lang="it-IT" sz="1600" i="1" dirty="0"/>
              <a:t> disk </a:t>
            </a:r>
            <a:r>
              <a:rPr lang="it-IT" sz="1600" i="1" dirty="0" err="1"/>
              <a:t>arrays</a:t>
            </a:r>
            <a:r>
              <a:rPr lang="it-IT" sz="1600" i="1" dirty="0"/>
              <a:t> and server </a:t>
            </a:r>
            <a:r>
              <a:rPr lang="it-IT" sz="1600" i="1" dirty="0" err="1"/>
              <a:t>nodes</a:t>
            </a:r>
            <a:r>
              <a:rPr lang="it-IT" sz="1600" i="1" dirty="0"/>
              <a:t>,</a:t>
            </a:r>
          </a:p>
          <a:p>
            <a:pPr marL="22225" indent="320675">
              <a:lnSpc>
                <a:spcPct val="150000"/>
              </a:lnSpc>
              <a:spcBef>
                <a:spcPts val="400"/>
              </a:spcBef>
              <a:buClr>
                <a:srgbClr val="000000"/>
              </a:buClr>
              <a:buSzPct val="146000"/>
              <a:buFont typeface="Arial" charset="0"/>
              <a:buChar char="•"/>
            </a:pPr>
            <a:r>
              <a:rPr lang="it-IT" sz="1600" i="1" dirty="0" err="1"/>
              <a:t>Scalability</a:t>
            </a:r>
            <a:r>
              <a:rPr lang="it-IT" sz="1600" i="1" dirty="0"/>
              <a:t> in </a:t>
            </a:r>
            <a:r>
              <a:rPr lang="it-IT" sz="1600" i="1" dirty="0" err="1"/>
              <a:t>terms</a:t>
            </a:r>
            <a:r>
              <a:rPr lang="it-IT" sz="1600" i="1" dirty="0"/>
              <a:t> </a:t>
            </a:r>
            <a:r>
              <a:rPr lang="it-IT" sz="1600" i="1" dirty="0" err="1"/>
              <a:t>of</a:t>
            </a:r>
            <a:r>
              <a:rPr lang="it-IT" sz="1600" i="1" dirty="0"/>
              <a:t> </a:t>
            </a:r>
            <a:r>
              <a:rPr lang="it-IT" sz="1600" i="1" dirty="0" err="1"/>
              <a:t>clients</a:t>
            </a:r>
            <a:r>
              <a:rPr lang="it-IT" sz="1600" i="1" dirty="0"/>
              <a:t> </a:t>
            </a:r>
            <a:r>
              <a:rPr lang="it-IT" sz="1600" i="1" dirty="0" err="1"/>
              <a:t>seems</a:t>
            </a:r>
            <a:r>
              <a:rPr lang="it-IT" sz="1600" i="1" dirty="0"/>
              <a:t> </a:t>
            </a:r>
            <a:r>
              <a:rPr lang="it-IT" sz="1600" i="1" dirty="0" err="1"/>
              <a:t>an</a:t>
            </a:r>
            <a:r>
              <a:rPr lang="it-IT" sz="1600" i="1" dirty="0"/>
              <a:t> </a:t>
            </a:r>
            <a:r>
              <a:rPr lang="it-IT" sz="1600" i="1" dirty="0" err="1"/>
              <a:t>issue</a:t>
            </a:r>
            <a:r>
              <a:rPr lang="it-IT" sz="1600" i="1" dirty="0"/>
              <a:t> in GPFS </a:t>
            </a:r>
            <a:r>
              <a:rPr lang="it-IT" sz="1600" i="1" dirty="0" err="1"/>
              <a:t>clusters</a:t>
            </a:r>
            <a:r>
              <a:rPr lang="it-IT" sz="1600" i="1" dirty="0"/>
              <a:t>, due </a:t>
            </a:r>
            <a:r>
              <a:rPr lang="it-IT" sz="1600" i="1" dirty="0" err="1"/>
              <a:t>to</a:t>
            </a:r>
            <a:r>
              <a:rPr lang="it-IT" sz="1600" i="1" dirty="0"/>
              <a:t> the </a:t>
            </a:r>
            <a:r>
              <a:rPr lang="it-IT" sz="1600" i="1" dirty="0" err="1"/>
              <a:t>token</a:t>
            </a:r>
            <a:r>
              <a:rPr lang="it-IT" sz="1600" i="1" dirty="0"/>
              <a:t> </a:t>
            </a:r>
            <a:r>
              <a:rPr lang="it-IT" sz="1600" i="1" dirty="0" err="1"/>
              <a:t>passing</a:t>
            </a:r>
            <a:r>
              <a:rPr lang="it-IT" sz="1600" i="1" dirty="0"/>
              <a:t> </a:t>
            </a:r>
            <a:r>
              <a:rPr lang="it-IT" sz="1600" i="1" dirty="0" err="1"/>
              <a:t>serialization</a:t>
            </a:r>
            <a:r>
              <a:rPr lang="it-IT" sz="1600" i="1" dirty="0"/>
              <a:t> </a:t>
            </a:r>
            <a:r>
              <a:rPr lang="it-IT" sz="1600" i="1" dirty="0" err="1"/>
              <a:t>protocol</a:t>
            </a:r>
            <a:r>
              <a:rPr lang="it-IT" sz="1600" i="1" dirty="0"/>
              <a:t> (</a:t>
            </a:r>
            <a:r>
              <a:rPr lang="it-IT" sz="1600" i="1" dirty="0" err="1"/>
              <a:t>clients</a:t>
            </a:r>
            <a:r>
              <a:rPr lang="it-IT" sz="1600" i="1" dirty="0"/>
              <a:t> </a:t>
            </a:r>
            <a:r>
              <a:rPr lang="it-IT" sz="1600" i="1" dirty="0" err="1"/>
              <a:t>holds</a:t>
            </a:r>
            <a:r>
              <a:rPr lang="it-IT" sz="1600" i="1" dirty="0"/>
              <a:t> </a:t>
            </a:r>
            <a:r>
              <a:rPr lang="it-IT" sz="1600" i="1" dirty="0" err="1"/>
              <a:t>locks</a:t>
            </a:r>
            <a:r>
              <a:rPr lang="it-IT" sz="1600" i="1" dirty="0"/>
              <a:t> </a:t>
            </a:r>
            <a:r>
              <a:rPr lang="it-IT" sz="1600" i="1" dirty="0" err="1"/>
              <a:t>for</a:t>
            </a:r>
            <a:r>
              <a:rPr lang="it-IT" sz="1600" i="1" dirty="0"/>
              <a:t> file system </a:t>
            </a:r>
            <a:r>
              <a:rPr lang="it-IT" sz="1600" i="1" dirty="0" err="1"/>
              <a:t>integrity</a:t>
            </a:r>
            <a:r>
              <a:rPr lang="it-IT" sz="1600" i="1" dirty="0"/>
              <a:t>)</a:t>
            </a:r>
          </a:p>
          <a:p>
            <a:pPr marL="22225" indent="320675">
              <a:lnSpc>
                <a:spcPct val="150000"/>
              </a:lnSpc>
              <a:spcBef>
                <a:spcPts val="400"/>
              </a:spcBef>
              <a:buClr>
                <a:srgbClr val="000000"/>
              </a:buClr>
              <a:buSzPct val="146000"/>
              <a:buFont typeface="Arial" charset="0"/>
              <a:buChar char="•"/>
            </a:pPr>
            <a:r>
              <a:rPr lang="it-IT" sz="1600" i="1" dirty="0" err="1"/>
              <a:t>Scalability</a:t>
            </a:r>
            <a:r>
              <a:rPr lang="it-IT" sz="1600" i="1" dirty="0"/>
              <a:t> in </a:t>
            </a:r>
            <a:r>
              <a:rPr lang="it-IT" sz="1600" i="1" dirty="0" err="1"/>
              <a:t>terms</a:t>
            </a:r>
            <a:r>
              <a:rPr lang="it-IT" sz="1600" i="1" dirty="0"/>
              <a:t> </a:t>
            </a:r>
            <a:r>
              <a:rPr lang="it-IT" sz="1600" i="1" dirty="0" err="1"/>
              <a:t>of</a:t>
            </a:r>
            <a:r>
              <a:rPr lang="it-IT" sz="1600" i="1" dirty="0"/>
              <a:t> </a:t>
            </a:r>
            <a:r>
              <a:rPr lang="it-IT" sz="1600" i="1" dirty="0" err="1"/>
              <a:t>servers</a:t>
            </a:r>
            <a:r>
              <a:rPr lang="it-IT" sz="1600" i="1" dirty="0"/>
              <a:t> </a:t>
            </a:r>
            <a:r>
              <a:rPr lang="it-IT" sz="1600" i="1" dirty="0" err="1"/>
              <a:t>seems</a:t>
            </a:r>
            <a:r>
              <a:rPr lang="it-IT" sz="1600" i="1" dirty="0"/>
              <a:t> </a:t>
            </a:r>
            <a:r>
              <a:rPr lang="it-IT" sz="1600" i="1" dirty="0" err="1"/>
              <a:t>an</a:t>
            </a:r>
            <a:r>
              <a:rPr lang="it-IT" sz="1600" i="1" dirty="0"/>
              <a:t> </a:t>
            </a:r>
            <a:r>
              <a:rPr lang="it-IT" sz="1600" i="1" dirty="0" err="1"/>
              <a:t>issue</a:t>
            </a:r>
            <a:r>
              <a:rPr lang="it-IT" sz="1600" i="1" dirty="0"/>
              <a:t> in Lustre </a:t>
            </a:r>
            <a:r>
              <a:rPr lang="it-IT" sz="1600" i="1" dirty="0" err="1"/>
              <a:t>clusters</a:t>
            </a:r>
            <a:r>
              <a:rPr lang="it-IT" sz="1600" i="1" dirty="0"/>
              <a:t>, due </a:t>
            </a:r>
            <a:r>
              <a:rPr lang="it-IT" sz="1600" i="1" dirty="0" err="1"/>
              <a:t>to</a:t>
            </a:r>
            <a:r>
              <a:rPr lang="it-IT" sz="1600" i="1" dirty="0"/>
              <a:t> the </a:t>
            </a:r>
            <a:r>
              <a:rPr lang="it-IT" sz="1600" i="1" dirty="0" err="1"/>
              <a:t>centralized</a:t>
            </a:r>
            <a:r>
              <a:rPr lang="it-IT" sz="1600" i="1" dirty="0"/>
              <a:t> </a:t>
            </a:r>
            <a:r>
              <a:rPr lang="it-IT" sz="1600" i="1" dirty="0" err="1"/>
              <a:t>metadata</a:t>
            </a:r>
            <a:r>
              <a:rPr lang="it-IT" sz="1600" i="1" dirty="0"/>
              <a:t> management</a:t>
            </a:r>
          </a:p>
        </p:txBody>
      </p:sp>
      <p:pic>
        <p:nvPicPr>
          <p:cNvPr id="44035" name="Picture 5" descr="ANd9GcTlQJ_dewXguOwI3k8i3Ub2LKXZretFrL4_9Q7OEcfx1Rm4gkC2qA"/>
          <p:cNvPicPr>
            <a:picLocks noChangeAspect="1" noChangeArrowheads="1"/>
          </p:cNvPicPr>
          <p:nvPr/>
        </p:nvPicPr>
        <p:blipFill>
          <a:blip r:embed="rId3" cstate="print"/>
          <a:srcRect/>
          <a:stretch>
            <a:fillRect/>
          </a:stretch>
        </p:blipFill>
        <p:spPr bwMode="auto">
          <a:xfrm>
            <a:off x="7296446" y="1341438"/>
            <a:ext cx="1645364" cy="1782762"/>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1"/>
          <p:cNvSpPr>
            <a:spLocks noChangeArrowheads="1"/>
          </p:cNvSpPr>
          <p:nvPr/>
        </p:nvSpPr>
        <p:spPr bwMode="auto">
          <a:xfrm>
            <a:off x="917184" y="4292601"/>
            <a:ext cx="2060001" cy="1584325"/>
          </a:xfrm>
          <a:prstGeom prst="rect">
            <a:avLst/>
          </a:prstGeom>
          <a:solidFill>
            <a:srgbClr val="CCFFCC"/>
          </a:solidFill>
          <a:ln w="9525">
            <a:solidFill>
              <a:schemeClr val="tx1"/>
            </a:solidFill>
            <a:miter lim="800000"/>
            <a:headEnd/>
            <a:tailEnd/>
          </a:ln>
        </p:spPr>
        <p:txBody>
          <a:bodyPr wrap="none" anchor="ctr"/>
          <a:lstStyle/>
          <a:p>
            <a:endParaRPr lang="en-GB"/>
          </a:p>
        </p:txBody>
      </p:sp>
      <p:sp>
        <p:nvSpPr>
          <p:cNvPr id="50179" name="Shape 412"/>
          <p:cNvSpPr>
            <a:spLocks noChangeArrowheads="1"/>
          </p:cNvSpPr>
          <p:nvPr/>
        </p:nvSpPr>
        <p:spPr bwMode="auto">
          <a:xfrm>
            <a:off x="351636" y="1401268"/>
            <a:ext cx="7314028" cy="369291"/>
          </a:xfrm>
          <a:prstGeom prst="rect">
            <a:avLst/>
          </a:prstGeom>
          <a:noFill/>
          <a:ln w="9525">
            <a:noFill/>
            <a:miter lim="800000"/>
            <a:headEnd/>
            <a:tailEnd/>
          </a:ln>
        </p:spPr>
        <p:txBody>
          <a:bodyPr lIns="91425" tIns="45700" rIns="91425" bIns="45700" anchor="ctr">
            <a:spAutoFit/>
          </a:bodyPr>
          <a:lstStyle/>
          <a:p>
            <a:pPr>
              <a:buClr>
                <a:srgbClr val="000000"/>
              </a:buClr>
              <a:buSzPct val="55000"/>
              <a:buFont typeface="Arial" charset="0"/>
              <a:buNone/>
            </a:pPr>
            <a:r>
              <a:rPr lang="en-GB" sz="2000" i="1">
                <a:solidFill>
                  <a:srgbClr val="367CBB"/>
                </a:solidFill>
              </a:rPr>
              <a:t>PBSPro (Resource Manager, focus on GPUs)</a:t>
            </a:r>
          </a:p>
        </p:txBody>
      </p:sp>
      <p:sp>
        <p:nvSpPr>
          <p:cNvPr id="50180" name="Shape 413"/>
          <p:cNvSpPr>
            <a:spLocks noChangeArrowheads="1"/>
          </p:cNvSpPr>
          <p:nvPr/>
        </p:nvSpPr>
        <p:spPr bwMode="auto">
          <a:xfrm>
            <a:off x="186075" y="2073756"/>
            <a:ext cx="8850421" cy="2003316"/>
          </a:xfrm>
          <a:prstGeom prst="rect">
            <a:avLst/>
          </a:prstGeom>
          <a:noFill/>
          <a:ln w="9525" cap="rnd">
            <a:noFill/>
            <a:round/>
            <a:headEnd/>
            <a:tailEnd/>
          </a:ln>
        </p:spPr>
        <p:txBody>
          <a:bodyPr wrap="square" lIns="92150" tIns="46075" rIns="92150" bIns="46075">
            <a:spAutoFit/>
          </a:bodyPr>
          <a:lstStyle/>
          <a:p>
            <a:pPr marL="22225" indent="320675">
              <a:buNone/>
            </a:pPr>
            <a:endParaRPr lang="en-GB" sz="1400" dirty="0"/>
          </a:p>
          <a:p>
            <a:pPr marL="22225" indent="320675">
              <a:lnSpc>
                <a:spcPct val="90000"/>
              </a:lnSpc>
              <a:spcBef>
                <a:spcPts val="400"/>
              </a:spcBef>
              <a:buNone/>
            </a:pPr>
            <a:r>
              <a:rPr lang="en-GB" sz="1400" i="1" dirty="0">
                <a:solidFill>
                  <a:srgbClr val="008BC6"/>
                </a:solidFill>
              </a:rPr>
              <a:t>Two different configurations possible:</a:t>
            </a:r>
          </a:p>
          <a:p>
            <a:pPr marL="22225" indent="320675">
              <a:spcBef>
                <a:spcPts val="400"/>
              </a:spcBef>
              <a:buClr>
                <a:srgbClr val="000000"/>
              </a:buClr>
              <a:buSzPct val="88000"/>
            </a:pPr>
            <a:r>
              <a:rPr lang="en-GB" sz="1400" i="1" dirty="0"/>
              <a:t>Basic GPU scheduling (configured as single custom resources)</a:t>
            </a:r>
          </a:p>
          <a:p>
            <a:pPr marL="22225" indent="320675">
              <a:lnSpc>
                <a:spcPct val="90000"/>
              </a:lnSpc>
              <a:spcBef>
                <a:spcPts val="400"/>
              </a:spcBef>
              <a:buNone/>
            </a:pPr>
            <a:r>
              <a:rPr lang="en-GB" sz="1400" dirty="0"/>
              <a:t>GPUs are treated with equal priority (similar to the built-in </a:t>
            </a:r>
            <a:r>
              <a:rPr lang="en-GB" sz="1400" dirty="0" err="1"/>
              <a:t>ncpus</a:t>
            </a:r>
            <a:r>
              <a:rPr lang="en-GB" sz="1400" dirty="0"/>
              <a:t> PBS resource).</a:t>
            </a:r>
          </a:p>
          <a:p>
            <a:pPr marL="22225" indent="320675">
              <a:lnSpc>
                <a:spcPct val="90000"/>
              </a:lnSpc>
              <a:spcBef>
                <a:spcPts val="400"/>
              </a:spcBef>
              <a:buNone/>
            </a:pPr>
            <a:r>
              <a:rPr lang="en-GB" sz="1400" dirty="0"/>
              <a:t>	</a:t>
            </a:r>
            <a:r>
              <a:rPr lang="en-GB" sz="1400" i="1" dirty="0"/>
              <a:t>request 4 nodes with one GPU: </a:t>
            </a:r>
            <a:r>
              <a:rPr lang="en-GB" sz="1400" i="1" dirty="0" err="1"/>
              <a:t>qsub</a:t>
            </a:r>
            <a:r>
              <a:rPr lang="en-GB" sz="1400" i="1" dirty="0"/>
              <a:t> –</a:t>
            </a:r>
            <a:r>
              <a:rPr lang="en-GB" sz="1400" i="1" dirty="0" err="1"/>
              <a:t>lselect</a:t>
            </a:r>
            <a:r>
              <a:rPr lang="en-GB" sz="1400" i="1" dirty="0"/>
              <a:t>=4:ncpus=1:ngpus=1 </a:t>
            </a:r>
            <a:r>
              <a:rPr lang="en-GB" sz="1400" i="1" dirty="0" err="1"/>
              <a:t>myjob</a:t>
            </a:r>
            <a:endParaRPr lang="en-GB" sz="1400" i="1" dirty="0"/>
          </a:p>
          <a:p>
            <a:pPr marL="22225" indent="320675">
              <a:spcBef>
                <a:spcPts val="400"/>
              </a:spcBef>
              <a:buClr>
                <a:srgbClr val="000000"/>
              </a:buClr>
              <a:buSzPct val="88000"/>
            </a:pPr>
            <a:r>
              <a:rPr lang="en-GB" sz="1400" i="1" dirty="0"/>
              <a:t>Advanced GPUs scheduling (configured as </a:t>
            </a:r>
            <a:r>
              <a:rPr lang="en-GB" sz="1400" i="1" dirty="0" err="1"/>
              <a:t>vnodes</a:t>
            </a:r>
            <a:r>
              <a:rPr lang="en-GB" sz="1400" i="1" dirty="0"/>
              <a:t>)</a:t>
            </a:r>
          </a:p>
          <a:p>
            <a:pPr marL="22225" indent="320675">
              <a:lnSpc>
                <a:spcPct val="90000"/>
              </a:lnSpc>
              <a:spcBef>
                <a:spcPts val="400"/>
              </a:spcBef>
              <a:buNone/>
            </a:pPr>
            <a:r>
              <a:rPr lang="en-GB" sz="1400" dirty="0"/>
              <a:t>Each individual GPU on a node can be separately allocated by a job (PBS knows that GPU have an ID). </a:t>
            </a:r>
          </a:p>
          <a:p>
            <a:pPr marL="22225" indent="320675">
              <a:lnSpc>
                <a:spcPct val="90000"/>
              </a:lnSpc>
              <a:spcBef>
                <a:spcPts val="400"/>
              </a:spcBef>
              <a:buNone/>
            </a:pPr>
            <a:r>
              <a:rPr lang="en-GB" sz="1400" dirty="0"/>
              <a:t>	</a:t>
            </a:r>
            <a:r>
              <a:rPr lang="en-GB" sz="1400" i="1" dirty="0"/>
              <a:t>request 4 nodes with GPU id 0: </a:t>
            </a:r>
            <a:r>
              <a:rPr lang="en-GB" sz="1400" i="1" dirty="0" err="1"/>
              <a:t>qsub</a:t>
            </a:r>
            <a:r>
              <a:rPr lang="en-GB" sz="1400" i="1" dirty="0"/>
              <a:t> –</a:t>
            </a:r>
            <a:r>
              <a:rPr lang="en-GB" sz="1400" i="1" dirty="0" err="1"/>
              <a:t>lselect</a:t>
            </a:r>
            <a:r>
              <a:rPr lang="en-GB" sz="1400" i="1" dirty="0"/>
              <a:t>=4:ncpus=1:gpu_id=gpu0 </a:t>
            </a:r>
            <a:r>
              <a:rPr lang="en-GB" sz="1400" i="1" dirty="0" err="1"/>
              <a:t>myjob</a:t>
            </a:r>
            <a:endParaRPr lang="en-GB" sz="1400" i="1" dirty="0"/>
          </a:p>
        </p:txBody>
      </p:sp>
      <p:pic>
        <p:nvPicPr>
          <p:cNvPr id="50182" name="Picture 6" descr="ANd9GcRzmSCzYIzyB78GpzIZ3I-3zvKijguineP1Jzl380kMG53ILidK"/>
          <p:cNvPicPr>
            <a:picLocks noChangeAspect="1" noChangeArrowheads="1"/>
          </p:cNvPicPr>
          <p:nvPr/>
        </p:nvPicPr>
        <p:blipFill>
          <a:blip r:embed="rId3" cstate="print"/>
          <a:srcRect/>
          <a:stretch>
            <a:fillRect/>
          </a:stretch>
        </p:blipFill>
        <p:spPr bwMode="auto">
          <a:xfrm>
            <a:off x="6998688" y="1052736"/>
            <a:ext cx="2109816" cy="1714500"/>
          </a:xfrm>
          <a:prstGeom prst="rect">
            <a:avLst/>
          </a:prstGeom>
          <a:noFill/>
          <a:ln w="9525">
            <a:noFill/>
            <a:miter lim="800000"/>
            <a:headEnd/>
            <a:tailEnd/>
          </a:ln>
        </p:spPr>
      </p:pic>
      <p:sp>
        <p:nvSpPr>
          <p:cNvPr id="50183" name="Rectangle 6"/>
          <p:cNvSpPr>
            <a:spLocks noChangeArrowheads="1"/>
          </p:cNvSpPr>
          <p:nvPr/>
        </p:nvSpPr>
        <p:spPr bwMode="auto">
          <a:xfrm>
            <a:off x="1182377" y="4437064"/>
            <a:ext cx="399985" cy="287337"/>
          </a:xfrm>
          <a:prstGeom prst="rect">
            <a:avLst/>
          </a:prstGeom>
          <a:solidFill>
            <a:schemeClr val="accent1"/>
          </a:solidFill>
          <a:ln w="9525">
            <a:solidFill>
              <a:schemeClr val="tx1"/>
            </a:solidFill>
            <a:miter lim="800000"/>
            <a:headEnd/>
            <a:tailEnd/>
          </a:ln>
        </p:spPr>
        <p:txBody>
          <a:bodyPr wrap="none" anchor="ctr"/>
          <a:lstStyle/>
          <a:p>
            <a:pPr algn="ctr">
              <a:buNone/>
            </a:pPr>
            <a:r>
              <a:rPr lang="en-GB" sz="1200"/>
              <a:t>CPU</a:t>
            </a:r>
          </a:p>
        </p:txBody>
      </p:sp>
      <p:sp>
        <p:nvSpPr>
          <p:cNvPr id="50184" name="Rectangle 8"/>
          <p:cNvSpPr>
            <a:spLocks noChangeArrowheads="1"/>
          </p:cNvSpPr>
          <p:nvPr/>
        </p:nvSpPr>
        <p:spPr bwMode="auto">
          <a:xfrm>
            <a:off x="1714225" y="4437064"/>
            <a:ext cx="399986" cy="287337"/>
          </a:xfrm>
          <a:prstGeom prst="rect">
            <a:avLst/>
          </a:prstGeom>
          <a:solidFill>
            <a:srgbClr val="FFCC00"/>
          </a:solidFill>
          <a:ln w="9525">
            <a:solidFill>
              <a:schemeClr val="tx1"/>
            </a:solidFill>
            <a:miter lim="800000"/>
            <a:headEnd/>
            <a:tailEnd/>
          </a:ln>
        </p:spPr>
        <p:txBody>
          <a:bodyPr wrap="none" anchor="ctr"/>
          <a:lstStyle/>
          <a:p>
            <a:pPr algn="ctr">
              <a:buNone/>
            </a:pPr>
            <a:r>
              <a:rPr lang="en-GB" sz="1200" dirty="0"/>
              <a:t>GPU</a:t>
            </a:r>
          </a:p>
        </p:txBody>
      </p:sp>
      <p:sp>
        <p:nvSpPr>
          <p:cNvPr id="50185" name="Rectangle 9"/>
          <p:cNvSpPr>
            <a:spLocks noChangeArrowheads="1"/>
          </p:cNvSpPr>
          <p:nvPr/>
        </p:nvSpPr>
        <p:spPr bwMode="auto">
          <a:xfrm>
            <a:off x="1182377" y="4868864"/>
            <a:ext cx="399985" cy="287337"/>
          </a:xfrm>
          <a:prstGeom prst="rect">
            <a:avLst/>
          </a:prstGeom>
          <a:solidFill>
            <a:schemeClr val="accent1"/>
          </a:solidFill>
          <a:ln w="9525">
            <a:solidFill>
              <a:schemeClr val="tx1"/>
            </a:solidFill>
            <a:miter lim="800000"/>
            <a:headEnd/>
            <a:tailEnd/>
          </a:ln>
        </p:spPr>
        <p:txBody>
          <a:bodyPr wrap="none" anchor="ctr"/>
          <a:lstStyle/>
          <a:p>
            <a:pPr algn="ctr">
              <a:buNone/>
            </a:pPr>
            <a:r>
              <a:rPr lang="en-GB" sz="1200"/>
              <a:t>CPU</a:t>
            </a:r>
          </a:p>
        </p:txBody>
      </p:sp>
      <p:sp>
        <p:nvSpPr>
          <p:cNvPr id="50186" name="Rectangle 10"/>
          <p:cNvSpPr>
            <a:spLocks noChangeArrowheads="1"/>
          </p:cNvSpPr>
          <p:nvPr/>
        </p:nvSpPr>
        <p:spPr bwMode="auto">
          <a:xfrm>
            <a:off x="1714225" y="4868864"/>
            <a:ext cx="399986" cy="287337"/>
          </a:xfrm>
          <a:prstGeom prst="rect">
            <a:avLst/>
          </a:prstGeom>
          <a:solidFill>
            <a:srgbClr val="FFCC00"/>
          </a:solidFill>
          <a:ln w="9525">
            <a:solidFill>
              <a:schemeClr val="tx1"/>
            </a:solidFill>
            <a:miter lim="800000"/>
            <a:headEnd/>
            <a:tailEnd/>
          </a:ln>
        </p:spPr>
        <p:txBody>
          <a:bodyPr wrap="none" anchor="ctr"/>
          <a:lstStyle/>
          <a:p>
            <a:pPr algn="ctr">
              <a:buNone/>
            </a:pPr>
            <a:r>
              <a:rPr lang="en-GB" sz="1200"/>
              <a:t>GPU</a:t>
            </a:r>
          </a:p>
        </p:txBody>
      </p:sp>
      <p:sp>
        <p:nvSpPr>
          <p:cNvPr id="50187" name="Text Box 12"/>
          <p:cNvSpPr txBox="1">
            <a:spLocks noChangeArrowheads="1"/>
          </p:cNvSpPr>
          <p:nvPr/>
        </p:nvSpPr>
        <p:spPr bwMode="auto">
          <a:xfrm>
            <a:off x="1116444" y="5516563"/>
            <a:ext cx="1643783" cy="258532"/>
          </a:xfrm>
          <a:prstGeom prst="rect">
            <a:avLst/>
          </a:prstGeom>
          <a:noFill/>
          <a:ln w="9525">
            <a:noFill/>
            <a:miter lim="800000"/>
            <a:headEnd/>
            <a:tailEnd/>
          </a:ln>
        </p:spPr>
        <p:txBody>
          <a:bodyPr wrap="none">
            <a:spAutoFit/>
          </a:bodyPr>
          <a:lstStyle/>
          <a:p>
            <a:r>
              <a:rPr lang="en-GB" sz="1200" dirty="0"/>
              <a:t>Node with resources</a:t>
            </a:r>
          </a:p>
        </p:txBody>
      </p:sp>
      <p:sp>
        <p:nvSpPr>
          <p:cNvPr id="50188" name="Rectangle 13"/>
          <p:cNvSpPr>
            <a:spLocks noChangeArrowheads="1"/>
          </p:cNvSpPr>
          <p:nvPr/>
        </p:nvSpPr>
        <p:spPr bwMode="auto">
          <a:xfrm>
            <a:off x="5103117" y="4292600"/>
            <a:ext cx="2725179" cy="1943100"/>
          </a:xfrm>
          <a:prstGeom prst="rect">
            <a:avLst/>
          </a:prstGeom>
          <a:solidFill>
            <a:srgbClr val="CCFFCC"/>
          </a:solidFill>
          <a:ln w="9525">
            <a:solidFill>
              <a:schemeClr val="tx1"/>
            </a:solidFill>
            <a:miter lim="800000"/>
            <a:headEnd/>
            <a:tailEnd/>
          </a:ln>
        </p:spPr>
        <p:txBody>
          <a:bodyPr wrap="none" anchor="ctr"/>
          <a:lstStyle/>
          <a:p>
            <a:pPr>
              <a:buNone/>
            </a:pPr>
            <a:endParaRPr lang="en-GB" sz="1200"/>
          </a:p>
        </p:txBody>
      </p:sp>
      <p:sp>
        <p:nvSpPr>
          <p:cNvPr id="50189" name="Rectangle 14"/>
          <p:cNvSpPr>
            <a:spLocks noChangeArrowheads="1"/>
          </p:cNvSpPr>
          <p:nvPr/>
        </p:nvSpPr>
        <p:spPr bwMode="auto">
          <a:xfrm>
            <a:off x="5633502" y="4581525"/>
            <a:ext cx="399985" cy="287338"/>
          </a:xfrm>
          <a:prstGeom prst="rect">
            <a:avLst/>
          </a:prstGeom>
          <a:solidFill>
            <a:schemeClr val="accent1"/>
          </a:solidFill>
          <a:ln w="9525">
            <a:solidFill>
              <a:schemeClr val="tx1"/>
            </a:solidFill>
            <a:miter lim="800000"/>
            <a:headEnd/>
            <a:tailEnd/>
          </a:ln>
        </p:spPr>
        <p:txBody>
          <a:bodyPr wrap="none" anchor="ctr"/>
          <a:lstStyle/>
          <a:p>
            <a:pPr algn="ctr">
              <a:buNone/>
            </a:pPr>
            <a:r>
              <a:rPr lang="en-GB" sz="1200"/>
              <a:t>CPU</a:t>
            </a:r>
          </a:p>
        </p:txBody>
      </p:sp>
      <p:sp>
        <p:nvSpPr>
          <p:cNvPr id="50190" name="Rectangle 15"/>
          <p:cNvSpPr>
            <a:spLocks noChangeArrowheads="1"/>
          </p:cNvSpPr>
          <p:nvPr/>
        </p:nvSpPr>
        <p:spPr bwMode="auto">
          <a:xfrm>
            <a:off x="6165350" y="4581525"/>
            <a:ext cx="399986" cy="287338"/>
          </a:xfrm>
          <a:prstGeom prst="rect">
            <a:avLst/>
          </a:prstGeom>
          <a:solidFill>
            <a:srgbClr val="FFCC00"/>
          </a:solidFill>
          <a:ln w="9525">
            <a:solidFill>
              <a:schemeClr val="tx1"/>
            </a:solidFill>
            <a:miter lim="800000"/>
            <a:headEnd/>
            <a:tailEnd/>
          </a:ln>
        </p:spPr>
        <p:txBody>
          <a:bodyPr wrap="none" anchor="ctr"/>
          <a:lstStyle/>
          <a:p>
            <a:pPr algn="ctr">
              <a:buNone/>
            </a:pPr>
            <a:r>
              <a:rPr lang="en-GB" sz="1200"/>
              <a:t>GPU</a:t>
            </a:r>
          </a:p>
        </p:txBody>
      </p:sp>
      <p:sp>
        <p:nvSpPr>
          <p:cNvPr id="50191" name="Rectangle 16"/>
          <p:cNvSpPr>
            <a:spLocks noChangeArrowheads="1"/>
          </p:cNvSpPr>
          <p:nvPr/>
        </p:nvSpPr>
        <p:spPr bwMode="auto">
          <a:xfrm>
            <a:off x="5633502" y="5229225"/>
            <a:ext cx="399985" cy="287338"/>
          </a:xfrm>
          <a:prstGeom prst="rect">
            <a:avLst/>
          </a:prstGeom>
          <a:solidFill>
            <a:schemeClr val="accent1"/>
          </a:solidFill>
          <a:ln w="9525">
            <a:solidFill>
              <a:schemeClr val="tx1"/>
            </a:solidFill>
            <a:miter lim="800000"/>
            <a:headEnd/>
            <a:tailEnd/>
          </a:ln>
        </p:spPr>
        <p:txBody>
          <a:bodyPr wrap="none" anchor="ctr"/>
          <a:lstStyle/>
          <a:p>
            <a:pPr algn="ctr">
              <a:buNone/>
            </a:pPr>
            <a:r>
              <a:rPr lang="en-GB" sz="1200"/>
              <a:t>CPU</a:t>
            </a:r>
          </a:p>
        </p:txBody>
      </p:sp>
      <p:sp>
        <p:nvSpPr>
          <p:cNvPr id="50192" name="Rectangle 17"/>
          <p:cNvSpPr>
            <a:spLocks noChangeArrowheads="1"/>
          </p:cNvSpPr>
          <p:nvPr/>
        </p:nvSpPr>
        <p:spPr bwMode="auto">
          <a:xfrm>
            <a:off x="6165350" y="5229225"/>
            <a:ext cx="399986" cy="287338"/>
          </a:xfrm>
          <a:prstGeom prst="rect">
            <a:avLst/>
          </a:prstGeom>
          <a:solidFill>
            <a:srgbClr val="FFCC00"/>
          </a:solidFill>
          <a:ln w="9525">
            <a:solidFill>
              <a:schemeClr val="tx1"/>
            </a:solidFill>
            <a:miter lim="800000"/>
            <a:headEnd/>
            <a:tailEnd/>
          </a:ln>
        </p:spPr>
        <p:txBody>
          <a:bodyPr wrap="none" anchor="ctr"/>
          <a:lstStyle/>
          <a:p>
            <a:pPr algn="ctr">
              <a:buNone/>
            </a:pPr>
            <a:r>
              <a:rPr lang="en-GB" sz="1200"/>
              <a:t>GPU</a:t>
            </a:r>
          </a:p>
        </p:txBody>
      </p:sp>
      <p:sp>
        <p:nvSpPr>
          <p:cNvPr id="50193" name="Rectangle 19"/>
          <p:cNvSpPr>
            <a:spLocks noChangeArrowheads="1"/>
          </p:cNvSpPr>
          <p:nvPr/>
        </p:nvSpPr>
        <p:spPr bwMode="auto">
          <a:xfrm>
            <a:off x="5236446" y="4435476"/>
            <a:ext cx="2458521" cy="576263"/>
          </a:xfrm>
          <a:prstGeom prst="rect">
            <a:avLst/>
          </a:prstGeom>
          <a:noFill/>
          <a:ln w="12700">
            <a:solidFill>
              <a:schemeClr val="tx1"/>
            </a:solidFill>
            <a:prstDash val="dash"/>
            <a:miter lim="800000"/>
            <a:headEnd/>
            <a:tailEnd/>
          </a:ln>
        </p:spPr>
        <p:txBody>
          <a:bodyPr wrap="none" anchor="ctr"/>
          <a:lstStyle/>
          <a:p>
            <a:pPr>
              <a:buNone/>
            </a:pPr>
            <a:endParaRPr lang="en-GB" sz="1200"/>
          </a:p>
        </p:txBody>
      </p:sp>
      <p:sp>
        <p:nvSpPr>
          <p:cNvPr id="50194" name="Rectangle 20"/>
          <p:cNvSpPr>
            <a:spLocks noChangeArrowheads="1"/>
          </p:cNvSpPr>
          <p:nvPr/>
        </p:nvSpPr>
        <p:spPr bwMode="auto">
          <a:xfrm>
            <a:off x="5236446" y="5084763"/>
            <a:ext cx="2458521" cy="576262"/>
          </a:xfrm>
          <a:prstGeom prst="rect">
            <a:avLst/>
          </a:prstGeom>
          <a:noFill/>
          <a:ln w="12700">
            <a:solidFill>
              <a:schemeClr val="tx1"/>
            </a:solidFill>
            <a:prstDash val="dash"/>
            <a:miter lim="800000"/>
            <a:headEnd/>
            <a:tailEnd/>
          </a:ln>
        </p:spPr>
        <p:txBody>
          <a:bodyPr wrap="none" anchor="ctr"/>
          <a:lstStyle/>
          <a:p>
            <a:pPr>
              <a:buNone/>
            </a:pPr>
            <a:endParaRPr lang="en-GB" sz="1200"/>
          </a:p>
        </p:txBody>
      </p:sp>
      <p:sp>
        <p:nvSpPr>
          <p:cNvPr id="50195" name="Text Box 21"/>
          <p:cNvSpPr txBox="1">
            <a:spLocks noChangeArrowheads="1"/>
          </p:cNvSpPr>
          <p:nvPr/>
        </p:nvSpPr>
        <p:spPr bwMode="auto">
          <a:xfrm>
            <a:off x="6897926" y="4579938"/>
            <a:ext cx="681597" cy="258532"/>
          </a:xfrm>
          <a:prstGeom prst="rect">
            <a:avLst/>
          </a:prstGeom>
          <a:noFill/>
          <a:ln w="9525">
            <a:noFill/>
            <a:miter lim="800000"/>
            <a:headEnd/>
            <a:tailEnd/>
          </a:ln>
        </p:spPr>
        <p:txBody>
          <a:bodyPr wrap="none">
            <a:spAutoFit/>
          </a:bodyPr>
          <a:lstStyle/>
          <a:p>
            <a:pPr>
              <a:buNone/>
            </a:pPr>
            <a:r>
              <a:rPr lang="en-GB" sz="1200"/>
              <a:t>vnode0</a:t>
            </a:r>
          </a:p>
        </p:txBody>
      </p:sp>
      <p:sp>
        <p:nvSpPr>
          <p:cNvPr id="50196" name="Text Box 22"/>
          <p:cNvSpPr txBox="1">
            <a:spLocks noChangeArrowheads="1"/>
          </p:cNvSpPr>
          <p:nvPr/>
        </p:nvSpPr>
        <p:spPr bwMode="auto">
          <a:xfrm>
            <a:off x="6897926" y="5227638"/>
            <a:ext cx="681597" cy="258532"/>
          </a:xfrm>
          <a:prstGeom prst="rect">
            <a:avLst/>
          </a:prstGeom>
          <a:noFill/>
          <a:ln w="9525">
            <a:noFill/>
            <a:miter lim="800000"/>
            <a:headEnd/>
            <a:tailEnd/>
          </a:ln>
        </p:spPr>
        <p:txBody>
          <a:bodyPr wrap="none">
            <a:spAutoFit/>
          </a:bodyPr>
          <a:lstStyle/>
          <a:p>
            <a:pPr>
              <a:buNone/>
            </a:pPr>
            <a:r>
              <a:rPr lang="en-GB" sz="1200"/>
              <a:t>vnode1</a:t>
            </a:r>
          </a:p>
        </p:txBody>
      </p:sp>
      <p:sp>
        <p:nvSpPr>
          <p:cNvPr id="50197" name="Text Box 23"/>
          <p:cNvSpPr txBox="1">
            <a:spLocks noChangeArrowheads="1"/>
          </p:cNvSpPr>
          <p:nvPr/>
        </p:nvSpPr>
        <p:spPr bwMode="auto">
          <a:xfrm>
            <a:off x="5236445" y="5876925"/>
            <a:ext cx="1403269" cy="258532"/>
          </a:xfrm>
          <a:prstGeom prst="rect">
            <a:avLst/>
          </a:prstGeom>
          <a:noFill/>
          <a:ln w="9525">
            <a:noFill/>
            <a:miter lim="800000"/>
            <a:headEnd/>
            <a:tailEnd/>
          </a:ln>
        </p:spPr>
        <p:txBody>
          <a:bodyPr wrap="none">
            <a:spAutoFit/>
          </a:bodyPr>
          <a:lstStyle/>
          <a:p>
            <a:pPr>
              <a:buNone/>
            </a:pPr>
            <a:r>
              <a:rPr lang="en-GB" sz="1200"/>
              <a:t>Node with vnodes</a:t>
            </a:r>
          </a:p>
        </p:txBody>
      </p:sp>
      <p:sp>
        <p:nvSpPr>
          <p:cNvPr id="50198" name="Text Box 24"/>
          <p:cNvSpPr txBox="1">
            <a:spLocks noChangeArrowheads="1"/>
          </p:cNvSpPr>
          <p:nvPr/>
        </p:nvSpPr>
        <p:spPr bwMode="auto">
          <a:xfrm>
            <a:off x="1249773" y="6309320"/>
            <a:ext cx="6546279" cy="258532"/>
          </a:xfrm>
          <a:prstGeom prst="rect">
            <a:avLst/>
          </a:prstGeom>
          <a:noFill/>
          <a:ln w="9525">
            <a:noFill/>
            <a:miter lim="800000"/>
            <a:headEnd/>
            <a:tailEnd/>
          </a:ln>
        </p:spPr>
        <p:txBody>
          <a:bodyPr wrap="none">
            <a:spAutoFit/>
          </a:bodyPr>
          <a:lstStyle/>
          <a:p>
            <a:pPr>
              <a:buNone/>
            </a:pPr>
            <a:r>
              <a:rPr lang="en-GB" sz="1200" dirty="0"/>
              <a:t>In both cases the placement/binding of tasks to the GPU is a responsibility of the application</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hape 412"/>
          <p:cNvSpPr>
            <a:spLocks noChangeArrowheads="1"/>
          </p:cNvSpPr>
          <p:nvPr/>
        </p:nvSpPr>
        <p:spPr bwMode="auto">
          <a:xfrm>
            <a:off x="351636" y="1401268"/>
            <a:ext cx="7314028" cy="369291"/>
          </a:xfrm>
          <a:prstGeom prst="rect">
            <a:avLst/>
          </a:prstGeom>
          <a:noFill/>
          <a:ln w="9525">
            <a:noFill/>
            <a:miter lim="800000"/>
            <a:headEnd/>
            <a:tailEnd/>
          </a:ln>
        </p:spPr>
        <p:txBody>
          <a:bodyPr lIns="91425" tIns="45700" rIns="91425" bIns="45700" anchor="ctr">
            <a:spAutoFit/>
          </a:bodyPr>
          <a:lstStyle/>
          <a:p>
            <a:pPr>
              <a:buClr>
                <a:srgbClr val="000000"/>
              </a:buClr>
              <a:buSzPct val="55000"/>
              <a:buFont typeface="Arial" charset="0"/>
              <a:buNone/>
            </a:pPr>
            <a:r>
              <a:rPr lang="en-GB" sz="2000" i="1">
                <a:solidFill>
                  <a:srgbClr val="367CBB"/>
                </a:solidFill>
              </a:rPr>
              <a:t>PBSPro (Resource Manager, focus on GPUs)</a:t>
            </a:r>
          </a:p>
        </p:txBody>
      </p:sp>
      <p:sp>
        <p:nvSpPr>
          <p:cNvPr id="52227" name="Shape 413"/>
          <p:cNvSpPr>
            <a:spLocks noChangeArrowheads="1"/>
          </p:cNvSpPr>
          <p:nvPr/>
        </p:nvSpPr>
        <p:spPr bwMode="auto">
          <a:xfrm>
            <a:off x="186075" y="2296979"/>
            <a:ext cx="8472960" cy="3148245"/>
          </a:xfrm>
          <a:prstGeom prst="rect">
            <a:avLst/>
          </a:prstGeom>
          <a:noFill/>
          <a:ln w="9525" cap="rnd">
            <a:noFill/>
            <a:round/>
            <a:headEnd/>
            <a:tailEnd/>
          </a:ln>
        </p:spPr>
        <p:txBody>
          <a:bodyPr lIns="92150" tIns="46075" rIns="92150" bIns="46075">
            <a:spAutoFit/>
          </a:bodyPr>
          <a:lstStyle/>
          <a:p>
            <a:pPr marL="22225" indent="320675">
              <a:lnSpc>
                <a:spcPct val="120000"/>
              </a:lnSpc>
              <a:spcBef>
                <a:spcPts val="400"/>
              </a:spcBef>
              <a:buClr>
                <a:srgbClr val="000000"/>
              </a:buClr>
              <a:buFont typeface="Wingdings" pitchFamily="2" charset="2"/>
              <a:buNone/>
            </a:pPr>
            <a:r>
              <a:rPr lang="en-GB" sz="1800" i="1" dirty="0" smtClean="0">
                <a:solidFill>
                  <a:srgbClr val="008BC6"/>
                </a:solidFill>
              </a:rPr>
              <a:t>Main </a:t>
            </a:r>
            <a:r>
              <a:rPr lang="en-GB" sz="1800" i="1" dirty="0">
                <a:solidFill>
                  <a:srgbClr val="008BC6"/>
                </a:solidFill>
              </a:rPr>
              <a:t>results</a:t>
            </a:r>
          </a:p>
          <a:p>
            <a:pPr marL="22225" indent="320675">
              <a:lnSpc>
                <a:spcPct val="120000"/>
              </a:lnSpc>
              <a:spcBef>
                <a:spcPts val="400"/>
              </a:spcBef>
              <a:buClr>
                <a:srgbClr val="000000"/>
              </a:buClr>
              <a:buFont typeface="Wingdings" pitchFamily="2" charset="2"/>
              <a:buChar char="Ø"/>
            </a:pPr>
            <a:endParaRPr lang="en-GB" sz="1600" i="1" dirty="0"/>
          </a:p>
          <a:p>
            <a:pPr marL="22225" indent="320675">
              <a:lnSpc>
                <a:spcPct val="120000"/>
              </a:lnSpc>
              <a:spcBef>
                <a:spcPts val="400"/>
              </a:spcBef>
              <a:buClr>
                <a:srgbClr val="000000"/>
              </a:buClr>
              <a:buFont typeface="Wingdings" pitchFamily="2" charset="2"/>
              <a:buNone/>
            </a:pPr>
            <a:r>
              <a:rPr lang="en-GB" sz="1600" i="1" dirty="0"/>
              <a:t>Basic GPUs scheduling</a:t>
            </a:r>
          </a:p>
          <a:p>
            <a:pPr marL="914400" lvl="1" indent="-317500">
              <a:lnSpc>
                <a:spcPct val="120000"/>
              </a:lnSpc>
              <a:spcBef>
                <a:spcPts val="400"/>
              </a:spcBef>
              <a:buClr>
                <a:srgbClr val="000000"/>
              </a:buClr>
              <a:buFont typeface="Wingdings" pitchFamily="2" charset="2"/>
              <a:buChar char="Ø"/>
            </a:pPr>
            <a:r>
              <a:rPr lang="en-GB" sz="1600" i="1" dirty="0"/>
              <a:t>Easier to configure, administer and use (from end user point of view)</a:t>
            </a:r>
          </a:p>
          <a:p>
            <a:pPr marL="914400" lvl="1" indent="-317500">
              <a:lnSpc>
                <a:spcPct val="120000"/>
              </a:lnSpc>
              <a:spcBef>
                <a:spcPts val="400"/>
              </a:spcBef>
              <a:buClr>
                <a:srgbClr val="000000"/>
              </a:buClr>
              <a:buFont typeface="Wingdings" pitchFamily="2" charset="2"/>
              <a:buChar char="Ø"/>
            </a:pPr>
            <a:r>
              <a:rPr lang="en-GB" sz="1600" i="1" dirty="0"/>
              <a:t>More flexible with heterogeneous jobs (</a:t>
            </a:r>
            <a:r>
              <a:rPr lang="en-GB" sz="1600" i="1" dirty="0" err="1"/>
              <a:t>cpu</a:t>
            </a:r>
            <a:r>
              <a:rPr lang="en-GB" sz="1600" i="1" dirty="0"/>
              <a:t> only and </a:t>
            </a:r>
            <a:r>
              <a:rPr lang="en-GB" sz="1600" i="1" dirty="0" err="1"/>
              <a:t>gpu</a:t>
            </a:r>
            <a:r>
              <a:rPr lang="en-GB" sz="1600" i="1" dirty="0"/>
              <a:t>)</a:t>
            </a:r>
          </a:p>
          <a:p>
            <a:pPr marL="22225" indent="320675">
              <a:lnSpc>
                <a:spcPct val="120000"/>
              </a:lnSpc>
              <a:spcBef>
                <a:spcPts val="400"/>
              </a:spcBef>
              <a:buClr>
                <a:srgbClr val="000000"/>
              </a:buClr>
              <a:buFont typeface="Wingdings" pitchFamily="2" charset="2"/>
              <a:buNone/>
            </a:pPr>
            <a:r>
              <a:rPr lang="en-GB" sz="1600" i="1" dirty="0"/>
              <a:t>Basic and Advanced</a:t>
            </a:r>
          </a:p>
          <a:p>
            <a:pPr marL="914400" lvl="1" indent="-317500">
              <a:lnSpc>
                <a:spcPct val="120000"/>
              </a:lnSpc>
              <a:spcBef>
                <a:spcPts val="400"/>
              </a:spcBef>
              <a:buClr>
                <a:srgbClr val="000000"/>
              </a:buClr>
              <a:buFont typeface="Wingdings" pitchFamily="2" charset="2"/>
              <a:buChar char="Ø"/>
            </a:pPr>
            <a:r>
              <a:rPr lang="en-GB" sz="1600" i="1" dirty="0"/>
              <a:t>No binding between tasks and GPUs, no enforcing (neither with the advanced scheduling).</a:t>
            </a:r>
          </a:p>
          <a:p>
            <a:pPr marL="914400" lvl="1" indent="-317500">
              <a:lnSpc>
                <a:spcPct val="120000"/>
              </a:lnSpc>
              <a:spcBef>
                <a:spcPts val="400"/>
              </a:spcBef>
              <a:buClr>
                <a:srgbClr val="000000"/>
              </a:buClr>
              <a:buFont typeface="Wingdings" pitchFamily="2" charset="2"/>
              <a:buChar char="Ø"/>
            </a:pPr>
            <a:r>
              <a:rPr lang="en-GB" sz="1600" i="1" dirty="0"/>
              <a:t>Always conflicts when sharing nodes between jobs using GPUs </a:t>
            </a:r>
          </a:p>
        </p:txBody>
      </p:sp>
      <p:pic>
        <p:nvPicPr>
          <p:cNvPr id="52229" name="Picture 6" descr="ANd9GcRzmSCzYIzyB78GpzIZ3I-3zvKijguineP1Jzl380kMG53ILidK"/>
          <p:cNvPicPr>
            <a:picLocks noChangeAspect="1" noChangeArrowheads="1"/>
          </p:cNvPicPr>
          <p:nvPr/>
        </p:nvPicPr>
        <p:blipFill>
          <a:blip r:embed="rId3" cstate="print"/>
          <a:srcRect/>
          <a:stretch>
            <a:fillRect/>
          </a:stretch>
        </p:blipFill>
        <p:spPr bwMode="auto">
          <a:xfrm>
            <a:off x="6998688" y="1052736"/>
            <a:ext cx="2109816" cy="17145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a:xfrm>
            <a:off x="611560" y="1556792"/>
            <a:ext cx="7296150" cy="758825"/>
          </a:xfrm>
        </p:spPr>
        <p:txBody>
          <a:bodyPr/>
          <a:lstStyle/>
          <a:p>
            <a:r>
              <a:rPr lang="en-GB" sz="2400" i="1" dirty="0" smtClean="0">
                <a:solidFill>
                  <a:srgbClr val="367CBB"/>
                </a:solidFill>
                <a:latin typeface="Arial" charset="0"/>
                <a:cs typeface="Arial" charset="0"/>
              </a:rPr>
              <a:t>Conclusions</a:t>
            </a:r>
          </a:p>
        </p:txBody>
      </p:sp>
      <p:sp>
        <p:nvSpPr>
          <p:cNvPr id="54274" name="Rectangle 3"/>
          <p:cNvSpPr>
            <a:spLocks noGrp="1"/>
          </p:cNvSpPr>
          <p:nvPr>
            <p:ph type="body" idx="4294967295"/>
          </p:nvPr>
        </p:nvSpPr>
        <p:spPr>
          <a:xfrm>
            <a:off x="251520" y="2636912"/>
            <a:ext cx="8177213" cy="3294063"/>
          </a:xfrm>
        </p:spPr>
        <p:txBody>
          <a:bodyPr/>
          <a:lstStyle/>
          <a:p>
            <a:pPr marL="266700" indent="-266700" algn="l">
              <a:lnSpc>
                <a:spcPct val="200000"/>
              </a:lnSpc>
            </a:pPr>
            <a:r>
              <a:rPr lang="en-GB" sz="2000" dirty="0" smtClean="0">
                <a:latin typeface="Arial" charset="0"/>
                <a:cs typeface="Arial" charset="0"/>
              </a:rPr>
              <a:t>Hybrid clusters can bridge the gap with </a:t>
            </a:r>
            <a:r>
              <a:rPr lang="en-GB" sz="2000" dirty="0" err="1" smtClean="0">
                <a:latin typeface="Arial" charset="0"/>
                <a:cs typeface="Arial" charset="0"/>
              </a:rPr>
              <a:t>exascale</a:t>
            </a:r>
            <a:r>
              <a:rPr lang="en-GB" sz="2000" dirty="0" smtClean="0">
                <a:latin typeface="Arial" charset="0"/>
                <a:cs typeface="Arial" charset="0"/>
              </a:rPr>
              <a:t> machines</a:t>
            </a:r>
          </a:p>
          <a:p>
            <a:pPr marL="266700" indent="-266700" algn="l">
              <a:lnSpc>
                <a:spcPct val="200000"/>
              </a:lnSpc>
            </a:pPr>
            <a:r>
              <a:rPr lang="en-GB" dirty="0" smtClean="0">
                <a:latin typeface="Arial" charset="0"/>
                <a:cs typeface="Arial" charset="0"/>
              </a:rPr>
              <a:t>New hybrid programming models</a:t>
            </a:r>
            <a:endParaRPr lang="en-GB" sz="2000" dirty="0" smtClean="0">
              <a:latin typeface="Arial" charset="0"/>
              <a:cs typeface="Arial" charset="0"/>
            </a:endParaRPr>
          </a:p>
          <a:p>
            <a:pPr marL="266700" indent="-266700" algn="l">
              <a:lnSpc>
                <a:spcPct val="200000"/>
              </a:lnSpc>
            </a:pPr>
            <a:r>
              <a:rPr lang="en-GB" sz="2000" dirty="0" smtClean="0">
                <a:latin typeface="Arial" charset="0"/>
                <a:cs typeface="Arial" charset="0"/>
              </a:rPr>
              <a:t>Hierarchical monitor for hybrid and heterogeneous systems.</a:t>
            </a:r>
          </a:p>
          <a:p>
            <a:pPr marL="266700" indent="-266700" algn="l">
              <a:lnSpc>
                <a:spcPct val="200000"/>
              </a:lnSpc>
            </a:pPr>
            <a:r>
              <a:rPr lang="en-GB" sz="2000" dirty="0" smtClean="0">
                <a:latin typeface="Arial" charset="0"/>
                <a:cs typeface="Arial" charset="0"/>
              </a:rPr>
              <a:t>GPFS as a “reliable” parallel </a:t>
            </a:r>
            <a:r>
              <a:rPr lang="en-GB" sz="2000" dirty="0" err="1" smtClean="0">
                <a:latin typeface="Arial" charset="0"/>
                <a:cs typeface="Arial" charset="0"/>
              </a:rPr>
              <a:t>filesystem</a:t>
            </a:r>
            <a:r>
              <a:rPr lang="en-GB" sz="2000" dirty="0" smtClean="0">
                <a:latin typeface="Arial" charset="0"/>
                <a:cs typeface="Arial" charset="0"/>
              </a:rPr>
              <a:t>.</a:t>
            </a:r>
          </a:p>
          <a:p>
            <a:pPr marL="266700" indent="-266700" algn="l">
              <a:lnSpc>
                <a:spcPct val="200000"/>
              </a:lnSpc>
            </a:pPr>
            <a:r>
              <a:rPr lang="en-GB" sz="2000" dirty="0" err="1" smtClean="0">
                <a:latin typeface="Arial" charset="0"/>
                <a:cs typeface="Arial" charset="0"/>
              </a:rPr>
              <a:t>PBSpro</a:t>
            </a:r>
            <a:r>
              <a:rPr lang="en-GB" sz="2000" dirty="0" smtClean="0">
                <a:latin typeface="Arial" charset="0"/>
                <a:cs typeface="Arial" charset="0"/>
              </a:rPr>
              <a:t>, easy to manage GPU, but node sharing should be avoided</a:t>
            </a:r>
          </a:p>
        </p:txBody>
      </p:sp>
      <p:pic>
        <p:nvPicPr>
          <p:cNvPr id="54275" name="Picture 4" descr="ANd9GcRZAr9fXFt2dr8IDiUMxcypksxpr3NoNV8tV3DS3ZxH0kX4RKm_6w"/>
          <p:cNvPicPr>
            <a:picLocks noChangeAspect="1" noChangeArrowheads="1"/>
          </p:cNvPicPr>
          <p:nvPr/>
        </p:nvPicPr>
        <p:blipFill>
          <a:blip r:embed="rId2" cstate="print"/>
          <a:srcRect/>
          <a:stretch>
            <a:fillRect/>
          </a:stretch>
        </p:blipFill>
        <p:spPr bwMode="auto">
          <a:xfrm>
            <a:off x="7368238" y="1341439"/>
            <a:ext cx="1657084" cy="2016125"/>
          </a:xfrm>
          <a:prstGeom prst="rect">
            <a:avLst/>
          </a:prstGeom>
          <a:noFill/>
          <a:ln w="9525">
            <a:noFill/>
            <a:miter lim="800000"/>
            <a:headEnd/>
            <a:tailEnd/>
          </a:ln>
        </p:spPr>
      </p:pic>
      <p:sp>
        <p:nvSpPr>
          <p:cNvPr id="54276" name="Text Box 5"/>
          <p:cNvSpPr txBox="1">
            <a:spLocks noChangeArrowheads="1"/>
          </p:cNvSpPr>
          <p:nvPr/>
        </p:nvSpPr>
        <p:spPr bwMode="auto">
          <a:xfrm>
            <a:off x="4788024" y="6093296"/>
            <a:ext cx="3113160" cy="341632"/>
          </a:xfrm>
          <a:prstGeom prst="rect">
            <a:avLst/>
          </a:prstGeom>
          <a:noFill/>
          <a:ln w="9525">
            <a:noFill/>
            <a:miter lim="800000"/>
            <a:headEnd/>
            <a:tailEnd/>
          </a:ln>
        </p:spPr>
        <p:txBody>
          <a:bodyPr wrap="none">
            <a:spAutoFit/>
          </a:bodyPr>
          <a:lstStyle/>
          <a:p>
            <a:pPr>
              <a:buNone/>
            </a:pPr>
            <a:r>
              <a:rPr lang="en-GB" sz="1800" dirty="0"/>
              <a:t>		thank you </a:t>
            </a:r>
          </a:p>
        </p:txBody>
      </p:sp>
      <p:sp>
        <p:nvSpPr>
          <p:cNvPr id="54278" name="Text Box 6"/>
          <p:cNvSpPr txBox="1">
            <a:spLocks noChangeArrowheads="1"/>
          </p:cNvSpPr>
          <p:nvPr/>
        </p:nvSpPr>
        <p:spPr bwMode="auto">
          <a:xfrm>
            <a:off x="7524328" y="3645024"/>
            <a:ext cx="1471685" cy="1148007"/>
          </a:xfrm>
          <a:prstGeom prst="rect">
            <a:avLst/>
          </a:prstGeom>
          <a:noFill/>
          <a:ln w="9525">
            <a:noFill/>
            <a:miter lim="800000"/>
            <a:headEnd/>
            <a:tailEnd/>
          </a:ln>
          <a:effectLst/>
        </p:spPr>
        <p:txBody>
          <a:bodyPr wrap="none">
            <a:spAutoFit/>
          </a:bodyPr>
          <a:lstStyle/>
          <a:p>
            <a:pPr>
              <a:buNone/>
            </a:pPr>
            <a:r>
              <a:rPr lang="en-GB" sz="1400" dirty="0"/>
              <a:t>Contribution</a:t>
            </a:r>
          </a:p>
          <a:p>
            <a:pPr>
              <a:buNone/>
            </a:pPr>
            <a:r>
              <a:rPr lang="en-GB" sz="1400" i="1" dirty="0"/>
              <a:t>Daniela </a:t>
            </a:r>
            <a:r>
              <a:rPr lang="en-GB" sz="1400" i="1" dirty="0" err="1"/>
              <a:t>Galetti</a:t>
            </a:r>
            <a:endParaRPr lang="en-GB" sz="1400" i="1" dirty="0"/>
          </a:p>
          <a:p>
            <a:pPr>
              <a:buNone/>
            </a:pPr>
            <a:r>
              <a:rPr lang="en-GB" sz="1400" i="1" dirty="0"/>
              <a:t>Marco </a:t>
            </a:r>
            <a:r>
              <a:rPr lang="en-GB" sz="1400" i="1" dirty="0" err="1"/>
              <a:t>Sbrighi</a:t>
            </a:r>
            <a:endParaRPr lang="en-GB" sz="1400" i="1" dirty="0"/>
          </a:p>
          <a:p>
            <a:pPr>
              <a:buNone/>
            </a:pPr>
            <a:r>
              <a:rPr lang="en-GB" sz="1400" i="1" dirty="0"/>
              <a:t>Federico Paladin</a:t>
            </a:r>
          </a:p>
          <a:p>
            <a:pPr>
              <a:buNone/>
            </a:pPr>
            <a:r>
              <a:rPr lang="en-GB" sz="1400" i="1" dirty="0" err="1"/>
              <a:t>Fabrizio</a:t>
            </a:r>
            <a:r>
              <a:rPr lang="en-GB" sz="1400" i="1" dirty="0"/>
              <a:t> Vitale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052736"/>
            <a:ext cx="7772400" cy="1371600"/>
          </a:xfrm>
        </p:spPr>
        <p:txBody>
          <a:bodyPr/>
          <a:lstStyle/>
          <a:p>
            <a:r>
              <a:rPr lang="en-GB" dirty="0" err="1" smtClean="0"/>
              <a:t>nVIDIA</a:t>
            </a:r>
            <a:r>
              <a:rPr lang="en-GB" dirty="0" smtClean="0"/>
              <a:t> GPU</a:t>
            </a:r>
            <a:endParaRPr lang="it-IT" dirty="0"/>
          </a:p>
        </p:txBody>
      </p:sp>
      <p:pic>
        <p:nvPicPr>
          <p:cNvPr id="5" name="Picture 13"/>
          <p:cNvPicPr>
            <a:picLocks noChangeAspect="1" noChangeArrowheads="1"/>
          </p:cNvPicPr>
          <p:nvPr/>
        </p:nvPicPr>
        <p:blipFill>
          <a:blip r:embed="rId2" cstate="print"/>
          <a:srcRect/>
          <a:stretch>
            <a:fillRect/>
          </a:stretch>
        </p:blipFill>
        <p:spPr bwMode="auto">
          <a:xfrm>
            <a:off x="179512" y="4005064"/>
            <a:ext cx="3168650" cy="2297112"/>
          </a:xfrm>
          <a:prstGeom prst="rect">
            <a:avLst/>
          </a:prstGeom>
          <a:noFill/>
          <a:ln w="9525">
            <a:noFill/>
            <a:miter lim="800000"/>
            <a:headEnd/>
            <a:tailEnd/>
          </a:ln>
          <a:effectLst/>
        </p:spPr>
      </p:pic>
      <p:pic>
        <p:nvPicPr>
          <p:cNvPr id="6" name="Picture 15" descr="gf100-diagram"/>
          <p:cNvPicPr>
            <a:picLocks noChangeAspect="1" noChangeArrowheads="1"/>
          </p:cNvPicPr>
          <p:nvPr/>
        </p:nvPicPr>
        <p:blipFill>
          <a:blip r:embed="rId3" cstate="print"/>
          <a:srcRect/>
          <a:stretch>
            <a:fillRect/>
          </a:stretch>
        </p:blipFill>
        <p:spPr bwMode="auto">
          <a:xfrm>
            <a:off x="3779267" y="1988840"/>
            <a:ext cx="5329237" cy="4351338"/>
          </a:xfrm>
          <a:prstGeom prst="rect">
            <a:avLst/>
          </a:prstGeom>
          <a:noFill/>
        </p:spPr>
      </p:pic>
      <p:sp>
        <p:nvSpPr>
          <p:cNvPr id="7" name="Rectangle 6"/>
          <p:cNvSpPr>
            <a:spLocks noChangeArrowheads="1"/>
          </p:cNvSpPr>
          <p:nvPr/>
        </p:nvSpPr>
        <p:spPr bwMode="auto">
          <a:xfrm>
            <a:off x="179512" y="2636912"/>
            <a:ext cx="3312046" cy="1089529"/>
          </a:xfrm>
          <a:prstGeom prst="rect">
            <a:avLst/>
          </a:prstGeom>
          <a:noFill/>
          <a:ln w="9525">
            <a:noFill/>
            <a:miter lim="800000"/>
            <a:headEnd/>
            <a:tailEnd/>
          </a:ln>
          <a:effectLst/>
        </p:spPr>
        <p:txBody>
          <a:bodyPr wrap="square" anchor="ctr">
            <a:spAutoFit/>
          </a:bodyPr>
          <a:lstStyle/>
          <a:p>
            <a:pPr eaLnBrk="0" hangingPunct="0">
              <a:buNone/>
            </a:pPr>
            <a:r>
              <a:rPr kumimoji="1" lang="en-US" sz="2400" dirty="0"/>
              <a:t>Fermi implementation will pack 512 processor cores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423644" y="1878087"/>
            <a:ext cx="8468836" cy="902841"/>
          </a:xfrm>
        </p:spPr>
        <p:txBody>
          <a:bodyPr/>
          <a:lstStyle/>
          <a:p>
            <a:pPr algn="ctr"/>
            <a:r>
              <a:rPr lang="en-GB" sz="3700" dirty="0" smtClean="0"/>
              <a:t>FERMI @ CINECA</a:t>
            </a:r>
            <a:br>
              <a:rPr lang="en-GB" sz="3700" dirty="0" smtClean="0"/>
            </a:br>
            <a:r>
              <a:rPr lang="en-GB" sz="3200" dirty="0" smtClean="0"/>
              <a:t>PRACE Tier-0 System</a:t>
            </a:r>
            <a:endParaRPr lang="en-GB" sz="3200" dirty="0"/>
          </a:p>
        </p:txBody>
      </p:sp>
      <p:sp>
        <p:nvSpPr>
          <p:cNvPr id="491534" name="Rectangle 14"/>
          <p:cNvSpPr>
            <a:spLocks noChangeArrowheads="1"/>
          </p:cNvSpPr>
          <p:nvPr/>
        </p:nvSpPr>
        <p:spPr bwMode="auto">
          <a:xfrm>
            <a:off x="467544" y="2996952"/>
            <a:ext cx="5976962" cy="2520280"/>
          </a:xfrm>
          <a:prstGeom prst="rect">
            <a:avLst/>
          </a:prstGeom>
          <a:noFill/>
          <a:ln w="9525">
            <a:noFill/>
            <a:miter lim="800000"/>
            <a:headEnd/>
            <a:tailEnd/>
          </a:ln>
          <a:effectLst/>
        </p:spPr>
        <p:txBody>
          <a:bodyPr/>
          <a:lstStyle/>
          <a:p>
            <a:pPr eaLnBrk="0" hangingPunct="0">
              <a:lnSpc>
                <a:spcPct val="100000"/>
              </a:lnSpc>
              <a:buFontTx/>
              <a:buNone/>
            </a:pPr>
            <a:r>
              <a:rPr lang="en-GB" sz="1600" dirty="0" smtClean="0">
                <a:latin typeface="Arial" pitchFamily="34" charset="0"/>
              </a:rPr>
              <a:t>Architecture: 10 BGQ Frame</a:t>
            </a:r>
          </a:p>
          <a:p>
            <a:pPr eaLnBrk="0" hangingPunct="0">
              <a:lnSpc>
                <a:spcPct val="100000"/>
              </a:lnSpc>
              <a:buFontTx/>
              <a:buNone/>
            </a:pPr>
            <a:r>
              <a:rPr lang="en-GB" sz="1600" dirty="0" smtClean="0">
                <a:latin typeface="Arial" pitchFamily="34" charset="0"/>
              </a:rPr>
              <a:t>Model: IBM-BG/Q</a:t>
            </a:r>
          </a:p>
          <a:p>
            <a:pPr eaLnBrk="0" hangingPunct="0">
              <a:lnSpc>
                <a:spcPct val="100000"/>
              </a:lnSpc>
              <a:buFontTx/>
              <a:buNone/>
            </a:pPr>
            <a:r>
              <a:rPr lang="en-GB" sz="1600" dirty="0" smtClean="0">
                <a:latin typeface="Arial" pitchFamily="34" charset="0"/>
              </a:rPr>
              <a:t>Processor Type: IBM PowerA2, 1.6 GHz</a:t>
            </a:r>
          </a:p>
          <a:p>
            <a:pPr eaLnBrk="0" hangingPunct="0">
              <a:lnSpc>
                <a:spcPct val="100000"/>
              </a:lnSpc>
              <a:buFontTx/>
              <a:buNone/>
            </a:pPr>
            <a:r>
              <a:rPr lang="en-GB" sz="1600" dirty="0" smtClean="0">
                <a:latin typeface="Arial" pitchFamily="34" charset="0"/>
              </a:rPr>
              <a:t>Computing Cores:  163840 </a:t>
            </a:r>
          </a:p>
          <a:p>
            <a:pPr eaLnBrk="0" hangingPunct="0">
              <a:lnSpc>
                <a:spcPct val="100000"/>
              </a:lnSpc>
              <a:buFontTx/>
              <a:buNone/>
            </a:pPr>
            <a:r>
              <a:rPr lang="en-GB" sz="1600" dirty="0" smtClean="0">
                <a:latin typeface="Arial" pitchFamily="34" charset="0"/>
              </a:rPr>
              <a:t>Computing Nodes:  10240 </a:t>
            </a:r>
          </a:p>
          <a:p>
            <a:pPr eaLnBrk="0" hangingPunct="0">
              <a:lnSpc>
                <a:spcPct val="100000"/>
              </a:lnSpc>
              <a:buFontTx/>
              <a:buNone/>
            </a:pPr>
            <a:r>
              <a:rPr lang="en-GB" sz="1600" dirty="0" smtClean="0">
                <a:latin typeface="Arial" pitchFamily="34" charset="0"/>
              </a:rPr>
              <a:t>RAM: 1GByte / core </a:t>
            </a:r>
          </a:p>
          <a:p>
            <a:pPr eaLnBrk="0" hangingPunct="0">
              <a:lnSpc>
                <a:spcPct val="100000"/>
              </a:lnSpc>
              <a:buFontTx/>
              <a:buNone/>
            </a:pPr>
            <a:r>
              <a:rPr lang="en-GB" sz="1600" dirty="0" smtClean="0">
                <a:latin typeface="Arial" pitchFamily="34" charset="0"/>
              </a:rPr>
              <a:t>Internal Network: 5D Torus</a:t>
            </a:r>
          </a:p>
          <a:p>
            <a:pPr eaLnBrk="0" hangingPunct="0">
              <a:lnSpc>
                <a:spcPct val="100000"/>
              </a:lnSpc>
              <a:buFontTx/>
              <a:buNone/>
            </a:pPr>
            <a:r>
              <a:rPr lang="en-GB" sz="1600" dirty="0" smtClean="0">
                <a:latin typeface="Arial" pitchFamily="34" charset="0"/>
              </a:rPr>
              <a:t>Disk Space:  2PByte of scratch space </a:t>
            </a:r>
          </a:p>
          <a:p>
            <a:pPr eaLnBrk="0" hangingPunct="0">
              <a:lnSpc>
                <a:spcPct val="100000"/>
              </a:lnSpc>
              <a:buFontTx/>
              <a:buNone/>
            </a:pPr>
            <a:r>
              <a:rPr lang="en-GB" sz="1600" dirty="0" smtClean="0">
                <a:latin typeface="Arial" pitchFamily="34" charset="0"/>
              </a:rPr>
              <a:t>Peak Performance: 2PFlop/s</a:t>
            </a:r>
            <a:endParaRPr lang="en-GB" sz="1600" dirty="0">
              <a:latin typeface="Arial" pitchFamily="34" charset="0"/>
            </a:endParaRPr>
          </a:p>
        </p:txBody>
      </p:sp>
      <p:pic>
        <p:nvPicPr>
          <p:cNvPr id="491537" name="Picture 17" descr="http://www.cineca.it/sites/default/files/cineca/blue-gene-q-ibm.jpg"/>
          <p:cNvPicPr>
            <a:picLocks noChangeAspect="1" noChangeArrowheads="1"/>
          </p:cNvPicPr>
          <p:nvPr/>
        </p:nvPicPr>
        <p:blipFill>
          <a:blip r:embed="rId2" cstate="print"/>
          <a:srcRect/>
          <a:stretch>
            <a:fillRect/>
          </a:stretch>
        </p:blipFill>
        <p:spPr bwMode="auto">
          <a:xfrm>
            <a:off x="5292080" y="2980379"/>
            <a:ext cx="3650010" cy="2608861"/>
          </a:xfrm>
          <a:prstGeom prst="rect">
            <a:avLst/>
          </a:prstGeom>
          <a:noFill/>
        </p:spPr>
      </p:pic>
      <p:sp>
        <p:nvSpPr>
          <p:cNvPr id="18" name="CasellaDiTesto 17"/>
          <p:cNvSpPr txBox="1"/>
          <p:nvPr/>
        </p:nvSpPr>
        <p:spPr>
          <a:xfrm>
            <a:off x="35496" y="5733256"/>
            <a:ext cx="9051902" cy="590931"/>
          </a:xfrm>
          <a:prstGeom prst="rect">
            <a:avLst/>
          </a:prstGeom>
          <a:noFill/>
        </p:spPr>
        <p:txBody>
          <a:bodyPr wrap="none" rtlCol="0">
            <a:spAutoFit/>
          </a:bodyPr>
          <a:lstStyle/>
          <a:p>
            <a:pPr>
              <a:buNone/>
            </a:pPr>
            <a:r>
              <a:rPr lang="it-IT" dirty="0" smtClean="0"/>
              <a:t>ISCRA &amp; PRACE </a:t>
            </a:r>
            <a:r>
              <a:rPr lang="it-IT" dirty="0" err="1" smtClean="0"/>
              <a:t>call</a:t>
            </a:r>
            <a:r>
              <a:rPr lang="it-IT" dirty="0" smtClean="0"/>
              <a:t> </a:t>
            </a:r>
            <a:r>
              <a:rPr lang="it-IT" dirty="0" err="1" smtClean="0"/>
              <a:t>for</a:t>
            </a:r>
            <a:r>
              <a:rPr lang="it-IT" dirty="0" smtClean="0"/>
              <a:t> </a:t>
            </a:r>
            <a:r>
              <a:rPr lang="it-IT" dirty="0" err="1" smtClean="0"/>
              <a:t>projects</a:t>
            </a:r>
            <a:r>
              <a:rPr lang="it-IT" dirty="0" smtClean="0"/>
              <a:t> </a:t>
            </a:r>
            <a:r>
              <a:rPr lang="it-IT" dirty="0" err="1" smtClean="0"/>
              <a:t>now</a:t>
            </a:r>
            <a:r>
              <a:rPr lang="it-IT" dirty="0" smtClean="0"/>
              <a:t> open!</a:t>
            </a:r>
            <a:endParaRPr lang="it-IT" dirty="0"/>
          </a:p>
        </p:txBody>
      </p:sp>
      <p:pic>
        <p:nvPicPr>
          <p:cNvPr id="20" name="Picture 4"/>
          <p:cNvPicPr>
            <a:picLocks noChangeAspect="1" noChangeArrowheads="1"/>
          </p:cNvPicPr>
          <p:nvPr/>
        </p:nvPicPr>
        <p:blipFill>
          <a:blip r:embed="rId3" cstate="print"/>
          <a:srcRect/>
          <a:stretch>
            <a:fillRect/>
          </a:stretch>
        </p:blipFill>
        <p:spPr bwMode="auto">
          <a:xfrm>
            <a:off x="0" y="0"/>
            <a:ext cx="9144000" cy="1628800"/>
          </a:xfrm>
          <a:prstGeom prst="rect">
            <a:avLst/>
          </a:prstGeom>
          <a:noFill/>
          <a:ln w="9525" algn="ctr">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xfrm>
            <a:off x="539750" y="865188"/>
            <a:ext cx="7772400" cy="1371600"/>
          </a:xfrm>
        </p:spPr>
        <p:txBody>
          <a:bodyPr/>
          <a:lstStyle/>
          <a:p>
            <a:pPr algn="ctr"/>
            <a:r>
              <a:rPr lang="en-US"/>
              <a:t>Roadmap to Exascale</a:t>
            </a:r>
            <a:br>
              <a:rPr lang="en-US"/>
            </a:br>
            <a:r>
              <a:rPr lang="en-US" sz="2500"/>
              <a:t>(architectural trends)</a:t>
            </a:r>
          </a:p>
        </p:txBody>
      </p:sp>
      <p:pic>
        <p:nvPicPr>
          <p:cNvPr id="494595" name="Picture 3"/>
          <p:cNvPicPr>
            <a:picLocks noChangeAspect="1" noChangeArrowheads="1"/>
          </p:cNvPicPr>
          <p:nvPr/>
        </p:nvPicPr>
        <p:blipFill>
          <a:blip r:embed="rId3" cstate="print"/>
          <a:srcRect/>
          <a:stretch>
            <a:fillRect/>
          </a:stretch>
        </p:blipFill>
        <p:spPr bwMode="auto">
          <a:xfrm>
            <a:off x="1116013" y="2089150"/>
            <a:ext cx="6769100" cy="4113213"/>
          </a:xfrm>
          <a:prstGeom prst="rect">
            <a:avLst/>
          </a:prstGeom>
          <a:noFill/>
          <a:ln w="9525" algn="ctr">
            <a:noFill/>
            <a:miter lim="800000"/>
            <a:headEnd/>
            <a:tailEnd/>
          </a:ln>
          <a:effectLst/>
        </p:spPr>
      </p:pic>
      <p:sp>
        <p:nvSpPr>
          <p:cNvPr id="494596" name="Freeform 4"/>
          <p:cNvSpPr>
            <a:spLocks/>
          </p:cNvSpPr>
          <p:nvPr/>
        </p:nvSpPr>
        <p:spPr bwMode="auto">
          <a:xfrm>
            <a:off x="6858000" y="2300288"/>
            <a:ext cx="598488" cy="625475"/>
          </a:xfrm>
          <a:custGeom>
            <a:avLst/>
            <a:gdLst/>
            <a:ahLst/>
            <a:cxnLst>
              <a:cxn ang="0">
                <a:pos x="306" y="4"/>
              </a:cxn>
              <a:cxn ang="0">
                <a:pos x="216" y="34"/>
              </a:cxn>
              <a:cxn ang="0">
                <a:pos x="180" y="46"/>
              </a:cxn>
              <a:cxn ang="0">
                <a:pos x="102" y="184"/>
              </a:cxn>
              <a:cxn ang="0">
                <a:pos x="120" y="310"/>
              </a:cxn>
              <a:cxn ang="0">
                <a:pos x="258" y="304"/>
              </a:cxn>
              <a:cxn ang="0">
                <a:pos x="306" y="292"/>
              </a:cxn>
              <a:cxn ang="0">
                <a:pos x="360" y="256"/>
              </a:cxn>
              <a:cxn ang="0">
                <a:pos x="360" y="184"/>
              </a:cxn>
              <a:cxn ang="0">
                <a:pos x="306" y="148"/>
              </a:cxn>
              <a:cxn ang="0">
                <a:pos x="270" y="136"/>
              </a:cxn>
              <a:cxn ang="0">
                <a:pos x="156" y="142"/>
              </a:cxn>
              <a:cxn ang="0">
                <a:pos x="60" y="244"/>
              </a:cxn>
              <a:cxn ang="0">
                <a:pos x="36" y="310"/>
              </a:cxn>
              <a:cxn ang="0">
                <a:pos x="18" y="346"/>
              </a:cxn>
              <a:cxn ang="0">
                <a:pos x="12" y="376"/>
              </a:cxn>
              <a:cxn ang="0">
                <a:pos x="0" y="394"/>
              </a:cxn>
            </a:cxnLst>
            <a:rect l="0" t="0" r="r" b="b"/>
            <a:pathLst>
              <a:path w="377" h="394">
                <a:moveTo>
                  <a:pt x="306" y="4"/>
                </a:moveTo>
                <a:cubicBezTo>
                  <a:pt x="238" y="12"/>
                  <a:pt x="267" y="0"/>
                  <a:pt x="216" y="34"/>
                </a:cubicBezTo>
                <a:cubicBezTo>
                  <a:pt x="205" y="41"/>
                  <a:pt x="180" y="46"/>
                  <a:pt x="180" y="46"/>
                </a:cubicBezTo>
                <a:cubicBezTo>
                  <a:pt x="136" y="90"/>
                  <a:pt x="134" y="136"/>
                  <a:pt x="102" y="184"/>
                </a:cubicBezTo>
                <a:cubicBezTo>
                  <a:pt x="91" y="227"/>
                  <a:pt x="69" y="293"/>
                  <a:pt x="120" y="310"/>
                </a:cubicBezTo>
                <a:cubicBezTo>
                  <a:pt x="166" y="308"/>
                  <a:pt x="212" y="308"/>
                  <a:pt x="258" y="304"/>
                </a:cubicBezTo>
                <a:cubicBezTo>
                  <a:pt x="274" y="302"/>
                  <a:pt x="306" y="292"/>
                  <a:pt x="306" y="292"/>
                </a:cubicBezTo>
                <a:cubicBezTo>
                  <a:pt x="327" y="278"/>
                  <a:pt x="342" y="274"/>
                  <a:pt x="360" y="256"/>
                </a:cubicBezTo>
                <a:cubicBezTo>
                  <a:pt x="368" y="231"/>
                  <a:pt x="377" y="215"/>
                  <a:pt x="360" y="184"/>
                </a:cubicBezTo>
                <a:cubicBezTo>
                  <a:pt x="350" y="165"/>
                  <a:pt x="324" y="160"/>
                  <a:pt x="306" y="148"/>
                </a:cubicBezTo>
                <a:cubicBezTo>
                  <a:pt x="295" y="141"/>
                  <a:pt x="270" y="136"/>
                  <a:pt x="270" y="136"/>
                </a:cubicBezTo>
                <a:cubicBezTo>
                  <a:pt x="232" y="138"/>
                  <a:pt x="194" y="137"/>
                  <a:pt x="156" y="142"/>
                </a:cubicBezTo>
                <a:cubicBezTo>
                  <a:pt x="126" y="146"/>
                  <a:pt x="75" y="222"/>
                  <a:pt x="60" y="244"/>
                </a:cubicBezTo>
                <a:cubicBezTo>
                  <a:pt x="46" y="266"/>
                  <a:pt x="46" y="287"/>
                  <a:pt x="36" y="310"/>
                </a:cubicBezTo>
                <a:cubicBezTo>
                  <a:pt x="18" y="351"/>
                  <a:pt x="28" y="306"/>
                  <a:pt x="18" y="346"/>
                </a:cubicBezTo>
                <a:cubicBezTo>
                  <a:pt x="16" y="356"/>
                  <a:pt x="16" y="366"/>
                  <a:pt x="12" y="376"/>
                </a:cubicBezTo>
                <a:cubicBezTo>
                  <a:pt x="9" y="383"/>
                  <a:pt x="0" y="394"/>
                  <a:pt x="0" y="394"/>
                </a:cubicBezTo>
              </a:path>
            </a:pathLst>
          </a:custGeom>
          <a:noFill/>
          <a:ln w="9525" cap="flat" cmpd="sng">
            <a:noFill/>
            <a:prstDash val="solid"/>
            <a:round/>
            <a:headEnd/>
            <a:tailEnd/>
          </a:ln>
          <a:effectLst/>
        </p:spPr>
        <p:txBody>
          <a:bodyPr lIns="92075" tIns="46038" rIns="92075" bIns="46038"/>
          <a:lstStyle/>
          <a:p>
            <a:endParaRPr lang="it-IT"/>
          </a:p>
        </p:txBody>
      </p:sp>
      <p:sp>
        <p:nvSpPr>
          <p:cNvPr id="494597" name="Freeform 5"/>
          <p:cNvSpPr>
            <a:spLocks/>
          </p:cNvSpPr>
          <p:nvPr/>
        </p:nvSpPr>
        <p:spPr bwMode="auto">
          <a:xfrm rot="-4621913">
            <a:off x="7092157" y="2161381"/>
            <a:ext cx="431800" cy="719137"/>
          </a:xfrm>
          <a:custGeom>
            <a:avLst/>
            <a:gdLst/>
            <a:ahLst/>
            <a:cxnLst>
              <a:cxn ang="0">
                <a:pos x="660" y="0"/>
              </a:cxn>
              <a:cxn ang="0">
                <a:pos x="324" y="270"/>
              </a:cxn>
              <a:cxn ang="0">
                <a:pos x="96" y="834"/>
              </a:cxn>
              <a:cxn ang="0">
                <a:pos x="0" y="1302"/>
              </a:cxn>
              <a:cxn ang="0">
                <a:pos x="162" y="1980"/>
              </a:cxn>
              <a:cxn ang="0">
                <a:pos x="456" y="2352"/>
              </a:cxn>
              <a:cxn ang="0">
                <a:pos x="834" y="2568"/>
              </a:cxn>
              <a:cxn ang="0">
                <a:pos x="972" y="2604"/>
              </a:cxn>
              <a:cxn ang="0">
                <a:pos x="1104" y="2616"/>
              </a:cxn>
              <a:cxn ang="0">
                <a:pos x="1572" y="2556"/>
              </a:cxn>
              <a:cxn ang="0">
                <a:pos x="1794" y="2412"/>
              </a:cxn>
              <a:cxn ang="0">
                <a:pos x="2100" y="1818"/>
              </a:cxn>
              <a:cxn ang="0">
                <a:pos x="2148" y="1494"/>
              </a:cxn>
              <a:cxn ang="0">
                <a:pos x="1986" y="972"/>
              </a:cxn>
              <a:cxn ang="0">
                <a:pos x="1842" y="828"/>
              </a:cxn>
              <a:cxn ang="0">
                <a:pos x="1740" y="714"/>
              </a:cxn>
              <a:cxn ang="0">
                <a:pos x="1398" y="378"/>
              </a:cxn>
              <a:cxn ang="0">
                <a:pos x="1020" y="174"/>
              </a:cxn>
              <a:cxn ang="0">
                <a:pos x="852" y="138"/>
              </a:cxn>
              <a:cxn ang="0">
                <a:pos x="312" y="288"/>
              </a:cxn>
              <a:cxn ang="0">
                <a:pos x="240" y="348"/>
              </a:cxn>
              <a:cxn ang="0">
                <a:pos x="54" y="558"/>
              </a:cxn>
            </a:cxnLst>
            <a:rect l="0" t="0" r="r" b="b"/>
            <a:pathLst>
              <a:path w="2148" h="2616">
                <a:moveTo>
                  <a:pt x="660" y="0"/>
                </a:moveTo>
                <a:cubicBezTo>
                  <a:pt x="533" y="28"/>
                  <a:pt x="389" y="163"/>
                  <a:pt x="324" y="270"/>
                </a:cubicBezTo>
                <a:cubicBezTo>
                  <a:pt x="213" y="452"/>
                  <a:pt x="158" y="629"/>
                  <a:pt x="96" y="834"/>
                </a:cubicBezTo>
                <a:cubicBezTo>
                  <a:pt x="48" y="993"/>
                  <a:pt x="17" y="1137"/>
                  <a:pt x="0" y="1302"/>
                </a:cubicBezTo>
                <a:cubicBezTo>
                  <a:pt x="16" y="1585"/>
                  <a:pt x="49" y="1727"/>
                  <a:pt x="162" y="1980"/>
                </a:cubicBezTo>
                <a:cubicBezTo>
                  <a:pt x="233" y="2140"/>
                  <a:pt x="308" y="2252"/>
                  <a:pt x="456" y="2352"/>
                </a:cubicBezTo>
                <a:cubicBezTo>
                  <a:pt x="579" y="2435"/>
                  <a:pt x="698" y="2509"/>
                  <a:pt x="834" y="2568"/>
                </a:cubicBezTo>
                <a:cubicBezTo>
                  <a:pt x="878" y="2587"/>
                  <a:pt x="925" y="2600"/>
                  <a:pt x="972" y="2604"/>
                </a:cubicBezTo>
                <a:cubicBezTo>
                  <a:pt x="1016" y="2608"/>
                  <a:pt x="1104" y="2616"/>
                  <a:pt x="1104" y="2616"/>
                </a:cubicBezTo>
                <a:cubicBezTo>
                  <a:pt x="1278" y="2607"/>
                  <a:pt x="1408" y="2591"/>
                  <a:pt x="1572" y="2556"/>
                </a:cubicBezTo>
                <a:cubicBezTo>
                  <a:pt x="1685" y="2493"/>
                  <a:pt x="1713" y="2489"/>
                  <a:pt x="1794" y="2412"/>
                </a:cubicBezTo>
                <a:cubicBezTo>
                  <a:pt x="1961" y="2253"/>
                  <a:pt x="2015" y="2022"/>
                  <a:pt x="2100" y="1818"/>
                </a:cubicBezTo>
                <a:cubicBezTo>
                  <a:pt x="2117" y="1710"/>
                  <a:pt x="2136" y="1603"/>
                  <a:pt x="2148" y="1494"/>
                </a:cubicBezTo>
                <a:cubicBezTo>
                  <a:pt x="2123" y="1294"/>
                  <a:pt x="2075" y="1151"/>
                  <a:pt x="1986" y="972"/>
                </a:cubicBezTo>
                <a:cubicBezTo>
                  <a:pt x="1957" y="915"/>
                  <a:pt x="1886" y="865"/>
                  <a:pt x="1842" y="828"/>
                </a:cubicBezTo>
                <a:cubicBezTo>
                  <a:pt x="1804" y="796"/>
                  <a:pt x="1772" y="752"/>
                  <a:pt x="1740" y="714"/>
                </a:cubicBezTo>
                <a:cubicBezTo>
                  <a:pt x="1639" y="594"/>
                  <a:pt x="1524" y="474"/>
                  <a:pt x="1398" y="378"/>
                </a:cubicBezTo>
                <a:cubicBezTo>
                  <a:pt x="1304" y="306"/>
                  <a:pt x="1130" y="219"/>
                  <a:pt x="1020" y="174"/>
                </a:cubicBezTo>
                <a:cubicBezTo>
                  <a:pt x="968" y="153"/>
                  <a:pt x="907" y="150"/>
                  <a:pt x="852" y="138"/>
                </a:cubicBezTo>
                <a:cubicBezTo>
                  <a:pt x="691" y="151"/>
                  <a:pt x="454" y="195"/>
                  <a:pt x="312" y="288"/>
                </a:cubicBezTo>
                <a:cubicBezTo>
                  <a:pt x="286" y="305"/>
                  <a:pt x="262" y="325"/>
                  <a:pt x="240" y="348"/>
                </a:cubicBezTo>
                <a:cubicBezTo>
                  <a:pt x="175" y="416"/>
                  <a:pt x="54" y="558"/>
                  <a:pt x="54" y="558"/>
                </a:cubicBezTo>
              </a:path>
            </a:pathLst>
          </a:custGeom>
          <a:noFill/>
          <a:ln w="25400" cap="flat" cmpd="sng">
            <a:solidFill>
              <a:srgbClr val="FFFF00"/>
            </a:solidFill>
            <a:prstDash val="solid"/>
            <a:round/>
            <a:headEnd/>
            <a:tailEnd/>
          </a:ln>
          <a:effectLst/>
        </p:spPr>
        <p:txBody>
          <a:bodyPr lIns="92075" tIns="46038" rIns="92075" bIns="46038"/>
          <a:lstStyle/>
          <a:p>
            <a:endParaRPr lang="it-IT"/>
          </a:p>
        </p:txBody>
      </p:sp>
      <p:sp>
        <p:nvSpPr>
          <p:cNvPr id="494598" name="Freeform 6"/>
          <p:cNvSpPr>
            <a:spLocks/>
          </p:cNvSpPr>
          <p:nvPr/>
        </p:nvSpPr>
        <p:spPr bwMode="auto">
          <a:xfrm rot="-3496665">
            <a:off x="7021513" y="4392613"/>
            <a:ext cx="644525" cy="790575"/>
          </a:xfrm>
          <a:custGeom>
            <a:avLst/>
            <a:gdLst/>
            <a:ahLst/>
            <a:cxnLst>
              <a:cxn ang="0">
                <a:pos x="660" y="0"/>
              </a:cxn>
              <a:cxn ang="0">
                <a:pos x="324" y="270"/>
              </a:cxn>
              <a:cxn ang="0">
                <a:pos x="96" y="834"/>
              </a:cxn>
              <a:cxn ang="0">
                <a:pos x="0" y="1302"/>
              </a:cxn>
              <a:cxn ang="0">
                <a:pos x="162" y="1980"/>
              </a:cxn>
              <a:cxn ang="0">
                <a:pos x="456" y="2352"/>
              </a:cxn>
              <a:cxn ang="0">
                <a:pos x="834" y="2568"/>
              </a:cxn>
              <a:cxn ang="0">
                <a:pos x="972" y="2604"/>
              </a:cxn>
              <a:cxn ang="0">
                <a:pos x="1104" y="2616"/>
              </a:cxn>
              <a:cxn ang="0">
                <a:pos x="1572" y="2556"/>
              </a:cxn>
              <a:cxn ang="0">
                <a:pos x="1794" y="2412"/>
              </a:cxn>
              <a:cxn ang="0">
                <a:pos x="2100" y="1818"/>
              </a:cxn>
              <a:cxn ang="0">
                <a:pos x="2148" y="1494"/>
              </a:cxn>
              <a:cxn ang="0">
                <a:pos x="1986" y="972"/>
              </a:cxn>
              <a:cxn ang="0">
                <a:pos x="1842" y="828"/>
              </a:cxn>
              <a:cxn ang="0">
                <a:pos x="1740" y="714"/>
              </a:cxn>
              <a:cxn ang="0">
                <a:pos x="1398" y="378"/>
              </a:cxn>
              <a:cxn ang="0">
                <a:pos x="1020" y="174"/>
              </a:cxn>
              <a:cxn ang="0">
                <a:pos x="852" y="138"/>
              </a:cxn>
              <a:cxn ang="0">
                <a:pos x="312" y="288"/>
              </a:cxn>
              <a:cxn ang="0">
                <a:pos x="240" y="348"/>
              </a:cxn>
              <a:cxn ang="0">
                <a:pos x="54" y="558"/>
              </a:cxn>
            </a:cxnLst>
            <a:rect l="0" t="0" r="r" b="b"/>
            <a:pathLst>
              <a:path w="2148" h="2616">
                <a:moveTo>
                  <a:pt x="660" y="0"/>
                </a:moveTo>
                <a:cubicBezTo>
                  <a:pt x="533" y="28"/>
                  <a:pt x="389" y="163"/>
                  <a:pt x="324" y="270"/>
                </a:cubicBezTo>
                <a:cubicBezTo>
                  <a:pt x="213" y="452"/>
                  <a:pt x="158" y="629"/>
                  <a:pt x="96" y="834"/>
                </a:cubicBezTo>
                <a:cubicBezTo>
                  <a:pt x="48" y="993"/>
                  <a:pt x="17" y="1137"/>
                  <a:pt x="0" y="1302"/>
                </a:cubicBezTo>
                <a:cubicBezTo>
                  <a:pt x="16" y="1585"/>
                  <a:pt x="49" y="1727"/>
                  <a:pt x="162" y="1980"/>
                </a:cubicBezTo>
                <a:cubicBezTo>
                  <a:pt x="233" y="2140"/>
                  <a:pt x="308" y="2252"/>
                  <a:pt x="456" y="2352"/>
                </a:cubicBezTo>
                <a:cubicBezTo>
                  <a:pt x="579" y="2435"/>
                  <a:pt x="698" y="2509"/>
                  <a:pt x="834" y="2568"/>
                </a:cubicBezTo>
                <a:cubicBezTo>
                  <a:pt x="878" y="2587"/>
                  <a:pt x="925" y="2600"/>
                  <a:pt x="972" y="2604"/>
                </a:cubicBezTo>
                <a:cubicBezTo>
                  <a:pt x="1016" y="2608"/>
                  <a:pt x="1104" y="2616"/>
                  <a:pt x="1104" y="2616"/>
                </a:cubicBezTo>
                <a:cubicBezTo>
                  <a:pt x="1278" y="2607"/>
                  <a:pt x="1408" y="2591"/>
                  <a:pt x="1572" y="2556"/>
                </a:cubicBezTo>
                <a:cubicBezTo>
                  <a:pt x="1685" y="2493"/>
                  <a:pt x="1713" y="2489"/>
                  <a:pt x="1794" y="2412"/>
                </a:cubicBezTo>
                <a:cubicBezTo>
                  <a:pt x="1961" y="2253"/>
                  <a:pt x="2015" y="2022"/>
                  <a:pt x="2100" y="1818"/>
                </a:cubicBezTo>
                <a:cubicBezTo>
                  <a:pt x="2117" y="1710"/>
                  <a:pt x="2136" y="1603"/>
                  <a:pt x="2148" y="1494"/>
                </a:cubicBezTo>
                <a:cubicBezTo>
                  <a:pt x="2123" y="1294"/>
                  <a:pt x="2075" y="1151"/>
                  <a:pt x="1986" y="972"/>
                </a:cubicBezTo>
                <a:cubicBezTo>
                  <a:pt x="1957" y="915"/>
                  <a:pt x="1886" y="865"/>
                  <a:pt x="1842" y="828"/>
                </a:cubicBezTo>
                <a:cubicBezTo>
                  <a:pt x="1804" y="796"/>
                  <a:pt x="1772" y="752"/>
                  <a:pt x="1740" y="714"/>
                </a:cubicBezTo>
                <a:cubicBezTo>
                  <a:pt x="1639" y="594"/>
                  <a:pt x="1524" y="474"/>
                  <a:pt x="1398" y="378"/>
                </a:cubicBezTo>
                <a:cubicBezTo>
                  <a:pt x="1304" y="306"/>
                  <a:pt x="1130" y="219"/>
                  <a:pt x="1020" y="174"/>
                </a:cubicBezTo>
                <a:cubicBezTo>
                  <a:pt x="968" y="153"/>
                  <a:pt x="907" y="150"/>
                  <a:pt x="852" y="138"/>
                </a:cubicBezTo>
                <a:cubicBezTo>
                  <a:pt x="691" y="151"/>
                  <a:pt x="454" y="195"/>
                  <a:pt x="312" y="288"/>
                </a:cubicBezTo>
                <a:cubicBezTo>
                  <a:pt x="286" y="305"/>
                  <a:pt x="262" y="325"/>
                  <a:pt x="240" y="348"/>
                </a:cubicBezTo>
                <a:cubicBezTo>
                  <a:pt x="175" y="416"/>
                  <a:pt x="54" y="558"/>
                  <a:pt x="54" y="558"/>
                </a:cubicBezTo>
              </a:path>
            </a:pathLst>
          </a:custGeom>
          <a:noFill/>
          <a:ln w="25400" cap="flat" cmpd="sng">
            <a:solidFill>
              <a:srgbClr val="FFFF00"/>
            </a:solidFill>
            <a:prstDash val="solid"/>
            <a:round/>
            <a:headEnd/>
            <a:tailEnd/>
          </a:ln>
          <a:effectLst/>
        </p:spPr>
        <p:txBody>
          <a:bodyPr lIns="92075" tIns="46038" rIns="92075" bIns="46038"/>
          <a:lstStyle/>
          <a:p>
            <a:endParaRPr lang="it-IT"/>
          </a:p>
        </p:txBody>
      </p:sp>
      <p:sp>
        <p:nvSpPr>
          <p:cNvPr id="494599" name="Freeform 7"/>
          <p:cNvSpPr>
            <a:spLocks/>
          </p:cNvSpPr>
          <p:nvPr/>
        </p:nvSpPr>
        <p:spPr bwMode="auto">
          <a:xfrm rot="-3496665">
            <a:off x="7082632" y="5672931"/>
            <a:ext cx="481012" cy="790575"/>
          </a:xfrm>
          <a:custGeom>
            <a:avLst/>
            <a:gdLst/>
            <a:ahLst/>
            <a:cxnLst>
              <a:cxn ang="0">
                <a:pos x="660" y="0"/>
              </a:cxn>
              <a:cxn ang="0">
                <a:pos x="324" y="270"/>
              </a:cxn>
              <a:cxn ang="0">
                <a:pos x="96" y="834"/>
              </a:cxn>
              <a:cxn ang="0">
                <a:pos x="0" y="1302"/>
              </a:cxn>
              <a:cxn ang="0">
                <a:pos x="162" y="1980"/>
              </a:cxn>
              <a:cxn ang="0">
                <a:pos x="456" y="2352"/>
              </a:cxn>
              <a:cxn ang="0">
                <a:pos x="834" y="2568"/>
              </a:cxn>
              <a:cxn ang="0">
                <a:pos x="972" y="2604"/>
              </a:cxn>
              <a:cxn ang="0">
                <a:pos x="1104" y="2616"/>
              </a:cxn>
              <a:cxn ang="0">
                <a:pos x="1572" y="2556"/>
              </a:cxn>
              <a:cxn ang="0">
                <a:pos x="1794" y="2412"/>
              </a:cxn>
              <a:cxn ang="0">
                <a:pos x="2100" y="1818"/>
              </a:cxn>
              <a:cxn ang="0">
                <a:pos x="2148" y="1494"/>
              </a:cxn>
              <a:cxn ang="0">
                <a:pos x="1986" y="972"/>
              </a:cxn>
              <a:cxn ang="0">
                <a:pos x="1842" y="828"/>
              </a:cxn>
              <a:cxn ang="0">
                <a:pos x="1740" y="714"/>
              </a:cxn>
              <a:cxn ang="0">
                <a:pos x="1398" y="378"/>
              </a:cxn>
              <a:cxn ang="0">
                <a:pos x="1020" y="174"/>
              </a:cxn>
              <a:cxn ang="0">
                <a:pos x="852" y="138"/>
              </a:cxn>
              <a:cxn ang="0">
                <a:pos x="312" y="288"/>
              </a:cxn>
              <a:cxn ang="0">
                <a:pos x="240" y="348"/>
              </a:cxn>
              <a:cxn ang="0">
                <a:pos x="54" y="558"/>
              </a:cxn>
            </a:cxnLst>
            <a:rect l="0" t="0" r="r" b="b"/>
            <a:pathLst>
              <a:path w="2148" h="2616">
                <a:moveTo>
                  <a:pt x="660" y="0"/>
                </a:moveTo>
                <a:cubicBezTo>
                  <a:pt x="533" y="28"/>
                  <a:pt x="389" y="163"/>
                  <a:pt x="324" y="270"/>
                </a:cubicBezTo>
                <a:cubicBezTo>
                  <a:pt x="213" y="452"/>
                  <a:pt x="158" y="629"/>
                  <a:pt x="96" y="834"/>
                </a:cubicBezTo>
                <a:cubicBezTo>
                  <a:pt x="48" y="993"/>
                  <a:pt x="17" y="1137"/>
                  <a:pt x="0" y="1302"/>
                </a:cubicBezTo>
                <a:cubicBezTo>
                  <a:pt x="16" y="1585"/>
                  <a:pt x="49" y="1727"/>
                  <a:pt x="162" y="1980"/>
                </a:cubicBezTo>
                <a:cubicBezTo>
                  <a:pt x="233" y="2140"/>
                  <a:pt x="308" y="2252"/>
                  <a:pt x="456" y="2352"/>
                </a:cubicBezTo>
                <a:cubicBezTo>
                  <a:pt x="579" y="2435"/>
                  <a:pt x="698" y="2509"/>
                  <a:pt x="834" y="2568"/>
                </a:cubicBezTo>
                <a:cubicBezTo>
                  <a:pt x="878" y="2587"/>
                  <a:pt x="925" y="2600"/>
                  <a:pt x="972" y="2604"/>
                </a:cubicBezTo>
                <a:cubicBezTo>
                  <a:pt x="1016" y="2608"/>
                  <a:pt x="1104" y="2616"/>
                  <a:pt x="1104" y="2616"/>
                </a:cubicBezTo>
                <a:cubicBezTo>
                  <a:pt x="1278" y="2607"/>
                  <a:pt x="1408" y="2591"/>
                  <a:pt x="1572" y="2556"/>
                </a:cubicBezTo>
                <a:cubicBezTo>
                  <a:pt x="1685" y="2493"/>
                  <a:pt x="1713" y="2489"/>
                  <a:pt x="1794" y="2412"/>
                </a:cubicBezTo>
                <a:cubicBezTo>
                  <a:pt x="1961" y="2253"/>
                  <a:pt x="2015" y="2022"/>
                  <a:pt x="2100" y="1818"/>
                </a:cubicBezTo>
                <a:cubicBezTo>
                  <a:pt x="2117" y="1710"/>
                  <a:pt x="2136" y="1603"/>
                  <a:pt x="2148" y="1494"/>
                </a:cubicBezTo>
                <a:cubicBezTo>
                  <a:pt x="2123" y="1294"/>
                  <a:pt x="2075" y="1151"/>
                  <a:pt x="1986" y="972"/>
                </a:cubicBezTo>
                <a:cubicBezTo>
                  <a:pt x="1957" y="915"/>
                  <a:pt x="1886" y="865"/>
                  <a:pt x="1842" y="828"/>
                </a:cubicBezTo>
                <a:cubicBezTo>
                  <a:pt x="1804" y="796"/>
                  <a:pt x="1772" y="752"/>
                  <a:pt x="1740" y="714"/>
                </a:cubicBezTo>
                <a:cubicBezTo>
                  <a:pt x="1639" y="594"/>
                  <a:pt x="1524" y="474"/>
                  <a:pt x="1398" y="378"/>
                </a:cubicBezTo>
                <a:cubicBezTo>
                  <a:pt x="1304" y="306"/>
                  <a:pt x="1130" y="219"/>
                  <a:pt x="1020" y="174"/>
                </a:cubicBezTo>
                <a:cubicBezTo>
                  <a:pt x="968" y="153"/>
                  <a:pt x="907" y="150"/>
                  <a:pt x="852" y="138"/>
                </a:cubicBezTo>
                <a:cubicBezTo>
                  <a:pt x="691" y="151"/>
                  <a:pt x="454" y="195"/>
                  <a:pt x="312" y="288"/>
                </a:cubicBezTo>
                <a:cubicBezTo>
                  <a:pt x="286" y="305"/>
                  <a:pt x="262" y="325"/>
                  <a:pt x="240" y="348"/>
                </a:cubicBezTo>
                <a:cubicBezTo>
                  <a:pt x="175" y="416"/>
                  <a:pt x="54" y="558"/>
                  <a:pt x="54" y="558"/>
                </a:cubicBezTo>
              </a:path>
            </a:pathLst>
          </a:custGeom>
          <a:noFill/>
          <a:ln w="25400" cap="flat" cmpd="sng">
            <a:solidFill>
              <a:srgbClr val="FFFF00"/>
            </a:solidFill>
            <a:prstDash val="solid"/>
            <a:round/>
            <a:headEnd/>
            <a:tailEnd/>
          </a:ln>
          <a:effectLst/>
        </p:spPr>
        <p:txBody>
          <a:bodyPr lIns="92075" tIns="46038" rIns="92075" bIns="46038"/>
          <a:lstStyle/>
          <a:p>
            <a:endParaRPr lang="it-IT"/>
          </a:p>
        </p:txBody>
      </p:sp>
      <p:sp>
        <p:nvSpPr>
          <p:cNvPr id="494600" name="Freeform 8"/>
          <p:cNvSpPr>
            <a:spLocks/>
          </p:cNvSpPr>
          <p:nvPr/>
        </p:nvSpPr>
        <p:spPr bwMode="auto">
          <a:xfrm rot="-3496665">
            <a:off x="7055644" y="2477294"/>
            <a:ext cx="504825" cy="719137"/>
          </a:xfrm>
          <a:custGeom>
            <a:avLst/>
            <a:gdLst/>
            <a:ahLst/>
            <a:cxnLst>
              <a:cxn ang="0">
                <a:pos x="660" y="0"/>
              </a:cxn>
              <a:cxn ang="0">
                <a:pos x="324" y="270"/>
              </a:cxn>
              <a:cxn ang="0">
                <a:pos x="96" y="834"/>
              </a:cxn>
              <a:cxn ang="0">
                <a:pos x="0" y="1302"/>
              </a:cxn>
              <a:cxn ang="0">
                <a:pos x="162" y="1980"/>
              </a:cxn>
              <a:cxn ang="0">
                <a:pos x="456" y="2352"/>
              </a:cxn>
              <a:cxn ang="0">
                <a:pos x="834" y="2568"/>
              </a:cxn>
              <a:cxn ang="0">
                <a:pos x="972" y="2604"/>
              </a:cxn>
              <a:cxn ang="0">
                <a:pos x="1104" y="2616"/>
              </a:cxn>
              <a:cxn ang="0">
                <a:pos x="1572" y="2556"/>
              </a:cxn>
              <a:cxn ang="0">
                <a:pos x="1794" y="2412"/>
              </a:cxn>
              <a:cxn ang="0">
                <a:pos x="2100" y="1818"/>
              </a:cxn>
              <a:cxn ang="0">
                <a:pos x="2148" y="1494"/>
              </a:cxn>
              <a:cxn ang="0">
                <a:pos x="1986" y="972"/>
              </a:cxn>
              <a:cxn ang="0">
                <a:pos x="1842" y="828"/>
              </a:cxn>
              <a:cxn ang="0">
                <a:pos x="1740" y="714"/>
              </a:cxn>
              <a:cxn ang="0">
                <a:pos x="1398" y="378"/>
              </a:cxn>
              <a:cxn ang="0">
                <a:pos x="1020" y="174"/>
              </a:cxn>
              <a:cxn ang="0">
                <a:pos x="852" y="138"/>
              </a:cxn>
              <a:cxn ang="0">
                <a:pos x="312" y="288"/>
              </a:cxn>
              <a:cxn ang="0">
                <a:pos x="240" y="348"/>
              </a:cxn>
              <a:cxn ang="0">
                <a:pos x="54" y="558"/>
              </a:cxn>
            </a:cxnLst>
            <a:rect l="0" t="0" r="r" b="b"/>
            <a:pathLst>
              <a:path w="2148" h="2616">
                <a:moveTo>
                  <a:pt x="660" y="0"/>
                </a:moveTo>
                <a:cubicBezTo>
                  <a:pt x="533" y="28"/>
                  <a:pt x="389" y="163"/>
                  <a:pt x="324" y="270"/>
                </a:cubicBezTo>
                <a:cubicBezTo>
                  <a:pt x="213" y="452"/>
                  <a:pt x="158" y="629"/>
                  <a:pt x="96" y="834"/>
                </a:cubicBezTo>
                <a:cubicBezTo>
                  <a:pt x="48" y="993"/>
                  <a:pt x="17" y="1137"/>
                  <a:pt x="0" y="1302"/>
                </a:cubicBezTo>
                <a:cubicBezTo>
                  <a:pt x="16" y="1585"/>
                  <a:pt x="49" y="1727"/>
                  <a:pt x="162" y="1980"/>
                </a:cubicBezTo>
                <a:cubicBezTo>
                  <a:pt x="233" y="2140"/>
                  <a:pt x="308" y="2252"/>
                  <a:pt x="456" y="2352"/>
                </a:cubicBezTo>
                <a:cubicBezTo>
                  <a:pt x="579" y="2435"/>
                  <a:pt x="698" y="2509"/>
                  <a:pt x="834" y="2568"/>
                </a:cubicBezTo>
                <a:cubicBezTo>
                  <a:pt x="878" y="2587"/>
                  <a:pt x="925" y="2600"/>
                  <a:pt x="972" y="2604"/>
                </a:cubicBezTo>
                <a:cubicBezTo>
                  <a:pt x="1016" y="2608"/>
                  <a:pt x="1104" y="2616"/>
                  <a:pt x="1104" y="2616"/>
                </a:cubicBezTo>
                <a:cubicBezTo>
                  <a:pt x="1278" y="2607"/>
                  <a:pt x="1408" y="2591"/>
                  <a:pt x="1572" y="2556"/>
                </a:cubicBezTo>
                <a:cubicBezTo>
                  <a:pt x="1685" y="2493"/>
                  <a:pt x="1713" y="2489"/>
                  <a:pt x="1794" y="2412"/>
                </a:cubicBezTo>
                <a:cubicBezTo>
                  <a:pt x="1961" y="2253"/>
                  <a:pt x="2015" y="2022"/>
                  <a:pt x="2100" y="1818"/>
                </a:cubicBezTo>
                <a:cubicBezTo>
                  <a:pt x="2117" y="1710"/>
                  <a:pt x="2136" y="1603"/>
                  <a:pt x="2148" y="1494"/>
                </a:cubicBezTo>
                <a:cubicBezTo>
                  <a:pt x="2123" y="1294"/>
                  <a:pt x="2075" y="1151"/>
                  <a:pt x="1986" y="972"/>
                </a:cubicBezTo>
                <a:cubicBezTo>
                  <a:pt x="1957" y="915"/>
                  <a:pt x="1886" y="865"/>
                  <a:pt x="1842" y="828"/>
                </a:cubicBezTo>
                <a:cubicBezTo>
                  <a:pt x="1804" y="796"/>
                  <a:pt x="1772" y="752"/>
                  <a:pt x="1740" y="714"/>
                </a:cubicBezTo>
                <a:cubicBezTo>
                  <a:pt x="1639" y="594"/>
                  <a:pt x="1524" y="474"/>
                  <a:pt x="1398" y="378"/>
                </a:cubicBezTo>
                <a:cubicBezTo>
                  <a:pt x="1304" y="306"/>
                  <a:pt x="1130" y="219"/>
                  <a:pt x="1020" y="174"/>
                </a:cubicBezTo>
                <a:cubicBezTo>
                  <a:pt x="968" y="153"/>
                  <a:pt x="907" y="150"/>
                  <a:pt x="852" y="138"/>
                </a:cubicBezTo>
                <a:cubicBezTo>
                  <a:pt x="691" y="151"/>
                  <a:pt x="454" y="195"/>
                  <a:pt x="312" y="288"/>
                </a:cubicBezTo>
                <a:cubicBezTo>
                  <a:pt x="286" y="305"/>
                  <a:pt x="262" y="325"/>
                  <a:pt x="240" y="348"/>
                </a:cubicBezTo>
                <a:cubicBezTo>
                  <a:pt x="175" y="416"/>
                  <a:pt x="54" y="558"/>
                  <a:pt x="54" y="558"/>
                </a:cubicBezTo>
              </a:path>
            </a:pathLst>
          </a:custGeom>
          <a:noFill/>
          <a:ln w="25400" cap="flat" cmpd="sng">
            <a:solidFill>
              <a:schemeClr val="bg1"/>
            </a:solidFill>
            <a:prstDash val="solid"/>
            <a:round/>
            <a:headEnd/>
            <a:tailEnd/>
          </a:ln>
          <a:effectLst/>
        </p:spPr>
        <p:txBody>
          <a:bodyPr lIns="92075" tIns="46038" rIns="92075" bIns="46038"/>
          <a:lstStyle/>
          <a:p>
            <a:endParaRPr lang="it-IT"/>
          </a:p>
        </p:txBody>
      </p:sp>
      <p:sp>
        <p:nvSpPr>
          <p:cNvPr id="494601" name="Freeform 9"/>
          <p:cNvSpPr>
            <a:spLocks/>
          </p:cNvSpPr>
          <p:nvPr/>
        </p:nvSpPr>
        <p:spPr bwMode="auto">
          <a:xfrm rot="-3496665">
            <a:off x="7055644" y="5366544"/>
            <a:ext cx="504825" cy="719137"/>
          </a:xfrm>
          <a:custGeom>
            <a:avLst/>
            <a:gdLst/>
            <a:ahLst/>
            <a:cxnLst>
              <a:cxn ang="0">
                <a:pos x="660" y="0"/>
              </a:cxn>
              <a:cxn ang="0">
                <a:pos x="324" y="270"/>
              </a:cxn>
              <a:cxn ang="0">
                <a:pos x="96" y="834"/>
              </a:cxn>
              <a:cxn ang="0">
                <a:pos x="0" y="1302"/>
              </a:cxn>
              <a:cxn ang="0">
                <a:pos x="162" y="1980"/>
              </a:cxn>
              <a:cxn ang="0">
                <a:pos x="456" y="2352"/>
              </a:cxn>
              <a:cxn ang="0">
                <a:pos x="834" y="2568"/>
              </a:cxn>
              <a:cxn ang="0">
                <a:pos x="972" y="2604"/>
              </a:cxn>
              <a:cxn ang="0">
                <a:pos x="1104" y="2616"/>
              </a:cxn>
              <a:cxn ang="0">
                <a:pos x="1572" y="2556"/>
              </a:cxn>
              <a:cxn ang="0">
                <a:pos x="1794" y="2412"/>
              </a:cxn>
              <a:cxn ang="0">
                <a:pos x="2100" y="1818"/>
              </a:cxn>
              <a:cxn ang="0">
                <a:pos x="2148" y="1494"/>
              </a:cxn>
              <a:cxn ang="0">
                <a:pos x="1986" y="972"/>
              </a:cxn>
              <a:cxn ang="0">
                <a:pos x="1842" y="828"/>
              </a:cxn>
              <a:cxn ang="0">
                <a:pos x="1740" y="714"/>
              </a:cxn>
              <a:cxn ang="0">
                <a:pos x="1398" y="378"/>
              </a:cxn>
              <a:cxn ang="0">
                <a:pos x="1020" y="174"/>
              </a:cxn>
              <a:cxn ang="0">
                <a:pos x="852" y="138"/>
              </a:cxn>
              <a:cxn ang="0">
                <a:pos x="312" y="288"/>
              </a:cxn>
              <a:cxn ang="0">
                <a:pos x="240" y="348"/>
              </a:cxn>
              <a:cxn ang="0">
                <a:pos x="54" y="558"/>
              </a:cxn>
            </a:cxnLst>
            <a:rect l="0" t="0" r="r" b="b"/>
            <a:pathLst>
              <a:path w="2148" h="2616">
                <a:moveTo>
                  <a:pt x="660" y="0"/>
                </a:moveTo>
                <a:cubicBezTo>
                  <a:pt x="533" y="28"/>
                  <a:pt x="389" y="163"/>
                  <a:pt x="324" y="270"/>
                </a:cubicBezTo>
                <a:cubicBezTo>
                  <a:pt x="213" y="452"/>
                  <a:pt x="158" y="629"/>
                  <a:pt x="96" y="834"/>
                </a:cubicBezTo>
                <a:cubicBezTo>
                  <a:pt x="48" y="993"/>
                  <a:pt x="17" y="1137"/>
                  <a:pt x="0" y="1302"/>
                </a:cubicBezTo>
                <a:cubicBezTo>
                  <a:pt x="16" y="1585"/>
                  <a:pt x="49" y="1727"/>
                  <a:pt x="162" y="1980"/>
                </a:cubicBezTo>
                <a:cubicBezTo>
                  <a:pt x="233" y="2140"/>
                  <a:pt x="308" y="2252"/>
                  <a:pt x="456" y="2352"/>
                </a:cubicBezTo>
                <a:cubicBezTo>
                  <a:pt x="579" y="2435"/>
                  <a:pt x="698" y="2509"/>
                  <a:pt x="834" y="2568"/>
                </a:cubicBezTo>
                <a:cubicBezTo>
                  <a:pt x="878" y="2587"/>
                  <a:pt x="925" y="2600"/>
                  <a:pt x="972" y="2604"/>
                </a:cubicBezTo>
                <a:cubicBezTo>
                  <a:pt x="1016" y="2608"/>
                  <a:pt x="1104" y="2616"/>
                  <a:pt x="1104" y="2616"/>
                </a:cubicBezTo>
                <a:cubicBezTo>
                  <a:pt x="1278" y="2607"/>
                  <a:pt x="1408" y="2591"/>
                  <a:pt x="1572" y="2556"/>
                </a:cubicBezTo>
                <a:cubicBezTo>
                  <a:pt x="1685" y="2493"/>
                  <a:pt x="1713" y="2489"/>
                  <a:pt x="1794" y="2412"/>
                </a:cubicBezTo>
                <a:cubicBezTo>
                  <a:pt x="1961" y="2253"/>
                  <a:pt x="2015" y="2022"/>
                  <a:pt x="2100" y="1818"/>
                </a:cubicBezTo>
                <a:cubicBezTo>
                  <a:pt x="2117" y="1710"/>
                  <a:pt x="2136" y="1603"/>
                  <a:pt x="2148" y="1494"/>
                </a:cubicBezTo>
                <a:cubicBezTo>
                  <a:pt x="2123" y="1294"/>
                  <a:pt x="2075" y="1151"/>
                  <a:pt x="1986" y="972"/>
                </a:cubicBezTo>
                <a:cubicBezTo>
                  <a:pt x="1957" y="915"/>
                  <a:pt x="1886" y="865"/>
                  <a:pt x="1842" y="828"/>
                </a:cubicBezTo>
                <a:cubicBezTo>
                  <a:pt x="1804" y="796"/>
                  <a:pt x="1772" y="752"/>
                  <a:pt x="1740" y="714"/>
                </a:cubicBezTo>
                <a:cubicBezTo>
                  <a:pt x="1639" y="594"/>
                  <a:pt x="1524" y="474"/>
                  <a:pt x="1398" y="378"/>
                </a:cubicBezTo>
                <a:cubicBezTo>
                  <a:pt x="1304" y="306"/>
                  <a:pt x="1130" y="219"/>
                  <a:pt x="1020" y="174"/>
                </a:cubicBezTo>
                <a:cubicBezTo>
                  <a:pt x="968" y="153"/>
                  <a:pt x="907" y="150"/>
                  <a:pt x="852" y="138"/>
                </a:cubicBezTo>
                <a:cubicBezTo>
                  <a:pt x="691" y="151"/>
                  <a:pt x="454" y="195"/>
                  <a:pt x="312" y="288"/>
                </a:cubicBezTo>
                <a:cubicBezTo>
                  <a:pt x="286" y="305"/>
                  <a:pt x="262" y="325"/>
                  <a:pt x="240" y="348"/>
                </a:cubicBezTo>
                <a:cubicBezTo>
                  <a:pt x="175" y="416"/>
                  <a:pt x="54" y="558"/>
                  <a:pt x="54" y="558"/>
                </a:cubicBezTo>
              </a:path>
            </a:pathLst>
          </a:custGeom>
          <a:noFill/>
          <a:ln w="25400" cap="flat" cmpd="sng">
            <a:solidFill>
              <a:schemeClr val="bg1"/>
            </a:solidFill>
            <a:prstDash val="solid"/>
            <a:round/>
            <a:headEnd/>
            <a:tailEnd/>
          </a:ln>
          <a:effectLst/>
        </p:spPr>
        <p:txBody>
          <a:bodyPr lIns="92075" tIns="46038" rIns="92075" bIns="46038"/>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4597"/>
                                        </p:tgtEl>
                                        <p:attrNameLst>
                                          <p:attrName>style.visibility</p:attrName>
                                        </p:attrNameLst>
                                      </p:cBhvr>
                                      <p:to>
                                        <p:strVal val="visible"/>
                                      </p:to>
                                    </p:set>
                                    <p:animEffect transition="in" filter="fade">
                                      <p:cBhvr>
                                        <p:cTn id="7" dur="2000"/>
                                        <p:tgtEl>
                                          <p:spTgt spid="4945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4599"/>
                                        </p:tgtEl>
                                        <p:attrNameLst>
                                          <p:attrName>style.visibility</p:attrName>
                                        </p:attrNameLst>
                                      </p:cBhvr>
                                      <p:to>
                                        <p:strVal val="visible"/>
                                      </p:to>
                                    </p:set>
                                    <p:animEffect transition="in" filter="fade">
                                      <p:cBhvr>
                                        <p:cTn id="12" dur="2000"/>
                                        <p:tgtEl>
                                          <p:spTgt spid="4945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4598"/>
                                        </p:tgtEl>
                                        <p:attrNameLst>
                                          <p:attrName>style.visibility</p:attrName>
                                        </p:attrNameLst>
                                      </p:cBhvr>
                                      <p:to>
                                        <p:strVal val="visible"/>
                                      </p:to>
                                    </p:set>
                                    <p:animEffect transition="in" filter="fade">
                                      <p:cBhvr>
                                        <p:cTn id="17" dur="2000"/>
                                        <p:tgtEl>
                                          <p:spTgt spid="4945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4600"/>
                                        </p:tgtEl>
                                        <p:attrNameLst>
                                          <p:attrName>style.visibility</p:attrName>
                                        </p:attrNameLst>
                                      </p:cBhvr>
                                      <p:to>
                                        <p:strVal val="visible"/>
                                      </p:to>
                                    </p:set>
                                    <p:animEffect transition="in" filter="fade">
                                      <p:cBhvr>
                                        <p:cTn id="22" dur="2000"/>
                                        <p:tgtEl>
                                          <p:spTgt spid="49460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4601"/>
                                        </p:tgtEl>
                                        <p:attrNameLst>
                                          <p:attrName>style.visibility</p:attrName>
                                        </p:attrNameLst>
                                      </p:cBhvr>
                                      <p:to>
                                        <p:strVal val="visible"/>
                                      </p:to>
                                    </p:set>
                                    <p:animEffect transition="in" filter="fade">
                                      <p:cBhvr>
                                        <p:cTn id="27" dur="2000"/>
                                        <p:tgtEl>
                                          <p:spTgt spid="494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7" grpId="0" animBg="1"/>
      <p:bldP spid="494598" grpId="0" animBg="1"/>
      <p:bldP spid="494599" grpId="0" animBg="1"/>
      <p:bldP spid="494600" grpId="0" animBg="1"/>
      <p:bldP spid="4946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a:xfrm>
            <a:off x="683568" y="617240"/>
            <a:ext cx="7772400" cy="1371600"/>
          </a:xfrm>
        </p:spPr>
        <p:txBody>
          <a:bodyPr/>
          <a:lstStyle/>
          <a:p>
            <a:pPr algn="ctr"/>
            <a:r>
              <a:rPr lang="en-GB" sz="2300" dirty="0" err="1"/>
              <a:t>Dennard</a:t>
            </a:r>
            <a:r>
              <a:rPr lang="en-GB" sz="2300" dirty="0"/>
              <a:t> Scaling law (MOSFET)</a:t>
            </a:r>
          </a:p>
        </p:txBody>
      </p:sp>
      <p:sp>
        <p:nvSpPr>
          <p:cNvPr id="514051" name="Rectangle 3"/>
          <p:cNvSpPr>
            <a:spLocks noGrp="1" noChangeArrowheads="1"/>
          </p:cNvSpPr>
          <p:nvPr>
            <p:ph type="body" idx="1"/>
          </p:nvPr>
        </p:nvSpPr>
        <p:spPr>
          <a:xfrm>
            <a:off x="167555" y="1701379"/>
            <a:ext cx="2890838" cy="1933575"/>
          </a:xfrm>
        </p:spPr>
        <p:txBody>
          <a:bodyPr/>
          <a:lstStyle/>
          <a:p>
            <a:pPr algn="l"/>
            <a:r>
              <a:rPr lang="en-GB" dirty="0">
                <a:latin typeface="Verdana" pitchFamily="34" charset="0"/>
              </a:rPr>
              <a:t>L’ = L / 2</a:t>
            </a:r>
          </a:p>
          <a:p>
            <a:pPr algn="l"/>
            <a:r>
              <a:rPr lang="en-GB" dirty="0">
                <a:latin typeface="Verdana" pitchFamily="34" charset="0"/>
              </a:rPr>
              <a:t>V’ = V / 2</a:t>
            </a:r>
          </a:p>
          <a:p>
            <a:pPr algn="l"/>
            <a:r>
              <a:rPr lang="en-GB" dirty="0">
                <a:latin typeface="Verdana" pitchFamily="34" charset="0"/>
              </a:rPr>
              <a:t>F’ = F * 2</a:t>
            </a:r>
          </a:p>
          <a:p>
            <a:pPr algn="l"/>
            <a:r>
              <a:rPr lang="en-GB" dirty="0">
                <a:latin typeface="Verdana" pitchFamily="34" charset="0"/>
              </a:rPr>
              <a:t>D’ = 1 / L</a:t>
            </a:r>
            <a:r>
              <a:rPr lang="en-GB" baseline="30000" dirty="0">
                <a:latin typeface="Verdana" pitchFamily="34" charset="0"/>
              </a:rPr>
              <a:t>2</a:t>
            </a:r>
            <a:r>
              <a:rPr lang="en-GB" dirty="0">
                <a:latin typeface="Verdana" pitchFamily="34" charset="0"/>
              </a:rPr>
              <a:t> = 4D</a:t>
            </a:r>
          </a:p>
          <a:p>
            <a:pPr algn="l"/>
            <a:r>
              <a:rPr lang="en-GB" dirty="0">
                <a:latin typeface="Verdana" pitchFamily="34" charset="0"/>
              </a:rPr>
              <a:t>P’ = P</a:t>
            </a:r>
          </a:p>
        </p:txBody>
      </p:sp>
      <p:sp>
        <p:nvSpPr>
          <p:cNvPr id="514052" name="Freeform 4"/>
          <p:cNvSpPr>
            <a:spLocks/>
          </p:cNvSpPr>
          <p:nvPr/>
        </p:nvSpPr>
        <p:spPr bwMode="auto">
          <a:xfrm rot="17212044">
            <a:off x="416793" y="1668042"/>
            <a:ext cx="658812" cy="1135062"/>
          </a:xfrm>
          <a:custGeom>
            <a:avLst/>
            <a:gdLst/>
            <a:ahLst/>
            <a:cxnLst>
              <a:cxn ang="0">
                <a:pos x="660" y="0"/>
              </a:cxn>
              <a:cxn ang="0">
                <a:pos x="324" y="270"/>
              </a:cxn>
              <a:cxn ang="0">
                <a:pos x="96" y="834"/>
              </a:cxn>
              <a:cxn ang="0">
                <a:pos x="0" y="1302"/>
              </a:cxn>
              <a:cxn ang="0">
                <a:pos x="162" y="1980"/>
              </a:cxn>
              <a:cxn ang="0">
                <a:pos x="456" y="2352"/>
              </a:cxn>
              <a:cxn ang="0">
                <a:pos x="834" y="2568"/>
              </a:cxn>
              <a:cxn ang="0">
                <a:pos x="972" y="2604"/>
              </a:cxn>
              <a:cxn ang="0">
                <a:pos x="1104" y="2616"/>
              </a:cxn>
              <a:cxn ang="0">
                <a:pos x="1572" y="2556"/>
              </a:cxn>
              <a:cxn ang="0">
                <a:pos x="1794" y="2412"/>
              </a:cxn>
              <a:cxn ang="0">
                <a:pos x="2100" y="1818"/>
              </a:cxn>
              <a:cxn ang="0">
                <a:pos x="2148" y="1494"/>
              </a:cxn>
              <a:cxn ang="0">
                <a:pos x="1986" y="972"/>
              </a:cxn>
              <a:cxn ang="0">
                <a:pos x="1842" y="828"/>
              </a:cxn>
              <a:cxn ang="0">
                <a:pos x="1740" y="714"/>
              </a:cxn>
              <a:cxn ang="0">
                <a:pos x="1398" y="378"/>
              </a:cxn>
              <a:cxn ang="0">
                <a:pos x="1020" y="174"/>
              </a:cxn>
              <a:cxn ang="0">
                <a:pos x="852" y="138"/>
              </a:cxn>
              <a:cxn ang="0">
                <a:pos x="312" y="288"/>
              </a:cxn>
              <a:cxn ang="0">
                <a:pos x="240" y="348"/>
              </a:cxn>
              <a:cxn ang="0">
                <a:pos x="54" y="558"/>
              </a:cxn>
            </a:cxnLst>
            <a:rect l="0" t="0" r="r" b="b"/>
            <a:pathLst>
              <a:path w="2148" h="2616">
                <a:moveTo>
                  <a:pt x="660" y="0"/>
                </a:moveTo>
                <a:cubicBezTo>
                  <a:pt x="533" y="28"/>
                  <a:pt x="389" y="163"/>
                  <a:pt x="324" y="270"/>
                </a:cubicBezTo>
                <a:cubicBezTo>
                  <a:pt x="213" y="452"/>
                  <a:pt x="158" y="629"/>
                  <a:pt x="96" y="834"/>
                </a:cubicBezTo>
                <a:cubicBezTo>
                  <a:pt x="48" y="993"/>
                  <a:pt x="17" y="1137"/>
                  <a:pt x="0" y="1302"/>
                </a:cubicBezTo>
                <a:cubicBezTo>
                  <a:pt x="16" y="1585"/>
                  <a:pt x="49" y="1727"/>
                  <a:pt x="162" y="1980"/>
                </a:cubicBezTo>
                <a:cubicBezTo>
                  <a:pt x="233" y="2140"/>
                  <a:pt x="308" y="2252"/>
                  <a:pt x="456" y="2352"/>
                </a:cubicBezTo>
                <a:cubicBezTo>
                  <a:pt x="579" y="2435"/>
                  <a:pt x="698" y="2509"/>
                  <a:pt x="834" y="2568"/>
                </a:cubicBezTo>
                <a:cubicBezTo>
                  <a:pt x="878" y="2587"/>
                  <a:pt x="925" y="2600"/>
                  <a:pt x="972" y="2604"/>
                </a:cubicBezTo>
                <a:cubicBezTo>
                  <a:pt x="1016" y="2608"/>
                  <a:pt x="1104" y="2616"/>
                  <a:pt x="1104" y="2616"/>
                </a:cubicBezTo>
                <a:cubicBezTo>
                  <a:pt x="1278" y="2607"/>
                  <a:pt x="1408" y="2591"/>
                  <a:pt x="1572" y="2556"/>
                </a:cubicBezTo>
                <a:cubicBezTo>
                  <a:pt x="1685" y="2493"/>
                  <a:pt x="1713" y="2489"/>
                  <a:pt x="1794" y="2412"/>
                </a:cubicBezTo>
                <a:cubicBezTo>
                  <a:pt x="1961" y="2253"/>
                  <a:pt x="2015" y="2022"/>
                  <a:pt x="2100" y="1818"/>
                </a:cubicBezTo>
                <a:cubicBezTo>
                  <a:pt x="2117" y="1710"/>
                  <a:pt x="2136" y="1603"/>
                  <a:pt x="2148" y="1494"/>
                </a:cubicBezTo>
                <a:cubicBezTo>
                  <a:pt x="2123" y="1294"/>
                  <a:pt x="2075" y="1151"/>
                  <a:pt x="1986" y="972"/>
                </a:cubicBezTo>
                <a:cubicBezTo>
                  <a:pt x="1957" y="915"/>
                  <a:pt x="1886" y="865"/>
                  <a:pt x="1842" y="828"/>
                </a:cubicBezTo>
                <a:cubicBezTo>
                  <a:pt x="1804" y="796"/>
                  <a:pt x="1772" y="752"/>
                  <a:pt x="1740" y="714"/>
                </a:cubicBezTo>
                <a:cubicBezTo>
                  <a:pt x="1639" y="594"/>
                  <a:pt x="1524" y="474"/>
                  <a:pt x="1398" y="378"/>
                </a:cubicBezTo>
                <a:cubicBezTo>
                  <a:pt x="1304" y="306"/>
                  <a:pt x="1130" y="219"/>
                  <a:pt x="1020" y="174"/>
                </a:cubicBezTo>
                <a:cubicBezTo>
                  <a:pt x="968" y="153"/>
                  <a:pt x="907" y="150"/>
                  <a:pt x="852" y="138"/>
                </a:cubicBezTo>
                <a:cubicBezTo>
                  <a:pt x="691" y="151"/>
                  <a:pt x="454" y="195"/>
                  <a:pt x="312" y="288"/>
                </a:cubicBezTo>
                <a:cubicBezTo>
                  <a:pt x="286" y="305"/>
                  <a:pt x="262" y="325"/>
                  <a:pt x="240" y="348"/>
                </a:cubicBezTo>
                <a:cubicBezTo>
                  <a:pt x="175" y="416"/>
                  <a:pt x="54" y="558"/>
                  <a:pt x="54" y="558"/>
                </a:cubicBezTo>
              </a:path>
            </a:pathLst>
          </a:custGeom>
          <a:noFill/>
          <a:ln w="25400" cap="flat" cmpd="sng">
            <a:solidFill>
              <a:srgbClr val="FF6600"/>
            </a:solidFill>
            <a:prstDash val="solid"/>
            <a:round/>
            <a:headEnd/>
            <a:tailEnd/>
          </a:ln>
          <a:effectLst/>
        </p:spPr>
        <p:txBody>
          <a:bodyPr lIns="92075" tIns="46038" rIns="92075" bIns="46038"/>
          <a:lstStyle/>
          <a:p>
            <a:endParaRPr lang="it-IT"/>
          </a:p>
        </p:txBody>
      </p:sp>
      <p:sp>
        <p:nvSpPr>
          <p:cNvPr id="514053" name="Text Box 5"/>
          <p:cNvSpPr txBox="1">
            <a:spLocks noChangeArrowheads="1"/>
          </p:cNvSpPr>
          <p:nvPr/>
        </p:nvSpPr>
        <p:spPr bwMode="auto">
          <a:xfrm>
            <a:off x="1474068" y="1906167"/>
            <a:ext cx="2625719" cy="369332"/>
          </a:xfrm>
          <a:prstGeom prst="rect">
            <a:avLst/>
          </a:prstGeom>
          <a:noFill/>
          <a:ln w="9525">
            <a:noFill/>
            <a:miter lim="800000"/>
            <a:headEnd/>
            <a:tailEnd/>
          </a:ln>
          <a:effectLst/>
        </p:spPr>
        <p:txBody>
          <a:bodyPr wrap="none">
            <a:spAutoFit/>
          </a:bodyPr>
          <a:lstStyle/>
          <a:p>
            <a:pPr>
              <a:buNone/>
            </a:pPr>
            <a:r>
              <a:rPr lang="en-GB" sz="2000" dirty="0">
                <a:solidFill>
                  <a:srgbClr val="FF6600"/>
                </a:solidFill>
              </a:rPr>
              <a:t>do not hold anymore!</a:t>
            </a:r>
          </a:p>
        </p:txBody>
      </p:sp>
      <p:grpSp>
        <p:nvGrpSpPr>
          <p:cNvPr id="2" name="Group 17"/>
          <p:cNvGrpSpPr>
            <a:grpSpLocks/>
          </p:cNvGrpSpPr>
          <p:nvPr/>
        </p:nvGrpSpPr>
        <p:grpSpPr bwMode="auto">
          <a:xfrm>
            <a:off x="2266230" y="5300241"/>
            <a:ext cx="2976563" cy="1081087"/>
            <a:chOff x="1610" y="3073"/>
            <a:chExt cx="1875" cy="681"/>
          </a:xfrm>
        </p:grpSpPr>
        <p:sp>
          <p:nvSpPr>
            <p:cNvPr id="514055" name="Freeform 7"/>
            <p:cNvSpPr>
              <a:spLocks/>
            </p:cNvSpPr>
            <p:nvPr/>
          </p:nvSpPr>
          <p:spPr bwMode="auto">
            <a:xfrm rot="17212044">
              <a:off x="1766" y="2917"/>
              <a:ext cx="460" cy="771"/>
            </a:xfrm>
            <a:custGeom>
              <a:avLst/>
              <a:gdLst/>
              <a:ahLst/>
              <a:cxnLst>
                <a:cxn ang="0">
                  <a:pos x="660" y="0"/>
                </a:cxn>
                <a:cxn ang="0">
                  <a:pos x="324" y="270"/>
                </a:cxn>
                <a:cxn ang="0">
                  <a:pos x="96" y="834"/>
                </a:cxn>
                <a:cxn ang="0">
                  <a:pos x="0" y="1302"/>
                </a:cxn>
                <a:cxn ang="0">
                  <a:pos x="162" y="1980"/>
                </a:cxn>
                <a:cxn ang="0">
                  <a:pos x="456" y="2352"/>
                </a:cxn>
                <a:cxn ang="0">
                  <a:pos x="834" y="2568"/>
                </a:cxn>
                <a:cxn ang="0">
                  <a:pos x="972" y="2604"/>
                </a:cxn>
                <a:cxn ang="0">
                  <a:pos x="1104" y="2616"/>
                </a:cxn>
                <a:cxn ang="0">
                  <a:pos x="1572" y="2556"/>
                </a:cxn>
                <a:cxn ang="0">
                  <a:pos x="1794" y="2412"/>
                </a:cxn>
                <a:cxn ang="0">
                  <a:pos x="2100" y="1818"/>
                </a:cxn>
                <a:cxn ang="0">
                  <a:pos x="2148" y="1494"/>
                </a:cxn>
                <a:cxn ang="0">
                  <a:pos x="1986" y="972"/>
                </a:cxn>
                <a:cxn ang="0">
                  <a:pos x="1842" y="828"/>
                </a:cxn>
                <a:cxn ang="0">
                  <a:pos x="1740" y="714"/>
                </a:cxn>
                <a:cxn ang="0">
                  <a:pos x="1398" y="378"/>
                </a:cxn>
                <a:cxn ang="0">
                  <a:pos x="1020" y="174"/>
                </a:cxn>
                <a:cxn ang="0">
                  <a:pos x="852" y="138"/>
                </a:cxn>
                <a:cxn ang="0">
                  <a:pos x="312" y="288"/>
                </a:cxn>
                <a:cxn ang="0">
                  <a:pos x="240" y="348"/>
                </a:cxn>
                <a:cxn ang="0">
                  <a:pos x="54" y="558"/>
                </a:cxn>
              </a:cxnLst>
              <a:rect l="0" t="0" r="r" b="b"/>
              <a:pathLst>
                <a:path w="2148" h="2616">
                  <a:moveTo>
                    <a:pt x="660" y="0"/>
                  </a:moveTo>
                  <a:cubicBezTo>
                    <a:pt x="533" y="28"/>
                    <a:pt x="389" y="163"/>
                    <a:pt x="324" y="270"/>
                  </a:cubicBezTo>
                  <a:cubicBezTo>
                    <a:pt x="213" y="452"/>
                    <a:pt x="158" y="629"/>
                    <a:pt x="96" y="834"/>
                  </a:cubicBezTo>
                  <a:cubicBezTo>
                    <a:pt x="48" y="993"/>
                    <a:pt x="17" y="1137"/>
                    <a:pt x="0" y="1302"/>
                  </a:cubicBezTo>
                  <a:cubicBezTo>
                    <a:pt x="16" y="1585"/>
                    <a:pt x="49" y="1727"/>
                    <a:pt x="162" y="1980"/>
                  </a:cubicBezTo>
                  <a:cubicBezTo>
                    <a:pt x="233" y="2140"/>
                    <a:pt x="308" y="2252"/>
                    <a:pt x="456" y="2352"/>
                  </a:cubicBezTo>
                  <a:cubicBezTo>
                    <a:pt x="579" y="2435"/>
                    <a:pt x="698" y="2509"/>
                    <a:pt x="834" y="2568"/>
                  </a:cubicBezTo>
                  <a:cubicBezTo>
                    <a:pt x="878" y="2587"/>
                    <a:pt x="925" y="2600"/>
                    <a:pt x="972" y="2604"/>
                  </a:cubicBezTo>
                  <a:cubicBezTo>
                    <a:pt x="1016" y="2608"/>
                    <a:pt x="1104" y="2616"/>
                    <a:pt x="1104" y="2616"/>
                  </a:cubicBezTo>
                  <a:cubicBezTo>
                    <a:pt x="1278" y="2607"/>
                    <a:pt x="1408" y="2591"/>
                    <a:pt x="1572" y="2556"/>
                  </a:cubicBezTo>
                  <a:cubicBezTo>
                    <a:pt x="1685" y="2493"/>
                    <a:pt x="1713" y="2489"/>
                    <a:pt x="1794" y="2412"/>
                  </a:cubicBezTo>
                  <a:cubicBezTo>
                    <a:pt x="1961" y="2253"/>
                    <a:pt x="2015" y="2022"/>
                    <a:pt x="2100" y="1818"/>
                  </a:cubicBezTo>
                  <a:cubicBezTo>
                    <a:pt x="2117" y="1710"/>
                    <a:pt x="2136" y="1603"/>
                    <a:pt x="2148" y="1494"/>
                  </a:cubicBezTo>
                  <a:cubicBezTo>
                    <a:pt x="2123" y="1294"/>
                    <a:pt x="2075" y="1151"/>
                    <a:pt x="1986" y="972"/>
                  </a:cubicBezTo>
                  <a:cubicBezTo>
                    <a:pt x="1957" y="915"/>
                    <a:pt x="1886" y="865"/>
                    <a:pt x="1842" y="828"/>
                  </a:cubicBezTo>
                  <a:cubicBezTo>
                    <a:pt x="1804" y="796"/>
                    <a:pt x="1772" y="752"/>
                    <a:pt x="1740" y="714"/>
                  </a:cubicBezTo>
                  <a:cubicBezTo>
                    <a:pt x="1639" y="594"/>
                    <a:pt x="1524" y="474"/>
                    <a:pt x="1398" y="378"/>
                  </a:cubicBezTo>
                  <a:cubicBezTo>
                    <a:pt x="1304" y="306"/>
                    <a:pt x="1130" y="219"/>
                    <a:pt x="1020" y="174"/>
                  </a:cubicBezTo>
                  <a:cubicBezTo>
                    <a:pt x="968" y="153"/>
                    <a:pt x="907" y="150"/>
                    <a:pt x="852" y="138"/>
                  </a:cubicBezTo>
                  <a:cubicBezTo>
                    <a:pt x="691" y="151"/>
                    <a:pt x="454" y="195"/>
                    <a:pt x="312" y="288"/>
                  </a:cubicBezTo>
                  <a:cubicBezTo>
                    <a:pt x="286" y="305"/>
                    <a:pt x="262" y="325"/>
                    <a:pt x="240" y="348"/>
                  </a:cubicBezTo>
                  <a:cubicBezTo>
                    <a:pt x="175" y="416"/>
                    <a:pt x="54" y="558"/>
                    <a:pt x="54" y="558"/>
                  </a:cubicBezTo>
                </a:path>
              </a:pathLst>
            </a:custGeom>
            <a:noFill/>
            <a:ln w="25400" cap="flat" cmpd="sng">
              <a:solidFill>
                <a:srgbClr val="FF6600"/>
              </a:solidFill>
              <a:prstDash val="solid"/>
              <a:round/>
              <a:headEnd/>
              <a:tailEnd/>
            </a:ln>
            <a:effectLst/>
          </p:spPr>
          <p:txBody>
            <a:bodyPr lIns="92075" tIns="46038" rIns="92075" bIns="46038"/>
            <a:lstStyle/>
            <a:p>
              <a:endParaRPr lang="it-IT"/>
            </a:p>
          </p:txBody>
        </p:sp>
        <p:sp>
          <p:nvSpPr>
            <p:cNvPr id="514056" name="Text Box 8"/>
            <p:cNvSpPr txBox="1">
              <a:spLocks noChangeArrowheads="1"/>
            </p:cNvSpPr>
            <p:nvPr/>
          </p:nvSpPr>
          <p:spPr bwMode="auto">
            <a:xfrm>
              <a:off x="2154" y="3521"/>
              <a:ext cx="1331" cy="233"/>
            </a:xfrm>
            <a:prstGeom prst="rect">
              <a:avLst/>
            </a:prstGeom>
            <a:noFill/>
            <a:ln w="9525">
              <a:noFill/>
              <a:miter lim="800000"/>
              <a:headEnd/>
              <a:tailEnd/>
            </a:ln>
            <a:effectLst/>
          </p:spPr>
          <p:txBody>
            <a:bodyPr wrap="none">
              <a:spAutoFit/>
            </a:bodyPr>
            <a:lstStyle/>
            <a:p>
              <a:pPr>
                <a:buNone/>
              </a:pPr>
              <a:r>
                <a:rPr lang="en-GB" sz="2000" dirty="0">
                  <a:solidFill>
                    <a:srgbClr val="FF6600"/>
                  </a:solidFill>
                </a:rPr>
                <a:t>The power </a:t>
              </a:r>
              <a:r>
                <a:rPr lang="en-GB" sz="2000" dirty="0" smtClean="0">
                  <a:solidFill>
                    <a:srgbClr val="FF6600"/>
                  </a:solidFill>
                </a:rPr>
                <a:t>crisis!</a:t>
              </a:r>
              <a:endParaRPr lang="en-GB" sz="2000" dirty="0">
                <a:solidFill>
                  <a:srgbClr val="FF6600"/>
                </a:solidFill>
              </a:endParaRPr>
            </a:p>
          </p:txBody>
        </p:sp>
      </p:grpSp>
      <p:grpSp>
        <p:nvGrpSpPr>
          <p:cNvPr id="3" name="Group 15"/>
          <p:cNvGrpSpPr>
            <a:grpSpLocks/>
          </p:cNvGrpSpPr>
          <p:nvPr/>
        </p:nvGrpSpPr>
        <p:grpSpPr bwMode="auto">
          <a:xfrm>
            <a:off x="1077193" y="3527004"/>
            <a:ext cx="4143375" cy="2611438"/>
            <a:chOff x="861" y="1956"/>
            <a:chExt cx="2610" cy="1645"/>
          </a:xfrm>
        </p:grpSpPr>
        <p:sp>
          <p:nvSpPr>
            <p:cNvPr id="514054" name="Rectangle 6"/>
            <p:cNvSpPr>
              <a:spLocks noChangeArrowheads="1"/>
            </p:cNvSpPr>
            <p:nvPr/>
          </p:nvSpPr>
          <p:spPr bwMode="auto">
            <a:xfrm>
              <a:off x="1650" y="2383"/>
              <a:ext cx="1821" cy="1218"/>
            </a:xfrm>
            <a:prstGeom prst="rect">
              <a:avLst/>
            </a:prstGeom>
            <a:noFill/>
            <a:ln w="9525">
              <a:noFill/>
              <a:miter lim="800000"/>
              <a:headEnd/>
              <a:tailEnd/>
            </a:ln>
            <a:effectLst/>
          </p:spPr>
          <p:txBody>
            <a:bodyPr/>
            <a:lstStyle/>
            <a:p>
              <a:pPr marL="342900" indent="-342900">
                <a:spcBef>
                  <a:spcPct val="20000"/>
                </a:spcBef>
                <a:buNone/>
              </a:pPr>
              <a:r>
                <a:rPr lang="en-GB" sz="2000" dirty="0">
                  <a:latin typeface="Verdana" pitchFamily="34" charset="0"/>
                </a:rPr>
                <a:t>L’ = L / 2</a:t>
              </a:r>
            </a:p>
            <a:p>
              <a:pPr marL="342900" indent="-342900">
                <a:spcBef>
                  <a:spcPct val="20000"/>
                </a:spcBef>
                <a:buNone/>
              </a:pPr>
              <a:r>
                <a:rPr lang="en-GB" sz="2000" dirty="0">
                  <a:latin typeface="Verdana" pitchFamily="34" charset="0"/>
                </a:rPr>
                <a:t>V’ = ~V</a:t>
              </a:r>
            </a:p>
            <a:p>
              <a:pPr marL="342900" indent="-342900">
                <a:spcBef>
                  <a:spcPct val="20000"/>
                </a:spcBef>
                <a:buNone/>
              </a:pPr>
              <a:r>
                <a:rPr lang="en-GB" sz="2000" dirty="0">
                  <a:latin typeface="Verdana" pitchFamily="34" charset="0"/>
                </a:rPr>
                <a:t>F’ = ~F * 2</a:t>
              </a:r>
            </a:p>
            <a:p>
              <a:pPr marL="342900" indent="-342900">
                <a:spcBef>
                  <a:spcPct val="20000"/>
                </a:spcBef>
                <a:buNone/>
              </a:pPr>
              <a:r>
                <a:rPr lang="en-GB" sz="2000" dirty="0">
                  <a:latin typeface="Verdana" pitchFamily="34" charset="0"/>
                </a:rPr>
                <a:t>D’ = 1 / L</a:t>
              </a:r>
              <a:r>
                <a:rPr lang="en-GB" sz="2000" baseline="30000" dirty="0">
                  <a:latin typeface="Verdana" pitchFamily="34" charset="0"/>
                </a:rPr>
                <a:t>2</a:t>
              </a:r>
              <a:r>
                <a:rPr lang="en-GB" sz="2000" dirty="0">
                  <a:latin typeface="Verdana" pitchFamily="34" charset="0"/>
                </a:rPr>
                <a:t> = 4 * D</a:t>
              </a:r>
            </a:p>
            <a:p>
              <a:pPr marL="342900" indent="-342900">
                <a:spcBef>
                  <a:spcPct val="20000"/>
                </a:spcBef>
                <a:buNone/>
              </a:pPr>
              <a:r>
                <a:rPr lang="en-GB" sz="2000" dirty="0">
                  <a:latin typeface="Verdana" pitchFamily="34" charset="0"/>
                </a:rPr>
                <a:t>P’ = 4 * P</a:t>
              </a:r>
            </a:p>
          </p:txBody>
        </p:sp>
        <p:sp>
          <p:nvSpPr>
            <p:cNvPr id="514058" name="AutoShape 10"/>
            <p:cNvSpPr>
              <a:spLocks noChangeArrowheads="1"/>
            </p:cNvSpPr>
            <p:nvPr/>
          </p:nvSpPr>
          <p:spPr bwMode="auto">
            <a:xfrm rot="2329067">
              <a:off x="861" y="1956"/>
              <a:ext cx="771" cy="453"/>
            </a:xfrm>
            <a:prstGeom prst="rightArrow">
              <a:avLst>
                <a:gd name="adj1" fmla="val 50000"/>
                <a:gd name="adj2" fmla="val 42550"/>
              </a:avLst>
            </a:prstGeom>
            <a:solidFill>
              <a:schemeClr val="accent1"/>
            </a:solidFill>
            <a:ln w="9525">
              <a:solidFill>
                <a:schemeClr val="tx1"/>
              </a:solidFill>
              <a:miter lim="800000"/>
              <a:headEnd/>
              <a:tailEnd/>
            </a:ln>
            <a:effectLst/>
          </p:spPr>
          <p:txBody>
            <a:bodyPr wrap="none" anchor="ctr"/>
            <a:lstStyle/>
            <a:p>
              <a:endParaRPr lang="it-IT"/>
            </a:p>
          </p:txBody>
        </p:sp>
      </p:grpSp>
      <p:grpSp>
        <p:nvGrpSpPr>
          <p:cNvPr id="4" name="Group 18"/>
          <p:cNvGrpSpPr>
            <a:grpSpLocks/>
          </p:cNvGrpSpPr>
          <p:nvPr/>
        </p:nvGrpSpPr>
        <p:grpSpPr bwMode="auto">
          <a:xfrm>
            <a:off x="3437806" y="2266529"/>
            <a:ext cx="4194176" cy="1871663"/>
            <a:chOff x="2348" y="1162"/>
            <a:chExt cx="2642" cy="1179"/>
          </a:xfrm>
        </p:grpSpPr>
        <p:sp>
          <p:nvSpPr>
            <p:cNvPr id="514059" name="AutoShape 11"/>
            <p:cNvSpPr>
              <a:spLocks noChangeArrowheads="1"/>
            </p:cNvSpPr>
            <p:nvPr/>
          </p:nvSpPr>
          <p:spPr bwMode="auto">
            <a:xfrm rot="19297098">
              <a:off x="2348" y="1888"/>
              <a:ext cx="771" cy="453"/>
            </a:xfrm>
            <a:prstGeom prst="rightArrow">
              <a:avLst>
                <a:gd name="adj1" fmla="val 50000"/>
                <a:gd name="adj2" fmla="val 42550"/>
              </a:avLst>
            </a:prstGeom>
            <a:solidFill>
              <a:schemeClr val="accent1"/>
            </a:solidFill>
            <a:ln w="9525">
              <a:solidFill>
                <a:schemeClr val="tx1"/>
              </a:solidFill>
              <a:miter lim="800000"/>
              <a:headEnd/>
              <a:tailEnd/>
            </a:ln>
            <a:effectLst/>
          </p:spPr>
          <p:txBody>
            <a:bodyPr wrap="none" anchor="ctr"/>
            <a:lstStyle/>
            <a:p>
              <a:endParaRPr lang="it-IT"/>
            </a:p>
          </p:txBody>
        </p:sp>
        <p:sp>
          <p:nvSpPr>
            <p:cNvPr id="514060" name="Text Box 12"/>
            <p:cNvSpPr txBox="1">
              <a:spLocks noChangeArrowheads="1"/>
            </p:cNvSpPr>
            <p:nvPr/>
          </p:nvSpPr>
          <p:spPr bwMode="auto">
            <a:xfrm>
              <a:off x="3152" y="1162"/>
              <a:ext cx="1838" cy="814"/>
            </a:xfrm>
            <a:prstGeom prst="rect">
              <a:avLst/>
            </a:prstGeom>
            <a:noFill/>
            <a:ln w="9525">
              <a:noFill/>
              <a:miter lim="800000"/>
              <a:headEnd/>
              <a:tailEnd/>
            </a:ln>
            <a:effectLst/>
          </p:spPr>
          <p:txBody>
            <a:bodyPr wrap="none">
              <a:spAutoFit/>
            </a:bodyPr>
            <a:lstStyle/>
            <a:p>
              <a:pPr>
                <a:buNone/>
              </a:pPr>
              <a:r>
                <a:rPr lang="en-GB" sz="2000" i="1" dirty="0"/>
                <a:t>The core frequency</a:t>
              </a:r>
            </a:p>
            <a:p>
              <a:pPr>
                <a:buNone/>
              </a:pPr>
              <a:r>
                <a:rPr lang="en-GB" sz="2000" i="1" dirty="0"/>
                <a:t>and performance do not</a:t>
              </a:r>
            </a:p>
            <a:p>
              <a:pPr>
                <a:buNone/>
              </a:pPr>
              <a:r>
                <a:rPr lang="en-GB" sz="2000" i="1" dirty="0"/>
                <a:t>grow following the </a:t>
              </a:r>
            </a:p>
            <a:p>
              <a:pPr>
                <a:buNone/>
              </a:pPr>
              <a:r>
                <a:rPr lang="en-GB" sz="2000" i="1" dirty="0"/>
                <a:t>Moore’s law any longer </a:t>
              </a:r>
            </a:p>
          </p:txBody>
        </p:sp>
      </p:grpSp>
      <p:grpSp>
        <p:nvGrpSpPr>
          <p:cNvPr id="5" name="Group 19"/>
          <p:cNvGrpSpPr>
            <a:grpSpLocks/>
          </p:cNvGrpSpPr>
          <p:nvPr/>
        </p:nvGrpSpPr>
        <p:grpSpPr bwMode="auto">
          <a:xfrm>
            <a:off x="5650507" y="3706392"/>
            <a:ext cx="3335337" cy="2157412"/>
            <a:chOff x="3833" y="2069"/>
            <a:chExt cx="2101" cy="1359"/>
          </a:xfrm>
        </p:grpSpPr>
        <p:sp>
          <p:nvSpPr>
            <p:cNvPr id="514061" name="AutoShape 13"/>
            <p:cNvSpPr>
              <a:spLocks noChangeArrowheads="1"/>
            </p:cNvSpPr>
            <p:nvPr/>
          </p:nvSpPr>
          <p:spPr bwMode="auto">
            <a:xfrm rot="2329067">
              <a:off x="3833" y="2069"/>
              <a:ext cx="771" cy="453"/>
            </a:xfrm>
            <a:prstGeom prst="rightArrow">
              <a:avLst>
                <a:gd name="adj1" fmla="val 50000"/>
                <a:gd name="adj2" fmla="val 42550"/>
              </a:avLst>
            </a:prstGeom>
            <a:solidFill>
              <a:schemeClr val="accent1"/>
            </a:solidFill>
            <a:ln w="9525">
              <a:solidFill>
                <a:schemeClr val="tx1"/>
              </a:solidFill>
              <a:miter lim="800000"/>
              <a:headEnd/>
              <a:tailEnd/>
            </a:ln>
            <a:effectLst/>
          </p:spPr>
          <p:txBody>
            <a:bodyPr wrap="none" anchor="ctr"/>
            <a:lstStyle/>
            <a:p>
              <a:pPr>
                <a:buNone/>
              </a:pPr>
              <a:endParaRPr lang="it-IT" sz="2000"/>
            </a:p>
          </p:txBody>
        </p:sp>
        <p:sp>
          <p:nvSpPr>
            <p:cNvPr id="514062" name="Text Box 14"/>
            <p:cNvSpPr txBox="1">
              <a:spLocks noChangeArrowheads="1"/>
            </p:cNvSpPr>
            <p:nvPr/>
          </p:nvSpPr>
          <p:spPr bwMode="auto">
            <a:xfrm>
              <a:off x="4150" y="2614"/>
              <a:ext cx="1784" cy="814"/>
            </a:xfrm>
            <a:prstGeom prst="rect">
              <a:avLst/>
            </a:prstGeom>
            <a:noFill/>
            <a:ln w="9525">
              <a:noFill/>
              <a:miter lim="800000"/>
              <a:headEnd/>
              <a:tailEnd/>
            </a:ln>
            <a:effectLst/>
          </p:spPr>
          <p:txBody>
            <a:bodyPr wrap="none">
              <a:spAutoFit/>
            </a:bodyPr>
            <a:lstStyle/>
            <a:p>
              <a:pPr>
                <a:buNone/>
              </a:pPr>
              <a:r>
                <a:rPr lang="en-GB" sz="2000" dirty="0"/>
                <a:t>CPU + </a:t>
              </a:r>
              <a:r>
                <a:rPr lang="en-GB" sz="2000" b="1" i="1" dirty="0"/>
                <a:t>Accelerator</a:t>
              </a:r>
            </a:p>
            <a:p>
              <a:pPr>
                <a:buNone/>
              </a:pPr>
              <a:r>
                <a:rPr lang="en-GB" sz="2000" dirty="0"/>
                <a:t>to maintain the </a:t>
              </a:r>
            </a:p>
            <a:p>
              <a:pPr>
                <a:buNone/>
              </a:pPr>
              <a:r>
                <a:rPr lang="en-GB" sz="2000" dirty="0"/>
                <a:t>architectures evolution </a:t>
              </a:r>
            </a:p>
            <a:p>
              <a:pPr>
                <a:buNone/>
              </a:pPr>
              <a:r>
                <a:rPr lang="en-GB" sz="2000" dirty="0"/>
                <a:t>In the Moore’s law </a:t>
              </a:r>
            </a:p>
          </p:txBody>
        </p:sp>
      </p:grpSp>
      <p:sp>
        <p:nvSpPr>
          <p:cNvPr id="514072" name="Text Box 24"/>
          <p:cNvSpPr txBox="1">
            <a:spLocks noChangeArrowheads="1"/>
          </p:cNvSpPr>
          <p:nvPr/>
        </p:nvSpPr>
        <p:spPr bwMode="auto">
          <a:xfrm>
            <a:off x="6370587" y="5866979"/>
            <a:ext cx="2416815" cy="369332"/>
          </a:xfrm>
          <a:prstGeom prst="rect">
            <a:avLst/>
          </a:prstGeom>
          <a:noFill/>
          <a:ln w="9525">
            <a:noFill/>
            <a:miter lim="800000"/>
            <a:headEnd/>
            <a:tailEnd/>
          </a:ln>
          <a:effectLst/>
        </p:spPr>
        <p:txBody>
          <a:bodyPr wrap="none">
            <a:spAutoFit/>
          </a:bodyPr>
          <a:lstStyle/>
          <a:p>
            <a:pPr>
              <a:buNone/>
            </a:pPr>
            <a:r>
              <a:rPr lang="en-GB" sz="2000" dirty="0">
                <a:solidFill>
                  <a:srgbClr val="FF6600"/>
                </a:solidFill>
              </a:rPr>
              <a:t>Programming crisis!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4052"/>
                                        </p:tgtEl>
                                        <p:attrNameLst>
                                          <p:attrName>style.visibility</p:attrName>
                                        </p:attrNameLst>
                                      </p:cBhvr>
                                      <p:to>
                                        <p:strVal val="visible"/>
                                      </p:to>
                                    </p:set>
                                    <p:animEffect transition="in" filter="fade">
                                      <p:cBhvr>
                                        <p:cTn id="17" dur="2000"/>
                                        <p:tgtEl>
                                          <p:spTgt spid="51405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14072"/>
                                        </p:tgtEl>
                                        <p:attrNameLst>
                                          <p:attrName>style.visibility</p:attrName>
                                        </p:attrNameLst>
                                      </p:cBhvr>
                                      <p:to>
                                        <p:strVal val="visible"/>
                                      </p:to>
                                    </p:set>
                                    <p:animEffect transition="in" filter="checkerboard(across)">
                                      <p:cBhvr>
                                        <p:cTn id="32" dur="500"/>
                                        <p:tgtEl>
                                          <p:spTgt spid="514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2" grpId="0" animBg="1"/>
      <p:bldP spid="5140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1052736"/>
            <a:ext cx="7772400" cy="1371600"/>
          </a:xfrm>
        </p:spPr>
        <p:txBody>
          <a:bodyPr/>
          <a:lstStyle/>
          <a:p>
            <a:r>
              <a:rPr lang="en-GB" dirty="0" smtClean="0"/>
              <a:t>Where Watts are burnt?</a:t>
            </a:r>
            <a:endParaRPr lang="it-IT" dirty="0"/>
          </a:p>
        </p:txBody>
      </p:sp>
      <p:sp>
        <p:nvSpPr>
          <p:cNvPr id="3" name="Segnaposto contenuto 2"/>
          <p:cNvSpPr>
            <a:spLocks noGrp="1"/>
          </p:cNvSpPr>
          <p:nvPr>
            <p:ph idx="1"/>
          </p:nvPr>
        </p:nvSpPr>
        <p:spPr>
          <a:xfrm>
            <a:off x="395536" y="2394248"/>
            <a:ext cx="8424936" cy="1029072"/>
          </a:xfrm>
        </p:spPr>
        <p:txBody>
          <a:bodyPr/>
          <a:lstStyle/>
          <a:p>
            <a:pPr algn="l"/>
            <a:r>
              <a:rPr lang="en-GB" dirty="0" smtClean="0"/>
              <a:t>Today (at 40nm) moving 3 64bit operands to compute a 64bit floating-point FMA takes 4.7x the energy with respect to the FMA operation itself</a:t>
            </a:r>
          </a:p>
          <a:p>
            <a:pPr algn="l"/>
            <a:endParaRPr lang="it-IT" dirty="0"/>
          </a:p>
        </p:txBody>
      </p:sp>
      <p:pic>
        <p:nvPicPr>
          <p:cNvPr id="4" name="Picture 7" descr="12c62_DDR_Memory_51ZauK5ejPL"/>
          <p:cNvPicPr>
            <a:picLocks noChangeAspect="1" noChangeArrowheads="1"/>
          </p:cNvPicPr>
          <p:nvPr/>
        </p:nvPicPr>
        <p:blipFill>
          <a:blip r:embed="rId2" cstate="print"/>
          <a:srcRect/>
          <a:stretch>
            <a:fillRect/>
          </a:stretch>
        </p:blipFill>
        <p:spPr bwMode="auto">
          <a:xfrm>
            <a:off x="4716463" y="3114328"/>
            <a:ext cx="2741612" cy="2741612"/>
          </a:xfrm>
          <a:prstGeom prst="rect">
            <a:avLst/>
          </a:prstGeom>
          <a:noFill/>
        </p:spPr>
      </p:pic>
      <p:sp>
        <p:nvSpPr>
          <p:cNvPr id="5" name="Text Box 9"/>
          <p:cNvSpPr txBox="1">
            <a:spLocks noChangeArrowheads="1"/>
          </p:cNvSpPr>
          <p:nvPr/>
        </p:nvSpPr>
        <p:spPr bwMode="auto">
          <a:xfrm>
            <a:off x="5651500" y="3972173"/>
            <a:ext cx="343364" cy="895630"/>
          </a:xfrm>
          <a:prstGeom prst="rect">
            <a:avLst/>
          </a:prstGeom>
          <a:noFill/>
          <a:ln w="9525">
            <a:noFill/>
            <a:miter lim="800000"/>
            <a:headEnd/>
            <a:tailEnd/>
          </a:ln>
          <a:effectLst/>
        </p:spPr>
        <p:txBody>
          <a:bodyPr wrap="none">
            <a:spAutoFit/>
          </a:bodyPr>
          <a:lstStyle/>
          <a:p>
            <a:pPr>
              <a:buNone/>
            </a:pPr>
            <a:r>
              <a:rPr lang="en-GB" sz="1800" b="1" dirty="0">
                <a:solidFill>
                  <a:srgbClr val="FFFF66"/>
                </a:solidFill>
              </a:rPr>
              <a:t>A</a:t>
            </a:r>
          </a:p>
          <a:p>
            <a:pPr>
              <a:buNone/>
            </a:pPr>
            <a:r>
              <a:rPr lang="en-GB" sz="1800" b="1" dirty="0">
                <a:solidFill>
                  <a:srgbClr val="FFFF66"/>
                </a:solidFill>
              </a:rPr>
              <a:t>B</a:t>
            </a:r>
          </a:p>
          <a:p>
            <a:pPr>
              <a:buNone/>
            </a:pPr>
            <a:r>
              <a:rPr lang="en-GB" sz="1800" b="1" dirty="0">
                <a:solidFill>
                  <a:srgbClr val="FFFF66"/>
                </a:solidFill>
              </a:rPr>
              <a:t>C</a:t>
            </a:r>
          </a:p>
        </p:txBody>
      </p:sp>
      <p:pic>
        <p:nvPicPr>
          <p:cNvPr id="6" name="Picture 10" descr="Fermi1"/>
          <p:cNvPicPr>
            <a:picLocks noChangeAspect="1" noChangeArrowheads="1"/>
          </p:cNvPicPr>
          <p:nvPr/>
        </p:nvPicPr>
        <p:blipFill>
          <a:blip r:embed="rId3" cstate="print"/>
          <a:srcRect/>
          <a:stretch>
            <a:fillRect/>
          </a:stretch>
        </p:blipFill>
        <p:spPr bwMode="auto">
          <a:xfrm>
            <a:off x="1835150" y="3684836"/>
            <a:ext cx="1800225" cy="1776412"/>
          </a:xfrm>
          <a:prstGeom prst="rect">
            <a:avLst/>
          </a:prstGeom>
          <a:noFill/>
        </p:spPr>
      </p:pic>
      <p:sp>
        <p:nvSpPr>
          <p:cNvPr id="7" name="Text Box 8"/>
          <p:cNvSpPr txBox="1">
            <a:spLocks noChangeArrowheads="1"/>
          </p:cNvSpPr>
          <p:nvPr/>
        </p:nvSpPr>
        <p:spPr bwMode="auto">
          <a:xfrm>
            <a:off x="1979613" y="4261098"/>
            <a:ext cx="1531188" cy="313932"/>
          </a:xfrm>
          <a:prstGeom prst="rect">
            <a:avLst/>
          </a:prstGeom>
          <a:noFill/>
          <a:ln w="9525">
            <a:noFill/>
            <a:miter lim="800000"/>
            <a:headEnd/>
            <a:tailEnd/>
          </a:ln>
          <a:effectLst/>
        </p:spPr>
        <p:txBody>
          <a:bodyPr wrap="none">
            <a:spAutoFit/>
          </a:bodyPr>
          <a:lstStyle/>
          <a:p>
            <a:pPr>
              <a:buNone/>
            </a:pPr>
            <a:r>
              <a:rPr lang="en-GB" sz="1600" b="1" dirty="0">
                <a:solidFill>
                  <a:srgbClr val="FFFF66"/>
                </a:solidFill>
              </a:rPr>
              <a:t>D = A + B* C</a:t>
            </a:r>
          </a:p>
        </p:txBody>
      </p:sp>
      <p:sp>
        <p:nvSpPr>
          <p:cNvPr id="8" name="AutoShape 11"/>
          <p:cNvSpPr>
            <a:spLocks noChangeArrowheads="1"/>
          </p:cNvSpPr>
          <p:nvPr/>
        </p:nvSpPr>
        <p:spPr bwMode="auto">
          <a:xfrm>
            <a:off x="3779838" y="4261098"/>
            <a:ext cx="1223962" cy="358775"/>
          </a:xfrm>
          <a:prstGeom prst="leftArrow">
            <a:avLst>
              <a:gd name="adj1" fmla="val 50000"/>
              <a:gd name="adj2" fmla="val 85288"/>
            </a:avLst>
          </a:prstGeom>
          <a:solidFill>
            <a:schemeClr val="accent1"/>
          </a:solidFill>
          <a:ln w="9525">
            <a:solidFill>
              <a:schemeClr val="tx1"/>
            </a:solidFill>
            <a:miter lim="800000"/>
            <a:headEnd/>
            <a:tailEnd/>
          </a:ln>
          <a:effectLst/>
        </p:spPr>
        <p:txBody>
          <a:bodyPr wrap="none" anchor="ctr"/>
          <a:lstStyle/>
          <a:p>
            <a:endParaRPr lang="it-IT"/>
          </a:p>
        </p:txBody>
      </p:sp>
      <p:sp>
        <p:nvSpPr>
          <p:cNvPr id="9" name="Text Box 12"/>
          <p:cNvSpPr txBox="1">
            <a:spLocks noChangeArrowheads="1"/>
          </p:cNvSpPr>
          <p:nvPr/>
        </p:nvSpPr>
        <p:spPr bwMode="auto">
          <a:xfrm>
            <a:off x="179512" y="5706616"/>
            <a:ext cx="8650125" cy="677108"/>
          </a:xfrm>
          <a:prstGeom prst="rect">
            <a:avLst/>
          </a:prstGeom>
          <a:noFill/>
          <a:ln w="9525">
            <a:noFill/>
            <a:miter lim="800000"/>
            <a:headEnd/>
            <a:tailEnd/>
          </a:ln>
          <a:effectLst/>
        </p:spPr>
        <p:txBody>
          <a:bodyPr wrap="none">
            <a:spAutoFit/>
          </a:bodyPr>
          <a:lstStyle/>
          <a:p>
            <a:pPr>
              <a:buNone/>
            </a:pPr>
            <a:r>
              <a:rPr lang="en-GB" sz="2000" dirty="0"/>
              <a:t>Extrapolating down to 10nm integration, the energy required to move date</a:t>
            </a:r>
          </a:p>
          <a:p>
            <a:pPr>
              <a:buNone/>
            </a:pPr>
            <a:r>
              <a:rPr lang="en-GB" sz="2000" dirty="0"/>
              <a:t>Becomes 100x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980728"/>
            <a:ext cx="7772400" cy="1152128"/>
          </a:xfrm>
        </p:spPr>
        <p:txBody>
          <a:bodyPr/>
          <a:lstStyle/>
          <a:p>
            <a:pPr lvl="0"/>
            <a:r>
              <a:rPr lang="en-GB" dirty="0" smtClean="0"/>
              <a:t>Accelerator</a:t>
            </a:r>
            <a:endParaRPr lang="it-IT" dirty="0"/>
          </a:p>
        </p:txBody>
      </p:sp>
      <p:sp>
        <p:nvSpPr>
          <p:cNvPr id="4" name="Rectangle 2"/>
          <p:cNvSpPr txBox="1">
            <a:spLocks noChangeArrowheads="1"/>
          </p:cNvSpPr>
          <p:nvPr/>
        </p:nvSpPr>
        <p:spPr bwMode="auto">
          <a:xfrm>
            <a:off x="457200" y="692150"/>
            <a:ext cx="8229600" cy="433388"/>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GB" sz="2300" b="0" i="0" u="none" strike="noStrike" kern="0" cap="none" spc="0" normalizeH="0" baseline="0" noProof="0" dirty="0" smtClean="0">
              <a:ln>
                <a:noFill/>
              </a:ln>
              <a:solidFill>
                <a:srgbClr val="2A69A4"/>
              </a:solidFill>
              <a:effectLst/>
              <a:uLnTx/>
              <a:uFillTx/>
              <a:latin typeface="+mj-lt"/>
              <a:ea typeface="+mj-ea"/>
              <a:cs typeface="+mj-cs"/>
            </a:endParaRPr>
          </a:p>
        </p:txBody>
      </p:sp>
      <p:sp>
        <p:nvSpPr>
          <p:cNvPr id="5" name="Rectangle 3"/>
          <p:cNvSpPr txBox="1">
            <a:spLocks noChangeArrowheads="1"/>
          </p:cNvSpPr>
          <p:nvPr/>
        </p:nvSpPr>
        <p:spPr bwMode="auto">
          <a:xfrm>
            <a:off x="251520" y="1988840"/>
            <a:ext cx="6192688" cy="936104"/>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0" marR="0" lvl="0" indent="0" defTabSz="914400" rtl="0" eaLnBrk="0" fontAlgn="base" latinLnBrk="0" hangingPunct="0">
              <a:lnSpc>
                <a:spcPct val="100000"/>
              </a:lnSpc>
              <a:spcBef>
                <a:spcPct val="10000"/>
              </a:spcBef>
              <a:spcAft>
                <a:spcPct val="0"/>
              </a:spcAft>
              <a:buClrTx/>
              <a:buSzTx/>
              <a:buFontTx/>
              <a:buNone/>
              <a:tabLst/>
              <a:defRPr/>
            </a:pPr>
            <a:r>
              <a:rPr kumimoji="0" lang="en-GB" sz="1200" b="0" i="0" u="none" strike="noStrike" kern="0" cap="none" spc="0" normalizeH="0" baseline="0" noProof="0" dirty="0" smtClean="0">
                <a:ln>
                  <a:noFill/>
                </a:ln>
                <a:solidFill>
                  <a:schemeClr val="tx1"/>
                </a:solidFill>
                <a:effectLst/>
                <a:uLnTx/>
                <a:uFillTx/>
                <a:latin typeface="+mn-lt"/>
                <a:ea typeface="+mn-ea"/>
                <a:cs typeface="+mn-cs"/>
              </a:rPr>
              <a:t>A set (one or more) of very simple execution units that can perform few operations (with respect to standard CPU) with very high efficiency. When combined with full featured CPU (CISC or RISC) can accelerate the “nominal” speed of a system. </a:t>
            </a:r>
            <a:r>
              <a:rPr kumimoji="0" lang="en-GB" sz="1200" b="0" i="1" u="none" strike="noStrike" kern="0" cap="none" spc="0" normalizeH="0" baseline="0" noProof="0" dirty="0" smtClean="0">
                <a:ln>
                  <a:noFill/>
                </a:ln>
                <a:solidFill>
                  <a:schemeClr val="tx1"/>
                </a:solidFill>
                <a:effectLst/>
                <a:uLnTx/>
                <a:uFillTx/>
                <a:latin typeface="+mn-lt"/>
                <a:ea typeface="+mn-ea"/>
                <a:cs typeface="+mn-cs"/>
              </a:rPr>
              <a:t>(Carlo </a:t>
            </a:r>
            <a:r>
              <a:rPr kumimoji="0" lang="en-GB" sz="1200" b="0" i="1" u="none" strike="noStrike" kern="0" cap="none" spc="0" normalizeH="0" baseline="0" noProof="0" dirty="0" err="1" smtClean="0">
                <a:ln>
                  <a:noFill/>
                </a:ln>
                <a:solidFill>
                  <a:schemeClr val="tx1"/>
                </a:solidFill>
                <a:effectLst/>
                <a:uLnTx/>
                <a:uFillTx/>
                <a:latin typeface="+mn-lt"/>
                <a:ea typeface="+mn-ea"/>
                <a:cs typeface="+mn-cs"/>
              </a:rPr>
              <a:t>Cavazzoni</a:t>
            </a:r>
            <a:r>
              <a:rPr kumimoji="0" lang="en-GB" sz="1200" b="0" i="1" u="none" strike="noStrike" kern="0" cap="none" spc="0" normalizeH="0" baseline="0" noProof="0" dirty="0" smtClean="0">
                <a:ln>
                  <a:noFill/>
                </a:ln>
                <a:solidFill>
                  <a:schemeClr val="tx1"/>
                </a:solidFill>
                <a:effectLst/>
                <a:uLnTx/>
                <a:uFillTx/>
                <a:latin typeface="+mn-lt"/>
                <a:ea typeface="+mn-ea"/>
                <a:cs typeface="+mn-cs"/>
              </a:rPr>
              <a:t>)</a:t>
            </a:r>
          </a:p>
        </p:txBody>
      </p:sp>
      <p:sp>
        <p:nvSpPr>
          <p:cNvPr id="6" name="AutoShape 4"/>
          <p:cNvSpPr>
            <a:spLocks noChangeArrowheads="1"/>
          </p:cNvSpPr>
          <p:nvPr/>
        </p:nvSpPr>
        <p:spPr bwMode="auto">
          <a:xfrm>
            <a:off x="684213" y="2997200"/>
            <a:ext cx="1152525" cy="863600"/>
          </a:xfrm>
          <a:prstGeom prst="flowChartAlternateProcess">
            <a:avLst/>
          </a:prstGeom>
          <a:solidFill>
            <a:schemeClr val="accent1"/>
          </a:solidFill>
          <a:ln w="9525">
            <a:solidFill>
              <a:schemeClr val="tx1"/>
            </a:solidFill>
            <a:miter lim="800000"/>
            <a:headEnd/>
            <a:tailEnd/>
          </a:ln>
          <a:effectLst/>
        </p:spPr>
        <p:txBody>
          <a:bodyPr wrap="none" anchor="ctr"/>
          <a:lstStyle/>
          <a:p>
            <a:pPr algn="ctr">
              <a:buNone/>
            </a:pPr>
            <a:r>
              <a:rPr lang="en-GB" sz="2400" dirty="0"/>
              <a:t>CPU</a:t>
            </a:r>
          </a:p>
        </p:txBody>
      </p:sp>
      <p:sp>
        <p:nvSpPr>
          <p:cNvPr id="7" name="AutoShape 6"/>
          <p:cNvSpPr>
            <a:spLocks noChangeArrowheads="1"/>
          </p:cNvSpPr>
          <p:nvPr/>
        </p:nvSpPr>
        <p:spPr bwMode="auto">
          <a:xfrm>
            <a:off x="2701925" y="2997200"/>
            <a:ext cx="1008063" cy="863600"/>
          </a:xfrm>
          <a:prstGeom prst="flowChartAlternateProcess">
            <a:avLst/>
          </a:prstGeom>
          <a:solidFill>
            <a:schemeClr val="accent1"/>
          </a:solidFill>
          <a:ln w="9525">
            <a:solidFill>
              <a:schemeClr val="tx1"/>
            </a:solidFill>
            <a:miter lim="800000"/>
            <a:headEnd/>
            <a:tailEnd/>
          </a:ln>
          <a:effectLst/>
        </p:spPr>
        <p:txBody>
          <a:bodyPr wrap="none" anchor="ctr"/>
          <a:lstStyle/>
          <a:p>
            <a:pPr algn="ctr">
              <a:buNone/>
            </a:pPr>
            <a:r>
              <a:rPr lang="en-GB" sz="2400" dirty="0"/>
              <a:t>ACC</a:t>
            </a:r>
            <a:r>
              <a:rPr lang="en-GB" dirty="0"/>
              <a:t>.</a:t>
            </a:r>
          </a:p>
        </p:txBody>
      </p:sp>
      <p:sp>
        <p:nvSpPr>
          <p:cNvPr id="8" name="AutoShape 8"/>
          <p:cNvSpPr>
            <a:spLocks noChangeArrowheads="1"/>
          </p:cNvSpPr>
          <p:nvPr/>
        </p:nvSpPr>
        <p:spPr bwMode="auto">
          <a:xfrm>
            <a:off x="1836738" y="3284538"/>
            <a:ext cx="865187" cy="360362"/>
          </a:xfrm>
          <a:prstGeom prst="leftRightArrow">
            <a:avLst>
              <a:gd name="adj1" fmla="val 50000"/>
              <a:gd name="adj2" fmla="val 48018"/>
            </a:avLst>
          </a:prstGeom>
          <a:solidFill>
            <a:schemeClr val="accent1"/>
          </a:solidFill>
          <a:ln w="9525">
            <a:solidFill>
              <a:schemeClr val="tx1"/>
            </a:solidFill>
            <a:miter lim="800000"/>
            <a:headEnd/>
            <a:tailEnd/>
          </a:ln>
          <a:effectLst/>
        </p:spPr>
        <p:txBody>
          <a:bodyPr wrap="none" anchor="ctr"/>
          <a:lstStyle/>
          <a:p>
            <a:endParaRPr lang="it-IT"/>
          </a:p>
        </p:txBody>
      </p:sp>
      <p:grpSp>
        <p:nvGrpSpPr>
          <p:cNvPr id="9" name="Group 21"/>
          <p:cNvGrpSpPr>
            <a:grpSpLocks/>
          </p:cNvGrpSpPr>
          <p:nvPr/>
        </p:nvGrpSpPr>
        <p:grpSpPr bwMode="auto">
          <a:xfrm>
            <a:off x="3708400" y="2349500"/>
            <a:ext cx="5435600" cy="2860675"/>
            <a:chOff x="2336" y="1480"/>
            <a:chExt cx="3424" cy="1802"/>
          </a:xfrm>
        </p:grpSpPr>
        <p:sp>
          <p:nvSpPr>
            <p:cNvPr id="10" name="AutoShape 9"/>
            <p:cNvSpPr>
              <a:spLocks noChangeArrowheads="1"/>
            </p:cNvSpPr>
            <p:nvPr/>
          </p:nvSpPr>
          <p:spPr bwMode="auto">
            <a:xfrm>
              <a:off x="2925" y="2704"/>
              <a:ext cx="1134" cy="544"/>
            </a:xfrm>
            <a:prstGeom prst="flowChartAlternateProcess">
              <a:avLst/>
            </a:prstGeom>
            <a:solidFill>
              <a:schemeClr val="accent1"/>
            </a:solidFill>
            <a:ln w="9525">
              <a:solidFill>
                <a:schemeClr val="tx1"/>
              </a:solidFill>
              <a:miter lim="800000"/>
              <a:headEnd/>
              <a:tailEnd/>
            </a:ln>
            <a:effectLst/>
          </p:spPr>
          <p:txBody>
            <a:bodyPr wrap="none" anchor="ctr"/>
            <a:lstStyle/>
            <a:p>
              <a:pPr>
                <a:buNone/>
              </a:pPr>
              <a:r>
                <a:rPr lang="en-GB" sz="2400" dirty="0"/>
                <a:t>CPU</a:t>
              </a:r>
            </a:p>
          </p:txBody>
        </p:sp>
        <p:sp>
          <p:nvSpPr>
            <p:cNvPr id="11" name="AutoShape 10"/>
            <p:cNvSpPr>
              <a:spLocks noChangeArrowheads="1"/>
            </p:cNvSpPr>
            <p:nvPr/>
          </p:nvSpPr>
          <p:spPr bwMode="auto">
            <a:xfrm>
              <a:off x="3515" y="2794"/>
              <a:ext cx="544" cy="454"/>
            </a:xfrm>
            <a:prstGeom prst="flowChartAlternateProcess">
              <a:avLst/>
            </a:prstGeom>
            <a:solidFill>
              <a:schemeClr val="accent1"/>
            </a:solidFill>
            <a:ln w="9525">
              <a:solidFill>
                <a:schemeClr val="tx1"/>
              </a:solidFill>
              <a:miter lim="800000"/>
              <a:headEnd/>
              <a:tailEnd/>
            </a:ln>
            <a:effectLst/>
          </p:spPr>
          <p:txBody>
            <a:bodyPr wrap="none" anchor="ctr"/>
            <a:lstStyle/>
            <a:p>
              <a:pPr algn="ctr">
                <a:buNone/>
              </a:pPr>
              <a:r>
                <a:rPr lang="en-GB" sz="2400" dirty="0"/>
                <a:t>ACC</a:t>
              </a:r>
              <a:r>
                <a:rPr lang="en-GB" dirty="0"/>
                <a:t>.</a:t>
              </a:r>
            </a:p>
          </p:txBody>
        </p:sp>
        <p:sp>
          <p:nvSpPr>
            <p:cNvPr id="12" name="AutoShape 11"/>
            <p:cNvSpPr>
              <a:spLocks noChangeArrowheads="1"/>
            </p:cNvSpPr>
            <p:nvPr/>
          </p:nvSpPr>
          <p:spPr bwMode="auto">
            <a:xfrm rot="2475050">
              <a:off x="2336" y="2432"/>
              <a:ext cx="635" cy="27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99"/>
            </a:solidFill>
            <a:ln w="9525">
              <a:solidFill>
                <a:schemeClr val="tx1"/>
              </a:solidFill>
              <a:miter lim="800000"/>
              <a:headEnd/>
              <a:tailEnd/>
            </a:ln>
            <a:effectLst/>
          </p:spPr>
          <p:txBody>
            <a:bodyPr wrap="none" anchor="ctr"/>
            <a:lstStyle/>
            <a:p>
              <a:endParaRPr lang="it-IT"/>
            </a:p>
          </p:txBody>
        </p:sp>
        <p:pic>
          <p:nvPicPr>
            <p:cNvPr id="13" name="Picture 12"/>
            <p:cNvPicPr>
              <a:picLocks noChangeAspect="1" noChangeArrowheads="1"/>
            </p:cNvPicPr>
            <p:nvPr/>
          </p:nvPicPr>
          <p:blipFill>
            <a:blip r:embed="rId2" cstate="print"/>
            <a:srcRect/>
            <a:stretch>
              <a:fillRect/>
            </a:stretch>
          </p:blipFill>
          <p:spPr bwMode="auto">
            <a:xfrm>
              <a:off x="4059" y="1480"/>
              <a:ext cx="1701" cy="1094"/>
            </a:xfrm>
            <a:prstGeom prst="rect">
              <a:avLst/>
            </a:prstGeom>
            <a:noFill/>
            <a:ln w="9525">
              <a:noFill/>
              <a:miter lim="800000"/>
              <a:headEnd/>
              <a:tailEnd/>
            </a:ln>
            <a:effectLst/>
          </p:spPr>
        </p:pic>
        <p:sp>
          <p:nvSpPr>
            <p:cNvPr id="14" name="Text Box 19"/>
            <p:cNvSpPr txBox="1">
              <a:spLocks noChangeArrowheads="1"/>
            </p:cNvSpPr>
            <p:nvPr/>
          </p:nvSpPr>
          <p:spPr bwMode="auto">
            <a:xfrm>
              <a:off x="4150" y="3067"/>
              <a:ext cx="1357" cy="215"/>
            </a:xfrm>
            <a:prstGeom prst="rect">
              <a:avLst/>
            </a:prstGeom>
            <a:noFill/>
            <a:ln w="9525">
              <a:noFill/>
              <a:miter lim="800000"/>
              <a:headEnd/>
              <a:tailEnd/>
            </a:ln>
            <a:effectLst/>
          </p:spPr>
          <p:txBody>
            <a:bodyPr wrap="none">
              <a:spAutoFit/>
            </a:bodyPr>
            <a:lstStyle/>
            <a:p>
              <a:pPr>
                <a:buNone/>
              </a:pPr>
              <a:r>
                <a:rPr lang="en-GB" sz="1800" dirty="0"/>
                <a:t>Physical integration</a:t>
              </a:r>
            </a:p>
          </p:txBody>
        </p:sp>
      </p:grpSp>
      <p:grpSp>
        <p:nvGrpSpPr>
          <p:cNvPr id="15" name="Group 22"/>
          <p:cNvGrpSpPr>
            <a:grpSpLocks/>
          </p:cNvGrpSpPr>
          <p:nvPr/>
        </p:nvGrpSpPr>
        <p:grpSpPr bwMode="auto">
          <a:xfrm>
            <a:off x="1763713" y="5084763"/>
            <a:ext cx="4492624" cy="1277937"/>
            <a:chOff x="1111" y="3203"/>
            <a:chExt cx="2830" cy="805"/>
          </a:xfrm>
        </p:grpSpPr>
        <p:sp>
          <p:nvSpPr>
            <p:cNvPr id="16" name="AutoShape 14"/>
            <p:cNvSpPr>
              <a:spLocks noChangeArrowheads="1"/>
            </p:cNvSpPr>
            <p:nvPr/>
          </p:nvSpPr>
          <p:spPr bwMode="auto">
            <a:xfrm rot="8588859">
              <a:off x="2290" y="3203"/>
              <a:ext cx="635" cy="27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99"/>
            </a:solidFill>
            <a:ln w="9525">
              <a:solidFill>
                <a:schemeClr val="tx1"/>
              </a:solidFill>
              <a:miter lim="800000"/>
              <a:headEnd/>
              <a:tailEnd/>
            </a:ln>
            <a:effectLst/>
          </p:spPr>
          <p:txBody>
            <a:bodyPr wrap="none" anchor="ctr"/>
            <a:lstStyle/>
            <a:p>
              <a:endParaRPr lang="it-IT"/>
            </a:p>
          </p:txBody>
        </p:sp>
        <p:sp>
          <p:nvSpPr>
            <p:cNvPr id="17" name="AutoShape 17"/>
            <p:cNvSpPr>
              <a:spLocks noChangeArrowheads="1"/>
            </p:cNvSpPr>
            <p:nvPr/>
          </p:nvSpPr>
          <p:spPr bwMode="auto">
            <a:xfrm>
              <a:off x="1111" y="3430"/>
              <a:ext cx="1134" cy="544"/>
            </a:xfrm>
            <a:prstGeom prst="flowChartAlternateProcess">
              <a:avLst/>
            </a:prstGeom>
            <a:solidFill>
              <a:schemeClr val="accent1"/>
            </a:solidFill>
            <a:ln w="9525">
              <a:solidFill>
                <a:schemeClr val="tx1"/>
              </a:solidFill>
              <a:miter lim="800000"/>
              <a:headEnd/>
              <a:tailEnd/>
            </a:ln>
            <a:effectLst/>
          </p:spPr>
          <p:txBody>
            <a:bodyPr wrap="none" anchor="ctr"/>
            <a:lstStyle/>
            <a:p>
              <a:pPr>
                <a:buNone/>
              </a:pPr>
              <a:r>
                <a:rPr lang="en-GB" sz="2400" dirty="0"/>
                <a:t>CPU &amp; ACC</a:t>
              </a:r>
            </a:p>
          </p:txBody>
        </p:sp>
        <p:sp>
          <p:nvSpPr>
            <p:cNvPr id="18" name="Text Box 20"/>
            <p:cNvSpPr txBox="1">
              <a:spLocks noChangeArrowheads="1"/>
            </p:cNvSpPr>
            <p:nvPr/>
          </p:nvSpPr>
          <p:spPr bwMode="auto">
            <a:xfrm>
              <a:off x="2290" y="3793"/>
              <a:ext cx="1651" cy="215"/>
            </a:xfrm>
            <a:prstGeom prst="rect">
              <a:avLst/>
            </a:prstGeom>
            <a:noFill/>
            <a:ln w="9525">
              <a:noFill/>
              <a:miter lim="800000"/>
              <a:headEnd/>
              <a:tailEnd/>
            </a:ln>
            <a:effectLst/>
          </p:spPr>
          <p:txBody>
            <a:bodyPr wrap="none">
              <a:spAutoFit/>
            </a:bodyPr>
            <a:lstStyle/>
            <a:p>
              <a:pPr>
                <a:buNone/>
              </a:pPr>
              <a:r>
                <a:rPr lang="en-GB" sz="1800" dirty="0"/>
                <a:t>Architectural integration</a:t>
              </a:r>
            </a:p>
          </p:txBody>
        </p:sp>
      </p:grpSp>
      <p:sp>
        <p:nvSpPr>
          <p:cNvPr id="19" name="Text Box 23"/>
          <p:cNvSpPr txBox="1">
            <a:spLocks noChangeArrowheads="1"/>
          </p:cNvSpPr>
          <p:nvPr/>
        </p:nvSpPr>
        <p:spPr bwMode="auto">
          <a:xfrm>
            <a:off x="158750" y="4005263"/>
            <a:ext cx="1846980" cy="313932"/>
          </a:xfrm>
          <a:prstGeom prst="rect">
            <a:avLst/>
          </a:prstGeom>
          <a:noFill/>
          <a:ln w="9525">
            <a:noFill/>
            <a:miter lim="800000"/>
            <a:headEnd/>
            <a:tailEnd/>
          </a:ln>
          <a:effectLst/>
        </p:spPr>
        <p:txBody>
          <a:bodyPr wrap="none">
            <a:spAutoFit/>
          </a:bodyPr>
          <a:lstStyle/>
          <a:p>
            <a:pPr>
              <a:buNone/>
            </a:pPr>
            <a:r>
              <a:rPr lang="en-GB" sz="1600" dirty="0"/>
              <a:t>Single thread </a:t>
            </a:r>
            <a:r>
              <a:rPr lang="en-GB" sz="1600" dirty="0" err="1"/>
              <a:t>perf</a:t>
            </a:r>
            <a:r>
              <a:rPr lang="en-GB" sz="1600" dirty="0"/>
              <a:t>.</a:t>
            </a:r>
          </a:p>
        </p:txBody>
      </p:sp>
      <p:sp>
        <p:nvSpPr>
          <p:cNvPr id="20" name="Text Box 24"/>
          <p:cNvSpPr txBox="1">
            <a:spLocks noChangeArrowheads="1"/>
          </p:cNvSpPr>
          <p:nvPr/>
        </p:nvSpPr>
        <p:spPr bwMode="auto">
          <a:xfrm>
            <a:off x="2700338" y="4005263"/>
            <a:ext cx="1315232" cy="341632"/>
          </a:xfrm>
          <a:prstGeom prst="rect">
            <a:avLst/>
          </a:prstGeom>
          <a:noFill/>
          <a:ln w="9525">
            <a:noFill/>
            <a:miter lim="800000"/>
            <a:headEnd/>
            <a:tailEnd/>
          </a:ln>
          <a:effectLst/>
        </p:spPr>
        <p:txBody>
          <a:bodyPr wrap="none">
            <a:spAutoFit/>
          </a:bodyPr>
          <a:lstStyle/>
          <a:p>
            <a:pPr>
              <a:buNone/>
            </a:pPr>
            <a:r>
              <a:rPr lang="en-GB" sz="1800" dirty="0"/>
              <a:t>throughput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heckerboard(across)">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heckerboard(across)">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764704"/>
            <a:ext cx="7772400" cy="1371600"/>
          </a:xfrm>
        </p:spPr>
        <p:txBody>
          <a:bodyPr/>
          <a:lstStyle/>
          <a:p>
            <a:r>
              <a:rPr lang="en-GB" dirty="0" smtClean="0"/>
              <a:t>ATI </a:t>
            </a:r>
            <a:r>
              <a:rPr lang="en-GB" dirty="0" err="1" smtClean="0"/>
              <a:t>FireStream</a:t>
            </a:r>
            <a:r>
              <a:rPr lang="en-GB" dirty="0" smtClean="0"/>
              <a:t>, AMD GPU </a:t>
            </a:r>
            <a:endParaRPr lang="it-IT" dirty="0"/>
          </a:p>
        </p:txBody>
      </p:sp>
      <p:pic>
        <p:nvPicPr>
          <p:cNvPr id="4" name="Picture 6" descr="Image"/>
          <p:cNvPicPr>
            <a:picLocks noChangeAspect="1" noChangeArrowheads="1"/>
          </p:cNvPicPr>
          <p:nvPr/>
        </p:nvPicPr>
        <p:blipFill>
          <a:blip r:embed="rId2" cstate="print"/>
          <a:srcRect/>
          <a:stretch>
            <a:fillRect/>
          </a:stretch>
        </p:blipFill>
        <p:spPr bwMode="auto">
          <a:xfrm>
            <a:off x="323850" y="2996952"/>
            <a:ext cx="3171825" cy="3105150"/>
          </a:xfrm>
          <a:prstGeom prst="rect">
            <a:avLst/>
          </a:prstGeom>
          <a:noFill/>
        </p:spPr>
      </p:pic>
      <p:pic>
        <p:nvPicPr>
          <p:cNvPr id="5" name="Picture 8" descr="Image(1)"/>
          <p:cNvPicPr>
            <a:picLocks noChangeAspect="1" noChangeArrowheads="1"/>
          </p:cNvPicPr>
          <p:nvPr/>
        </p:nvPicPr>
        <p:blipFill>
          <a:blip r:embed="rId3" cstate="print"/>
          <a:srcRect/>
          <a:stretch>
            <a:fillRect/>
          </a:stretch>
        </p:blipFill>
        <p:spPr bwMode="auto">
          <a:xfrm>
            <a:off x="4067175" y="1788021"/>
            <a:ext cx="4826000" cy="2505075"/>
          </a:xfrm>
          <a:prstGeom prst="rect">
            <a:avLst/>
          </a:prstGeom>
          <a:noFill/>
        </p:spPr>
      </p:pic>
      <p:pic>
        <p:nvPicPr>
          <p:cNvPr id="6" name="Picture 9"/>
          <p:cNvPicPr>
            <a:picLocks noChangeAspect="1" noChangeArrowheads="1"/>
          </p:cNvPicPr>
          <p:nvPr/>
        </p:nvPicPr>
        <p:blipFill>
          <a:blip r:embed="rId4" cstate="print"/>
          <a:srcRect/>
          <a:stretch>
            <a:fillRect/>
          </a:stretch>
        </p:blipFill>
        <p:spPr bwMode="auto">
          <a:xfrm>
            <a:off x="4067175" y="4289127"/>
            <a:ext cx="4814888" cy="2308225"/>
          </a:xfrm>
          <a:prstGeom prst="rect">
            <a:avLst/>
          </a:prstGeom>
          <a:noFill/>
          <a:ln w="9525">
            <a:noFill/>
            <a:miter lim="800000"/>
            <a:headEnd/>
            <a:tailEnd/>
          </a:ln>
          <a:effectLst/>
        </p:spPr>
      </p:pic>
      <p:sp>
        <p:nvSpPr>
          <p:cNvPr id="7" name="Text Box 10"/>
          <p:cNvSpPr txBox="1">
            <a:spLocks noChangeArrowheads="1"/>
          </p:cNvSpPr>
          <p:nvPr/>
        </p:nvSpPr>
        <p:spPr bwMode="auto">
          <a:xfrm>
            <a:off x="4427538" y="4439940"/>
            <a:ext cx="4260850" cy="1877437"/>
          </a:xfrm>
          <a:prstGeom prst="rect">
            <a:avLst/>
          </a:prstGeom>
          <a:solidFill>
            <a:schemeClr val="bg1"/>
          </a:solidFill>
          <a:ln w="9525">
            <a:noFill/>
            <a:miter lim="800000"/>
            <a:headEnd/>
            <a:tailEnd/>
          </a:ln>
          <a:effectLst/>
        </p:spPr>
        <p:txBody>
          <a:bodyPr wrap="square">
            <a:spAutoFit/>
          </a:bodyPr>
          <a:lstStyle/>
          <a:p>
            <a:pPr algn="ctr">
              <a:buNone/>
            </a:pPr>
            <a:endParaRPr lang="en-GB" sz="2000" dirty="0"/>
          </a:p>
          <a:p>
            <a:pPr algn="ctr">
              <a:buNone/>
            </a:pPr>
            <a:r>
              <a:rPr lang="en-GB" sz="2000" dirty="0"/>
              <a:t>2012</a:t>
            </a:r>
          </a:p>
          <a:p>
            <a:pPr algn="ctr">
              <a:buNone/>
            </a:pPr>
            <a:r>
              <a:rPr lang="en-GB" sz="2000" dirty="0"/>
              <a:t>New Graphics Core Next “</a:t>
            </a:r>
            <a:r>
              <a:rPr lang="en-GB" sz="2000" b="1" dirty="0"/>
              <a:t>GCN”</a:t>
            </a:r>
          </a:p>
          <a:p>
            <a:pPr algn="ctr">
              <a:buNone/>
            </a:pPr>
            <a:r>
              <a:rPr lang="en-GB" sz="2000" dirty="0"/>
              <a:t>With new instruction set and new SIMD </a:t>
            </a:r>
            <a:r>
              <a:rPr lang="en-GB" sz="2000" dirty="0" smtClean="0"/>
              <a:t>design</a:t>
            </a:r>
          </a:p>
          <a:p>
            <a:pPr algn="ctr">
              <a:buNone/>
            </a:pP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CINECA">
  <a:themeElements>
    <a:clrScheme name="CINECA 9">
      <a:dk1>
        <a:srgbClr val="3D3C78"/>
      </a:dk1>
      <a:lt1>
        <a:srgbClr val="FFFFFF"/>
      </a:lt1>
      <a:dk2>
        <a:srgbClr val="21BA7D"/>
      </a:dk2>
      <a:lt2>
        <a:srgbClr val="808080"/>
      </a:lt2>
      <a:accent1>
        <a:srgbClr val="21BA7D"/>
      </a:accent1>
      <a:accent2>
        <a:srgbClr val="3333CC"/>
      </a:accent2>
      <a:accent3>
        <a:srgbClr val="FFFFFF"/>
      </a:accent3>
      <a:accent4>
        <a:srgbClr val="333265"/>
      </a:accent4>
      <a:accent5>
        <a:srgbClr val="ABD9BF"/>
      </a:accent5>
      <a:accent6>
        <a:srgbClr val="2D2DB9"/>
      </a:accent6>
      <a:hlink>
        <a:srgbClr val="000000"/>
      </a:hlink>
      <a:folHlink>
        <a:srgbClr val="FF0000"/>
      </a:folHlink>
    </a:clrScheme>
    <a:fontScheme name="CINEC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1" fontAlgn="base" latinLnBrk="0" hangingPunct="1">
          <a:lnSpc>
            <a:spcPct val="90000"/>
          </a:lnSpc>
          <a:spcBef>
            <a:spcPct val="10000"/>
          </a:spcBef>
          <a:spcAft>
            <a:spcPct val="0"/>
          </a:spcAft>
          <a:buClrTx/>
          <a:buSzTx/>
          <a:buFont typeface="Wingdings" pitchFamily="2" charset="2"/>
          <a:buChar char="§"/>
          <a:tabLst/>
          <a:defRPr kumimoji="0" lang="it-IT" sz="36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1" fontAlgn="base" latinLnBrk="0" hangingPunct="1">
          <a:lnSpc>
            <a:spcPct val="90000"/>
          </a:lnSpc>
          <a:spcBef>
            <a:spcPct val="10000"/>
          </a:spcBef>
          <a:spcAft>
            <a:spcPct val="0"/>
          </a:spcAft>
          <a:buClrTx/>
          <a:buSzTx/>
          <a:buFont typeface="Wingdings" pitchFamily="2" charset="2"/>
          <a:buChar char="§"/>
          <a:tabLst/>
          <a:defRPr kumimoji="0" lang="it-IT" sz="36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INEC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INEC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INEC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INEC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INECA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INECA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INECA 7">
        <a:dk1>
          <a:srgbClr val="3D3C78"/>
        </a:dk1>
        <a:lt1>
          <a:srgbClr val="FFFFFF"/>
        </a:lt1>
        <a:dk2>
          <a:srgbClr val="3D3C78"/>
        </a:dk2>
        <a:lt2>
          <a:srgbClr val="808080"/>
        </a:lt2>
        <a:accent1>
          <a:srgbClr val="21BA7D"/>
        </a:accent1>
        <a:accent2>
          <a:srgbClr val="3333CC"/>
        </a:accent2>
        <a:accent3>
          <a:srgbClr val="FFFFFF"/>
        </a:accent3>
        <a:accent4>
          <a:srgbClr val="333265"/>
        </a:accent4>
        <a:accent5>
          <a:srgbClr val="ABD9B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INECA 8">
        <a:dk1>
          <a:srgbClr val="3D3C78"/>
        </a:dk1>
        <a:lt1>
          <a:srgbClr val="FFFFFF"/>
        </a:lt1>
        <a:dk2>
          <a:srgbClr val="21BA7D"/>
        </a:dk2>
        <a:lt2>
          <a:srgbClr val="808080"/>
        </a:lt2>
        <a:accent1>
          <a:srgbClr val="21BA7D"/>
        </a:accent1>
        <a:accent2>
          <a:srgbClr val="3333CC"/>
        </a:accent2>
        <a:accent3>
          <a:srgbClr val="FFFFFF"/>
        </a:accent3>
        <a:accent4>
          <a:srgbClr val="333265"/>
        </a:accent4>
        <a:accent5>
          <a:srgbClr val="ABD9BF"/>
        </a:accent5>
        <a:accent6>
          <a:srgbClr val="2D2DB9"/>
        </a:accent6>
        <a:hlink>
          <a:srgbClr val="FF0000"/>
        </a:hlink>
        <a:folHlink>
          <a:srgbClr val="FF0000"/>
        </a:folHlink>
      </a:clrScheme>
      <a:clrMap bg1="lt1" tx1="dk1" bg2="lt2" tx2="dk2" accent1="accent1" accent2="accent2" accent3="accent3" accent4="accent4" accent5="accent5" accent6="accent6" hlink="hlink" folHlink="folHlink"/>
    </a:extraClrScheme>
    <a:extraClrScheme>
      <a:clrScheme name="CINECA 9">
        <a:dk1>
          <a:srgbClr val="3D3C78"/>
        </a:dk1>
        <a:lt1>
          <a:srgbClr val="FFFFFF"/>
        </a:lt1>
        <a:dk2>
          <a:srgbClr val="21BA7D"/>
        </a:dk2>
        <a:lt2>
          <a:srgbClr val="808080"/>
        </a:lt2>
        <a:accent1>
          <a:srgbClr val="21BA7D"/>
        </a:accent1>
        <a:accent2>
          <a:srgbClr val="3333CC"/>
        </a:accent2>
        <a:accent3>
          <a:srgbClr val="FFFFFF"/>
        </a:accent3>
        <a:accent4>
          <a:srgbClr val="333265"/>
        </a:accent4>
        <a:accent5>
          <a:srgbClr val="ABD9BF"/>
        </a:accent5>
        <a:accent6>
          <a:srgbClr val="2D2DB9"/>
        </a:accent6>
        <a:hlink>
          <a:srgbClr val="000000"/>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C:\Documenti\CINECA.pot</Template>
  <TotalTime>6575</TotalTime>
  <Words>1336</Words>
  <Application>Microsoft Office PowerPoint</Application>
  <PresentationFormat>Presentazione su schermo (4:3)</PresentationFormat>
  <Paragraphs>275</Paragraphs>
  <Slides>25</Slides>
  <Notes>14</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CINECA</vt:lpstr>
      <vt:lpstr>Impatto delle architetture ibride sui modelli di programmazione e sulla gestione dell'infrastruttura.  (Towards exascale )</vt:lpstr>
      <vt:lpstr>CINECA</vt:lpstr>
      <vt:lpstr>nVIDIA GPU</vt:lpstr>
      <vt:lpstr>FERMI @ CINECA PRACE Tier-0 System</vt:lpstr>
      <vt:lpstr>Roadmap to Exascale (architectural trends)</vt:lpstr>
      <vt:lpstr>Dennard Scaling law (MOSFET)</vt:lpstr>
      <vt:lpstr>Where Watts are burnt?</vt:lpstr>
      <vt:lpstr>Accelerator</vt:lpstr>
      <vt:lpstr>ATI FireStream, AMD GPU </vt:lpstr>
      <vt:lpstr>Intel MIC (Knight Ferry)</vt:lpstr>
      <vt:lpstr>What about parallel App?</vt:lpstr>
      <vt:lpstr>Programming Models</vt:lpstr>
      <vt:lpstr>Message Passing: MPI</vt:lpstr>
      <vt:lpstr>Shared Memory: OpenMP</vt:lpstr>
      <vt:lpstr>Accelerator/GPGPU</vt:lpstr>
      <vt:lpstr>CUDA sample</vt:lpstr>
      <vt:lpstr>Codes becomes Hybrid too (MPI+OpenMP+CUDA+…</vt:lpstr>
      <vt:lpstr>System Software Components: </vt:lpstr>
      <vt:lpstr>Monitoring </vt:lpstr>
      <vt:lpstr>Diapositiva 20</vt:lpstr>
      <vt:lpstr>Diapositiva 21</vt:lpstr>
      <vt:lpstr>Diapositiva 22</vt:lpstr>
      <vt:lpstr>Diapositiva 23</vt:lpstr>
      <vt:lpstr>Diapositiva 24</vt:lpstr>
      <vt:lpstr>Conclusions</vt:lpstr>
    </vt:vector>
  </TitlesOfParts>
  <Company>CINECA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Parallel programming trends</dc:title>
  <dc:creator>Carlo Cavazzoni</dc:creator>
  <dc:description>multimedia@cineca.it</dc:description>
  <cp:lastModifiedBy>Carlo Cavazzoni</cp:lastModifiedBy>
  <cp:revision>478</cp:revision>
  <dcterms:created xsi:type="dcterms:W3CDTF">2001-07-11T17:56:11Z</dcterms:created>
  <dcterms:modified xsi:type="dcterms:W3CDTF">2012-05-17T12:27:48Z</dcterms:modified>
</cp:coreProperties>
</file>