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89" r:id="rId3"/>
    <p:sldMasterId id="2147483704" r:id="rId4"/>
  </p:sldMasterIdLst>
  <p:notesMasterIdLst>
    <p:notesMasterId r:id="rId59"/>
  </p:notesMasterIdLst>
  <p:handoutMasterIdLst>
    <p:handoutMasterId r:id="rId60"/>
  </p:handoutMasterIdLst>
  <p:sldIdLst>
    <p:sldId id="261" r:id="rId5"/>
    <p:sldId id="299" r:id="rId6"/>
    <p:sldId id="262" r:id="rId7"/>
    <p:sldId id="268" r:id="rId8"/>
    <p:sldId id="270" r:id="rId9"/>
    <p:sldId id="269" r:id="rId10"/>
    <p:sldId id="293" r:id="rId11"/>
    <p:sldId id="272" r:id="rId12"/>
    <p:sldId id="296" r:id="rId13"/>
    <p:sldId id="273" r:id="rId14"/>
    <p:sldId id="274" r:id="rId15"/>
    <p:sldId id="277" r:id="rId16"/>
    <p:sldId id="278" r:id="rId17"/>
    <p:sldId id="275" r:id="rId18"/>
    <p:sldId id="276" r:id="rId19"/>
    <p:sldId id="279" r:id="rId20"/>
    <p:sldId id="280" r:id="rId21"/>
    <p:sldId id="281" r:id="rId22"/>
    <p:sldId id="297" r:id="rId23"/>
    <p:sldId id="295" r:id="rId24"/>
    <p:sldId id="285" r:id="rId25"/>
    <p:sldId id="282" r:id="rId26"/>
    <p:sldId id="283" r:id="rId27"/>
    <p:sldId id="284" r:id="rId28"/>
    <p:sldId id="292" r:id="rId29"/>
    <p:sldId id="286" r:id="rId30"/>
    <p:sldId id="287" r:id="rId31"/>
    <p:sldId id="288" r:id="rId32"/>
    <p:sldId id="289" r:id="rId33"/>
    <p:sldId id="291" r:id="rId34"/>
    <p:sldId id="290" r:id="rId35"/>
    <p:sldId id="300" r:id="rId36"/>
    <p:sldId id="324" r:id="rId37"/>
    <p:sldId id="325" r:id="rId38"/>
    <p:sldId id="326" r:id="rId39"/>
    <p:sldId id="327" r:id="rId40"/>
    <p:sldId id="328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8" r:id="rId49"/>
    <p:sldId id="312" r:id="rId50"/>
    <p:sldId id="313" r:id="rId51"/>
    <p:sldId id="319" r:id="rId52"/>
    <p:sldId id="320" r:id="rId53"/>
    <p:sldId id="321" r:id="rId54"/>
    <p:sldId id="322" r:id="rId55"/>
    <p:sldId id="323" r:id="rId56"/>
    <p:sldId id="267" r:id="rId57"/>
    <p:sldId id="294" r:id="rId5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1" autoAdjust="0"/>
    <p:restoredTop sz="85089" autoAdjust="0"/>
  </p:normalViewPr>
  <p:slideViewPr>
    <p:cSldViewPr snapToGrid="0" snapToObjects="1">
      <p:cViewPr>
        <p:scale>
          <a:sx n="100" d="100"/>
          <a:sy n="100" d="100"/>
        </p:scale>
        <p:origin x="-10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elot:Dropbox:SERVER-HEPMARK:SPEC_hep-wn-007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HepSpec 32bit</a:t>
            </a:r>
          </a:p>
        </c:rich>
      </c:tx>
      <c:layout>
        <c:manualLayout>
          <c:xMode val="edge"/>
          <c:yMode val="edge"/>
          <c:x val="0.44924134828810303"/>
          <c:y val="3.26409613783155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1784993391541E-2"/>
          <c:y val="0.16023744676627699"/>
          <c:w val="0.82146996940435002"/>
          <c:h val="0.706231709821737"/>
        </c:manualLayout>
      </c:layout>
      <c:lineChart>
        <c:grouping val="standard"/>
        <c:varyColors val="0"/>
        <c:ser>
          <c:idx val="0"/>
          <c:order val="0"/>
          <c:tx>
            <c:strRef>
              <c:f>'Hepspec ver. 1.2'!$A$2</c:f>
              <c:strCache>
                <c:ptCount val="1"/>
                <c:pt idx="0">
                  <c:v>32 cores – HT – 64GB</c:v>
                </c:pt>
              </c:strCache>
            </c:strRef>
          </c:tx>
          <c:spPr>
            <a:ln w="254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cat>
            <c:numRef>
              <c:f>'Hepspec ver. 1.2'!$B$1:$AM$1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'Hepspec ver. 1.2'!$B$2:$AM$2</c:f>
              <c:numCache>
                <c:formatCode>0.00</c:formatCode>
                <c:ptCount val="38"/>
                <c:pt idx="0">
                  <c:v>18.25</c:v>
                </c:pt>
                <c:pt idx="1">
                  <c:v>36.74</c:v>
                </c:pt>
                <c:pt idx="2">
                  <c:v>53.26</c:v>
                </c:pt>
                <c:pt idx="3">
                  <c:v>69.56</c:v>
                </c:pt>
                <c:pt idx="4">
                  <c:v>85.92</c:v>
                </c:pt>
                <c:pt idx="5">
                  <c:v>101.09</c:v>
                </c:pt>
                <c:pt idx="6">
                  <c:v>117.38</c:v>
                </c:pt>
                <c:pt idx="7">
                  <c:v>131.58000000000001</c:v>
                </c:pt>
                <c:pt idx="8">
                  <c:v>147.4</c:v>
                </c:pt>
                <c:pt idx="9">
                  <c:v>161.54</c:v>
                </c:pt>
                <c:pt idx="10">
                  <c:v>176.36</c:v>
                </c:pt>
                <c:pt idx="11">
                  <c:v>190.41</c:v>
                </c:pt>
                <c:pt idx="12">
                  <c:v>205.69</c:v>
                </c:pt>
                <c:pt idx="13">
                  <c:v>219.29</c:v>
                </c:pt>
                <c:pt idx="14">
                  <c:v>232.61</c:v>
                </c:pt>
                <c:pt idx="15">
                  <c:v>244.6</c:v>
                </c:pt>
                <c:pt idx="16">
                  <c:v>258.70999999999998</c:v>
                </c:pt>
                <c:pt idx="17">
                  <c:v>267.89</c:v>
                </c:pt>
                <c:pt idx="18">
                  <c:v>271.58</c:v>
                </c:pt>
                <c:pt idx="19">
                  <c:v>277.02</c:v>
                </c:pt>
                <c:pt idx="20">
                  <c:v>282.02999999999997</c:v>
                </c:pt>
                <c:pt idx="21">
                  <c:v>286.77999999999997</c:v>
                </c:pt>
                <c:pt idx="22">
                  <c:v>289.52999999999997</c:v>
                </c:pt>
                <c:pt idx="23">
                  <c:v>291.07</c:v>
                </c:pt>
                <c:pt idx="24">
                  <c:v>294.82</c:v>
                </c:pt>
                <c:pt idx="25">
                  <c:v>301.16000000000003</c:v>
                </c:pt>
                <c:pt idx="26">
                  <c:v>302.19</c:v>
                </c:pt>
                <c:pt idx="27">
                  <c:v>304.20999999999998</c:v>
                </c:pt>
                <c:pt idx="28">
                  <c:v>308.57</c:v>
                </c:pt>
                <c:pt idx="29">
                  <c:v>308.67</c:v>
                </c:pt>
                <c:pt idx="30">
                  <c:v>311.51</c:v>
                </c:pt>
                <c:pt idx="31">
                  <c:v>308.83999999999997</c:v>
                </c:pt>
                <c:pt idx="32">
                  <c:v>316.14999999999998</c:v>
                </c:pt>
                <c:pt idx="33">
                  <c:v>321.39999999999998</c:v>
                </c:pt>
                <c:pt idx="34">
                  <c:v>324.35000000000002</c:v>
                </c:pt>
                <c:pt idx="35">
                  <c:v>324.95999999999998</c:v>
                </c:pt>
                <c:pt idx="36">
                  <c:v>328.66</c:v>
                </c:pt>
                <c:pt idx="37">
                  <c:v>328.55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'Hepspec ver. 1.2'!$A$6</c:f>
              <c:strCache>
                <c:ptCount val="1"/>
                <c:pt idx="0">
                  <c:v>16 cores – NO HT – 64GB</c:v>
                </c:pt>
              </c:strCache>
            </c:strRef>
          </c:tx>
          <c:spPr>
            <a:ln w="25400">
              <a:solidFill>
                <a:srgbClr val="23FF2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23FF23"/>
              </a:solidFill>
              <a:ln>
                <a:solidFill>
                  <a:srgbClr val="23FF23"/>
                </a:solidFill>
                <a:prstDash val="solid"/>
              </a:ln>
            </c:spPr>
          </c:marker>
          <c:cat>
            <c:numRef>
              <c:f>'Hepspec ver. 1.2'!$B$1:$AM$1</c:f>
              <c:numCache>
                <c:formatCode>General</c:formatCode>
                <c:ptCount val="3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</c:numCache>
            </c:numRef>
          </c:cat>
          <c:val>
            <c:numRef>
              <c:f>'Hepspec ver. 1.2'!$B$6:$AM$6</c:f>
              <c:numCache>
                <c:formatCode>0.00</c:formatCode>
                <c:ptCount val="38"/>
                <c:pt idx="0">
                  <c:v>18.34</c:v>
                </c:pt>
                <c:pt idx="1">
                  <c:v>36.79</c:v>
                </c:pt>
                <c:pt idx="2">
                  <c:v>53.71</c:v>
                </c:pt>
                <c:pt idx="3">
                  <c:v>69.69</c:v>
                </c:pt>
                <c:pt idx="4">
                  <c:v>85.64</c:v>
                </c:pt>
                <c:pt idx="5">
                  <c:v>101.6</c:v>
                </c:pt>
                <c:pt idx="6">
                  <c:v>117.15</c:v>
                </c:pt>
                <c:pt idx="7">
                  <c:v>132.08000000000001</c:v>
                </c:pt>
                <c:pt idx="8">
                  <c:v>147.41999999999999</c:v>
                </c:pt>
                <c:pt idx="9">
                  <c:v>162.62</c:v>
                </c:pt>
                <c:pt idx="10">
                  <c:v>176.36</c:v>
                </c:pt>
                <c:pt idx="11">
                  <c:v>191.57</c:v>
                </c:pt>
                <c:pt idx="12">
                  <c:v>205.51</c:v>
                </c:pt>
                <c:pt idx="13">
                  <c:v>219.65</c:v>
                </c:pt>
                <c:pt idx="14">
                  <c:v>233.96</c:v>
                </c:pt>
                <c:pt idx="15">
                  <c:v>246.55</c:v>
                </c:pt>
                <c:pt idx="16">
                  <c:v>256.75</c:v>
                </c:pt>
                <c:pt idx="17">
                  <c:v>262.66000000000003</c:v>
                </c:pt>
                <c:pt idx="18">
                  <c:v>263.52</c:v>
                </c:pt>
                <c:pt idx="19">
                  <c:v>268.77999999999997</c:v>
                </c:pt>
                <c:pt idx="20">
                  <c:v>266.06</c:v>
                </c:pt>
                <c:pt idx="21">
                  <c:v>263.22000000000003</c:v>
                </c:pt>
                <c:pt idx="22">
                  <c:v>263.93</c:v>
                </c:pt>
                <c:pt idx="23">
                  <c:v>262.77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715968"/>
        <c:axId val="74954944"/>
      </c:lineChart>
      <c:catAx>
        <c:axId val="77715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threads</a:t>
                </a:r>
              </a:p>
            </c:rich>
          </c:tx>
          <c:layout>
            <c:manualLayout>
              <c:xMode val="edge"/>
              <c:yMode val="edge"/>
              <c:x val="0.41540238958588299"/>
              <c:y val="0.919881638843439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9549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4954944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hepmark</a:t>
                </a:r>
              </a:p>
            </c:rich>
          </c:tx>
          <c:layout>
            <c:manualLayout>
              <c:xMode val="edge"/>
              <c:yMode val="edge"/>
              <c:x val="0"/>
              <c:y val="0.4597203599550056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7715968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4375692536682596"/>
          <c:y val="0.50473272468096697"/>
          <c:w val="0.221703525390715"/>
          <c:h val="0.2092755566114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kern="16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AMD</a:t>
            </a:r>
            <a:r>
              <a:rPr lang="en-US" baseline="0"/>
              <a:t> Opteron </a:t>
            </a:r>
            <a:r>
              <a:rPr lang="en-US"/>
              <a:t>6272 HepSpec 32bit</a:t>
            </a:r>
          </a:p>
        </c:rich>
      </c:tx>
      <c:layout>
        <c:manualLayout>
          <c:xMode val="edge"/>
          <c:yMode val="edge"/>
          <c:x val="0.41385901762279714"/>
          <c:y val="3.1663231693353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54161755140188"/>
          <c:y val="0.184702489170744"/>
          <c:w val="0.81822272215973002"/>
          <c:h val="0.64645871209760397"/>
        </c:manualLayout>
      </c:layout>
      <c:lineChart>
        <c:grouping val="standard"/>
        <c:varyColors val="0"/>
        <c:ser>
          <c:idx val="0"/>
          <c:order val="0"/>
          <c:tx>
            <c:strRef>
              <c:f>'Hepspec ver. 1.2 SL5vsSL6'!$A$2</c:f>
              <c:strCache>
                <c:ptCount val="1"/>
                <c:pt idx="0">
                  <c:v>32 cores SL5</c:v>
                </c:pt>
              </c:strCache>
            </c:strRef>
          </c:tx>
          <c:spPr>
            <a:ln w="25400">
              <a:solidFill>
                <a:srgbClr val="00458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4586"/>
              </a:solidFill>
              <a:ln>
                <a:solidFill>
                  <a:srgbClr val="004586"/>
                </a:solidFill>
                <a:prstDash val="solid"/>
              </a:ln>
            </c:spPr>
          </c:marker>
          <c:val>
            <c:numRef>
              <c:f>'Hepspec ver. 1.2 SL5vsSL6'!$B$2:$AK$2</c:f>
              <c:numCache>
                <c:formatCode>General</c:formatCode>
                <c:ptCount val="36"/>
                <c:pt idx="0">
                  <c:v>10.14</c:v>
                </c:pt>
                <c:pt idx="1">
                  <c:v>20.09</c:v>
                </c:pt>
                <c:pt idx="2">
                  <c:v>30.09</c:v>
                </c:pt>
                <c:pt idx="3">
                  <c:v>39.840000000000003</c:v>
                </c:pt>
                <c:pt idx="4">
                  <c:v>48.66</c:v>
                </c:pt>
                <c:pt idx="5">
                  <c:v>58.68</c:v>
                </c:pt>
                <c:pt idx="6">
                  <c:v>68.55</c:v>
                </c:pt>
                <c:pt idx="7">
                  <c:v>78.42</c:v>
                </c:pt>
                <c:pt idx="8">
                  <c:v>86.09</c:v>
                </c:pt>
                <c:pt idx="9">
                  <c:v>95.65</c:v>
                </c:pt>
                <c:pt idx="10">
                  <c:v>105.04</c:v>
                </c:pt>
                <c:pt idx="11">
                  <c:v>114.3</c:v>
                </c:pt>
                <c:pt idx="12">
                  <c:v>121.84</c:v>
                </c:pt>
                <c:pt idx="13">
                  <c:v>130.25</c:v>
                </c:pt>
                <c:pt idx="14">
                  <c:v>138.58000000000001</c:v>
                </c:pt>
                <c:pt idx="15">
                  <c:v>147.81</c:v>
                </c:pt>
                <c:pt idx="16">
                  <c:v>153.32</c:v>
                </c:pt>
                <c:pt idx="17">
                  <c:v>158.51</c:v>
                </c:pt>
                <c:pt idx="18">
                  <c:v>163.99</c:v>
                </c:pt>
                <c:pt idx="19">
                  <c:v>172.05</c:v>
                </c:pt>
                <c:pt idx="20">
                  <c:v>174.51</c:v>
                </c:pt>
                <c:pt idx="21">
                  <c:v>179.59</c:v>
                </c:pt>
                <c:pt idx="22">
                  <c:v>185.24</c:v>
                </c:pt>
                <c:pt idx="23">
                  <c:v>190.43</c:v>
                </c:pt>
                <c:pt idx="24">
                  <c:v>195.09</c:v>
                </c:pt>
                <c:pt idx="25">
                  <c:v>196.96</c:v>
                </c:pt>
                <c:pt idx="26">
                  <c:v>202.97</c:v>
                </c:pt>
                <c:pt idx="27">
                  <c:v>210.23</c:v>
                </c:pt>
                <c:pt idx="28">
                  <c:v>210.3</c:v>
                </c:pt>
                <c:pt idx="29">
                  <c:v>212.09</c:v>
                </c:pt>
                <c:pt idx="30">
                  <c:v>217.6</c:v>
                </c:pt>
                <c:pt idx="31">
                  <c:v>220.2</c:v>
                </c:pt>
                <c:pt idx="32">
                  <c:v>221.45</c:v>
                </c:pt>
                <c:pt idx="33">
                  <c:v>223.87</c:v>
                </c:pt>
                <c:pt idx="34">
                  <c:v>224.19</c:v>
                </c:pt>
                <c:pt idx="35">
                  <c:v>226.87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'Hepspec ver. 1.2 SL5vsSL6'!$A$3</c:f>
              <c:strCache>
                <c:ptCount val="1"/>
                <c:pt idx="0">
                  <c:v>33 cores SL6</c:v>
                </c:pt>
              </c:strCache>
            </c:strRef>
          </c:tx>
          <c:val>
            <c:numRef>
              <c:f>'Hepspec ver. 1.2 SL5vsSL6'!$B$3:$AK$3</c:f>
              <c:numCache>
                <c:formatCode>General</c:formatCode>
                <c:ptCount val="36"/>
                <c:pt idx="0">
                  <c:v>13.26</c:v>
                </c:pt>
                <c:pt idx="1">
                  <c:v>26.21</c:v>
                </c:pt>
                <c:pt idx="2">
                  <c:v>39.299999999999997</c:v>
                </c:pt>
                <c:pt idx="3">
                  <c:v>51.97</c:v>
                </c:pt>
                <c:pt idx="4">
                  <c:v>60.5</c:v>
                </c:pt>
                <c:pt idx="5">
                  <c:v>70.17</c:v>
                </c:pt>
                <c:pt idx="6">
                  <c:v>80.7</c:v>
                </c:pt>
                <c:pt idx="7">
                  <c:v>91.45</c:v>
                </c:pt>
                <c:pt idx="8">
                  <c:v>96.91</c:v>
                </c:pt>
                <c:pt idx="9">
                  <c:v>103.28</c:v>
                </c:pt>
                <c:pt idx="10">
                  <c:v>111.14</c:v>
                </c:pt>
                <c:pt idx="11">
                  <c:v>121.91</c:v>
                </c:pt>
                <c:pt idx="12">
                  <c:v>129.79</c:v>
                </c:pt>
                <c:pt idx="13">
                  <c:v>137.22</c:v>
                </c:pt>
                <c:pt idx="14">
                  <c:v>145.84</c:v>
                </c:pt>
                <c:pt idx="15">
                  <c:v>156.59</c:v>
                </c:pt>
                <c:pt idx="16">
                  <c:v>162.65</c:v>
                </c:pt>
                <c:pt idx="17">
                  <c:v>169.27</c:v>
                </c:pt>
                <c:pt idx="18">
                  <c:v>176.88</c:v>
                </c:pt>
                <c:pt idx="19">
                  <c:v>182.64</c:v>
                </c:pt>
                <c:pt idx="20">
                  <c:v>188.28</c:v>
                </c:pt>
                <c:pt idx="21">
                  <c:v>192.18</c:v>
                </c:pt>
                <c:pt idx="22">
                  <c:v>196.25</c:v>
                </c:pt>
                <c:pt idx="23">
                  <c:v>203.91</c:v>
                </c:pt>
                <c:pt idx="24">
                  <c:v>207.87</c:v>
                </c:pt>
                <c:pt idx="25">
                  <c:v>212.26</c:v>
                </c:pt>
                <c:pt idx="26">
                  <c:v>215.96</c:v>
                </c:pt>
                <c:pt idx="27">
                  <c:v>222.15</c:v>
                </c:pt>
                <c:pt idx="28">
                  <c:v>224.94</c:v>
                </c:pt>
                <c:pt idx="29">
                  <c:v>229.24</c:v>
                </c:pt>
                <c:pt idx="30">
                  <c:v>234.94</c:v>
                </c:pt>
                <c:pt idx="31">
                  <c:v>244.87</c:v>
                </c:pt>
                <c:pt idx="32">
                  <c:v>239.53</c:v>
                </c:pt>
                <c:pt idx="33">
                  <c:v>240.27</c:v>
                </c:pt>
                <c:pt idx="34">
                  <c:v>238.52</c:v>
                </c:pt>
                <c:pt idx="35">
                  <c:v>242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38656"/>
        <c:axId val="142428416"/>
      </c:lineChart>
      <c:catAx>
        <c:axId val="90438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threads</a:t>
                </a:r>
              </a:p>
            </c:rich>
          </c:tx>
          <c:layout>
            <c:manualLayout>
              <c:xMode val="edge"/>
              <c:yMode val="edge"/>
              <c:x val="0.43232117413894688"/>
              <c:y val="0.902403600556641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428416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42428416"/>
        <c:scaling>
          <c:orientation val="minMax"/>
        </c:scaling>
        <c:delete val="0"/>
        <c:axPos val="l"/>
        <c:majorGridlines>
          <c:spPr>
            <a:ln w="3175">
              <a:solidFill>
                <a:srgbClr val="B3B3B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HS06</a:t>
                </a:r>
              </a:p>
            </c:rich>
          </c:tx>
          <c:layout>
            <c:manualLayout>
              <c:xMode val="edge"/>
              <c:yMode val="edge"/>
              <c:x val="2.4616101558733731E-2"/>
              <c:y val="0.440245908858708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B3B3B3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0438656"/>
        <c:crosses val="autoZero"/>
        <c:crossBetween val="midCat"/>
      </c:valAx>
      <c:spPr>
        <a:noFill/>
        <a:ln w="3175">
          <a:solidFill>
            <a:srgbClr val="B3B3B3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0.82653</cdr:x>
      <cdr:y>0.18624</cdr:y>
    </cdr:from>
    <cdr:to>
      <cdr:x>0.82653</cdr:x>
      <cdr:y>0.83389</cdr:y>
    </cdr:to>
    <cdr:cxnSp macro="">
      <cdr:nvCxnSpPr>
        <cdr:cNvPr id="2" name="Straight Connector 1"/>
        <cdr:cNvCxnSpPr/>
      </cdr:nvCxnSpPr>
      <cdr:spPr bwMode="auto">
        <a:xfrm xmlns:a="http://schemas.openxmlformats.org/drawingml/2006/main" flipH="1">
          <a:off x="7715250" y="1057275"/>
          <a:ext cx="1" cy="367665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C667-F872-D144-9437-23854C0A8882}" type="datetimeFigureOut">
              <a:rPr lang="en-US"/>
              <a:pPr/>
              <a:t>5/11/2012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F3A4C-807A-774D-A244-CB3A74F71537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417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492CA-1EC3-FD4F-9113-E2DE33C5101D}" type="datetimeFigureOut">
              <a:rPr lang="en-US"/>
              <a:pPr/>
              <a:t>5/11/2012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C293E-CC5C-D542-B252-E0175345F919}" type="slidenum">
              <a:rPr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5903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2BE7-DA57-4F55-A8AE-6D6A5CCAE5A7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ctr">
              <a:defRPr/>
            </a:lvl1pPr>
          </a:lstStyle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Gill Sans MT"/>
              </a:rPr>
              <a:t>		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3" name="Ritorno 12">
            <a:hlinkClick r:id="rId2" action="ppaction://hlinksldjump" highlightClick="1"/>
          </p:cNvPr>
          <p:cNvSpPr>
            <a:spLocks noChangeAspect="1"/>
          </p:cNvSpPr>
          <p:nvPr userDrawn="1"/>
        </p:nvSpPr>
        <p:spPr>
          <a:xfrm>
            <a:off x="8865396" y="6594438"/>
            <a:ext cx="182880" cy="182880"/>
          </a:xfrm>
          <a:prstGeom prst="actionButtonRetur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4" name="Indietro o precedente 13">
            <a:hlinkClick r:id="" action="ppaction://noaction" highlightClick="1"/>
          </p:cNvPr>
          <p:cNvSpPr>
            <a:spLocks noChangeAspect="1"/>
          </p:cNvSpPr>
          <p:nvPr userDrawn="1"/>
        </p:nvSpPr>
        <p:spPr>
          <a:xfrm>
            <a:off x="8865396" y="6264910"/>
            <a:ext cx="182880" cy="182880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12459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3002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33516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1947916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20642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9" name="Picture 17" descr="dell_blue_lr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265988" y="2651125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60253"/>
            <a:ext cx="5962650" cy="1025922"/>
          </a:xfrm>
        </p:spPr>
        <p:txBody>
          <a:bodyPr anchor="b"/>
          <a:lstStyle>
            <a:lvl1pPr algn="l">
              <a:lnSpc>
                <a:spcPts val="4000"/>
              </a:lnSpc>
              <a:defRPr sz="36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276999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592311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5621264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80010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487195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Line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118872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61562"/>
            <a:ext cx="8248650" cy="88639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928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445844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726236" y="1280161"/>
            <a:ext cx="3950370" cy="824841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65269" y="1280160"/>
            <a:ext cx="3941478" cy="824841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4174017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28616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4219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8920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13255065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045702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3081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74970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37819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61665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767359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178117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" y="5076825"/>
            <a:ext cx="824865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gray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sp>
        <p:nvSpPr>
          <p:cNvPr id="8" name="Rectangle 7"/>
          <p:cNvSpPr/>
          <p:nvPr/>
        </p:nvSpPr>
        <p:spPr bwMode="hidden">
          <a:xfrm>
            <a:off x="0" y="6362700"/>
            <a:ext cx="1000125" cy="495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444444"/>
              </a:solidFill>
              <a:latin typeface="Trebuchet MS" pitchFamily="34" charset="0"/>
            </a:endParaRPr>
          </a:p>
        </p:txBody>
      </p:sp>
      <p:pic>
        <p:nvPicPr>
          <p:cNvPr id="9" name="Picture 17" descr="dell_blue_lrg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265988" y="2651125"/>
            <a:ext cx="1487487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6" name="Title Placeholder 21"/>
          <p:cNvSpPr>
            <a:spLocks noGrp="1"/>
          </p:cNvSpPr>
          <p:nvPr>
            <p:ph type="ctrTitle"/>
          </p:nvPr>
        </p:nvSpPr>
        <p:spPr>
          <a:xfrm>
            <a:off x="457200" y="2660253"/>
            <a:ext cx="5962650" cy="1025922"/>
          </a:xfrm>
        </p:spPr>
        <p:txBody>
          <a:bodyPr anchor="b"/>
          <a:lstStyle>
            <a:lvl1pPr algn="l">
              <a:lnSpc>
                <a:spcPts val="4000"/>
              </a:lnSpc>
              <a:defRPr sz="3600" b="0" i="0" smtClean="0">
                <a:solidFill>
                  <a:schemeClr val="bg1"/>
                </a:solidFill>
                <a:latin typeface="Museo For Dell" pitchFamily="2" charset="0"/>
                <a:ea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457200" y="4165390"/>
            <a:ext cx="5953125" cy="276999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6175326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288417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endParaRPr lang="it-IT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it-IT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A84FF5F-8A4D-2D4C-AE64-3167B1BDD4E3}" type="slidenum">
              <a:rPr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4002887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80010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7919015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Line_Title+Sub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38150" y="1188720"/>
            <a:ext cx="8248650" cy="33239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261562"/>
            <a:ext cx="8248650" cy="88639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928"/>
            <a:ext cx="8229600" cy="1261884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Museo Sans For Dell" pitchFamily="2" charset="0"/>
              </a:defRPr>
            </a:lvl1pPr>
            <a:lvl2pPr marL="573088" indent="-231775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7204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726236" y="1280161"/>
            <a:ext cx="3950370" cy="824841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/>
          </p:nvPr>
        </p:nvSpPr>
        <p:spPr>
          <a:xfrm>
            <a:off x="465269" y="1280160"/>
            <a:ext cx="3941478" cy="824841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 sz="2000" b="0">
                <a:solidFill>
                  <a:schemeClr val="tx1"/>
                </a:solidFill>
                <a:latin typeface="Museo Sans For Dell" pitchFamily="2" charset="0"/>
              </a:defRPr>
            </a:lvl1pPr>
            <a:lvl2pPr marL="574675" indent="-231775">
              <a:spcBef>
                <a:spcPts val="300"/>
              </a:spcBef>
              <a:spcAft>
                <a:spcPts val="0"/>
              </a:spcAft>
              <a:defRPr sz="1800" b="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spcBef>
                <a:spcPts val="300"/>
              </a:spcBef>
              <a:spcAft>
                <a:spcPts val="0"/>
              </a:spcAft>
              <a:defRPr sz="1600" b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2708932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69794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without_Bottom 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01397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10"/>
          <p:cNvCxnSpPr>
            <a:cxnSpLocks noChangeShapeType="1"/>
          </p:cNvCxnSpPr>
          <p:nvPr userDrawn="1"/>
        </p:nvCxn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rgbClr val="AAAA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81218306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Bottom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028351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81651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270213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Yellow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62048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7412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65450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Pu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657600" cy="3657600"/>
          </a:xfrm>
          <a:prstGeom prst="roundRect">
            <a:avLst>
              <a:gd name="adj" fmla="val 27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lIns="228600" tIns="228600" rIns="228600" bIns="228600">
            <a:normAutofit/>
          </a:bodyPr>
          <a:lstStyle>
            <a:lvl1pPr>
              <a:defRPr sz="3200" b="0">
                <a:solidFill>
                  <a:schemeClr val="tx2"/>
                </a:solidFill>
                <a:latin typeface="Museo For Del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0396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s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rotWithShape="1">
            <a:gsLst>
              <a:gs pos="0">
                <a:schemeClr val="bg1">
                  <a:gamma/>
                  <a:shade val="46275"/>
                  <a:invGamma/>
                  <a:alpha val="27000"/>
                </a:schemeClr>
              </a:gs>
              <a:gs pos="50000">
                <a:schemeClr val="bg1">
                  <a:alpha val="78000"/>
                </a:schemeClr>
              </a:gs>
              <a:gs pos="100000">
                <a:schemeClr val="bg1">
                  <a:gamma/>
                  <a:shade val="46275"/>
                  <a:invGamma/>
                  <a:alpha val="27000"/>
                </a:schemeClr>
              </a:gs>
            </a:gsLst>
            <a:lin ang="0" scaled="1"/>
          </a:gra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gradFill rotWithShape="1">
            <a:gsLst>
              <a:gs pos="0">
                <a:schemeClr val="accent2">
                  <a:gamma/>
                  <a:shade val="46275"/>
                  <a:invGamma/>
                  <a:alpha val="25000"/>
                </a:schemeClr>
              </a:gs>
              <a:gs pos="50000">
                <a:schemeClr val="accent2">
                  <a:alpha val="78999"/>
                </a:schemeClr>
              </a:gs>
              <a:gs pos="100000">
                <a:schemeClr val="accent2">
                  <a:gamma/>
                  <a:shade val="46275"/>
                  <a:invGamma/>
                  <a:alpha val="25000"/>
                </a:schemeClr>
              </a:gs>
            </a:gsLst>
            <a:lin ang="0" scaled="1"/>
          </a:gradFill>
        </p:spPr>
        <p:txBody>
          <a:bodyPr lIns="91440" tIns="45720" rIns="91440" bIns="4572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5128" name="Picture 8" descr="esciencelogo_rev_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092825"/>
            <a:ext cx="2409825" cy="552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832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98611-FA34-4576-9659-7F2837B52C6B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22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406A1-E6A8-4F0E-9C24-2B7A50A1B583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9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50" y="1052513"/>
            <a:ext cx="4378325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052513"/>
            <a:ext cx="4379913" cy="170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C7CE0-6058-434F-8009-395D7FB45E56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9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15FE-8A20-4233-BF0E-153855149B92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903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7DC11-B3B7-4BBD-86E8-06B33FBBF917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73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81882-0EEB-411B-BF0A-FC7A111081E7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4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EA9C-6949-4350-8C54-616C2D5DFA8A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7935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498F0-7063-454F-826E-4E15FD1D790F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74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324A8-8B90-43F0-97C4-B96BE492AA4F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98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2638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2638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24/04/2012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333399"/>
                </a:solidFill>
              </a:rPr>
              <a:t>HEPiX Spring 2012 Prague - RAL Site Report</a:t>
            </a:r>
            <a:endParaRPr lang="en-GB">
              <a:solidFill>
                <a:srgbClr val="3333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C1A77-5C44-4849-8B41-E24741C999B2}" type="slidenum">
              <a:rPr lang="en-GB">
                <a:solidFill>
                  <a:srgbClr val="333399"/>
                </a:solidFill>
              </a:rPr>
              <a:pPr/>
              <a:t>‹#›</a:t>
            </a:fld>
            <a:endParaRPr lang="en-GB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0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19851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19313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895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it-IT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>
                <a:solidFill>
                  <a:srgbClr val="DDE9EC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DDE9EC"/>
              </a:solidFill>
              <a:latin typeface="Gill Sans M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62475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17651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/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84FF5F-8A4D-2D4C-AE64-3167B1BDD4E3}" type="slidenum">
              <a:rPr>
                <a:solidFill>
                  <a:srgbClr val="464653"/>
                </a:solidFill>
                <a:latin typeface="Gill Sans MT"/>
              </a:rPr>
              <a:pPr/>
              <a:t>‹#›</a:t>
            </a:fld>
            <a:endParaRPr lang="it-IT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12" name="Picture 8" descr="INFN-backgroun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94" y="0"/>
            <a:ext cx="116561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38150" y="261938"/>
            <a:ext cx="82486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74763"/>
            <a:ext cx="824865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28" name="Picture 5" descr="dell_gray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193088" y="6226175"/>
            <a:ext cx="5730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9738" y="6457950"/>
            <a:ext cx="265112" cy="119063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DE68CAFB-E004-43B3-AB6F-5EAEC853F468}" type="slidenum">
              <a:rPr lang="en-US" sz="900" smtClean="0">
                <a:solidFill>
                  <a:srgbClr val="7F7F7F"/>
                </a:solidFill>
                <a:latin typeface="Museo Sans For Dell" pitchFamily="2" charset="0"/>
              </a:rPr>
              <a:pPr defTabSz="91440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900" smtClean="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5" y="6454775"/>
            <a:ext cx="649288" cy="1238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85C3"/>
              </a:buClr>
            </a:pPr>
            <a:fld id="{843CB73A-9F57-40FD-A798-9B38B32F9B1D}" type="datetime1">
              <a:rPr lang="en-US" sz="900" smtClean="0">
                <a:solidFill>
                  <a:srgbClr val="7F7F7F"/>
                </a:solidFill>
                <a:latin typeface="Museo Sans For Dell" pitchFamily="2" charset="0"/>
              </a:rPr>
              <a:pPr defTabSz="91440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5C3"/>
                </a:buClr>
              </a:pPr>
              <a:t>5/11/2012</a:t>
            </a:fld>
            <a:endParaRPr lang="en-US" sz="900" smtClean="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5" y="6454775"/>
            <a:ext cx="649288" cy="1238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85C3"/>
              </a:buClr>
            </a:pPr>
            <a:fld id="{0BDC166B-C3AD-43E2-B847-0C057B270A0D}" type="datetime1">
              <a:rPr lang="en-US" sz="900" smtClean="0">
                <a:solidFill>
                  <a:srgbClr val="7F7F7F"/>
                </a:solidFill>
                <a:latin typeface="Museo Sans For Dell" pitchFamily="2" charset="0"/>
              </a:rPr>
              <a:pPr defTabSz="91440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5C3"/>
                </a:buClr>
              </a:pPr>
              <a:t>5/11/2012</a:t>
            </a:fld>
            <a:endParaRPr lang="en-US" sz="900" smtClean="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9" name="TextBox 8"/>
          <p:cNvSpPr txBox="1"/>
          <p:nvPr/>
        </p:nvSpPr>
        <p:spPr bwMode="black">
          <a:xfrm>
            <a:off x="5349875" y="6437313"/>
            <a:ext cx="2743200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7F7F7F"/>
                </a:solidFill>
                <a:latin typeface="Museo Sans For Dell" pitchFamily="2" charset="0"/>
              </a:rPr>
              <a:t>Dell LHC Team</a:t>
            </a:r>
          </a:p>
        </p:txBody>
      </p:sp>
    </p:spTree>
    <p:extLst>
      <p:ext uri="{BB962C8B-B14F-4D97-AF65-F5344CB8AC3E}">
        <p14:creationId xmlns:p14="http://schemas.microsoft.com/office/powerpoint/2010/main" val="9273294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0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1pPr>
      <a:lvl2pPr marL="574675" indent="-233363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2pPr>
      <a:lvl3pPr marL="909638" indent="-220663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 sz="16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3pPr>
      <a:lvl4pPr marL="1246188" indent="-222250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For Dell 300" charset="0"/>
        <a:buChar char="–"/>
        <a:defRPr sz="14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4pPr>
      <a:lvl5pPr marL="1608138" indent="-236538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charset="0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38150" y="261938"/>
            <a:ext cx="82486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74763"/>
            <a:ext cx="824865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1028" name="Picture 5" descr="dell_gray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193088" y="6226175"/>
            <a:ext cx="5730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9738" y="6457950"/>
            <a:ext cx="265112" cy="119063"/>
          </a:xfrm>
          <a:prstGeom prst="rect">
            <a:avLst/>
          </a:prstGeom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85C3"/>
              </a:buClr>
            </a:pPr>
            <a:fld id="{DE68CAFB-E004-43B3-AB6F-5EAEC853F468}" type="slidenum">
              <a:rPr lang="en-US" sz="900" smtClean="0">
                <a:solidFill>
                  <a:srgbClr val="7F7F7F"/>
                </a:solidFill>
                <a:latin typeface="Museo Sans For Dell" pitchFamily="2" charset="0"/>
              </a:rPr>
              <a:pPr defTabSz="91440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85C3"/>
                </a:buClr>
              </a:pPr>
              <a:t>‹#›</a:t>
            </a:fld>
            <a:endParaRPr lang="en-US" sz="900" smtClean="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1895475" y="6454775"/>
            <a:ext cx="649288" cy="1238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85C3"/>
              </a:buClr>
            </a:pPr>
            <a:fld id="{843CB73A-9F57-40FD-A798-9B38B32F9B1D}" type="datetime1">
              <a:rPr lang="en-US" sz="900" smtClean="0">
                <a:solidFill>
                  <a:srgbClr val="7F7F7F"/>
                </a:solidFill>
                <a:latin typeface="Museo Sans For Dell" pitchFamily="2" charset="0"/>
              </a:rPr>
              <a:pPr defTabSz="91440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5C3"/>
                </a:buClr>
              </a:pPr>
              <a:t>5/11/2012</a:t>
            </a:fld>
            <a:endParaRPr lang="en-US" sz="900" smtClean="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5" y="6454775"/>
            <a:ext cx="649288" cy="12382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85C3"/>
              </a:buClr>
            </a:pPr>
            <a:fld id="{0BDC166B-C3AD-43E2-B847-0C057B270A0D}" type="datetime1">
              <a:rPr lang="en-US" sz="900" smtClean="0">
                <a:solidFill>
                  <a:srgbClr val="7F7F7F"/>
                </a:solidFill>
                <a:latin typeface="Museo Sans For Dell" pitchFamily="2" charset="0"/>
              </a:rPr>
              <a:pPr defTabSz="91440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85C3"/>
                </a:buClr>
              </a:pPr>
              <a:t>5/11/2012</a:t>
            </a:fld>
            <a:endParaRPr lang="en-US" sz="900" smtClean="0">
              <a:solidFill>
                <a:srgbClr val="7F7F7F"/>
              </a:solidFill>
              <a:latin typeface="Museo Sans For Dell" pitchFamily="2" charset="0"/>
            </a:endParaRPr>
          </a:p>
        </p:txBody>
      </p:sp>
      <p:sp>
        <p:nvSpPr>
          <p:cNvPr id="9" name="TextBox 8"/>
          <p:cNvSpPr txBox="1"/>
          <p:nvPr/>
        </p:nvSpPr>
        <p:spPr bwMode="black">
          <a:xfrm>
            <a:off x="5349875" y="6437313"/>
            <a:ext cx="2743200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7F7F7F"/>
                </a:solidFill>
                <a:latin typeface="Museo Sans For Dell" pitchFamily="2" charset="0"/>
              </a:rPr>
              <a:t>Dell LHC Team</a:t>
            </a:r>
          </a:p>
        </p:txBody>
      </p:sp>
    </p:spTree>
    <p:extLst>
      <p:ext uri="{BB962C8B-B14F-4D97-AF65-F5344CB8AC3E}">
        <p14:creationId xmlns:p14="http://schemas.microsoft.com/office/powerpoint/2010/main" val="17338215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Museo For Dell" pitchFamily="2" charset="0"/>
          <a:ea typeface="Museo For Dell" pitchFamily="2" charset="0"/>
          <a:cs typeface="Museo For Dell" pitchFamily="2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bg1"/>
        </a:buClr>
        <a:buFont typeface="Arial" pitchFamily="34" charset="0"/>
        <a:buChar char="•"/>
        <a:defRPr sz="20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1pPr>
      <a:lvl2pPr marL="574675" indent="-233363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2pPr>
      <a:lvl3pPr marL="909638" indent="-220663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Sans For Dell" pitchFamily="2" charset="0"/>
        <a:buChar char="–"/>
        <a:defRPr sz="16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3pPr>
      <a:lvl4pPr marL="1246188" indent="-222250" algn="l" rtl="0" fontAlgn="base">
        <a:lnSpc>
          <a:spcPct val="90000"/>
        </a:lnSpc>
        <a:spcBef>
          <a:spcPts val="300"/>
        </a:spcBef>
        <a:spcAft>
          <a:spcPct val="0"/>
        </a:spcAft>
        <a:buClr>
          <a:schemeClr val="bg1"/>
        </a:buClr>
        <a:buFont typeface="Museo For Dell 300" charset="0"/>
        <a:buChar char="–"/>
        <a:defRPr sz="1400">
          <a:solidFill>
            <a:schemeClr val="tx1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4pPr>
      <a:lvl5pPr marL="1608138" indent="-236538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charset="0"/>
        <a:buChar char="–"/>
        <a:defRPr>
          <a:solidFill>
            <a:schemeClr val="bg2"/>
          </a:solidFill>
          <a:latin typeface="Museo Sans For Dell" pitchFamily="2" charset="0"/>
          <a:ea typeface="Museo Sans For Dell" pitchFamily="2" charset="0"/>
          <a:cs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07950" y="115888"/>
            <a:ext cx="8856663" cy="792162"/>
            <a:chOff x="68" y="73"/>
            <a:chExt cx="5579" cy="499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68" y="73"/>
              <a:ext cx="5579" cy="499"/>
            </a:xfrm>
            <a:prstGeom prst="rect">
              <a:avLst/>
            </a:prstGeom>
            <a:solidFill>
              <a:srgbClr val="52629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</a:pPr>
              <a:endParaRPr lang="en-GB" sz="3200">
                <a:solidFill>
                  <a:srgbClr val="0033CC"/>
                </a:solidFill>
                <a:cs typeface="Arial" charset="0"/>
              </a:endParaRPr>
            </a:p>
          </p:txBody>
        </p:sp>
        <p:pic>
          <p:nvPicPr>
            <p:cNvPr id="4100" name="Picture 4" descr="GridPP_logo_whit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3" y="119"/>
              <a:ext cx="1361" cy="403"/>
            </a:xfrm>
            <a:prstGeom prst="rect">
              <a:avLst/>
            </a:prstGeom>
            <a:noFill/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32138" y="115888"/>
            <a:ext cx="5903912" cy="792162"/>
          </a:xfrm>
          <a:prstGeom prst="rect">
            <a:avLst/>
          </a:prstGeom>
          <a:solidFill>
            <a:srgbClr val="52629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052513"/>
            <a:ext cx="8910638" cy="170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308725"/>
            <a:ext cx="18716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/>
            </a:lvl1pPr>
          </a:lstStyle>
          <a:p>
            <a:pPr defTabSz="914400" fontAlgn="base">
              <a:spcAft>
                <a:spcPct val="0"/>
              </a:spcAft>
            </a:pPr>
            <a:r>
              <a:rPr lang="en-US" smtClean="0">
                <a:solidFill>
                  <a:srgbClr val="0033CC"/>
                </a:solidFill>
                <a:cs typeface="Arial" charset="0"/>
              </a:rPr>
              <a:t>24/04/2012</a:t>
            </a:r>
            <a:endParaRPr lang="en-GB">
              <a:solidFill>
                <a:srgbClr val="0033CC"/>
              </a:solidFill>
              <a:cs typeface="Arial" charset="0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0" y="6308725"/>
            <a:ext cx="46085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GB" smtClean="0">
                <a:solidFill>
                  <a:srgbClr val="333399"/>
                </a:solidFill>
                <a:cs typeface="Arial" charset="0"/>
              </a:rPr>
              <a:t>HEPiX Spring 2012 Prague - RAL Site Report</a:t>
            </a:r>
            <a:endParaRPr lang="en-GB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308725"/>
            <a:ext cx="503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fld id="{F13E202C-C758-4572-85F3-9B04E4DC0BC5}" type="slidenum">
              <a:rPr lang="en-GB">
                <a:solidFill>
                  <a:srgbClr val="333399"/>
                </a:solidFill>
                <a:cs typeface="Arial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GB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4108" name="Picture 12" descr="esciencelogo_mediu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588" y="6308725"/>
            <a:ext cx="1698625" cy="387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64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66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hlink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epix.caspur.it/benchmark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last generation of CPU processor for server farm. New </a:t>
            </a:r>
            <a:r>
              <a:rPr lang="it-IT" dirty="0" err="1" smtClean="0"/>
              <a:t>challenges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Michele Michelotto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446071"/>
            <a:ext cx="3173530" cy="27476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9" y="446070"/>
            <a:ext cx="2917826" cy="286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AMD 6272 2x16core 64GB at 2.1( up to 2.6) GHz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3" y="1219200"/>
            <a:ext cx="8110234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238750" y="2000249"/>
            <a:ext cx="2533650" cy="9429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64bit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1178"/>
            <a:ext cx="8229600" cy="487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238750" y="2047872"/>
            <a:ext cx="2533650" cy="9429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3" y="1219200"/>
            <a:ext cx="7670674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Opteron 6272: </a:t>
            </a:r>
            <a:r>
              <a:rPr lang="en-US" dirty="0"/>
              <a:t>f</a:t>
            </a:r>
            <a:r>
              <a:rPr lang="en-US" dirty="0" smtClean="0"/>
              <a:t>rom 32 to 64 bit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81" y="1468626"/>
            <a:ext cx="6431837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914900" y="2219324"/>
            <a:ext cx="2533650" cy="9429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Xeon E5 2660 2x 8c/16t 64GB at 2.2 (up to 2.8) GHz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1" y="1219200"/>
            <a:ext cx="7698637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8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E5 at 64 bit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5510"/>
            <a:ext cx="8229600" cy="476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Several slopes due to Turbo Mode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4" y="1219200"/>
            <a:ext cx="782657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32 to 64 bit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81" y="1465578"/>
            <a:ext cx="6431837" cy="444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933950" y="2828924"/>
            <a:ext cx="2533650" cy="942975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Intel                vs           AMD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85874"/>
            <a:ext cx="8229600" cy="1114425"/>
          </a:xfrm>
        </p:spPr>
        <p:txBody>
          <a:bodyPr/>
          <a:lstStyle/>
          <a:p>
            <a:r>
              <a:rPr lang="en-US" dirty="0" smtClean="0"/>
              <a:t>Running 64bit application AMD is better than what one would expect if one measures it with a 32bit benchmark like HS06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759487"/>
            <a:ext cx="4038600" cy="278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9487"/>
            <a:ext cx="3933306" cy="278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6734175" y="3295649"/>
            <a:ext cx="1771650" cy="628651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724150" y="3833077"/>
            <a:ext cx="1771650" cy="628651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7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Xeon E5 2660 HT ON </a:t>
            </a:r>
            <a:r>
              <a:rPr lang="en-US" dirty="0" err="1" smtClean="0"/>
              <a:t>vs</a:t>
            </a:r>
            <a:r>
              <a:rPr lang="en-US" dirty="0" smtClean="0"/>
              <a:t> HT 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</p:spPr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19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97021"/>
              </p:ext>
            </p:extLst>
          </p:nvPr>
        </p:nvGraphicFramePr>
        <p:xfrm>
          <a:off x="457200" y="2276475"/>
          <a:ext cx="8426450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8229600" cy="106299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With HT-OFF performances flattens at ~18 log </a:t>
            </a:r>
            <a:r>
              <a:rPr lang="en-US" sz="2400" b="1" dirty="0" err="1" smtClean="0">
                <a:solidFill>
                  <a:schemeClr val="accent2"/>
                </a:solidFill>
                <a:latin typeface="+mn-lt"/>
              </a:rPr>
              <a:t>cpu</a:t>
            </a:r>
            <a:endParaRPr lang="en-US" sz="2400" b="1" dirty="0" smtClean="0">
              <a:solidFill>
                <a:schemeClr val="accent2"/>
              </a:solidFill>
              <a:latin typeface="+mn-lt"/>
            </a:endParaRPr>
          </a:p>
          <a:p>
            <a:pPr marL="0" indent="0">
              <a:spcBef>
                <a:spcPts val="600"/>
              </a:spcBef>
              <a:buClr>
                <a:schemeClr val="accent1"/>
              </a:buCl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HT-ON is safe.  You can always limit the job slots.</a:t>
            </a:r>
            <a:endParaRPr lang="en-US" sz="2400" b="1" dirty="0">
              <a:solidFill>
                <a:schemeClr val="accent2"/>
              </a:solidFill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634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Gaetano Salina – referee </a:t>
            </a:r>
            <a:r>
              <a:rPr lang="en-US" dirty="0" err="1" smtClean="0"/>
              <a:t>dell’esperimento</a:t>
            </a:r>
            <a:r>
              <a:rPr lang="en-US" dirty="0" smtClean="0"/>
              <a:t> HEPMARK in CSN5 </a:t>
            </a:r>
            <a:r>
              <a:rPr lang="en-US" dirty="0" err="1" smtClean="0"/>
              <a:t>dell’INFN</a:t>
            </a:r>
            <a:endParaRPr lang="en-US" dirty="0" smtClean="0"/>
          </a:p>
          <a:p>
            <a:r>
              <a:rPr lang="en-US" dirty="0" smtClean="0"/>
              <a:t>CCR – Per </a:t>
            </a:r>
            <a:r>
              <a:rPr lang="en-US" dirty="0" err="1" smtClean="0"/>
              <a:t>supporto</a:t>
            </a:r>
            <a:r>
              <a:rPr lang="en-US" dirty="0" smtClean="0"/>
              <a:t> a </a:t>
            </a:r>
            <a:r>
              <a:rPr lang="en-US" dirty="0" err="1" smtClean="0"/>
              <a:t>HEPiX</a:t>
            </a:r>
            <a:endParaRPr lang="en-US" dirty="0" smtClean="0"/>
          </a:p>
          <a:p>
            <a:r>
              <a:rPr lang="en-US" dirty="0" smtClean="0"/>
              <a:t>Alberto </a:t>
            </a:r>
            <a:r>
              <a:rPr lang="en-US" dirty="0" err="1" smtClean="0"/>
              <a:t>Crescente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installazione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operativi</a:t>
            </a:r>
            <a:r>
              <a:rPr lang="en-US" dirty="0" smtClean="0"/>
              <a:t> e </a:t>
            </a:r>
            <a:r>
              <a:rPr lang="en-US" dirty="0" err="1" smtClean="0"/>
              <a:t>configurazione</a:t>
            </a:r>
            <a:r>
              <a:rPr lang="en-US" dirty="0" smtClean="0"/>
              <a:t> HEP-SPEC06</a:t>
            </a:r>
          </a:p>
          <a:p>
            <a:r>
              <a:rPr lang="en-US" dirty="0" smtClean="0"/>
              <a:t>Intel e AMD</a:t>
            </a:r>
          </a:p>
          <a:p>
            <a:r>
              <a:rPr lang="en-US" dirty="0" err="1" smtClean="0"/>
              <a:t>Colleghi</a:t>
            </a:r>
            <a:r>
              <a:rPr lang="en-US" dirty="0" smtClean="0"/>
              <a:t> INFN e </a:t>
            </a:r>
            <a:r>
              <a:rPr lang="en-US" dirty="0" err="1" smtClean="0"/>
              <a:t>HEPiX</a:t>
            </a:r>
            <a:r>
              <a:rPr lang="en-US" dirty="0" smtClean="0"/>
              <a:t> per </a:t>
            </a:r>
            <a:r>
              <a:rPr lang="en-US" dirty="0" err="1" smtClean="0"/>
              <a:t>idee</a:t>
            </a:r>
            <a:r>
              <a:rPr lang="en-US" dirty="0" smtClean="0"/>
              <a:t> e </a:t>
            </a:r>
            <a:r>
              <a:rPr lang="en-US" dirty="0" err="1" smtClean="0"/>
              <a:t>discussioni</a:t>
            </a:r>
            <a:endParaRPr lang="en-US" dirty="0" smtClean="0"/>
          </a:p>
          <a:p>
            <a:r>
              <a:rPr lang="en-US" dirty="0" err="1" smtClean="0"/>
              <a:t>Caspur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ospita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http://hepix.caspur.it/benchmarks</a:t>
            </a:r>
            <a:endParaRPr lang="en-US" dirty="0" smtClean="0"/>
          </a:p>
          <a:p>
            <a:r>
              <a:rPr lang="en-US" dirty="0" smtClean="0"/>
              <a:t>Manfred </a:t>
            </a:r>
            <a:r>
              <a:rPr lang="en-US" dirty="0" err="1" smtClean="0"/>
              <a:t>Alef</a:t>
            </a:r>
            <a:r>
              <a:rPr lang="en-US" dirty="0" smtClean="0"/>
              <a:t> (GRIDKA – FZK)</a:t>
            </a:r>
          </a:p>
          <a:p>
            <a:r>
              <a:rPr lang="en-US" dirty="0" smtClean="0"/>
              <a:t>Roger Goff (DELL): slides </a:t>
            </a:r>
            <a:r>
              <a:rPr lang="en-US" dirty="0" err="1" smtClean="0"/>
              <a:t>su</a:t>
            </a:r>
            <a:r>
              <a:rPr lang="en-US" dirty="0" smtClean="0"/>
              <a:t> networking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Bonfillou</a:t>
            </a:r>
            <a:r>
              <a:rPr lang="en-US" dirty="0" smtClean="0"/>
              <a:t> (CERN): slides </a:t>
            </a:r>
            <a:r>
              <a:rPr lang="en-US" dirty="0" err="1" smtClean="0"/>
              <a:t>su</a:t>
            </a:r>
            <a:r>
              <a:rPr lang="en-US" dirty="0" smtClean="0"/>
              <a:t> SSD</a:t>
            </a:r>
          </a:p>
        </p:txBody>
      </p:sp>
    </p:spTree>
    <p:extLst>
      <p:ext uri="{BB962C8B-B14F-4D97-AF65-F5344CB8AC3E}">
        <p14:creationId xmlns:p14="http://schemas.microsoft.com/office/powerpoint/2010/main" val="1744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 E5 – HT ON vs HT OFF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9" y="1219200"/>
            <a:ext cx="744112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 Opteron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219200"/>
            <a:ext cx="3143250" cy="26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403324"/>
            <a:ext cx="2495550" cy="23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19500" y="2609850"/>
            <a:ext cx="4524375" cy="723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76425" y="2590800"/>
            <a:ext cx="3705225" cy="812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62150" y="3872948"/>
            <a:ext cx="3686175" cy="1917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1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6272 2x16core vs old 6174 2x12core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17" y="1310116"/>
            <a:ext cx="7084166" cy="47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Normalize on the nominal clock 64bit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" y="1313164"/>
            <a:ext cx="7078069" cy="474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 flipV="1">
            <a:off x="5719762" y="2990850"/>
            <a:ext cx="14290" cy="276225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998500" y="2209800"/>
            <a:ext cx="7146" cy="35433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TextBox 5"/>
          <p:cNvSpPr txBox="1"/>
          <p:nvPr/>
        </p:nvSpPr>
        <p:spPr>
          <a:xfrm rot="16200000">
            <a:off x="976314" y="3681412"/>
            <a:ext cx="600074" cy="2571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HS06</a:t>
            </a:r>
          </a:p>
        </p:txBody>
      </p:sp>
    </p:spTree>
    <p:extLst>
      <p:ext uri="{BB962C8B-B14F-4D97-AF65-F5344CB8AC3E}">
        <p14:creationId xmlns:p14="http://schemas.microsoft.com/office/powerpoint/2010/main" val="215605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0526" y="304800"/>
            <a:ext cx="5695950" cy="838200"/>
          </a:xfrm>
        </p:spPr>
        <p:txBody>
          <a:bodyPr/>
          <a:lstStyle/>
          <a:p>
            <a:r>
              <a:rPr lang="en-US" dirty="0" smtClean="0"/>
              <a:t>Architectures compared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 Bulldozer core contains the equivalent of 2 cores of the previous generation</a:t>
            </a:r>
          </a:p>
          <a:p>
            <a:r>
              <a:rPr lang="en-US" dirty="0"/>
              <a:t>T</a:t>
            </a:r>
            <a:r>
              <a:rPr lang="en-US" dirty="0" smtClean="0"/>
              <a:t>hey have about the same performances at 24 threads (6174 full loaded)</a:t>
            </a:r>
          </a:p>
          <a:p>
            <a:r>
              <a:rPr lang="en-US" dirty="0" smtClean="0"/>
              <a:t>With less threads better performances due to dynamic clock increase</a:t>
            </a:r>
          </a:p>
          <a:p>
            <a:r>
              <a:rPr lang="en-US" dirty="0" smtClean="0"/>
              <a:t>From 24 to 32 better performances due to the increased number of cores</a:t>
            </a:r>
          </a:p>
          <a:p>
            <a:r>
              <a:rPr lang="en-US" dirty="0" smtClean="0"/>
              <a:t>Increase in performance more visible at 64 bit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6" y="1705767"/>
            <a:ext cx="5715000" cy="299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3781425" y="3684216"/>
            <a:ext cx="1438275" cy="966788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607096"/>
            <a:ext cx="2933699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1775247"/>
            <a:ext cx="1990726" cy="35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607096"/>
            <a:ext cx="6162675" cy="247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/>
          <p:nvPr/>
        </p:nvSpPr>
        <p:spPr>
          <a:xfrm rot="16200000">
            <a:off x="-545889" y="3130762"/>
            <a:ext cx="2139528" cy="26669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relative</a:t>
            </a:r>
            <a:r>
              <a:rPr lang="en-US" sz="1200" b="1" baseline="0" dirty="0"/>
              <a:t> performance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894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2.96296E-6 L -0.03802 -0.1398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E5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1219200"/>
            <a:ext cx="7734300" cy="495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2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Intel  Xeon 2660 @ 2.2 GHz vs Old Xeon 5650 @ 2.66 GHz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3" y="1353657"/>
            <a:ext cx="7435850" cy="485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867153" y="3995738"/>
            <a:ext cx="0" cy="188833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881687" y="3502818"/>
            <a:ext cx="14290" cy="238125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506523" y="3162300"/>
            <a:ext cx="3574" cy="27217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169950" y="2483641"/>
            <a:ext cx="7146" cy="340042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Sandy Bridge 2.2GHz vs Nehalem 2.66 GHz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81" y="1880142"/>
            <a:ext cx="6608637" cy="361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5"/>
          <p:cNvSpPr txBox="1"/>
          <p:nvPr/>
        </p:nvSpPr>
        <p:spPr>
          <a:xfrm rot="16200000">
            <a:off x="542925" y="3705226"/>
            <a:ext cx="1866900" cy="26669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relative</a:t>
            </a:r>
            <a:r>
              <a:rPr lang="en-US" sz="1200" b="1" baseline="0" dirty="0"/>
              <a:t> performance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872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normalization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1877092"/>
            <a:ext cx="7133368" cy="390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167063"/>
            <a:ext cx="28098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2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0526" y="304800"/>
            <a:ext cx="5695950" cy="838200"/>
          </a:xfrm>
        </p:spPr>
        <p:txBody>
          <a:bodyPr/>
          <a:lstStyle/>
          <a:p>
            <a:r>
              <a:rPr lang="en-US" dirty="0" smtClean="0"/>
              <a:t>Architectures compared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A Sandy Bridge core has  about 40% more throughput at same clock</a:t>
            </a:r>
          </a:p>
          <a:p>
            <a:r>
              <a:rPr lang="en-US" dirty="0" smtClean="0"/>
              <a:t>Increase in performance slightly better at 64 bit</a:t>
            </a:r>
          </a:p>
          <a:p>
            <a:r>
              <a:rPr lang="en-US" dirty="0" smtClean="0"/>
              <a:t>With more than 12 cores better performances due to the added cores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29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6474"/>
            <a:ext cx="5715000" cy="31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5"/>
          <p:cNvSpPr txBox="1"/>
          <p:nvPr/>
        </p:nvSpPr>
        <p:spPr>
          <a:xfrm rot="16200000">
            <a:off x="-585789" y="2995614"/>
            <a:ext cx="2181225" cy="26669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relative</a:t>
            </a:r>
            <a:r>
              <a:rPr lang="en-US" sz="1200" b="1" baseline="0" dirty="0"/>
              <a:t> performance</a:t>
            </a:r>
            <a:endParaRPr lang="en-US" sz="12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6" y="2584937"/>
            <a:ext cx="4073652" cy="16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24" y="1767617"/>
            <a:ext cx="4073652" cy="163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7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HEP server for CPU farm</a:t>
            </a:r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</a:t>
            </a:r>
            <a:r>
              <a:rPr lang="it-IT" dirty="0" smtClean="0"/>
              <a:t> </a:t>
            </a:r>
            <a:r>
              <a:rPr lang="en-US" dirty="0" smtClean="0"/>
              <a:t>socket</a:t>
            </a:r>
          </a:p>
          <a:p>
            <a:r>
              <a:rPr lang="en-US" dirty="0" smtClean="0"/>
              <a:t>Rack mountable: 1U, 2U, dual twin, blade</a:t>
            </a:r>
          </a:p>
          <a:p>
            <a:r>
              <a:rPr lang="en-US" dirty="0" err="1" smtClean="0"/>
              <a:t>Multicore</a:t>
            </a:r>
            <a:endParaRPr lang="en-US" dirty="0" smtClean="0"/>
          </a:p>
          <a:p>
            <a:r>
              <a:rPr lang="en-US" dirty="0" smtClean="0"/>
              <a:t>About 2GB per logical </a:t>
            </a:r>
            <a:r>
              <a:rPr lang="en-US" dirty="0" err="1" smtClean="0"/>
              <a:t>cpu</a:t>
            </a:r>
            <a:endParaRPr lang="en-US" dirty="0" smtClean="0"/>
          </a:p>
          <a:p>
            <a:r>
              <a:rPr lang="en-US" dirty="0" smtClean="0"/>
              <a:t>x86-64</a:t>
            </a:r>
          </a:p>
          <a:p>
            <a:r>
              <a:rPr lang="en-US" dirty="0" smtClean="0"/>
              <a:t>Support for virtualization</a:t>
            </a:r>
          </a:p>
          <a:p>
            <a:r>
              <a:rPr lang="en-US" dirty="0" smtClean="0"/>
              <a:t>Intel or AMD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vs. AMD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406525"/>
            <a:ext cx="67373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0501"/>
            <a:ext cx="5715000" cy="382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715000" cy="838200"/>
          </a:xfrm>
        </p:spPr>
        <p:txBody>
          <a:bodyPr/>
          <a:lstStyle/>
          <a:p>
            <a:r>
              <a:rPr lang="en-US" dirty="0" smtClean="0"/>
              <a:t>Intel architecture vs. AMD architecture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96023" y="1257299"/>
            <a:ext cx="2705101" cy="5029201"/>
          </a:xfrm>
        </p:spPr>
        <p:txBody>
          <a:bodyPr>
            <a:normAutofit/>
          </a:bodyPr>
          <a:lstStyle/>
          <a:p>
            <a:r>
              <a:rPr lang="en-US" dirty="0" smtClean="0"/>
              <a:t>One AMD core (not a Bulldozer core) gives 70% to 77% of the performances of a Intel Xeon 26xx core</a:t>
            </a:r>
          </a:p>
          <a:p>
            <a:r>
              <a:rPr lang="en-US" dirty="0" smtClean="0"/>
              <a:t>Even less (55%) when the server is mostly idle but our servers usually aren’t</a:t>
            </a:r>
          </a:p>
          <a:p>
            <a:r>
              <a:rPr lang="en-US" dirty="0" smtClean="0"/>
              <a:t>An economic comparison should take in account of cost of procurements (Euro/HS06). The list price of Intel processors is higher than the AMD processor</a:t>
            </a:r>
          </a:p>
          <a:p>
            <a:r>
              <a:rPr lang="en-US" dirty="0" smtClean="0"/>
              <a:t>We didn’t compare the Power consumption (Watt/HS06)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67125" y="2743198"/>
            <a:ext cx="2352675" cy="628651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314450" y="3057523"/>
            <a:ext cx="2352675" cy="628651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6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way 6276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32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771"/>
            <a:ext cx="8229600" cy="409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52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SL6 </a:t>
            </a:r>
            <a:r>
              <a:rPr lang="en-US" dirty="0" err="1" smtClean="0"/>
              <a:t>vs</a:t>
            </a:r>
            <a:r>
              <a:rPr lang="en-US" dirty="0" smtClean="0"/>
              <a:t> SL5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86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SL6 – SL5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4" y="1219200"/>
            <a:ext cx="811553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625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Increase SL6/SL5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4" y="1219200"/>
            <a:ext cx="811553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537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Intel less evident - difference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9697"/>
            <a:ext cx="8229600" cy="395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020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- Percentage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7052"/>
            <a:ext cx="8229600" cy="396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340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3075" name="Picture 3" descr="E:\Download\gridka-benchmarking-hepix-2012-04-25_Pag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HS06 per Watt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39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19251"/>
            <a:ext cx="8020883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89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2387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30" y="2575935"/>
            <a:ext cx="5515195" cy="378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09975"/>
            <a:ext cx="287633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40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122" name="Picture 2" descr="E:\Download\procurement_trends_Page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41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6146" name="Picture 2" descr="E:\Download\procurement_trends_Page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8229600" cy="4635500"/>
          </a:xfrm>
        </p:spPr>
        <p:txBody>
          <a:bodyPr>
            <a:normAutofit/>
          </a:bodyPr>
          <a:lstStyle/>
          <a:p>
            <a:pPr marL="342900" indent="-342900">
              <a:spcAft>
                <a:spcPct val="0"/>
              </a:spcAft>
            </a:pPr>
            <a:r>
              <a:rPr lang="en-US" dirty="0" smtClean="0"/>
              <a:t>1Gb still works for many LHC experiment computational models.</a:t>
            </a:r>
          </a:p>
          <a:p>
            <a:pPr marL="342900" indent="-342900">
              <a:spcAft>
                <a:spcPct val="0"/>
              </a:spcAft>
            </a:pPr>
            <a:r>
              <a:rPr lang="en-US" dirty="0" smtClean="0"/>
              <a:t>Ever increasing processor core counts and quad socket systems creating interest in 10Gb.</a:t>
            </a:r>
          </a:p>
          <a:p>
            <a:pPr marL="687388" lvl="1" indent="-342900">
              <a:spcAft>
                <a:spcPct val="0"/>
              </a:spcAft>
            </a:pPr>
            <a:r>
              <a:rPr lang="en-US" dirty="0" smtClean="0"/>
              <a:t>Example: 10GB–20GB data set size for ATLAS analysis jobs with one job per core represents a large amount of data (640GB-1.28TB on current generation quad socket AMD systems).</a:t>
            </a:r>
          </a:p>
          <a:p>
            <a:pPr marL="342900" indent="-342900">
              <a:spcAft>
                <a:spcPct val="0"/>
              </a:spcAft>
            </a:pPr>
            <a:r>
              <a:rPr lang="en-US" dirty="0" smtClean="0"/>
              <a:t>Challenges:</a:t>
            </a:r>
          </a:p>
          <a:p>
            <a:pPr marL="687388" lvl="1" indent="-342900">
              <a:spcAft>
                <a:spcPct val="0"/>
              </a:spcAft>
            </a:pPr>
            <a:r>
              <a:rPr lang="en-US" dirty="0" smtClean="0"/>
              <a:t>Getting from 1Gb to 10Gb on compute nodes while leveraging as much of your current investment as possible.</a:t>
            </a:r>
          </a:p>
          <a:p>
            <a:pPr marL="687388" lvl="1" indent="-342900">
              <a:spcAft>
                <a:spcPct val="0"/>
              </a:spcAft>
            </a:pPr>
            <a:r>
              <a:rPr lang="en-US" dirty="0" smtClean="0"/>
              <a:t>Building a network that can scale as you grow.</a:t>
            </a:r>
          </a:p>
          <a:p>
            <a:pPr marL="342900" indent="-342900">
              <a:spcAft>
                <a:spcPct val="0"/>
              </a:spcAft>
            </a:pPr>
            <a:r>
              <a:rPr lang="en-US" dirty="0" smtClean="0"/>
              <a:t>Solutions?</a:t>
            </a:r>
          </a:p>
          <a:p>
            <a:pPr marL="687388" lvl="1" indent="-342900">
              <a:spcAft>
                <a:spcPct val="0"/>
              </a:spcAft>
              <a:buFont typeface="Museo For Dell" pitchFamily="2" charset="0"/>
              <a:buAutoNum type="arabicPeriod"/>
            </a:pPr>
            <a:r>
              <a:rPr lang="en-US" dirty="0" smtClean="0"/>
              <a:t>Traditional Ethernet multi-tier network</a:t>
            </a:r>
          </a:p>
          <a:p>
            <a:pPr marL="687388" lvl="1" indent="-342900">
              <a:spcAft>
                <a:spcPct val="0"/>
              </a:spcAft>
              <a:buFont typeface="Museo For Dell" pitchFamily="2" charset="0"/>
              <a:buAutoNum type="arabicPeriod"/>
            </a:pPr>
            <a:r>
              <a:rPr lang="en-US" dirty="0" smtClean="0"/>
              <a:t>Stacking switches</a:t>
            </a:r>
          </a:p>
          <a:p>
            <a:pPr marL="687388" lvl="1" indent="-342900">
              <a:spcAft>
                <a:spcPct val="0"/>
              </a:spcAft>
              <a:buFont typeface="Museo For Dell" pitchFamily="2" charset="0"/>
              <a:buAutoNum type="arabicPeriod"/>
            </a:pPr>
            <a:r>
              <a:rPr lang="en-US" dirty="0" smtClean="0"/>
              <a:t>Scalable fat tree network</a:t>
            </a:r>
          </a:p>
        </p:txBody>
      </p:sp>
    </p:spTree>
    <p:extLst>
      <p:ext uri="{BB962C8B-B14F-4D97-AF65-F5344CB8AC3E}">
        <p14:creationId xmlns:p14="http://schemas.microsoft.com/office/powerpoint/2010/main" val="17517246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Terminology Definitions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8229600" cy="381635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b="1" dirty="0" smtClean="0"/>
              <a:t>Non-blocking: </a:t>
            </a:r>
            <a:r>
              <a:rPr lang="en-US" dirty="0" smtClean="0"/>
              <a:t>For each path into a switch or network, there is an equal path out.</a:t>
            </a:r>
          </a:p>
          <a:p>
            <a:pPr>
              <a:spcAft>
                <a:spcPct val="0"/>
              </a:spcAft>
            </a:pPr>
            <a:r>
              <a:rPr lang="en-US" b="1" dirty="0" smtClean="0"/>
              <a:t>Line speed:</a:t>
            </a:r>
            <a:r>
              <a:rPr lang="en-US" dirty="0" smtClean="0"/>
              <a:t>  The backplane of a switch has enough bandwidth for full speed, full duplex communication from every port.  Most fixed configuration switches are line speed within the switch.</a:t>
            </a:r>
          </a:p>
          <a:p>
            <a:pPr>
              <a:spcAft>
                <a:spcPct val="0"/>
              </a:spcAft>
            </a:pPr>
            <a:r>
              <a:rPr lang="en-US" b="1" dirty="0" smtClean="0"/>
              <a:t>Oversubscription:</a:t>
            </a:r>
            <a:r>
              <a:rPr lang="en-US" dirty="0" smtClean="0"/>
              <a:t> The ratio of total bandwidth into a switch or network to the bandwidth out of the switch or network.  Expressed as  in to out (ex. 3:1), or percent (1 – (1 out / 3 in)) = 67%).</a:t>
            </a:r>
          </a:p>
        </p:txBody>
      </p:sp>
    </p:spTree>
    <p:extLst>
      <p:ext uri="{BB962C8B-B14F-4D97-AF65-F5344CB8AC3E}">
        <p14:creationId xmlns:p14="http://schemas.microsoft.com/office/powerpoint/2010/main" val="37066960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01813"/>
            <a:ext cx="7010400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Oversubscription Example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8229600" cy="1209675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48-port 1 </a:t>
            </a:r>
            <a:r>
              <a:rPr lang="en-US" dirty="0" err="1" smtClean="0"/>
              <a:t>GbE</a:t>
            </a:r>
            <a:r>
              <a:rPr lang="en-US" dirty="0" smtClean="0"/>
              <a:t> leaf switch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32 compute nodes each with 1Gb link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1 10Gb uplink to spine switch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Oversubscription?</a:t>
            </a:r>
            <a:r>
              <a:rPr lang="en-US" dirty="0" smtClean="0">
                <a:solidFill>
                  <a:srgbClr val="FF0000"/>
                </a:solidFill>
              </a:rPr>
              <a:t> 32:10 -&gt; 3.2:1</a:t>
            </a:r>
          </a:p>
        </p:txBody>
      </p:sp>
    </p:spTree>
    <p:extLst>
      <p:ext uri="{BB962C8B-B14F-4D97-AF65-F5344CB8AC3E}">
        <p14:creationId xmlns:p14="http://schemas.microsoft.com/office/powerpoint/2010/main" val="2465572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38150" y="261938"/>
            <a:ext cx="8248650" cy="839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mtClean="0"/>
              <a:t>For Moderate to Large Scale Systems</a:t>
            </a:r>
            <a:br>
              <a:rPr lang="en-US" smtClean="0"/>
            </a:br>
            <a:r>
              <a:rPr lang="en-US" sz="2000" smtClean="0">
                <a:solidFill>
                  <a:srgbClr val="C00000"/>
                </a:solidFill>
              </a:rPr>
              <a:t>Traditional Multi-tier Ethernet networks</a:t>
            </a:r>
            <a:endParaRPr lang="en-US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8229600" cy="5540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smtClean="0"/>
              <a:t>Almost always some level of oversubscription limited by uplink bandwidth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541588"/>
            <a:ext cx="7467600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6357938" y="2184400"/>
            <a:ext cx="2100262" cy="319088"/>
          </a:xfrm>
          <a:prstGeom prst="borderCallout1">
            <a:avLst>
              <a:gd name="adj1" fmla="val 46442"/>
              <a:gd name="adj2" fmla="val -870"/>
              <a:gd name="adj3" fmla="val 132260"/>
              <a:gd name="adj4" fmla="val -45010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Dell Force10 Z9000</a:t>
            </a:r>
          </a:p>
        </p:txBody>
      </p:sp>
      <p:sp>
        <p:nvSpPr>
          <p:cNvPr id="6" name="Line Callout 1 5"/>
          <p:cNvSpPr/>
          <p:nvPr/>
        </p:nvSpPr>
        <p:spPr>
          <a:xfrm>
            <a:off x="598488" y="5765800"/>
            <a:ext cx="2101850" cy="319088"/>
          </a:xfrm>
          <a:prstGeom prst="borderCallout1">
            <a:avLst>
              <a:gd name="adj1" fmla="val 53419"/>
              <a:gd name="adj2" fmla="val 99446"/>
              <a:gd name="adj3" fmla="val -92009"/>
              <a:gd name="adj4" fmla="val 135491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Dell Force10 S4810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03225" y="3533775"/>
            <a:ext cx="2187575" cy="319088"/>
          </a:xfrm>
          <a:prstGeom prst="borderCallout1">
            <a:avLst>
              <a:gd name="adj1" fmla="val 53419"/>
              <a:gd name="adj2" fmla="val 99446"/>
              <a:gd name="adj3" fmla="val 78270"/>
              <a:gd name="adj4" fmla="val 136984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Set of 4x40Gb uplinks</a:t>
            </a:r>
          </a:p>
        </p:txBody>
      </p:sp>
    </p:spTree>
    <p:extLst>
      <p:ext uri="{BB962C8B-B14F-4D97-AF65-F5344CB8AC3E}">
        <p14:creationId xmlns:p14="http://schemas.microsoft.com/office/powerpoint/2010/main" val="26704384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fat tree networks?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9525"/>
            <a:ext cx="8229600" cy="4559300"/>
          </a:xfrm>
        </p:spPr>
        <p:txBody>
          <a:bodyPr/>
          <a:lstStyle/>
          <a:p>
            <a:pPr>
              <a:spcAft>
                <a:spcPts val="1200"/>
              </a:spcAft>
              <a:buFont typeface="Times" charset="0"/>
              <a:buNone/>
            </a:pPr>
            <a:r>
              <a:rPr lang="en-US" b="1" dirty="0" smtClean="0"/>
              <a:t>Multi-tiered networks that can scale to thousands of nodes and have an architected level of oversubscription</a:t>
            </a:r>
            <a:endParaRPr lang="en-US" b="1" baseline="30000" dirty="0" smtClean="0"/>
          </a:p>
          <a:p>
            <a:pPr lvl="1">
              <a:spcAft>
                <a:spcPct val="0"/>
              </a:spcAft>
              <a:buFont typeface="Times" charset="0"/>
              <a:buNone/>
            </a:pPr>
            <a:r>
              <a:rPr lang="en-US" b="1" dirty="0" smtClean="0"/>
              <a:t>Examples:</a:t>
            </a:r>
          </a:p>
          <a:p>
            <a:pPr lvl="1">
              <a:spcAft>
                <a:spcPct val="0"/>
              </a:spcAft>
            </a:pPr>
            <a:r>
              <a:rPr lang="en-US" dirty="0" smtClean="0"/>
              <a:t>2 Tier Network: A network consisting of 2 tiers of switches, leaf switches are connected to the hosts and spine switches connect the leaf switches together</a:t>
            </a:r>
          </a:p>
          <a:p>
            <a:pPr lvl="1">
              <a:spcAft>
                <a:spcPct val="0"/>
              </a:spcAft>
            </a:pPr>
            <a:r>
              <a:rPr lang="en-US" dirty="0" smtClean="0"/>
              <a:t>3 Tier Network: A network consisting of 3 tiers of switches, leaf connected to the hosts, spine connecting leaf switches together and core connecting the spine switches together</a:t>
            </a:r>
          </a:p>
          <a:p>
            <a:pPr>
              <a:spcAft>
                <a:spcPct val="0"/>
              </a:spcAft>
            </a:pPr>
            <a:r>
              <a:rPr lang="en-US" dirty="0" err="1" smtClean="0"/>
              <a:t>Infiniband</a:t>
            </a:r>
            <a:r>
              <a:rPr lang="en-US" dirty="0" smtClean="0"/>
              <a:t> networks are fat tree networks</a:t>
            </a:r>
          </a:p>
          <a:p>
            <a:pPr>
              <a:spcAft>
                <a:spcPct val="0"/>
              </a:spcAft>
            </a:pPr>
            <a:r>
              <a:rPr lang="en-US" dirty="0" smtClean="0"/>
              <a:t>Dell Force10 Distributed Core Architecture supports fat tree architectures too!</a:t>
            </a:r>
          </a:p>
        </p:txBody>
      </p:sp>
    </p:spTree>
    <p:extLst>
      <p:ext uri="{BB962C8B-B14F-4D97-AF65-F5344CB8AC3E}">
        <p14:creationId xmlns:p14="http://schemas.microsoft.com/office/powerpoint/2010/main" val="8171457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>
          <a:xfrm>
            <a:off x="428625" y="142875"/>
            <a:ext cx="6315075" cy="887413"/>
          </a:xfrm>
        </p:spPr>
        <p:txBody>
          <a:bodyPr>
            <a:normAutofit fontScale="90000"/>
          </a:bodyPr>
          <a:lstStyle/>
          <a:p>
            <a:r>
              <a:rPr lang="en-US" smtClean="0"/>
              <a:t>Dell|Force10 Fat Tree Ethernet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800600" y="2819400"/>
            <a:ext cx="3913188" cy="328771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S4810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High Density 1RU ToR Switch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High Density 48 10GbE SFP+ ports with 4 40GbE QSFP+ ports or 64 10GbE SFP+ ports (All Line Rate)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700 ns of latency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640 Gbps bandwidth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Optimized Hot aisle/Cold aisle design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Fully redundant system – Power and Fan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7200" y="2819400"/>
            <a:ext cx="3987800" cy="328771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Z9000 </a:t>
            </a:r>
            <a:r>
              <a:rPr lang="en-US" sz="2400" smtClean="0">
                <a:solidFill>
                  <a:srgbClr val="C00000"/>
                </a:solidFill>
                <a:cs typeface="Arial" pitchFamily="34" charset="0"/>
              </a:rPr>
              <a:t>- New!</a:t>
            </a:r>
            <a:endParaRPr lang="en-US" sz="2400" smtClean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High Density 2RU ToR Switch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High Density 32 40GbE QSFP+ ports or 128 10GbE SFP+ ports (All Line Rate)               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&lt;3us of latency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2.5 Tbps bandwidth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Optimized Hot aisle/Cold aisle design</a:t>
            </a:r>
          </a:p>
          <a:p>
            <a:pPr marL="0" indent="0">
              <a:spcBef>
                <a:spcPts val="600"/>
              </a:spcBef>
            </a:pPr>
            <a:r>
              <a:rPr lang="en-US" sz="1800" smtClean="0">
                <a:cs typeface="Arial" pitchFamily="34" charset="0"/>
              </a:rPr>
              <a:t>Fully redundant system – Power and Fan</a:t>
            </a:r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9538"/>
            <a:ext cx="41910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" descr="cid:image002.jpg@01CCD5F3.8CC56E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9624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1295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Callout 1 6"/>
          <p:cNvSpPr/>
          <p:nvPr/>
        </p:nvSpPr>
        <p:spPr>
          <a:xfrm>
            <a:off x="6629400" y="1770063"/>
            <a:ext cx="2100263" cy="320675"/>
          </a:xfrm>
          <a:prstGeom prst="borderCallout1">
            <a:avLst>
              <a:gd name="adj1" fmla="val 46442"/>
              <a:gd name="adj2" fmla="val -870"/>
              <a:gd name="adj3" fmla="val 132260"/>
              <a:gd name="adj4" fmla="val -45010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Dell Force10 Z9000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Non-blocking leaf switch configuration</a:t>
            </a:r>
          </a:p>
        </p:txBody>
      </p:sp>
      <p:pic>
        <p:nvPicPr>
          <p:cNvPr id="35844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475" y="971550"/>
            <a:ext cx="6862763" cy="4829175"/>
          </a:xfrm>
        </p:spPr>
      </p:pic>
      <p:sp>
        <p:nvSpPr>
          <p:cNvPr id="14" name="Line Callout 1 (No Border) 13"/>
          <p:cNvSpPr/>
          <p:nvPr/>
        </p:nvSpPr>
        <p:spPr>
          <a:xfrm>
            <a:off x="5708650" y="1108075"/>
            <a:ext cx="1481138" cy="346075"/>
          </a:xfrm>
          <a:prstGeom prst="callout1">
            <a:avLst>
              <a:gd name="adj1" fmla="val 50750"/>
              <a:gd name="adj2" fmla="val 15790"/>
              <a:gd name="adj3" fmla="val 50500"/>
              <a:gd name="adj4" fmla="val -12519"/>
            </a:avLst>
          </a:prstGeom>
          <a:noFill/>
          <a:ln w="25400"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16x40Gb</a:t>
            </a:r>
          </a:p>
        </p:txBody>
      </p:sp>
      <p:sp>
        <p:nvSpPr>
          <p:cNvPr id="15" name="Line Callout 1 (No Border) 14"/>
          <p:cNvSpPr/>
          <p:nvPr/>
        </p:nvSpPr>
        <p:spPr>
          <a:xfrm>
            <a:off x="195263" y="2433638"/>
            <a:ext cx="1222375" cy="346075"/>
          </a:xfrm>
          <a:prstGeom prst="callout1">
            <a:avLst>
              <a:gd name="adj1" fmla="val 51732"/>
              <a:gd name="adj2" fmla="val 132577"/>
              <a:gd name="adj3" fmla="val 51482"/>
              <a:gd name="adj4" fmla="val 89425"/>
            </a:avLst>
          </a:prstGeom>
          <a:noFill/>
          <a:ln w="25400"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16x40Gb</a:t>
            </a:r>
          </a:p>
        </p:txBody>
      </p:sp>
      <p:sp>
        <p:nvSpPr>
          <p:cNvPr id="16" name="Line Callout 1 (No Border) 15"/>
          <p:cNvSpPr/>
          <p:nvPr/>
        </p:nvSpPr>
        <p:spPr>
          <a:xfrm>
            <a:off x="3048000" y="4646613"/>
            <a:ext cx="2024063" cy="346075"/>
          </a:xfrm>
          <a:prstGeom prst="callout1">
            <a:avLst>
              <a:gd name="adj1" fmla="val 50750"/>
              <a:gd name="adj2" fmla="val 15790"/>
              <a:gd name="adj3" fmla="val 50500"/>
              <a:gd name="adj4" fmla="val -22738"/>
            </a:avLst>
          </a:prstGeom>
          <a:noFill/>
          <a:ln w="25400">
            <a:solidFill>
              <a:srgbClr val="00B050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B050"/>
                </a:solidFill>
                <a:ea typeface="ＭＳ Ｐゴシック" pitchFamily="34" charset="-128"/>
              </a:rPr>
              <a:t>QSFP-&gt;4xSFP+ splitter cable</a:t>
            </a:r>
          </a:p>
        </p:txBody>
      </p:sp>
    </p:spTree>
    <p:extLst>
      <p:ext uri="{BB962C8B-B14F-4D97-AF65-F5344CB8AC3E}">
        <p14:creationId xmlns:p14="http://schemas.microsoft.com/office/powerpoint/2010/main" val="28422179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38150" y="261938"/>
            <a:ext cx="8248650" cy="719137"/>
          </a:xfrm>
        </p:spPr>
        <p:txBody>
          <a:bodyPr/>
          <a:lstStyle/>
          <a:p>
            <a:r>
              <a:rPr lang="en-US" smtClean="0"/>
              <a:t>Leaf ~50% Oversubscribed</a:t>
            </a:r>
            <a:br>
              <a:rPr lang="en-US" smtClean="0"/>
            </a:br>
            <a:r>
              <a:rPr lang="en-US" sz="2000" smtClean="0">
                <a:solidFill>
                  <a:srgbClr val="C00000"/>
                </a:solidFill>
              </a:rPr>
              <a:t>Actually 2.2:1 oversubscribed</a:t>
            </a:r>
          </a:p>
        </p:txBody>
      </p:sp>
      <p:pic>
        <p:nvPicPr>
          <p:cNvPr id="3686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338" y="1308100"/>
            <a:ext cx="6946900" cy="4746625"/>
          </a:xfrm>
        </p:spPr>
      </p:pic>
      <p:sp>
        <p:nvSpPr>
          <p:cNvPr id="5" name="Line Callout 1 (No Border) 4"/>
          <p:cNvSpPr/>
          <p:nvPr/>
        </p:nvSpPr>
        <p:spPr>
          <a:xfrm>
            <a:off x="4959350" y="1206500"/>
            <a:ext cx="1482725" cy="346075"/>
          </a:xfrm>
          <a:prstGeom prst="callout1">
            <a:avLst>
              <a:gd name="adj1" fmla="val 50750"/>
              <a:gd name="adj2" fmla="val 15790"/>
              <a:gd name="adj3" fmla="val 50500"/>
              <a:gd name="adj4" fmla="val -12519"/>
            </a:avLst>
          </a:prstGeom>
          <a:noFill/>
          <a:ln w="25400"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10x40Gb</a:t>
            </a:r>
          </a:p>
        </p:txBody>
      </p:sp>
      <p:sp>
        <p:nvSpPr>
          <p:cNvPr id="7" name="Line Callout 1 (No Border) 6"/>
          <p:cNvSpPr/>
          <p:nvPr/>
        </p:nvSpPr>
        <p:spPr>
          <a:xfrm>
            <a:off x="2873375" y="4675188"/>
            <a:ext cx="2087563" cy="347662"/>
          </a:xfrm>
          <a:prstGeom prst="callout1">
            <a:avLst>
              <a:gd name="adj1" fmla="val 50750"/>
              <a:gd name="adj2" fmla="val 15790"/>
              <a:gd name="adj3" fmla="val 50500"/>
              <a:gd name="adj4" fmla="val -20342"/>
            </a:avLst>
          </a:prstGeom>
          <a:noFill/>
          <a:ln w="25400">
            <a:solidFill>
              <a:srgbClr val="00B050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B050"/>
                </a:solidFill>
                <a:ea typeface="ＭＳ Ｐゴシック" pitchFamily="34" charset="-128"/>
              </a:rPr>
              <a:t>QSFP-&gt;4xSFP+ splitter cable</a:t>
            </a:r>
          </a:p>
        </p:txBody>
      </p:sp>
      <p:sp>
        <p:nvSpPr>
          <p:cNvPr id="8" name="Line Callout 1 (No Border) 7"/>
          <p:cNvSpPr/>
          <p:nvPr/>
        </p:nvSpPr>
        <p:spPr>
          <a:xfrm>
            <a:off x="-111125" y="2282825"/>
            <a:ext cx="1482725" cy="346075"/>
          </a:xfrm>
          <a:prstGeom prst="callout1">
            <a:avLst>
              <a:gd name="adj1" fmla="val 54875"/>
              <a:gd name="adj2" fmla="val 122771"/>
              <a:gd name="adj3" fmla="val 54625"/>
              <a:gd name="adj4" fmla="val 86751"/>
            </a:avLst>
          </a:prstGeom>
          <a:noFill/>
          <a:ln w="25400"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22x40Gb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6389688" y="1438275"/>
            <a:ext cx="2101850" cy="319088"/>
          </a:xfrm>
          <a:prstGeom prst="borderCallout1">
            <a:avLst>
              <a:gd name="adj1" fmla="val 46442"/>
              <a:gd name="adj2" fmla="val -870"/>
              <a:gd name="adj3" fmla="val 132260"/>
              <a:gd name="adj4" fmla="val -45010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Dell Force10 Z9000</a:t>
            </a:r>
          </a:p>
        </p:txBody>
      </p:sp>
    </p:spTree>
    <p:extLst>
      <p:ext uri="{BB962C8B-B14F-4D97-AF65-F5344CB8AC3E}">
        <p14:creationId xmlns:p14="http://schemas.microsoft.com/office/powerpoint/2010/main" val="26823671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Interlagos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5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89" y="1766378"/>
            <a:ext cx="4748129" cy="331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89" y="1219200"/>
            <a:ext cx="4821581" cy="492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42900" y="2933700"/>
            <a:ext cx="109537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Leaf 67% Oversubscribed</a:t>
            </a: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613" y="1163638"/>
            <a:ext cx="6819900" cy="4738687"/>
          </a:xfrm>
        </p:spPr>
      </p:pic>
      <p:sp>
        <p:nvSpPr>
          <p:cNvPr id="5" name="Line Callout 1 (No Border) 4"/>
          <p:cNvSpPr/>
          <p:nvPr/>
        </p:nvSpPr>
        <p:spPr>
          <a:xfrm>
            <a:off x="5084763" y="1093788"/>
            <a:ext cx="1357312" cy="347662"/>
          </a:xfrm>
          <a:prstGeom prst="callout1">
            <a:avLst>
              <a:gd name="adj1" fmla="val 50750"/>
              <a:gd name="adj2" fmla="val 15790"/>
              <a:gd name="adj3" fmla="val 50500"/>
              <a:gd name="adj4" fmla="val -12519"/>
            </a:avLst>
          </a:prstGeom>
          <a:noFill/>
          <a:ln w="25400"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8x40Gb</a:t>
            </a:r>
          </a:p>
        </p:txBody>
      </p:sp>
      <p:sp>
        <p:nvSpPr>
          <p:cNvPr id="6" name="Line Callout 1 (No Border) 5"/>
          <p:cNvSpPr/>
          <p:nvPr/>
        </p:nvSpPr>
        <p:spPr>
          <a:xfrm>
            <a:off x="98425" y="2281238"/>
            <a:ext cx="1355725" cy="346075"/>
          </a:xfrm>
          <a:prstGeom prst="callout1">
            <a:avLst>
              <a:gd name="adj1" fmla="val 54875"/>
              <a:gd name="adj2" fmla="val 122771"/>
              <a:gd name="adj3" fmla="val 54625"/>
              <a:gd name="adj4" fmla="val 86751"/>
            </a:avLst>
          </a:prstGeom>
          <a:noFill/>
          <a:ln w="25400"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24x40Gb</a:t>
            </a:r>
          </a:p>
        </p:txBody>
      </p:sp>
      <p:sp>
        <p:nvSpPr>
          <p:cNvPr id="7" name="Line Callout 1 (No Border) 6"/>
          <p:cNvSpPr/>
          <p:nvPr/>
        </p:nvSpPr>
        <p:spPr>
          <a:xfrm>
            <a:off x="3048000" y="4619625"/>
            <a:ext cx="2038350" cy="346075"/>
          </a:xfrm>
          <a:prstGeom prst="callout1">
            <a:avLst>
              <a:gd name="adj1" fmla="val 50750"/>
              <a:gd name="adj2" fmla="val 15790"/>
              <a:gd name="adj3" fmla="val 50500"/>
              <a:gd name="adj4" fmla="val -12519"/>
            </a:avLst>
          </a:prstGeom>
          <a:noFill/>
          <a:ln w="25400">
            <a:solidFill>
              <a:srgbClr val="00B050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B050"/>
                </a:solidFill>
                <a:ea typeface="ＭＳ Ｐゴシック" pitchFamily="34" charset="-128"/>
              </a:rPr>
              <a:t>QSFP-&gt;4xSFP+ splitter cable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764338" y="1281113"/>
            <a:ext cx="2041525" cy="319087"/>
          </a:xfrm>
          <a:prstGeom prst="borderCallout1">
            <a:avLst>
              <a:gd name="adj1" fmla="val 46442"/>
              <a:gd name="adj2" fmla="val -870"/>
              <a:gd name="adj3" fmla="val 118638"/>
              <a:gd name="adj4" fmla="val -55134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Dell Force10 Z9000</a:t>
            </a:r>
          </a:p>
        </p:txBody>
      </p:sp>
    </p:spTree>
    <p:extLst>
      <p:ext uri="{BB962C8B-B14F-4D97-AF65-F5344CB8AC3E}">
        <p14:creationId xmlns:p14="http://schemas.microsoft.com/office/powerpoint/2010/main" val="99632786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Callout 1 5"/>
          <p:cNvSpPr/>
          <p:nvPr/>
        </p:nvSpPr>
        <p:spPr>
          <a:xfrm>
            <a:off x="6694488" y="1154113"/>
            <a:ext cx="2232025" cy="446087"/>
          </a:xfrm>
          <a:prstGeom prst="borderCallout1">
            <a:avLst>
              <a:gd name="adj1" fmla="val 46442"/>
              <a:gd name="adj2" fmla="val -870"/>
              <a:gd name="adj3" fmla="val 117716"/>
              <a:gd name="adj4" fmla="val -49155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Spine switches</a:t>
            </a:r>
          </a:p>
          <a:p>
            <a:pPr algn="ctr" defTabSz="914400" fontAlgn="base">
              <a:lnSpc>
                <a:spcPct val="90000"/>
              </a:lnSpc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pitchFamily="34" charset="-128"/>
              </a:rPr>
              <a:t> (Dell Force10 Z9000)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438150" y="261938"/>
            <a:ext cx="8248650" cy="719137"/>
          </a:xfrm>
        </p:spPr>
        <p:txBody>
          <a:bodyPr/>
          <a:lstStyle/>
          <a:p>
            <a:r>
              <a:rPr lang="en-US" smtClean="0"/>
              <a:t>2-Tier Fat Tree Example</a:t>
            </a:r>
            <a:br>
              <a:rPr lang="en-US" smtClean="0"/>
            </a:br>
            <a:r>
              <a:rPr lang="en-US" sz="2000" smtClean="0">
                <a:solidFill>
                  <a:srgbClr val="C00000"/>
                </a:solidFill>
              </a:rPr>
              <a:t>non-blocking</a:t>
            </a:r>
            <a:endParaRPr lang="en-US" smtClean="0"/>
          </a:p>
        </p:txBody>
      </p:sp>
      <p:pic>
        <p:nvPicPr>
          <p:cNvPr id="3891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" y="1649413"/>
            <a:ext cx="8008938" cy="3825875"/>
          </a:xfrm>
        </p:spPr>
      </p:pic>
      <p:sp>
        <p:nvSpPr>
          <p:cNvPr id="5" name="Line Callout 1 4"/>
          <p:cNvSpPr/>
          <p:nvPr/>
        </p:nvSpPr>
        <p:spPr>
          <a:xfrm>
            <a:off x="3700463" y="5661025"/>
            <a:ext cx="1992312" cy="434975"/>
          </a:xfrm>
          <a:prstGeom prst="borderCallout1">
            <a:avLst>
              <a:gd name="adj1" fmla="val 46442"/>
              <a:gd name="adj2" fmla="val -870"/>
              <a:gd name="adj3" fmla="val -121539"/>
              <a:gd name="adj4" fmla="val -39319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Non-blocking leaf configuration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7315200" y="2568575"/>
            <a:ext cx="1611313" cy="531813"/>
          </a:xfrm>
          <a:prstGeom prst="borderCallout1">
            <a:avLst>
              <a:gd name="adj1" fmla="val 46442"/>
              <a:gd name="adj2" fmla="val -870"/>
              <a:gd name="adj3" fmla="val 53076"/>
              <a:gd name="adj4" fmla="val -50506"/>
            </a:avLst>
          </a:prstGeom>
          <a:noFill/>
          <a:ln>
            <a:solidFill>
              <a:schemeClr val="bg2"/>
            </a:solidFill>
          </a:ln>
          <a:effectLst/>
        </p:spPr>
        <p:txBody>
          <a:bodyPr lIns="182880" tIns="137160" rIns="137160" bIns="137160" anchor="ctr"/>
          <a:lstStyle/>
          <a:p>
            <a:pPr algn="ctr" defTabSz="91440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  <a:ea typeface="ＭＳ Ｐゴシック" pitchFamily="34" charset="-128"/>
              </a:rPr>
              <a:t>2 sets of 8 40Gb Uplinks</a:t>
            </a: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96000" y="2833688"/>
            <a:ext cx="1219200" cy="63817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0497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Room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49" y="1052513"/>
            <a:ext cx="8759825" cy="4968775"/>
          </a:xfrm>
        </p:spPr>
        <p:txBody>
          <a:bodyPr>
            <a:normAutofit/>
          </a:bodyPr>
          <a:lstStyle/>
          <a:p>
            <a:r>
              <a:rPr lang="en-GB" dirty="0" smtClean="0"/>
              <a:t>Govt provided unexpected capital-only funding via grants for infrastructure</a:t>
            </a:r>
          </a:p>
          <a:p>
            <a:pPr lvl="1"/>
            <a:r>
              <a:rPr lang="en-GB" dirty="0" smtClean="0"/>
              <a:t>DRI = Digital Research Infrastructure</a:t>
            </a:r>
          </a:p>
          <a:p>
            <a:pPr lvl="1"/>
            <a:r>
              <a:rPr lang="en-GB" dirty="0" smtClean="0"/>
              <a:t>GridPP awarded £3M</a:t>
            </a:r>
          </a:p>
          <a:p>
            <a:pPr lvl="1"/>
            <a:r>
              <a:rPr lang="en-GB" dirty="0" smtClean="0"/>
              <a:t>Funding for RAL machine room infrastructure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GridPP - networking infrastructure</a:t>
            </a:r>
          </a:p>
          <a:p>
            <a:pPr lvl="1"/>
            <a:r>
              <a:rPr lang="en-GB" dirty="0" smtClean="0"/>
              <a:t>Including cross-campus high-speed links</a:t>
            </a:r>
          </a:p>
          <a:p>
            <a:pPr lvl="1"/>
            <a:r>
              <a:rPr lang="en-GB" dirty="0" smtClean="0"/>
              <a:t>Tier1 awarded £262k for 40Gb/s mesh network infrastructure and 10Gb/s switches for the disk capacity in FY12/13</a:t>
            </a:r>
          </a:p>
          <a:p>
            <a:pPr lvl="2"/>
            <a:r>
              <a:rPr lang="en-GB" dirty="0" smtClean="0"/>
              <a:t>Dell/Force10  2 x Z9000 + 6 x S4810P  + 4 x S60 to compliment the existing 4 x S4810P units.</a:t>
            </a:r>
          </a:p>
          <a:p>
            <a:pPr lvl="2"/>
            <a:r>
              <a:rPr lang="en-GB" dirty="0" smtClean="0"/>
              <a:t>~200 optical transceivers for interlinks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24/04/2012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3399"/>
                </a:solidFill>
              </a:rPr>
              <a:t>HEPiX Spring 2012 Prague - RAL Site Report</a:t>
            </a:r>
            <a:endParaRPr lang="en-GB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1320800"/>
          </a:xfrm>
        </p:spPr>
        <p:txBody>
          <a:bodyPr>
            <a:noAutofit/>
          </a:bodyPr>
          <a:lstStyle/>
          <a:p>
            <a:r>
              <a:rPr lang="en-US" sz="3600" smtClean="0"/>
              <a:t>Thank you.</a:t>
            </a:r>
            <a:br>
              <a:rPr lang="en-US" sz="3600" smtClean="0"/>
            </a:br>
            <a:r>
              <a:rPr lang="en-US" sz="3600" dirty="0" smtClean="0"/>
              <a:t>Q &amp; A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53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514474"/>
            <a:ext cx="4589826" cy="457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Xeon E5 Memory effect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54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9" y="1219200"/>
            <a:ext cx="7836521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2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roadmap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6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CACHE-~1\michelot\Temp\enhtmlclip\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47825"/>
            <a:ext cx="8162925" cy="35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04800"/>
            <a:ext cx="5791200" cy="838200"/>
          </a:xfrm>
        </p:spPr>
        <p:txBody>
          <a:bodyPr/>
          <a:lstStyle/>
          <a:p>
            <a:r>
              <a:rPr lang="en-US" dirty="0" smtClean="0"/>
              <a:t>New Intel Naming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48400" y="1219200"/>
            <a:ext cx="2800350" cy="48434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After Several generation of Xeon </a:t>
            </a:r>
            <a:r>
              <a:rPr lang="en-US" b="1" dirty="0" smtClean="0"/>
              <a:t>5n </a:t>
            </a:r>
            <a:r>
              <a:rPr lang="en-US" dirty="0" smtClean="0"/>
              <a:t>xx</a:t>
            </a:r>
          </a:p>
          <a:p>
            <a:r>
              <a:rPr lang="en-US" b="1" dirty="0" smtClean="0"/>
              <a:t>51</a:t>
            </a:r>
            <a:r>
              <a:rPr lang="en-US" dirty="0" smtClean="0"/>
              <a:t>xx (Woodcrest /Core 2c 65nm)</a:t>
            </a:r>
          </a:p>
          <a:p>
            <a:r>
              <a:rPr lang="en-US" b="1" dirty="0" smtClean="0"/>
              <a:t>53</a:t>
            </a:r>
            <a:r>
              <a:rPr lang="en-US" dirty="0" smtClean="0"/>
              <a:t>xx (Clovertown / Core 4c 65nm)</a:t>
            </a:r>
          </a:p>
          <a:p>
            <a:r>
              <a:rPr lang="en-US" b="1" dirty="0" smtClean="0"/>
              <a:t>54</a:t>
            </a:r>
            <a:r>
              <a:rPr lang="en-US" dirty="0" smtClean="0"/>
              <a:t>xx (Harpertown / Penryn 4c 45nm)</a:t>
            </a:r>
          </a:p>
          <a:p>
            <a:r>
              <a:rPr lang="en-US" b="1" dirty="0" smtClean="0"/>
              <a:t>55</a:t>
            </a:r>
            <a:r>
              <a:rPr lang="en-US" dirty="0" smtClean="0"/>
              <a:t>xx (Gainestown / Nehalem 4c/8t 45nm)</a:t>
            </a:r>
          </a:p>
          <a:p>
            <a:r>
              <a:rPr lang="en-US" b="1" dirty="0" smtClean="0"/>
              <a:t>56</a:t>
            </a:r>
            <a:r>
              <a:rPr lang="en-US" dirty="0" smtClean="0"/>
              <a:t>xx (aka Gulftown / Nehalem 6c/12t 45)</a:t>
            </a:r>
          </a:p>
          <a:p>
            <a:r>
              <a:rPr lang="en-US" dirty="0" smtClean="0"/>
              <a:t>Now </a:t>
            </a:r>
            <a:r>
              <a:rPr lang="en-US" b="1" dirty="0" smtClean="0"/>
              <a:t>Xeon E5 26xx “Sandy Bridge” EP 8c/16t ( @32 nm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7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0" y="1965406"/>
            <a:ext cx="5322269" cy="39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1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dual proc Xeon E5 26xx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8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604135"/>
            <a:ext cx="52387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914649" cy="290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376223"/>
            <a:ext cx="7181850" cy="378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36447" y="3980497"/>
            <a:ext cx="1095375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Software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FF5F-8A4D-2D4C-AE64-3167B1BDD4E3}" type="slidenum">
              <a:rPr lang="en-US" smtClean="0">
                <a:solidFill>
                  <a:srgbClr val="464653"/>
                </a:solidFill>
                <a:latin typeface="Gill Sans MT"/>
              </a:rPr>
              <a:pPr/>
              <a:t>9</a:t>
            </a:fld>
            <a:endParaRPr lang="en-US" dirty="0">
              <a:solidFill>
                <a:srgbClr val="464653"/>
              </a:solidFill>
              <a:latin typeface="Gill Sans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Operating System: SL release 5.7 (Boron)</a:t>
            </a:r>
          </a:p>
          <a:p>
            <a:r>
              <a:rPr lang="en-US" dirty="0" smtClean="0"/>
              <a:t>Compiler: </a:t>
            </a:r>
            <a:r>
              <a:rPr lang="de-DE" dirty="0"/>
              <a:t>gcc version 4.1.2 20080704 (Red Hat 4.1.2-51</a:t>
            </a:r>
            <a:r>
              <a:rPr lang="de-DE" dirty="0" smtClean="0"/>
              <a:t>)</a:t>
            </a:r>
          </a:p>
          <a:p>
            <a:r>
              <a:rPr lang="de-DE" dirty="0" smtClean="0"/>
              <a:t>HEP-SPEC06 based on SPEC CPU 1.2</a:t>
            </a:r>
            <a:r>
              <a:rPr lang="en-US" dirty="0" smtClean="0"/>
              <a:t> (32bit)</a:t>
            </a:r>
          </a:p>
          <a:p>
            <a:r>
              <a:rPr lang="en-US" dirty="0" smtClean="0"/>
              <a:t>HEP-SPEC06 64 bit (default config + remove “–m32”)</a:t>
            </a:r>
          </a:p>
          <a:p>
            <a:r>
              <a:rPr lang="en-US" dirty="0" smtClean="0"/>
              <a:t>2GB per core unless explicitly stated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482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ll presentation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presentation template 1">
        <a:dk1>
          <a:srgbClr val="444444"/>
        </a:dk1>
        <a:lt1>
          <a:srgbClr val="0085C3"/>
        </a:lt1>
        <a:dk2>
          <a:srgbClr val="FFFFFF"/>
        </a:dk2>
        <a:lt2>
          <a:srgbClr val="000000"/>
        </a:lt2>
        <a:accent1>
          <a:srgbClr val="0085C3"/>
        </a:accent1>
        <a:accent2>
          <a:srgbClr val="7AB800"/>
        </a:accent2>
        <a:accent3>
          <a:srgbClr val="AAC2DE"/>
        </a:accent3>
        <a:accent4>
          <a:srgbClr val="393939"/>
        </a:accent4>
        <a:accent5>
          <a:srgbClr val="AAC2DE"/>
        </a:accent5>
        <a:accent6>
          <a:srgbClr val="6EA600"/>
        </a:accent6>
        <a:hlink>
          <a:srgbClr val="009BBB"/>
        </a:hlink>
        <a:folHlink>
          <a:srgbClr val="6E2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ll presentation template">
  <a:themeElements>
    <a:clrScheme name="Dell 2010">
      <a:dk1>
        <a:srgbClr val="000000"/>
      </a:dk1>
      <a:lt1>
        <a:srgbClr val="444444"/>
      </a:lt1>
      <a:dk2>
        <a:srgbClr val="0085C3"/>
      </a:dk2>
      <a:lt2>
        <a:srgbClr val="FFFFFF"/>
      </a:lt2>
      <a:accent1>
        <a:srgbClr val="0085C3"/>
      </a:accent1>
      <a:accent2>
        <a:srgbClr val="7AB800"/>
      </a:accent2>
      <a:accent3>
        <a:srgbClr val="F2AF00"/>
      </a:accent3>
      <a:accent4>
        <a:srgbClr val="DC5034"/>
      </a:accent4>
      <a:accent5>
        <a:srgbClr val="5482AB"/>
      </a:accent5>
      <a:accent6>
        <a:srgbClr val="6E2585"/>
      </a:accent6>
      <a:hlink>
        <a:srgbClr val="009BBB"/>
      </a:hlink>
      <a:folHlink>
        <a:srgbClr val="6E2585"/>
      </a:folHlink>
    </a:clrScheme>
    <a:fontScheme name="Dell 2010">
      <a:majorFont>
        <a:latin typeface="Museo For Dell"/>
        <a:ea typeface=""/>
        <a:cs typeface=""/>
      </a:majorFont>
      <a:minorFont>
        <a:latin typeface="Museo Sans For D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spcAft>
            <a:spcPts val="0"/>
          </a:spcAft>
          <a:buClr>
            <a:schemeClr val="bg1"/>
          </a:buClr>
          <a:defRPr sz="2000" dirty="0" err="1" smtClean="0">
            <a:latin typeface="+mn-lt"/>
          </a:defRPr>
        </a:defPPr>
      </a:lstStyle>
    </a:txDef>
  </a:objectDefaults>
  <a:extraClrSchemeLst>
    <a:extraClrScheme>
      <a:clrScheme name="Dell presentation template 1">
        <a:dk1>
          <a:srgbClr val="444444"/>
        </a:dk1>
        <a:lt1>
          <a:srgbClr val="0085C3"/>
        </a:lt1>
        <a:dk2>
          <a:srgbClr val="FFFFFF"/>
        </a:dk2>
        <a:lt2>
          <a:srgbClr val="000000"/>
        </a:lt2>
        <a:accent1>
          <a:srgbClr val="0085C3"/>
        </a:accent1>
        <a:accent2>
          <a:srgbClr val="7AB800"/>
        </a:accent2>
        <a:accent3>
          <a:srgbClr val="AAC2DE"/>
        </a:accent3>
        <a:accent4>
          <a:srgbClr val="393939"/>
        </a:accent4>
        <a:accent5>
          <a:srgbClr val="AAC2DE"/>
        </a:accent5>
        <a:accent6>
          <a:srgbClr val="6EA600"/>
        </a:accent6>
        <a:hlink>
          <a:srgbClr val="009BBB"/>
        </a:hlink>
        <a:folHlink>
          <a:srgbClr val="6E25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idPP3 Talks">
  <a:themeElements>
    <a:clrScheme name="GridPP3 Talk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EBEFF6"/>
      </a:accent5>
      <a:accent6>
        <a:srgbClr val="2D2D8A"/>
      </a:accent6>
      <a:hlink>
        <a:srgbClr val="009999"/>
      </a:hlink>
      <a:folHlink>
        <a:srgbClr val="99CC00"/>
      </a:folHlink>
    </a:clrScheme>
    <a:fontScheme name="GridPP3 Talk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E4E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rebuchet M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CE4E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rebuchet MS" pitchFamily="34" charset="0"/>
            <a:cs typeface="Arial" charset="0"/>
          </a:defRPr>
        </a:defPPr>
      </a:lstStyle>
    </a:lnDef>
  </a:objectDefaults>
  <a:extraClrSchemeLst>
    <a:extraClrScheme>
      <a:clrScheme name="GridPP3 Tal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PP3 Tal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PP3 Talk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1275</Words>
  <Application>Microsoft Office PowerPoint</Application>
  <PresentationFormat>On-screen Show (4:3)</PresentationFormat>
  <Paragraphs>218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Origin</vt:lpstr>
      <vt:lpstr>Dell presentation template</vt:lpstr>
      <vt:lpstr>1_Dell presentation template</vt:lpstr>
      <vt:lpstr>GridPP3 Talks</vt:lpstr>
      <vt:lpstr>The last generation of CPU processor for server farm. New challenges</vt:lpstr>
      <vt:lpstr>Thanks</vt:lpstr>
      <vt:lpstr>The HEP server for CPU farm</vt:lpstr>
      <vt:lpstr>AMD</vt:lpstr>
      <vt:lpstr>Interlagos</vt:lpstr>
      <vt:lpstr>Intel roadmap</vt:lpstr>
      <vt:lpstr>New Intel Naming</vt:lpstr>
      <vt:lpstr>The dual proc Xeon E5 26xx</vt:lpstr>
      <vt:lpstr>Configuration Software</vt:lpstr>
      <vt:lpstr>AMD 6272 2x16core 64GB at 2.1( up to 2.6) GHz</vt:lpstr>
      <vt:lpstr>At 64bit </vt:lpstr>
      <vt:lpstr>Dynamic clock</vt:lpstr>
      <vt:lpstr>Opteron 6272: from 32 to 64 bit </vt:lpstr>
      <vt:lpstr>Intel Xeon E5 2660 2x 8c/16t 64GB at 2.2 (up to 2.8) GHz </vt:lpstr>
      <vt:lpstr>Xeon E5 at 64 bit</vt:lpstr>
      <vt:lpstr>Several slopes due to Turbo Mode</vt:lpstr>
      <vt:lpstr>From 32 to 64 bit </vt:lpstr>
      <vt:lpstr>     Intel                vs           AMD</vt:lpstr>
      <vt:lpstr>Intel Xeon E5 2660 HT ON vs HT OFF</vt:lpstr>
      <vt:lpstr>Xeon  E5 – HT ON vs HT OFF</vt:lpstr>
      <vt:lpstr>AMD Opteron</vt:lpstr>
      <vt:lpstr>New 6272 2x16core vs old 6174 2x12core</vt:lpstr>
      <vt:lpstr>Normalize on the nominal clock 64bit</vt:lpstr>
      <vt:lpstr>Architectures compared</vt:lpstr>
      <vt:lpstr>Intel Xeon E5</vt:lpstr>
      <vt:lpstr>Intel  Xeon 2660 @ 2.2 GHz vs Old Xeon 5650 @ 2.66 GHz</vt:lpstr>
      <vt:lpstr>Sandy Bridge 2.2GHz vs Nehalem 2.66 GHz</vt:lpstr>
      <vt:lpstr>Clock normalization</vt:lpstr>
      <vt:lpstr>Architectures compared</vt:lpstr>
      <vt:lpstr>Intel vs. AMD</vt:lpstr>
      <vt:lpstr>Intel architecture vs. AMD architecture</vt:lpstr>
      <vt:lpstr>4 way 6276</vt:lpstr>
      <vt:lpstr>SL6 vs SL5</vt:lpstr>
      <vt:lpstr>Difference SL6 – SL5</vt:lpstr>
      <vt:lpstr>Percent Increase SL6/SL5</vt:lpstr>
      <vt:lpstr>For Intel less evident - difference</vt:lpstr>
      <vt:lpstr>Intel - Percentage</vt:lpstr>
      <vt:lpstr>PowerPoint Presentation</vt:lpstr>
      <vt:lpstr>HS06 per Watt</vt:lpstr>
      <vt:lpstr>PowerPoint Presentation</vt:lpstr>
      <vt:lpstr>PowerPoint Presentation</vt:lpstr>
      <vt:lpstr>Networking</vt:lpstr>
      <vt:lpstr>Networking Terminology Definitions</vt:lpstr>
      <vt:lpstr>Oversubscription Example</vt:lpstr>
      <vt:lpstr>For Moderate to Large Scale Systems Traditional Multi-tier Ethernet networks</vt:lpstr>
      <vt:lpstr>What are fat tree networks?</vt:lpstr>
      <vt:lpstr>Dell|Force10 Fat Tree Ethernet Components</vt:lpstr>
      <vt:lpstr>Non-blocking leaf switch configuration</vt:lpstr>
      <vt:lpstr>Leaf ~50% Oversubscribed Actually 2.2:1 oversubscribed</vt:lpstr>
      <vt:lpstr>Leaf 67% Oversubscribed</vt:lpstr>
      <vt:lpstr>2-Tier Fat Tree Example non-blocking</vt:lpstr>
      <vt:lpstr>Machine Room I</vt:lpstr>
      <vt:lpstr>Thank you. Q &amp; A</vt:lpstr>
      <vt:lpstr>Xeon E5 Memory effect</vt:lpstr>
    </vt:vector>
  </TitlesOfParts>
  <Company>INFN e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</dc:title>
  <dc:creator>Francesco Forti</dc:creator>
  <cp:lastModifiedBy>Michele Michelotto</cp:lastModifiedBy>
  <cp:revision>73</cp:revision>
  <dcterms:created xsi:type="dcterms:W3CDTF">2012-04-24T11:51:50Z</dcterms:created>
  <dcterms:modified xsi:type="dcterms:W3CDTF">2012-05-11T08:35:50Z</dcterms:modified>
</cp:coreProperties>
</file>