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71" r:id="rId2"/>
    <p:sldId id="372" r:id="rId3"/>
    <p:sldId id="373" r:id="rId4"/>
    <p:sldId id="374" r:id="rId5"/>
    <p:sldId id="375" r:id="rId6"/>
    <p:sldId id="376" r:id="rId7"/>
    <p:sldId id="377" r:id="rId8"/>
    <p:sldId id="381" r:id="rId9"/>
    <p:sldId id="382" r:id="rId10"/>
    <p:sldId id="378" r:id="rId11"/>
    <p:sldId id="384" r:id="rId12"/>
    <p:sldId id="387" r:id="rId13"/>
    <p:sldId id="390" r:id="rId14"/>
    <p:sldId id="402" r:id="rId15"/>
    <p:sldId id="393" r:id="rId16"/>
    <p:sldId id="394" r:id="rId17"/>
    <p:sldId id="400" r:id="rId18"/>
    <p:sldId id="388" r:id="rId19"/>
    <p:sldId id="395" r:id="rId20"/>
    <p:sldId id="401" r:id="rId21"/>
    <p:sldId id="398" r:id="rId22"/>
  </p:sldIdLst>
  <p:sldSz cx="9144000" cy="6858000" type="screen4x3"/>
  <p:notesSz cx="6797675" cy="9874250"/>
  <p:defaultTextStyle>
    <a:defPPr>
      <a:defRPr lang="it-IT"/>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FF"/>
    <a:srgbClr val="FF0000"/>
    <a:srgbClr val="C0C0C0"/>
    <a:srgbClr val="33CC33"/>
    <a:srgbClr val="FFFFCC"/>
    <a:srgbClr val="FF99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8341" autoAdjust="0"/>
  </p:normalViewPr>
  <p:slideViewPr>
    <p:cSldViewPr>
      <p:cViewPr>
        <p:scale>
          <a:sx n="60" d="100"/>
          <a:sy n="60" d="100"/>
        </p:scale>
        <p:origin x="-774" y="-72"/>
      </p:cViewPr>
      <p:guideLst>
        <p:guide orient="horz"/>
        <p:guide pos="2971"/>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FF05F-9C25-4844-90D7-DC7A7AD490BB}" type="doc">
      <dgm:prSet loTypeId="urn:microsoft.com/office/officeart/2005/8/layout/radial4" loCatId="" qsTypeId="urn:microsoft.com/office/officeart/2005/8/quickstyle/simple4" qsCatId="simple" csTypeId="urn:microsoft.com/office/officeart/2005/8/colors/accent1_2#2" csCatId="accent1" phldr="1"/>
      <dgm:spPr/>
      <dgm:t>
        <a:bodyPr/>
        <a:lstStyle/>
        <a:p>
          <a:endParaRPr lang="it-IT"/>
        </a:p>
      </dgm:t>
    </dgm:pt>
    <dgm:pt modelId="{A8F25E8B-0882-2941-A503-BE2E8BB0F858}">
      <dgm:prSet phldrT="[Testo]" custT="1">
        <dgm:style>
          <a:lnRef idx="1">
            <a:schemeClr val="accent3"/>
          </a:lnRef>
          <a:fillRef idx="2">
            <a:schemeClr val="accent3"/>
          </a:fillRef>
          <a:effectRef idx="1">
            <a:schemeClr val="accent3"/>
          </a:effectRef>
          <a:fontRef idx="minor">
            <a:schemeClr val="dk1"/>
          </a:fontRef>
        </dgm:styl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2400" b="1" cap="none" spc="0" dirty="0" smtClean="0">
              <a:ln w="11430"/>
              <a:solidFill>
                <a:srgbClr val="C6241D"/>
              </a:solidFill>
              <a:effectLst>
                <a:outerShdw blurRad="50800" dist="39000" dir="5460000" algn="tl">
                  <a:srgbClr val="000000">
                    <a:alpha val="38000"/>
                  </a:srgbClr>
                </a:outerShdw>
              </a:effectLst>
            </a:rPr>
            <a:t>Laboratorio</a:t>
          </a:r>
          <a:r>
            <a:rPr lang="it-IT" sz="1400" b="1" cap="none" spc="0" dirty="0" smtClean="0">
              <a:ln w="11430"/>
              <a:solidFill>
                <a:srgbClr val="C6241D"/>
              </a:solidFill>
              <a:effectLst>
                <a:outerShdw blurRad="50800" dist="39000" dir="5460000" algn="tl">
                  <a:srgbClr val="000000">
                    <a:alpha val="38000"/>
                  </a:srgbClr>
                </a:outerShdw>
              </a:effectLst>
            </a:rPr>
            <a:t> </a:t>
          </a:r>
          <a:r>
            <a:rPr lang="it-IT" sz="1000" dirty="0" smtClean="0">
              <a:solidFill>
                <a:srgbClr val="FF0000"/>
              </a:solidFill>
            </a:rPr>
            <a:t>Scientifico  &amp; Tecnologico</a:t>
          </a:r>
        </a:p>
      </dgm:t>
    </dgm:pt>
    <dgm:pt modelId="{78DEB3CE-018A-D349-ADD4-773766E1CB6B}" type="parTrans" cxnId="{37EAF4EB-C77D-8B4A-B95B-E70E40EE1E56}">
      <dgm:prSet/>
      <dgm:spPr/>
      <dgm:t>
        <a:bodyPr/>
        <a:lstStyle/>
        <a:p>
          <a:endParaRPr lang="it-IT"/>
        </a:p>
      </dgm:t>
    </dgm:pt>
    <dgm:pt modelId="{995C405C-D90A-5147-BC77-E208EA360D55}" type="sibTrans" cxnId="{37EAF4EB-C77D-8B4A-B95B-E70E40EE1E56}">
      <dgm:prSet/>
      <dgm:spPr/>
      <dgm:t>
        <a:bodyPr/>
        <a:lstStyle/>
        <a:p>
          <a:endParaRPr lang="it-IT"/>
        </a:p>
      </dgm:t>
    </dgm:pt>
    <dgm:pt modelId="{62EC6C13-8AE9-064B-BC0E-FBCB95CE9712}">
      <dgm:prSet phldrT="[Testo]" custT="1"/>
      <dgm:spPr/>
      <dgm:t>
        <a:bodyPr/>
        <a:lstStyle/>
        <a:p>
          <a:pPr algn="ctr">
            <a:spcAft>
              <a:spcPct val="35000"/>
            </a:spcAft>
          </a:pPr>
          <a:endParaRPr lang="it-IT" sz="1800" b="1" dirty="0" smtClean="0">
            <a:solidFill>
              <a:srgbClr val="FF0000"/>
            </a:solidFill>
          </a:endParaRPr>
        </a:p>
        <a:p>
          <a:pPr algn="ctr">
            <a:spcAft>
              <a:spcPct val="35000"/>
            </a:spcAft>
          </a:pPr>
          <a:r>
            <a:rPr lang="it-IT" sz="1800" b="1" dirty="0" smtClean="0">
              <a:solidFill>
                <a:srgbClr val="FF0000"/>
              </a:solidFill>
            </a:rPr>
            <a:t>OR 2.1</a:t>
          </a:r>
        </a:p>
        <a:p>
          <a:pPr algn="just">
            <a:spcAft>
              <a:spcPts val="0"/>
            </a:spcAft>
          </a:pPr>
          <a:r>
            <a:rPr lang="it-IT" sz="1800" dirty="0" smtClean="0"/>
            <a:t>New </a:t>
          </a:r>
          <a:r>
            <a:rPr lang="it-IT" sz="1800" dirty="0" err="1" smtClean="0"/>
            <a:t>technologies</a:t>
          </a:r>
          <a:r>
            <a:rPr lang="it-IT" sz="1800" dirty="0" smtClean="0"/>
            <a:t> for </a:t>
          </a:r>
          <a:r>
            <a:rPr lang="it-IT" sz="1800" dirty="0" err="1" smtClean="0"/>
            <a:t>atmospheric</a:t>
          </a:r>
          <a:r>
            <a:rPr lang="it-IT" sz="1800" dirty="0" smtClean="0"/>
            <a:t> </a:t>
          </a:r>
          <a:r>
            <a:rPr lang="it-IT" sz="1800" dirty="0" err="1" smtClean="0"/>
            <a:t>monitoring</a:t>
          </a:r>
          <a:endParaRPr lang="it-IT" sz="1800" dirty="0" smtClean="0"/>
        </a:p>
        <a:p>
          <a:pPr algn="ctr">
            <a:spcAft>
              <a:spcPct val="35000"/>
            </a:spcAft>
          </a:pPr>
          <a:endParaRPr lang="it-IT" sz="1000" dirty="0" smtClean="0"/>
        </a:p>
        <a:p>
          <a:pPr algn="ctr">
            <a:spcAft>
              <a:spcPct val="35000"/>
            </a:spcAft>
          </a:pPr>
          <a:endParaRPr lang="it-IT" sz="1000" dirty="0"/>
        </a:p>
      </dgm:t>
    </dgm:pt>
    <dgm:pt modelId="{6756FB6E-8A20-DA48-9C80-4F1F5E8988EA}" type="parTrans" cxnId="{B7B4E385-1322-0648-A66F-D8DF50BC1663}">
      <dgm:prSet/>
      <dgm:spPr/>
      <dgm:t>
        <a:bodyPr/>
        <a:lstStyle/>
        <a:p>
          <a:endParaRPr lang="it-IT"/>
        </a:p>
      </dgm:t>
    </dgm:pt>
    <dgm:pt modelId="{9D35A903-F055-D645-82B6-D2377AD7819B}" type="sibTrans" cxnId="{B7B4E385-1322-0648-A66F-D8DF50BC1663}">
      <dgm:prSet/>
      <dgm:spPr/>
      <dgm:t>
        <a:bodyPr/>
        <a:lstStyle/>
        <a:p>
          <a:endParaRPr lang="it-IT"/>
        </a:p>
      </dgm:t>
    </dgm:pt>
    <dgm:pt modelId="{D9D44A1F-A9E2-2F46-BD10-FE4CC46CEF40}">
      <dgm:prSet phldrT="[Testo]" custT="1"/>
      <dgm:spPr/>
      <dgm:t>
        <a:bodyPr/>
        <a:lstStyle/>
        <a:p>
          <a:pPr algn="ctr">
            <a:spcAft>
              <a:spcPct val="35000"/>
            </a:spcAft>
          </a:pPr>
          <a:endParaRPr lang="it-IT" sz="1600" b="1" dirty="0" smtClean="0">
            <a:solidFill>
              <a:srgbClr val="FF0000"/>
            </a:solidFill>
          </a:endParaRPr>
        </a:p>
        <a:p>
          <a:pPr algn="ctr">
            <a:spcAft>
              <a:spcPct val="35000"/>
            </a:spcAft>
          </a:pPr>
          <a:r>
            <a:rPr lang="it-IT" sz="1800" b="1" dirty="0" smtClean="0">
              <a:solidFill>
                <a:srgbClr val="FF0000"/>
              </a:solidFill>
            </a:rPr>
            <a:t>OR 2.2</a:t>
          </a:r>
          <a:endParaRPr lang="it-IT" sz="1800" dirty="0" smtClean="0">
            <a:solidFill>
              <a:schemeClr val="bg1"/>
            </a:solidFill>
          </a:endParaRPr>
        </a:p>
        <a:p>
          <a:pPr algn="l">
            <a:spcAft>
              <a:spcPct val="35000"/>
            </a:spcAft>
          </a:pPr>
          <a:r>
            <a:rPr lang="it-IT" sz="1800" dirty="0" smtClean="0">
              <a:solidFill>
                <a:schemeClr val="bg1"/>
              </a:solidFill>
            </a:rPr>
            <a:t>Optical, </a:t>
          </a:r>
          <a:r>
            <a:rPr lang="it-IT" sz="1800" dirty="0" err="1" smtClean="0">
              <a:solidFill>
                <a:schemeClr val="bg1"/>
              </a:solidFill>
            </a:rPr>
            <a:t>electromagnetic</a:t>
          </a:r>
          <a:r>
            <a:rPr lang="it-IT" sz="1800" dirty="0" smtClean="0">
              <a:solidFill>
                <a:schemeClr val="bg1"/>
              </a:solidFill>
            </a:rPr>
            <a:t>  and  </a:t>
          </a:r>
          <a:r>
            <a:rPr lang="it-IT" sz="1800" dirty="0" err="1" smtClean="0">
              <a:solidFill>
                <a:schemeClr val="bg1"/>
              </a:solidFill>
            </a:rPr>
            <a:t>sensors</a:t>
          </a:r>
          <a:endParaRPr lang="it-IT" sz="1800" dirty="0">
            <a:solidFill>
              <a:schemeClr val="bg1"/>
            </a:solidFill>
          </a:endParaRPr>
        </a:p>
      </dgm:t>
    </dgm:pt>
    <dgm:pt modelId="{2B41C995-271A-8642-AD9B-5F897D23312D}" type="parTrans" cxnId="{05DE6561-B5EC-594F-9517-FC289241A6D0}">
      <dgm:prSet/>
      <dgm:spPr/>
      <dgm:t>
        <a:bodyPr/>
        <a:lstStyle/>
        <a:p>
          <a:endParaRPr lang="it-IT"/>
        </a:p>
      </dgm:t>
    </dgm:pt>
    <dgm:pt modelId="{06F2B357-B043-F44B-9521-FDCB1CAA001B}" type="sibTrans" cxnId="{05DE6561-B5EC-594F-9517-FC289241A6D0}">
      <dgm:prSet/>
      <dgm:spPr/>
      <dgm:t>
        <a:bodyPr/>
        <a:lstStyle/>
        <a:p>
          <a:endParaRPr lang="it-IT"/>
        </a:p>
      </dgm:t>
    </dgm:pt>
    <dgm:pt modelId="{62935004-AF86-44DC-85D4-720FB51E57F3}">
      <dgm:prSet phldrT="[Testo]" custT="1"/>
      <dgm:spPr/>
      <dgm:t>
        <a:bodyPr/>
        <a:lstStyle/>
        <a:p>
          <a:pPr algn="ctr">
            <a:spcAft>
              <a:spcPct val="35000"/>
            </a:spcAft>
          </a:pPr>
          <a:r>
            <a:rPr lang="it-IT" sz="1600" b="1" dirty="0" smtClean="0">
              <a:solidFill>
                <a:srgbClr val="FF0000"/>
              </a:solidFill>
            </a:rPr>
            <a:t>	    </a:t>
          </a:r>
          <a:r>
            <a:rPr lang="it-IT" sz="2000" b="1" dirty="0" smtClean="0">
              <a:solidFill>
                <a:srgbClr val="FF0000"/>
              </a:solidFill>
            </a:rPr>
            <a:t>OR 2.3</a:t>
          </a:r>
        </a:p>
        <a:p>
          <a:pPr algn="just">
            <a:spcAft>
              <a:spcPts val="0"/>
            </a:spcAft>
          </a:pPr>
          <a:r>
            <a:rPr lang="it-IT" sz="2000" dirty="0" smtClean="0">
              <a:solidFill>
                <a:schemeClr val="bg1"/>
              </a:solidFill>
            </a:rPr>
            <a:t>New </a:t>
          </a:r>
          <a:r>
            <a:rPr lang="it-IT" sz="2000" dirty="0" err="1" smtClean="0">
              <a:solidFill>
                <a:schemeClr val="bg1"/>
              </a:solidFill>
            </a:rPr>
            <a:t>technologies</a:t>
          </a:r>
          <a:r>
            <a:rPr lang="it-IT" sz="2000" dirty="0" smtClean="0">
              <a:solidFill>
                <a:schemeClr val="bg1"/>
              </a:solidFill>
            </a:rPr>
            <a:t> for </a:t>
          </a:r>
          <a:r>
            <a:rPr lang="it-IT" sz="2000" dirty="0" err="1" smtClean="0">
              <a:solidFill>
                <a:schemeClr val="bg1"/>
              </a:solidFill>
            </a:rPr>
            <a:t>crops</a:t>
          </a:r>
          <a:r>
            <a:rPr lang="it-IT" sz="2000" dirty="0" smtClean="0">
              <a:solidFill>
                <a:schemeClr val="bg1"/>
              </a:solidFill>
            </a:rPr>
            <a:t>, </a:t>
          </a:r>
          <a:r>
            <a:rPr lang="it-IT" sz="2000" dirty="0" err="1" smtClean="0">
              <a:solidFill>
                <a:schemeClr val="bg1"/>
              </a:solidFill>
            </a:rPr>
            <a:t>forest</a:t>
          </a:r>
          <a:r>
            <a:rPr lang="it-IT" sz="2000" dirty="0" smtClean="0">
              <a:solidFill>
                <a:schemeClr val="bg1"/>
              </a:solidFill>
            </a:rPr>
            <a:t>, </a:t>
          </a:r>
          <a:r>
            <a:rPr lang="it-IT" sz="2000" dirty="0" err="1" smtClean="0">
              <a:solidFill>
                <a:schemeClr val="bg1"/>
              </a:solidFill>
            </a:rPr>
            <a:t>costal</a:t>
          </a:r>
          <a:r>
            <a:rPr lang="it-IT" sz="2000" dirty="0" smtClean="0">
              <a:solidFill>
                <a:schemeClr val="bg1"/>
              </a:solidFill>
            </a:rPr>
            <a:t> </a:t>
          </a:r>
          <a:r>
            <a:rPr lang="it-IT" sz="2000" dirty="0" err="1" smtClean="0">
              <a:solidFill>
                <a:schemeClr val="bg1"/>
              </a:solidFill>
            </a:rPr>
            <a:t>ecosystems</a:t>
          </a:r>
          <a:endParaRPr lang="it-IT" sz="2000" dirty="0">
            <a:solidFill>
              <a:schemeClr val="bg1"/>
            </a:solidFill>
          </a:endParaRPr>
        </a:p>
      </dgm:t>
    </dgm:pt>
    <dgm:pt modelId="{B40AD41E-A048-4681-8EF9-11166EAF1802}" type="parTrans" cxnId="{5D21848A-2CF6-4070-87D3-B40E9C596FD5}">
      <dgm:prSet/>
      <dgm:spPr/>
      <dgm:t>
        <a:bodyPr/>
        <a:lstStyle/>
        <a:p>
          <a:endParaRPr lang="it-IT"/>
        </a:p>
      </dgm:t>
    </dgm:pt>
    <dgm:pt modelId="{61554902-04A0-4826-9F19-1D3D272FF9D9}" type="sibTrans" cxnId="{5D21848A-2CF6-4070-87D3-B40E9C596FD5}">
      <dgm:prSet/>
      <dgm:spPr/>
      <dgm:t>
        <a:bodyPr/>
        <a:lstStyle/>
        <a:p>
          <a:endParaRPr lang="it-IT"/>
        </a:p>
      </dgm:t>
    </dgm:pt>
    <dgm:pt modelId="{F989D4BF-33D1-ED4A-B355-488FC67F55A1}" type="pres">
      <dgm:prSet presAssocID="{996FF05F-9C25-4844-90D7-DC7A7AD490BB}" presName="cycle" presStyleCnt="0">
        <dgm:presLayoutVars>
          <dgm:chMax val="1"/>
          <dgm:dir/>
          <dgm:animLvl val="ctr"/>
          <dgm:resizeHandles val="exact"/>
        </dgm:presLayoutVars>
      </dgm:prSet>
      <dgm:spPr/>
      <dgm:t>
        <a:bodyPr/>
        <a:lstStyle/>
        <a:p>
          <a:endParaRPr lang="it-IT"/>
        </a:p>
      </dgm:t>
    </dgm:pt>
    <dgm:pt modelId="{D5772B23-951F-AF4C-AC6B-7986994F30FA}" type="pres">
      <dgm:prSet presAssocID="{A8F25E8B-0882-2941-A503-BE2E8BB0F858}" presName="centerShape" presStyleLbl="node0" presStyleIdx="0" presStyleCnt="1" custScaleX="134731" custScaleY="57032" custLinFactNeighborX="8398" custLinFactNeighborY="-9417"/>
      <dgm:spPr/>
      <dgm:t>
        <a:bodyPr/>
        <a:lstStyle/>
        <a:p>
          <a:endParaRPr lang="it-IT"/>
        </a:p>
      </dgm:t>
    </dgm:pt>
    <dgm:pt modelId="{6D738997-3F50-5141-A5F3-2E82839452FE}" type="pres">
      <dgm:prSet presAssocID="{6756FB6E-8A20-DA48-9C80-4F1F5E8988EA}" presName="parTrans" presStyleLbl="bgSibTrans2D1" presStyleIdx="0" presStyleCnt="3" custScaleY="34138" custLinFactNeighborX="3713" custLinFactNeighborY="35403"/>
      <dgm:spPr/>
      <dgm:t>
        <a:bodyPr/>
        <a:lstStyle/>
        <a:p>
          <a:endParaRPr lang="it-IT"/>
        </a:p>
      </dgm:t>
    </dgm:pt>
    <dgm:pt modelId="{153AF9EA-94D8-0848-A9EB-B657C69C3EBE}" type="pres">
      <dgm:prSet presAssocID="{62EC6C13-8AE9-064B-BC0E-FBCB95CE9712}" presName="node" presStyleLbl="node1" presStyleIdx="0" presStyleCnt="3" custScaleX="118901" custScaleY="99952" custRadScaleRad="134022" custRadScaleInc="25405">
        <dgm:presLayoutVars>
          <dgm:bulletEnabled val="1"/>
        </dgm:presLayoutVars>
      </dgm:prSet>
      <dgm:spPr/>
      <dgm:t>
        <a:bodyPr/>
        <a:lstStyle/>
        <a:p>
          <a:endParaRPr lang="it-IT"/>
        </a:p>
      </dgm:t>
    </dgm:pt>
    <dgm:pt modelId="{C26760E6-AC35-4E43-B4E4-FD03D3BD3B77}" type="pres">
      <dgm:prSet presAssocID="{2B41C995-271A-8642-AD9B-5F897D23312D}" presName="parTrans" presStyleLbl="bgSibTrans2D1" presStyleIdx="1" presStyleCnt="3" custAng="232962" custScaleY="36313" custLinFactNeighborX="-4070" custLinFactNeighborY="47371"/>
      <dgm:spPr/>
      <dgm:t>
        <a:bodyPr/>
        <a:lstStyle/>
        <a:p>
          <a:endParaRPr lang="it-IT"/>
        </a:p>
      </dgm:t>
    </dgm:pt>
    <dgm:pt modelId="{E725FCCA-5A2A-2746-BAC7-A361DF48129A}" type="pres">
      <dgm:prSet presAssocID="{D9D44A1F-A9E2-2F46-BD10-FE4CC46CEF40}" presName="node" presStyleLbl="node1" presStyleIdx="1" presStyleCnt="3" custScaleY="82039" custRadScaleRad="108332" custRadScaleInc="3060">
        <dgm:presLayoutVars>
          <dgm:bulletEnabled val="1"/>
        </dgm:presLayoutVars>
      </dgm:prSet>
      <dgm:spPr/>
      <dgm:t>
        <a:bodyPr/>
        <a:lstStyle/>
        <a:p>
          <a:endParaRPr lang="it-IT"/>
        </a:p>
      </dgm:t>
    </dgm:pt>
    <dgm:pt modelId="{B18CF7CB-C444-4E82-B888-05E0F364BF0C}" type="pres">
      <dgm:prSet presAssocID="{B40AD41E-A048-4681-8EF9-11166EAF1802}" presName="parTrans" presStyleLbl="bgSibTrans2D1" presStyleIdx="2" presStyleCnt="3" custScaleY="32907"/>
      <dgm:spPr/>
      <dgm:t>
        <a:bodyPr/>
        <a:lstStyle/>
        <a:p>
          <a:endParaRPr lang="it-IT"/>
        </a:p>
      </dgm:t>
    </dgm:pt>
    <dgm:pt modelId="{365047B6-318B-482B-ABE3-22ED2AC2F19B}" type="pres">
      <dgm:prSet presAssocID="{62935004-AF86-44DC-85D4-720FB51E57F3}" presName="node" presStyleLbl="node1" presStyleIdx="2" presStyleCnt="3" custScaleX="166894" custRadScaleRad="152349" custRadScaleInc="-10487">
        <dgm:presLayoutVars>
          <dgm:bulletEnabled val="1"/>
        </dgm:presLayoutVars>
      </dgm:prSet>
      <dgm:spPr/>
      <dgm:t>
        <a:bodyPr/>
        <a:lstStyle/>
        <a:p>
          <a:endParaRPr lang="it-IT"/>
        </a:p>
      </dgm:t>
    </dgm:pt>
  </dgm:ptLst>
  <dgm:cxnLst>
    <dgm:cxn modelId="{B22FB8DC-2606-4088-BBDA-022FC2476805}" type="presOf" srcId="{A8F25E8B-0882-2941-A503-BE2E8BB0F858}" destId="{D5772B23-951F-AF4C-AC6B-7986994F30FA}" srcOrd="0" destOrd="0" presId="urn:microsoft.com/office/officeart/2005/8/layout/radial4"/>
    <dgm:cxn modelId="{6F4AAE92-D0EB-48DB-991F-CDED36875A6F}" type="presOf" srcId="{62EC6C13-8AE9-064B-BC0E-FBCB95CE9712}" destId="{153AF9EA-94D8-0848-A9EB-B657C69C3EBE}" srcOrd="0" destOrd="0" presId="urn:microsoft.com/office/officeart/2005/8/layout/radial4"/>
    <dgm:cxn modelId="{88666A74-AB67-401C-9D95-6C2AA08EFB17}" type="presOf" srcId="{D9D44A1F-A9E2-2F46-BD10-FE4CC46CEF40}" destId="{E725FCCA-5A2A-2746-BAC7-A361DF48129A}" srcOrd="0" destOrd="0" presId="urn:microsoft.com/office/officeart/2005/8/layout/radial4"/>
    <dgm:cxn modelId="{87CA2E41-9A58-4F82-B84F-F86D359EF7CF}" type="presOf" srcId="{62935004-AF86-44DC-85D4-720FB51E57F3}" destId="{365047B6-318B-482B-ABE3-22ED2AC2F19B}" srcOrd="0" destOrd="0" presId="urn:microsoft.com/office/officeart/2005/8/layout/radial4"/>
    <dgm:cxn modelId="{5D21848A-2CF6-4070-87D3-B40E9C596FD5}" srcId="{A8F25E8B-0882-2941-A503-BE2E8BB0F858}" destId="{62935004-AF86-44DC-85D4-720FB51E57F3}" srcOrd="2" destOrd="0" parTransId="{B40AD41E-A048-4681-8EF9-11166EAF1802}" sibTransId="{61554902-04A0-4826-9F19-1D3D272FF9D9}"/>
    <dgm:cxn modelId="{522C8A8F-D1B5-40AD-9A28-DE2974AB560B}" type="presOf" srcId="{6756FB6E-8A20-DA48-9C80-4F1F5E8988EA}" destId="{6D738997-3F50-5141-A5F3-2E82839452FE}" srcOrd="0" destOrd="0" presId="urn:microsoft.com/office/officeart/2005/8/layout/radial4"/>
    <dgm:cxn modelId="{37EAF4EB-C77D-8B4A-B95B-E70E40EE1E56}" srcId="{996FF05F-9C25-4844-90D7-DC7A7AD490BB}" destId="{A8F25E8B-0882-2941-A503-BE2E8BB0F858}" srcOrd="0" destOrd="0" parTransId="{78DEB3CE-018A-D349-ADD4-773766E1CB6B}" sibTransId="{995C405C-D90A-5147-BC77-E208EA360D55}"/>
    <dgm:cxn modelId="{05DE6561-B5EC-594F-9517-FC289241A6D0}" srcId="{A8F25E8B-0882-2941-A503-BE2E8BB0F858}" destId="{D9D44A1F-A9E2-2F46-BD10-FE4CC46CEF40}" srcOrd="1" destOrd="0" parTransId="{2B41C995-271A-8642-AD9B-5F897D23312D}" sibTransId="{06F2B357-B043-F44B-9521-FDCB1CAA001B}"/>
    <dgm:cxn modelId="{41721081-0D57-4C55-AD58-1E38343F5709}" type="presOf" srcId="{2B41C995-271A-8642-AD9B-5F897D23312D}" destId="{C26760E6-AC35-4E43-B4E4-FD03D3BD3B77}" srcOrd="0" destOrd="0" presId="urn:microsoft.com/office/officeart/2005/8/layout/radial4"/>
    <dgm:cxn modelId="{B7B4E385-1322-0648-A66F-D8DF50BC1663}" srcId="{A8F25E8B-0882-2941-A503-BE2E8BB0F858}" destId="{62EC6C13-8AE9-064B-BC0E-FBCB95CE9712}" srcOrd="0" destOrd="0" parTransId="{6756FB6E-8A20-DA48-9C80-4F1F5E8988EA}" sibTransId="{9D35A903-F055-D645-82B6-D2377AD7819B}"/>
    <dgm:cxn modelId="{75BA63C8-335E-45A0-9A79-20E231EF3662}" type="presOf" srcId="{996FF05F-9C25-4844-90D7-DC7A7AD490BB}" destId="{F989D4BF-33D1-ED4A-B355-488FC67F55A1}" srcOrd="0" destOrd="0" presId="urn:microsoft.com/office/officeart/2005/8/layout/radial4"/>
    <dgm:cxn modelId="{379DE8A3-65E2-44D2-982C-49770002BEC5}" type="presOf" srcId="{B40AD41E-A048-4681-8EF9-11166EAF1802}" destId="{B18CF7CB-C444-4E82-B888-05E0F364BF0C}" srcOrd="0" destOrd="0" presId="urn:microsoft.com/office/officeart/2005/8/layout/radial4"/>
    <dgm:cxn modelId="{44D8B45F-D76D-403E-8A89-77A62FC968E5}" type="presParOf" srcId="{F989D4BF-33D1-ED4A-B355-488FC67F55A1}" destId="{D5772B23-951F-AF4C-AC6B-7986994F30FA}" srcOrd="0" destOrd="0" presId="urn:microsoft.com/office/officeart/2005/8/layout/radial4"/>
    <dgm:cxn modelId="{3F657B7F-6E78-4EAB-B87B-4D9DBF978B49}" type="presParOf" srcId="{F989D4BF-33D1-ED4A-B355-488FC67F55A1}" destId="{6D738997-3F50-5141-A5F3-2E82839452FE}" srcOrd="1" destOrd="0" presId="urn:microsoft.com/office/officeart/2005/8/layout/radial4"/>
    <dgm:cxn modelId="{D84ACF47-C7F3-4A0C-81A3-C47AF0145E89}" type="presParOf" srcId="{F989D4BF-33D1-ED4A-B355-488FC67F55A1}" destId="{153AF9EA-94D8-0848-A9EB-B657C69C3EBE}" srcOrd="2" destOrd="0" presId="urn:microsoft.com/office/officeart/2005/8/layout/radial4"/>
    <dgm:cxn modelId="{04671661-2EBB-4E13-863D-32006BDB2F4F}" type="presParOf" srcId="{F989D4BF-33D1-ED4A-B355-488FC67F55A1}" destId="{C26760E6-AC35-4E43-B4E4-FD03D3BD3B77}" srcOrd="3" destOrd="0" presId="urn:microsoft.com/office/officeart/2005/8/layout/radial4"/>
    <dgm:cxn modelId="{0A521544-702B-4731-8136-33F89EBA9DCD}" type="presParOf" srcId="{F989D4BF-33D1-ED4A-B355-488FC67F55A1}" destId="{E725FCCA-5A2A-2746-BAC7-A361DF48129A}" srcOrd="4" destOrd="0" presId="urn:microsoft.com/office/officeart/2005/8/layout/radial4"/>
    <dgm:cxn modelId="{1D66FF8E-5865-4904-B2CE-17BB15E2AFE0}" type="presParOf" srcId="{F989D4BF-33D1-ED4A-B355-488FC67F55A1}" destId="{B18CF7CB-C444-4E82-B888-05E0F364BF0C}" srcOrd="5" destOrd="0" presId="urn:microsoft.com/office/officeart/2005/8/layout/radial4"/>
    <dgm:cxn modelId="{956E205A-43A0-4EDC-B725-4186374B69B0}" type="presParOf" srcId="{F989D4BF-33D1-ED4A-B355-488FC67F55A1}" destId="{365047B6-318B-482B-ABE3-22ED2AC2F19B}"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72B23-951F-AF4C-AC6B-7986994F30FA}">
      <dsp:nvSpPr>
        <dsp:cNvPr id="0" name=""/>
        <dsp:cNvSpPr/>
      </dsp:nvSpPr>
      <dsp:spPr>
        <a:xfrm>
          <a:off x="3092536" y="2592262"/>
          <a:ext cx="2831013" cy="1198375"/>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66800">
            <a:lnSpc>
              <a:spcPct val="90000"/>
            </a:lnSpc>
            <a:spcBef>
              <a:spcPct val="0"/>
            </a:spcBef>
            <a:spcAft>
              <a:spcPct val="35000"/>
            </a:spcAft>
          </a:pPr>
          <a:r>
            <a:rPr lang="it-IT" sz="2400" b="1" kern="1200" cap="none" spc="0" dirty="0" smtClean="0">
              <a:ln w="11430"/>
              <a:solidFill>
                <a:srgbClr val="C6241D"/>
              </a:solidFill>
              <a:effectLst>
                <a:outerShdw blurRad="50800" dist="39000" dir="5460000" algn="tl">
                  <a:srgbClr val="000000">
                    <a:alpha val="38000"/>
                  </a:srgbClr>
                </a:outerShdw>
              </a:effectLst>
            </a:rPr>
            <a:t>Laboratorio</a:t>
          </a:r>
          <a:r>
            <a:rPr lang="it-IT" sz="1400" b="1" kern="1200" cap="none" spc="0" dirty="0" smtClean="0">
              <a:ln w="11430"/>
              <a:solidFill>
                <a:srgbClr val="C6241D"/>
              </a:solidFill>
              <a:effectLst>
                <a:outerShdw blurRad="50800" dist="39000" dir="5460000" algn="tl">
                  <a:srgbClr val="000000">
                    <a:alpha val="38000"/>
                  </a:srgbClr>
                </a:outerShdw>
              </a:effectLst>
            </a:rPr>
            <a:t> </a:t>
          </a:r>
          <a:r>
            <a:rPr lang="it-IT" sz="1000" kern="1200" dirty="0" smtClean="0">
              <a:solidFill>
                <a:srgbClr val="FF0000"/>
              </a:solidFill>
            </a:rPr>
            <a:t>Scientifico  &amp; Tecnologico</a:t>
          </a:r>
        </a:p>
      </dsp:txBody>
      <dsp:txXfrm>
        <a:off x="3507128" y="2767760"/>
        <a:ext cx="2001829" cy="847379"/>
      </dsp:txXfrm>
    </dsp:sp>
    <dsp:sp modelId="{6D738997-3F50-5141-A5F3-2E82839452FE}">
      <dsp:nvSpPr>
        <dsp:cNvPr id="0" name=""/>
        <dsp:cNvSpPr/>
      </dsp:nvSpPr>
      <dsp:spPr>
        <a:xfrm rot="13163933">
          <a:off x="1478142" y="1825066"/>
          <a:ext cx="2663171" cy="20443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3AF9EA-94D8-0848-A9EB-B657C69C3EBE}">
      <dsp:nvSpPr>
        <dsp:cNvPr id="0" name=""/>
        <dsp:cNvSpPr/>
      </dsp:nvSpPr>
      <dsp:spPr>
        <a:xfrm>
          <a:off x="495132" y="72009"/>
          <a:ext cx="2373469" cy="15961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endParaRPr lang="it-IT" sz="1800" b="1" kern="1200" dirty="0" smtClean="0">
            <a:solidFill>
              <a:srgbClr val="FF0000"/>
            </a:solidFill>
          </a:endParaRPr>
        </a:p>
        <a:p>
          <a:pPr lvl="0" algn="ctr" defTabSz="800100">
            <a:lnSpc>
              <a:spcPct val="90000"/>
            </a:lnSpc>
            <a:spcBef>
              <a:spcPct val="0"/>
            </a:spcBef>
            <a:spcAft>
              <a:spcPct val="35000"/>
            </a:spcAft>
          </a:pPr>
          <a:r>
            <a:rPr lang="it-IT" sz="1800" b="1" kern="1200" dirty="0" smtClean="0">
              <a:solidFill>
                <a:srgbClr val="FF0000"/>
              </a:solidFill>
            </a:rPr>
            <a:t>OR 2.1</a:t>
          </a:r>
        </a:p>
        <a:p>
          <a:pPr lvl="0" algn="just" defTabSz="800100">
            <a:lnSpc>
              <a:spcPct val="90000"/>
            </a:lnSpc>
            <a:spcBef>
              <a:spcPct val="0"/>
            </a:spcBef>
            <a:spcAft>
              <a:spcPts val="0"/>
            </a:spcAft>
          </a:pPr>
          <a:r>
            <a:rPr lang="it-IT" sz="1800" kern="1200" dirty="0" smtClean="0"/>
            <a:t>New </a:t>
          </a:r>
          <a:r>
            <a:rPr lang="it-IT" sz="1800" kern="1200" dirty="0" err="1" smtClean="0"/>
            <a:t>technologies</a:t>
          </a:r>
          <a:r>
            <a:rPr lang="it-IT" sz="1800" kern="1200" dirty="0" smtClean="0"/>
            <a:t> for </a:t>
          </a:r>
          <a:r>
            <a:rPr lang="it-IT" sz="1800" kern="1200" dirty="0" err="1" smtClean="0"/>
            <a:t>atmospheric</a:t>
          </a:r>
          <a:r>
            <a:rPr lang="it-IT" sz="1800" kern="1200" dirty="0" smtClean="0"/>
            <a:t> </a:t>
          </a:r>
          <a:r>
            <a:rPr lang="it-IT" sz="1800" kern="1200" dirty="0" err="1" smtClean="0"/>
            <a:t>monitoring</a:t>
          </a:r>
          <a:endParaRPr lang="it-IT" sz="1800" kern="1200" dirty="0" smtClean="0"/>
        </a:p>
        <a:p>
          <a:pPr lvl="0" algn="ctr" defTabSz="800100">
            <a:lnSpc>
              <a:spcPct val="90000"/>
            </a:lnSpc>
            <a:spcBef>
              <a:spcPct val="0"/>
            </a:spcBef>
            <a:spcAft>
              <a:spcPct val="35000"/>
            </a:spcAft>
          </a:pPr>
          <a:endParaRPr lang="it-IT" sz="1000" kern="1200" dirty="0" smtClean="0"/>
        </a:p>
        <a:p>
          <a:pPr lvl="0" algn="ctr" defTabSz="800100">
            <a:lnSpc>
              <a:spcPct val="90000"/>
            </a:lnSpc>
            <a:spcBef>
              <a:spcPct val="0"/>
            </a:spcBef>
            <a:spcAft>
              <a:spcPct val="35000"/>
            </a:spcAft>
          </a:pPr>
          <a:endParaRPr lang="it-IT" sz="1000" kern="1200" dirty="0"/>
        </a:p>
      </dsp:txBody>
      <dsp:txXfrm>
        <a:off x="541882" y="118759"/>
        <a:ext cx="2279969" cy="1502671"/>
      </dsp:txXfrm>
    </dsp:sp>
    <dsp:sp modelId="{C26760E6-AC35-4E43-B4E4-FD03D3BD3B77}">
      <dsp:nvSpPr>
        <dsp:cNvPr id="0" name=""/>
        <dsp:cNvSpPr/>
      </dsp:nvSpPr>
      <dsp:spPr>
        <a:xfrm rot="15924544">
          <a:off x="3307162" y="1783049"/>
          <a:ext cx="1784709" cy="21746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25FCCA-5A2A-2746-BAC7-A361DF48129A}">
      <dsp:nvSpPr>
        <dsp:cNvPr id="0" name=""/>
        <dsp:cNvSpPr/>
      </dsp:nvSpPr>
      <dsp:spPr>
        <a:xfrm>
          <a:off x="3142576" y="70428"/>
          <a:ext cx="1996172" cy="13101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endParaRPr lang="it-IT" sz="1600" b="1" kern="1200" dirty="0" smtClean="0">
            <a:solidFill>
              <a:srgbClr val="FF0000"/>
            </a:solidFill>
          </a:endParaRPr>
        </a:p>
        <a:p>
          <a:pPr lvl="0" algn="ctr" defTabSz="711200">
            <a:lnSpc>
              <a:spcPct val="90000"/>
            </a:lnSpc>
            <a:spcBef>
              <a:spcPct val="0"/>
            </a:spcBef>
            <a:spcAft>
              <a:spcPct val="35000"/>
            </a:spcAft>
          </a:pPr>
          <a:r>
            <a:rPr lang="it-IT" sz="1800" b="1" kern="1200" dirty="0" smtClean="0">
              <a:solidFill>
                <a:srgbClr val="FF0000"/>
              </a:solidFill>
            </a:rPr>
            <a:t>OR 2.2</a:t>
          </a:r>
          <a:endParaRPr lang="it-IT" sz="1800" kern="1200" dirty="0" smtClean="0">
            <a:solidFill>
              <a:schemeClr val="bg1"/>
            </a:solidFill>
          </a:endParaRPr>
        </a:p>
        <a:p>
          <a:pPr lvl="0" algn="l" defTabSz="711200">
            <a:lnSpc>
              <a:spcPct val="90000"/>
            </a:lnSpc>
            <a:spcBef>
              <a:spcPct val="0"/>
            </a:spcBef>
            <a:spcAft>
              <a:spcPct val="35000"/>
            </a:spcAft>
          </a:pPr>
          <a:r>
            <a:rPr lang="it-IT" sz="1800" kern="1200" dirty="0" smtClean="0">
              <a:solidFill>
                <a:schemeClr val="bg1"/>
              </a:solidFill>
            </a:rPr>
            <a:t>Optical, </a:t>
          </a:r>
          <a:r>
            <a:rPr lang="it-IT" sz="1800" kern="1200" dirty="0" err="1" smtClean="0">
              <a:solidFill>
                <a:schemeClr val="bg1"/>
              </a:solidFill>
            </a:rPr>
            <a:t>electromagnetic</a:t>
          </a:r>
          <a:r>
            <a:rPr lang="it-IT" sz="1800" kern="1200" dirty="0" smtClean="0">
              <a:solidFill>
                <a:schemeClr val="bg1"/>
              </a:solidFill>
            </a:rPr>
            <a:t>  and  </a:t>
          </a:r>
          <a:r>
            <a:rPr lang="it-IT" sz="1800" kern="1200" dirty="0" err="1" smtClean="0">
              <a:solidFill>
                <a:schemeClr val="bg1"/>
              </a:solidFill>
            </a:rPr>
            <a:t>sensors</a:t>
          </a:r>
          <a:endParaRPr lang="it-IT" sz="1800" kern="1200" dirty="0">
            <a:solidFill>
              <a:schemeClr val="bg1"/>
            </a:solidFill>
          </a:endParaRPr>
        </a:p>
      </dsp:txBody>
      <dsp:txXfrm>
        <a:off x="3180948" y="108800"/>
        <a:ext cx="1919428" cy="1233367"/>
      </dsp:txXfrm>
    </dsp:sp>
    <dsp:sp modelId="{B18CF7CB-C444-4E82-B888-05E0F364BF0C}">
      <dsp:nvSpPr>
        <dsp:cNvPr id="0" name=""/>
        <dsp:cNvSpPr/>
      </dsp:nvSpPr>
      <dsp:spPr>
        <a:xfrm rot="19005466">
          <a:off x="4869289" y="1646537"/>
          <a:ext cx="2353438" cy="19706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5047B6-318B-482B-ABE3-22ED2AC2F19B}">
      <dsp:nvSpPr>
        <dsp:cNvPr id="0" name=""/>
        <dsp:cNvSpPr/>
      </dsp:nvSpPr>
      <dsp:spPr>
        <a:xfrm>
          <a:off x="5237459" y="140448"/>
          <a:ext cx="3331492" cy="15969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FF0000"/>
              </a:solidFill>
            </a:rPr>
            <a:t>	    </a:t>
          </a:r>
          <a:r>
            <a:rPr lang="it-IT" sz="2000" b="1" kern="1200" dirty="0" smtClean="0">
              <a:solidFill>
                <a:srgbClr val="FF0000"/>
              </a:solidFill>
            </a:rPr>
            <a:t>OR 2.3</a:t>
          </a:r>
        </a:p>
        <a:p>
          <a:pPr lvl="0" algn="just" defTabSz="711200">
            <a:lnSpc>
              <a:spcPct val="90000"/>
            </a:lnSpc>
            <a:spcBef>
              <a:spcPct val="0"/>
            </a:spcBef>
            <a:spcAft>
              <a:spcPts val="0"/>
            </a:spcAft>
          </a:pPr>
          <a:r>
            <a:rPr lang="it-IT" sz="2000" kern="1200" dirty="0" smtClean="0">
              <a:solidFill>
                <a:schemeClr val="bg1"/>
              </a:solidFill>
            </a:rPr>
            <a:t>New </a:t>
          </a:r>
          <a:r>
            <a:rPr lang="it-IT" sz="2000" kern="1200" dirty="0" err="1" smtClean="0">
              <a:solidFill>
                <a:schemeClr val="bg1"/>
              </a:solidFill>
            </a:rPr>
            <a:t>technologies</a:t>
          </a:r>
          <a:r>
            <a:rPr lang="it-IT" sz="2000" kern="1200" dirty="0" smtClean="0">
              <a:solidFill>
                <a:schemeClr val="bg1"/>
              </a:solidFill>
            </a:rPr>
            <a:t> for </a:t>
          </a:r>
          <a:r>
            <a:rPr lang="it-IT" sz="2000" kern="1200" dirty="0" err="1" smtClean="0">
              <a:solidFill>
                <a:schemeClr val="bg1"/>
              </a:solidFill>
            </a:rPr>
            <a:t>crops</a:t>
          </a:r>
          <a:r>
            <a:rPr lang="it-IT" sz="2000" kern="1200" dirty="0" smtClean="0">
              <a:solidFill>
                <a:schemeClr val="bg1"/>
              </a:solidFill>
            </a:rPr>
            <a:t>, </a:t>
          </a:r>
          <a:r>
            <a:rPr lang="it-IT" sz="2000" kern="1200" dirty="0" err="1" smtClean="0">
              <a:solidFill>
                <a:schemeClr val="bg1"/>
              </a:solidFill>
            </a:rPr>
            <a:t>forest</a:t>
          </a:r>
          <a:r>
            <a:rPr lang="it-IT" sz="2000" kern="1200" dirty="0" smtClean="0">
              <a:solidFill>
                <a:schemeClr val="bg1"/>
              </a:solidFill>
            </a:rPr>
            <a:t>, </a:t>
          </a:r>
          <a:r>
            <a:rPr lang="it-IT" sz="2000" kern="1200" dirty="0" err="1" smtClean="0">
              <a:solidFill>
                <a:schemeClr val="bg1"/>
              </a:solidFill>
            </a:rPr>
            <a:t>costal</a:t>
          </a:r>
          <a:r>
            <a:rPr lang="it-IT" sz="2000" kern="1200" dirty="0" smtClean="0">
              <a:solidFill>
                <a:schemeClr val="bg1"/>
              </a:solidFill>
            </a:rPr>
            <a:t> </a:t>
          </a:r>
          <a:r>
            <a:rPr lang="it-IT" sz="2000" kern="1200" dirty="0" err="1" smtClean="0">
              <a:solidFill>
                <a:schemeClr val="bg1"/>
              </a:solidFill>
            </a:rPr>
            <a:t>ecosystems</a:t>
          </a:r>
          <a:endParaRPr lang="it-IT" sz="2000" kern="1200" dirty="0">
            <a:solidFill>
              <a:schemeClr val="bg1"/>
            </a:solidFill>
          </a:endParaRPr>
        </a:p>
      </dsp:txBody>
      <dsp:txXfrm>
        <a:off x="5284232" y="187221"/>
        <a:ext cx="3237946" cy="150339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8131"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48134"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8135"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158C572-7647-47F9-9A56-AF8CF7043638}" type="slidenum">
              <a:rPr lang="en-US"/>
              <a:pPr>
                <a:defRPr/>
              </a:pPr>
              <a:t>‹N›</a:t>
            </a:fld>
            <a:endParaRPr lang="en-US"/>
          </a:p>
        </p:txBody>
      </p:sp>
    </p:spTree>
    <p:extLst>
      <p:ext uri="{BB962C8B-B14F-4D97-AF65-F5344CB8AC3E}">
        <p14:creationId xmlns:p14="http://schemas.microsoft.com/office/powerpoint/2010/main" val="2788411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Idea portante: monitoraggio clima e ambiente</a:t>
            </a:r>
            <a:r>
              <a:rPr lang="it-IT" baseline="0" dirty="0" smtClean="0"/>
              <a:t> nella Regione del mediterraneo attraverso adeguamento e potenziamento di piattaforme integrate – </a:t>
            </a:r>
            <a:r>
              <a:rPr lang="it-IT" baseline="0" dirty="0" err="1" smtClean="0"/>
              <a:t>sensoristica</a:t>
            </a:r>
            <a:r>
              <a:rPr lang="it-IT" baseline="0" dirty="0" smtClean="0"/>
              <a:t>, stazioni di rilevamento mobile, strumentazione. Migliorare ricerche ambientali enti ricerca.</a:t>
            </a:r>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a:t>
            </a:fld>
            <a:endParaRPr lang="en-US"/>
          </a:p>
        </p:txBody>
      </p:sp>
    </p:spTree>
    <p:extLst>
      <p:ext uri="{BB962C8B-B14F-4D97-AF65-F5344CB8AC3E}">
        <p14:creationId xmlns:p14="http://schemas.microsoft.com/office/powerpoint/2010/main" val="110835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Arial" charset="0"/>
                <a:ea typeface="+mn-ea"/>
                <a:cs typeface="+mn-cs"/>
              </a:rPr>
              <a:t>diversi processi climatico‐ambientali che hanno impatto su</a:t>
            </a:r>
          </a:p>
          <a:p>
            <a:r>
              <a:rPr lang="it-IT" sz="1200" b="0" i="0" u="none" strike="noStrike" kern="1200" baseline="0" dirty="0" smtClean="0">
                <a:solidFill>
                  <a:schemeClr val="tx1"/>
                </a:solidFill>
                <a:latin typeface="Arial" charset="0"/>
                <a:ea typeface="+mn-ea"/>
                <a:cs typeface="+mn-cs"/>
              </a:rPr>
              <a:t>diversi settori come ad esempio, navigazione marittima, trasporto aereo, circolazione stradale, l’allerta per</a:t>
            </a:r>
          </a:p>
          <a:p>
            <a:r>
              <a:rPr lang="it-IT" sz="1200" b="0" i="0" u="none" strike="noStrike" kern="1200" baseline="0" dirty="0" smtClean="0">
                <a:solidFill>
                  <a:schemeClr val="tx1"/>
                </a:solidFill>
                <a:latin typeface="Arial" charset="0"/>
                <a:ea typeface="+mn-ea"/>
                <a:cs typeface="+mn-cs"/>
              </a:rPr>
              <a:t>episodi di inquinamento, incendi boschivi, eruzioni vulcaniche, trasporti di sabbia dal deserto del Sahara.</a:t>
            </a:r>
            <a:endParaRPr lang="it-IT" dirty="0"/>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10</a:t>
            </a:fld>
            <a:endParaRPr lang="en-US"/>
          </a:p>
        </p:txBody>
      </p:sp>
    </p:spTree>
    <p:extLst>
      <p:ext uri="{BB962C8B-B14F-4D97-AF65-F5344CB8AC3E}">
        <p14:creationId xmlns:p14="http://schemas.microsoft.com/office/powerpoint/2010/main" val="395114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9DE33DB8-C36F-4B8B-B8B6-43974E2B03A1}" type="slidenum">
              <a:rPr lang="en-US" smtClean="0"/>
              <a:pPr eaLnBrk="1" hangingPunct="1"/>
              <a:t>11</a:t>
            </a:fld>
            <a:endParaRPr lang="en-US" smtClean="0"/>
          </a:p>
        </p:txBody>
      </p:sp>
      <p:sp>
        <p:nvSpPr>
          <p:cNvPr id="18435" name="Rectangle 2"/>
          <p:cNvSpPr>
            <a:spLocks noGrp="1" noRot="1" noChangeAspect="1" noChangeArrowheads="1" noTextEdit="1"/>
          </p:cNvSpPr>
          <p:nvPr>
            <p:ph type="sldImg"/>
          </p:nvPr>
        </p:nvSpPr>
        <p:spPr>
          <a:xfrm>
            <a:off x="931863" y="750888"/>
            <a:ext cx="4933950" cy="37020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dirty="0" err="1" smtClean="0"/>
              <a:t>Borse</a:t>
            </a:r>
            <a:r>
              <a:rPr lang="en-US" dirty="0" smtClean="0"/>
              <a:t> di studio</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12</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13</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14</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15</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16</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17</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18</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19</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a:ln/>
        </p:spPr>
      </p:sp>
      <p:sp>
        <p:nvSpPr>
          <p:cNvPr id="1536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dirty="0" smtClean="0"/>
              <a:t>finalizzato alla promozione e sostegno finanziario di iniziative e progetti nei campi della ricerca scientifica, dello sviluppo tecnologico, della competitività e dell'innovazione industriale</a:t>
            </a:r>
            <a:r>
              <a:rPr lang="it-IT" dirty="0" smtClean="0"/>
              <a:t>, da realizzarsi nel periodo di programmazione 2007-2013.</a:t>
            </a:r>
          </a:p>
        </p:txBody>
      </p:sp>
      <p:sp>
        <p:nvSpPr>
          <p:cNvPr id="1536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018C0E86-1592-4B23-81A8-0260F17C7B5B}"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20</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21</a:t>
            </a:fld>
            <a:endParaRPr lang="en-US"/>
          </a:p>
        </p:txBody>
      </p:sp>
    </p:spTree>
    <p:extLst>
      <p:ext uri="{BB962C8B-B14F-4D97-AF65-F5344CB8AC3E}">
        <p14:creationId xmlns:p14="http://schemas.microsoft.com/office/powerpoint/2010/main" val="367080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Miglioramento</a:t>
            </a:r>
            <a:r>
              <a:rPr lang="it-IT" baseline="0" dirty="0" smtClean="0"/>
              <a:t> capacità osservativa climatico-ambientale, monitoraggio di ecosistemi agroforestali e marino-costieri.</a:t>
            </a:r>
          </a:p>
          <a:p>
            <a:r>
              <a:rPr lang="it-IT" baseline="0" dirty="0" smtClean="0"/>
              <a:t>Estendere conoscenza puntuale del fenomeno a scala più vasta e generare modelli interpretativi dei fenomeni, analisi scenari per supportare decisioni per supportare politiche ambientali e di salvaguardia della salute pubblica.</a:t>
            </a:r>
            <a:endParaRPr lang="it-IT" dirty="0"/>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3</a:t>
            </a:fld>
            <a:endParaRPr lang="en-US"/>
          </a:p>
        </p:txBody>
      </p:sp>
    </p:spTree>
    <p:extLst>
      <p:ext uri="{BB962C8B-B14F-4D97-AF65-F5344CB8AC3E}">
        <p14:creationId xmlns:p14="http://schemas.microsoft.com/office/powerpoint/2010/main" val="131934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it-IT" baseline="0" dirty="0" smtClean="0"/>
              <a:t>Rafforzare le strutture osservative per il monitoraggio climatico-ambientale</a:t>
            </a:r>
          </a:p>
          <a:p>
            <a:pPr marL="171450" indent="-171450">
              <a:buFontTx/>
              <a:buChar char="-"/>
            </a:pPr>
            <a:r>
              <a:rPr lang="it-IT" baseline="0" dirty="0" smtClean="0"/>
              <a:t>Promuovere innovazione, sviluppo tecnologico e trasferimento industriale</a:t>
            </a:r>
          </a:p>
          <a:p>
            <a:pPr marL="171450" indent="-171450">
              <a:buFontTx/>
              <a:buChar char="-"/>
            </a:pPr>
            <a:r>
              <a:rPr lang="it-IT" baseline="0" dirty="0" smtClean="0"/>
              <a:t>Rete osservativa climatico ambientale satellite di infrastrutture internazionali armonizzare attività osservative e protocolli</a:t>
            </a:r>
          </a:p>
          <a:p>
            <a:pPr marL="171450" indent="-171450">
              <a:buFontTx/>
              <a:buChar char="-"/>
            </a:pPr>
            <a:r>
              <a:rPr lang="it-IT" baseline="0" dirty="0" smtClean="0"/>
              <a:t>Applicazioni tecnologiche e servizi al territorio</a:t>
            </a:r>
            <a:endParaRPr lang="it-IT" dirty="0" smtClean="0"/>
          </a:p>
        </p:txBody>
      </p:sp>
      <p:sp>
        <p:nvSpPr>
          <p:cNvPr id="1638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FE431BF8-87DE-40A4-9BFF-C56C032C163D}"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Arial" charset="0"/>
                <a:ea typeface="+mn-ea"/>
                <a:cs typeface="+mn-cs"/>
              </a:rPr>
              <a:t>I siti afferenti all’Infrastruttura AMICA, definiti per l’attivazione di interventi di adeguamento e</a:t>
            </a:r>
          </a:p>
          <a:p>
            <a:r>
              <a:rPr lang="it-IT" sz="1200" b="0" i="0" u="none" strike="noStrike" kern="1200" baseline="0" dirty="0" smtClean="0">
                <a:solidFill>
                  <a:schemeClr val="tx1"/>
                </a:solidFill>
                <a:latin typeface="Arial" charset="0"/>
                <a:ea typeface="+mn-ea"/>
                <a:cs typeface="+mn-cs"/>
              </a:rPr>
              <a:t>rafforzamento strutturale sono dislocati in tutte e quattro le regioni della Convergenza</a:t>
            </a:r>
            <a:endParaRPr lang="it-IT" dirty="0"/>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5</a:t>
            </a:fld>
            <a:endParaRPr lang="en-US"/>
          </a:p>
        </p:txBody>
      </p:sp>
    </p:spTree>
    <p:extLst>
      <p:ext uri="{BB962C8B-B14F-4D97-AF65-F5344CB8AC3E}">
        <p14:creationId xmlns:p14="http://schemas.microsoft.com/office/powerpoint/2010/main" val="263091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a:ln/>
        </p:spPr>
      </p:sp>
      <p:sp>
        <p:nvSpPr>
          <p:cNvPr id="174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dirty="0" smtClean="0"/>
              <a:t>Scambi CO2,</a:t>
            </a:r>
          </a:p>
          <a:p>
            <a:pPr eaLnBrk="1" hangingPunct="1"/>
            <a:r>
              <a:rPr lang="it-IT" dirty="0" smtClean="0"/>
              <a:t>interazione con inquinanti, Bilancio del carbonio e altri gas-serra</a:t>
            </a:r>
          </a:p>
          <a:p>
            <a:pPr eaLnBrk="1" hangingPunct="1"/>
            <a:r>
              <a:rPr lang="it-IT" dirty="0" smtClean="0"/>
              <a:t>Gestione agricola</a:t>
            </a:r>
          </a:p>
          <a:p>
            <a:pPr eaLnBrk="1" hangingPunct="1"/>
            <a:r>
              <a:rPr lang="it-IT" dirty="0" smtClean="0"/>
              <a:t>Scambi biosfera-atmosfera</a:t>
            </a:r>
          </a:p>
          <a:p>
            <a:pPr eaLnBrk="1" hangingPunct="1"/>
            <a:r>
              <a:rPr lang="it-IT" dirty="0" smtClean="0"/>
              <a:t>Dinamiche uso del suolo, Bilancio Carbonio</a:t>
            </a:r>
          </a:p>
          <a:p>
            <a:pPr eaLnBrk="1" hangingPunct="1"/>
            <a:r>
              <a:rPr lang="it-IT" dirty="0" smtClean="0"/>
              <a:t>Interazioni con ciclo H2O Idrologia e sistemi forestali</a:t>
            </a:r>
          </a:p>
          <a:p>
            <a:pPr eaLnBrk="1" hangingPunct="1"/>
            <a:endParaRPr lang="it-IT" dirty="0" smtClean="0"/>
          </a:p>
          <a:p>
            <a:pPr eaLnBrk="1" hangingPunct="1"/>
            <a:endParaRPr lang="it-IT" dirty="0" smtClean="0"/>
          </a:p>
          <a:p>
            <a:endParaRPr lang="it-IT" dirty="0" smtClean="0"/>
          </a:p>
        </p:txBody>
      </p:sp>
      <p:sp>
        <p:nvSpPr>
          <p:cNvPr id="174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25F29315-C166-446A-A246-96DB2B738CF7}"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Centri di</a:t>
            </a:r>
            <a:r>
              <a:rPr lang="it-IT" baseline="0" dirty="0" smtClean="0"/>
              <a:t> eccellenza - </a:t>
            </a:r>
            <a:r>
              <a:rPr lang="it-IT" sz="1200" b="0" i="0" u="none" strike="noStrike" kern="1200" baseline="0" dirty="0" smtClean="0">
                <a:solidFill>
                  <a:schemeClr val="tx1"/>
                </a:solidFill>
                <a:latin typeface="Arial" charset="0"/>
                <a:ea typeface="+mn-ea"/>
                <a:cs typeface="+mn-cs"/>
              </a:rPr>
              <a:t>potenziamento infrastrutturale dei laboratori dedicati alla messa a punto di</a:t>
            </a:r>
          </a:p>
          <a:p>
            <a:r>
              <a:rPr lang="it-IT" sz="1200" b="0" i="0" u="none" strike="noStrike" kern="1200" baseline="0" dirty="0" err="1" smtClean="0">
                <a:solidFill>
                  <a:schemeClr val="tx1"/>
                </a:solidFill>
                <a:latin typeface="Arial" charset="0"/>
                <a:ea typeface="+mn-ea"/>
                <a:cs typeface="+mn-cs"/>
              </a:rPr>
              <a:t>sensoristica</a:t>
            </a:r>
            <a:r>
              <a:rPr lang="it-IT" sz="1200" b="0" i="0" u="none" strike="noStrike" kern="1200" baseline="0" dirty="0" smtClean="0">
                <a:solidFill>
                  <a:schemeClr val="tx1"/>
                </a:solidFill>
                <a:latin typeface="Arial" charset="0"/>
                <a:ea typeface="+mn-ea"/>
                <a:cs typeface="+mn-cs"/>
              </a:rPr>
              <a:t> innovativa di interesse per il settore climatico‐ambientale.</a:t>
            </a:r>
            <a:endParaRPr lang="it-IT" dirty="0"/>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7</a:t>
            </a:fld>
            <a:endParaRPr lang="en-US"/>
          </a:p>
        </p:txBody>
      </p:sp>
    </p:spTree>
    <p:extLst>
      <p:ext uri="{BB962C8B-B14F-4D97-AF65-F5344CB8AC3E}">
        <p14:creationId xmlns:p14="http://schemas.microsoft.com/office/powerpoint/2010/main" val="57653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8</a:t>
            </a:fld>
            <a:endParaRPr lang="en-US"/>
          </a:p>
        </p:txBody>
      </p:sp>
    </p:spTree>
    <p:extLst>
      <p:ext uri="{BB962C8B-B14F-4D97-AF65-F5344CB8AC3E}">
        <p14:creationId xmlns:p14="http://schemas.microsoft.com/office/powerpoint/2010/main" val="120856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158C572-7647-47F9-9A56-AF8CF7043638}" type="slidenum">
              <a:rPr lang="en-US" smtClean="0"/>
              <a:pPr>
                <a:defRPr/>
              </a:pPr>
              <a:t>9</a:t>
            </a:fld>
            <a:endParaRPr lang="en-US"/>
          </a:p>
        </p:txBody>
      </p:sp>
    </p:spTree>
    <p:extLst>
      <p:ext uri="{BB962C8B-B14F-4D97-AF65-F5344CB8AC3E}">
        <p14:creationId xmlns:p14="http://schemas.microsoft.com/office/powerpoint/2010/main" val="120569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8E56CA4-1C63-45DD-A6AF-4DDBD95CBFB0}" type="slidenum">
              <a:rPr lang="it-IT"/>
              <a:pPr>
                <a:defRPr/>
              </a:pPr>
              <a:t>‹N›</a:t>
            </a:fld>
            <a:endParaRPr lang="it-IT"/>
          </a:p>
        </p:txBody>
      </p:sp>
    </p:spTree>
    <p:extLst>
      <p:ext uri="{BB962C8B-B14F-4D97-AF65-F5344CB8AC3E}">
        <p14:creationId xmlns:p14="http://schemas.microsoft.com/office/powerpoint/2010/main" val="111785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7F1A96B-29FE-4BDC-88F7-DF581BD4F140}" type="slidenum">
              <a:rPr lang="it-IT"/>
              <a:pPr>
                <a:defRPr/>
              </a:pPr>
              <a:t>‹N›</a:t>
            </a:fld>
            <a:endParaRPr lang="it-IT"/>
          </a:p>
        </p:txBody>
      </p:sp>
    </p:spTree>
    <p:extLst>
      <p:ext uri="{BB962C8B-B14F-4D97-AF65-F5344CB8AC3E}">
        <p14:creationId xmlns:p14="http://schemas.microsoft.com/office/powerpoint/2010/main" val="145366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38A6F67-D59F-4E06-A466-BC5F9AA86330}" type="slidenum">
              <a:rPr lang="it-IT"/>
              <a:pPr>
                <a:defRPr/>
              </a:pPr>
              <a:t>‹N›</a:t>
            </a:fld>
            <a:endParaRPr lang="it-IT"/>
          </a:p>
        </p:txBody>
      </p:sp>
    </p:spTree>
    <p:extLst>
      <p:ext uri="{BB962C8B-B14F-4D97-AF65-F5344CB8AC3E}">
        <p14:creationId xmlns:p14="http://schemas.microsoft.com/office/powerpoint/2010/main" val="311145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6BD19F1-BD76-42D4-A0B4-79C89F4131DE}" type="slidenum">
              <a:rPr lang="it-IT"/>
              <a:pPr>
                <a:defRPr/>
              </a:pPr>
              <a:t>‹N›</a:t>
            </a:fld>
            <a:endParaRPr lang="it-IT"/>
          </a:p>
        </p:txBody>
      </p:sp>
    </p:spTree>
    <p:extLst>
      <p:ext uri="{BB962C8B-B14F-4D97-AF65-F5344CB8AC3E}">
        <p14:creationId xmlns:p14="http://schemas.microsoft.com/office/powerpoint/2010/main" val="331954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861B52A-D3D5-4BE2-9EBB-735B67411CCC}" type="slidenum">
              <a:rPr lang="it-IT"/>
              <a:pPr>
                <a:defRPr/>
              </a:pPr>
              <a:t>‹N›</a:t>
            </a:fld>
            <a:endParaRPr lang="it-IT"/>
          </a:p>
        </p:txBody>
      </p:sp>
    </p:spTree>
    <p:extLst>
      <p:ext uri="{BB962C8B-B14F-4D97-AF65-F5344CB8AC3E}">
        <p14:creationId xmlns:p14="http://schemas.microsoft.com/office/powerpoint/2010/main" val="300150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2E5A3BF-F36F-4E2D-994F-908664923E23}" type="slidenum">
              <a:rPr lang="it-IT"/>
              <a:pPr>
                <a:defRPr/>
              </a:pPr>
              <a:t>‹N›</a:t>
            </a:fld>
            <a:endParaRPr lang="it-IT"/>
          </a:p>
        </p:txBody>
      </p:sp>
    </p:spTree>
    <p:extLst>
      <p:ext uri="{BB962C8B-B14F-4D97-AF65-F5344CB8AC3E}">
        <p14:creationId xmlns:p14="http://schemas.microsoft.com/office/powerpoint/2010/main" val="287199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10616AC8-12A8-4364-9DA5-D1FCA7CDFB9B}" type="slidenum">
              <a:rPr lang="it-IT"/>
              <a:pPr>
                <a:defRPr/>
              </a:pPr>
              <a:t>‹N›</a:t>
            </a:fld>
            <a:endParaRPr lang="it-IT"/>
          </a:p>
        </p:txBody>
      </p:sp>
    </p:spTree>
    <p:extLst>
      <p:ext uri="{BB962C8B-B14F-4D97-AF65-F5344CB8AC3E}">
        <p14:creationId xmlns:p14="http://schemas.microsoft.com/office/powerpoint/2010/main" val="247989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402B758-2F6D-4EC6-8EB2-E3704FCAD3B3}" type="slidenum">
              <a:rPr lang="it-IT"/>
              <a:pPr>
                <a:defRPr/>
              </a:pPr>
              <a:t>‹N›</a:t>
            </a:fld>
            <a:endParaRPr lang="it-IT"/>
          </a:p>
        </p:txBody>
      </p:sp>
    </p:spTree>
    <p:extLst>
      <p:ext uri="{BB962C8B-B14F-4D97-AF65-F5344CB8AC3E}">
        <p14:creationId xmlns:p14="http://schemas.microsoft.com/office/powerpoint/2010/main" val="309495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EBCE264B-48DC-47DE-B89C-67732CAC394B}" type="slidenum">
              <a:rPr lang="it-IT"/>
              <a:pPr>
                <a:defRPr/>
              </a:pPr>
              <a:t>‹N›</a:t>
            </a:fld>
            <a:endParaRPr lang="it-IT"/>
          </a:p>
        </p:txBody>
      </p:sp>
    </p:spTree>
    <p:extLst>
      <p:ext uri="{BB962C8B-B14F-4D97-AF65-F5344CB8AC3E}">
        <p14:creationId xmlns:p14="http://schemas.microsoft.com/office/powerpoint/2010/main" val="146989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BC1E027-4ED1-4192-9D94-9C3363D34143}" type="slidenum">
              <a:rPr lang="it-IT"/>
              <a:pPr>
                <a:defRPr/>
              </a:pPr>
              <a:t>‹N›</a:t>
            </a:fld>
            <a:endParaRPr lang="it-IT"/>
          </a:p>
        </p:txBody>
      </p:sp>
    </p:spTree>
    <p:extLst>
      <p:ext uri="{BB962C8B-B14F-4D97-AF65-F5344CB8AC3E}">
        <p14:creationId xmlns:p14="http://schemas.microsoft.com/office/powerpoint/2010/main" val="427766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152E0B7-E865-4593-AFC4-50FE10F78A83}" type="slidenum">
              <a:rPr lang="it-IT"/>
              <a:pPr>
                <a:defRPr/>
              </a:pPr>
              <a:t>‹N›</a:t>
            </a:fld>
            <a:endParaRPr lang="it-IT"/>
          </a:p>
        </p:txBody>
      </p:sp>
    </p:spTree>
    <p:extLst>
      <p:ext uri="{BB962C8B-B14F-4D97-AF65-F5344CB8AC3E}">
        <p14:creationId xmlns:p14="http://schemas.microsoft.com/office/powerpoint/2010/main" val="50982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D1D1"/>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3A13CFD-82E2-4AEC-8D29-2E8208C287F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3.png"/><Relationship Id="rId12" Type="http://schemas.openxmlformats.org/officeDocument/2006/relationships/oleObject" Target="../embeddings/oleObject4.bin"/><Relationship Id="rId17" Type="http://schemas.openxmlformats.org/officeDocument/2006/relationships/oleObject" Target="../embeddings/oleObject7.bin"/><Relationship Id="rId2" Type="http://schemas.openxmlformats.org/officeDocument/2006/relationships/slideLayout" Target="../slideLayouts/slideLayout7.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5.png"/><Relationship Id="rId5" Type="http://schemas.openxmlformats.org/officeDocument/2006/relationships/image" Target="../media/image19.png"/><Relationship Id="rId15" Type="http://schemas.openxmlformats.org/officeDocument/2006/relationships/image" Target="../media/image17.png"/><Relationship Id="rId10" Type="http://schemas.openxmlformats.org/officeDocument/2006/relationships/oleObject" Target="../embeddings/oleObject3.bin"/><Relationship Id="rId19" Type="http://schemas.openxmlformats.org/officeDocument/2006/relationships/image" Target="../media/image11.emf"/><Relationship Id="rId4" Type="http://schemas.openxmlformats.org/officeDocument/2006/relationships/image" Target="../media/image18.png"/><Relationship Id="rId9" Type="http://schemas.openxmlformats.org/officeDocument/2006/relationships/image" Target="../media/image14.png"/><Relationship Id="rId1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6.png"/><Relationship Id="rId18" Type="http://schemas.openxmlformats.org/officeDocument/2006/relationships/image" Target="../media/image11.emf"/><Relationship Id="rId3" Type="http://schemas.openxmlformats.org/officeDocument/2006/relationships/notesSlide" Target="../notesSlides/notesSlide6.xml"/><Relationship Id="rId7" Type="http://schemas.openxmlformats.org/officeDocument/2006/relationships/image" Target="../media/image13.png"/><Relationship Id="rId12" Type="http://schemas.openxmlformats.org/officeDocument/2006/relationships/oleObject" Target="../embeddings/oleObject11.bin"/><Relationship Id="rId17" Type="http://schemas.openxmlformats.org/officeDocument/2006/relationships/oleObject" Target="../embeddings/oleObject14.bin"/><Relationship Id="rId2" Type="http://schemas.openxmlformats.org/officeDocument/2006/relationships/slideLayout" Target="../slideLayouts/slideLayout7.xml"/><Relationship Id="rId16"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5.png"/><Relationship Id="rId5" Type="http://schemas.openxmlformats.org/officeDocument/2006/relationships/image" Target="../media/image19.png"/><Relationship Id="rId15" Type="http://schemas.openxmlformats.org/officeDocument/2006/relationships/image" Target="../media/image17.png"/><Relationship Id="rId10" Type="http://schemas.openxmlformats.org/officeDocument/2006/relationships/oleObject" Target="../embeddings/oleObject10.bin"/><Relationship Id="rId4" Type="http://schemas.openxmlformats.org/officeDocument/2006/relationships/image" Target="../media/image18.png"/><Relationship Id="rId9" Type="http://schemas.openxmlformats.org/officeDocument/2006/relationships/image" Target="../media/image14.png"/><Relationship Id="rId1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21.jpeg"/><Relationship Id="rId21" Type="http://schemas.openxmlformats.org/officeDocument/2006/relationships/image" Target="../media/image34.png"/><Relationship Id="rId7" Type="http://schemas.openxmlformats.org/officeDocument/2006/relationships/diagramColors" Target="../diagrams/colors1.xml"/><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29.jpe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4.png"/><Relationship Id="rId5" Type="http://schemas.openxmlformats.org/officeDocument/2006/relationships/diagramLayout" Target="../diagrams/layout1.xml"/><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diagramData" Target="../diagrams/data1.xml"/><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7.jpeg"/><Relationship Id="rId11" Type="http://schemas.openxmlformats.org/officeDocument/2006/relationships/image" Target="../media/image40.emf"/><Relationship Id="rId5" Type="http://schemas.openxmlformats.org/officeDocument/2006/relationships/image" Target="../media/image36.wmf"/><Relationship Id="rId10" Type="http://schemas.openxmlformats.org/officeDocument/2006/relationships/image" Target="../media/image39.png"/><Relationship Id="rId4" Type="http://schemas.openxmlformats.org/officeDocument/2006/relationships/image" Target="../media/image11.emf"/><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40.emf"/><Relationship Id="rId7"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uppo 3"/>
          <p:cNvGrpSpPr>
            <a:grpSpLocks/>
          </p:cNvGrpSpPr>
          <p:nvPr/>
        </p:nvGrpSpPr>
        <p:grpSpPr bwMode="auto">
          <a:xfrm>
            <a:off x="1208369" y="980728"/>
            <a:ext cx="6886305" cy="3429934"/>
            <a:chOff x="435645" y="495300"/>
            <a:chExt cx="8708355" cy="6362700"/>
          </a:xfrm>
        </p:grpSpPr>
        <p:pic>
          <p:nvPicPr>
            <p:cNvPr id="2051" name="Picture 10"/>
            <p:cNvPicPr>
              <a:picLocks noChangeAspect="1" noChangeArrowheads="1"/>
            </p:cNvPicPr>
            <p:nvPr/>
          </p:nvPicPr>
          <p:blipFill>
            <a:blip r:embed="rId3">
              <a:extLst>
                <a:ext uri="{28A0092B-C50C-407E-A947-70E740481C1C}">
                  <a14:useLocalDpi xmlns:a14="http://schemas.microsoft.com/office/drawing/2010/main" val="0"/>
                </a:ext>
              </a:extLst>
            </a:blip>
            <a:srcRect l="34393" t="5267" r="6805" b="31854"/>
            <a:stretch>
              <a:fillRect/>
            </a:stretch>
          </p:blipFill>
          <p:spPr bwMode="auto">
            <a:xfrm>
              <a:off x="755650" y="503238"/>
              <a:ext cx="766762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5"/>
            <p:cNvSpPr>
              <a:spLocks noChangeArrowheads="1"/>
            </p:cNvSpPr>
            <p:nvPr/>
          </p:nvSpPr>
          <p:spPr bwMode="auto">
            <a:xfrm>
              <a:off x="7524750" y="6308725"/>
              <a:ext cx="16192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pic>
          <p:nvPicPr>
            <p:cNvPr id="205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784850"/>
              <a:ext cx="7848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Oval 17"/>
            <p:cNvSpPr/>
            <p:nvPr/>
          </p:nvSpPr>
          <p:spPr>
            <a:xfrm>
              <a:off x="7566977" y="2031365"/>
              <a:ext cx="481320" cy="481319"/>
            </a:xfrm>
            <a:prstGeom prst="ellipse">
              <a:avLst/>
            </a:prstGeom>
            <a:gradFill flip="none" rotWithShape="1">
              <a:gsLst>
                <a:gs pos="0">
                  <a:schemeClr val="accent3">
                    <a:lumMod val="20000"/>
                    <a:lumOff val="80000"/>
                  </a:schemeClr>
                </a:gs>
                <a:gs pos="41000">
                  <a:srgbClr val="7CDC34"/>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9" name="Oval 18"/>
            <p:cNvSpPr/>
            <p:nvPr/>
          </p:nvSpPr>
          <p:spPr>
            <a:xfrm>
              <a:off x="3320366" y="1227608"/>
              <a:ext cx="483018" cy="427583"/>
            </a:xfrm>
            <a:prstGeom prst="ellipse">
              <a:avLst/>
            </a:prstGeom>
            <a:gradFill flip="none" rotWithShape="1">
              <a:gsLst>
                <a:gs pos="0">
                  <a:schemeClr val="accent3">
                    <a:lumMod val="20000"/>
                    <a:lumOff val="80000"/>
                  </a:schemeClr>
                </a:gs>
                <a:gs pos="41000">
                  <a:srgbClr val="0BBDF5"/>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21" name="Oval 20"/>
            <p:cNvSpPr/>
            <p:nvPr/>
          </p:nvSpPr>
          <p:spPr>
            <a:xfrm>
              <a:off x="5448772" y="3761332"/>
              <a:ext cx="513529" cy="487745"/>
            </a:xfrm>
            <a:prstGeom prst="ellipse">
              <a:avLst/>
            </a:prstGeom>
            <a:gradFill flip="none" rotWithShape="1">
              <a:gsLst>
                <a:gs pos="0">
                  <a:srgbClr val="FFD19F"/>
                </a:gs>
                <a:gs pos="41000">
                  <a:srgbClr val="FF8601"/>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pic>
          <p:nvPicPr>
            <p:cNvPr id="2063" name="Picture 23" descr="button-64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450" y="4724400"/>
              <a:ext cx="4238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5" descr="button-51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5600" y="1125538"/>
              <a:ext cx="43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6" descr="button-79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8338" y="1628775"/>
              <a:ext cx="40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7" descr="button-20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3149600"/>
              <a:ext cx="4492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Rectangle 30"/>
            <p:cNvSpPr>
              <a:spLocks noChangeArrowheads="1"/>
            </p:cNvSpPr>
            <p:nvPr/>
          </p:nvSpPr>
          <p:spPr bwMode="auto">
            <a:xfrm>
              <a:off x="755650" y="495300"/>
              <a:ext cx="7667625" cy="5157788"/>
            </a:xfrm>
            <a:prstGeom prst="rect">
              <a:avLst/>
            </a:prstGeom>
            <a:solidFill>
              <a:srgbClr val="C0C0C0">
                <a:alpha val="59999"/>
              </a:srgbClr>
            </a:solidFill>
            <a:ln w="9525" algn="ctr">
              <a:solidFill>
                <a:schemeClr val="bg2"/>
              </a:solidFill>
              <a:miter lim="800000"/>
              <a:headEnd/>
              <a:tailEnd/>
            </a:ln>
          </p:spPr>
          <p:txBody>
            <a:bodyPr wrap="none" anchor="ctr"/>
            <a:lstStyle/>
            <a:p>
              <a:endParaRPr lang="it-IT"/>
            </a:p>
          </p:txBody>
        </p:sp>
        <p:sp>
          <p:nvSpPr>
            <p:cNvPr id="2068" name="Rectangle 4"/>
            <p:cNvSpPr>
              <a:spLocks noChangeArrowheads="1"/>
            </p:cNvSpPr>
            <p:nvPr/>
          </p:nvSpPr>
          <p:spPr bwMode="auto">
            <a:xfrm>
              <a:off x="2627312" y="1917701"/>
              <a:ext cx="3704779" cy="5762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chemeClr val="bg1"/>
                </a:solidFill>
              </a:endParaRPr>
            </a:p>
          </p:txBody>
        </p:sp>
        <p:pic>
          <p:nvPicPr>
            <p:cNvPr id="206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0203" y="4051597"/>
              <a:ext cx="774223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0" name="Rectangle 4"/>
            <p:cNvSpPr>
              <a:spLocks noChangeArrowheads="1"/>
            </p:cNvSpPr>
            <p:nvPr/>
          </p:nvSpPr>
          <p:spPr bwMode="auto">
            <a:xfrm>
              <a:off x="6332091" y="2204864"/>
              <a:ext cx="152400" cy="26765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chemeClr val="bg1"/>
                </a:solidFill>
              </a:endParaRPr>
            </a:p>
          </p:txBody>
        </p:sp>
        <p:pic>
          <p:nvPicPr>
            <p:cNvPr id="207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45" y="1110298"/>
              <a:ext cx="6224587"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CasellaDiTesto 2"/>
          <p:cNvSpPr txBox="1"/>
          <p:nvPr/>
        </p:nvSpPr>
        <p:spPr>
          <a:xfrm>
            <a:off x="6946622" y="116632"/>
            <a:ext cx="2017866" cy="369332"/>
          </a:xfrm>
          <a:prstGeom prst="rect">
            <a:avLst/>
          </a:prstGeom>
          <a:solidFill>
            <a:srgbClr val="FFFF00"/>
          </a:solidFill>
        </p:spPr>
        <p:txBody>
          <a:bodyPr wrap="square" rtlCol="0">
            <a:spAutoFit/>
          </a:bodyPr>
          <a:lstStyle/>
          <a:p>
            <a:r>
              <a:rPr lang="it-IT" b="1" dirty="0" smtClean="0"/>
              <a:t>Napoli 16/5/2012</a:t>
            </a:r>
            <a:endParaRPr lang="it-IT" b="1" dirty="0"/>
          </a:p>
        </p:txBody>
      </p:sp>
      <p:sp>
        <p:nvSpPr>
          <p:cNvPr id="4" name="CasellaDiTesto 3"/>
          <p:cNvSpPr txBox="1"/>
          <p:nvPr/>
        </p:nvSpPr>
        <p:spPr>
          <a:xfrm>
            <a:off x="720952" y="5219592"/>
            <a:ext cx="7814649" cy="1200329"/>
          </a:xfrm>
          <a:prstGeom prst="rect">
            <a:avLst/>
          </a:prstGeom>
          <a:solidFill>
            <a:srgbClr val="FFC000"/>
          </a:solidFill>
        </p:spPr>
        <p:txBody>
          <a:bodyPr wrap="square" rtlCol="0">
            <a:spAutoFit/>
          </a:bodyPr>
          <a:lstStyle/>
          <a:p>
            <a:pPr algn="just"/>
            <a:r>
              <a:rPr lang="it-IT" b="1" u="sng" dirty="0"/>
              <a:t>G. Spezzano</a:t>
            </a:r>
            <a:r>
              <a:rPr lang="it-IT" dirty="0"/>
              <a:t>, P. </a:t>
            </a:r>
            <a:r>
              <a:rPr lang="it-IT" dirty="0" err="1"/>
              <a:t>Bonasoni</a:t>
            </a:r>
            <a:r>
              <a:rPr lang="it-IT" dirty="0"/>
              <a:t>, A. Marinoni, L. Giordano, G. Pappalardo, C. </a:t>
            </a:r>
            <a:r>
              <a:rPr lang="it-IT" dirty="0" err="1" smtClean="0"/>
              <a:t>Calfapietra</a:t>
            </a:r>
            <a:r>
              <a:rPr lang="it-IT" dirty="0"/>
              <a:t>, P. Cristofanelli, G. Matteucci, A. </a:t>
            </a:r>
            <a:r>
              <a:rPr lang="it-IT" dirty="0" err="1"/>
              <a:t>Pauciullo</a:t>
            </a:r>
            <a:r>
              <a:rPr lang="it-IT" dirty="0"/>
              <a:t>, E. </a:t>
            </a:r>
            <a:r>
              <a:rPr lang="it-IT" dirty="0" smtClean="0"/>
              <a:t> </a:t>
            </a:r>
            <a:r>
              <a:rPr lang="it-IT" dirty="0" err="1" smtClean="0"/>
              <a:t>Vuillermoz</a:t>
            </a:r>
            <a:r>
              <a:rPr lang="it-IT" dirty="0"/>
              <a:t>, R. Bernini, V. di Fiore, G. D’Amico, N. </a:t>
            </a:r>
            <a:r>
              <a:rPr lang="it-IT" dirty="0" err="1"/>
              <a:t>Pirrone</a:t>
            </a:r>
            <a:r>
              <a:rPr lang="it-IT" dirty="0"/>
              <a:t>, F. Cairo, M. Manzo, O. </a:t>
            </a:r>
            <a:r>
              <a:rPr lang="it-IT" dirty="0" err="1"/>
              <a:t>Gavrichkova</a:t>
            </a:r>
            <a:r>
              <a:rPr lang="it-IT" dirty="0"/>
              <a:t>, L. Ferraro, T.C. Landi, A. da </a:t>
            </a:r>
            <a:r>
              <a:rPr lang="it-IT" dirty="0" err="1"/>
              <a:t>Polenza</a:t>
            </a:r>
            <a:r>
              <a:rPr lang="it-IT" dirty="0"/>
              <a:t>, E. </a:t>
            </a:r>
            <a:r>
              <a:rPr lang="it-IT" dirty="0" smtClean="0"/>
              <a:t> </a:t>
            </a:r>
            <a:r>
              <a:rPr lang="it-IT" dirty="0" err="1" smtClean="0"/>
              <a:t>Brugno</a:t>
            </a:r>
            <a:endParaRPr lang="it-IT" dirty="0"/>
          </a:p>
        </p:txBody>
      </p:sp>
      <p:sp>
        <p:nvSpPr>
          <p:cNvPr id="2" name="CasellaDiTesto 1"/>
          <p:cNvSpPr txBox="1"/>
          <p:nvPr/>
        </p:nvSpPr>
        <p:spPr>
          <a:xfrm>
            <a:off x="87253" y="116632"/>
            <a:ext cx="3476635" cy="369332"/>
          </a:xfrm>
          <a:prstGeom prst="rect">
            <a:avLst/>
          </a:prstGeom>
          <a:solidFill>
            <a:srgbClr val="FFFF00"/>
          </a:solidFill>
          <a:ln>
            <a:solidFill>
              <a:schemeClr val="accent1"/>
            </a:solidFill>
          </a:ln>
        </p:spPr>
        <p:txBody>
          <a:bodyPr wrap="square" rtlCol="0">
            <a:spAutoFit/>
          </a:bodyPr>
          <a:lstStyle/>
          <a:p>
            <a:r>
              <a:rPr lang="it-IT" b="1" dirty="0" smtClean="0"/>
              <a:t>Workshop INFN CCR &amp; GARR</a:t>
            </a:r>
            <a:endParaRPr lang="it-IT" b="1" dirty="0"/>
          </a:p>
        </p:txBody>
      </p:sp>
      <p:sp>
        <p:nvSpPr>
          <p:cNvPr id="5" name="Rettangolo 4"/>
          <p:cNvSpPr/>
          <p:nvPr/>
        </p:nvSpPr>
        <p:spPr bwMode="auto">
          <a:xfrm>
            <a:off x="720952" y="5219592"/>
            <a:ext cx="7814649" cy="1200329"/>
          </a:xfrm>
          <a:prstGeom prst="rect">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6" name="Rettangolo 5"/>
          <p:cNvSpPr/>
          <p:nvPr/>
        </p:nvSpPr>
        <p:spPr>
          <a:xfrm>
            <a:off x="3463565" y="4725144"/>
            <a:ext cx="1941557" cy="369332"/>
          </a:xfrm>
          <a:prstGeom prst="rect">
            <a:avLst/>
          </a:prstGeom>
          <a:solidFill>
            <a:srgbClr val="99CCFF"/>
          </a:solidFill>
        </p:spPr>
        <p:txBody>
          <a:bodyPr wrap="none">
            <a:spAutoFit/>
          </a:bodyPr>
          <a:lstStyle/>
          <a:p>
            <a:r>
              <a:rPr lang="en-US" b="1" dirty="0" smtClean="0"/>
              <a:t>People involved</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1"/>
          <p:cNvSpPr txBox="1">
            <a:spLocks noChangeArrowheads="1"/>
          </p:cNvSpPr>
          <p:nvPr/>
        </p:nvSpPr>
        <p:spPr bwMode="auto">
          <a:xfrm>
            <a:off x="215900" y="1028700"/>
            <a:ext cx="882015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lnSpc>
                <a:spcPct val="110000"/>
              </a:lnSpc>
              <a:spcBef>
                <a:spcPts val="1200"/>
              </a:spcBef>
              <a:buFont typeface="Arial" charset="0"/>
              <a:buChar char="•"/>
            </a:pPr>
            <a:r>
              <a:rPr lang="it-IT" sz="2400" b="1">
                <a:solidFill>
                  <a:srgbClr val="FF0000"/>
                </a:solidFill>
                <a:ea typeface="Lucida Sans Unicode" pitchFamily="34" charset="0"/>
                <a:cs typeface="Lucida Sans Unicode" pitchFamily="34" charset="0"/>
              </a:rPr>
              <a:t>Biomass burning, mineral dust, volcanos, anthropogenic pollution</a:t>
            </a:r>
          </a:p>
          <a:p>
            <a:pPr algn="l" eaLnBrk="1" hangingPunct="1">
              <a:lnSpc>
                <a:spcPct val="110000"/>
              </a:lnSpc>
              <a:spcBef>
                <a:spcPts val="1200"/>
              </a:spcBef>
              <a:buFont typeface="Arial" charset="0"/>
              <a:buChar char="•"/>
            </a:pPr>
            <a:r>
              <a:rPr lang="it-IT" sz="2400" b="1">
                <a:solidFill>
                  <a:srgbClr val="FF0000"/>
                </a:solidFill>
                <a:ea typeface="Lucida Sans Unicode" pitchFamily="34" charset="0"/>
                <a:cs typeface="Lucida Sans Unicode" pitchFamily="34" charset="0"/>
              </a:rPr>
              <a:t>Mixing of sea water within fresh water stratum along coastline regions</a:t>
            </a:r>
          </a:p>
          <a:p>
            <a:pPr algn="l" eaLnBrk="1" hangingPunct="1">
              <a:lnSpc>
                <a:spcPct val="110000"/>
              </a:lnSpc>
              <a:spcBef>
                <a:spcPts val="1200"/>
              </a:spcBef>
              <a:buFont typeface="Arial" charset="0"/>
              <a:buChar char="•"/>
            </a:pPr>
            <a:r>
              <a:rPr lang="it-IT" sz="2400" b="1">
                <a:solidFill>
                  <a:srgbClr val="FF0000"/>
                </a:solidFill>
                <a:ea typeface="Lucida Sans Unicode" pitchFamily="34" charset="0"/>
                <a:cs typeface="Lucida Sans Unicode" pitchFamily="34" charset="0"/>
              </a:rPr>
              <a:t>Processess affecting maritime-coastal ecosystems</a:t>
            </a:r>
          </a:p>
          <a:p>
            <a:pPr algn="l" eaLnBrk="1" hangingPunct="1">
              <a:lnSpc>
                <a:spcPct val="110000"/>
              </a:lnSpc>
              <a:spcBef>
                <a:spcPts val="1200"/>
              </a:spcBef>
              <a:buFont typeface="Arial" charset="0"/>
              <a:buChar char="•"/>
            </a:pPr>
            <a:r>
              <a:rPr lang="it-IT" sz="2400" b="1">
                <a:solidFill>
                  <a:srgbClr val="FF0000"/>
                </a:solidFill>
                <a:ea typeface="Lucida Sans Unicode" pitchFamily="34" charset="0"/>
                <a:cs typeface="Lucida Sans Unicode" pitchFamily="34" charset="0"/>
              </a:rPr>
              <a:t>Monitoring of surface deformation along coastlines, sea beds and water column</a:t>
            </a:r>
          </a:p>
        </p:txBody>
      </p:sp>
      <p:sp>
        <p:nvSpPr>
          <p:cNvPr id="12291" name="Rectangle 7"/>
          <p:cNvSpPr>
            <a:spLocks noChangeArrowheads="1"/>
          </p:cNvSpPr>
          <p:nvPr/>
        </p:nvSpPr>
        <p:spPr bwMode="auto">
          <a:xfrm>
            <a:off x="179388" y="138113"/>
            <a:ext cx="8785225" cy="769937"/>
          </a:xfrm>
          <a:prstGeom prst="rect">
            <a:avLst/>
          </a:prstGeom>
          <a:solidFill>
            <a:srgbClr val="FF9900"/>
          </a:solidFill>
          <a:ln w="9525" algn="ctr">
            <a:solidFill>
              <a:srgbClr val="000066"/>
            </a:solidFill>
            <a:miter lim="800000"/>
            <a:headEnd/>
            <a:tailEnd/>
          </a:ln>
        </p:spPr>
        <p:txBody>
          <a:bodyPr>
            <a:spAutoFit/>
          </a:bodyPr>
          <a:lstStyle/>
          <a:p>
            <a:r>
              <a:rPr lang="en-US" sz="2400" b="1" dirty="0">
                <a:solidFill>
                  <a:srgbClr val="000066"/>
                </a:solidFill>
              </a:rPr>
              <a:t>OR 4 – </a:t>
            </a:r>
            <a:r>
              <a:rPr lang="it-IT" sz="2400" b="1" dirty="0" err="1">
                <a:solidFill>
                  <a:srgbClr val="000066"/>
                </a:solidFill>
              </a:rPr>
              <a:t>Technological</a:t>
            </a:r>
            <a:r>
              <a:rPr lang="it-IT" sz="2400" b="1" dirty="0">
                <a:solidFill>
                  <a:srgbClr val="000066"/>
                </a:solidFill>
              </a:rPr>
              <a:t> </a:t>
            </a:r>
            <a:r>
              <a:rPr lang="it-IT" sz="2400" b="1" dirty="0" err="1">
                <a:solidFill>
                  <a:srgbClr val="000066"/>
                </a:solidFill>
              </a:rPr>
              <a:t>applicatons</a:t>
            </a:r>
            <a:r>
              <a:rPr lang="it-IT" sz="2400" b="1" dirty="0">
                <a:solidFill>
                  <a:srgbClr val="000066"/>
                </a:solidFill>
              </a:rPr>
              <a:t> and  </a:t>
            </a:r>
            <a:r>
              <a:rPr lang="it-IT" sz="2400" b="1" dirty="0" err="1">
                <a:solidFill>
                  <a:srgbClr val="000066"/>
                </a:solidFill>
              </a:rPr>
              <a:t>local</a:t>
            </a:r>
            <a:r>
              <a:rPr lang="it-IT" sz="2400" b="1" dirty="0">
                <a:solidFill>
                  <a:srgbClr val="000066"/>
                </a:solidFill>
              </a:rPr>
              <a:t> </a:t>
            </a:r>
            <a:r>
              <a:rPr lang="it-IT" sz="2400" b="1" dirty="0" err="1">
                <a:solidFill>
                  <a:srgbClr val="000066"/>
                </a:solidFill>
              </a:rPr>
              <a:t>services</a:t>
            </a:r>
            <a:endParaRPr lang="en-US" sz="2400" b="1" dirty="0">
              <a:solidFill>
                <a:srgbClr val="000066"/>
              </a:solidFill>
            </a:endParaRPr>
          </a:p>
          <a:p>
            <a:r>
              <a:rPr lang="it-IT" sz="2000" i="1" dirty="0" err="1">
                <a:solidFill>
                  <a:srgbClr val="000066"/>
                </a:solidFill>
              </a:rPr>
              <a:t>Climate</a:t>
            </a:r>
            <a:r>
              <a:rPr lang="it-IT" sz="2000" i="1" dirty="0">
                <a:solidFill>
                  <a:srgbClr val="000066"/>
                </a:solidFill>
              </a:rPr>
              <a:t> </a:t>
            </a:r>
            <a:r>
              <a:rPr lang="it-IT" sz="2000" i="1" dirty="0" err="1">
                <a:solidFill>
                  <a:srgbClr val="000066"/>
                </a:solidFill>
              </a:rPr>
              <a:t>impacts</a:t>
            </a:r>
            <a:r>
              <a:rPr lang="it-IT" sz="2000" i="1" dirty="0">
                <a:solidFill>
                  <a:srgbClr val="000066"/>
                </a:solidFill>
              </a:rPr>
              <a:t> and </a:t>
            </a:r>
            <a:r>
              <a:rPr lang="it-IT" sz="2000" i="1" dirty="0" err="1" smtClean="0">
                <a:solidFill>
                  <a:srgbClr val="000066"/>
                </a:solidFill>
              </a:rPr>
              <a:t>early</a:t>
            </a:r>
            <a:r>
              <a:rPr lang="it-IT" sz="2000" i="1" dirty="0" smtClean="0">
                <a:solidFill>
                  <a:srgbClr val="000066"/>
                </a:solidFill>
              </a:rPr>
              <a:t> </a:t>
            </a:r>
            <a:r>
              <a:rPr lang="it-IT" sz="2000" i="1" dirty="0" err="1">
                <a:solidFill>
                  <a:srgbClr val="000066"/>
                </a:solidFill>
              </a:rPr>
              <a:t>warning</a:t>
            </a:r>
            <a:endParaRPr lang="en-US" sz="2000" i="1" dirty="0">
              <a:solidFill>
                <a:srgbClr val="000066"/>
              </a:solidFill>
            </a:endParaRP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9415" t="31259" r="55455" b="41142"/>
          <a:stretch>
            <a:fillRect/>
          </a:stretch>
        </p:blipFill>
        <p:spPr bwMode="auto">
          <a:xfrm>
            <a:off x="179388" y="4779963"/>
            <a:ext cx="3025775" cy="18700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C:\Carlo\Varie\FOTO X CARLO\selezione\selezione\assorb-emi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4805363"/>
            <a:ext cx="2663825" cy="18446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2294" name="Picture 5" descr="Voltur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763" y="4805363"/>
            <a:ext cx="2808287" cy="18446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288" y="44450"/>
            <a:ext cx="75787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784850"/>
            <a:ext cx="7848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09" name="CasellaDiTesto 3"/>
          <p:cNvSpPr txBox="1">
            <a:spLocks noChangeArrowheads="1"/>
          </p:cNvSpPr>
          <p:nvPr/>
        </p:nvSpPr>
        <p:spPr bwMode="auto">
          <a:xfrm>
            <a:off x="323850" y="4941888"/>
            <a:ext cx="8567738" cy="830262"/>
          </a:xfrm>
          <a:prstGeom prst="rect">
            <a:avLst/>
          </a:prstGeom>
          <a:solidFill>
            <a:srgbClr val="FF9900"/>
          </a:solidFill>
          <a:ln w="9525">
            <a:solidFill>
              <a:schemeClr val="accent6"/>
            </a:solidFill>
            <a:miter lim="800000"/>
            <a:headEnd/>
            <a:tailEnd/>
          </a:ln>
        </p:spPr>
        <p:txBody>
          <a:bodyPr>
            <a:spAutoFit/>
          </a:bodyPr>
          <a:lstStyle/>
          <a:p>
            <a:pPr>
              <a:defRPr/>
            </a:pPr>
            <a:r>
              <a:rPr lang="it-IT" sz="2400" b="1" dirty="0">
                <a:solidFill>
                  <a:srgbClr val="000066"/>
                </a:solidFill>
              </a:rPr>
              <a:t>Un Paese che non investe sulla </a:t>
            </a:r>
            <a:r>
              <a:rPr lang="it-IT" sz="2400" b="1" dirty="0">
                <a:solidFill>
                  <a:srgbClr val="FF0000"/>
                </a:solidFill>
              </a:rPr>
              <a:t>RICERCA</a:t>
            </a:r>
            <a:r>
              <a:rPr lang="it-IT" sz="2400" b="1" dirty="0">
                <a:solidFill>
                  <a:srgbClr val="000066"/>
                </a:solidFill>
              </a:rPr>
              <a:t> e sui </a:t>
            </a:r>
            <a:r>
              <a:rPr lang="it-IT" sz="2400" b="1" dirty="0">
                <a:solidFill>
                  <a:srgbClr val="FF0000"/>
                </a:solidFill>
              </a:rPr>
              <a:t>GIOVANI</a:t>
            </a:r>
          </a:p>
          <a:p>
            <a:pPr>
              <a:defRPr/>
            </a:pPr>
            <a:r>
              <a:rPr lang="it-IT" sz="2400" b="1" dirty="0">
                <a:solidFill>
                  <a:srgbClr val="000066"/>
                </a:solidFill>
              </a:rPr>
              <a:t>è un paese senza futuro</a:t>
            </a:r>
            <a:endParaRPr lang="it-IT" sz="2400" dirty="0">
              <a:solidFill>
                <a:srgbClr val="000066"/>
              </a:solidFill>
            </a:endParaRPr>
          </a:p>
        </p:txBody>
      </p:sp>
      <p:sp>
        <p:nvSpPr>
          <p:cNvPr id="6" name="CasellaDiTesto 5"/>
          <p:cNvSpPr txBox="1"/>
          <p:nvPr/>
        </p:nvSpPr>
        <p:spPr>
          <a:xfrm rot="16200000">
            <a:off x="-3514725" y="3017837"/>
            <a:ext cx="7561263" cy="461963"/>
          </a:xfrm>
          <a:prstGeom prst="rect">
            <a:avLst/>
          </a:prstGeom>
          <a:noFill/>
        </p:spPr>
        <p:txBody>
          <a:bodyPr>
            <a:spAutoFit/>
          </a:bodyPr>
          <a:lstStyle/>
          <a:p>
            <a:pPr>
              <a:defRPr/>
            </a:pPr>
            <a:r>
              <a:rPr lang="it-IT" sz="2400" b="1" dirty="0">
                <a:solidFill>
                  <a:srgbClr val="FF0000"/>
                </a:solidFill>
                <a:effectLst>
                  <a:outerShdw blurRad="38100" dist="38100" dir="2700000" algn="tl">
                    <a:srgbClr val="000000">
                      <a:alpha val="43137"/>
                    </a:srgbClr>
                  </a:outerShdw>
                </a:effectLst>
              </a:rPr>
              <a:t>WWW.I-AMICA.IT</a:t>
            </a:r>
          </a:p>
        </p:txBody>
      </p:sp>
      <p:sp>
        <p:nvSpPr>
          <p:cNvPr id="7" name="CasellaDiTesto 3"/>
          <p:cNvSpPr txBox="1">
            <a:spLocks noChangeArrowheads="1"/>
          </p:cNvSpPr>
          <p:nvPr/>
        </p:nvSpPr>
        <p:spPr bwMode="auto">
          <a:xfrm>
            <a:off x="323850" y="1052513"/>
            <a:ext cx="8567738" cy="461962"/>
          </a:xfrm>
          <a:prstGeom prst="rect">
            <a:avLst/>
          </a:prstGeom>
          <a:solidFill>
            <a:srgbClr val="FF9900"/>
          </a:solidFill>
          <a:ln w="9525">
            <a:solidFill>
              <a:schemeClr val="accent6"/>
            </a:solidFill>
            <a:miter lim="800000"/>
            <a:headEnd/>
            <a:tailEnd/>
          </a:ln>
        </p:spPr>
        <p:txBody>
          <a:bodyPr>
            <a:spAutoFit/>
          </a:bodyPr>
          <a:lstStyle/>
          <a:p>
            <a:pPr>
              <a:defRPr/>
            </a:pPr>
            <a:r>
              <a:rPr lang="it-IT" sz="2400" b="1" dirty="0" err="1">
                <a:solidFill>
                  <a:srgbClr val="000066"/>
                </a:solidFill>
              </a:rPr>
              <a:t>Investment</a:t>
            </a:r>
            <a:r>
              <a:rPr lang="it-IT" sz="2400" b="1" dirty="0">
                <a:solidFill>
                  <a:srgbClr val="000066"/>
                </a:solidFill>
              </a:rPr>
              <a:t> in high </a:t>
            </a:r>
            <a:r>
              <a:rPr lang="it-IT" sz="2400" b="1" dirty="0" err="1">
                <a:solidFill>
                  <a:srgbClr val="000066"/>
                </a:solidFill>
              </a:rPr>
              <a:t>education</a:t>
            </a:r>
            <a:r>
              <a:rPr lang="it-IT" sz="2400" b="1" dirty="0">
                <a:solidFill>
                  <a:srgbClr val="000066"/>
                </a:solidFill>
              </a:rPr>
              <a:t> (</a:t>
            </a:r>
            <a:r>
              <a:rPr lang="it-IT" sz="2400" b="1" dirty="0" err="1">
                <a:solidFill>
                  <a:srgbClr val="000066"/>
                </a:solidFill>
              </a:rPr>
              <a:t>research</a:t>
            </a:r>
            <a:r>
              <a:rPr lang="it-IT" sz="2400" b="1" dirty="0">
                <a:solidFill>
                  <a:srgbClr val="000066"/>
                </a:solidFill>
              </a:rPr>
              <a:t> </a:t>
            </a:r>
            <a:r>
              <a:rPr lang="it-IT" sz="2400" b="1" dirty="0" err="1">
                <a:solidFill>
                  <a:srgbClr val="000066"/>
                </a:solidFill>
              </a:rPr>
              <a:t>grants</a:t>
            </a:r>
            <a:r>
              <a:rPr lang="it-IT" sz="2400" b="1" dirty="0">
                <a:solidFill>
                  <a:srgbClr val="000066"/>
                </a:solidFill>
              </a:rPr>
              <a:t>)</a:t>
            </a:r>
            <a:endParaRPr lang="it-IT" sz="2400" dirty="0">
              <a:solidFill>
                <a:srgbClr val="000066"/>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20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0" y="115888"/>
            <a:ext cx="9144000" cy="738187"/>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p>
          <a:p>
            <a:pPr>
              <a:spcBef>
                <a:spcPct val="10000"/>
              </a:spcBef>
              <a:defRPr/>
            </a:pPr>
            <a:r>
              <a:rPr lang="en-US" sz="2000" b="1" i="1" dirty="0">
                <a:solidFill>
                  <a:srgbClr val="000066"/>
                </a:solidFill>
              </a:rPr>
              <a:t>Integrated environmental </a:t>
            </a:r>
            <a:r>
              <a:rPr lang="en-US" sz="2000" b="1" i="1" dirty="0" smtClean="0">
                <a:solidFill>
                  <a:srgbClr val="000066"/>
                </a:solidFill>
              </a:rPr>
              <a:t>information intelligence</a:t>
            </a:r>
            <a:endParaRPr lang="en-US" sz="2000" b="1" i="1" dirty="0">
              <a:solidFill>
                <a:srgbClr val="000066"/>
              </a:solidFill>
            </a:endParaRPr>
          </a:p>
        </p:txBody>
      </p:sp>
      <p:pic>
        <p:nvPicPr>
          <p:cNvPr id="81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67544" y="1412776"/>
            <a:ext cx="8064896" cy="3970318"/>
          </a:xfrm>
          <a:prstGeom prst="rect">
            <a:avLst/>
          </a:prstGeom>
          <a:noFill/>
        </p:spPr>
        <p:txBody>
          <a:bodyPr wrap="square" rtlCol="0">
            <a:spAutoFit/>
          </a:bodyPr>
          <a:lstStyle/>
          <a:p>
            <a:pPr marL="285750" indent="-285750" algn="just">
              <a:buFont typeface="Wingdings" pitchFamily="2" charset="2"/>
              <a:buChar char="ü"/>
            </a:pPr>
            <a:r>
              <a:rPr lang="en-US" dirty="0" smtClean="0"/>
              <a:t>With the emergence of new methodologies and technologies it has now become possible to manage large amounts of environmental sensing data and apply new integrated computing models to acquire </a:t>
            </a:r>
            <a:r>
              <a:rPr lang="en-US" b="1" dirty="0" smtClean="0">
                <a:solidFill>
                  <a:srgbClr val="FF0000"/>
                </a:solidFill>
              </a:rPr>
              <a:t>information intelligence</a:t>
            </a:r>
            <a:r>
              <a:rPr lang="en-US" dirty="0" smtClean="0"/>
              <a:t>.</a:t>
            </a:r>
          </a:p>
          <a:p>
            <a:pPr marL="285750" indent="-285750" algn="just">
              <a:buFont typeface="Wingdings" pitchFamily="2" charset="2"/>
              <a:buChar char="ü"/>
            </a:pPr>
            <a:endParaRPr lang="en-US" dirty="0" smtClean="0"/>
          </a:p>
          <a:p>
            <a:pPr marL="285750" indent="-285750" algn="just">
              <a:buFont typeface="Wingdings" pitchFamily="2" charset="2"/>
              <a:buChar char="ü"/>
            </a:pPr>
            <a:r>
              <a:rPr lang="en-US" b="1" dirty="0" smtClean="0">
                <a:solidFill>
                  <a:srgbClr val="FF0000"/>
                </a:solidFill>
              </a:rPr>
              <a:t>Integrated environmental intelligence (IEI) </a:t>
            </a:r>
            <a:r>
              <a:rPr lang="en-US" dirty="0" smtClean="0"/>
              <a:t>can be described as the capability of a system to access, process, </a:t>
            </a:r>
            <a:r>
              <a:rPr lang="en-US" dirty="0" err="1" smtClean="0"/>
              <a:t>visualise</a:t>
            </a:r>
            <a:r>
              <a:rPr lang="en-US" dirty="0" smtClean="0"/>
              <a:t> and share data, metadata and models from various domains (such as land-use/cover, biodiversity, atmosphere and socioeconomic) for various purposes</a:t>
            </a:r>
            <a:r>
              <a:rPr lang="en-US" dirty="0"/>
              <a:t>. </a:t>
            </a:r>
          </a:p>
          <a:p>
            <a:pPr marL="285750" indent="-285750" algn="just">
              <a:buFont typeface="Wingdings" pitchFamily="2" charset="2"/>
              <a:buChar char="ü"/>
            </a:pPr>
            <a:endParaRPr lang="en-US" dirty="0" smtClean="0"/>
          </a:p>
          <a:p>
            <a:pPr marL="285750" indent="-285750" algn="just">
              <a:buFont typeface="Wingdings" pitchFamily="2" charset="2"/>
              <a:buChar char="ü"/>
            </a:pPr>
            <a:r>
              <a:rPr lang="en-US" dirty="0" smtClean="0"/>
              <a:t>However</a:t>
            </a:r>
            <a:r>
              <a:rPr lang="en-US" dirty="0"/>
              <a:t>, environmental data is continuously increasing and is mostly fragmented, </a:t>
            </a:r>
            <a:r>
              <a:rPr lang="en-US" dirty="0" err="1"/>
              <a:t>unharmonised</a:t>
            </a:r>
            <a:r>
              <a:rPr lang="en-US" dirty="0"/>
              <a:t>, it exists in proprietary and open systems, it is less compliant to standards and sometimes requires extensive computing capacity, which makes it difficult for it to be </a:t>
            </a:r>
            <a:r>
              <a:rPr lang="en-US" dirty="0" err="1"/>
              <a:t>utilised</a:t>
            </a:r>
            <a:r>
              <a:rPr lang="en-US" dirty="0"/>
              <a:t> across the platforms. </a:t>
            </a:r>
          </a:p>
        </p:txBody>
      </p:sp>
    </p:spTree>
    <p:extLst>
      <p:ext uri="{BB962C8B-B14F-4D97-AF65-F5344CB8AC3E}">
        <p14:creationId xmlns:p14="http://schemas.microsoft.com/office/powerpoint/2010/main" val="754117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0" y="115888"/>
            <a:ext cx="9144000" cy="738187"/>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endParaRPr lang="en-US" sz="2000" b="1" i="1" dirty="0"/>
          </a:p>
          <a:p>
            <a:pPr>
              <a:spcBef>
                <a:spcPct val="10000"/>
              </a:spcBef>
              <a:defRPr/>
            </a:pPr>
            <a:r>
              <a:rPr lang="it-IT" sz="2000" b="1" i="1" dirty="0" err="1" smtClean="0">
                <a:solidFill>
                  <a:srgbClr val="000066"/>
                </a:solidFill>
              </a:rPr>
              <a:t>Cloud-based</a:t>
            </a:r>
            <a:r>
              <a:rPr lang="it-IT" sz="2000" b="1" i="1" dirty="0" smtClean="0">
                <a:solidFill>
                  <a:srgbClr val="000066"/>
                </a:solidFill>
              </a:rPr>
              <a:t> </a:t>
            </a:r>
            <a:r>
              <a:rPr lang="it-IT" sz="2000" b="1" i="1" dirty="0" err="1" smtClean="0">
                <a:solidFill>
                  <a:srgbClr val="000066"/>
                </a:solidFill>
              </a:rPr>
              <a:t>framework</a:t>
            </a:r>
            <a:endParaRPr lang="en-US" sz="2000" b="1" i="1" dirty="0">
              <a:solidFill>
                <a:srgbClr val="000066"/>
              </a:solidFill>
            </a:endParaRPr>
          </a:p>
        </p:txBody>
      </p:sp>
      <p:pic>
        <p:nvPicPr>
          <p:cNvPr id="81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23528" y="1124744"/>
            <a:ext cx="8414044" cy="1754326"/>
          </a:xfrm>
          <a:prstGeom prst="rect">
            <a:avLst/>
          </a:prstGeom>
          <a:noFill/>
        </p:spPr>
        <p:txBody>
          <a:bodyPr wrap="square" rtlCol="0">
            <a:spAutoFit/>
          </a:bodyPr>
          <a:lstStyle/>
          <a:p>
            <a:pPr algn="just"/>
            <a:endParaRPr lang="en-US" dirty="0"/>
          </a:p>
          <a:p>
            <a:pPr marL="285750" indent="-285750" algn="just">
              <a:buFont typeface="Wingdings" pitchFamily="2" charset="2"/>
              <a:buChar char="ü"/>
            </a:pPr>
            <a:r>
              <a:rPr lang="en-US" dirty="0" smtClean="0"/>
              <a:t>This </a:t>
            </a:r>
            <a:r>
              <a:rPr lang="en-US" dirty="0"/>
              <a:t>suggests that </a:t>
            </a:r>
            <a:r>
              <a:rPr lang="en-US" b="1" dirty="0" smtClean="0">
                <a:solidFill>
                  <a:srgbClr val="FF0000"/>
                </a:solidFill>
              </a:rPr>
              <a:t>integrated environmental </a:t>
            </a:r>
            <a:r>
              <a:rPr lang="en-US" b="1" dirty="0">
                <a:solidFill>
                  <a:srgbClr val="FF0000"/>
                </a:solidFill>
              </a:rPr>
              <a:t>monitoring </a:t>
            </a:r>
            <a:r>
              <a:rPr lang="en-US" dirty="0"/>
              <a:t>requires compliance to </a:t>
            </a:r>
            <a:r>
              <a:rPr lang="en-US" dirty="0" smtClean="0"/>
              <a:t>standards, data harmonization </a:t>
            </a:r>
            <a:r>
              <a:rPr lang="en-US" dirty="0"/>
              <a:t>and service interoperability together </a:t>
            </a:r>
            <a:r>
              <a:rPr lang="en-US" dirty="0" smtClean="0"/>
              <a:t>with extensive </a:t>
            </a:r>
            <a:r>
              <a:rPr lang="en-US" dirty="0"/>
              <a:t>on-demand processing and storage capacities </a:t>
            </a:r>
            <a:r>
              <a:rPr lang="en-US" dirty="0" smtClean="0"/>
              <a:t>in order </a:t>
            </a:r>
            <a:r>
              <a:rPr lang="en-US" dirty="0"/>
              <a:t>to answer science and policy related questions</a:t>
            </a:r>
            <a:r>
              <a:rPr lang="en-US" dirty="0" smtClean="0"/>
              <a:t>.</a:t>
            </a:r>
          </a:p>
          <a:p>
            <a:pPr algn="just"/>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120633"/>
            <a:ext cx="3816424" cy="254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716016" y="3241928"/>
            <a:ext cx="3960440" cy="2308324"/>
          </a:xfrm>
          <a:prstGeom prst="rect">
            <a:avLst/>
          </a:prstGeom>
          <a:noFill/>
        </p:spPr>
        <p:txBody>
          <a:bodyPr wrap="square" rtlCol="0">
            <a:spAutoFit/>
          </a:bodyPr>
          <a:lstStyle/>
          <a:p>
            <a:pPr marL="285750" indent="-285750" algn="just">
              <a:buFont typeface="Wingdings" pitchFamily="2" charset="2"/>
              <a:buChar char="ü"/>
            </a:pPr>
            <a:r>
              <a:rPr lang="en-US" dirty="0"/>
              <a:t>A </a:t>
            </a:r>
            <a:r>
              <a:rPr lang="en-US" b="1" dirty="0">
                <a:solidFill>
                  <a:srgbClr val="FF0000"/>
                </a:solidFill>
              </a:rPr>
              <a:t>cloud-based</a:t>
            </a:r>
            <a:r>
              <a:rPr lang="en-US" dirty="0">
                <a:solidFill>
                  <a:srgbClr val="FF0000"/>
                </a:solidFill>
              </a:rPr>
              <a:t> </a:t>
            </a:r>
            <a:r>
              <a:rPr lang="en-US" b="1" dirty="0">
                <a:solidFill>
                  <a:srgbClr val="FF0000"/>
                </a:solidFill>
              </a:rPr>
              <a:t>framework</a:t>
            </a:r>
            <a:r>
              <a:rPr lang="en-US" dirty="0">
                <a:solidFill>
                  <a:srgbClr val="FF0000"/>
                </a:solidFill>
              </a:rPr>
              <a:t> </a:t>
            </a:r>
            <a:r>
              <a:rPr lang="en-US" dirty="0"/>
              <a:t>enables data accessibility and storage across the platforms, and provides necessary on-demand computational resources for necessary processing, simulations and </a:t>
            </a:r>
            <a:r>
              <a:rPr lang="en-US" dirty="0" smtClean="0"/>
              <a:t>visualization </a:t>
            </a:r>
            <a:r>
              <a:rPr lang="en-US" dirty="0"/>
              <a:t>tasks. </a:t>
            </a:r>
            <a:endParaRPr lang="en-US" dirty="0" smtClean="0"/>
          </a:p>
          <a:p>
            <a:pPr marL="285750" indent="-285750" algn="just">
              <a:buFont typeface="Wingdings" pitchFamily="2" charset="2"/>
              <a:buChar char="ü"/>
            </a:pPr>
            <a:endParaRPr lang="en-US" dirty="0"/>
          </a:p>
        </p:txBody>
      </p:sp>
    </p:spTree>
    <p:extLst>
      <p:ext uri="{BB962C8B-B14F-4D97-AF65-F5344CB8AC3E}">
        <p14:creationId xmlns:p14="http://schemas.microsoft.com/office/powerpoint/2010/main" val="2841913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t="23990"/>
          <a:stretch>
            <a:fillRect/>
          </a:stretch>
        </p:blipFill>
        <p:spPr bwMode="auto">
          <a:xfrm>
            <a:off x="93663" y="1052513"/>
            <a:ext cx="5918200" cy="4221162"/>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8195" name="CasellaDiTesto 1"/>
          <p:cNvSpPr txBox="1">
            <a:spLocks noChangeArrowheads="1"/>
          </p:cNvSpPr>
          <p:nvPr/>
        </p:nvSpPr>
        <p:spPr bwMode="auto">
          <a:xfrm>
            <a:off x="250825" y="5324475"/>
            <a:ext cx="84976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it-IT" dirty="0" err="1">
                <a:solidFill>
                  <a:srgbClr val="000000"/>
                </a:solidFill>
                <a:latin typeface="+mn-lt"/>
              </a:rPr>
              <a:t>Implementation</a:t>
            </a:r>
            <a:r>
              <a:rPr lang="it-IT" dirty="0">
                <a:solidFill>
                  <a:srgbClr val="000000"/>
                </a:solidFill>
                <a:latin typeface="+mn-lt"/>
              </a:rPr>
              <a:t> of a “</a:t>
            </a:r>
            <a:r>
              <a:rPr lang="it-IT" b="1" dirty="0" err="1">
                <a:solidFill>
                  <a:srgbClr val="000000"/>
                </a:solidFill>
                <a:latin typeface="+mn-lt"/>
              </a:rPr>
              <a:t>Spatial</a:t>
            </a:r>
            <a:r>
              <a:rPr lang="it-IT" b="1" dirty="0">
                <a:solidFill>
                  <a:srgbClr val="000000"/>
                </a:solidFill>
                <a:latin typeface="+mn-lt"/>
              </a:rPr>
              <a:t> Data </a:t>
            </a:r>
            <a:r>
              <a:rPr lang="it-IT" b="1" dirty="0" err="1">
                <a:solidFill>
                  <a:srgbClr val="000000"/>
                </a:solidFill>
                <a:latin typeface="+mn-lt"/>
              </a:rPr>
              <a:t>Infrastructure</a:t>
            </a:r>
            <a:r>
              <a:rPr lang="it-IT" b="1" dirty="0">
                <a:solidFill>
                  <a:srgbClr val="000000"/>
                </a:solidFill>
                <a:latin typeface="+mn-lt"/>
              </a:rPr>
              <a:t> (SID)</a:t>
            </a:r>
            <a:r>
              <a:rPr lang="it-IT" dirty="0">
                <a:solidFill>
                  <a:srgbClr val="000000"/>
                </a:solidFill>
                <a:latin typeface="+mn-lt"/>
              </a:rPr>
              <a:t>” to </a:t>
            </a:r>
            <a:r>
              <a:rPr lang="it-IT" dirty="0" err="1">
                <a:solidFill>
                  <a:srgbClr val="000000"/>
                </a:solidFill>
                <a:latin typeface="+mn-lt"/>
              </a:rPr>
              <a:t>manage</a:t>
            </a:r>
            <a:r>
              <a:rPr lang="it-IT" dirty="0">
                <a:solidFill>
                  <a:srgbClr val="000000"/>
                </a:solidFill>
                <a:latin typeface="+mn-lt"/>
              </a:rPr>
              <a:t> and share </a:t>
            </a:r>
            <a:r>
              <a:rPr lang="it-IT" dirty="0" err="1">
                <a:solidFill>
                  <a:srgbClr val="000000"/>
                </a:solidFill>
                <a:latin typeface="+mn-lt"/>
              </a:rPr>
              <a:t>metadata</a:t>
            </a:r>
            <a:r>
              <a:rPr lang="it-IT" dirty="0">
                <a:solidFill>
                  <a:srgbClr val="000000"/>
                </a:solidFill>
                <a:latin typeface="+mn-lt"/>
              </a:rPr>
              <a:t> and data “</a:t>
            </a:r>
            <a:r>
              <a:rPr lang="it-IT" b="1" dirty="0">
                <a:solidFill>
                  <a:srgbClr val="000000"/>
                </a:solidFill>
                <a:latin typeface="+mn-lt"/>
              </a:rPr>
              <a:t>WEB </a:t>
            </a:r>
            <a:r>
              <a:rPr lang="it-IT" b="1" dirty="0" err="1">
                <a:solidFill>
                  <a:srgbClr val="000000"/>
                </a:solidFill>
                <a:latin typeface="+mn-lt"/>
              </a:rPr>
              <a:t>portal</a:t>
            </a:r>
            <a:r>
              <a:rPr lang="it-IT" dirty="0">
                <a:solidFill>
                  <a:srgbClr val="000000"/>
                </a:solidFill>
                <a:latin typeface="+mn-lt"/>
              </a:rPr>
              <a:t>” </a:t>
            </a:r>
            <a:r>
              <a:rPr lang="it-IT" dirty="0">
                <a:solidFill>
                  <a:srgbClr val="000000"/>
                </a:solidFill>
                <a:latin typeface="Calibri" pitchFamily="34" charset="0"/>
              </a:rPr>
              <a:t>(SHARE </a:t>
            </a:r>
            <a:r>
              <a:rPr lang="it-IT" dirty="0" err="1" smtClean="0">
                <a:solidFill>
                  <a:srgbClr val="000000"/>
                </a:solidFill>
                <a:latin typeface="Calibri" pitchFamily="34" charset="0"/>
              </a:rPr>
              <a:t>GeoNetwork</a:t>
            </a:r>
            <a:r>
              <a:rPr lang="it-IT" dirty="0">
                <a:solidFill>
                  <a:srgbClr val="000000"/>
                </a:solidFill>
                <a:latin typeface="Calibri" pitchFamily="34" charset="0"/>
              </a:rPr>
              <a:t>      http://</a:t>
            </a:r>
            <a:r>
              <a:rPr lang="it-IT" dirty="0" smtClean="0"/>
              <a:t>geonetwork.evk2cnr.org</a:t>
            </a:r>
            <a:r>
              <a:rPr lang="it-IT" dirty="0"/>
              <a:t>/</a:t>
            </a:r>
            <a:r>
              <a:rPr lang="it-IT" dirty="0" smtClean="0">
                <a:solidFill>
                  <a:srgbClr val="000000"/>
                </a:solidFill>
                <a:latin typeface="Calibri" pitchFamily="34" charset="0"/>
              </a:rPr>
              <a:t> ).</a:t>
            </a:r>
            <a:endParaRPr lang="it-IT" dirty="0">
              <a:latin typeface="Calibri" pitchFamily="34" charset="0"/>
            </a:endParaRPr>
          </a:p>
        </p:txBody>
      </p:sp>
      <p:sp>
        <p:nvSpPr>
          <p:cNvPr id="8196" name="Rectangle 6"/>
          <p:cNvSpPr>
            <a:spLocks noChangeArrowheads="1"/>
          </p:cNvSpPr>
          <p:nvPr/>
        </p:nvSpPr>
        <p:spPr bwMode="auto">
          <a:xfrm>
            <a:off x="6300788" y="1625600"/>
            <a:ext cx="25923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b="1">
                <a:solidFill>
                  <a:srgbClr val="292934"/>
                </a:solidFill>
              </a:rPr>
              <a:t>Cloud computing for storage, processing and analysis of large amount of data</a:t>
            </a:r>
            <a:r>
              <a:rPr lang="it-IT" sz="2400">
                <a:solidFill>
                  <a:srgbClr val="292934"/>
                </a:solidFill>
              </a:rPr>
              <a:t>.</a:t>
            </a:r>
          </a:p>
        </p:txBody>
      </p:sp>
      <p:sp>
        <p:nvSpPr>
          <p:cNvPr id="12294" name="Rectangle 8"/>
          <p:cNvSpPr>
            <a:spLocks noChangeArrowheads="1"/>
          </p:cNvSpPr>
          <p:nvPr/>
        </p:nvSpPr>
        <p:spPr bwMode="auto">
          <a:xfrm>
            <a:off x="0" y="115888"/>
            <a:ext cx="9144000" cy="738187"/>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endParaRPr lang="en-US" sz="2000" b="1" i="1" dirty="0"/>
          </a:p>
          <a:p>
            <a:pPr>
              <a:spcBef>
                <a:spcPct val="10000"/>
              </a:spcBef>
              <a:defRPr/>
            </a:pPr>
            <a:r>
              <a:rPr lang="it-IT" sz="2000" b="1" i="1" dirty="0" err="1">
                <a:solidFill>
                  <a:srgbClr val="000066"/>
                </a:solidFill>
              </a:rPr>
              <a:t>Cloud</a:t>
            </a:r>
            <a:r>
              <a:rPr lang="it-IT" sz="2000" b="1" i="1" dirty="0">
                <a:solidFill>
                  <a:srgbClr val="000066"/>
                </a:solidFill>
              </a:rPr>
              <a:t> </a:t>
            </a:r>
            <a:r>
              <a:rPr lang="it-IT" sz="2000" b="1" i="1" dirty="0" err="1">
                <a:solidFill>
                  <a:srgbClr val="000066"/>
                </a:solidFill>
              </a:rPr>
              <a:t>computing</a:t>
            </a:r>
            <a:r>
              <a:rPr lang="it-IT" sz="2000" i="1" dirty="0">
                <a:solidFill>
                  <a:srgbClr val="000066"/>
                </a:solidFill>
              </a:rPr>
              <a:t> - </a:t>
            </a:r>
            <a:r>
              <a:rPr lang="it-IT" sz="2000" b="1" i="1" dirty="0" err="1">
                <a:solidFill>
                  <a:srgbClr val="000066"/>
                </a:solidFill>
              </a:rPr>
              <a:t>SHAREGeoNetwork</a:t>
            </a:r>
            <a:endParaRPr lang="en-US" sz="2000" b="1" i="1" dirty="0">
              <a:solidFill>
                <a:srgbClr val="000066"/>
              </a:solidFill>
            </a:endParaRPr>
          </a:p>
        </p:txBody>
      </p:sp>
      <p:pic>
        <p:nvPicPr>
          <p:cNvPr id="819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666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0" y="115888"/>
            <a:ext cx="9144000" cy="738664"/>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endParaRPr lang="en-US" sz="2000" b="1" i="1" dirty="0"/>
          </a:p>
          <a:p>
            <a:pPr>
              <a:spcBef>
                <a:spcPct val="10000"/>
              </a:spcBef>
              <a:defRPr/>
            </a:pPr>
            <a:r>
              <a:rPr lang="en-US" sz="2000" b="1" i="1" dirty="0">
                <a:solidFill>
                  <a:srgbClr val="000066"/>
                </a:solidFill>
              </a:rPr>
              <a:t>Required Technical Capabilities for an IEM System</a:t>
            </a:r>
          </a:p>
        </p:txBody>
      </p:sp>
      <p:pic>
        <p:nvPicPr>
          <p:cNvPr id="81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67544" y="1052736"/>
            <a:ext cx="8208912" cy="5293757"/>
          </a:xfrm>
          <a:prstGeom prst="rect">
            <a:avLst/>
          </a:prstGeom>
          <a:noFill/>
        </p:spPr>
        <p:txBody>
          <a:bodyPr wrap="square" rtlCol="0">
            <a:spAutoFit/>
          </a:bodyPr>
          <a:lstStyle/>
          <a:p>
            <a:pPr algn="just"/>
            <a:r>
              <a:rPr lang="en-US" dirty="0" smtClean="0">
                <a:latin typeface="TimesNewRomanPSMT"/>
              </a:rPr>
              <a:t>In </a:t>
            </a:r>
            <a:r>
              <a:rPr lang="en-US" dirty="0">
                <a:latin typeface="TimesNewRomanPSMT"/>
              </a:rPr>
              <a:t>general, </a:t>
            </a:r>
            <a:r>
              <a:rPr lang="en-US" dirty="0" smtClean="0">
                <a:latin typeface="TimesNewRomanPSMT"/>
              </a:rPr>
              <a:t>the following capabilities should </a:t>
            </a:r>
            <a:r>
              <a:rPr lang="en-US" dirty="0">
                <a:latin typeface="TimesNewRomanPSMT"/>
              </a:rPr>
              <a:t>be considered as </a:t>
            </a:r>
            <a:r>
              <a:rPr lang="en-US" dirty="0" smtClean="0">
                <a:latin typeface="TimesNewRomanPSMT"/>
              </a:rPr>
              <a:t>technical requirements </a:t>
            </a:r>
            <a:r>
              <a:rPr lang="en-US" dirty="0">
                <a:latin typeface="TimesNewRomanPSMT"/>
              </a:rPr>
              <a:t>for integrated intelligence in an </a:t>
            </a:r>
            <a:r>
              <a:rPr lang="en-US" b="1" dirty="0" smtClean="0">
                <a:solidFill>
                  <a:srgbClr val="FF0000"/>
                </a:solidFill>
                <a:latin typeface="TimesNewRomanPSMT"/>
              </a:rPr>
              <a:t>integrated </a:t>
            </a:r>
            <a:r>
              <a:rPr lang="it-IT" b="1" dirty="0" err="1" smtClean="0">
                <a:solidFill>
                  <a:srgbClr val="FF0000"/>
                </a:solidFill>
                <a:latin typeface="TimesNewRomanPSMT"/>
              </a:rPr>
              <a:t>environmental</a:t>
            </a:r>
            <a:r>
              <a:rPr lang="it-IT" b="1" dirty="0">
                <a:solidFill>
                  <a:srgbClr val="FF0000"/>
                </a:solidFill>
                <a:latin typeface="TimesNewRomanPSMT"/>
              </a:rPr>
              <a:t> </a:t>
            </a:r>
            <a:r>
              <a:rPr lang="it-IT" b="1" dirty="0" err="1" smtClean="0">
                <a:solidFill>
                  <a:srgbClr val="FF0000"/>
                </a:solidFill>
                <a:latin typeface="TimesNewRomanPSMT"/>
              </a:rPr>
              <a:t>monitoring</a:t>
            </a:r>
            <a:r>
              <a:rPr lang="it-IT" b="1" dirty="0" smtClean="0">
                <a:solidFill>
                  <a:srgbClr val="FF0000"/>
                </a:solidFill>
                <a:latin typeface="TimesNewRomanPSMT"/>
              </a:rPr>
              <a:t> </a:t>
            </a:r>
            <a:r>
              <a:rPr lang="it-IT" b="1" dirty="0" err="1">
                <a:solidFill>
                  <a:srgbClr val="FF0000"/>
                </a:solidFill>
                <a:latin typeface="TimesNewRomanPSMT"/>
              </a:rPr>
              <a:t>system</a:t>
            </a:r>
            <a:r>
              <a:rPr lang="it-IT" dirty="0" smtClean="0">
                <a:latin typeface="TimesNewRomanPSMT"/>
              </a:rPr>
              <a:t>:</a:t>
            </a:r>
          </a:p>
          <a:p>
            <a:pPr algn="l"/>
            <a:endParaRPr lang="it-IT" sz="1600" dirty="0">
              <a:latin typeface="TimesNewRomanPSMT"/>
            </a:endParaRPr>
          </a:p>
          <a:p>
            <a:pPr algn="l"/>
            <a:endParaRPr lang="it-IT" sz="1600" dirty="0">
              <a:latin typeface="TimesNewRomanPSMT"/>
            </a:endParaRPr>
          </a:p>
          <a:p>
            <a:pPr marL="342900" indent="-342900" algn="just">
              <a:buAutoNum type="arabicParenR"/>
            </a:pPr>
            <a:r>
              <a:rPr lang="en-US" b="1" i="1" dirty="0" smtClean="0">
                <a:latin typeface="TimesNewRomanPS-ItalicMT"/>
              </a:rPr>
              <a:t>Data </a:t>
            </a:r>
            <a:r>
              <a:rPr lang="en-US" b="1" i="1" dirty="0">
                <a:latin typeface="TimesNewRomanPS-ItalicMT"/>
              </a:rPr>
              <a:t>Acquisition</a:t>
            </a:r>
            <a:r>
              <a:rPr lang="en-US" b="1" dirty="0">
                <a:latin typeface="TimesNewRomanPSMT"/>
              </a:rPr>
              <a:t>: </a:t>
            </a:r>
            <a:r>
              <a:rPr lang="en-US" dirty="0">
                <a:latin typeface="TimesNewRomanPSMT"/>
              </a:rPr>
              <a:t>the ability to collect data </a:t>
            </a:r>
            <a:r>
              <a:rPr lang="en-US" dirty="0" smtClean="0">
                <a:latin typeface="TimesNewRomanPSMT"/>
              </a:rPr>
              <a:t>from various </a:t>
            </a:r>
            <a:r>
              <a:rPr lang="en-US" dirty="0">
                <a:latin typeface="TimesNewRomanPSMT"/>
              </a:rPr>
              <a:t>sources including databases, flat files, web </a:t>
            </a:r>
            <a:r>
              <a:rPr lang="en-US" dirty="0" smtClean="0">
                <a:latin typeface="TimesNewRomanPSMT"/>
              </a:rPr>
              <a:t>services, sensors </a:t>
            </a:r>
            <a:r>
              <a:rPr lang="en-US" dirty="0">
                <a:latin typeface="TimesNewRomanPSMT"/>
              </a:rPr>
              <a:t>networks and web portals (e.g. OGC’s </a:t>
            </a:r>
            <a:r>
              <a:rPr lang="en-US" dirty="0" smtClean="0">
                <a:latin typeface="TimesNewRomanPSMT"/>
              </a:rPr>
              <a:t>Sensor Observation </a:t>
            </a:r>
            <a:r>
              <a:rPr lang="en-US" dirty="0">
                <a:latin typeface="TimesNewRomanPSMT"/>
              </a:rPr>
              <a:t>Service and Web Feature Service</a:t>
            </a:r>
            <a:r>
              <a:rPr lang="en-US" dirty="0" smtClean="0">
                <a:latin typeface="TimesNewRomanPSMT"/>
              </a:rPr>
              <a:t>), participatory </a:t>
            </a:r>
            <a:r>
              <a:rPr lang="en-US" dirty="0">
                <a:latin typeface="TimesNewRomanPSMT"/>
              </a:rPr>
              <a:t>sensing and citizens' observations (e.g. </a:t>
            </a:r>
            <a:r>
              <a:rPr lang="en-US" dirty="0" smtClean="0">
                <a:latin typeface="TimesNewRomanPSMT"/>
              </a:rPr>
              <a:t>using smart </a:t>
            </a:r>
            <a:r>
              <a:rPr lang="en-US" dirty="0">
                <a:latin typeface="TimesNewRomanPSMT"/>
              </a:rPr>
              <a:t>phones</a:t>
            </a:r>
            <a:r>
              <a:rPr lang="en-US" dirty="0" smtClean="0">
                <a:latin typeface="TimesNewRomanPSMT"/>
              </a:rPr>
              <a:t>). </a:t>
            </a:r>
          </a:p>
          <a:p>
            <a:pPr marL="342900" indent="-342900" algn="just">
              <a:buAutoNum type="arabicParenR"/>
            </a:pPr>
            <a:endParaRPr lang="en-US" dirty="0" smtClean="0">
              <a:latin typeface="TimesNewRomanPSMT"/>
            </a:endParaRPr>
          </a:p>
          <a:p>
            <a:pPr marL="342900" indent="-342900" algn="just">
              <a:buFontTx/>
              <a:buAutoNum type="arabicParenR"/>
            </a:pPr>
            <a:r>
              <a:rPr lang="en-US" b="1" dirty="0"/>
              <a:t>Schema mapping and transformations</a:t>
            </a:r>
            <a:r>
              <a:rPr lang="en-US" dirty="0"/>
              <a:t>: the ability to perform schema mappings to reference data sets, to </a:t>
            </a:r>
            <a:r>
              <a:rPr lang="en-US" dirty="0" smtClean="0"/>
              <a:t>harmonize </a:t>
            </a:r>
            <a:r>
              <a:rPr lang="en-US" dirty="0"/>
              <a:t>spatial schema based on ISO 19100 </a:t>
            </a:r>
            <a:r>
              <a:rPr lang="en-US" dirty="0" smtClean="0"/>
              <a:t>series</a:t>
            </a:r>
            <a:r>
              <a:rPr lang="en-GB" b="1" dirty="0"/>
              <a:t> </a:t>
            </a:r>
            <a:r>
              <a:rPr lang="en-GB" dirty="0"/>
              <a:t>of geographic information standards</a:t>
            </a:r>
            <a:r>
              <a:rPr lang="en-US" dirty="0" smtClean="0"/>
              <a:t>  </a:t>
            </a:r>
            <a:r>
              <a:rPr lang="en-US" dirty="0"/>
              <a:t>and INSPIRE specifications, for instance, coordinate transformation using different coordinate reference systems</a:t>
            </a:r>
            <a:r>
              <a:rPr lang="en-US" dirty="0" smtClean="0"/>
              <a:t>.</a:t>
            </a:r>
          </a:p>
          <a:p>
            <a:pPr marL="342900" indent="-342900" algn="just">
              <a:buFontTx/>
              <a:buAutoNum type="arabicParenR"/>
            </a:pPr>
            <a:endParaRPr lang="en-US" dirty="0" smtClean="0"/>
          </a:p>
          <a:p>
            <a:pPr marL="342900" indent="-342900" algn="just">
              <a:buFontTx/>
              <a:buAutoNum type="arabicParenR"/>
            </a:pPr>
            <a:r>
              <a:rPr lang="en-US" b="1" dirty="0"/>
              <a:t>Service interoperability</a:t>
            </a:r>
            <a:r>
              <a:rPr lang="en-US" dirty="0"/>
              <a:t>: the adoption of standards such as W3C's web standards, OASIS's </a:t>
            </a:r>
            <a:r>
              <a:rPr lang="en-US" dirty="0" smtClean="0"/>
              <a:t>RM-ODP and </a:t>
            </a:r>
            <a:r>
              <a:rPr lang="en-US" dirty="0"/>
              <a:t>OGC's view, download, discovery, catalogue services</a:t>
            </a:r>
            <a:r>
              <a:rPr lang="en-US" dirty="0" smtClean="0"/>
              <a:t>.</a:t>
            </a:r>
          </a:p>
        </p:txBody>
      </p:sp>
    </p:spTree>
    <p:extLst>
      <p:ext uri="{BB962C8B-B14F-4D97-AF65-F5344CB8AC3E}">
        <p14:creationId xmlns:p14="http://schemas.microsoft.com/office/powerpoint/2010/main" val="3612120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0" y="115888"/>
            <a:ext cx="9144000" cy="738187"/>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endParaRPr lang="en-US" sz="2000" b="1" i="1" dirty="0"/>
          </a:p>
          <a:p>
            <a:pPr>
              <a:spcBef>
                <a:spcPct val="10000"/>
              </a:spcBef>
              <a:defRPr/>
            </a:pPr>
            <a:r>
              <a:rPr lang="en-US" sz="2000" b="1" i="1" dirty="0">
                <a:solidFill>
                  <a:srgbClr val="000066"/>
                </a:solidFill>
              </a:rPr>
              <a:t>Required Technical Capabilities for an IEM System</a:t>
            </a:r>
          </a:p>
        </p:txBody>
      </p:sp>
      <p:pic>
        <p:nvPicPr>
          <p:cNvPr id="81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50032" y="1196752"/>
            <a:ext cx="8208912" cy="4924425"/>
          </a:xfrm>
          <a:prstGeom prst="rect">
            <a:avLst/>
          </a:prstGeom>
          <a:noFill/>
        </p:spPr>
        <p:txBody>
          <a:bodyPr wrap="square" rtlCol="0">
            <a:spAutoFit/>
          </a:bodyPr>
          <a:lstStyle/>
          <a:p>
            <a:pPr algn="just"/>
            <a:endParaRPr lang="en-US" sz="800" dirty="0"/>
          </a:p>
          <a:p>
            <a:pPr marL="342900" indent="-342900" algn="just">
              <a:buFont typeface="+mj-lt"/>
              <a:buAutoNum type="arabicParenR" startAt="4"/>
            </a:pPr>
            <a:r>
              <a:rPr lang="en-US" sz="1600" b="1" dirty="0" smtClean="0"/>
              <a:t>Data </a:t>
            </a:r>
            <a:r>
              <a:rPr lang="en-US" sz="1600" b="1" dirty="0"/>
              <a:t>fusion, processing and synthesis</a:t>
            </a:r>
            <a:r>
              <a:rPr lang="en-US" sz="1600" dirty="0"/>
              <a:t>: the ability </a:t>
            </a:r>
            <a:r>
              <a:rPr lang="en-US" sz="1600" dirty="0" smtClean="0"/>
              <a:t>to integrate </a:t>
            </a:r>
            <a:r>
              <a:rPr lang="en-US" sz="1600" dirty="0"/>
              <a:t>data and apply computational processing steps </a:t>
            </a:r>
            <a:r>
              <a:rPr lang="en-US" sz="1600" dirty="0" smtClean="0"/>
              <a:t>e.g. using </a:t>
            </a:r>
            <a:r>
              <a:rPr lang="en-US" sz="1600" i="1" dirty="0" smtClean="0"/>
              <a:t>OGC </a:t>
            </a:r>
            <a:r>
              <a:rPr lang="it-IT" sz="1600" i="1" dirty="0"/>
              <a:t>Web Processing Service </a:t>
            </a:r>
            <a:r>
              <a:rPr lang="it-IT" sz="1600" dirty="0"/>
              <a:t>(</a:t>
            </a:r>
            <a:r>
              <a:rPr lang="it-IT" sz="1600" dirty="0" smtClean="0"/>
              <a:t>WPS) </a:t>
            </a:r>
            <a:r>
              <a:rPr lang="en-US" sz="1600" dirty="0" smtClean="0"/>
              <a:t>standard</a:t>
            </a:r>
            <a:r>
              <a:rPr lang="en-US" sz="1600" dirty="0"/>
              <a:t>, in order to generate </a:t>
            </a:r>
            <a:r>
              <a:rPr lang="en-US" sz="1600" dirty="0" smtClean="0"/>
              <a:t>desired results </a:t>
            </a:r>
            <a:r>
              <a:rPr lang="en-US" sz="1600" dirty="0"/>
              <a:t>and build synthesis around gaps in data coverage</a:t>
            </a:r>
            <a:r>
              <a:rPr lang="en-US" sz="1600" dirty="0" smtClean="0"/>
              <a:t>.</a:t>
            </a:r>
          </a:p>
          <a:p>
            <a:pPr marL="342900" indent="-342900" algn="just">
              <a:buFont typeface="+mj-lt"/>
              <a:buAutoNum type="arabicParenR" startAt="4"/>
            </a:pPr>
            <a:endParaRPr lang="en-US" sz="1600" dirty="0"/>
          </a:p>
          <a:p>
            <a:pPr marL="342900" indent="-342900" algn="just">
              <a:buFont typeface="+mj-lt"/>
              <a:buAutoNum type="arabicParenR" startAt="4"/>
            </a:pPr>
            <a:r>
              <a:rPr lang="en-US" sz="1600" b="1" dirty="0" smtClean="0"/>
              <a:t>Workflow </a:t>
            </a:r>
            <a:r>
              <a:rPr lang="en-US" sz="1600" b="1" dirty="0"/>
              <a:t>management: </a:t>
            </a:r>
            <a:r>
              <a:rPr lang="en-US" sz="1600" dirty="0"/>
              <a:t>the ability to design, </a:t>
            </a:r>
            <a:r>
              <a:rPr lang="en-US" sz="1600" dirty="0" smtClean="0"/>
              <a:t>compose and </a:t>
            </a:r>
            <a:r>
              <a:rPr lang="en-US" sz="1600" dirty="0"/>
              <a:t>execute workflows, e.g. using </a:t>
            </a:r>
            <a:r>
              <a:rPr lang="en-US" sz="1600" dirty="0" err="1"/>
              <a:t>Kepler</a:t>
            </a:r>
            <a:r>
              <a:rPr lang="en-US" sz="1600" dirty="0"/>
              <a:t>, </a:t>
            </a:r>
            <a:r>
              <a:rPr lang="en-US" sz="1600" dirty="0" err="1"/>
              <a:t>Taverna</a:t>
            </a:r>
            <a:r>
              <a:rPr lang="en-US" sz="1600" dirty="0"/>
              <a:t>, </a:t>
            </a:r>
            <a:r>
              <a:rPr lang="en-US" sz="1600" dirty="0" smtClean="0"/>
              <a:t>LONI, Sunflower.</a:t>
            </a:r>
          </a:p>
          <a:p>
            <a:pPr marL="342900" indent="-342900" algn="just">
              <a:buFont typeface="+mj-lt"/>
              <a:buAutoNum type="arabicParenR" startAt="4"/>
            </a:pPr>
            <a:endParaRPr lang="en-US" sz="1600" dirty="0"/>
          </a:p>
          <a:p>
            <a:pPr marL="342900" indent="-342900" algn="just">
              <a:buFont typeface="+mj-lt"/>
              <a:buAutoNum type="arabicParenR" startAt="4"/>
            </a:pPr>
            <a:r>
              <a:rPr lang="en-US" sz="1600" b="1" dirty="0" smtClean="0"/>
              <a:t>Provenance</a:t>
            </a:r>
            <a:r>
              <a:rPr lang="en-US" sz="1600" b="1" dirty="0"/>
              <a:t>:</a:t>
            </a:r>
            <a:r>
              <a:rPr lang="en-US" sz="1600" dirty="0"/>
              <a:t> the ability to preserve and </a:t>
            </a:r>
            <a:r>
              <a:rPr lang="en-US" sz="1600" dirty="0" smtClean="0"/>
              <a:t>track information </a:t>
            </a:r>
            <a:r>
              <a:rPr lang="en-US" sz="1600" dirty="0"/>
              <a:t>about sources of data and processes</a:t>
            </a:r>
            <a:r>
              <a:rPr lang="en-US" sz="1600" dirty="0" smtClean="0"/>
              <a:t>.</a:t>
            </a:r>
          </a:p>
          <a:p>
            <a:pPr marL="342900" indent="-342900" algn="just">
              <a:buFont typeface="+mj-lt"/>
              <a:buAutoNum type="arabicParenR" startAt="4"/>
            </a:pPr>
            <a:endParaRPr lang="en-US" sz="1600" dirty="0"/>
          </a:p>
          <a:p>
            <a:pPr marL="342900" indent="-342900" algn="just">
              <a:buFont typeface="+mj-lt"/>
              <a:buAutoNum type="arabicParenR" startAt="4"/>
            </a:pPr>
            <a:r>
              <a:rPr lang="en-US" sz="1600" b="1" dirty="0" err="1" smtClean="0"/>
              <a:t>Visualisation</a:t>
            </a:r>
            <a:r>
              <a:rPr lang="en-US" sz="1600" b="1" dirty="0"/>
              <a:t>:</a:t>
            </a:r>
            <a:r>
              <a:rPr lang="en-US" sz="1600" dirty="0"/>
              <a:t> the ability to generate data </a:t>
            </a:r>
            <a:r>
              <a:rPr lang="en-US" sz="1600" dirty="0" smtClean="0"/>
              <a:t>and processing </a:t>
            </a:r>
            <a:r>
              <a:rPr lang="en-US" sz="1600" dirty="0"/>
              <a:t>outputs in an user-friendly i.e. </a:t>
            </a:r>
            <a:r>
              <a:rPr lang="en-US" sz="1600" dirty="0" smtClean="0"/>
              <a:t>human understandable </a:t>
            </a:r>
            <a:r>
              <a:rPr lang="en-US" sz="1600" dirty="0"/>
              <a:t>way by using various GUI techniques (</a:t>
            </a:r>
            <a:r>
              <a:rPr lang="en-US" sz="1600" dirty="0" smtClean="0"/>
              <a:t>e.g. OpenGL </a:t>
            </a:r>
            <a:r>
              <a:rPr lang="en-US" sz="1600" dirty="0"/>
              <a:t>standard</a:t>
            </a:r>
            <a:r>
              <a:rPr lang="en-US" sz="1600" dirty="0" smtClean="0"/>
              <a:t>), 2D/3D </a:t>
            </a:r>
            <a:r>
              <a:rPr lang="en-US" sz="1600" dirty="0"/>
              <a:t>maps, simulations, gaming, etc</a:t>
            </a:r>
            <a:r>
              <a:rPr lang="en-US" sz="1600" dirty="0" smtClean="0"/>
              <a:t>.</a:t>
            </a:r>
          </a:p>
          <a:p>
            <a:pPr marL="342900" indent="-342900" algn="just">
              <a:buFont typeface="+mj-lt"/>
              <a:buAutoNum type="arabicParenR" startAt="4"/>
            </a:pPr>
            <a:endParaRPr lang="en-US" sz="1600" dirty="0"/>
          </a:p>
          <a:p>
            <a:pPr marL="342900" indent="-342900" algn="just">
              <a:buFont typeface="+mj-lt"/>
              <a:buAutoNum type="arabicParenR" startAt="4"/>
            </a:pPr>
            <a:r>
              <a:rPr lang="en-US" sz="1600" b="1" dirty="0" smtClean="0"/>
              <a:t>Decision-making</a:t>
            </a:r>
            <a:r>
              <a:rPr lang="en-US" sz="1600" b="1" dirty="0"/>
              <a:t>:</a:t>
            </a:r>
            <a:r>
              <a:rPr lang="en-US" sz="1600" dirty="0"/>
              <a:t> the ability to enable users to </a:t>
            </a:r>
            <a:r>
              <a:rPr lang="en-US" sz="1600" dirty="0" smtClean="0"/>
              <a:t>take decisions </a:t>
            </a:r>
            <a:r>
              <a:rPr lang="en-US" sz="1600" dirty="0"/>
              <a:t>based on the recommended ‘best-fit’ output </a:t>
            </a:r>
            <a:r>
              <a:rPr lang="en-US" sz="1600" dirty="0" smtClean="0"/>
              <a:t>from various </a:t>
            </a:r>
            <a:r>
              <a:rPr lang="en-US" sz="1600" dirty="0"/>
              <a:t>scenarios using artificial intelligence (</a:t>
            </a:r>
            <a:r>
              <a:rPr lang="en-US" sz="1600" i="1" dirty="0" smtClean="0"/>
              <a:t>predicate, description</a:t>
            </a:r>
            <a:r>
              <a:rPr lang="en-US" sz="1600" i="1" dirty="0"/>
              <a:t>, fuzzy logic</a:t>
            </a:r>
            <a:r>
              <a:rPr lang="en-US" sz="1600" dirty="0"/>
              <a:t>), expert systems tools </a:t>
            </a:r>
            <a:r>
              <a:rPr lang="en-US" sz="1600" dirty="0" smtClean="0"/>
              <a:t>and techniques </a:t>
            </a:r>
            <a:r>
              <a:rPr lang="en-US" sz="1600" dirty="0"/>
              <a:t>(</a:t>
            </a:r>
            <a:r>
              <a:rPr lang="en-US" sz="1600" i="1" dirty="0"/>
              <a:t>DROOLS and JESS rule-based engines</a:t>
            </a:r>
            <a:r>
              <a:rPr lang="en-US" sz="1600" dirty="0" smtClean="0"/>
              <a:t>).</a:t>
            </a:r>
          </a:p>
        </p:txBody>
      </p:sp>
    </p:spTree>
    <p:extLst>
      <p:ext uri="{BB962C8B-B14F-4D97-AF65-F5344CB8AC3E}">
        <p14:creationId xmlns:p14="http://schemas.microsoft.com/office/powerpoint/2010/main" val="1259841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0" y="115888"/>
            <a:ext cx="9144000" cy="738187"/>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endParaRPr lang="en-US" sz="2000" b="1" i="1" dirty="0"/>
          </a:p>
          <a:p>
            <a:pPr>
              <a:spcBef>
                <a:spcPct val="10000"/>
              </a:spcBef>
              <a:defRPr/>
            </a:pPr>
            <a:r>
              <a:rPr lang="en-US" sz="2000" b="1" i="1" dirty="0">
                <a:solidFill>
                  <a:srgbClr val="000066"/>
                </a:solidFill>
              </a:rPr>
              <a:t>Required Technical Capabilities for an IEM System</a:t>
            </a:r>
          </a:p>
        </p:txBody>
      </p:sp>
      <p:pic>
        <p:nvPicPr>
          <p:cNvPr id="81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67544" y="1340768"/>
            <a:ext cx="8208912" cy="3816429"/>
          </a:xfrm>
          <a:prstGeom prst="rect">
            <a:avLst/>
          </a:prstGeom>
          <a:noFill/>
        </p:spPr>
        <p:txBody>
          <a:bodyPr wrap="square" rtlCol="0">
            <a:spAutoFit/>
          </a:bodyPr>
          <a:lstStyle/>
          <a:p>
            <a:pPr marL="342900" indent="-342900" algn="just">
              <a:buFont typeface="+mj-lt"/>
              <a:buAutoNum type="arabicParenR" startAt="9"/>
            </a:pPr>
            <a:r>
              <a:rPr lang="en-US" b="1" dirty="0" smtClean="0"/>
              <a:t>Social-networking: </a:t>
            </a:r>
            <a:r>
              <a:rPr lang="en-US" dirty="0" smtClean="0"/>
              <a:t>the ability to enable users to interact with each other and share experiences (e.g. Web 2.0, forums, twitter, </a:t>
            </a:r>
            <a:r>
              <a:rPr lang="en-US" dirty="0" err="1" smtClean="0"/>
              <a:t>etc</a:t>
            </a:r>
            <a:r>
              <a:rPr lang="en-US" dirty="0" smtClean="0"/>
              <a:t>).</a:t>
            </a:r>
          </a:p>
          <a:p>
            <a:pPr marL="342900" indent="-342900" algn="just">
              <a:buFont typeface="+mj-lt"/>
              <a:buAutoNum type="arabicParenR" startAt="9"/>
            </a:pPr>
            <a:endParaRPr lang="en-US" dirty="0" smtClean="0"/>
          </a:p>
          <a:p>
            <a:pPr marL="342900" indent="-342900" algn="just">
              <a:buFont typeface="+mj-lt"/>
              <a:buAutoNum type="arabicParenR" startAt="9"/>
            </a:pPr>
            <a:r>
              <a:rPr lang="en-US" b="1" dirty="0" smtClean="0"/>
              <a:t>Feedback mechanisms: </a:t>
            </a:r>
            <a:r>
              <a:rPr lang="en-US" dirty="0" smtClean="0"/>
              <a:t>the ability to enable users to provide feedback/comments on results, annotate data and processing outputs (e.g. Web 2.0, Wikis, Issue Tracking).</a:t>
            </a:r>
          </a:p>
          <a:p>
            <a:pPr marL="342900" indent="-342900" algn="just">
              <a:buFont typeface="+mj-lt"/>
              <a:buAutoNum type="arabicParenR" startAt="9"/>
            </a:pPr>
            <a:endParaRPr lang="en-US" dirty="0" smtClean="0"/>
          </a:p>
          <a:p>
            <a:pPr marL="342900" indent="-342900" algn="just">
              <a:buFont typeface="+mj-lt"/>
              <a:buAutoNum type="arabicParenR" startAt="9"/>
            </a:pPr>
            <a:r>
              <a:rPr lang="en-US" b="1" dirty="0" smtClean="0"/>
              <a:t>Security and reliability: </a:t>
            </a:r>
            <a:r>
              <a:rPr lang="en-US" dirty="0" smtClean="0"/>
              <a:t>the ability to implement authentication, authorization, encryption, decryption, auditing and backup mechanisms to enable use of data and services by legitimate users and avoid loss of data.</a:t>
            </a:r>
          </a:p>
          <a:p>
            <a:pPr marL="342900" indent="-342900" algn="just">
              <a:buFont typeface="+mj-lt"/>
              <a:buAutoNum type="arabicParenR" startAt="9"/>
            </a:pPr>
            <a:endParaRPr lang="en-US" dirty="0" smtClean="0"/>
          </a:p>
          <a:p>
            <a:pPr marL="342900" indent="-342900" algn="just">
              <a:buFont typeface="+mj-lt"/>
              <a:buAutoNum type="arabicParenR" startAt="9"/>
            </a:pPr>
            <a:r>
              <a:rPr lang="en-US" b="1" dirty="0" smtClean="0"/>
              <a:t>Extensibility: </a:t>
            </a:r>
            <a:r>
              <a:rPr lang="en-US" dirty="0" smtClean="0"/>
              <a:t>the ability to add new users, new data sources and new application-specific models, etc. </a:t>
            </a:r>
          </a:p>
          <a:p>
            <a:pPr algn="just"/>
            <a:endParaRPr lang="en-US" sz="800" dirty="0"/>
          </a:p>
        </p:txBody>
      </p:sp>
    </p:spTree>
    <p:extLst>
      <p:ext uri="{BB962C8B-B14F-4D97-AF65-F5344CB8AC3E}">
        <p14:creationId xmlns:p14="http://schemas.microsoft.com/office/powerpoint/2010/main" val="3974715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0" y="115888"/>
            <a:ext cx="9144000" cy="707886"/>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endParaRPr lang="en-US" sz="2000" b="1" i="1" dirty="0"/>
          </a:p>
          <a:p>
            <a:r>
              <a:rPr lang="it-IT" sz="2000" b="1" i="1" dirty="0" smtClean="0">
                <a:solidFill>
                  <a:srgbClr val="000066"/>
                </a:solidFill>
              </a:rPr>
              <a:t>The </a:t>
            </a:r>
            <a:r>
              <a:rPr lang="it-IT" sz="2000" b="1" i="1" dirty="0" err="1" smtClean="0">
                <a:solidFill>
                  <a:srgbClr val="000066"/>
                </a:solidFill>
              </a:rPr>
              <a:t>Cloud-based</a:t>
            </a:r>
            <a:r>
              <a:rPr lang="it-IT" sz="2000" b="1" i="1" dirty="0" smtClean="0">
                <a:solidFill>
                  <a:srgbClr val="000066"/>
                </a:solidFill>
              </a:rPr>
              <a:t> </a:t>
            </a:r>
            <a:r>
              <a:rPr lang="it-IT" sz="2000" b="1" i="1" dirty="0" err="1" smtClean="0">
                <a:solidFill>
                  <a:srgbClr val="000066"/>
                </a:solidFill>
              </a:rPr>
              <a:t>architecture</a:t>
            </a:r>
            <a:endParaRPr lang="it-IT" sz="2000" b="1" i="1" dirty="0">
              <a:solidFill>
                <a:srgbClr val="000066"/>
              </a:solidFill>
            </a:endParaRPr>
          </a:p>
        </p:txBody>
      </p:sp>
      <p:pic>
        <p:nvPicPr>
          <p:cNvPr id="81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547664" y="2348880"/>
            <a:ext cx="184731" cy="369332"/>
          </a:xfrm>
          <a:prstGeom prst="rect">
            <a:avLst/>
          </a:prstGeom>
          <a:noFill/>
        </p:spPr>
        <p:txBody>
          <a:bodyPr wrap="none" rtlCol="0">
            <a:spAutoFit/>
          </a:bodyPr>
          <a:lstStyle/>
          <a:p>
            <a:endParaRPr lang="it-IT" dirty="0"/>
          </a:p>
        </p:txBody>
      </p:sp>
      <p:sp>
        <p:nvSpPr>
          <p:cNvPr id="4" name="CasellaDiTesto 3"/>
          <p:cNvSpPr txBox="1"/>
          <p:nvPr/>
        </p:nvSpPr>
        <p:spPr>
          <a:xfrm>
            <a:off x="395536" y="1052736"/>
            <a:ext cx="7992888" cy="830997"/>
          </a:xfrm>
          <a:prstGeom prst="rect">
            <a:avLst/>
          </a:prstGeom>
          <a:noFill/>
        </p:spPr>
        <p:txBody>
          <a:bodyPr wrap="square" rtlCol="0">
            <a:spAutoFit/>
          </a:bodyPr>
          <a:lstStyle/>
          <a:p>
            <a:pPr marL="285750" indent="-285750" algn="just">
              <a:buFont typeface="Wingdings" pitchFamily="2" charset="2"/>
              <a:buChar char="ü"/>
            </a:pPr>
            <a:r>
              <a:rPr lang="en-US" sz="1600" dirty="0"/>
              <a:t>The </a:t>
            </a:r>
            <a:r>
              <a:rPr lang="en-US" sz="1600" dirty="0" smtClean="0"/>
              <a:t>proposed architecture mainly </a:t>
            </a:r>
            <a:r>
              <a:rPr lang="en-US" sz="1600" dirty="0"/>
              <a:t>consists of </a:t>
            </a:r>
            <a:r>
              <a:rPr lang="en-US" sz="1600" b="1" dirty="0">
                <a:solidFill>
                  <a:srgbClr val="FF0000"/>
                </a:solidFill>
              </a:rPr>
              <a:t>five</a:t>
            </a:r>
            <a:r>
              <a:rPr lang="en-US" sz="1600" b="1" dirty="0"/>
              <a:t> </a:t>
            </a:r>
            <a:r>
              <a:rPr lang="en-US" sz="1600" dirty="0"/>
              <a:t>horizontal and </a:t>
            </a:r>
            <a:r>
              <a:rPr lang="en-US" sz="1600" b="1" dirty="0">
                <a:solidFill>
                  <a:srgbClr val="FF0000"/>
                </a:solidFill>
              </a:rPr>
              <a:t>two</a:t>
            </a:r>
            <a:r>
              <a:rPr lang="en-US" sz="1600" dirty="0">
                <a:solidFill>
                  <a:srgbClr val="FF0000"/>
                </a:solidFill>
              </a:rPr>
              <a:t> </a:t>
            </a:r>
            <a:r>
              <a:rPr lang="en-US" sz="1600" dirty="0"/>
              <a:t>vertical layers.  </a:t>
            </a:r>
            <a:r>
              <a:rPr lang="en-US" sz="1600" dirty="0" smtClean="0"/>
              <a:t>The </a:t>
            </a:r>
            <a:r>
              <a:rPr lang="en-US" sz="1600" dirty="0"/>
              <a:t>output from the </a:t>
            </a:r>
            <a:r>
              <a:rPr lang="en-US" sz="1600" i="1" dirty="0"/>
              <a:t>first two bottom</a:t>
            </a:r>
            <a:r>
              <a:rPr lang="en-US" sz="1600" dirty="0"/>
              <a:t> layers is generic which can be tailored to specific application needs in the above three layers.</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175" y="2143140"/>
            <a:ext cx="7067377" cy="38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661208" y="3972092"/>
            <a:ext cx="1098828" cy="246221"/>
          </a:xfrm>
          <a:prstGeom prst="rect">
            <a:avLst/>
          </a:prstGeom>
          <a:noFill/>
        </p:spPr>
        <p:txBody>
          <a:bodyPr wrap="square" rtlCol="0">
            <a:spAutoFit/>
          </a:bodyPr>
          <a:lstStyle/>
          <a:p>
            <a:r>
              <a:rPr lang="it-IT" sz="1000" dirty="0" smtClean="0">
                <a:solidFill>
                  <a:srgbClr val="FF0000"/>
                </a:solidFill>
              </a:rPr>
              <a:t>, </a:t>
            </a:r>
            <a:r>
              <a:rPr lang="it-IT" sz="800" dirty="0" smtClean="0">
                <a:solidFill>
                  <a:srgbClr val="FF0000"/>
                </a:solidFill>
              </a:rPr>
              <a:t>ISO 19100 Series</a:t>
            </a:r>
            <a:endParaRPr lang="it-IT" sz="800" dirty="0">
              <a:solidFill>
                <a:srgbClr val="FF0000"/>
              </a:solidFill>
            </a:endParaRPr>
          </a:p>
        </p:txBody>
      </p:sp>
    </p:spTree>
    <p:extLst>
      <p:ext uri="{BB962C8B-B14F-4D97-AF65-F5344CB8AC3E}">
        <p14:creationId xmlns:p14="http://schemas.microsoft.com/office/powerpoint/2010/main" val="316331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0" y="115888"/>
            <a:ext cx="9144000" cy="738187"/>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endParaRPr lang="en-US" sz="2000" b="1" i="1" dirty="0"/>
          </a:p>
          <a:p>
            <a:pPr>
              <a:spcBef>
                <a:spcPct val="10000"/>
              </a:spcBef>
              <a:defRPr/>
            </a:pPr>
            <a:r>
              <a:rPr lang="it-IT" sz="2000" b="1" i="1" dirty="0" smtClean="0">
                <a:solidFill>
                  <a:srgbClr val="000066"/>
                </a:solidFill>
              </a:rPr>
              <a:t>H</a:t>
            </a:r>
            <a:r>
              <a:rPr lang="en-US" sz="2000" b="1" i="1" dirty="0" err="1">
                <a:solidFill>
                  <a:srgbClr val="000066"/>
                </a:solidFill>
              </a:rPr>
              <a:t>orizontal</a:t>
            </a:r>
            <a:r>
              <a:rPr lang="en-US" sz="2000" b="1" i="1" dirty="0">
                <a:solidFill>
                  <a:srgbClr val="000066"/>
                </a:solidFill>
              </a:rPr>
              <a:t> layers</a:t>
            </a:r>
          </a:p>
        </p:txBody>
      </p:sp>
      <p:pic>
        <p:nvPicPr>
          <p:cNvPr id="81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467544" y="1196752"/>
            <a:ext cx="7992888" cy="4985980"/>
          </a:xfrm>
          <a:prstGeom prst="rect">
            <a:avLst/>
          </a:prstGeom>
          <a:noFill/>
        </p:spPr>
        <p:txBody>
          <a:bodyPr wrap="square" rtlCol="0">
            <a:spAutoFit/>
          </a:bodyPr>
          <a:lstStyle/>
          <a:p>
            <a:pPr algn="just"/>
            <a:endParaRPr lang="en-US" sz="800" dirty="0"/>
          </a:p>
          <a:p>
            <a:pPr marL="342900" indent="-342900" algn="just">
              <a:buFont typeface="+mj-lt"/>
              <a:buAutoNum type="arabicParenR"/>
            </a:pPr>
            <a:r>
              <a:rPr lang="en-US" sz="1400" b="1" dirty="0" smtClean="0"/>
              <a:t>The </a:t>
            </a:r>
            <a:r>
              <a:rPr lang="en-US" sz="1400" b="1" dirty="0"/>
              <a:t>platform integration layer </a:t>
            </a:r>
            <a:r>
              <a:rPr lang="en-US" sz="1400" dirty="0"/>
              <a:t>depicts a </a:t>
            </a:r>
            <a:r>
              <a:rPr lang="en-US" sz="1400" dirty="0" smtClean="0"/>
              <a:t>cyber-infrastructure based </a:t>
            </a:r>
            <a:r>
              <a:rPr lang="en-US" sz="1400" dirty="0"/>
              <a:t>on a </a:t>
            </a:r>
            <a:r>
              <a:rPr lang="en-US" sz="1400" b="1" dirty="0">
                <a:solidFill>
                  <a:srgbClr val="FF0000"/>
                </a:solidFill>
              </a:rPr>
              <a:t>i</a:t>
            </a:r>
            <a:r>
              <a:rPr lang="en-US" sz="1400" b="1" dirty="0" smtClean="0">
                <a:solidFill>
                  <a:srgbClr val="FF0000"/>
                </a:solidFill>
              </a:rPr>
              <a:t>nter-cloud</a:t>
            </a:r>
            <a:r>
              <a:rPr lang="en-US" sz="1400" dirty="0" smtClean="0"/>
              <a:t> </a:t>
            </a:r>
            <a:r>
              <a:rPr lang="en-US" sz="1400" dirty="0"/>
              <a:t>environment </a:t>
            </a:r>
            <a:r>
              <a:rPr lang="en-US" sz="1400" dirty="0" smtClean="0"/>
              <a:t>that ensures </a:t>
            </a:r>
            <a:r>
              <a:rPr lang="en-US" sz="1400" dirty="0"/>
              <a:t>cross-platform accessibility of </a:t>
            </a:r>
            <a:r>
              <a:rPr lang="en-US" sz="1400" dirty="0" smtClean="0"/>
              <a:t>environmental data.</a:t>
            </a:r>
          </a:p>
          <a:p>
            <a:pPr marL="342900" indent="-342900" algn="just">
              <a:buFont typeface="+mj-lt"/>
              <a:buAutoNum type="arabicParenR"/>
            </a:pPr>
            <a:endParaRPr lang="en-US" sz="1400" dirty="0"/>
          </a:p>
          <a:p>
            <a:pPr marL="342900" indent="-342900" algn="just">
              <a:buFont typeface="+mj-lt"/>
              <a:buAutoNum type="arabicParenR"/>
            </a:pPr>
            <a:r>
              <a:rPr lang="en-US" sz="1400" b="1" dirty="0" smtClean="0"/>
              <a:t>The </a:t>
            </a:r>
            <a:r>
              <a:rPr lang="en-US" sz="1400" b="1" dirty="0"/>
              <a:t>data acquisition and analysis layer</a:t>
            </a:r>
            <a:r>
              <a:rPr lang="en-US" sz="1400" dirty="0"/>
              <a:t> is used </a:t>
            </a:r>
            <a:r>
              <a:rPr lang="en-US" sz="1400" dirty="0" smtClean="0"/>
              <a:t>to access </a:t>
            </a:r>
            <a:r>
              <a:rPr lang="en-US" sz="1400" dirty="0"/>
              <a:t>environmental data from various </a:t>
            </a:r>
            <a:r>
              <a:rPr lang="en-US" sz="1400" dirty="0" smtClean="0"/>
              <a:t>sources including </a:t>
            </a:r>
            <a:r>
              <a:rPr lang="en-US" sz="1400" dirty="0"/>
              <a:t>remote database repositories, sensor </a:t>
            </a:r>
            <a:r>
              <a:rPr lang="en-US" sz="1400" dirty="0" smtClean="0"/>
              <a:t>nets, citizens</a:t>
            </a:r>
            <a:r>
              <a:rPr lang="en-US" sz="1400" dirty="0"/>
              <a:t>’ observations in the cloud environment. </a:t>
            </a:r>
            <a:r>
              <a:rPr lang="en-US" sz="1400" dirty="0" smtClean="0"/>
              <a:t>This layer </a:t>
            </a:r>
            <a:r>
              <a:rPr lang="en-US" sz="1400" dirty="0"/>
              <a:t>also ensures the quality of data acquired </a:t>
            </a:r>
            <a:r>
              <a:rPr lang="en-US" sz="1400" dirty="0" smtClean="0"/>
              <a:t>and identifies </a:t>
            </a:r>
            <a:r>
              <a:rPr lang="en-US" sz="1400" dirty="0"/>
              <a:t>the need for necessary data </a:t>
            </a:r>
            <a:r>
              <a:rPr lang="en-US" sz="1400" dirty="0" smtClean="0"/>
              <a:t>harmonization and data </a:t>
            </a:r>
            <a:r>
              <a:rPr lang="en-US" sz="1400" dirty="0"/>
              <a:t>cleansing</a:t>
            </a:r>
            <a:r>
              <a:rPr lang="en-US" sz="1400" dirty="0" smtClean="0"/>
              <a:t>.</a:t>
            </a:r>
          </a:p>
          <a:p>
            <a:pPr marL="342900" indent="-342900" algn="just">
              <a:buFont typeface="+mj-lt"/>
              <a:buAutoNum type="arabicParenR"/>
            </a:pPr>
            <a:endParaRPr lang="en-US" sz="1400" dirty="0"/>
          </a:p>
          <a:p>
            <a:pPr marL="342900" indent="-342900" algn="just">
              <a:buFont typeface="+mj-lt"/>
              <a:buAutoNum type="arabicParenR"/>
            </a:pPr>
            <a:r>
              <a:rPr lang="en-US" sz="1400" b="1" dirty="0" smtClean="0"/>
              <a:t>The </a:t>
            </a:r>
            <a:r>
              <a:rPr lang="en-US" sz="1400" b="1" dirty="0"/>
              <a:t>thematic layer</a:t>
            </a:r>
            <a:r>
              <a:rPr lang="en-US" sz="1400" dirty="0"/>
              <a:t> classifies the acquired data </a:t>
            </a:r>
            <a:r>
              <a:rPr lang="en-US" sz="1400" dirty="0" smtClean="0"/>
              <a:t>into application </a:t>
            </a:r>
            <a:r>
              <a:rPr lang="en-US" sz="1400" dirty="0"/>
              <a:t>specific thematic categories and </a:t>
            </a:r>
            <a:r>
              <a:rPr lang="en-US" sz="1400" dirty="0" smtClean="0"/>
              <a:t>performs data harmonization </a:t>
            </a:r>
            <a:r>
              <a:rPr lang="en-US" sz="1400" dirty="0"/>
              <a:t>and updates the </a:t>
            </a:r>
            <a:r>
              <a:rPr lang="en-US" sz="1400" dirty="0" smtClean="0"/>
              <a:t>data/service catalogues </a:t>
            </a:r>
            <a:r>
              <a:rPr lang="en-US" sz="1400" dirty="0"/>
              <a:t>for further use of the data</a:t>
            </a:r>
            <a:r>
              <a:rPr lang="en-US" sz="1400" dirty="0" smtClean="0"/>
              <a:t>.</a:t>
            </a:r>
          </a:p>
          <a:p>
            <a:pPr marL="342900" indent="-342900" algn="just">
              <a:buFont typeface="+mj-lt"/>
              <a:buAutoNum type="arabicParenR"/>
            </a:pPr>
            <a:endParaRPr lang="en-US" sz="1400" dirty="0"/>
          </a:p>
          <a:p>
            <a:pPr marL="342900" indent="-342900" algn="just">
              <a:buFont typeface="+mj-lt"/>
              <a:buAutoNum type="arabicParenR"/>
            </a:pPr>
            <a:r>
              <a:rPr lang="en-US" sz="1400" b="1" dirty="0" smtClean="0"/>
              <a:t>The </a:t>
            </a:r>
            <a:r>
              <a:rPr lang="en-US" sz="1400" b="1" dirty="0"/>
              <a:t>service composition layer </a:t>
            </a:r>
            <a:r>
              <a:rPr lang="en-US" sz="1400" dirty="0"/>
              <a:t>is needed to </a:t>
            </a:r>
            <a:r>
              <a:rPr lang="en-US" sz="1400" dirty="0" smtClean="0"/>
              <a:t>design workflows</a:t>
            </a:r>
            <a:r>
              <a:rPr lang="en-US" sz="1400" dirty="0"/>
              <a:t>, identify data sources, and link </a:t>
            </a:r>
            <a:r>
              <a:rPr lang="en-US" sz="1400" dirty="0" smtClean="0"/>
              <a:t>necessary processing </a:t>
            </a:r>
            <a:r>
              <a:rPr lang="en-US" sz="1400" dirty="0"/>
              <a:t>components to enact the </a:t>
            </a:r>
            <a:r>
              <a:rPr lang="en-US" sz="1400" dirty="0" smtClean="0"/>
              <a:t>workflows. Furthermore</a:t>
            </a:r>
            <a:r>
              <a:rPr lang="en-US" sz="1400" dirty="0"/>
              <a:t>, necessary analytical analysis of </a:t>
            </a:r>
            <a:r>
              <a:rPr lang="en-US" sz="1400" dirty="0" smtClean="0"/>
              <a:t>the workflow </a:t>
            </a:r>
            <a:r>
              <a:rPr lang="en-US" sz="1400" dirty="0"/>
              <a:t>outputs can be performed at this layer. </a:t>
            </a:r>
            <a:r>
              <a:rPr lang="en-US" sz="1400" dirty="0" smtClean="0"/>
              <a:t>This layer </a:t>
            </a:r>
            <a:r>
              <a:rPr lang="en-US" sz="1400" dirty="0"/>
              <a:t>also ensures that the </a:t>
            </a:r>
            <a:r>
              <a:rPr lang="en-US" sz="1400" i="1" dirty="0"/>
              <a:t>provenance</a:t>
            </a:r>
            <a:r>
              <a:rPr lang="en-US" sz="1400" dirty="0"/>
              <a:t> of data </a:t>
            </a:r>
            <a:r>
              <a:rPr lang="en-US" sz="1400" dirty="0" smtClean="0"/>
              <a:t>and specific </a:t>
            </a:r>
            <a:r>
              <a:rPr lang="en-US" sz="1400" dirty="0"/>
              <a:t>processes is maintained that can be </a:t>
            </a:r>
            <a:r>
              <a:rPr lang="en-US" sz="1400" dirty="0" smtClean="0"/>
              <a:t>utilized for analysis </a:t>
            </a:r>
            <a:r>
              <a:rPr lang="en-US" sz="1400" dirty="0"/>
              <a:t>by different expert systems at the </a:t>
            </a:r>
            <a:r>
              <a:rPr lang="en-US" sz="1400" dirty="0" smtClean="0"/>
              <a:t>application layer.</a:t>
            </a:r>
          </a:p>
          <a:p>
            <a:pPr marL="342900" indent="-342900" algn="just">
              <a:buFont typeface="+mj-lt"/>
              <a:buAutoNum type="arabicParenR"/>
            </a:pPr>
            <a:endParaRPr lang="en-US" sz="1400" dirty="0"/>
          </a:p>
          <a:p>
            <a:pPr marL="342900" indent="-342900" algn="just">
              <a:buFont typeface="+mj-lt"/>
              <a:buAutoNum type="arabicParenR"/>
            </a:pPr>
            <a:r>
              <a:rPr lang="en-US" sz="1400" b="1" dirty="0" smtClean="0"/>
              <a:t>The </a:t>
            </a:r>
            <a:r>
              <a:rPr lang="en-US" sz="1400" b="1" dirty="0"/>
              <a:t>application service layer</a:t>
            </a:r>
            <a:r>
              <a:rPr lang="en-US" sz="1400" dirty="0"/>
              <a:t> uses the outcomes </a:t>
            </a:r>
            <a:r>
              <a:rPr lang="en-US" sz="1400" dirty="0" smtClean="0"/>
              <a:t>from the </a:t>
            </a:r>
            <a:r>
              <a:rPr lang="en-US" sz="1400" dirty="0"/>
              <a:t>service composition layer in application </a:t>
            </a:r>
            <a:r>
              <a:rPr lang="en-US" sz="1400" dirty="0" smtClean="0"/>
              <a:t>domain specific </a:t>
            </a:r>
            <a:r>
              <a:rPr lang="en-US" sz="1400" dirty="0"/>
              <a:t>tools such as simulations and visual maps </a:t>
            </a:r>
            <a:r>
              <a:rPr lang="en-US" sz="1400" dirty="0" smtClean="0"/>
              <a:t>to perform </a:t>
            </a:r>
            <a:r>
              <a:rPr lang="en-US" sz="1400" dirty="0"/>
              <a:t>analytical analysis for </a:t>
            </a:r>
            <a:r>
              <a:rPr lang="en-US" sz="1400" dirty="0" smtClean="0"/>
              <a:t>decision-making. Further</a:t>
            </a:r>
            <a:r>
              <a:rPr lang="en-US" sz="1400" dirty="0"/>
              <a:t>, this layer enables stakeholders to use </a:t>
            </a:r>
            <a:r>
              <a:rPr lang="en-US" sz="1400" dirty="0" smtClean="0"/>
              <a:t>existing tools </a:t>
            </a:r>
            <a:r>
              <a:rPr lang="en-US" sz="1400" dirty="0"/>
              <a:t>and develop new application domain </a:t>
            </a:r>
            <a:r>
              <a:rPr lang="en-US" sz="1400" dirty="0" smtClean="0"/>
              <a:t>specific components </a:t>
            </a:r>
            <a:r>
              <a:rPr lang="en-US" sz="1400" dirty="0"/>
              <a:t>and services</a:t>
            </a:r>
            <a:r>
              <a:rPr lang="en-US" sz="1600" dirty="0" smtClean="0"/>
              <a:t>.</a:t>
            </a:r>
          </a:p>
        </p:txBody>
      </p:sp>
    </p:spTree>
    <p:extLst>
      <p:ext uri="{BB962C8B-B14F-4D97-AF65-F5344CB8AC3E}">
        <p14:creationId xmlns:p14="http://schemas.microsoft.com/office/powerpoint/2010/main" val="2016435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1"/>
          <p:cNvPicPr>
            <a:picLocks noChangeAspect="1"/>
          </p:cNvPicPr>
          <p:nvPr/>
        </p:nvPicPr>
        <p:blipFill>
          <a:blip r:embed="rId3">
            <a:extLst>
              <a:ext uri="{28A0092B-C50C-407E-A947-70E740481C1C}">
                <a14:useLocalDpi xmlns:a14="http://schemas.microsoft.com/office/drawing/2010/main" val="0"/>
              </a:ext>
            </a:extLst>
          </a:blip>
          <a:srcRect b="23946"/>
          <a:stretch>
            <a:fillRect/>
          </a:stretch>
        </p:blipFill>
        <p:spPr bwMode="auto">
          <a:xfrm>
            <a:off x="2309813" y="-26988"/>
            <a:ext cx="4649787" cy="258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ttangolo 2"/>
          <p:cNvSpPr>
            <a:spLocks noChangeArrowheads="1"/>
          </p:cNvSpPr>
          <p:nvPr/>
        </p:nvSpPr>
        <p:spPr bwMode="auto">
          <a:xfrm>
            <a:off x="1619250" y="2781300"/>
            <a:ext cx="57435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t>ERDF: European Regional Development Fund</a:t>
            </a:r>
          </a:p>
        </p:txBody>
      </p:sp>
      <p:sp>
        <p:nvSpPr>
          <p:cNvPr id="3076" name="CasellaDiTesto 3"/>
          <p:cNvSpPr txBox="1">
            <a:spLocks noChangeArrowheads="1"/>
          </p:cNvSpPr>
          <p:nvPr/>
        </p:nvSpPr>
        <p:spPr bwMode="auto">
          <a:xfrm>
            <a:off x="611188" y="3860800"/>
            <a:ext cx="7561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400" i="1"/>
              <a:t>Reduce the gap between the levels of development of the various European regions</a:t>
            </a:r>
            <a:endParaRPr lang="it-IT" sz="2400" i="1"/>
          </a:p>
        </p:txBody>
      </p:sp>
      <p:sp>
        <p:nvSpPr>
          <p:cNvPr id="3077" name="CasellaDiTesto 4"/>
          <p:cNvSpPr txBox="1">
            <a:spLocks noChangeArrowheads="1"/>
          </p:cNvSpPr>
          <p:nvPr/>
        </p:nvSpPr>
        <p:spPr bwMode="auto">
          <a:xfrm>
            <a:off x="611188" y="5084763"/>
            <a:ext cx="77057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sz="2400" b="1"/>
              <a:t>Calabria, Campania, Puglia e Sicilia</a:t>
            </a:r>
          </a:p>
          <a:p>
            <a:pPr eaLnBrk="1" hangingPunct="1"/>
            <a:endParaRPr lang="it-IT" sz="1400" b="1"/>
          </a:p>
          <a:p>
            <a:pPr eaLnBrk="1" hangingPunct="1"/>
            <a:r>
              <a:rPr lang="it-IT" sz="2400" b="1"/>
              <a:t>3-year project (2012-2014)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0" y="115888"/>
            <a:ext cx="9144000" cy="738664"/>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endParaRPr lang="en-US" sz="2000" b="1" i="1" dirty="0"/>
          </a:p>
          <a:p>
            <a:pPr>
              <a:spcBef>
                <a:spcPct val="10000"/>
              </a:spcBef>
              <a:defRPr/>
            </a:pPr>
            <a:r>
              <a:rPr lang="en-US" sz="2000" b="1" i="1" dirty="0">
                <a:solidFill>
                  <a:srgbClr val="000066"/>
                </a:solidFill>
              </a:rPr>
              <a:t>V</a:t>
            </a:r>
            <a:r>
              <a:rPr lang="en-US" sz="2000" b="1" i="1" dirty="0" smtClean="0">
                <a:solidFill>
                  <a:srgbClr val="000066"/>
                </a:solidFill>
              </a:rPr>
              <a:t>ertical </a:t>
            </a:r>
            <a:r>
              <a:rPr lang="en-US" sz="2000" b="1" i="1" dirty="0">
                <a:solidFill>
                  <a:srgbClr val="000066"/>
                </a:solidFill>
              </a:rPr>
              <a:t>layers</a:t>
            </a:r>
          </a:p>
        </p:txBody>
      </p:sp>
      <p:pic>
        <p:nvPicPr>
          <p:cNvPr id="81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539552" y="1346567"/>
            <a:ext cx="7920880" cy="4770537"/>
          </a:xfrm>
          <a:prstGeom prst="rect">
            <a:avLst/>
          </a:prstGeom>
          <a:noFill/>
        </p:spPr>
        <p:txBody>
          <a:bodyPr wrap="square" rtlCol="0">
            <a:spAutoFit/>
          </a:bodyPr>
          <a:lstStyle/>
          <a:p>
            <a:pPr marL="342900" indent="-342900" algn="just">
              <a:buFont typeface="+mj-lt"/>
              <a:buAutoNum type="arabicPeriod"/>
            </a:pPr>
            <a:r>
              <a:rPr lang="en-US" sz="1600" b="1" dirty="0"/>
              <a:t>The management and integration layer </a:t>
            </a:r>
            <a:r>
              <a:rPr lang="en-US" sz="1600" dirty="0"/>
              <a:t>is used to automate the flow of data and information between the horizontal layers. It ensures that processed outputs from one layer to other are syntactically correct. It also aims to handle change management that occurs at different layers and intends to lessen the extent to which layered architecture requires management overhead.</a:t>
            </a:r>
          </a:p>
          <a:p>
            <a:pPr marL="342900" indent="-342900" algn="just">
              <a:buFont typeface="+mj-lt"/>
              <a:buAutoNum type="arabicPeriod"/>
            </a:pPr>
            <a:endParaRPr lang="en-US" sz="1600" dirty="0"/>
          </a:p>
          <a:p>
            <a:pPr marL="342900" indent="-342900" algn="just">
              <a:buFont typeface="+mj-lt"/>
              <a:buAutoNum type="arabicPeriod"/>
            </a:pPr>
            <a:r>
              <a:rPr lang="en-US" sz="1600" b="1" dirty="0" smtClean="0"/>
              <a:t>The </a:t>
            </a:r>
            <a:r>
              <a:rPr lang="en-US" sz="1600" b="1" dirty="0"/>
              <a:t>security layer</a:t>
            </a:r>
            <a:r>
              <a:rPr lang="en-US" sz="1600" dirty="0"/>
              <a:t> ensures necessary authentication, authorization and auditing for the use of data and services by legitimate </a:t>
            </a:r>
            <a:r>
              <a:rPr lang="en-US" sz="1600" dirty="0" smtClean="0"/>
              <a:t>users.</a:t>
            </a:r>
          </a:p>
          <a:p>
            <a:pPr marL="285750" indent="-285750" algn="just">
              <a:buFont typeface="Wingdings" pitchFamily="2" charset="2"/>
              <a:buChar char="ü"/>
            </a:pPr>
            <a:endParaRPr lang="en-US" sz="1600" dirty="0"/>
          </a:p>
          <a:p>
            <a:pPr marL="285750" indent="-285750" algn="just">
              <a:buFont typeface="Wingdings" pitchFamily="2" charset="2"/>
              <a:buChar char="ü"/>
            </a:pPr>
            <a:endParaRPr lang="en-US" sz="1600" dirty="0" smtClean="0"/>
          </a:p>
          <a:p>
            <a:pPr algn="just"/>
            <a:r>
              <a:rPr lang="en-US" sz="1600" dirty="0" smtClean="0"/>
              <a:t>Data </a:t>
            </a:r>
            <a:r>
              <a:rPr lang="en-US" sz="1600" dirty="0"/>
              <a:t>may originate </a:t>
            </a:r>
            <a:r>
              <a:rPr lang="en-US" sz="1600" dirty="0" smtClean="0"/>
              <a:t>from different cloud infrastructures</a:t>
            </a:r>
            <a:r>
              <a:rPr lang="en-US" sz="1600" dirty="0"/>
              <a:t>. However, each cloud infrastructure is </a:t>
            </a:r>
            <a:r>
              <a:rPr lang="en-US" sz="1600" dirty="0" smtClean="0"/>
              <a:t>unique and </a:t>
            </a:r>
            <a:r>
              <a:rPr lang="en-US" sz="1600" dirty="0"/>
              <a:t>mostly incompatible with each other i.e. the </a:t>
            </a:r>
            <a:r>
              <a:rPr lang="en-US" sz="1600" dirty="0" smtClean="0"/>
              <a:t>underlying cloud </a:t>
            </a:r>
            <a:r>
              <a:rPr lang="en-US" sz="1600" dirty="0"/>
              <a:t>architecture, data models and access mechanisms, </a:t>
            </a:r>
            <a:r>
              <a:rPr lang="en-US" sz="1600" dirty="0" smtClean="0"/>
              <a:t>and services </a:t>
            </a:r>
            <a:r>
              <a:rPr lang="en-US" sz="1600" dirty="0"/>
              <a:t>vary from one cloud infrastructure to another. </a:t>
            </a:r>
          </a:p>
          <a:p>
            <a:pPr algn="just"/>
            <a:endParaRPr lang="en-US" sz="1600" dirty="0" smtClean="0"/>
          </a:p>
          <a:p>
            <a:pPr algn="just"/>
            <a:r>
              <a:rPr lang="en-US" sz="1600" dirty="0" smtClean="0"/>
              <a:t>The main </a:t>
            </a:r>
            <a:r>
              <a:rPr lang="en-US" sz="1600" dirty="0"/>
              <a:t>challenge here is to test hybrid clouds for </a:t>
            </a:r>
            <a:r>
              <a:rPr lang="en-US" sz="1600" dirty="0" smtClean="0"/>
              <a:t>integrated information </a:t>
            </a:r>
            <a:r>
              <a:rPr lang="en-US" sz="1600" dirty="0"/>
              <a:t>system by adopting INSPIRE and </a:t>
            </a:r>
            <a:r>
              <a:rPr lang="en-US" sz="1600" dirty="0" smtClean="0"/>
              <a:t>OGC standards.</a:t>
            </a:r>
            <a:endParaRPr lang="en-US" sz="1600" dirty="0"/>
          </a:p>
          <a:p>
            <a:pPr marL="285750" indent="-285750" algn="just">
              <a:buFont typeface="Wingdings" pitchFamily="2" charset="2"/>
              <a:buChar char="ü"/>
            </a:pPr>
            <a:endParaRPr lang="en-US" sz="1600" dirty="0" smtClean="0"/>
          </a:p>
          <a:p>
            <a:pPr marL="285750" indent="-285750" algn="just">
              <a:buFont typeface="Wingdings" pitchFamily="2" charset="2"/>
              <a:buChar char="ü"/>
            </a:pPr>
            <a:endParaRPr lang="en-US" sz="1600" dirty="0"/>
          </a:p>
        </p:txBody>
      </p:sp>
    </p:spTree>
    <p:extLst>
      <p:ext uri="{BB962C8B-B14F-4D97-AF65-F5344CB8AC3E}">
        <p14:creationId xmlns:p14="http://schemas.microsoft.com/office/powerpoint/2010/main" val="1961177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0" y="115888"/>
            <a:ext cx="9144000" cy="738664"/>
          </a:xfrm>
          <a:prstGeom prst="rect">
            <a:avLst/>
          </a:prstGeom>
          <a:solidFill>
            <a:srgbClr val="FF9900"/>
          </a:solidFill>
          <a:ln w="9525" algn="ctr">
            <a:solidFill>
              <a:srgbClr val="000066"/>
            </a:solidFill>
            <a:miter lim="800000"/>
            <a:headEnd/>
            <a:tailEnd/>
          </a:ln>
        </p:spPr>
        <p:txBody>
          <a:bodyPr>
            <a:spAutoFit/>
          </a:bodyPr>
          <a:lstStyle/>
          <a:p>
            <a:pPr algn="dist">
              <a:spcBef>
                <a:spcPct val="10000"/>
              </a:spcBef>
              <a:defRPr/>
            </a:pPr>
            <a:r>
              <a:rPr lang="en-US" sz="2000" b="1" dirty="0" smtClean="0">
                <a:effectLst>
                  <a:outerShdw blurRad="38100" dist="38100" dir="2700000" algn="tl">
                    <a:srgbClr val="000000"/>
                  </a:outerShdw>
                </a:effectLst>
              </a:rPr>
              <a:t>Cyber-Infrastructure </a:t>
            </a:r>
            <a:r>
              <a:rPr lang="en-US" sz="2000" b="1" dirty="0">
                <a:effectLst>
                  <a:outerShdw blurRad="38100" dist="38100" dir="2700000" algn="tl">
                    <a:srgbClr val="000000"/>
                  </a:outerShdw>
                </a:effectLst>
              </a:rPr>
              <a:t>for the climate and environmental monitoring </a:t>
            </a:r>
            <a:endParaRPr lang="en-US" sz="2000" b="1" i="1" dirty="0"/>
          </a:p>
          <a:p>
            <a:pPr>
              <a:spcBef>
                <a:spcPct val="10000"/>
              </a:spcBef>
              <a:defRPr/>
            </a:pPr>
            <a:r>
              <a:rPr lang="it-IT" sz="2000" b="1" i="1" dirty="0" smtClean="0">
                <a:solidFill>
                  <a:srgbClr val="000066"/>
                </a:solidFill>
              </a:rPr>
              <a:t>Benefits</a:t>
            </a:r>
            <a:r>
              <a:rPr lang="en-US" sz="2000" b="1" i="1" dirty="0" smtClean="0">
                <a:solidFill>
                  <a:srgbClr val="000066"/>
                </a:solidFill>
              </a:rPr>
              <a:t> of </a:t>
            </a:r>
            <a:r>
              <a:rPr lang="it-IT" sz="2000" b="1" i="1" dirty="0" err="1" smtClean="0">
                <a:solidFill>
                  <a:srgbClr val="000066"/>
                </a:solidFill>
              </a:rPr>
              <a:t>Cloud</a:t>
            </a:r>
            <a:r>
              <a:rPr lang="it-IT" sz="2000" b="1" i="1" dirty="0" smtClean="0">
                <a:solidFill>
                  <a:srgbClr val="000066"/>
                </a:solidFill>
              </a:rPr>
              <a:t> Computing</a:t>
            </a:r>
            <a:endParaRPr lang="en-US" sz="2000" b="1" i="1" dirty="0">
              <a:solidFill>
                <a:srgbClr val="000066"/>
              </a:solidFill>
            </a:endParaRPr>
          </a:p>
        </p:txBody>
      </p:sp>
      <p:pic>
        <p:nvPicPr>
          <p:cNvPr id="81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67544" y="1412776"/>
            <a:ext cx="8280920" cy="5355312"/>
          </a:xfrm>
          <a:prstGeom prst="rect">
            <a:avLst/>
          </a:prstGeom>
          <a:noFill/>
        </p:spPr>
        <p:txBody>
          <a:bodyPr wrap="square" rtlCol="0">
            <a:spAutoFit/>
          </a:bodyPr>
          <a:lstStyle/>
          <a:p>
            <a:pPr marL="285750" indent="-285750" algn="just">
              <a:buFont typeface="Wingdings" pitchFamily="2" charset="2"/>
              <a:buChar char="ü"/>
            </a:pPr>
            <a:r>
              <a:rPr lang="en-US" dirty="0" smtClean="0"/>
              <a:t>The </a:t>
            </a:r>
            <a:r>
              <a:rPr lang="en-US" dirty="0"/>
              <a:t>benefit of a cloud </a:t>
            </a:r>
            <a:r>
              <a:rPr lang="en-US" dirty="0" smtClean="0"/>
              <a:t>environment for IEMS </a:t>
            </a:r>
            <a:r>
              <a:rPr lang="en-US" dirty="0"/>
              <a:t>is twofold. </a:t>
            </a:r>
            <a:r>
              <a:rPr lang="en-US" dirty="0" smtClean="0"/>
              <a:t>Firstly the </a:t>
            </a:r>
            <a:r>
              <a:rPr lang="en-US" dirty="0"/>
              <a:t>use of </a:t>
            </a:r>
            <a:r>
              <a:rPr lang="en-US" b="1" dirty="0" err="1">
                <a:solidFill>
                  <a:srgbClr val="FF0000"/>
                </a:solidFill>
              </a:rPr>
              <a:t>SaaS</a:t>
            </a:r>
            <a:r>
              <a:rPr lang="en-US" b="1" dirty="0">
                <a:solidFill>
                  <a:srgbClr val="FF0000"/>
                </a:solidFill>
              </a:rPr>
              <a:t> </a:t>
            </a:r>
            <a:r>
              <a:rPr lang="en-US" dirty="0"/>
              <a:t>in cloud environment encapsulates </a:t>
            </a:r>
            <a:r>
              <a:rPr lang="en-US" dirty="0" smtClean="0"/>
              <a:t>the complexity </a:t>
            </a:r>
            <a:r>
              <a:rPr lang="en-US" dirty="0"/>
              <a:t>of data acquisition, cross-thematic </a:t>
            </a:r>
            <a:r>
              <a:rPr lang="en-US" dirty="0" smtClean="0"/>
              <a:t>harmonized transformations</a:t>
            </a:r>
            <a:r>
              <a:rPr lang="en-US" dirty="0"/>
              <a:t>, computer intensive processing, </a:t>
            </a:r>
            <a:r>
              <a:rPr lang="en-US" dirty="0" smtClean="0"/>
              <a:t>multidimensional modeling </a:t>
            </a:r>
            <a:r>
              <a:rPr lang="en-US" dirty="0"/>
              <a:t>and </a:t>
            </a:r>
            <a:r>
              <a:rPr lang="en-US" dirty="0" smtClean="0"/>
              <a:t>visualization </a:t>
            </a:r>
            <a:r>
              <a:rPr lang="en-US" dirty="0"/>
              <a:t>and </a:t>
            </a:r>
            <a:r>
              <a:rPr lang="en-US" dirty="0" smtClean="0"/>
              <a:t>collaborative decision </a:t>
            </a:r>
            <a:r>
              <a:rPr lang="en-US" dirty="0"/>
              <a:t>support mechanisms for various stakeholders</a:t>
            </a:r>
            <a:r>
              <a:rPr lang="en-US" dirty="0" smtClean="0"/>
              <a:t>.</a:t>
            </a:r>
          </a:p>
          <a:p>
            <a:pPr marL="285750" indent="-285750" algn="just">
              <a:buFont typeface="Wingdings" pitchFamily="2" charset="2"/>
              <a:buChar char="ü"/>
            </a:pPr>
            <a:endParaRPr lang="en-US" dirty="0"/>
          </a:p>
          <a:p>
            <a:pPr marL="285750" indent="-285750" algn="just">
              <a:buFont typeface="Wingdings" pitchFamily="2" charset="2"/>
              <a:buChar char="ü"/>
            </a:pPr>
            <a:r>
              <a:rPr lang="en-US" dirty="0"/>
              <a:t>Secondly the </a:t>
            </a:r>
            <a:r>
              <a:rPr lang="en-US" b="1" dirty="0">
                <a:solidFill>
                  <a:srgbClr val="FF0000"/>
                </a:solidFill>
              </a:rPr>
              <a:t>extensibility</a:t>
            </a:r>
            <a:r>
              <a:rPr lang="en-US" dirty="0"/>
              <a:t> and </a:t>
            </a:r>
            <a:r>
              <a:rPr lang="en-US" b="1" dirty="0">
                <a:solidFill>
                  <a:srgbClr val="FF0000"/>
                </a:solidFill>
              </a:rPr>
              <a:t>scalability</a:t>
            </a:r>
            <a:r>
              <a:rPr lang="en-US" dirty="0">
                <a:solidFill>
                  <a:srgbClr val="FF0000"/>
                </a:solidFill>
              </a:rPr>
              <a:t> </a:t>
            </a:r>
            <a:r>
              <a:rPr lang="en-US" dirty="0"/>
              <a:t>characteristics </a:t>
            </a:r>
            <a:r>
              <a:rPr lang="en-US" dirty="0" smtClean="0"/>
              <a:t>of cloud </a:t>
            </a:r>
            <a:r>
              <a:rPr lang="en-US" dirty="0"/>
              <a:t>platforms will accommodate continuously </a:t>
            </a:r>
            <a:r>
              <a:rPr lang="en-US" dirty="0" smtClean="0"/>
              <a:t>increasing data </a:t>
            </a:r>
            <a:r>
              <a:rPr lang="en-US" dirty="0"/>
              <a:t>volumes and caching for </a:t>
            </a:r>
            <a:r>
              <a:rPr lang="en-US" dirty="0" smtClean="0"/>
              <a:t>visualization </a:t>
            </a:r>
            <a:r>
              <a:rPr lang="en-US" dirty="0"/>
              <a:t>and user </a:t>
            </a:r>
            <a:r>
              <a:rPr lang="en-US" dirty="0" smtClean="0"/>
              <a:t>groups who </a:t>
            </a:r>
            <a:r>
              <a:rPr lang="en-US" dirty="0"/>
              <a:t>can be involved for citizen science-based </a:t>
            </a:r>
            <a:r>
              <a:rPr lang="en-US" dirty="0" smtClean="0"/>
              <a:t>participatory environmental </a:t>
            </a:r>
            <a:r>
              <a:rPr lang="en-US" dirty="0"/>
              <a:t>monitoring</a:t>
            </a:r>
            <a:r>
              <a:rPr lang="en-US" dirty="0" smtClean="0"/>
              <a:t>.</a:t>
            </a:r>
          </a:p>
          <a:p>
            <a:pPr marL="285750" indent="-285750" algn="just">
              <a:buFont typeface="Wingdings" pitchFamily="2" charset="2"/>
              <a:buChar char="ü"/>
            </a:pPr>
            <a:endParaRPr lang="en-US" dirty="0"/>
          </a:p>
          <a:p>
            <a:pPr marL="285750" indent="-285750" algn="just">
              <a:buFont typeface="Wingdings" pitchFamily="2" charset="2"/>
              <a:buChar char="ü"/>
            </a:pPr>
            <a:r>
              <a:rPr lang="en-US" dirty="0" smtClean="0"/>
              <a:t>We proposed a layered architecture for IEMS using Clouds. However, it is not straightforward to realize the proposed model to its full potential due to certain technological challenges.</a:t>
            </a:r>
            <a:endParaRPr lang="en-US" dirty="0"/>
          </a:p>
          <a:p>
            <a:pPr algn="just"/>
            <a:endParaRPr lang="en-US" dirty="0" smtClean="0"/>
          </a:p>
          <a:p>
            <a:pPr algn="just"/>
            <a:endParaRPr lang="en-US" dirty="0"/>
          </a:p>
          <a:p>
            <a:pPr algn="just"/>
            <a:endParaRPr lang="en-US" dirty="0" smtClean="0"/>
          </a:p>
          <a:p>
            <a:pPr algn="just"/>
            <a:endParaRPr lang="en-US" dirty="0"/>
          </a:p>
          <a:p>
            <a:pPr algn="just"/>
            <a:endParaRPr lang="it-IT" dirty="0"/>
          </a:p>
        </p:txBody>
      </p:sp>
    </p:spTree>
    <p:extLst>
      <p:ext uri="{BB962C8B-B14F-4D97-AF65-F5344CB8AC3E}">
        <p14:creationId xmlns:p14="http://schemas.microsoft.com/office/powerpoint/2010/main" val="705621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blip>
          <a:srcRect/>
          <a:stretch>
            <a:fillRect/>
          </a:stretch>
        </p:blipFill>
        <p:spPr bwMode="auto">
          <a:xfrm>
            <a:off x="479327" y="1053132"/>
            <a:ext cx="5199260" cy="3239964"/>
          </a:xfrm>
          <a:prstGeom prst="rect">
            <a:avLst/>
          </a:prstGeom>
          <a:ln/>
          <a:effectLst>
            <a:glow rad="228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pic>
      <p:sp>
        <p:nvSpPr>
          <p:cNvPr id="4099" name="Text Box 4"/>
          <p:cNvSpPr txBox="1">
            <a:spLocks noChangeArrowheads="1"/>
          </p:cNvSpPr>
          <p:nvPr/>
        </p:nvSpPr>
        <p:spPr bwMode="auto">
          <a:xfrm>
            <a:off x="323850" y="4476750"/>
            <a:ext cx="8316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buFont typeface="Wingdings" pitchFamily="2" charset="2"/>
              <a:buChar char="Ø"/>
            </a:pPr>
            <a:r>
              <a:rPr lang="it-IT" sz="2400">
                <a:solidFill>
                  <a:srgbClr val="000066"/>
                </a:solidFill>
                <a:latin typeface="Calibri" pitchFamily="34" charset="0"/>
              </a:rPr>
              <a:t>Increase of average </a:t>
            </a:r>
            <a:r>
              <a:rPr lang="it-IT" sz="2400" b="1">
                <a:solidFill>
                  <a:srgbClr val="000066"/>
                </a:solidFill>
                <a:latin typeface="Calibri" pitchFamily="34" charset="0"/>
              </a:rPr>
              <a:t>temperature</a:t>
            </a:r>
            <a:r>
              <a:rPr lang="it-IT" sz="2400">
                <a:solidFill>
                  <a:srgbClr val="000066"/>
                </a:solidFill>
                <a:latin typeface="Calibri" pitchFamily="34" charset="0"/>
              </a:rPr>
              <a:t> (+</a:t>
            </a:r>
            <a:r>
              <a:rPr lang="it-IT" sz="2400" b="1">
                <a:solidFill>
                  <a:srgbClr val="000066"/>
                </a:solidFill>
                <a:latin typeface="Calibri" pitchFamily="34" charset="0"/>
              </a:rPr>
              <a:t>2 °C)</a:t>
            </a:r>
            <a:r>
              <a:rPr lang="it-IT" sz="2400">
                <a:solidFill>
                  <a:srgbClr val="000066"/>
                </a:solidFill>
                <a:latin typeface="Calibri" pitchFamily="34" charset="0"/>
              </a:rPr>
              <a:t> to 2050</a:t>
            </a:r>
          </a:p>
          <a:p>
            <a:pPr algn="just" eaLnBrk="1" hangingPunct="1">
              <a:buFont typeface="Wingdings" pitchFamily="2" charset="2"/>
              <a:buChar char="Ø"/>
            </a:pPr>
            <a:r>
              <a:rPr lang="it-IT" sz="2400" b="1">
                <a:solidFill>
                  <a:srgbClr val="000066"/>
                </a:solidFill>
                <a:latin typeface="Calibri" pitchFamily="34" charset="0"/>
              </a:rPr>
              <a:t>Sea level </a:t>
            </a:r>
            <a:r>
              <a:rPr lang="it-IT" sz="2400">
                <a:solidFill>
                  <a:srgbClr val="000066"/>
                </a:solidFill>
                <a:latin typeface="Calibri" pitchFamily="34" charset="0"/>
              </a:rPr>
              <a:t>increase </a:t>
            </a:r>
          </a:p>
          <a:p>
            <a:pPr algn="just" eaLnBrk="1" hangingPunct="1">
              <a:buFont typeface="Wingdings" pitchFamily="2" charset="2"/>
              <a:buChar char="Ø"/>
            </a:pPr>
            <a:r>
              <a:rPr lang="it-IT" sz="2400" b="1">
                <a:solidFill>
                  <a:srgbClr val="000066"/>
                </a:solidFill>
                <a:latin typeface="Calibri" pitchFamily="34" charset="0"/>
              </a:rPr>
              <a:t>Precipitation</a:t>
            </a:r>
            <a:r>
              <a:rPr lang="it-IT" sz="2400">
                <a:solidFill>
                  <a:srgbClr val="000066"/>
                </a:solidFill>
                <a:latin typeface="Calibri" pitchFamily="34" charset="0"/>
              </a:rPr>
              <a:t> decrease </a:t>
            </a:r>
          </a:p>
          <a:p>
            <a:pPr algn="just" eaLnBrk="1" hangingPunct="1">
              <a:buFont typeface="Wingdings" pitchFamily="2" charset="2"/>
              <a:buChar char="Ø"/>
            </a:pPr>
            <a:r>
              <a:rPr lang="it-IT" sz="2400" b="1">
                <a:solidFill>
                  <a:srgbClr val="000066"/>
                </a:solidFill>
                <a:latin typeface="Calibri" pitchFamily="34" charset="0"/>
              </a:rPr>
              <a:t>Frequency increase </a:t>
            </a:r>
            <a:r>
              <a:rPr lang="it-IT" sz="2400">
                <a:solidFill>
                  <a:srgbClr val="000066"/>
                </a:solidFill>
                <a:latin typeface="Calibri" pitchFamily="34" charset="0"/>
              </a:rPr>
              <a:t>for heatwaves, long drought, heavy rain…</a:t>
            </a:r>
          </a:p>
        </p:txBody>
      </p:sp>
      <p:sp>
        <p:nvSpPr>
          <p:cNvPr id="4100" name="Text Box 4"/>
          <p:cNvSpPr txBox="1">
            <a:spLocks noChangeArrowheads="1"/>
          </p:cNvSpPr>
          <p:nvPr/>
        </p:nvSpPr>
        <p:spPr bwMode="auto">
          <a:xfrm>
            <a:off x="93663" y="188913"/>
            <a:ext cx="909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it-IT" sz="2400" b="1">
                <a:solidFill>
                  <a:srgbClr val="000066"/>
                </a:solidFill>
                <a:latin typeface="Calibri" pitchFamily="34" charset="0"/>
              </a:rPr>
              <a:t>Mediterranean basin: hot spot area for climate change and pollution</a:t>
            </a:r>
          </a:p>
        </p:txBody>
      </p:sp>
      <p:pic>
        <p:nvPicPr>
          <p:cNvPr id="410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2"/>
          <p:cNvSpPr>
            <a:spLocks noChangeArrowheads="1"/>
          </p:cNvSpPr>
          <p:nvPr/>
        </p:nvSpPr>
        <p:spPr bwMode="auto">
          <a:xfrm>
            <a:off x="5795963" y="1020763"/>
            <a:ext cx="3097212" cy="3354387"/>
          </a:xfrm>
          <a:prstGeom prst="rect">
            <a:avLst/>
          </a:prstGeom>
          <a:solidFill>
            <a:schemeClr val="bg1">
              <a:lumMod val="85000"/>
            </a:schemeClr>
          </a:solidFill>
          <a:ln w="9525" algn="ctr">
            <a:noFill/>
            <a:miter lim="800000"/>
            <a:headEnd/>
            <a:tailEnd/>
          </a:ln>
          <a:effectLst>
            <a:outerShdw blurRad="50800" dist="152400" dir="2700000" algn="tl" rotWithShape="0">
              <a:prstClr val="black">
                <a:alpha val="40000"/>
              </a:prstClr>
            </a:outerShdw>
          </a:effectLst>
        </p:spPr>
        <p:txBody>
          <a:bodyPr>
            <a:spAutoFit/>
          </a:bodyPr>
          <a:lstStyle/>
          <a:p>
            <a:pPr>
              <a:defRPr/>
            </a:pPr>
            <a:r>
              <a:rPr lang="en-US" sz="2000" b="1" dirty="0">
                <a:solidFill>
                  <a:srgbClr val="002060"/>
                </a:solidFill>
                <a:latin typeface="ITC Bookman Demi" pitchFamily="18" charset="0"/>
                <a:ea typeface="ＭＳ Ｐゴシック" charset="-128"/>
              </a:rPr>
              <a:t>La </a:t>
            </a:r>
            <a:r>
              <a:rPr lang="en-US" sz="2000" b="1" dirty="0" err="1">
                <a:solidFill>
                  <a:srgbClr val="002060"/>
                </a:solidFill>
                <a:latin typeface="ITC Bookman Demi" pitchFamily="18" charset="0"/>
                <a:ea typeface="ＭＳ Ｐゴシック" charset="-128"/>
              </a:rPr>
              <a:t>conoscenza</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accurata</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delle</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caratteristiche</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climatiche</a:t>
            </a:r>
            <a:r>
              <a:rPr lang="en-US" sz="2000" b="1" dirty="0">
                <a:solidFill>
                  <a:srgbClr val="002060"/>
                </a:solidFill>
                <a:latin typeface="ITC Bookman Demi" pitchFamily="18" charset="0"/>
                <a:ea typeface="ＭＳ Ｐゴシック" charset="-128"/>
              </a:rPr>
              <a:t> di </a:t>
            </a:r>
            <a:r>
              <a:rPr lang="en-US" sz="2000" b="1" dirty="0" err="1">
                <a:solidFill>
                  <a:srgbClr val="002060"/>
                </a:solidFill>
                <a:latin typeface="ITC Bookman Demi" pitchFamily="18" charset="0"/>
                <a:ea typeface="ＭＳ Ｐゴシック" charset="-128"/>
              </a:rPr>
              <a:t>una</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regione</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rappresenterà</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uno</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dei</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più</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importanti</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fattori</a:t>
            </a:r>
            <a:r>
              <a:rPr lang="en-US" sz="2000" b="1" dirty="0">
                <a:solidFill>
                  <a:srgbClr val="002060"/>
                </a:solidFill>
                <a:latin typeface="ITC Bookman Demi" pitchFamily="18" charset="0"/>
                <a:ea typeface="ＭＳ Ｐゴシック" charset="-128"/>
              </a:rPr>
              <a:t> di </a:t>
            </a:r>
            <a:r>
              <a:rPr lang="en-US" sz="2000" b="1" dirty="0" err="1">
                <a:solidFill>
                  <a:srgbClr val="002060"/>
                </a:solidFill>
                <a:latin typeface="ITC Bookman Demi" pitchFamily="18" charset="0"/>
                <a:ea typeface="ＭＳ Ｐゴシック" charset="-128"/>
              </a:rPr>
              <a:t>competitività</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negli</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anni</a:t>
            </a:r>
            <a:r>
              <a:rPr lang="en-US" sz="2000" b="1" dirty="0">
                <a:solidFill>
                  <a:srgbClr val="002060"/>
                </a:solidFill>
                <a:latin typeface="ITC Bookman Demi" pitchFamily="18" charset="0"/>
                <a:ea typeface="ＭＳ Ｐゴシック" charset="-128"/>
              </a:rPr>
              <a:t> </a:t>
            </a:r>
            <a:r>
              <a:rPr lang="en-US" sz="2000" b="1" dirty="0" err="1">
                <a:solidFill>
                  <a:srgbClr val="002060"/>
                </a:solidFill>
                <a:latin typeface="ITC Bookman Demi" pitchFamily="18" charset="0"/>
                <a:ea typeface="ＭＳ Ｐゴシック" charset="-128"/>
              </a:rPr>
              <a:t>futuri</a:t>
            </a:r>
            <a:r>
              <a:rPr lang="en-US" sz="2000" b="1" dirty="0">
                <a:solidFill>
                  <a:srgbClr val="002060"/>
                </a:solidFill>
                <a:latin typeface="ITC Bookman Demi" pitchFamily="18" charset="0"/>
                <a:ea typeface="ＭＳ Ｐゴシック" charset="-128"/>
              </a:rPr>
              <a:t>. </a:t>
            </a:r>
          </a:p>
          <a:p>
            <a:pPr>
              <a:defRPr/>
            </a:pPr>
            <a:endParaRPr lang="en-US" b="1" i="1" dirty="0">
              <a:solidFill>
                <a:srgbClr val="002060"/>
              </a:solidFill>
              <a:latin typeface="Arial Narrow" pitchFamily="34" charset="0"/>
              <a:ea typeface="ＭＳ Ｐゴシック" charset="-128"/>
            </a:endParaRPr>
          </a:p>
          <a:p>
            <a:pPr>
              <a:defRPr/>
            </a:pPr>
            <a:r>
              <a:rPr lang="en-US" b="1" i="1" dirty="0">
                <a:solidFill>
                  <a:srgbClr val="002060"/>
                </a:solidFill>
                <a:latin typeface="Arial Narrow" pitchFamily="34" charset="0"/>
                <a:ea typeface="ＭＳ Ｐゴシック" charset="-128"/>
              </a:rPr>
              <a:t>(</a:t>
            </a:r>
            <a:r>
              <a:rPr lang="en-US" i="1" dirty="0">
                <a:solidFill>
                  <a:srgbClr val="002060"/>
                </a:solidFill>
                <a:latin typeface="Arial Narrow" pitchFamily="34" charset="0"/>
                <a:ea typeface="ＭＳ Ｐゴシック" charset="-128"/>
              </a:rPr>
              <a:t>UNEP “Advancing adaptation through climate information services” ,  2011)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9"/>
          <p:cNvPicPr>
            <a:picLocks noChangeAspect="1" noChangeArrowheads="1"/>
          </p:cNvPicPr>
          <p:nvPr/>
        </p:nvPicPr>
        <p:blipFill>
          <a:blip r:embed="rId3">
            <a:extLst>
              <a:ext uri="{28A0092B-C50C-407E-A947-70E740481C1C}">
                <a14:useLocalDpi xmlns:a14="http://schemas.microsoft.com/office/drawing/2010/main" val="0"/>
              </a:ext>
            </a:extLst>
          </a:blip>
          <a:srcRect b="10175"/>
          <a:stretch>
            <a:fillRect/>
          </a:stretch>
        </p:blipFill>
        <p:spPr bwMode="auto">
          <a:xfrm>
            <a:off x="0" y="-26988"/>
            <a:ext cx="9144000" cy="62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6237288"/>
            <a:ext cx="91090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73" name="Rectangle 33"/>
          <p:cNvSpPr>
            <a:spLocks noChangeArrowheads="1"/>
          </p:cNvSpPr>
          <p:nvPr/>
        </p:nvSpPr>
        <p:spPr bwMode="auto">
          <a:xfrm>
            <a:off x="900113" y="1724025"/>
            <a:ext cx="8064500" cy="3230563"/>
          </a:xfrm>
          <a:prstGeom prst="rect">
            <a:avLst/>
          </a:prstGeom>
          <a:solidFill>
            <a:srgbClr val="FF9900">
              <a:alpha val="50980"/>
            </a:srgbClr>
          </a:solidFill>
          <a:ln w="9525" algn="ctr">
            <a:solidFill>
              <a:srgbClr val="FF9900"/>
            </a:solidFill>
            <a:miter lim="800000"/>
            <a:headEnd/>
            <a:tailEnd/>
          </a:ln>
        </p:spPr>
        <p:txBody>
          <a:bodyPr anchor="ctr">
            <a:spAutoFit/>
          </a:bodyPr>
          <a:lstStyle/>
          <a:p>
            <a:pPr marL="808038" indent="-808038" algn="l">
              <a:tabLst>
                <a:tab pos="457200" algn="l"/>
              </a:tabLst>
              <a:defRPr/>
            </a:pPr>
            <a:r>
              <a:rPr lang="it-IT" sz="2400" b="1" i="1" dirty="0">
                <a:solidFill>
                  <a:srgbClr val="000066"/>
                </a:solidFill>
              </a:rPr>
              <a:t>The Project </a:t>
            </a:r>
            <a:r>
              <a:rPr lang="it-IT" sz="2400" b="1" i="1" dirty="0" err="1">
                <a:solidFill>
                  <a:srgbClr val="000066"/>
                </a:solidFill>
              </a:rPr>
              <a:t>is</a:t>
            </a:r>
            <a:r>
              <a:rPr lang="it-IT" sz="2400" b="1" i="1" dirty="0">
                <a:solidFill>
                  <a:srgbClr val="000066"/>
                </a:solidFill>
              </a:rPr>
              <a:t> </a:t>
            </a:r>
            <a:r>
              <a:rPr lang="it-IT" sz="2400" b="1" i="1" dirty="0" err="1">
                <a:solidFill>
                  <a:srgbClr val="000066"/>
                </a:solidFill>
              </a:rPr>
              <a:t>devoted</a:t>
            </a:r>
            <a:r>
              <a:rPr lang="it-IT" sz="2400" b="1" i="1" dirty="0">
                <a:solidFill>
                  <a:srgbClr val="000066"/>
                </a:solidFill>
              </a:rPr>
              <a:t> to 4  Development </a:t>
            </a:r>
            <a:r>
              <a:rPr lang="it-IT" sz="2400" b="1" i="1" dirty="0" err="1">
                <a:solidFill>
                  <a:srgbClr val="000066"/>
                </a:solidFill>
              </a:rPr>
              <a:t>Objectives</a:t>
            </a:r>
            <a:r>
              <a:rPr lang="it-IT" sz="2400" b="1" i="1" dirty="0">
                <a:solidFill>
                  <a:srgbClr val="000066"/>
                </a:solidFill>
              </a:rPr>
              <a:t>:</a:t>
            </a:r>
          </a:p>
          <a:p>
            <a:pPr marL="808038" indent="-808038" algn="l">
              <a:tabLst>
                <a:tab pos="457200" algn="l"/>
              </a:tabLst>
              <a:defRPr/>
            </a:pPr>
            <a:endParaRPr lang="it-IT" sz="1200" b="1" i="1" u="sng" dirty="0">
              <a:solidFill>
                <a:srgbClr val="000066"/>
              </a:solidFill>
            </a:endParaRPr>
          </a:p>
          <a:p>
            <a:pPr marL="990600" indent="-990600" algn="l">
              <a:tabLst>
                <a:tab pos="457200" algn="l"/>
              </a:tabLst>
              <a:defRPr/>
            </a:pPr>
            <a:r>
              <a:rPr lang="it-IT" sz="2400" b="1" i="1" dirty="0">
                <a:solidFill>
                  <a:srgbClr val="000066"/>
                </a:solidFill>
              </a:rPr>
              <a:t>OR1 – </a:t>
            </a:r>
            <a:r>
              <a:rPr lang="it-IT" sz="2400" i="1" dirty="0" err="1">
                <a:solidFill>
                  <a:srgbClr val="000066"/>
                </a:solidFill>
              </a:rPr>
              <a:t>Infrastructures</a:t>
            </a:r>
            <a:r>
              <a:rPr lang="it-IT" sz="2400" i="1" dirty="0">
                <a:solidFill>
                  <a:srgbClr val="000066"/>
                </a:solidFill>
              </a:rPr>
              <a:t> for the </a:t>
            </a:r>
            <a:r>
              <a:rPr lang="it-IT" sz="2400" i="1" dirty="0" err="1">
                <a:solidFill>
                  <a:srgbClr val="000066"/>
                </a:solidFill>
              </a:rPr>
              <a:t>climate</a:t>
            </a:r>
            <a:r>
              <a:rPr lang="it-IT" sz="2400" i="1" dirty="0">
                <a:solidFill>
                  <a:srgbClr val="000066"/>
                </a:solidFill>
              </a:rPr>
              <a:t> and </a:t>
            </a:r>
            <a:r>
              <a:rPr lang="it-IT" sz="2400" i="1" dirty="0" err="1">
                <a:solidFill>
                  <a:srgbClr val="000066"/>
                </a:solidFill>
              </a:rPr>
              <a:t>environmental</a:t>
            </a:r>
            <a:r>
              <a:rPr lang="it-IT" sz="2400" i="1" dirty="0">
                <a:solidFill>
                  <a:srgbClr val="000066"/>
                </a:solidFill>
              </a:rPr>
              <a:t> </a:t>
            </a:r>
            <a:r>
              <a:rPr lang="it-IT" sz="2400" i="1" dirty="0" err="1">
                <a:solidFill>
                  <a:srgbClr val="000066"/>
                </a:solidFill>
              </a:rPr>
              <a:t>monitoring</a:t>
            </a:r>
            <a:endParaRPr lang="it-IT" sz="2400" dirty="0">
              <a:solidFill>
                <a:srgbClr val="000066"/>
              </a:solidFill>
            </a:endParaRPr>
          </a:p>
          <a:p>
            <a:pPr marL="990600" indent="-990600" algn="l">
              <a:tabLst>
                <a:tab pos="457200" algn="l"/>
              </a:tabLst>
              <a:defRPr/>
            </a:pPr>
            <a:r>
              <a:rPr lang="it-IT" sz="2400" b="1" i="1" dirty="0">
                <a:solidFill>
                  <a:srgbClr val="000066"/>
                </a:solidFill>
              </a:rPr>
              <a:t>OR2 – </a:t>
            </a:r>
            <a:r>
              <a:rPr lang="it-IT" sz="2400" i="1" dirty="0" err="1">
                <a:solidFill>
                  <a:srgbClr val="000066"/>
                </a:solidFill>
              </a:rPr>
              <a:t>Tecnological</a:t>
            </a:r>
            <a:r>
              <a:rPr lang="it-IT" sz="2400" i="1" dirty="0">
                <a:solidFill>
                  <a:srgbClr val="000066"/>
                </a:solidFill>
              </a:rPr>
              <a:t> </a:t>
            </a:r>
            <a:r>
              <a:rPr lang="it-IT" sz="2400" i="1" dirty="0" err="1">
                <a:solidFill>
                  <a:srgbClr val="000066"/>
                </a:solidFill>
              </a:rPr>
              <a:t>innovation</a:t>
            </a:r>
            <a:r>
              <a:rPr lang="it-IT" sz="2400" i="1" dirty="0">
                <a:solidFill>
                  <a:srgbClr val="000066"/>
                </a:solidFill>
              </a:rPr>
              <a:t>, </a:t>
            </a:r>
            <a:r>
              <a:rPr lang="it-IT" sz="2400" i="1" dirty="0" err="1">
                <a:solidFill>
                  <a:srgbClr val="000066"/>
                </a:solidFill>
              </a:rPr>
              <a:t>development</a:t>
            </a:r>
            <a:r>
              <a:rPr lang="it-IT" sz="2400" i="1" dirty="0">
                <a:solidFill>
                  <a:srgbClr val="000066"/>
                </a:solidFill>
              </a:rPr>
              <a:t> and transfer to </a:t>
            </a:r>
            <a:r>
              <a:rPr lang="it-IT" sz="2400" i="1" dirty="0" err="1">
                <a:solidFill>
                  <a:srgbClr val="000066"/>
                </a:solidFill>
              </a:rPr>
              <a:t>enterprises</a:t>
            </a:r>
            <a:endParaRPr lang="it-IT" sz="2400" dirty="0">
              <a:solidFill>
                <a:srgbClr val="000066"/>
              </a:solidFill>
            </a:endParaRPr>
          </a:p>
          <a:p>
            <a:pPr marL="990600" indent="-990600" algn="l">
              <a:tabLst>
                <a:tab pos="457200" algn="l"/>
              </a:tabLst>
              <a:defRPr/>
            </a:pPr>
            <a:r>
              <a:rPr lang="it-IT" sz="2400" b="1" i="1" dirty="0">
                <a:solidFill>
                  <a:srgbClr val="000066"/>
                </a:solidFill>
              </a:rPr>
              <a:t>OR3 – </a:t>
            </a:r>
            <a:r>
              <a:rPr lang="it-IT" sz="2400" i="1" dirty="0">
                <a:solidFill>
                  <a:srgbClr val="000066"/>
                </a:solidFill>
              </a:rPr>
              <a:t>Networking and </a:t>
            </a:r>
            <a:r>
              <a:rPr lang="it-IT" sz="2400" i="1" dirty="0" err="1">
                <a:solidFill>
                  <a:srgbClr val="000066"/>
                </a:solidFill>
              </a:rPr>
              <a:t>integration</a:t>
            </a:r>
            <a:r>
              <a:rPr lang="it-IT" sz="2400" i="1" dirty="0">
                <a:solidFill>
                  <a:srgbClr val="000066"/>
                </a:solidFill>
              </a:rPr>
              <a:t> with </a:t>
            </a:r>
            <a:r>
              <a:rPr lang="it-IT" sz="2400" i="1" dirty="0" err="1">
                <a:solidFill>
                  <a:srgbClr val="000066"/>
                </a:solidFill>
              </a:rPr>
              <a:t>European</a:t>
            </a:r>
            <a:r>
              <a:rPr lang="it-IT" sz="2400" i="1" dirty="0">
                <a:solidFill>
                  <a:srgbClr val="000066"/>
                </a:solidFill>
              </a:rPr>
              <a:t>/Global </a:t>
            </a:r>
            <a:r>
              <a:rPr lang="it-IT" sz="2400" i="1" dirty="0" err="1">
                <a:solidFill>
                  <a:srgbClr val="000066"/>
                </a:solidFill>
              </a:rPr>
              <a:t>programme</a:t>
            </a:r>
            <a:endParaRPr lang="it-IT" sz="2400" i="1" dirty="0">
              <a:solidFill>
                <a:srgbClr val="000066"/>
              </a:solidFill>
            </a:endParaRPr>
          </a:p>
          <a:p>
            <a:pPr marL="990600" indent="-990600" algn="l">
              <a:tabLst>
                <a:tab pos="457200" algn="l"/>
              </a:tabLst>
              <a:defRPr/>
            </a:pPr>
            <a:r>
              <a:rPr lang="it-IT" sz="2400" b="1" i="1" dirty="0">
                <a:solidFill>
                  <a:srgbClr val="000066"/>
                </a:solidFill>
              </a:rPr>
              <a:t>OR4 – </a:t>
            </a:r>
            <a:r>
              <a:rPr lang="it-IT" sz="2400" i="1" dirty="0" err="1">
                <a:solidFill>
                  <a:srgbClr val="000066"/>
                </a:solidFill>
              </a:rPr>
              <a:t>Technological</a:t>
            </a:r>
            <a:r>
              <a:rPr lang="it-IT" sz="2400" i="1" dirty="0">
                <a:solidFill>
                  <a:srgbClr val="000066"/>
                </a:solidFill>
              </a:rPr>
              <a:t> </a:t>
            </a:r>
            <a:r>
              <a:rPr lang="it-IT" sz="2400" i="1" dirty="0" err="1">
                <a:solidFill>
                  <a:srgbClr val="000066"/>
                </a:solidFill>
              </a:rPr>
              <a:t>applicatons</a:t>
            </a:r>
            <a:r>
              <a:rPr lang="it-IT" sz="2400" i="1" dirty="0">
                <a:solidFill>
                  <a:srgbClr val="000066"/>
                </a:solidFill>
              </a:rPr>
              <a:t> and  </a:t>
            </a:r>
            <a:r>
              <a:rPr lang="it-IT" sz="2400" i="1" dirty="0" err="1">
                <a:solidFill>
                  <a:srgbClr val="000066"/>
                </a:solidFill>
              </a:rPr>
              <a:t>local</a:t>
            </a:r>
            <a:r>
              <a:rPr lang="it-IT" sz="2400" i="1" dirty="0">
                <a:solidFill>
                  <a:srgbClr val="000066"/>
                </a:solidFill>
              </a:rPr>
              <a:t> </a:t>
            </a:r>
            <a:r>
              <a:rPr lang="it-IT" sz="2400" i="1" dirty="0" err="1">
                <a:solidFill>
                  <a:srgbClr val="000066"/>
                </a:solidFill>
              </a:rPr>
              <a:t>services</a:t>
            </a:r>
            <a:endParaRPr lang="it-IT" sz="24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73"/>
                                        </p:tgtEl>
                                        <p:attrNameLst>
                                          <p:attrName>style.visibility</p:attrName>
                                        </p:attrNameLst>
                                      </p:cBhvr>
                                      <p:to>
                                        <p:strVal val="visible"/>
                                      </p:to>
                                    </p:set>
                                    <p:animEffect transition="in" filter="fade">
                                      <p:cBhvr>
                                        <p:cTn id="7" dur="2000"/>
                                        <p:tgtEl>
                                          <p:spTgt spid="87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1690688" y="754063"/>
            <a:ext cx="5976937" cy="5915025"/>
            <a:chOff x="1065" y="475"/>
            <a:chExt cx="3765" cy="3726"/>
          </a:xfrm>
        </p:grpSpPr>
        <p:pic>
          <p:nvPicPr>
            <p:cNvPr id="6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 y="475"/>
              <a:ext cx="3765" cy="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8" y="2628"/>
              <a:ext cx="18"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 name="Rectangle 5"/>
            <p:cNvSpPr>
              <a:spLocks noChangeArrowheads="1"/>
            </p:cNvSpPr>
            <p:nvPr/>
          </p:nvSpPr>
          <p:spPr bwMode="auto">
            <a:xfrm>
              <a:off x="2015" y="1117"/>
              <a:ext cx="4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Napoli</a:t>
              </a:r>
              <a:endParaRPr lang="en-US" sz="1400" b="1">
                <a:solidFill>
                  <a:schemeClr val="bg1"/>
                </a:solidFill>
              </a:endParaRPr>
            </a:p>
          </p:txBody>
        </p:sp>
        <p:sp>
          <p:nvSpPr>
            <p:cNvPr id="6175" name="Rectangle 6"/>
            <p:cNvSpPr>
              <a:spLocks noChangeArrowheads="1"/>
            </p:cNvSpPr>
            <p:nvPr/>
          </p:nvSpPr>
          <p:spPr bwMode="auto">
            <a:xfrm>
              <a:off x="3837" y="1059"/>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Lecce</a:t>
              </a:r>
              <a:endParaRPr lang="en-US" sz="1400" b="1">
                <a:solidFill>
                  <a:schemeClr val="bg1"/>
                </a:solidFill>
              </a:endParaRPr>
            </a:p>
          </p:txBody>
        </p:sp>
        <p:sp>
          <p:nvSpPr>
            <p:cNvPr id="6176" name="Rectangle 7"/>
            <p:cNvSpPr>
              <a:spLocks noChangeArrowheads="1"/>
            </p:cNvSpPr>
            <p:nvPr/>
          </p:nvSpPr>
          <p:spPr bwMode="auto">
            <a:xfrm>
              <a:off x="3230" y="2512"/>
              <a:ext cx="5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Lamezia</a:t>
              </a:r>
              <a:endParaRPr lang="en-US" sz="1400" b="1">
                <a:solidFill>
                  <a:schemeClr val="bg1"/>
                </a:solidFill>
              </a:endParaRPr>
            </a:p>
          </p:txBody>
        </p:sp>
        <p:sp>
          <p:nvSpPr>
            <p:cNvPr id="6177" name="Rectangle 8"/>
            <p:cNvSpPr>
              <a:spLocks noChangeArrowheads="1"/>
            </p:cNvSpPr>
            <p:nvPr/>
          </p:nvSpPr>
          <p:spPr bwMode="auto">
            <a:xfrm>
              <a:off x="3606" y="1706"/>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Sila</a:t>
              </a:r>
              <a:endParaRPr lang="en-US" sz="1400" b="1">
                <a:solidFill>
                  <a:schemeClr val="bg1"/>
                </a:solidFill>
              </a:endParaRPr>
            </a:p>
          </p:txBody>
        </p:sp>
        <p:sp>
          <p:nvSpPr>
            <p:cNvPr id="6178" name="Rectangle 9"/>
            <p:cNvSpPr>
              <a:spLocks noChangeArrowheads="1"/>
            </p:cNvSpPr>
            <p:nvPr/>
          </p:nvSpPr>
          <p:spPr bwMode="auto">
            <a:xfrm>
              <a:off x="2852" y="1106"/>
              <a:ext cx="4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Murgia</a:t>
              </a:r>
              <a:endParaRPr lang="en-US" sz="1400" b="1">
                <a:solidFill>
                  <a:schemeClr val="bg1"/>
                </a:solidFill>
              </a:endParaRPr>
            </a:p>
          </p:txBody>
        </p:sp>
        <p:sp>
          <p:nvSpPr>
            <p:cNvPr id="6179" name="Rectangle 10"/>
            <p:cNvSpPr>
              <a:spLocks noChangeArrowheads="1"/>
            </p:cNvSpPr>
            <p:nvPr/>
          </p:nvSpPr>
          <p:spPr bwMode="auto">
            <a:xfrm>
              <a:off x="1289" y="3500"/>
              <a:ext cx="3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200" b="1">
                  <a:solidFill>
                    <a:schemeClr val="bg1"/>
                  </a:solidFill>
                </a:rPr>
                <a:t>Egadi</a:t>
              </a:r>
              <a:endParaRPr lang="en-US" sz="1200" b="1">
                <a:solidFill>
                  <a:schemeClr val="bg1"/>
                </a:solidFill>
              </a:endParaRPr>
            </a:p>
          </p:txBody>
        </p:sp>
        <p:sp>
          <p:nvSpPr>
            <p:cNvPr id="6180" name="Rectangle 11"/>
            <p:cNvSpPr>
              <a:spLocks noChangeArrowheads="1"/>
            </p:cNvSpPr>
            <p:nvPr/>
          </p:nvSpPr>
          <p:spPr bwMode="auto">
            <a:xfrm>
              <a:off x="2608" y="1560"/>
              <a:ext cx="3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Eboli</a:t>
              </a:r>
              <a:endParaRPr lang="en-US" sz="1400" b="1">
                <a:solidFill>
                  <a:schemeClr val="bg1"/>
                </a:solidFill>
              </a:endParaRPr>
            </a:p>
          </p:txBody>
        </p:sp>
        <p:graphicFrame>
          <p:nvGraphicFramePr>
            <p:cNvPr id="6181" name="Object 12"/>
            <p:cNvGraphicFramePr>
              <a:graphicFrameLocks noChangeAspect="1"/>
            </p:cNvGraphicFramePr>
            <p:nvPr/>
          </p:nvGraphicFramePr>
          <p:xfrm>
            <a:off x="2085" y="1302"/>
            <a:ext cx="283" cy="237"/>
          </p:xfrm>
          <a:graphic>
            <a:graphicData uri="http://schemas.openxmlformats.org/presentationml/2006/ole">
              <mc:AlternateContent xmlns:mc="http://schemas.openxmlformats.org/markup-compatibility/2006">
                <mc:Choice xmlns:v="urn:schemas-microsoft-com:vml" Requires="v">
                  <p:oleObj spid="_x0000_s6412" r:id="rId6" imgW="1112381" imgH="1051651" progId="">
                    <p:embed/>
                  </p:oleObj>
                </mc:Choice>
                <mc:Fallback>
                  <p:oleObj r:id="rId6" imgW="1112381" imgH="1051651" progId="">
                    <p:embed/>
                    <p:pic>
                      <p:nvPicPr>
                        <p:cNvPr id="0" name="Object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5" y="1302"/>
                          <a:ext cx="283"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2" name="Object 13"/>
            <p:cNvGraphicFramePr>
              <a:graphicFrameLocks noChangeAspect="1"/>
            </p:cNvGraphicFramePr>
            <p:nvPr/>
          </p:nvGraphicFramePr>
          <p:xfrm>
            <a:off x="1483" y="3353"/>
            <a:ext cx="240" cy="201"/>
          </p:xfrm>
          <a:graphic>
            <a:graphicData uri="http://schemas.openxmlformats.org/presentationml/2006/ole">
              <mc:AlternateContent xmlns:mc="http://schemas.openxmlformats.org/markup-compatibility/2006">
                <mc:Choice xmlns:v="urn:schemas-microsoft-com:vml" Requires="v">
                  <p:oleObj spid="_x0000_s6413" r:id="rId8" imgW="1112381" imgH="1051651" progId="">
                    <p:embed/>
                  </p:oleObj>
                </mc:Choice>
                <mc:Fallback>
                  <p:oleObj r:id="rId8" imgW="1112381" imgH="1051651" progId="">
                    <p:embed/>
                    <p:pic>
                      <p:nvPicPr>
                        <p:cNvPr id="0" name="Object 1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3" y="3353"/>
                          <a:ext cx="24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3" name="Object 14"/>
            <p:cNvGraphicFramePr>
              <a:graphicFrameLocks noChangeAspect="1"/>
            </p:cNvGraphicFramePr>
            <p:nvPr/>
          </p:nvGraphicFramePr>
          <p:xfrm>
            <a:off x="2977" y="940"/>
            <a:ext cx="226" cy="200"/>
          </p:xfrm>
          <a:graphic>
            <a:graphicData uri="http://schemas.openxmlformats.org/presentationml/2006/ole">
              <mc:AlternateContent xmlns:mc="http://schemas.openxmlformats.org/markup-compatibility/2006">
                <mc:Choice xmlns:v="urn:schemas-microsoft-com:vml" Requires="v">
                  <p:oleObj spid="_x0000_s6414" r:id="rId10" imgW="1112381" imgH="1051651" progId="">
                    <p:embed/>
                  </p:oleObj>
                </mc:Choice>
                <mc:Fallback>
                  <p:oleObj r:id="rId10" imgW="1112381" imgH="1051651" progId="">
                    <p:embed/>
                    <p:pic>
                      <p:nvPicPr>
                        <p:cNvPr id="0" name="Object 14"/>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7" y="940"/>
                          <a:ext cx="226"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4" name="Object 15"/>
            <p:cNvGraphicFramePr>
              <a:graphicFrameLocks noChangeAspect="1"/>
            </p:cNvGraphicFramePr>
            <p:nvPr/>
          </p:nvGraphicFramePr>
          <p:xfrm>
            <a:off x="2672" y="1371"/>
            <a:ext cx="241" cy="201"/>
          </p:xfrm>
          <a:graphic>
            <a:graphicData uri="http://schemas.openxmlformats.org/presentationml/2006/ole">
              <mc:AlternateContent xmlns:mc="http://schemas.openxmlformats.org/markup-compatibility/2006">
                <mc:Choice xmlns:v="urn:schemas-microsoft-com:vml" Requires="v">
                  <p:oleObj spid="_x0000_s6415" r:id="rId12" imgW="1112381" imgH="1051651" progId="">
                    <p:embed/>
                  </p:oleObj>
                </mc:Choice>
                <mc:Fallback>
                  <p:oleObj r:id="rId12" imgW="1112381" imgH="1051651" progId="">
                    <p:embed/>
                    <p:pic>
                      <p:nvPicPr>
                        <p:cNvPr id="0" name="Object 15"/>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2" y="1371"/>
                          <a:ext cx="2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 name="Object 16"/>
            <p:cNvGraphicFramePr>
              <a:graphicFrameLocks noChangeAspect="1"/>
            </p:cNvGraphicFramePr>
            <p:nvPr/>
          </p:nvGraphicFramePr>
          <p:xfrm>
            <a:off x="3504" y="2289"/>
            <a:ext cx="286" cy="239"/>
          </p:xfrm>
          <a:graphic>
            <a:graphicData uri="http://schemas.openxmlformats.org/presentationml/2006/ole">
              <mc:AlternateContent xmlns:mc="http://schemas.openxmlformats.org/markup-compatibility/2006">
                <mc:Choice xmlns:v="urn:schemas-microsoft-com:vml" Requires="v">
                  <p:oleObj spid="_x0000_s6416" r:id="rId14" imgW="1112381" imgH="1051651" progId="">
                    <p:embed/>
                  </p:oleObj>
                </mc:Choice>
                <mc:Fallback>
                  <p:oleObj r:id="rId14" imgW="1112381" imgH="1051651" progId="">
                    <p:embed/>
                    <p:pic>
                      <p:nvPicPr>
                        <p:cNvPr id="0" name="Object 16"/>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4" y="2289"/>
                          <a:ext cx="286"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6" name="Object 17"/>
            <p:cNvGraphicFramePr>
              <a:graphicFrameLocks noChangeAspect="1"/>
            </p:cNvGraphicFramePr>
            <p:nvPr/>
          </p:nvGraphicFramePr>
          <p:xfrm>
            <a:off x="3830" y="1842"/>
            <a:ext cx="241" cy="201"/>
          </p:xfrm>
          <a:graphic>
            <a:graphicData uri="http://schemas.openxmlformats.org/presentationml/2006/ole">
              <mc:AlternateContent xmlns:mc="http://schemas.openxmlformats.org/markup-compatibility/2006">
                <mc:Choice xmlns:v="urn:schemas-microsoft-com:vml" Requires="v">
                  <p:oleObj spid="_x0000_s6417" r:id="rId16" imgW="1112381" imgH="1051651" progId="">
                    <p:embed/>
                  </p:oleObj>
                </mc:Choice>
                <mc:Fallback>
                  <p:oleObj r:id="rId16" imgW="1112381" imgH="1051651" progId="">
                    <p:embed/>
                    <p:pic>
                      <p:nvPicPr>
                        <p:cNvPr id="0" name="Object 17"/>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0" y="1842"/>
                          <a:ext cx="2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7" name="Object 18"/>
            <p:cNvGraphicFramePr>
              <a:graphicFrameLocks noChangeAspect="1"/>
            </p:cNvGraphicFramePr>
            <p:nvPr/>
          </p:nvGraphicFramePr>
          <p:xfrm>
            <a:off x="4380" y="1086"/>
            <a:ext cx="281" cy="235"/>
          </p:xfrm>
          <a:graphic>
            <a:graphicData uri="http://schemas.openxmlformats.org/presentationml/2006/ole">
              <mc:AlternateContent xmlns:mc="http://schemas.openxmlformats.org/markup-compatibility/2006">
                <mc:Choice xmlns:v="urn:schemas-microsoft-com:vml" Requires="v">
                  <p:oleObj spid="_x0000_s6418" r:id="rId17" imgW="1112381" imgH="1051651" progId="">
                    <p:embed/>
                  </p:oleObj>
                </mc:Choice>
                <mc:Fallback>
                  <p:oleObj r:id="rId17" imgW="1112381" imgH="1051651" progId="">
                    <p:embed/>
                    <p:pic>
                      <p:nvPicPr>
                        <p:cNvPr id="0" name="Object 18"/>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0" y="1086"/>
                          <a:ext cx="281"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147" name="Group 19"/>
          <p:cNvGrpSpPr>
            <a:grpSpLocks/>
          </p:cNvGrpSpPr>
          <p:nvPr/>
        </p:nvGrpSpPr>
        <p:grpSpPr bwMode="auto">
          <a:xfrm>
            <a:off x="8385175" y="6484938"/>
            <a:ext cx="758825" cy="373062"/>
            <a:chOff x="3198" y="3195"/>
            <a:chExt cx="478" cy="235"/>
          </a:xfrm>
        </p:grpSpPr>
        <p:sp>
          <p:nvSpPr>
            <p:cNvPr id="6170" name="Rectangle 20"/>
            <p:cNvSpPr>
              <a:spLocks noChangeArrowheads="1"/>
            </p:cNvSpPr>
            <p:nvPr/>
          </p:nvSpPr>
          <p:spPr bwMode="auto">
            <a:xfrm>
              <a:off x="3221" y="3203"/>
              <a:ext cx="453"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pic>
          <p:nvPicPr>
            <p:cNvPr id="6171" name="Picture 2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98" y="3195"/>
              <a:ext cx="47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Text Box 23"/>
          <p:cNvSpPr txBox="1">
            <a:spLocks noChangeArrowheads="1"/>
          </p:cNvSpPr>
          <p:nvPr/>
        </p:nvSpPr>
        <p:spPr bwMode="auto">
          <a:xfrm>
            <a:off x="539750" y="1706563"/>
            <a:ext cx="3073400" cy="923925"/>
          </a:xfrm>
          <a:prstGeom prst="rect">
            <a:avLst/>
          </a:prstGeom>
          <a:solidFill>
            <a:schemeClr val="bg1">
              <a:alpha val="79999"/>
            </a:schemeClr>
          </a:solidFill>
          <a:ln w="38100">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b="1" u="sng"/>
              <a:t>Structural adjustement (urban area)</a:t>
            </a:r>
            <a:r>
              <a:rPr lang="it-IT" b="1"/>
              <a:t>:</a:t>
            </a:r>
          </a:p>
          <a:p>
            <a:pPr eaLnBrk="1" hangingPunct="1"/>
            <a:r>
              <a:rPr lang="it-IT" b="1"/>
              <a:t>Napoli</a:t>
            </a:r>
          </a:p>
        </p:txBody>
      </p:sp>
      <p:sp>
        <p:nvSpPr>
          <p:cNvPr id="6149" name="Text Box 24"/>
          <p:cNvSpPr txBox="1">
            <a:spLocks noChangeArrowheads="1"/>
          </p:cNvSpPr>
          <p:nvPr/>
        </p:nvSpPr>
        <p:spPr bwMode="auto">
          <a:xfrm>
            <a:off x="6300788" y="3068638"/>
            <a:ext cx="2881312" cy="923925"/>
          </a:xfrm>
          <a:prstGeom prst="rect">
            <a:avLst/>
          </a:prstGeom>
          <a:solidFill>
            <a:schemeClr val="bg1">
              <a:alpha val="79999"/>
            </a:schemeClr>
          </a:solidFill>
          <a:ln w="38100">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b="1" u="sng"/>
              <a:t>Structural adjustement  (remote-mountain)</a:t>
            </a:r>
            <a:r>
              <a:rPr lang="it-IT" b="1"/>
              <a:t>:</a:t>
            </a:r>
          </a:p>
          <a:p>
            <a:pPr eaLnBrk="1" hangingPunct="1"/>
            <a:r>
              <a:rPr lang="it-IT" b="1"/>
              <a:t>Longobucco (Cs) </a:t>
            </a:r>
          </a:p>
        </p:txBody>
      </p:sp>
      <p:sp>
        <p:nvSpPr>
          <p:cNvPr id="6150" name="Text Box 25"/>
          <p:cNvSpPr txBox="1">
            <a:spLocks noChangeArrowheads="1"/>
          </p:cNvSpPr>
          <p:nvPr/>
        </p:nvSpPr>
        <p:spPr bwMode="auto">
          <a:xfrm>
            <a:off x="2843213" y="3119438"/>
            <a:ext cx="2843212" cy="923925"/>
          </a:xfrm>
          <a:prstGeom prst="rect">
            <a:avLst/>
          </a:prstGeom>
          <a:solidFill>
            <a:schemeClr val="bg1">
              <a:alpha val="79999"/>
            </a:schemeClr>
          </a:solidFill>
          <a:ln w="38100">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b="1" u="sng"/>
              <a:t>Structural adjustement  (coastal)</a:t>
            </a:r>
            <a:endParaRPr lang="it-IT" b="1"/>
          </a:p>
          <a:p>
            <a:pPr eaLnBrk="1" hangingPunct="1"/>
            <a:r>
              <a:rPr lang="it-IT" b="1"/>
              <a:t>Lamezia Terme</a:t>
            </a:r>
            <a:endParaRPr lang="it-IT"/>
          </a:p>
        </p:txBody>
      </p:sp>
      <p:sp>
        <p:nvSpPr>
          <p:cNvPr id="6151" name="Text Box 26"/>
          <p:cNvSpPr txBox="1">
            <a:spLocks noChangeArrowheads="1"/>
          </p:cNvSpPr>
          <p:nvPr/>
        </p:nvSpPr>
        <p:spPr bwMode="auto">
          <a:xfrm>
            <a:off x="6300788" y="1127125"/>
            <a:ext cx="2843212" cy="923925"/>
          </a:xfrm>
          <a:prstGeom prst="rect">
            <a:avLst/>
          </a:prstGeom>
          <a:solidFill>
            <a:schemeClr val="bg1">
              <a:alpha val="79999"/>
            </a:schemeClr>
          </a:solidFill>
          <a:ln w="38100">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b="1" u="sng"/>
              <a:t>Structural adjustement (urban area )</a:t>
            </a:r>
            <a:r>
              <a:rPr lang="it-IT" b="1"/>
              <a:t>: </a:t>
            </a:r>
          </a:p>
          <a:p>
            <a:pPr eaLnBrk="1" hangingPunct="1"/>
            <a:r>
              <a:rPr lang="it-IT" b="1"/>
              <a:t>Lecce</a:t>
            </a:r>
            <a:endParaRPr lang="it-IT"/>
          </a:p>
        </p:txBody>
      </p:sp>
      <p:sp>
        <p:nvSpPr>
          <p:cNvPr id="6152" name="Text Box 27"/>
          <p:cNvSpPr txBox="1">
            <a:spLocks noChangeArrowheads="1"/>
          </p:cNvSpPr>
          <p:nvPr/>
        </p:nvSpPr>
        <p:spPr bwMode="auto">
          <a:xfrm>
            <a:off x="254000" y="4652963"/>
            <a:ext cx="2230438" cy="923925"/>
          </a:xfrm>
          <a:prstGeom prst="rect">
            <a:avLst/>
          </a:prstGeom>
          <a:solidFill>
            <a:schemeClr val="bg1">
              <a:alpha val="79999"/>
            </a:schemeClr>
          </a:solidFill>
          <a:ln w="38100">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b="1" u="sng"/>
              <a:t>New infrastructure (remote-maritime)</a:t>
            </a:r>
            <a:r>
              <a:rPr lang="it-IT" b="1"/>
              <a:t>:</a:t>
            </a:r>
          </a:p>
          <a:p>
            <a:pPr eaLnBrk="1" hangingPunct="1"/>
            <a:r>
              <a:rPr lang="it-IT" b="1"/>
              <a:t>Marettimo (Tp) </a:t>
            </a:r>
          </a:p>
        </p:txBody>
      </p:sp>
      <p:sp>
        <p:nvSpPr>
          <p:cNvPr id="70684" name="Text Box 28"/>
          <p:cNvSpPr txBox="1">
            <a:spLocks noChangeArrowheads="1"/>
          </p:cNvSpPr>
          <p:nvPr/>
        </p:nvSpPr>
        <p:spPr bwMode="auto">
          <a:xfrm>
            <a:off x="0" y="44450"/>
            <a:ext cx="9324975" cy="1077913"/>
          </a:xfrm>
          <a:prstGeom prst="rect">
            <a:avLst/>
          </a:prstGeom>
          <a:solidFill>
            <a:srgbClr val="0000FF">
              <a:alpha val="80000"/>
            </a:srgbClr>
          </a:solidFill>
          <a:ln w="38100">
            <a:solidFill>
              <a:srgbClr val="FF9900"/>
            </a:solidFill>
            <a:miter lim="800000"/>
            <a:headEnd/>
            <a:tailEnd/>
          </a:ln>
          <a:effectLst/>
        </p:spPr>
        <p:txBody>
          <a:bodyPr>
            <a:spAutoFit/>
          </a:bodyPr>
          <a:lstStyle/>
          <a:p>
            <a:pPr>
              <a:defRPr/>
            </a:pPr>
            <a:r>
              <a:rPr lang="it-IT" sz="2200" b="1" dirty="0">
                <a:solidFill>
                  <a:srgbClr val="FF9900"/>
                </a:solidFill>
                <a:effectLst>
                  <a:outerShdw blurRad="38100" dist="38100" dir="2700000" algn="tl">
                    <a:srgbClr val="000000"/>
                  </a:outerShdw>
                </a:effectLst>
              </a:rPr>
              <a:t>OR1 – </a:t>
            </a:r>
            <a:r>
              <a:rPr lang="en-US" sz="2200" b="1" dirty="0">
                <a:solidFill>
                  <a:srgbClr val="FF9900"/>
                </a:solidFill>
                <a:effectLst>
                  <a:outerShdw blurRad="38100" dist="38100" dir="2700000" algn="tl">
                    <a:srgbClr val="000000"/>
                  </a:outerShdw>
                </a:effectLst>
              </a:rPr>
              <a:t>Infrastructures for the climate and environmental monitoring</a:t>
            </a:r>
            <a:r>
              <a:rPr lang="en-US" sz="2400" b="1" dirty="0">
                <a:solidFill>
                  <a:srgbClr val="FF9900"/>
                </a:solidFill>
                <a:effectLst>
                  <a:outerShdw blurRad="38100" dist="38100" dir="2700000" algn="tl">
                    <a:srgbClr val="000000"/>
                  </a:outerShdw>
                </a:effectLst>
              </a:rPr>
              <a:t> </a:t>
            </a:r>
            <a:r>
              <a:rPr lang="it-IT" sz="2000" b="1" dirty="0" err="1">
                <a:solidFill>
                  <a:schemeClr val="bg1"/>
                </a:solidFill>
              </a:rPr>
              <a:t>Meteorological</a:t>
            </a:r>
            <a:r>
              <a:rPr lang="it-IT" sz="2000" b="1" dirty="0">
                <a:solidFill>
                  <a:schemeClr val="bg1"/>
                </a:solidFill>
              </a:rPr>
              <a:t> </a:t>
            </a:r>
            <a:r>
              <a:rPr lang="it-IT" sz="2000" b="1" dirty="0" err="1">
                <a:solidFill>
                  <a:schemeClr val="bg1"/>
                </a:solidFill>
              </a:rPr>
              <a:t>parameters</a:t>
            </a:r>
            <a:r>
              <a:rPr lang="it-IT" sz="2000" b="1" dirty="0">
                <a:solidFill>
                  <a:schemeClr val="bg1"/>
                </a:solidFill>
              </a:rPr>
              <a:t>, trace </a:t>
            </a:r>
            <a:r>
              <a:rPr lang="it-IT" sz="2000" b="1" dirty="0" err="1">
                <a:solidFill>
                  <a:schemeClr val="bg1"/>
                </a:solidFill>
              </a:rPr>
              <a:t>gases</a:t>
            </a:r>
            <a:r>
              <a:rPr lang="it-IT" sz="2000" b="1" dirty="0">
                <a:solidFill>
                  <a:schemeClr val="bg1"/>
                </a:solidFill>
              </a:rPr>
              <a:t>, aerosol </a:t>
            </a:r>
            <a:r>
              <a:rPr lang="it-IT" sz="2000" b="1" dirty="0" err="1">
                <a:solidFill>
                  <a:schemeClr val="bg1"/>
                </a:solidFill>
              </a:rPr>
              <a:t>properties</a:t>
            </a:r>
            <a:r>
              <a:rPr lang="it-IT" sz="2000" b="1" dirty="0">
                <a:solidFill>
                  <a:schemeClr val="bg1"/>
                </a:solidFill>
              </a:rPr>
              <a:t> in-situ and </a:t>
            </a:r>
            <a:r>
              <a:rPr lang="it-IT" sz="2000" b="1" dirty="0" err="1">
                <a:solidFill>
                  <a:schemeClr val="bg1"/>
                </a:solidFill>
              </a:rPr>
              <a:t>vertical</a:t>
            </a:r>
            <a:r>
              <a:rPr lang="it-IT" sz="2000" b="1" dirty="0">
                <a:solidFill>
                  <a:schemeClr val="bg1"/>
                </a:solidFill>
              </a:rPr>
              <a:t> </a:t>
            </a:r>
            <a:r>
              <a:rPr lang="it-IT" sz="2000" b="1" dirty="0" err="1">
                <a:solidFill>
                  <a:schemeClr val="bg1"/>
                </a:solidFill>
              </a:rPr>
              <a:t>profiling</a:t>
            </a:r>
            <a:endParaRPr lang="it-IT" sz="2000" b="1" dirty="0">
              <a:solidFill>
                <a:schemeClr val="bg1"/>
              </a:solidFill>
            </a:endParaRPr>
          </a:p>
        </p:txBody>
      </p:sp>
      <p:sp>
        <p:nvSpPr>
          <p:cNvPr id="19" name="Oval 18"/>
          <p:cNvSpPr/>
          <p:nvPr/>
        </p:nvSpPr>
        <p:spPr>
          <a:xfrm>
            <a:off x="6920816" y="1730845"/>
            <a:ext cx="483018" cy="427583"/>
          </a:xfrm>
          <a:prstGeom prst="ellipse">
            <a:avLst/>
          </a:prstGeom>
          <a:gradFill flip="none" rotWithShape="1">
            <a:gsLst>
              <a:gs pos="0">
                <a:schemeClr val="accent3">
                  <a:lumMod val="20000"/>
                  <a:lumOff val="80000"/>
                </a:schemeClr>
              </a:gs>
              <a:gs pos="41000">
                <a:srgbClr val="0BBDF5"/>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2" name="Oval 18"/>
          <p:cNvSpPr/>
          <p:nvPr/>
        </p:nvSpPr>
        <p:spPr>
          <a:xfrm>
            <a:off x="5992128" y="2883370"/>
            <a:ext cx="483018" cy="427583"/>
          </a:xfrm>
          <a:prstGeom prst="ellipse">
            <a:avLst/>
          </a:prstGeom>
          <a:gradFill flip="none" rotWithShape="1">
            <a:gsLst>
              <a:gs pos="0">
                <a:schemeClr val="accent3">
                  <a:lumMod val="20000"/>
                  <a:lumOff val="80000"/>
                </a:schemeClr>
              </a:gs>
              <a:gs pos="41000">
                <a:srgbClr val="0BBDF5"/>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3" name="Oval 18"/>
          <p:cNvSpPr/>
          <p:nvPr/>
        </p:nvSpPr>
        <p:spPr>
          <a:xfrm>
            <a:off x="5560328" y="3619970"/>
            <a:ext cx="483018" cy="427583"/>
          </a:xfrm>
          <a:prstGeom prst="ellipse">
            <a:avLst/>
          </a:prstGeom>
          <a:gradFill flip="none" rotWithShape="1">
            <a:gsLst>
              <a:gs pos="0">
                <a:schemeClr val="accent3">
                  <a:lumMod val="20000"/>
                  <a:lumOff val="80000"/>
                </a:schemeClr>
              </a:gs>
              <a:gs pos="41000">
                <a:srgbClr val="0BBDF5"/>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4" name="Oval 18"/>
          <p:cNvSpPr/>
          <p:nvPr/>
        </p:nvSpPr>
        <p:spPr>
          <a:xfrm>
            <a:off x="2320241" y="5204295"/>
            <a:ext cx="483018" cy="427583"/>
          </a:xfrm>
          <a:prstGeom prst="ellipse">
            <a:avLst/>
          </a:prstGeom>
          <a:gradFill flip="none" rotWithShape="1">
            <a:gsLst>
              <a:gs pos="0">
                <a:schemeClr val="accent3">
                  <a:lumMod val="20000"/>
                  <a:lumOff val="80000"/>
                </a:schemeClr>
              </a:gs>
              <a:gs pos="41000">
                <a:srgbClr val="0BBDF5"/>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5" name="Oval 18"/>
          <p:cNvSpPr/>
          <p:nvPr/>
        </p:nvSpPr>
        <p:spPr>
          <a:xfrm>
            <a:off x="3248928" y="2035645"/>
            <a:ext cx="483018" cy="427583"/>
          </a:xfrm>
          <a:prstGeom prst="ellipse">
            <a:avLst/>
          </a:prstGeom>
          <a:gradFill flip="none" rotWithShape="1">
            <a:gsLst>
              <a:gs pos="0">
                <a:schemeClr val="accent3">
                  <a:lumMod val="20000"/>
                  <a:lumOff val="80000"/>
                </a:schemeClr>
              </a:gs>
              <a:gs pos="41000">
                <a:srgbClr val="0BBDF5"/>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pic>
        <p:nvPicPr>
          <p:cNvPr id="6169" name="Picture 4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9"/>
          <p:cNvGrpSpPr>
            <a:grpSpLocks/>
          </p:cNvGrpSpPr>
          <p:nvPr/>
        </p:nvGrpSpPr>
        <p:grpSpPr bwMode="auto">
          <a:xfrm>
            <a:off x="1690688" y="754063"/>
            <a:ext cx="5976937" cy="5915025"/>
            <a:chOff x="1065" y="475"/>
            <a:chExt cx="3765" cy="3726"/>
          </a:xfrm>
        </p:grpSpPr>
        <p:pic>
          <p:nvPicPr>
            <p:cNvPr id="71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 y="475"/>
              <a:ext cx="3765" cy="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8" y="2628"/>
              <a:ext cx="18"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Rectangle 8"/>
            <p:cNvSpPr>
              <a:spLocks noChangeArrowheads="1"/>
            </p:cNvSpPr>
            <p:nvPr/>
          </p:nvSpPr>
          <p:spPr bwMode="auto">
            <a:xfrm>
              <a:off x="2015" y="1117"/>
              <a:ext cx="4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Napoli</a:t>
              </a:r>
              <a:endParaRPr lang="en-US" sz="1400" b="1">
                <a:solidFill>
                  <a:schemeClr val="bg1"/>
                </a:solidFill>
              </a:endParaRPr>
            </a:p>
          </p:txBody>
        </p:sp>
        <p:sp>
          <p:nvSpPr>
            <p:cNvPr id="7192" name="Rectangle 9"/>
            <p:cNvSpPr>
              <a:spLocks noChangeArrowheads="1"/>
            </p:cNvSpPr>
            <p:nvPr/>
          </p:nvSpPr>
          <p:spPr bwMode="auto">
            <a:xfrm>
              <a:off x="3837" y="1059"/>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Lecce</a:t>
              </a:r>
              <a:endParaRPr lang="en-US" sz="1400" b="1">
                <a:solidFill>
                  <a:schemeClr val="bg1"/>
                </a:solidFill>
              </a:endParaRPr>
            </a:p>
          </p:txBody>
        </p:sp>
        <p:sp>
          <p:nvSpPr>
            <p:cNvPr id="7193" name="Rectangle 10"/>
            <p:cNvSpPr>
              <a:spLocks noChangeArrowheads="1"/>
            </p:cNvSpPr>
            <p:nvPr/>
          </p:nvSpPr>
          <p:spPr bwMode="auto">
            <a:xfrm>
              <a:off x="3230" y="2512"/>
              <a:ext cx="5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Lamezia</a:t>
              </a:r>
              <a:endParaRPr lang="en-US" sz="1400" b="1">
                <a:solidFill>
                  <a:schemeClr val="bg1"/>
                </a:solidFill>
              </a:endParaRPr>
            </a:p>
          </p:txBody>
        </p:sp>
        <p:sp>
          <p:nvSpPr>
            <p:cNvPr id="7194" name="Rectangle 11"/>
            <p:cNvSpPr>
              <a:spLocks noChangeArrowheads="1"/>
            </p:cNvSpPr>
            <p:nvPr/>
          </p:nvSpPr>
          <p:spPr bwMode="auto">
            <a:xfrm>
              <a:off x="3606" y="1706"/>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Sila</a:t>
              </a:r>
              <a:endParaRPr lang="en-US" sz="1400" b="1">
                <a:solidFill>
                  <a:schemeClr val="bg1"/>
                </a:solidFill>
              </a:endParaRPr>
            </a:p>
          </p:txBody>
        </p:sp>
        <p:sp>
          <p:nvSpPr>
            <p:cNvPr id="7195" name="Rectangle 12"/>
            <p:cNvSpPr>
              <a:spLocks noChangeArrowheads="1"/>
            </p:cNvSpPr>
            <p:nvPr/>
          </p:nvSpPr>
          <p:spPr bwMode="auto">
            <a:xfrm>
              <a:off x="2852" y="1106"/>
              <a:ext cx="4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Murgia</a:t>
              </a:r>
              <a:endParaRPr lang="en-US" sz="1400" b="1">
                <a:solidFill>
                  <a:schemeClr val="bg1"/>
                </a:solidFill>
              </a:endParaRPr>
            </a:p>
          </p:txBody>
        </p:sp>
        <p:sp>
          <p:nvSpPr>
            <p:cNvPr id="7196" name="Rectangle 13"/>
            <p:cNvSpPr>
              <a:spLocks noChangeArrowheads="1"/>
            </p:cNvSpPr>
            <p:nvPr/>
          </p:nvSpPr>
          <p:spPr bwMode="auto">
            <a:xfrm>
              <a:off x="1289" y="3500"/>
              <a:ext cx="3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200" b="1">
                  <a:solidFill>
                    <a:schemeClr val="bg1"/>
                  </a:solidFill>
                </a:rPr>
                <a:t>Egadi</a:t>
              </a:r>
              <a:endParaRPr lang="en-US" sz="1200" b="1">
                <a:solidFill>
                  <a:schemeClr val="bg1"/>
                </a:solidFill>
              </a:endParaRPr>
            </a:p>
          </p:txBody>
        </p:sp>
        <p:sp>
          <p:nvSpPr>
            <p:cNvPr id="7197" name="Rectangle 14"/>
            <p:cNvSpPr>
              <a:spLocks noChangeArrowheads="1"/>
            </p:cNvSpPr>
            <p:nvPr/>
          </p:nvSpPr>
          <p:spPr bwMode="auto">
            <a:xfrm>
              <a:off x="2608" y="1560"/>
              <a:ext cx="3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1400" b="1">
                  <a:solidFill>
                    <a:schemeClr val="bg1"/>
                  </a:solidFill>
                </a:rPr>
                <a:t>Eboli</a:t>
              </a:r>
              <a:endParaRPr lang="en-US" sz="1400" b="1">
                <a:solidFill>
                  <a:schemeClr val="bg1"/>
                </a:solidFill>
              </a:endParaRPr>
            </a:p>
          </p:txBody>
        </p:sp>
        <p:graphicFrame>
          <p:nvGraphicFramePr>
            <p:cNvPr id="7198" name="Object 15"/>
            <p:cNvGraphicFramePr>
              <a:graphicFrameLocks noChangeAspect="1"/>
            </p:cNvGraphicFramePr>
            <p:nvPr/>
          </p:nvGraphicFramePr>
          <p:xfrm>
            <a:off x="2085" y="1302"/>
            <a:ext cx="283" cy="237"/>
          </p:xfrm>
          <a:graphic>
            <a:graphicData uri="http://schemas.openxmlformats.org/presentationml/2006/ole">
              <mc:AlternateContent xmlns:mc="http://schemas.openxmlformats.org/markup-compatibility/2006">
                <mc:Choice xmlns:v="urn:schemas-microsoft-com:vml" Requires="v">
                  <p:oleObj spid="_x0000_s7422" r:id="rId6" imgW="1112381" imgH="1051651" progId="">
                    <p:embed/>
                  </p:oleObj>
                </mc:Choice>
                <mc:Fallback>
                  <p:oleObj r:id="rId6" imgW="1112381" imgH="1051651" progId="">
                    <p:embed/>
                    <p:pic>
                      <p:nvPicPr>
                        <p:cNvPr id="0" name="Object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5" y="1302"/>
                          <a:ext cx="283"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9" name="Object 16"/>
            <p:cNvGraphicFramePr>
              <a:graphicFrameLocks noChangeAspect="1"/>
            </p:cNvGraphicFramePr>
            <p:nvPr/>
          </p:nvGraphicFramePr>
          <p:xfrm>
            <a:off x="1483" y="3353"/>
            <a:ext cx="240" cy="201"/>
          </p:xfrm>
          <a:graphic>
            <a:graphicData uri="http://schemas.openxmlformats.org/presentationml/2006/ole">
              <mc:AlternateContent xmlns:mc="http://schemas.openxmlformats.org/markup-compatibility/2006">
                <mc:Choice xmlns:v="urn:schemas-microsoft-com:vml" Requires="v">
                  <p:oleObj spid="_x0000_s7423" r:id="rId8" imgW="1112381" imgH="1051651" progId="">
                    <p:embed/>
                  </p:oleObj>
                </mc:Choice>
                <mc:Fallback>
                  <p:oleObj r:id="rId8" imgW="1112381" imgH="1051651" progId="">
                    <p:embed/>
                    <p:pic>
                      <p:nvPicPr>
                        <p:cNvPr id="0" name="Object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3" y="3353"/>
                          <a:ext cx="24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0" name="Object 17"/>
            <p:cNvGraphicFramePr>
              <a:graphicFrameLocks noChangeAspect="1"/>
            </p:cNvGraphicFramePr>
            <p:nvPr/>
          </p:nvGraphicFramePr>
          <p:xfrm>
            <a:off x="2977" y="940"/>
            <a:ext cx="226" cy="200"/>
          </p:xfrm>
          <a:graphic>
            <a:graphicData uri="http://schemas.openxmlformats.org/presentationml/2006/ole">
              <mc:AlternateContent xmlns:mc="http://schemas.openxmlformats.org/markup-compatibility/2006">
                <mc:Choice xmlns:v="urn:schemas-microsoft-com:vml" Requires="v">
                  <p:oleObj spid="_x0000_s7424" r:id="rId10" imgW="1112381" imgH="1051651" progId="">
                    <p:embed/>
                  </p:oleObj>
                </mc:Choice>
                <mc:Fallback>
                  <p:oleObj r:id="rId10" imgW="1112381" imgH="1051651" progId="">
                    <p:embed/>
                    <p:pic>
                      <p:nvPicPr>
                        <p:cNvPr id="0" name="Object 17"/>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7" y="940"/>
                          <a:ext cx="226"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1" name="Object 18"/>
            <p:cNvGraphicFramePr>
              <a:graphicFrameLocks noChangeAspect="1"/>
            </p:cNvGraphicFramePr>
            <p:nvPr/>
          </p:nvGraphicFramePr>
          <p:xfrm>
            <a:off x="2672" y="1371"/>
            <a:ext cx="241" cy="201"/>
          </p:xfrm>
          <a:graphic>
            <a:graphicData uri="http://schemas.openxmlformats.org/presentationml/2006/ole">
              <mc:AlternateContent xmlns:mc="http://schemas.openxmlformats.org/markup-compatibility/2006">
                <mc:Choice xmlns:v="urn:schemas-microsoft-com:vml" Requires="v">
                  <p:oleObj spid="_x0000_s7425" r:id="rId12" imgW="1112381" imgH="1051651" progId="">
                    <p:embed/>
                  </p:oleObj>
                </mc:Choice>
                <mc:Fallback>
                  <p:oleObj r:id="rId12" imgW="1112381" imgH="1051651" progId="">
                    <p:embed/>
                    <p:pic>
                      <p:nvPicPr>
                        <p:cNvPr id="0" name="Object 1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2" y="1371"/>
                          <a:ext cx="2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2" name="Object 19"/>
            <p:cNvGraphicFramePr>
              <a:graphicFrameLocks noChangeAspect="1"/>
            </p:cNvGraphicFramePr>
            <p:nvPr/>
          </p:nvGraphicFramePr>
          <p:xfrm>
            <a:off x="3504" y="2289"/>
            <a:ext cx="286" cy="239"/>
          </p:xfrm>
          <a:graphic>
            <a:graphicData uri="http://schemas.openxmlformats.org/presentationml/2006/ole">
              <mc:AlternateContent xmlns:mc="http://schemas.openxmlformats.org/markup-compatibility/2006">
                <mc:Choice xmlns:v="urn:schemas-microsoft-com:vml" Requires="v">
                  <p:oleObj spid="_x0000_s7426" r:id="rId14" imgW="1112381" imgH="1051651" progId="">
                    <p:embed/>
                  </p:oleObj>
                </mc:Choice>
                <mc:Fallback>
                  <p:oleObj r:id="rId14" imgW="1112381" imgH="1051651" progId="">
                    <p:embed/>
                    <p:pic>
                      <p:nvPicPr>
                        <p:cNvPr id="0" name="Object 19"/>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4" y="2289"/>
                          <a:ext cx="286"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3" name="Object 20"/>
            <p:cNvGraphicFramePr>
              <a:graphicFrameLocks noChangeAspect="1"/>
            </p:cNvGraphicFramePr>
            <p:nvPr/>
          </p:nvGraphicFramePr>
          <p:xfrm>
            <a:off x="3830" y="1842"/>
            <a:ext cx="241" cy="201"/>
          </p:xfrm>
          <a:graphic>
            <a:graphicData uri="http://schemas.openxmlformats.org/presentationml/2006/ole">
              <mc:AlternateContent xmlns:mc="http://schemas.openxmlformats.org/markup-compatibility/2006">
                <mc:Choice xmlns:v="urn:schemas-microsoft-com:vml" Requires="v">
                  <p:oleObj spid="_x0000_s7427" r:id="rId16" imgW="1112381" imgH="1051651" progId="">
                    <p:embed/>
                  </p:oleObj>
                </mc:Choice>
                <mc:Fallback>
                  <p:oleObj r:id="rId16" imgW="1112381" imgH="1051651" progId="">
                    <p:embed/>
                    <p:pic>
                      <p:nvPicPr>
                        <p:cNvPr id="0" name="Object 20"/>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0" y="1842"/>
                          <a:ext cx="2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4" name="Object 21"/>
            <p:cNvGraphicFramePr>
              <a:graphicFrameLocks noChangeAspect="1"/>
            </p:cNvGraphicFramePr>
            <p:nvPr/>
          </p:nvGraphicFramePr>
          <p:xfrm>
            <a:off x="4380" y="1086"/>
            <a:ext cx="281" cy="235"/>
          </p:xfrm>
          <a:graphic>
            <a:graphicData uri="http://schemas.openxmlformats.org/presentationml/2006/ole">
              <mc:AlternateContent xmlns:mc="http://schemas.openxmlformats.org/markup-compatibility/2006">
                <mc:Choice xmlns:v="urn:schemas-microsoft-com:vml" Requires="v">
                  <p:oleObj spid="_x0000_s7428" r:id="rId17" imgW="1112381" imgH="1051651" progId="">
                    <p:embed/>
                  </p:oleObj>
                </mc:Choice>
                <mc:Fallback>
                  <p:oleObj r:id="rId17" imgW="1112381" imgH="1051651" progId="">
                    <p:embed/>
                    <p:pic>
                      <p:nvPicPr>
                        <p:cNvPr id="0" name="Object 2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0" y="1086"/>
                          <a:ext cx="281"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171" name="Text Box 35"/>
          <p:cNvSpPr txBox="1">
            <a:spLocks noChangeArrowheads="1"/>
          </p:cNvSpPr>
          <p:nvPr/>
        </p:nvSpPr>
        <p:spPr bwMode="auto">
          <a:xfrm>
            <a:off x="5219700" y="1125538"/>
            <a:ext cx="3082925" cy="923925"/>
          </a:xfrm>
          <a:prstGeom prst="rect">
            <a:avLst/>
          </a:prstGeom>
          <a:solidFill>
            <a:schemeClr val="bg1">
              <a:alpha val="79999"/>
            </a:schemeClr>
          </a:solidFill>
          <a:ln w="38100">
            <a:solidFill>
              <a:srgbClr val="33CC33"/>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b="1" u="sng"/>
              <a:t>New site</a:t>
            </a:r>
          </a:p>
          <a:p>
            <a:pPr eaLnBrk="1" hangingPunct="1"/>
            <a:r>
              <a:rPr lang="it-IT" b="1" u="sng"/>
              <a:t>(wildlife park)</a:t>
            </a:r>
            <a:r>
              <a:rPr lang="it-IT" b="1"/>
              <a:t>:</a:t>
            </a:r>
          </a:p>
          <a:p>
            <a:pPr eaLnBrk="1" hangingPunct="1"/>
            <a:r>
              <a:rPr lang="it-IT" b="1"/>
              <a:t>Parco delle Murge (Puglia)</a:t>
            </a:r>
          </a:p>
        </p:txBody>
      </p:sp>
      <p:sp>
        <p:nvSpPr>
          <p:cNvPr id="7172" name="Text Box 38"/>
          <p:cNvSpPr txBox="1">
            <a:spLocks noChangeArrowheads="1"/>
          </p:cNvSpPr>
          <p:nvPr/>
        </p:nvSpPr>
        <p:spPr bwMode="auto">
          <a:xfrm>
            <a:off x="1025525" y="2792413"/>
            <a:ext cx="4051300" cy="923925"/>
          </a:xfrm>
          <a:prstGeom prst="rect">
            <a:avLst/>
          </a:prstGeom>
          <a:solidFill>
            <a:schemeClr val="bg1">
              <a:alpha val="79999"/>
            </a:schemeClr>
          </a:solidFill>
          <a:ln w="38100">
            <a:solidFill>
              <a:srgbClr val="33CC33"/>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b="1" u="sng"/>
              <a:t>Structural adjustement </a:t>
            </a:r>
          </a:p>
          <a:p>
            <a:pPr eaLnBrk="1" hangingPunct="1"/>
            <a:r>
              <a:rPr lang="it-IT" b="1" u="sng"/>
              <a:t>(crop ecosystem)</a:t>
            </a:r>
            <a:r>
              <a:rPr lang="it-IT" b="1"/>
              <a:t>:</a:t>
            </a:r>
          </a:p>
          <a:p>
            <a:pPr eaLnBrk="1" hangingPunct="1"/>
            <a:r>
              <a:rPr lang="it-IT" b="1"/>
              <a:t>Eboli – Borgo Cioffi (Sa)</a:t>
            </a:r>
          </a:p>
        </p:txBody>
      </p:sp>
      <p:sp>
        <p:nvSpPr>
          <p:cNvPr id="7173" name="Text Box 41"/>
          <p:cNvSpPr txBox="1">
            <a:spLocks noChangeArrowheads="1"/>
          </p:cNvSpPr>
          <p:nvPr/>
        </p:nvSpPr>
        <p:spPr bwMode="auto">
          <a:xfrm>
            <a:off x="34925" y="1479550"/>
            <a:ext cx="3146425" cy="923925"/>
          </a:xfrm>
          <a:prstGeom prst="rect">
            <a:avLst/>
          </a:prstGeom>
          <a:solidFill>
            <a:schemeClr val="bg1">
              <a:alpha val="79999"/>
            </a:schemeClr>
          </a:solidFill>
          <a:ln w="38100">
            <a:solidFill>
              <a:srgbClr val="33CC33"/>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b="1" u="sng"/>
              <a:t>New site </a:t>
            </a:r>
          </a:p>
          <a:p>
            <a:pPr eaLnBrk="1" hangingPunct="1"/>
            <a:r>
              <a:rPr lang="it-IT" b="1" u="sng"/>
              <a:t>(urban garden)</a:t>
            </a:r>
            <a:r>
              <a:rPr lang="it-IT" b="1"/>
              <a:t>:</a:t>
            </a:r>
          </a:p>
          <a:p>
            <a:pPr eaLnBrk="1" hangingPunct="1"/>
            <a:r>
              <a:rPr lang="it-IT" b="1"/>
              <a:t>Parco di Capodimonte (Na)</a:t>
            </a:r>
          </a:p>
        </p:txBody>
      </p:sp>
      <p:sp>
        <p:nvSpPr>
          <p:cNvPr id="7174" name="Text Box 44"/>
          <p:cNvSpPr txBox="1">
            <a:spLocks noChangeArrowheads="1"/>
          </p:cNvSpPr>
          <p:nvPr/>
        </p:nvSpPr>
        <p:spPr bwMode="auto">
          <a:xfrm>
            <a:off x="5795963" y="3294063"/>
            <a:ext cx="3348037" cy="923925"/>
          </a:xfrm>
          <a:prstGeom prst="rect">
            <a:avLst/>
          </a:prstGeom>
          <a:solidFill>
            <a:schemeClr val="bg1">
              <a:alpha val="79999"/>
            </a:schemeClr>
          </a:solidFill>
          <a:ln w="38100">
            <a:solidFill>
              <a:srgbClr val="33CC33"/>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b="1" u="sng"/>
              <a:t>Structural adjustement (forest ecosystem)</a:t>
            </a:r>
            <a:r>
              <a:rPr lang="it-IT" b="1"/>
              <a:t>:</a:t>
            </a:r>
          </a:p>
          <a:p>
            <a:pPr eaLnBrk="1" hangingPunct="1"/>
            <a:r>
              <a:rPr lang="it-IT" b="1"/>
              <a:t>Bonis – Monti della Sila (Cs) </a:t>
            </a:r>
          </a:p>
        </p:txBody>
      </p:sp>
      <p:sp>
        <p:nvSpPr>
          <p:cNvPr id="67634" name="Text Box 50"/>
          <p:cNvSpPr txBox="1">
            <a:spLocks noChangeArrowheads="1"/>
          </p:cNvSpPr>
          <p:nvPr/>
        </p:nvSpPr>
        <p:spPr bwMode="auto">
          <a:xfrm>
            <a:off x="-180975" y="-26988"/>
            <a:ext cx="9469438" cy="768351"/>
          </a:xfrm>
          <a:prstGeom prst="rect">
            <a:avLst/>
          </a:prstGeom>
          <a:solidFill>
            <a:srgbClr val="33CC33">
              <a:alpha val="80000"/>
            </a:srgbClr>
          </a:solidFill>
          <a:ln w="38100">
            <a:solidFill>
              <a:srgbClr val="FF9900"/>
            </a:solidFill>
            <a:miter lim="800000"/>
            <a:headEnd/>
            <a:tailEnd/>
          </a:ln>
          <a:effectLst/>
        </p:spPr>
        <p:txBody>
          <a:bodyPr>
            <a:spAutoFit/>
          </a:bodyPr>
          <a:lstStyle/>
          <a:p>
            <a:pPr>
              <a:defRPr/>
            </a:pPr>
            <a:r>
              <a:rPr lang="it-IT" sz="2200" b="1" dirty="0">
                <a:solidFill>
                  <a:schemeClr val="bg1"/>
                </a:solidFill>
                <a:effectLst>
                  <a:outerShdw blurRad="38100" dist="38100" dir="2700000" algn="tl">
                    <a:srgbClr val="000000"/>
                  </a:outerShdw>
                </a:effectLst>
              </a:rPr>
              <a:t>OR1 – </a:t>
            </a:r>
            <a:r>
              <a:rPr lang="en-US" sz="2200" b="1" dirty="0">
                <a:solidFill>
                  <a:schemeClr val="bg1"/>
                </a:solidFill>
                <a:effectLst>
                  <a:outerShdw blurRad="38100" dist="38100" dir="2700000" algn="tl">
                    <a:srgbClr val="000000"/>
                  </a:outerShdw>
                </a:effectLst>
              </a:rPr>
              <a:t>Infrastructures for the climate and environmental monitoring </a:t>
            </a:r>
            <a:r>
              <a:rPr lang="it-IT" sz="2200" b="1" dirty="0" err="1">
                <a:solidFill>
                  <a:schemeClr val="bg1"/>
                </a:solidFill>
              </a:rPr>
              <a:t>Crop</a:t>
            </a:r>
            <a:r>
              <a:rPr lang="it-IT" sz="2200" b="1" dirty="0">
                <a:solidFill>
                  <a:schemeClr val="bg1"/>
                </a:solidFill>
              </a:rPr>
              <a:t> and </a:t>
            </a:r>
            <a:r>
              <a:rPr lang="it-IT" sz="2200" b="1" dirty="0" err="1">
                <a:solidFill>
                  <a:schemeClr val="bg1"/>
                </a:solidFill>
              </a:rPr>
              <a:t>forest</a:t>
            </a:r>
            <a:r>
              <a:rPr lang="it-IT" sz="2200" b="1" dirty="0">
                <a:solidFill>
                  <a:schemeClr val="bg1"/>
                </a:solidFill>
              </a:rPr>
              <a:t> </a:t>
            </a:r>
            <a:r>
              <a:rPr lang="it-IT" sz="2200" b="1" dirty="0" err="1">
                <a:solidFill>
                  <a:schemeClr val="bg1"/>
                </a:solidFill>
              </a:rPr>
              <a:t>ecosystems</a:t>
            </a:r>
            <a:endParaRPr lang="it-IT" sz="2200" b="1" dirty="0">
              <a:solidFill>
                <a:schemeClr val="bg1"/>
              </a:solidFill>
            </a:endParaRPr>
          </a:p>
        </p:txBody>
      </p:sp>
      <p:sp>
        <p:nvSpPr>
          <p:cNvPr id="18" name="Oval 17"/>
          <p:cNvSpPr/>
          <p:nvPr/>
        </p:nvSpPr>
        <p:spPr>
          <a:xfrm>
            <a:off x="5982652" y="2906077"/>
            <a:ext cx="481320" cy="481320"/>
          </a:xfrm>
          <a:prstGeom prst="ellipse">
            <a:avLst/>
          </a:prstGeom>
          <a:gradFill flip="none" rotWithShape="1">
            <a:gsLst>
              <a:gs pos="0">
                <a:schemeClr val="accent3">
                  <a:lumMod val="20000"/>
                  <a:lumOff val="80000"/>
                </a:schemeClr>
              </a:gs>
              <a:gs pos="41000">
                <a:srgbClr val="7CDC34"/>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2" name="Oval 17"/>
          <p:cNvSpPr/>
          <p:nvPr/>
        </p:nvSpPr>
        <p:spPr>
          <a:xfrm>
            <a:off x="4698365" y="1312227"/>
            <a:ext cx="481319" cy="481320"/>
          </a:xfrm>
          <a:prstGeom prst="ellipse">
            <a:avLst/>
          </a:prstGeom>
          <a:gradFill flip="none" rotWithShape="1">
            <a:gsLst>
              <a:gs pos="0">
                <a:schemeClr val="accent3">
                  <a:lumMod val="20000"/>
                  <a:lumOff val="80000"/>
                </a:schemeClr>
              </a:gs>
              <a:gs pos="41000">
                <a:srgbClr val="7CDC34"/>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3" name="Oval 17"/>
          <p:cNvSpPr/>
          <p:nvPr/>
        </p:nvSpPr>
        <p:spPr>
          <a:xfrm>
            <a:off x="4182427" y="2031365"/>
            <a:ext cx="481320" cy="481319"/>
          </a:xfrm>
          <a:prstGeom prst="ellipse">
            <a:avLst/>
          </a:prstGeom>
          <a:gradFill flip="none" rotWithShape="1">
            <a:gsLst>
              <a:gs pos="0">
                <a:schemeClr val="accent3">
                  <a:lumMod val="20000"/>
                  <a:lumOff val="80000"/>
                </a:schemeClr>
              </a:gs>
              <a:gs pos="41000">
                <a:srgbClr val="7CDC34"/>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4" name="Oval 17"/>
          <p:cNvSpPr/>
          <p:nvPr/>
        </p:nvSpPr>
        <p:spPr>
          <a:xfrm>
            <a:off x="3247390" y="2031365"/>
            <a:ext cx="481319" cy="481319"/>
          </a:xfrm>
          <a:prstGeom prst="ellipse">
            <a:avLst/>
          </a:prstGeom>
          <a:gradFill flip="none" rotWithShape="1">
            <a:gsLst>
              <a:gs pos="0">
                <a:schemeClr val="accent3">
                  <a:lumMod val="20000"/>
                  <a:lumOff val="80000"/>
                </a:schemeClr>
              </a:gs>
              <a:gs pos="41000">
                <a:srgbClr val="7CDC34"/>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pic>
        <p:nvPicPr>
          <p:cNvPr id="7188" name="Picture 6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86423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ma 4"/>
          <p:cNvGraphicFramePr/>
          <p:nvPr/>
        </p:nvGraphicFramePr>
        <p:xfrm>
          <a:off x="250825" y="1407369"/>
          <a:ext cx="8568952"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486" name="Immagine 8"/>
          <p:cNvPicPr>
            <a:picLocks noChangeAspect="1"/>
          </p:cNvPicPr>
          <p:nvPr/>
        </p:nvPicPr>
        <p:blipFill>
          <a:blip r:embed="rId9"/>
          <a:srcRect/>
          <a:stretch>
            <a:fillRect/>
          </a:stretch>
        </p:blipFill>
        <p:spPr bwMode="auto">
          <a:xfrm>
            <a:off x="2528888" y="1557338"/>
            <a:ext cx="530225" cy="428625"/>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10"/>
          <a:srcRect/>
          <a:stretch>
            <a:fillRect/>
          </a:stretch>
        </p:blipFill>
        <p:spPr bwMode="auto">
          <a:xfrm>
            <a:off x="971550" y="1557338"/>
            <a:ext cx="431800" cy="431800"/>
          </a:xfrm>
          <a:prstGeom prst="rect">
            <a:avLst/>
          </a:prstGeom>
          <a:ln>
            <a:noFill/>
          </a:ln>
          <a:effectLst>
            <a:outerShdw blurRad="292100" dist="139700" dir="2700000" algn="tl" rotWithShape="0">
              <a:srgbClr val="333333">
                <a:alpha val="65000"/>
              </a:srgbClr>
            </a:outerShdw>
          </a:effectLst>
        </p:spPr>
      </p:pic>
      <p:pic>
        <p:nvPicPr>
          <p:cNvPr id="11" name="Immagine 10"/>
          <p:cNvPicPr>
            <a:picLocks noChangeAspect="1"/>
          </p:cNvPicPr>
          <p:nvPr/>
        </p:nvPicPr>
        <p:blipFill>
          <a:blip r:embed="rId10"/>
          <a:srcRect/>
          <a:stretch>
            <a:fillRect/>
          </a:stretch>
        </p:blipFill>
        <p:spPr bwMode="auto">
          <a:xfrm>
            <a:off x="4859338" y="1557338"/>
            <a:ext cx="433387" cy="431800"/>
          </a:xfrm>
          <a:prstGeom prst="rect">
            <a:avLst/>
          </a:prstGeom>
          <a:ln>
            <a:noFill/>
          </a:ln>
          <a:effectLst>
            <a:outerShdw blurRad="292100" dist="139700" dir="2700000" algn="tl" rotWithShape="0">
              <a:srgbClr val="333333">
                <a:alpha val="65000"/>
              </a:srgbClr>
            </a:outerShdw>
          </a:effectLst>
        </p:spPr>
      </p:pic>
      <p:pic>
        <p:nvPicPr>
          <p:cNvPr id="12" name="Immagine 11"/>
          <p:cNvPicPr>
            <a:picLocks noChangeAspect="1"/>
          </p:cNvPicPr>
          <p:nvPr/>
        </p:nvPicPr>
        <p:blipFill>
          <a:blip r:embed="rId11"/>
          <a:srcRect/>
          <a:stretch>
            <a:fillRect/>
          </a:stretch>
        </p:blipFill>
        <p:spPr bwMode="auto">
          <a:xfrm>
            <a:off x="3419475" y="1571625"/>
            <a:ext cx="534988" cy="431800"/>
          </a:xfrm>
          <a:prstGeom prst="rect">
            <a:avLst/>
          </a:prstGeom>
          <a:ln>
            <a:noFill/>
          </a:ln>
          <a:effectLst>
            <a:outerShdw blurRad="292100" dist="139700" dir="2700000" algn="tl" rotWithShape="0">
              <a:srgbClr val="333333">
                <a:alpha val="65000"/>
              </a:srgbClr>
            </a:outerShdw>
          </a:effectLst>
        </p:spPr>
      </p:pic>
      <p:pic>
        <p:nvPicPr>
          <p:cNvPr id="13" name="Immagine 12"/>
          <p:cNvPicPr>
            <a:picLocks noChangeAspect="1"/>
          </p:cNvPicPr>
          <p:nvPr/>
        </p:nvPicPr>
        <p:blipFill>
          <a:blip r:embed="rId12"/>
          <a:srcRect l="8846" t="11575" r="8365" b="3554"/>
          <a:stretch>
            <a:fillRect/>
          </a:stretch>
        </p:blipFill>
        <p:spPr bwMode="auto">
          <a:xfrm>
            <a:off x="5724525" y="1628775"/>
            <a:ext cx="504825" cy="460375"/>
          </a:xfrm>
          <a:prstGeom prst="rect">
            <a:avLst/>
          </a:prstGeom>
          <a:ln>
            <a:noFill/>
          </a:ln>
          <a:effectLst>
            <a:outerShdw blurRad="292100" dist="139700" dir="2700000" algn="tl" rotWithShape="0">
              <a:srgbClr val="333333">
                <a:alpha val="65000"/>
              </a:srgbClr>
            </a:outerShdw>
          </a:effectLst>
        </p:spPr>
      </p:pic>
      <p:pic>
        <p:nvPicPr>
          <p:cNvPr id="14" name="Immagine 13"/>
          <p:cNvPicPr>
            <a:picLocks noChangeAspect="1"/>
          </p:cNvPicPr>
          <p:nvPr/>
        </p:nvPicPr>
        <p:blipFill>
          <a:blip r:embed="rId10"/>
          <a:srcRect/>
          <a:stretch>
            <a:fillRect/>
          </a:stretch>
        </p:blipFill>
        <p:spPr bwMode="auto">
          <a:xfrm>
            <a:off x="8172450" y="1628775"/>
            <a:ext cx="431800" cy="433388"/>
          </a:xfrm>
          <a:prstGeom prst="rect">
            <a:avLst/>
          </a:prstGeom>
          <a:ln>
            <a:noFill/>
          </a:ln>
          <a:effectLst>
            <a:outerShdw blurRad="292100" dist="139700" dir="2700000" algn="tl" rotWithShape="0">
              <a:srgbClr val="333333">
                <a:alpha val="65000"/>
              </a:srgbClr>
            </a:outerShdw>
          </a:effectLst>
        </p:spPr>
      </p:pic>
      <p:pic>
        <p:nvPicPr>
          <p:cNvPr id="20492" name="Immagine 19"/>
          <p:cNvPicPr>
            <a:picLocks noChangeAspect="1"/>
          </p:cNvPicPr>
          <p:nvPr/>
        </p:nvPicPr>
        <p:blipFill>
          <a:blip r:embed="rId13"/>
          <a:srcRect/>
          <a:stretch>
            <a:fillRect/>
          </a:stretch>
        </p:blipFill>
        <p:spPr bwMode="auto">
          <a:xfrm>
            <a:off x="6300788" y="1608138"/>
            <a:ext cx="504825" cy="452437"/>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a:blip r:embed="rId14" cstate="print"/>
          <a:stretch>
            <a:fillRect/>
          </a:stretch>
        </p:blipFill>
        <p:spPr>
          <a:xfrm>
            <a:off x="3995936" y="5373216"/>
            <a:ext cx="1188380" cy="790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8" name="Immagine 14"/>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67625" y="6192838"/>
            <a:ext cx="13684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22"/>
          <p:cNvSpPr>
            <a:spLocks noChangeArrowheads="1"/>
          </p:cNvSpPr>
          <p:nvPr/>
        </p:nvSpPr>
        <p:spPr bwMode="auto">
          <a:xfrm>
            <a:off x="107950" y="188913"/>
            <a:ext cx="8856663" cy="1108075"/>
          </a:xfrm>
          <a:prstGeom prst="rect">
            <a:avLst/>
          </a:prstGeom>
          <a:solidFill>
            <a:srgbClr val="FF9900"/>
          </a:solidFill>
          <a:ln w="9525" algn="ctr">
            <a:solidFill>
              <a:srgbClr val="000066"/>
            </a:solidFill>
            <a:miter lim="800000"/>
            <a:headEnd/>
            <a:tailEnd/>
          </a:ln>
        </p:spPr>
        <p:txBody>
          <a:bodyPr>
            <a:spAutoFit/>
          </a:bodyPr>
          <a:lstStyle/>
          <a:p>
            <a:pPr marL="898525" indent="-898525" algn="just"/>
            <a:r>
              <a:rPr lang="en-US" sz="2200" b="1">
                <a:solidFill>
                  <a:srgbClr val="000066"/>
                </a:solidFill>
              </a:rPr>
              <a:t>OR2 </a:t>
            </a:r>
            <a:r>
              <a:rPr lang="it-IT" sz="2200" b="1">
                <a:solidFill>
                  <a:srgbClr val="000066"/>
                </a:solidFill>
              </a:rPr>
              <a:t>Tecnological innovation, development and transfer to enterprises </a:t>
            </a:r>
          </a:p>
          <a:p>
            <a:pPr marL="898525" indent="-898525" algn="just"/>
            <a:r>
              <a:rPr lang="it-IT" sz="2200" b="1" i="1">
                <a:solidFill>
                  <a:srgbClr val="000066"/>
                </a:solidFill>
              </a:rPr>
              <a:t>           </a:t>
            </a:r>
            <a:r>
              <a:rPr lang="it-IT" sz="2000" i="1">
                <a:solidFill>
                  <a:srgbClr val="000066"/>
                </a:solidFill>
              </a:rPr>
              <a:t>Structural adjustement of laboratories for technological reseraches</a:t>
            </a:r>
            <a:endParaRPr lang="en-US" sz="2000" b="1" i="1">
              <a:solidFill>
                <a:srgbClr val="000066"/>
              </a:solidFill>
            </a:endParaRPr>
          </a:p>
        </p:txBody>
      </p:sp>
      <p:pic>
        <p:nvPicPr>
          <p:cNvPr id="9230" name="Picture 63" descr="P10903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8038" y="2924175"/>
            <a:ext cx="936625" cy="842963"/>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9231" name="Picture 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84888" y="3330575"/>
            <a:ext cx="1944687" cy="17446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pic>
      <p:pic>
        <p:nvPicPr>
          <p:cNvPr id="9232" name="Picture 8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1913" y="3213100"/>
            <a:ext cx="1225550" cy="1582738"/>
          </a:xfrm>
          <a:prstGeom prst="rect">
            <a:avLst/>
          </a:pr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pic>
      <p:pic>
        <p:nvPicPr>
          <p:cNvPr id="9233" name="Picture 32"/>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27538" y="2944813"/>
            <a:ext cx="892175" cy="84455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useBgFill="1">
        <p:nvSpPr>
          <p:cNvPr id="9234" name="Rectangle 87"/>
          <p:cNvSpPr>
            <a:spLocks noChangeArrowheads="1"/>
          </p:cNvSpPr>
          <p:nvPr/>
        </p:nvSpPr>
        <p:spPr bwMode="auto">
          <a:xfrm>
            <a:off x="3635375" y="5229225"/>
            <a:ext cx="1800225" cy="1008063"/>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it-IT" sz="2400"/>
          </a:p>
        </p:txBody>
      </p:sp>
      <p:sp>
        <p:nvSpPr>
          <p:cNvPr id="9235" name="Line 88"/>
          <p:cNvSpPr>
            <a:spLocks noChangeShapeType="1"/>
          </p:cNvSpPr>
          <p:nvPr/>
        </p:nvSpPr>
        <p:spPr bwMode="auto">
          <a:xfrm>
            <a:off x="3708400" y="5734050"/>
            <a:ext cx="1943100" cy="0"/>
          </a:xfrm>
          <a:prstGeom prst="line">
            <a:avLst/>
          </a:prstGeom>
          <a:noFill/>
          <a:ln w="762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8" name="Rettangolo arrotondato 7"/>
          <p:cNvSpPr>
            <a:spLocks noChangeArrowheads="1"/>
          </p:cNvSpPr>
          <p:nvPr/>
        </p:nvSpPr>
        <p:spPr bwMode="auto">
          <a:xfrm>
            <a:off x="1187450" y="5373688"/>
            <a:ext cx="2592388" cy="936625"/>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anchor="ctr"/>
          <a:lstStyle/>
          <a:p>
            <a:pPr>
              <a:defRPr/>
            </a:pPr>
            <a:r>
              <a:rPr lang="it-IT" sz="2400" b="1" dirty="0" err="1">
                <a:solidFill>
                  <a:schemeClr val="dk1"/>
                </a:solidFill>
                <a:latin typeface="+mn-lt"/>
              </a:rPr>
              <a:t>Scientific</a:t>
            </a:r>
            <a:r>
              <a:rPr lang="it-IT" sz="2400" b="1" dirty="0">
                <a:solidFill>
                  <a:schemeClr val="dk1"/>
                </a:solidFill>
                <a:latin typeface="+mn-lt"/>
              </a:rPr>
              <a:t> </a:t>
            </a:r>
            <a:r>
              <a:rPr lang="it-IT" sz="2400" b="1" dirty="0" err="1">
                <a:solidFill>
                  <a:schemeClr val="dk1"/>
                </a:solidFill>
                <a:latin typeface="+mn-lt"/>
              </a:rPr>
              <a:t>activities</a:t>
            </a:r>
            <a:endParaRPr lang="it-IT" sz="2400" b="1" dirty="0">
              <a:solidFill>
                <a:schemeClr val="dk1"/>
              </a:solidFill>
              <a:latin typeface="+mn-lt"/>
            </a:endParaRPr>
          </a:p>
        </p:txBody>
      </p:sp>
      <p:sp>
        <p:nvSpPr>
          <p:cNvPr id="7" name="Rettangolo arrotondato 6"/>
          <p:cNvSpPr>
            <a:spLocks noChangeArrowheads="1"/>
          </p:cNvSpPr>
          <p:nvPr/>
        </p:nvSpPr>
        <p:spPr bwMode="auto">
          <a:xfrm>
            <a:off x="5651500" y="5373688"/>
            <a:ext cx="2736850" cy="935037"/>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anchor="ctr"/>
          <a:lstStyle/>
          <a:p>
            <a:pPr>
              <a:defRPr/>
            </a:pPr>
            <a:r>
              <a:rPr lang="it-IT" sz="2400" b="1" dirty="0">
                <a:solidFill>
                  <a:schemeClr val="dk1"/>
                </a:solidFill>
                <a:latin typeface="+mn-lt"/>
              </a:rPr>
              <a:t>Industrial </a:t>
            </a:r>
            <a:r>
              <a:rPr lang="it-IT" sz="2400" b="1" dirty="0" err="1">
                <a:solidFill>
                  <a:schemeClr val="dk1"/>
                </a:solidFill>
                <a:latin typeface="+mn-lt"/>
              </a:rPr>
              <a:t>activities</a:t>
            </a:r>
            <a:endParaRPr lang="it-IT" sz="2400" b="1" dirty="0">
              <a:solidFill>
                <a:schemeClr val="dk1"/>
              </a:solidFill>
              <a:latin typeface="+mn-lt"/>
            </a:endParaRPr>
          </a:p>
        </p:txBody>
      </p:sp>
      <p:sp>
        <p:nvSpPr>
          <p:cNvPr id="9238" name="Rettangolo arrotondato 16"/>
          <p:cNvSpPr>
            <a:spLocks noChangeArrowheads="1"/>
          </p:cNvSpPr>
          <p:nvPr/>
        </p:nvSpPr>
        <p:spPr bwMode="auto">
          <a:xfrm>
            <a:off x="3924300" y="6092825"/>
            <a:ext cx="1584325" cy="720725"/>
          </a:xfrm>
          <a:prstGeom prst="roundRect">
            <a:avLst>
              <a:gd name="adj" fmla="val 16667"/>
            </a:avLst>
          </a:prstGeom>
          <a:solidFill>
            <a:srgbClr val="FF9900"/>
          </a:solidFill>
          <a:ln w="25400" algn="ctr">
            <a:solidFill>
              <a:srgbClr val="8C3836"/>
            </a:solidFill>
            <a:round/>
            <a:headEnd/>
            <a:tailEnd/>
          </a:ln>
        </p:spPr>
        <p:txBody>
          <a:bodyPr anchor="ctr"/>
          <a:lstStyle/>
          <a:p>
            <a:endParaRPr lang="it-IT" sz="2400" b="1">
              <a:solidFill>
                <a:srgbClr val="000066"/>
              </a:solidFill>
              <a:latin typeface="Trebuchet MS" pitchFamily="34" charset="0"/>
              <a:ea typeface="ＭＳ Ｐゴシック" charset="-128"/>
            </a:endParaRPr>
          </a:p>
          <a:p>
            <a:r>
              <a:rPr lang="it-IT" sz="2400" b="1">
                <a:solidFill>
                  <a:srgbClr val="000066"/>
                </a:solidFill>
                <a:latin typeface="Trebuchet MS" pitchFamily="34" charset="0"/>
                <a:ea typeface="ＭＳ Ｐゴシック" charset="-128"/>
              </a:rPr>
              <a:t>Users</a:t>
            </a:r>
          </a:p>
          <a:p>
            <a:endParaRPr lang="it-IT" sz="2400" b="1">
              <a:solidFill>
                <a:srgbClr val="000066"/>
              </a:solidFill>
              <a:latin typeface="Trebuchet MS" pitchFamily="34" charset="0"/>
              <a:ea typeface="ＭＳ Ｐゴシック" charset="-128"/>
            </a:endParaRPr>
          </a:p>
        </p:txBody>
      </p:sp>
      <p:sp>
        <p:nvSpPr>
          <p:cNvPr id="9239" name="Line 92"/>
          <p:cNvSpPr>
            <a:spLocks noChangeShapeType="1"/>
          </p:cNvSpPr>
          <p:nvPr/>
        </p:nvSpPr>
        <p:spPr bwMode="auto">
          <a:xfrm>
            <a:off x="5651500" y="4941888"/>
            <a:ext cx="504825" cy="431800"/>
          </a:xfrm>
          <a:prstGeom prst="line">
            <a:avLst/>
          </a:prstGeom>
          <a:noFill/>
          <a:ln w="762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9240" name="Line 93"/>
          <p:cNvSpPr>
            <a:spLocks noChangeShapeType="1"/>
          </p:cNvSpPr>
          <p:nvPr/>
        </p:nvSpPr>
        <p:spPr bwMode="auto">
          <a:xfrm flipV="1">
            <a:off x="2843213" y="4941888"/>
            <a:ext cx="576262" cy="431800"/>
          </a:xfrm>
          <a:prstGeom prst="line">
            <a:avLst/>
          </a:prstGeom>
          <a:noFill/>
          <a:ln w="762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pic>
        <p:nvPicPr>
          <p:cNvPr id="9241" name="Picture 9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288" y="3429000"/>
            <a:ext cx="9874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42"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08900" y="3284538"/>
            <a:ext cx="12557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7"/>
          <p:cNvGrpSpPr>
            <a:grpSpLocks/>
          </p:cNvGrpSpPr>
          <p:nvPr/>
        </p:nvGrpSpPr>
        <p:grpSpPr bwMode="auto">
          <a:xfrm>
            <a:off x="179388" y="2478088"/>
            <a:ext cx="2709862" cy="2908300"/>
            <a:chOff x="192" y="480"/>
            <a:chExt cx="1639" cy="1832"/>
          </a:xfrm>
        </p:grpSpPr>
        <p:grpSp>
          <p:nvGrpSpPr>
            <p:cNvPr id="10258" name="Group 7"/>
            <p:cNvGrpSpPr>
              <a:grpSpLocks noChangeAspect="1"/>
            </p:cNvGrpSpPr>
            <p:nvPr/>
          </p:nvGrpSpPr>
          <p:grpSpPr bwMode="auto">
            <a:xfrm>
              <a:off x="192" y="480"/>
              <a:ext cx="1639" cy="1832"/>
              <a:chOff x="240" y="576"/>
              <a:chExt cx="2729" cy="3051"/>
            </a:xfrm>
          </p:grpSpPr>
          <p:grpSp>
            <p:nvGrpSpPr>
              <p:cNvPr id="10260" name="Group 8"/>
              <p:cNvGrpSpPr>
                <a:grpSpLocks noChangeAspect="1"/>
              </p:cNvGrpSpPr>
              <p:nvPr/>
            </p:nvGrpSpPr>
            <p:grpSpPr bwMode="auto">
              <a:xfrm>
                <a:off x="240" y="576"/>
                <a:ext cx="2729" cy="3051"/>
                <a:chOff x="192" y="576"/>
                <a:chExt cx="2729" cy="3051"/>
              </a:xfrm>
            </p:grpSpPr>
            <p:pic>
              <p:nvPicPr>
                <p:cNvPr id="10262"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 y="576"/>
                  <a:ext cx="2729" cy="3051"/>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l="46552" t="76186" r="51540" b="21629"/>
                <a:stretch>
                  <a:fillRect/>
                </a:stretch>
              </p:blipFill>
              <p:spPr bwMode="auto">
                <a:xfrm>
                  <a:off x="624" y="2976"/>
                  <a:ext cx="52" cy="66"/>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sp>
            <p:nvSpPr>
              <p:cNvPr id="10261" name="Oval 11"/>
              <p:cNvSpPr>
                <a:spLocks noChangeAspect="1" noChangeArrowheads="1"/>
              </p:cNvSpPr>
              <p:nvPr/>
            </p:nvSpPr>
            <p:spPr bwMode="auto">
              <a:xfrm>
                <a:off x="664" y="2264"/>
                <a:ext cx="66" cy="66"/>
              </a:xfrm>
              <a:prstGeom prst="ellipse">
                <a:avLst/>
              </a:prstGeom>
              <a:solidFill>
                <a:srgbClr val="00CC66"/>
              </a:solidFill>
              <a:ln w="28575">
                <a:solidFill>
                  <a:srgbClr val="FF9900"/>
                </a:solidFill>
                <a:round/>
                <a:headEnd/>
                <a:tailEnd/>
              </a:ln>
            </p:spPr>
            <p:txBody>
              <a:bodyPr wrap="none" anchor="ctr"/>
              <a:lstStyle/>
              <a:p>
                <a:pPr algn="l" eaLnBrk="0" hangingPunct="0"/>
                <a:endParaRPr lang="en-US" sz="2400">
                  <a:latin typeface="Times New Roman" pitchFamily="18" charset="0"/>
                </a:endParaRPr>
              </a:p>
            </p:txBody>
          </p:sp>
        </p:grpSp>
        <p:pic>
          <p:nvPicPr>
            <p:cNvPr id="10259" name="Picture 13" descr="earlinet_logo_jar_sm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 y="624"/>
              <a:ext cx="340" cy="363"/>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0244" name="Group 16"/>
          <p:cNvGrpSpPr>
            <a:grpSpLocks/>
          </p:cNvGrpSpPr>
          <p:nvPr/>
        </p:nvGrpSpPr>
        <p:grpSpPr bwMode="auto">
          <a:xfrm>
            <a:off x="3348038" y="1109663"/>
            <a:ext cx="2746375" cy="2447925"/>
            <a:chOff x="1680" y="1680"/>
            <a:chExt cx="2138" cy="1797"/>
          </a:xfrm>
        </p:grpSpPr>
        <p:pic>
          <p:nvPicPr>
            <p:cNvPr id="10256" name="Picture 17"/>
            <p:cNvPicPr>
              <a:picLocks noChangeAspect="1" noChangeArrowheads="1"/>
            </p:cNvPicPr>
            <p:nvPr/>
          </p:nvPicPr>
          <p:blipFill>
            <a:blip r:embed="rId7">
              <a:extLst>
                <a:ext uri="{28A0092B-C50C-407E-A947-70E740481C1C}">
                  <a14:useLocalDpi xmlns:a14="http://schemas.microsoft.com/office/drawing/2010/main" val="0"/>
                </a:ext>
              </a:extLst>
            </a:blip>
            <a:srcRect l="9099" t="12907" r="9099" b="5737"/>
            <a:stretch>
              <a:fillRect/>
            </a:stretch>
          </p:blipFill>
          <p:spPr bwMode="auto">
            <a:xfrm>
              <a:off x="1680" y="1680"/>
              <a:ext cx="2138" cy="1797"/>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257" name="Object 18"/>
            <p:cNvGraphicFramePr>
              <a:graphicFrameLocks noChangeAspect="1"/>
            </p:cNvGraphicFramePr>
            <p:nvPr/>
          </p:nvGraphicFramePr>
          <p:xfrm>
            <a:off x="3084" y="1692"/>
            <a:ext cx="712" cy="367"/>
          </p:xfrm>
          <a:graphic>
            <a:graphicData uri="http://schemas.openxmlformats.org/presentationml/2006/ole">
              <mc:AlternateContent xmlns:mc="http://schemas.openxmlformats.org/markup-compatibility/2006">
                <mc:Choice xmlns:v="urn:schemas-microsoft-com:vml" Requires="v">
                  <p:oleObj spid="_x0000_s10295" name="Fotografia Photo Editor" r:id="rId8" imgW="22247619" imgH="11488754" progId="MSPhotoEd.3">
                    <p:embed/>
                  </p:oleObj>
                </mc:Choice>
                <mc:Fallback>
                  <p:oleObj name="Fotografia Photo Editor" r:id="rId8" imgW="22247619" imgH="11488754" progId="MSPhotoEd.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4" y="1692"/>
                          <a:ext cx="712" cy="367"/>
                        </a:xfrm>
                        <a:prstGeom prst="rect">
                          <a:avLst/>
                        </a:prstGeom>
                        <a:noFill/>
                        <a:ln w="285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45" name="Text Box 19"/>
          <p:cNvSpPr txBox="1">
            <a:spLocks noChangeArrowheads="1"/>
          </p:cNvSpPr>
          <p:nvPr/>
        </p:nvSpPr>
        <p:spPr bwMode="auto">
          <a:xfrm>
            <a:off x="152400" y="5572125"/>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it-IT" sz="1600" b="1">
                <a:solidFill>
                  <a:srgbClr val="0000CC"/>
                </a:solidFill>
                <a:latin typeface="Lucida Sans" pitchFamily="34" charset="0"/>
              </a:rPr>
              <a:t>EARLINET (European Aerosol Research Lidar Network)</a:t>
            </a:r>
          </a:p>
        </p:txBody>
      </p:sp>
      <p:pic>
        <p:nvPicPr>
          <p:cNvPr id="10246" name="Picture 22"/>
          <p:cNvPicPr>
            <a:picLocks noChangeAspect="1" noChangeArrowheads="1"/>
          </p:cNvPicPr>
          <p:nvPr/>
        </p:nvPicPr>
        <p:blipFill>
          <a:blip r:embed="rId10">
            <a:extLst>
              <a:ext uri="{28A0092B-C50C-407E-A947-70E740481C1C}">
                <a14:useLocalDpi xmlns:a14="http://schemas.microsoft.com/office/drawing/2010/main" val="0"/>
              </a:ext>
            </a:extLst>
          </a:blip>
          <a:srcRect r="26633"/>
          <a:stretch>
            <a:fillRect/>
          </a:stretch>
        </p:blipFill>
        <p:spPr bwMode="auto">
          <a:xfrm>
            <a:off x="6516688" y="2638425"/>
            <a:ext cx="2471737" cy="2709863"/>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7" name="Text Box 20"/>
          <p:cNvSpPr txBox="1">
            <a:spLocks noChangeArrowheads="1"/>
          </p:cNvSpPr>
          <p:nvPr/>
        </p:nvSpPr>
        <p:spPr bwMode="auto">
          <a:xfrm>
            <a:off x="6084888" y="5445125"/>
            <a:ext cx="3240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it-IT" sz="1600" b="1">
                <a:solidFill>
                  <a:srgbClr val="0000CC"/>
                </a:solidFill>
                <a:latin typeface="Lucida Sans" pitchFamily="34" charset="0"/>
              </a:rPr>
              <a:t>EUSAAR (European Supersites for Atmospheric Aerosol Research) )</a:t>
            </a:r>
          </a:p>
        </p:txBody>
      </p:sp>
      <p:pic>
        <p:nvPicPr>
          <p:cNvPr id="10248" name="Picture 2"/>
          <p:cNvPicPr>
            <a:picLocks noChangeAspect="1" noChangeArrowheads="1"/>
          </p:cNvPicPr>
          <p:nvPr/>
        </p:nvPicPr>
        <p:blipFill>
          <a:blip r:embed="rId11">
            <a:extLst>
              <a:ext uri="{28A0092B-C50C-407E-A947-70E740481C1C}">
                <a14:useLocalDpi xmlns:a14="http://schemas.microsoft.com/office/drawing/2010/main" val="0"/>
              </a:ext>
            </a:extLst>
          </a:blip>
          <a:srcRect b="12791"/>
          <a:stretch>
            <a:fillRect/>
          </a:stretch>
        </p:blipFill>
        <p:spPr bwMode="auto">
          <a:xfrm>
            <a:off x="3394075" y="4005263"/>
            <a:ext cx="2617788" cy="1958975"/>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9" name="Line 26"/>
          <p:cNvSpPr>
            <a:spLocks noChangeShapeType="1"/>
          </p:cNvSpPr>
          <p:nvPr/>
        </p:nvSpPr>
        <p:spPr bwMode="auto">
          <a:xfrm>
            <a:off x="6156325" y="1974850"/>
            <a:ext cx="360363" cy="647700"/>
          </a:xfrm>
          <a:prstGeom prst="line">
            <a:avLst/>
          </a:prstGeom>
          <a:noFill/>
          <a:ln w="53975">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0250" name="Line 27"/>
          <p:cNvSpPr>
            <a:spLocks noChangeShapeType="1"/>
          </p:cNvSpPr>
          <p:nvPr/>
        </p:nvSpPr>
        <p:spPr bwMode="auto">
          <a:xfrm>
            <a:off x="2987675" y="4783138"/>
            <a:ext cx="360363" cy="403225"/>
          </a:xfrm>
          <a:prstGeom prst="line">
            <a:avLst/>
          </a:prstGeom>
          <a:noFill/>
          <a:ln w="53975">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0251" name="Line 28"/>
          <p:cNvSpPr>
            <a:spLocks noChangeShapeType="1"/>
          </p:cNvSpPr>
          <p:nvPr/>
        </p:nvSpPr>
        <p:spPr bwMode="auto">
          <a:xfrm flipV="1">
            <a:off x="6084888" y="4638675"/>
            <a:ext cx="431800" cy="360363"/>
          </a:xfrm>
          <a:prstGeom prst="line">
            <a:avLst/>
          </a:prstGeom>
          <a:noFill/>
          <a:ln w="53975">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0252" name="Rectangle 29"/>
          <p:cNvSpPr>
            <a:spLocks noChangeArrowheads="1"/>
          </p:cNvSpPr>
          <p:nvPr/>
        </p:nvSpPr>
        <p:spPr bwMode="auto">
          <a:xfrm>
            <a:off x="6273800" y="877888"/>
            <a:ext cx="2870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b="1">
                <a:solidFill>
                  <a:srgbClr val="0000CC"/>
                </a:solidFill>
                <a:latin typeface="Lucida Sans" pitchFamily="34" charset="0"/>
              </a:rPr>
              <a:t>ACTRIS (Aerosols, Clouds, and Trace gases Research InfraStructure Network)</a:t>
            </a:r>
          </a:p>
          <a:p>
            <a:r>
              <a:rPr lang="it-IT" sz="1600" b="1">
                <a:solidFill>
                  <a:srgbClr val="0000CC"/>
                </a:solidFill>
                <a:latin typeface="Lucida Sans" pitchFamily="34" charset="0"/>
              </a:rPr>
              <a:t>Research Infrastructure project EU FP7 </a:t>
            </a:r>
          </a:p>
          <a:p>
            <a:r>
              <a:rPr lang="it-IT" sz="1600" b="1">
                <a:solidFill>
                  <a:srgbClr val="0000CC"/>
                </a:solidFill>
                <a:latin typeface="Lucida Sans" pitchFamily="34" charset="0"/>
              </a:rPr>
              <a:t>(2011-2015)</a:t>
            </a:r>
          </a:p>
        </p:txBody>
      </p:sp>
      <p:sp>
        <p:nvSpPr>
          <p:cNvPr id="10253" name="Line 31"/>
          <p:cNvSpPr>
            <a:spLocks noChangeShapeType="1"/>
          </p:cNvSpPr>
          <p:nvPr/>
        </p:nvSpPr>
        <p:spPr bwMode="auto">
          <a:xfrm flipV="1">
            <a:off x="2843213" y="2117725"/>
            <a:ext cx="504825" cy="576263"/>
          </a:xfrm>
          <a:prstGeom prst="line">
            <a:avLst/>
          </a:prstGeom>
          <a:noFill/>
          <a:ln w="53975">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0254" name="Rectangle 32"/>
          <p:cNvSpPr>
            <a:spLocks noChangeArrowheads="1"/>
          </p:cNvSpPr>
          <p:nvPr/>
        </p:nvSpPr>
        <p:spPr bwMode="auto">
          <a:xfrm>
            <a:off x="34925" y="163513"/>
            <a:ext cx="9032875" cy="696912"/>
          </a:xfrm>
          <a:prstGeom prst="rect">
            <a:avLst/>
          </a:prstGeom>
          <a:solidFill>
            <a:srgbClr val="FF9900"/>
          </a:solidFill>
          <a:ln w="9525" algn="ctr">
            <a:solidFill>
              <a:srgbClr val="000066"/>
            </a:solidFill>
            <a:miter lim="800000"/>
            <a:headEnd/>
            <a:tailEnd/>
          </a:ln>
        </p:spPr>
        <p:txBody>
          <a:bodyPr>
            <a:spAutoFit/>
          </a:bodyPr>
          <a:lstStyle/>
          <a:p>
            <a:r>
              <a:rPr lang="en-US" sz="2400" b="1">
                <a:solidFill>
                  <a:srgbClr val="000066"/>
                </a:solidFill>
              </a:rPr>
              <a:t>OR3 – Networking of climate-environmental infrastructures</a:t>
            </a:r>
          </a:p>
          <a:p>
            <a:pPr>
              <a:lnSpc>
                <a:spcPct val="85000"/>
              </a:lnSpc>
            </a:pPr>
            <a:r>
              <a:rPr lang="it-IT" b="1" i="1">
                <a:solidFill>
                  <a:srgbClr val="000066"/>
                </a:solidFill>
                <a:ea typeface="ＭＳ Ｐゴシック" charset="-128"/>
                <a:cs typeface="Arial" charset="0"/>
              </a:rPr>
              <a:t>Integration within ACTRIS/EARLINET/EUSAAR  (European framework)</a:t>
            </a:r>
            <a:endParaRPr lang="en-US" b="1" i="1">
              <a:solidFill>
                <a:srgbClr val="000066"/>
              </a:solidFill>
              <a:ea typeface="ＭＳ Ｐゴシック" charset="-128"/>
              <a:cs typeface="Arial" charset="0"/>
            </a:endParaRPr>
          </a:p>
        </p:txBody>
      </p:sp>
      <p:sp>
        <p:nvSpPr>
          <p:cNvPr id="10255" name="Text Box 3"/>
          <p:cNvSpPr txBox="1">
            <a:spLocks noChangeArrowheads="1"/>
          </p:cNvSpPr>
          <p:nvPr/>
        </p:nvSpPr>
        <p:spPr bwMode="auto">
          <a:xfrm>
            <a:off x="47625" y="981075"/>
            <a:ext cx="32289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it-IT" sz="2200">
                <a:solidFill>
                  <a:srgbClr val="0000CC"/>
                </a:solidFill>
                <a:latin typeface="Lucida Sans" pitchFamily="34" charset="0"/>
              </a:rPr>
              <a:t>Integration of SOP, methodologies, calibration scales, data-bases.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0625" y="4518025"/>
            <a:ext cx="1920875" cy="1647825"/>
          </a:xfrm>
          <a:prstGeom prst="rect">
            <a:avLst/>
          </a:prstGeom>
          <a:noFill/>
          <a:ln w="127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2" descr="C:\Users\CNR\Desktop\ground_station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7241"/>
          <a:stretch>
            <a:fillRect/>
          </a:stretch>
        </p:blipFill>
        <p:spPr bwMode="auto">
          <a:xfrm>
            <a:off x="0" y="2276475"/>
            <a:ext cx="36623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ttangolo 6"/>
          <p:cNvSpPr>
            <a:spLocks noChangeArrowheads="1"/>
          </p:cNvSpPr>
          <p:nvPr/>
        </p:nvSpPr>
        <p:spPr bwMode="auto">
          <a:xfrm>
            <a:off x="179388" y="4941888"/>
            <a:ext cx="3492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006600"/>
                </a:solidFill>
              </a:rPr>
              <a:t>Global Mercury Observation System</a:t>
            </a:r>
          </a:p>
          <a:p>
            <a:r>
              <a:rPr lang="it-IT" sz="2000" b="1">
                <a:solidFill>
                  <a:srgbClr val="006600"/>
                </a:solidFill>
              </a:rPr>
              <a:t> </a:t>
            </a:r>
            <a:r>
              <a:rPr lang="it-IT" sz="2000" i="1">
                <a:solidFill>
                  <a:srgbClr val="006600"/>
                </a:solidFill>
              </a:rPr>
              <a:t>EU FP7(2010-2015)</a:t>
            </a:r>
          </a:p>
        </p:txBody>
      </p:sp>
      <p:sp>
        <p:nvSpPr>
          <p:cNvPr id="11269" name="CasellaDiTesto 2"/>
          <p:cNvSpPr txBox="1">
            <a:spLocks noChangeArrowheads="1"/>
          </p:cNvSpPr>
          <p:nvPr/>
        </p:nvSpPr>
        <p:spPr bwMode="auto">
          <a:xfrm>
            <a:off x="5724525" y="5516563"/>
            <a:ext cx="3286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006600"/>
                </a:solidFill>
              </a:rPr>
              <a:t>Stations at High Altitudes for the Research on the Environment </a:t>
            </a:r>
          </a:p>
          <a:p>
            <a:pPr eaLnBrk="1" hangingPunct="1"/>
            <a:r>
              <a:rPr lang="en-US" sz="1400">
                <a:solidFill>
                  <a:srgbClr val="006600"/>
                </a:solidFill>
              </a:rPr>
              <a:t>EvK2CNR (2010-2014)</a:t>
            </a:r>
            <a:r>
              <a:rPr lang="it-IT" sz="1400">
                <a:solidFill>
                  <a:srgbClr val="006600"/>
                </a:solidFill>
              </a:rPr>
              <a:t> </a:t>
            </a:r>
          </a:p>
        </p:txBody>
      </p:sp>
      <p:pic>
        <p:nvPicPr>
          <p:cNvPr id="112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425" y="3141663"/>
            <a:ext cx="2892425" cy="2352675"/>
          </a:xfrm>
          <a:prstGeom prst="rect">
            <a:avLst/>
          </a:prstGeom>
          <a:noFill/>
          <a:ln w="127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 name="Freccia a incrocio 14"/>
          <p:cNvSpPr>
            <a:spLocks noChangeArrowheads="1"/>
          </p:cNvSpPr>
          <p:nvPr/>
        </p:nvSpPr>
        <p:spPr bwMode="auto">
          <a:xfrm>
            <a:off x="3794125" y="3068638"/>
            <a:ext cx="1785938" cy="1000125"/>
          </a:xfrm>
          <a:custGeom>
            <a:avLst/>
            <a:gdLst>
              <a:gd name="T0" fmla="*/ 892969 w 1785937"/>
              <a:gd name="T1" fmla="*/ 0 h 1000125"/>
              <a:gd name="T2" fmla="*/ 0 w 1785937"/>
              <a:gd name="T3" fmla="*/ 500063 h 1000125"/>
              <a:gd name="T4" fmla="*/ 892969 w 1785937"/>
              <a:gd name="T5" fmla="*/ 1000125 h 1000125"/>
              <a:gd name="T6" fmla="*/ 1785937 w 1785937"/>
              <a:gd name="T7" fmla="*/ 500063 h 1000125"/>
              <a:gd name="T8" fmla="*/ 17694720 60000 65536"/>
              <a:gd name="T9" fmla="*/ 11796480 60000 65536"/>
              <a:gd name="T10" fmla="*/ 5898240 60000 65536"/>
              <a:gd name="T11" fmla="*/ 0 60000 65536"/>
              <a:gd name="T12" fmla="*/ 112514 w 1785937"/>
              <a:gd name="T13" fmla="*/ 387548 h 1000125"/>
              <a:gd name="T14" fmla="*/ 1673423 w 1785937"/>
              <a:gd name="T15" fmla="*/ 612577 h 1000125"/>
            </a:gdLst>
            <a:ahLst/>
            <a:cxnLst>
              <a:cxn ang="T8">
                <a:pos x="T0" y="T1"/>
              </a:cxn>
              <a:cxn ang="T9">
                <a:pos x="T2" y="T3"/>
              </a:cxn>
              <a:cxn ang="T10">
                <a:pos x="T4" y="T5"/>
              </a:cxn>
              <a:cxn ang="T11">
                <a:pos x="T6" y="T7"/>
              </a:cxn>
            </a:cxnLst>
            <a:rect l="T12" t="T13" r="T14" b="T15"/>
            <a:pathLst>
              <a:path w="1785937" h="1000125">
                <a:moveTo>
                  <a:pt x="0" y="500063"/>
                </a:moveTo>
                <a:lnTo>
                  <a:pt x="225028" y="275034"/>
                </a:lnTo>
                <a:lnTo>
                  <a:pt x="225028" y="387548"/>
                </a:lnTo>
                <a:lnTo>
                  <a:pt x="780454" y="387548"/>
                </a:lnTo>
                <a:lnTo>
                  <a:pt x="780454" y="225028"/>
                </a:lnTo>
                <a:lnTo>
                  <a:pt x="667940" y="225028"/>
                </a:lnTo>
                <a:lnTo>
                  <a:pt x="892969" y="0"/>
                </a:lnTo>
                <a:lnTo>
                  <a:pt x="1117997" y="225028"/>
                </a:lnTo>
                <a:lnTo>
                  <a:pt x="1005483" y="225028"/>
                </a:lnTo>
                <a:lnTo>
                  <a:pt x="1005483" y="387548"/>
                </a:lnTo>
                <a:lnTo>
                  <a:pt x="1560909" y="387548"/>
                </a:lnTo>
                <a:lnTo>
                  <a:pt x="1560909" y="275034"/>
                </a:lnTo>
                <a:lnTo>
                  <a:pt x="1785937" y="500063"/>
                </a:lnTo>
                <a:lnTo>
                  <a:pt x="1560909" y="725091"/>
                </a:lnTo>
                <a:lnTo>
                  <a:pt x="1560909" y="612577"/>
                </a:lnTo>
                <a:lnTo>
                  <a:pt x="1005483" y="612577"/>
                </a:lnTo>
                <a:lnTo>
                  <a:pt x="1005483" y="775097"/>
                </a:lnTo>
                <a:lnTo>
                  <a:pt x="1117997" y="775097"/>
                </a:lnTo>
                <a:lnTo>
                  <a:pt x="892969" y="1000125"/>
                </a:lnTo>
                <a:lnTo>
                  <a:pt x="667940" y="775097"/>
                </a:lnTo>
                <a:lnTo>
                  <a:pt x="780454" y="775097"/>
                </a:lnTo>
                <a:lnTo>
                  <a:pt x="780454" y="612577"/>
                </a:lnTo>
                <a:lnTo>
                  <a:pt x="225028" y="612577"/>
                </a:lnTo>
                <a:lnTo>
                  <a:pt x="225028" y="725091"/>
                </a:lnTo>
                <a:close/>
              </a:path>
            </a:pathLst>
          </a:custGeom>
          <a:solidFill>
            <a:srgbClr val="FF9900"/>
          </a:solidFill>
          <a:ln w="25400" algn="ctr">
            <a:solidFill>
              <a:srgbClr val="89A4A7"/>
            </a:solidFill>
            <a:miter lim="800000"/>
            <a:headEnd/>
            <a:tailEnd/>
          </a:ln>
        </p:spPr>
        <p:txBody>
          <a:bodyPr anchor="ctr"/>
          <a:lstStyle/>
          <a:p>
            <a:pPr>
              <a:defRPr/>
            </a:pPr>
            <a:endParaRPr lang="it-IT">
              <a:solidFill>
                <a:schemeClr val="lt1"/>
              </a:solidFill>
              <a:latin typeface="+mn-lt"/>
            </a:endParaRPr>
          </a:p>
        </p:txBody>
      </p:sp>
      <p:sp>
        <p:nvSpPr>
          <p:cNvPr id="11272" name="CasellaDiTesto 12"/>
          <p:cNvSpPr txBox="1">
            <a:spLocks noChangeArrowheads="1"/>
          </p:cNvSpPr>
          <p:nvPr/>
        </p:nvSpPr>
        <p:spPr bwMode="auto">
          <a:xfrm>
            <a:off x="3571875" y="6330950"/>
            <a:ext cx="2571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it-IT" sz="1600" b="1">
                <a:solidFill>
                  <a:srgbClr val="006600"/>
                </a:solidFill>
              </a:rPr>
              <a:t>I-AMICA</a:t>
            </a:r>
          </a:p>
        </p:txBody>
      </p:sp>
      <p:sp>
        <p:nvSpPr>
          <p:cNvPr id="11273" name="CasellaDiTesto 8"/>
          <p:cNvSpPr txBox="1">
            <a:spLocks noChangeArrowheads="1"/>
          </p:cNvSpPr>
          <p:nvPr/>
        </p:nvSpPr>
        <p:spPr bwMode="auto">
          <a:xfrm>
            <a:off x="5724525" y="1574800"/>
            <a:ext cx="280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006600"/>
                </a:solidFill>
              </a:rPr>
              <a:t>Global Atmosphere Watch (GAW) – WMO</a:t>
            </a:r>
            <a:endParaRPr lang="it-IT" sz="2000" b="1">
              <a:solidFill>
                <a:srgbClr val="006600"/>
              </a:solidFill>
            </a:endParaRPr>
          </a:p>
        </p:txBody>
      </p:sp>
      <p:pic>
        <p:nvPicPr>
          <p:cNvPr id="11274" name="Picture 1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9688" y="1052513"/>
            <a:ext cx="1801812"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75" name="Oval 20"/>
          <p:cNvSpPr>
            <a:spLocks noChangeArrowheads="1"/>
          </p:cNvSpPr>
          <p:nvPr/>
        </p:nvSpPr>
        <p:spPr bwMode="auto">
          <a:xfrm>
            <a:off x="250825" y="2779713"/>
            <a:ext cx="3241675" cy="1728787"/>
          </a:xfrm>
          <a:prstGeom prst="ellipse">
            <a:avLst/>
          </a:prstGeom>
          <a:noFill/>
          <a:ln w="1905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pic>
        <p:nvPicPr>
          <p:cNvPr id="11276" name="Immagine 5" descr="gmos_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900" y="4292600"/>
            <a:ext cx="13096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25" y="6237288"/>
            <a:ext cx="9156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Rectangle 32"/>
          <p:cNvSpPr>
            <a:spLocks noChangeArrowheads="1"/>
          </p:cNvSpPr>
          <p:nvPr/>
        </p:nvSpPr>
        <p:spPr bwMode="auto">
          <a:xfrm>
            <a:off x="34925" y="163513"/>
            <a:ext cx="9032875" cy="696912"/>
          </a:xfrm>
          <a:prstGeom prst="rect">
            <a:avLst/>
          </a:prstGeom>
          <a:solidFill>
            <a:srgbClr val="FF9900"/>
          </a:solidFill>
          <a:ln w="9525" algn="ctr">
            <a:solidFill>
              <a:srgbClr val="000066"/>
            </a:solidFill>
            <a:miter lim="800000"/>
            <a:headEnd/>
            <a:tailEnd/>
          </a:ln>
        </p:spPr>
        <p:txBody>
          <a:bodyPr>
            <a:spAutoFit/>
          </a:bodyPr>
          <a:lstStyle/>
          <a:p>
            <a:r>
              <a:rPr lang="en-US" sz="2400" b="1">
                <a:solidFill>
                  <a:srgbClr val="000066"/>
                </a:solidFill>
              </a:rPr>
              <a:t>OR3 – Networking of climate-environmental infrastructures</a:t>
            </a:r>
          </a:p>
          <a:p>
            <a:pPr>
              <a:lnSpc>
                <a:spcPct val="85000"/>
              </a:lnSpc>
            </a:pPr>
            <a:r>
              <a:rPr lang="it-IT" b="1" i="1">
                <a:solidFill>
                  <a:srgbClr val="000066"/>
                </a:solidFill>
                <a:ea typeface="ＭＳ Ｐゴシック" charset="-128"/>
                <a:cs typeface="Arial" charset="0"/>
              </a:rPr>
              <a:t>Integration within GAW-WMO/GMOS/SHARE (Global scales)</a:t>
            </a:r>
            <a:endParaRPr lang="en-US" b="1" i="1">
              <a:solidFill>
                <a:srgbClr val="000066"/>
              </a:solidFill>
              <a:ea typeface="ＭＳ Ｐゴシック" charset="-128"/>
              <a:cs typeface="Arial" charset="0"/>
            </a:endParaRPr>
          </a:p>
        </p:txBody>
      </p:sp>
      <p:sp>
        <p:nvSpPr>
          <p:cNvPr id="11279" name="Text Box 3"/>
          <p:cNvSpPr txBox="1">
            <a:spLocks noChangeArrowheads="1"/>
          </p:cNvSpPr>
          <p:nvPr/>
        </p:nvSpPr>
        <p:spPr bwMode="auto">
          <a:xfrm>
            <a:off x="47625" y="1109663"/>
            <a:ext cx="32289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it-IT" sz="2200">
                <a:solidFill>
                  <a:srgbClr val="0000CC"/>
                </a:solidFill>
                <a:latin typeface="Lucida Sans" pitchFamily="34" charset="0"/>
              </a:rPr>
              <a:t>Integration of SOP, methodologies, calibration scales, data-bases.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3446</TotalTime>
  <Words>2183</Words>
  <Application>Microsoft Office PowerPoint</Application>
  <PresentationFormat>Presentazione su schermo (4:3)</PresentationFormat>
  <Paragraphs>229</Paragraphs>
  <Slides>21</Slides>
  <Notes>21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21</vt:i4>
      </vt:variant>
    </vt:vector>
  </HeadingPairs>
  <TitlesOfParts>
    <vt:vector size="23" baseType="lpstr">
      <vt:lpstr>Struttura predefinita</vt:lpstr>
      <vt:lpstr>Fotografia Photo Editor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dc:creator>
  <cp:lastModifiedBy>Giandomenico</cp:lastModifiedBy>
  <cp:revision>158</cp:revision>
  <cp:lastPrinted>2012-05-14T13:46:07Z</cp:lastPrinted>
  <dcterms:created xsi:type="dcterms:W3CDTF">2012-02-17T11:04:36Z</dcterms:created>
  <dcterms:modified xsi:type="dcterms:W3CDTF">2012-05-16T08:19:41Z</dcterms:modified>
</cp:coreProperties>
</file>