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handoutMasterIdLst>
    <p:handoutMasterId r:id="rId32"/>
  </p:handoutMasterIdLst>
  <p:sldIdLst>
    <p:sldId id="256" r:id="rId2"/>
    <p:sldId id="258" r:id="rId3"/>
    <p:sldId id="259" r:id="rId4"/>
    <p:sldId id="260" r:id="rId5"/>
    <p:sldId id="263" r:id="rId6"/>
    <p:sldId id="278" r:id="rId7"/>
    <p:sldId id="274" r:id="rId8"/>
    <p:sldId id="280" r:id="rId9"/>
    <p:sldId id="257" r:id="rId10"/>
    <p:sldId id="281" r:id="rId11"/>
    <p:sldId id="296"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7" r:id="rId27"/>
    <p:sldId id="273" r:id="rId28"/>
    <p:sldId id="279" r:id="rId29"/>
    <p:sldId id="261"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10F022"/>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9713" autoAdjust="0"/>
    <p:restoredTop sz="96289" autoAdjust="0"/>
  </p:normalViewPr>
  <p:slideViewPr>
    <p:cSldViewPr snapToObjects="1">
      <p:cViewPr>
        <p:scale>
          <a:sx n="100" d="100"/>
          <a:sy n="100" d="100"/>
        </p:scale>
        <p:origin x="-416" y="-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B4F153E-A42F-4CA7-9D58-34C69C418049}" type="datetimeFigureOut">
              <a:rPr lang="it-IT" smtClean="0"/>
              <a:pPr/>
              <a:t>5/14/12</a:t>
            </a:fld>
            <a:endParaRPr lang="it-IT"/>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A15AD451-E962-4CA7-A402-018198011093}" type="slidenum">
              <a:rPr lang="it-IT" smtClean="0"/>
              <a:pPr/>
              <a:t>‹#›</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76516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267D352-92C4-074B-B25D-10F7B0B085C3}" type="datetimeFigureOut">
              <a:rPr lang="en-US" smtClean="0"/>
              <a:pPr/>
              <a:t>5/14/12</a:t>
            </a:fld>
            <a:endParaRPr 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49812F0-6408-1549-87AB-E0434316FC69}" type="slidenum">
              <a:rPr lang="it-IT" smtClean="0"/>
              <a:pPr/>
              <a:t>‹#›</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10396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8F04A0-03D9-45A8-92CB-418139CFF457}" type="slidenum">
              <a:rPr lang="en-US" smtClean="0"/>
              <a:pPr>
                <a:defRPr/>
              </a:pPr>
              <a:t>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658008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949812F0-6408-1549-87AB-E0434316FC69}"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it-IT"/>
          </a:p>
        </p:txBody>
      </p:sp>
      <p:sp>
        <p:nvSpPr>
          <p:cNvPr id="4" name="Date Placeholder 3"/>
          <p:cNvSpPr>
            <a:spLocks noGrp="1"/>
          </p:cNvSpPr>
          <p:nvPr>
            <p:ph type="dt" sz="half" idx="10"/>
          </p:nvPr>
        </p:nvSpPr>
        <p:spPr/>
        <p:txBody>
          <a:bodyPr/>
          <a:lstStyle/>
          <a:p>
            <a:fld id="{03930C90-1469-1A4D-9A36-E1BBAD5E489B}" type="datetime1">
              <a:rPr lang="en-US" smtClean="0"/>
              <a:pPr/>
              <a:t>5/14/12</a:t>
            </a:fld>
            <a:endParaRPr lang="it-IT"/>
          </a:p>
        </p:txBody>
      </p:sp>
      <p:sp>
        <p:nvSpPr>
          <p:cNvPr id="5" name="Footer Placeholder 4"/>
          <p:cNvSpPr>
            <a:spLocks noGrp="1"/>
          </p:cNvSpPr>
          <p:nvPr>
            <p:ph type="ftr" sz="quarter" idx="11"/>
          </p:nvPr>
        </p:nvSpPr>
        <p:spPr/>
        <p:txBody>
          <a:bodyPr/>
          <a:lstStyle/>
          <a:p>
            <a:r>
              <a:rPr lang="en-US" smtClean="0"/>
              <a:t>Workshop INFN CCR - GARR, Napoli, 2012</a:t>
            </a:r>
            <a:endParaRPr lang="it-IT"/>
          </a:p>
        </p:txBody>
      </p:sp>
      <p:sp>
        <p:nvSpPr>
          <p:cNvPr id="6" name="Slide Number Placeholder 5"/>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BD5CBC03-C24C-C841-BD6D-C6DD13E6AC55}" type="datetime1">
              <a:rPr lang="en-US" smtClean="0"/>
              <a:pPr/>
              <a:t>5/14/12</a:t>
            </a:fld>
            <a:endParaRPr lang="it-IT"/>
          </a:p>
        </p:txBody>
      </p:sp>
      <p:sp>
        <p:nvSpPr>
          <p:cNvPr id="5" name="Footer Placeholder 4"/>
          <p:cNvSpPr>
            <a:spLocks noGrp="1"/>
          </p:cNvSpPr>
          <p:nvPr>
            <p:ph type="ftr" sz="quarter" idx="11"/>
          </p:nvPr>
        </p:nvSpPr>
        <p:spPr/>
        <p:txBody>
          <a:bodyPr/>
          <a:lstStyle/>
          <a:p>
            <a:r>
              <a:rPr lang="en-US" smtClean="0"/>
              <a:t>Workshop INFN CCR - GARR, Napoli, 2012</a:t>
            </a:r>
            <a:endParaRPr lang="it-IT"/>
          </a:p>
        </p:txBody>
      </p:sp>
      <p:sp>
        <p:nvSpPr>
          <p:cNvPr id="6" name="Slide Number Placeholder 5"/>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6617DDCF-BE7F-4746-9535-5A3CF82D9B4A}" type="datetime1">
              <a:rPr lang="en-US" smtClean="0"/>
              <a:pPr/>
              <a:t>5/14/12</a:t>
            </a:fld>
            <a:endParaRPr lang="it-IT"/>
          </a:p>
        </p:txBody>
      </p:sp>
      <p:sp>
        <p:nvSpPr>
          <p:cNvPr id="5" name="Footer Placeholder 4"/>
          <p:cNvSpPr>
            <a:spLocks noGrp="1"/>
          </p:cNvSpPr>
          <p:nvPr>
            <p:ph type="ftr" sz="quarter" idx="11"/>
          </p:nvPr>
        </p:nvSpPr>
        <p:spPr/>
        <p:txBody>
          <a:bodyPr/>
          <a:lstStyle/>
          <a:p>
            <a:r>
              <a:rPr lang="en-US" smtClean="0"/>
              <a:t>Workshop INFN CCR - GARR, Napoli, 2012</a:t>
            </a:r>
            <a:endParaRPr lang="it-IT"/>
          </a:p>
        </p:txBody>
      </p:sp>
      <p:sp>
        <p:nvSpPr>
          <p:cNvPr id="6" name="Slide Number Placeholder 5"/>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fld id="{00812126-1A43-654E-BFE4-14109C91A06C}" type="datetime1">
              <a:rPr lang="en-US" smtClean="0"/>
              <a:pPr/>
              <a:t>5/14/12</a:t>
            </a:fld>
            <a:endParaRPr 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r>
              <a:rPr lang="en-US" smtClean="0"/>
              <a:t>Workshop INFN CCR - GARR, Napoli, 2012</a:t>
            </a:r>
            <a:endParaRPr 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254743D5-231F-4FA0-B453-5251AED54A50}" type="slidenum">
              <a:rPr lang="it-IT"/>
              <a:pPr/>
              <a:t>‹#›</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119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4094C1F2-6539-264A-9A7B-1AE6F94DE941}" type="datetime1">
              <a:rPr lang="en-US" smtClean="0"/>
              <a:pPr/>
              <a:t>5/14/12</a:t>
            </a:fld>
            <a:endParaRPr lang="it-IT"/>
          </a:p>
        </p:txBody>
      </p:sp>
      <p:sp>
        <p:nvSpPr>
          <p:cNvPr id="5" name="Footer Placeholder 4"/>
          <p:cNvSpPr>
            <a:spLocks noGrp="1"/>
          </p:cNvSpPr>
          <p:nvPr>
            <p:ph type="ftr" sz="quarter" idx="11"/>
          </p:nvPr>
        </p:nvSpPr>
        <p:spPr/>
        <p:txBody>
          <a:bodyPr/>
          <a:lstStyle/>
          <a:p>
            <a:r>
              <a:rPr lang="en-US" smtClean="0"/>
              <a:t>Workshop INFN CCR - GARR, Napoli, 2012</a:t>
            </a:r>
            <a:endParaRPr lang="it-IT"/>
          </a:p>
        </p:txBody>
      </p:sp>
      <p:sp>
        <p:nvSpPr>
          <p:cNvPr id="6" name="Slide Number Placeholder 5"/>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D98B55B6-5F5D-B24B-8FFC-83985C8A68E6}" type="datetime1">
              <a:rPr lang="en-US" smtClean="0"/>
              <a:pPr/>
              <a:t>5/14/12</a:t>
            </a:fld>
            <a:endParaRPr lang="it-IT"/>
          </a:p>
        </p:txBody>
      </p:sp>
      <p:sp>
        <p:nvSpPr>
          <p:cNvPr id="5" name="Footer Placeholder 4"/>
          <p:cNvSpPr>
            <a:spLocks noGrp="1"/>
          </p:cNvSpPr>
          <p:nvPr>
            <p:ph type="ftr" sz="quarter" idx="11"/>
          </p:nvPr>
        </p:nvSpPr>
        <p:spPr/>
        <p:txBody>
          <a:bodyPr/>
          <a:lstStyle/>
          <a:p>
            <a:r>
              <a:rPr lang="en-US" smtClean="0"/>
              <a:t>Workshop INFN CCR - GARR, Napoli, 2012</a:t>
            </a:r>
            <a:endParaRPr lang="it-IT"/>
          </a:p>
        </p:txBody>
      </p:sp>
      <p:sp>
        <p:nvSpPr>
          <p:cNvPr id="6" name="Slide Number Placeholder 5"/>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Date Placeholder 4"/>
          <p:cNvSpPr>
            <a:spLocks noGrp="1"/>
          </p:cNvSpPr>
          <p:nvPr>
            <p:ph type="dt" sz="half" idx="10"/>
          </p:nvPr>
        </p:nvSpPr>
        <p:spPr/>
        <p:txBody>
          <a:bodyPr/>
          <a:lstStyle/>
          <a:p>
            <a:fld id="{D4F9A573-03AB-4F41-82D7-CB18E822C1C9}" type="datetime1">
              <a:rPr lang="en-US" smtClean="0"/>
              <a:pPr/>
              <a:t>5/14/12</a:t>
            </a:fld>
            <a:endParaRPr lang="it-IT"/>
          </a:p>
        </p:txBody>
      </p:sp>
      <p:sp>
        <p:nvSpPr>
          <p:cNvPr id="6" name="Footer Placeholder 5"/>
          <p:cNvSpPr>
            <a:spLocks noGrp="1"/>
          </p:cNvSpPr>
          <p:nvPr>
            <p:ph type="ftr" sz="quarter" idx="11"/>
          </p:nvPr>
        </p:nvSpPr>
        <p:spPr/>
        <p:txBody>
          <a:bodyPr/>
          <a:lstStyle/>
          <a:p>
            <a:r>
              <a:rPr lang="en-US" smtClean="0"/>
              <a:t>Workshop INFN CCR - GARR, Napoli, 2012</a:t>
            </a:r>
            <a:endParaRPr lang="it-IT"/>
          </a:p>
        </p:txBody>
      </p:sp>
      <p:sp>
        <p:nvSpPr>
          <p:cNvPr id="7" name="Slide Number Placeholder 6"/>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Date Placeholder 6"/>
          <p:cNvSpPr>
            <a:spLocks noGrp="1"/>
          </p:cNvSpPr>
          <p:nvPr>
            <p:ph type="dt" sz="half" idx="10"/>
          </p:nvPr>
        </p:nvSpPr>
        <p:spPr/>
        <p:txBody>
          <a:bodyPr/>
          <a:lstStyle/>
          <a:p>
            <a:fld id="{7E2DAFDE-41BB-6544-BD7C-EAB7BC3A4F6E}" type="datetime1">
              <a:rPr lang="en-US" smtClean="0"/>
              <a:pPr/>
              <a:t>5/14/12</a:t>
            </a:fld>
            <a:endParaRPr lang="it-IT"/>
          </a:p>
        </p:txBody>
      </p:sp>
      <p:sp>
        <p:nvSpPr>
          <p:cNvPr id="8" name="Footer Placeholder 7"/>
          <p:cNvSpPr>
            <a:spLocks noGrp="1"/>
          </p:cNvSpPr>
          <p:nvPr>
            <p:ph type="ftr" sz="quarter" idx="11"/>
          </p:nvPr>
        </p:nvSpPr>
        <p:spPr/>
        <p:txBody>
          <a:bodyPr/>
          <a:lstStyle/>
          <a:p>
            <a:r>
              <a:rPr lang="en-US" smtClean="0"/>
              <a:t>Workshop INFN CCR - GARR, Napoli, 2012</a:t>
            </a:r>
            <a:endParaRPr lang="it-IT"/>
          </a:p>
        </p:txBody>
      </p:sp>
      <p:sp>
        <p:nvSpPr>
          <p:cNvPr id="9" name="Slide Number Placeholder 8"/>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Date Placeholder 2"/>
          <p:cNvSpPr>
            <a:spLocks noGrp="1"/>
          </p:cNvSpPr>
          <p:nvPr>
            <p:ph type="dt" sz="half" idx="10"/>
          </p:nvPr>
        </p:nvSpPr>
        <p:spPr/>
        <p:txBody>
          <a:bodyPr/>
          <a:lstStyle/>
          <a:p>
            <a:fld id="{85A2F44D-A6B8-154A-89B1-5F6E6611D971}" type="datetime1">
              <a:rPr lang="en-US" smtClean="0"/>
              <a:pPr/>
              <a:t>5/14/12</a:t>
            </a:fld>
            <a:endParaRPr lang="it-IT"/>
          </a:p>
        </p:txBody>
      </p:sp>
      <p:sp>
        <p:nvSpPr>
          <p:cNvPr id="4" name="Footer Placeholder 3"/>
          <p:cNvSpPr>
            <a:spLocks noGrp="1"/>
          </p:cNvSpPr>
          <p:nvPr>
            <p:ph type="ftr" sz="quarter" idx="11"/>
          </p:nvPr>
        </p:nvSpPr>
        <p:spPr/>
        <p:txBody>
          <a:bodyPr/>
          <a:lstStyle/>
          <a:p>
            <a:r>
              <a:rPr lang="en-US" smtClean="0"/>
              <a:t>Workshop INFN CCR - GARR, Napoli, 2012</a:t>
            </a:r>
            <a:endParaRPr lang="it-IT"/>
          </a:p>
        </p:txBody>
      </p:sp>
      <p:sp>
        <p:nvSpPr>
          <p:cNvPr id="5" name="Slide Number Placeholder 4"/>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1DDEB-B8D2-CE41-8DD1-B622A35CF7F8}" type="datetime1">
              <a:rPr lang="en-US" smtClean="0"/>
              <a:pPr/>
              <a:t>5/14/12</a:t>
            </a:fld>
            <a:endParaRPr lang="it-IT"/>
          </a:p>
        </p:txBody>
      </p:sp>
      <p:sp>
        <p:nvSpPr>
          <p:cNvPr id="3" name="Footer Placeholder 2"/>
          <p:cNvSpPr>
            <a:spLocks noGrp="1"/>
          </p:cNvSpPr>
          <p:nvPr>
            <p:ph type="ftr" sz="quarter" idx="11"/>
          </p:nvPr>
        </p:nvSpPr>
        <p:spPr/>
        <p:txBody>
          <a:bodyPr/>
          <a:lstStyle/>
          <a:p>
            <a:r>
              <a:rPr lang="en-US" smtClean="0"/>
              <a:t>Workshop INFN CCR - GARR, Napoli, 2012</a:t>
            </a:r>
            <a:endParaRPr lang="it-IT"/>
          </a:p>
        </p:txBody>
      </p:sp>
      <p:sp>
        <p:nvSpPr>
          <p:cNvPr id="4" name="Slide Number Placeholder 3"/>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FC879BC6-D6BF-A142-A42E-CDA9A7EAEE3A}" type="datetime1">
              <a:rPr lang="en-US" smtClean="0"/>
              <a:pPr/>
              <a:t>5/14/12</a:t>
            </a:fld>
            <a:endParaRPr lang="it-IT"/>
          </a:p>
        </p:txBody>
      </p:sp>
      <p:sp>
        <p:nvSpPr>
          <p:cNvPr id="6" name="Footer Placeholder 5"/>
          <p:cNvSpPr>
            <a:spLocks noGrp="1"/>
          </p:cNvSpPr>
          <p:nvPr>
            <p:ph type="ftr" sz="quarter" idx="11"/>
          </p:nvPr>
        </p:nvSpPr>
        <p:spPr/>
        <p:txBody>
          <a:bodyPr/>
          <a:lstStyle/>
          <a:p>
            <a:r>
              <a:rPr lang="en-US" smtClean="0"/>
              <a:t>Workshop INFN CCR - GARR, Napoli, 2012</a:t>
            </a:r>
            <a:endParaRPr lang="it-IT"/>
          </a:p>
        </p:txBody>
      </p:sp>
      <p:sp>
        <p:nvSpPr>
          <p:cNvPr id="7" name="Slide Number Placeholder 6"/>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BFCDA5FC-F255-2547-BEDE-B263EC0E3802}" type="datetime1">
              <a:rPr lang="en-US" smtClean="0"/>
              <a:pPr/>
              <a:t>5/14/12</a:t>
            </a:fld>
            <a:endParaRPr lang="it-IT"/>
          </a:p>
        </p:txBody>
      </p:sp>
      <p:sp>
        <p:nvSpPr>
          <p:cNvPr id="6" name="Footer Placeholder 5"/>
          <p:cNvSpPr>
            <a:spLocks noGrp="1"/>
          </p:cNvSpPr>
          <p:nvPr>
            <p:ph type="ftr" sz="quarter" idx="11"/>
          </p:nvPr>
        </p:nvSpPr>
        <p:spPr/>
        <p:txBody>
          <a:bodyPr/>
          <a:lstStyle/>
          <a:p>
            <a:r>
              <a:rPr lang="en-US" smtClean="0"/>
              <a:t>Workshop INFN CCR - GARR, Napoli, 2012</a:t>
            </a:r>
            <a:endParaRPr lang="it-IT"/>
          </a:p>
        </p:txBody>
      </p:sp>
      <p:sp>
        <p:nvSpPr>
          <p:cNvPr id="7" name="Slide Number Placeholder 6"/>
          <p:cNvSpPr>
            <a:spLocks noGrp="1"/>
          </p:cNvSpPr>
          <p:nvPr>
            <p:ph type="sldNum" sz="quarter" idx="12"/>
          </p:nvPr>
        </p:nvSpPr>
        <p:spPr/>
        <p:txBody>
          <a:bodyPr/>
          <a:lstStyle/>
          <a:p>
            <a:fld id="{F2A05685-E224-8E4A-BACA-ED9612DB9BA6}"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847BD-8257-F648-84F4-E9D5C3B54C6D}" type="datetime1">
              <a:rPr lang="en-US" smtClean="0"/>
              <a:pPr/>
              <a:t>5/14/12</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Workshop INFN CCR - GARR, Napoli, 2012</a:t>
            </a: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05685-E224-8E4A-BACA-ED9612DB9BA6}"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130.199.185.78:8443/exda/?page=25&amp;cloudName=LHCOPN" TargetMode="External"/><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psps.perfsonar.net/toolk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image" Target="../media/image11.jpeg"/><Relationship Id="rId20" Type="http://schemas.openxmlformats.org/officeDocument/2006/relationships/image" Target="../media/image22.gif"/><Relationship Id="rId21" Type="http://schemas.openxmlformats.org/officeDocument/2006/relationships/image" Target="../media/image23.png"/><Relationship Id="rId22" Type="http://schemas.openxmlformats.org/officeDocument/2006/relationships/image" Target="../media/image24.jpeg"/><Relationship Id="rId23" Type="http://schemas.openxmlformats.org/officeDocument/2006/relationships/image" Target="../media/image25.png"/><Relationship Id="rId10" Type="http://schemas.openxmlformats.org/officeDocument/2006/relationships/image" Target="../media/image12.jpeg"/><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jpeg"/><Relationship Id="rId14" Type="http://schemas.openxmlformats.org/officeDocument/2006/relationships/image" Target="../media/image16.jpeg"/><Relationship Id="rId15" Type="http://schemas.openxmlformats.org/officeDocument/2006/relationships/image" Target="../media/image17.jpeg"/><Relationship Id="rId16" Type="http://schemas.openxmlformats.org/officeDocument/2006/relationships/image" Target="../media/image18.jpe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gif"/><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lhcone.net/" TargetMode="Externa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it-IT" dirty="0" smtClean="0"/>
              <a:t>LHC OPN and LHC ONE</a:t>
            </a:r>
            <a:br>
              <a:rPr lang="it-IT" dirty="0" smtClean="0"/>
            </a:br>
            <a:endParaRPr lang="it-IT" dirty="0"/>
          </a:p>
        </p:txBody>
      </p:sp>
      <p:sp>
        <p:nvSpPr>
          <p:cNvPr id="3" name="Subtitle 2"/>
          <p:cNvSpPr>
            <a:spLocks noGrp="1"/>
          </p:cNvSpPr>
          <p:nvPr>
            <p:ph type="subTitle" idx="1"/>
          </p:nvPr>
        </p:nvSpPr>
        <p:spPr>
          <a:xfrm>
            <a:off x="381000" y="3505200"/>
            <a:ext cx="8458200" cy="1752600"/>
          </a:xfrm>
        </p:spPr>
        <p:txBody>
          <a:bodyPr>
            <a:normAutofit/>
          </a:bodyPr>
          <a:lstStyle/>
          <a:p>
            <a:r>
              <a:rPr lang="it-IT" dirty="0" smtClean="0"/>
              <a:t>”LHC </a:t>
            </a:r>
            <a:r>
              <a:rPr lang="it-IT" dirty="0" err="1" smtClean="0"/>
              <a:t>networks</a:t>
            </a:r>
            <a:r>
              <a:rPr lang="it-IT" dirty="0" smtClean="0"/>
              <a:t>”</a:t>
            </a:r>
          </a:p>
          <a:p>
            <a:endParaRPr lang="it-IT" dirty="0" smtClean="0"/>
          </a:p>
          <a:p>
            <a:r>
              <a:rPr lang="it-IT" sz="2400" dirty="0" smtClean="0"/>
              <a:t>Marco </a:t>
            </a:r>
            <a:r>
              <a:rPr lang="it-IT" sz="2400" dirty="0" err="1" smtClean="0"/>
              <a:t>Marletta</a:t>
            </a:r>
            <a:r>
              <a:rPr lang="it-IT" sz="2400" dirty="0" smtClean="0"/>
              <a:t> (GARR) </a:t>
            </a:r>
            <a:r>
              <a:rPr lang="en-US" sz="2400" dirty="0" smtClean="0"/>
              <a:t>–</a:t>
            </a:r>
            <a:r>
              <a:rPr lang="it-IT" sz="2400" dirty="0" smtClean="0"/>
              <a:t> Stefano </a:t>
            </a:r>
            <a:r>
              <a:rPr lang="it-IT" sz="2400" dirty="0" err="1" smtClean="0"/>
              <a:t>Zani</a:t>
            </a:r>
            <a:r>
              <a:rPr lang="it-IT" sz="2400" dirty="0" smtClean="0"/>
              <a:t> (INFN CNAF)</a:t>
            </a:r>
            <a:endParaRPr lang="it-IT" sz="2400" dirty="0"/>
          </a:p>
        </p:txBody>
      </p:sp>
      <p:sp>
        <p:nvSpPr>
          <p:cNvPr id="4" name="Footer Placeholder 3"/>
          <p:cNvSpPr>
            <a:spLocks noGrp="1"/>
          </p:cNvSpPr>
          <p:nvPr>
            <p:ph type="ftr" sz="quarter" idx="11"/>
          </p:nvPr>
        </p:nvSpPr>
        <p:spPr/>
        <p:txBody>
          <a:bodyPr/>
          <a:lstStyle/>
          <a:p>
            <a:r>
              <a:rPr lang="en-US" smtClean="0"/>
              <a:t>Workshop INFN CCR - GARR, Napoli, 2012</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it-IT" dirty="0" err="1" smtClean="0"/>
              <a:t>Monitoring</a:t>
            </a:r>
            <a:endParaRPr lang="it-IT" dirty="0"/>
          </a:p>
        </p:txBody>
      </p:sp>
      <p:sp>
        <p:nvSpPr>
          <p:cNvPr id="3" name="Content Placeholder 2"/>
          <p:cNvSpPr>
            <a:spLocks noGrp="1"/>
          </p:cNvSpPr>
          <p:nvPr>
            <p:ph idx="1"/>
          </p:nvPr>
        </p:nvSpPr>
        <p:spPr>
          <a:xfrm>
            <a:off x="0" y="655637"/>
            <a:ext cx="3200400" cy="5668963"/>
          </a:xfrm>
        </p:spPr>
        <p:txBody>
          <a:bodyPr>
            <a:normAutofit fontScale="55000" lnSpcReduction="20000"/>
          </a:bodyPr>
          <a:lstStyle/>
          <a:p>
            <a:r>
              <a:rPr lang="en-GB" dirty="0" err="1" smtClean="0"/>
              <a:t>perfSONAR</a:t>
            </a:r>
            <a:r>
              <a:rPr lang="en-GB" dirty="0" smtClean="0"/>
              <a:t>-MDM and </a:t>
            </a:r>
            <a:r>
              <a:rPr lang="en-GB" dirty="0" err="1" smtClean="0"/>
              <a:t>perfSONAR</a:t>
            </a:r>
            <a:r>
              <a:rPr lang="en-GB" dirty="0" smtClean="0"/>
              <a:t>-PS are the end to end tools currently in use in LHCOPN and LHCONE communities for Bandwidth and latency measurement.</a:t>
            </a:r>
          </a:p>
          <a:p>
            <a:endParaRPr lang="en-GB" dirty="0" smtClean="0"/>
          </a:p>
          <a:p>
            <a:r>
              <a:rPr lang="en-GB" dirty="0" err="1" smtClean="0"/>
              <a:t>perfSONAR</a:t>
            </a:r>
            <a:r>
              <a:rPr lang="en-GB" dirty="0" smtClean="0"/>
              <a:t>-MDM (Hardware solution owned and managed by DANTE). In place in TIER1’s sites.</a:t>
            </a:r>
          </a:p>
          <a:p>
            <a:r>
              <a:rPr lang="en-GB" dirty="0" err="1" smtClean="0"/>
              <a:t>perfSONAR</a:t>
            </a:r>
            <a:r>
              <a:rPr lang="en-GB" dirty="0" smtClean="0"/>
              <a:t>-PS (Software deployed on servers owned by sites): New DASHBOARDS based on </a:t>
            </a:r>
            <a:r>
              <a:rPr lang="en-GB" dirty="0" err="1" smtClean="0"/>
              <a:t>perfSONAR</a:t>
            </a:r>
            <a:r>
              <a:rPr lang="en-GB" dirty="0" smtClean="0"/>
              <a:t>-PS data  are in development for LHCOPN and in a subset of ATLAS TIER2s as a pilot monitoring system for LHCONE.</a:t>
            </a:r>
          </a:p>
          <a:p>
            <a:pPr>
              <a:buNone/>
            </a:pPr>
            <a:endParaRPr lang="en-GB" dirty="0" smtClean="0"/>
          </a:p>
        </p:txBody>
      </p:sp>
      <p:sp>
        <p:nvSpPr>
          <p:cNvPr id="5" name="TextBox 4"/>
          <p:cNvSpPr txBox="1"/>
          <p:nvPr/>
        </p:nvSpPr>
        <p:spPr>
          <a:xfrm>
            <a:off x="0" y="6006405"/>
            <a:ext cx="5131733" cy="1384995"/>
          </a:xfrm>
          <a:prstGeom prst="rect">
            <a:avLst/>
          </a:prstGeom>
          <a:noFill/>
        </p:spPr>
        <p:txBody>
          <a:bodyPr wrap="square" rtlCol="0">
            <a:spAutoFit/>
          </a:bodyPr>
          <a:lstStyle/>
          <a:p>
            <a:r>
              <a:rPr lang="en-US" sz="1200" dirty="0" err="1" smtClean="0"/>
              <a:t>perfSONAR</a:t>
            </a:r>
            <a:r>
              <a:rPr lang="en-US" sz="1200" dirty="0" smtClean="0"/>
              <a:t>-PS Toolkit Page:</a:t>
            </a:r>
            <a:r>
              <a:rPr lang="en-US" sz="1400" dirty="0" smtClean="0"/>
              <a:t/>
            </a:r>
            <a:br>
              <a:rPr lang="en-US" sz="1400" dirty="0" smtClean="0"/>
            </a:br>
            <a:r>
              <a:rPr lang="en-US" sz="1400" dirty="0" smtClean="0"/>
              <a:t> </a:t>
            </a:r>
            <a:r>
              <a:rPr lang="en-US" sz="1400" dirty="0" smtClean="0">
                <a:hlinkClick r:id="rId2"/>
              </a:rPr>
              <a:t>http://psps.perfsonar.net/toolkit/</a:t>
            </a:r>
            <a:endParaRPr lang="en-GB" sz="1400" dirty="0" smtClean="0"/>
          </a:p>
          <a:p>
            <a:r>
              <a:rPr lang="en-US" sz="1200" dirty="0" smtClean="0"/>
              <a:t>Tom’s Dashboard:</a:t>
            </a:r>
            <a:br>
              <a:rPr lang="en-US" sz="1200" dirty="0" smtClean="0"/>
            </a:br>
            <a:r>
              <a:rPr lang="en-US" sz="1200" dirty="0" smtClean="0">
                <a:hlinkClick r:id="rId3"/>
              </a:rPr>
              <a:t>https://130.199.185.78:8443/exda/?page=25&amp;cloudName=LHCOPN</a:t>
            </a:r>
            <a:endParaRPr lang="en-US" sz="1200" dirty="0" smtClean="0"/>
          </a:p>
          <a:p>
            <a:endParaRPr lang="en-US" sz="1600" dirty="0" smtClean="0"/>
          </a:p>
          <a:p>
            <a:endParaRPr lang="it-IT" sz="1600" dirty="0"/>
          </a:p>
        </p:txBody>
      </p:sp>
      <p:pic>
        <p:nvPicPr>
          <p:cNvPr id="6" name="Picture 5"/>
          <p:cNvPicPr>
            <a:picLocks noChangeAspect="1"/>
          </p:cNvPicPr>
          <p:nvPr/>
        </p:nvPicPr>
        <p:blipFill>
          <a:blip r:embed="rId4"/>
          <a:stretch>
            <a:fillRect/>
          </a:stretch>
        </p:blipFill>
        <p:spPr>
          <a:xfrm>
            <a:off x="4343400" y="990600"/>
            <a:ext cx="4800600" cy="4973422"/>
          </a:xfrm>
          <a:prstGeom prst="rect">
            <a:avLst/>
          </a:prstGeom>
        </p:spPr>
      </p:pic>
      <p:pic>
        <p:nvPicPr>
          <p:cNvPr id="7" name="Picture 2"/>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00400" y="2057400"/>
            <a:ext cx="5638800" cy="37086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TextBox 7"/>
          <p:cNvSpPr txBox="1"/>
          <p:nvPr/>
        </p:nvSpPr>
        <p:spPr>
          <a:xfrm>
            <a:off x="4621867" y="6393359"/>
            <a:ext cx="5131733" cy="769441"/>
          </a:xfrm>
          <a:prstGeom prst="rect">
            <a:avLst/>
          </a:prstGeom>
          <a:noFill/>
        </p:spPr>
        <p:txBody>
          <a:bodyPr wrap="square" rtlCol="0">
            <a:spAutoFit/>
          </a:bodyPr>
          <a:lstStyle/>
          <a:p>
            <a:r>
              <a:rPr lang="en-US" sz="1200" dirty="0" err="1" smtClean="0"/>
              <a:t>perfSONAR</a:t>
            </a:r>
            <a:r>
              <a:rPr lang="en-US" sz="1200" dirty="0" smtClean="0"/>
              <a:t>-MDM (Multi Domain Monitoring) Toolkit Page:</a:t>
            </a:r>
            <a:r>
              <a:rPr lang="en-US" sz="1400" dirty="0" smtClean="0"/>
              <a:t/>
            </a:r>
            <a:br>
              <a:rPr lang="en-US" sz="1400" dirty="0" smtClean="0"/>
            </a:br>
            <a:r>
              <a:rPr lang="en-US" sz="1400" dirty="0" smtClean="0"/>
              <a:t> </a:t>
            </a:r>
            <a:r>
              <a:rPr lang="en-US" sz="1400" dirty="0" smtClean="0">
                <a:solidFill>
                  <a:srgbClr val="0000FF"/>
                </a:solidFill>
              </a:rPr>
              <a:t>http://</a:t>
            </a:r>
            <a:r>
              <a:rPr lang="en-US" sz="1400" dirty="0" err="1" smtClean="0">
                <a:solidFill>
                  <a:srgbClr val="0000FF"/>
                </a:solidFill>
              </a:rPr>
              <a:t>www.geant.net/service/perfsonar/pages/home.aspx</a:t>
            </a:r>
            <a:endParaRPr lang="en-US" sz="1600" dirty="0" smtClean="0">
              <a:solidFill>
                <a:srgbClr val="0000FF"/>
              </a:solidFill>
            </a:endParaRPr>
          </a:p>
          <a:p>
            <a:endParaRPr lang="it-IT"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mtClean="0"/>
              <a:t>Why LHCONE?</a:t>
            </a:r>
            <a:endParaRPr lang="en-US"/>
          </a:p>
        </p:txBody>
      </p:sp>
      <p:sp>
        <p:nvSpPr>
          <p:cNvPr id="3" name="Segnaposto contenuto 2"/>
          <p:cNvSpPr>
            <a:spLocks noGrp="1"/>
          </p:cNvSpPr>
          <p:nvPr>
            <p:ph idx="1"/>
          </p:nvPr>
        </p:nvSpPr>
        <p:spPr>
          <a:xfrm>
            <a:off x="457200" y="1307901"/>
            <a:ext cx="8229600" cy="4929411"/>
          </a:xfrm>
        </p:spPr>
        <p:txBody>
          <a:bodyPr>
            <a:normAutofit/>
          </a:bodyPr>
          <a:lstStyle/>
          <a:p>
            <a:r>
              <a:rPr lang="en-US" smtClean="0"/>
              <a:t>Better management of the LHC traffic on the national and international paths</a:t>
            </a:r>
          </a:p>
          <a:p>
            <a:pPr lvl="1"/>
            <a:r>
              <a:rPr lang="en-US" smtClean="0"/>
              <a:t>Using a VPN it is possible to engineer LHC traffic</a:t>
            </a:r>
          </a:p>
          <a:p>
            <a:r>
              <a:rPr lang="en-US" smtClean="0"/>
              <a:t>Use of dedicated LHCONE network resources</a:t>
            </a:r>
          </a:p>
          <a:p>
            <a:pPr lvl="1"/>
            <a:r>
              <a:rPr lang="en-US" smtClean="0"/>
              <a:t>GEANT will install a new transatlantic 10 Gb/s link Geneva – Starlight (Chicago) (Before the end of June 2012)</a:t>
            </a:r>
          </a:p>
          <a:p>
            <a:pPr lvl="1"/>
            <a:r>
              <a:rPr lang="en-US" smtClean="0"/>
              <a:t>GARR-X will install dedicated capacity between GARR PoPs with T2 and Bologna</a:t>
            </a:r>
          </a:p>
          <a:p>
            <a:pPr marL="0"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37891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23" name="Straight Connector 120"/>
          <p:cNvCxnSpPr/>
          <p:nvPr/>
        </p:nvCxnSpPr>
        <p:spPr>
          <a:xfrm>
            <a:off x="4716599" y="2133600"/>
            <a:ext cx="160201" cy="30045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400"/>
            <a:ext cx="8229600" cy="1143000"/>
          </a:xfrm>
        </p:spPr>
        <p:txBody>
          <a:bodyPr>
            <a:normAutofit fontScale="90000"/>
          </a:bodyPr>
          <a:lstStyle/>
          <a:p>
            <a:r>
              <a:rPr lang="it-IT" dirty="0" err="1" smtClean="0"/>
              <a:t>Transition</a:t>
            </a:r>
            <a:r>
              <a:rPr lang="it-IT" dirty="0" smtClean="0"/>
              <a:t> </a:t>
            </a:r>
            <a:r>
              <a:rPr lang="it-IT" dirty="0" err="1" smtClean="0"/>
              <a:t>to</a:t>
            </a:r>
            <a:r>
              <a:rPr lang="it-IT" dirty="0" smtClean="0"/>
              <a:t> LHCONE network in Italy</a:t>
            </a:r>
            <a:endParaRPr lang="it-IT" dirty="0"/>
          </a:p>
        </p:txBody>
      </p:sp>
      <p:grpSp>
        <p:nvGrpSpPr>
          <p:cNvPr id="3" name="Group 5"/>
          <p:cNvGrpSpPr>
            <a:grpSpLocks/>
          </p:cNvGrpSpPr>
          <p:nvPr/>
        </p:nvGrpSpPr>
        <p:grpSpPr bwMode="auto">
          <a:xfrm>
            <a:off x="0" y="1320800"/>
            <a:ext cx="2946399" cy="2398140"/>
            <a:chOff x="2404" y="348"/>
            <a:chExt cx="1576" cy="904"/>
          </a:xfrm>
          <a:solidFill>
            <a:schemeClr val="accent4">
              <a:lumMod val="40000"/>
              <a:lumOff val="60000"/>
            </a:schemeClr>
          </a:solidFill>
        </p:grpSpPr>
        <p:sp>
          <p:nvSpPr>
            <p:cNvPr id="5" name="Oval 6"/>
            <p:cNvSpPr>
              <a:spLocks noChangeArrowheads="1"/>
            </p:cNvSpPr>
            <p:nvPr/>
          </p:nvSpPr>
          <p:spPr bwMode="auto">
            <a:xfrm>
              <a:off x="2404" y="487"/>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6" name="Oval 7"/>
            <p:cNvSpPr>
              <a:spLocks noChangeArrowheads="1"/>
            </p:cNvSpPr>
            <p:nvPr/>
          </p:nvSpPr>
          <p:spPr bwMode="auto">
            <a:xfrm>
              <a:off x="2552" y="680"/>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r>
                <a:rPr lang="en-US" dirty="0" smtClean="0">
                  <a:latin typeface="+mn-lt"/>
                  <a:ea typeface="+mn-ea"/>
                </a:rPr>
                <a:t>…</a:t>
              </a:r>
              <a:endParaRPr lang="en-US" dirty="0">
                <a:latin typeface="+mn-lt"/>
                <a:ea typeface="+mn-ea"/>
              </a:endParaRPr>
            </a:p>
          </p:txBody>
        </p:sp>
        <p:sp>
          <p:nvSpPr>
            <p:cNvPr id="7" name="Oval 8"/>
            <p:cNvSpPr>
              <a:spLocks noChangeArrowheads="1"/>
            </p:cNvSpPr>
            <p:nvPr/>
          </p:nvSpPr>
          <p:spPr bwMode="auto">
            <a:xfrm>
              <a:off x="2684" y="348"/>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8" name="Oval 9"/>
            <p:cNvSpPr>
              <a:spLocks noChangeArrowheads="1"/>
            </p:cNvSpPr>
            <p:nvPr/>
          </p:nvSpPr>
          <p:spPr bwMode="auto">
            <a:xfrm>
              <a:off x="2522" y="575"/>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sz="2000" dirty="0">
                <a:latin typeface="+mn-lt"/>
                <a:ea typeface="+mn-ea"/>
              </a:endParaRPr>
            </a:p>
          </p:txBody>
        </p:sp>
      </p:grpSp>
      <p:sp>
        <p:nvSpPr>
          <p:cNvPr id="9" name="Connector 8"/>
          <p:cNvSpPr/>
          <p:nvPr/>
        </p:nvSpPr>
        <p:spPr>
          <a:xfrm>
            <a:off x="558799" y="12700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sp>
        <p:nvSpPr>
          <p:cNvPr id="10" name="Connector 9"/>
          <p:cNvSpPr/>
          <p:nvPr/>
        </p:nvSpPr>
        <p:spPr>
          <a:xfrm>
            <a:off x="253999" y="16256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grpSp>
        <p:nvGrpSpPr>
          <p:cNvPr id="4" name="Group 5"/>
          <p:cNvGrpSpPr>
            <a:grpSpLocks/>
          </p:cNvGrpSpPr>
          <p:nvPr/>
        </p:nvGrpSpPr>
        <p:grpSpPr bwMode="auto">
          <a:xfrm>
            <a:off x="3886200" y="2362200"/>
            <a:ext cx="2454193" cy="2067940"/>
            <a:chOff x="2404" y="348"/>
            <a:chExt cx="1576" cy="904"/>
          </a:xfrm>
          <a:solidFill>
            <a:schemeClr val="accent1">
              <a:lumMod val="40000"/>
              <a:lumOff val="60000"/>
            </a:schemeClr>
          </a:solidFill>
        </p:grpSpPr>
        <p:sp>
          <p:nvSpPr>
            <p:cNvPr id="12" name="Oval 6"/>
            <p:cNvSpPr>
              <a:spLocks noChangeArrowheads="1"/>
            </p:cNvSpPr>
            <p:nvPr/>
          </p:nvSpPr>
          <p:spPr bwMode="auto">
            <a:xfrm>
              <a:off x="2404" y="487"/>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13" name="Oval 7"/>
            <p:cNvSpPr>
              <a:spLocks noChangeArrowheads="1"/>
            </p:cNvSpPr>
            <p:nvPr/>
          </p:nvSpPr>
          <p:spPr bwMode="auto">
            <a:xfrm>
              <a:off x="2552" y="680"/>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endParaRPr lang="en-US">
                <a:latin typeface="+mn-lt"/>
                <a:ea typeface="+mn-ea"/>
              </a:endParaRPr>
            </a:p>
          </p:txBody>
        </p:sp>
        <p:sp>
          <p:nvSpPr>
            <p:cNvPr id="14" name="Oval 8"/>
            <p:cNvSpPr>
              <a:spLocks noChangeArrowheads="1"/>
            </p:cNvSpPr>
            <p:nvPr/>
          </p:nvSpPr>
          <p:spPr bwMode="auto">
            <a:xfrm>
              <a:off x="2684" y="348"/>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15" name="Oval 9"/>
            <p:cNvSpPr>
              <a:spLocks noChangeArrowheads="1"/>
            </p:cNvSpPr>
            <p:nvPr/>
          </p:nvSpPr>
          <p:spPr bwMode="auto">
            <a:xfrm>
              <a:off x="2764" y="581"/>
              <a:ext cx="912" cy="311"/>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r>
                <a:rPr lang="en-US" sz="2800" dirty="0" smtClean="0">
                  <a:latin typeface="+mn-lt"/>
                  <a:ea typeface="+mn-ea"/>
                </a:rPr>
                <a:t>GARR</a:t>
              </a:r>
            </a:p>
            <a:p>
              <a:pPr algn="ctr" fontAlgn="auto">
                <a:spcBef>
                  <a:spcPts val="0"/>
                </a:spcBef>
                <a:spcAft>
                  <a:spcPts val="0"/>
                </a:spcAft>
                <a:defRPr/>
              </a:pPr>
              <a:r>
                <a:rPr lang="en-US" sz="2800" dirty="0" smtClean="0">
                  <a:latin typeface="+mn-lt"/>
                  <a:ea typeface="+mn-ea"/>
                </a:rPr>
                <a:t>General IP </a:t>
              </a:r>
            </a:p>
            <a:p>
              <a:pPr algn="ctr" fontAlgn="auto">
                <a:spcBef>
                  <a:spcPts val="0"/>
                </a:spcBef>
                <a:spcAft>
                  <a:spcPts val="0"/>
                </a:spcAft>
                <a:defRPr/>
              </a:pPr>
              <a:r>
                <a:rPr lang="en-US" sz="2800" dirty="0" smtClean="0">
                  <a:latin typeface="+mn-lt"/>
                  <a:ea typeface="+mn-ea"/>
                </a:rPr>
                <a:t>Backbone</a:t>
              </a:r>
              <a:endParaRPr lang="en-US" sz="2800" dirty="0">
                <a:latin typeface="+mn-lt"/>
                <a:ea typeface="+mn-ea"/>
              </a:endParaRPr>
            </a:p>
          </p:txBody>
        </p:sp>
      </p:grpSp>
      <p:sp>
        <p:nvSpPr>
          <p:cNvPr id="16" name="Connector 15"/>
          <p:cNvSpPr/>
          <p:nvPr/>
        </p:nvSpPr>
        <p:spPr>
          <a:xfrm>
            <a:off x="1981200" y="5494191"/>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NA</a:t>
            </a:r>
          </a:p>
          <a:p>
            <a:pPr algn="ctr"/>
            <a:r>
              <a:rPr lang="en-US" sz="1600" dirty="0" smtClean="0">
                <a:solidFill>
                  <a:srgbClr val="000000"/>
                </a:solidFill>
              </a:rPr>
              <a:t>T2</a:t>
            </a:r>
          </a:p>
          <a:p>
            <a:pPr algn="ctr"/>
            <a:endParaRPr lang="en-US" sz="1600" dirty="0">
              <a:solidFill>
                <a:srgbClr val="000000"/>
              </a:solidFill>
            </a:endParaRPr>
          </a:p>
        </p:txBody>
      </p:sp>
      <p:sp>
        <p:nvSpPr>
          <p:cNvPr id="17" name="Connector 16"/>
          <p:cNvSpPr/>
          <p:nvPr/>
        </p:nvSpPr>
        <p:spPr>
          <a:xfrm>
            <a:off x="7239000" y="563880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RM</a:t>
            </a:r>
          </a:p>
          <a:p>
            <a:pPr algn="ctr"/>
            <a:r>
              <a:rPr lang="en-US" sz="1600" dirty="0" smtClean="0">
                <a:solidFill>
                  <a:srgbClr val="000000"/>
                </a:solidFill>
              </a:rPr>
              <a:t>T2</a:t>
            </a:r>
          </a:p>
          <a:p>
            <a:pPr algn="ctr"/>
            <a:endParaRPr lang="en-US" sz="1600" dirty="0">
              <a:solidFill>
                <a:srgbClr val="000000"/>
              </a:solidFill>
            </a:endParaRPr>
          </a:p>
        </p:txBody>
      </p:sp>
      <p:sp>
        <p:nvSpPr>
          <p:cNvPr id="18" name="Connector 17"/>
          <p:cNvSpPr/>
          <p:nvPr/>
        </p:nvSpPr>
        <p:spPr>
          <a:xfrm>
            <a:off x="7764296" y="434340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PI</a:t>
            </a:r>
          </a:p>
          <a:p>
            <a:pPr algn="ctr"/>
            <a:r>
              <a:rPr lang="en-US" sz="1600" dirty="0" smtClean="0">
                <a:solidFill>
                  <a:srgbClr val="000000"/>
                </a:solidFill>
              </a:rPr>
              <a:t>T2</a:t>
            </a:r>
          </a:p>
          <a:p>
            <a:pPr algn="ctr"/>
            <a:endParaRPr lang="en-US" sz="1600" dirty="0">
              <a:solidFill>
                <a:srgbClr val="000000"/>
              </a:solidFill>
            </a:endParaRPr>
          </a:p>
        </p:txBody>
      </p:sp>
      <p:sp>
        <p:nvSpPr>
          <p:cNvPr id="19" name="Connector 18"/>
          <p:cNvSpPr/>
          <p:nvPr/>
        </p:nvSpPr>
        <p:spPr>
          <a:xfrm>
            <a:off x="7764296" y="297180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LNL</a:t>
            </a:r>
          </a:p>
          <a:p>
            <a:pPr algn="ctr"/>
            <a:r>
              <a:rPr lang="en-US" sz="1600" dirty="0" smtClean="0">
                <a:solidFill>
                  <a:srgbClr val="000000"/>
                </a:solidFill>
              </a:rPr>
              <a:t>T2</a:t>
            </a:r>
          </a:p>
          <a:p>
            <a:pPr algn="ctr"/>
            <a:endParaRPr lang="en-US" sz="1600" dirty="0">
              <a:solidFill>
                <a:srgbClr val="000000"/>
              </a:solidFill>
            </a:endParaRPr>
          </a:p>
        </p:txBody>
      </p:sp>
      <p:sp>
        <p:nvSpPr>
          <p:cNvPr id="20" name="Connector 19"/>
          <p:cNvSpPr/>
          <p:nvPr/>
        </p:nvSpPr>
        <p:spPr>
          <a:xfrm>
            <a:off x="7764296" y="175260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MI</a:t>
            </a:r>
          </a:p>
          <a:p>
            <a:pPr algn="ctr"/>
            <a:r>
              <a:rPr lang="en-US" sz="1600" dirty="0" smtClean="0">
                <a:solidFill>
                  <a:srgbClr val="000000"/>
                </a:solidFill>
              </a:rPr>
              <a:t>T2</a:t>
            </a:r>
          </a:p>
          <a:p>
            <a:pPr algn="ctr"/>
            <a:endParaRPr lang="en-US" sz="1600" dirty="0">
              <a:solidFill>
                <a:srgbClr val="000000"/>
              </a:solidFill>
            </a:endParaRPr>
          </a:p>
        </p:txBody>
      </p:sp>
      <p:sp>
        <p:nvSpPr>
          <p:cNvPr id="21" name="Connector 20"/>
          <p:cNvSpPr/>
          <p:nvPr/>
        </p:nvSpPr>
        <p:spPr>
          <a:xfrm>
            <a:off x="764984" y="5119306"/>
            <a:ext cx="998704" cy="97399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CNAF</a:t>
            </a:r>
          </a:p>
          <a:p>
            <a:pPr algn="ctr"/>
            <a:r>
              <a:rPr lang="en-US" dirty="0" smtClean="0">
                <a:solidFill>
                  <a:srgbClr val="000000"/>
                </a:solidFill>
              </a:rPr>
              <a:t>T1</a:t>
            </a:r>
            <a:endParaRPr lang="en-US" sz="1600" dirty="0" smtClean="0">
              <a:solidFill>
                <a:srgbClr val="000000"/>
              </a:solidFill>
            </a:endParaRPr>
          </a:p>
          <a:p>
            <a:pPr algn="ctr"/>
            <a:endParaRPr lang="en-US" sz="1600" dirty="0">
              <a:solidFill>
                <a:srgbClr val="000000"/>
              </a:solidFill>
            </a:endParaRPr>
          </a:p>
        </p:txBody>
      </p:sp>
      <p:cxnSp>
        <p:nvCxnSpPr>
          <p:cNvPr id="22" name="Straight Connector 21"/>
          <p:cNvCxnSpPr>
            <a:stCxn id="14" idx="7"/>
            <a:endCxn id="20" idx="2"/>
          </p:cNvCxnSpPr>
          <p:nvPr/>
        </p:nvCxnSpPr>
        <p:spPr>
          <a:xfrm rot="5400000" flipH="1" flipV="1">
            <a:off x="6747454" y="1536981"/>
            <a:ext cx="314227" cy="171945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flipV="1">
            <a:off x="6057540" y="3416299"/>
            <a:ext cx="1719459" cy="500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flipV="1">
            <a:off x="6083300" y="3505200"/>
            <a:ext cx="1679544"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96000" y="3924300"/>
            <a:ext cx="1701800" cy="723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5970235" y="4090139"/>
            <a:ext cx="1451082" cy="17129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7" idx="1"/>
          </p:cNvCxnSpPr>
          <p:nvPr/>
        </p:nvCxnSpPr>
        <p:spPr>
          <a:xfrm>
            <a:off x="5686425" y="4324350"/>
            <a:ext cx="1698832" cy="1457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79685" y="4297710"/>
            <a:ext cx="1675588" cy="1412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4536355" y="5039445"/>
            <a:ext cx="1252390" cy="63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75" idx="0"/>
            <a:endCxn id="13" idx="4"/>
          </p:cNvCxnSpPr>
          <p:nvPr/>
        </p:nvCxnSpPr>
        <p:spPr>
          <a:xfrm rot="5400000" flipH="1" flipV="1">
            <a:off x="4456123" y="5045369"/>
            <a:ext cx="1284860" cy="5440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76" idx="0"/>
          </p:cNvCxnSpPr>
          <p:nvPr/>
        </p:nvCxnSpPr>
        <p:spPr>
          <a:xfrm rot="5400000" flipH="1" flipV="1">
            <a:off x="3577076" y="4504176"/>
            <a:ext cx="1295400" cy="99924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2872980" y="4148386"/>
            <a:ext cx="1398311" cy="15785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686020" y="4068614"/>
            <a:ext cx="2580302" cy="132888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Connector 33"/>
          <p:cNvSpPr/>
          <p:nvPr/>
        </p:nvSpPr>
        <p:spPr>
          <a:xfrm>
            <a:off x="1003299" y="11176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cxnSp>
        <p:nvCxnSpPr>
          <p:cNvPr id="35" name="Straight Connector 34"/>
          <p:cNvCxnSpPr/>
          <p:nvPr/>
        </p:nvCxnSpPr>
        <p:spPr>
          <a:xfrm flipV="1">
            <a:off x="2730500" y="4178300"/>
            <a:ext cx="1574800" cy="1397000"/>
          </a:xfrm>
          <a:prstGeom prst="line">
            <a:avLst/>
          </a:prstGeom>
        </p:spPr>
        <p:style>
          <a:lnRef idx="2">
            <a:schemeClr val="accent1"/>
          </a:lnRef>
          <a:fillRef idx="0">
            <a:schemeClr val="accent1"/>
          </a:fillRef>
          <a:effectRef idx="1">
            <a:schemeClr val="accent1"/>
          </a:effectRef>
          <a:fontRef idx="minor">
            <a:schemeClr val="tx1"/>
          </a:fontRef>
        </p:style>
      </p:cxnSp>
      <p:sp>
        <p:nvSpPr>
          <p:cNvPr id="36" name="Connector 35"/>
          <p:cNvSpPr/>
          <p:nvPr/>
        </p:nvSpPr>
        <p:spPr>
          <a:xfrm>
            <a:off x="1612899" y="2260600"/>
            <a:ext cx="1054100" cy="965200"/>
          </a:xfrm>
          <a:prstGeom prst="flowChartConnec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
            </a:r>
            <a:br>
              <a:rPr lang="en-US" sz="2000" dirty="0" smtClean="0">
                <a:solidFill>
                  <a:srgbClr val="000000"/>
                </a:solidFill>
              </a:rPr>
            </a:br>
            <a:r>
              <a:rPr lang="en-US" sz="2000" dirty="0" smtClean="0">
                <a:solidFill>
                  <a:srgbClr val="000000"/>
                </a:solidFill>
              </a:rPr>
              <a:t>CERN</a:t>
            </a:r>
          </a:p>
          <a:p>
            <a:pPr algn="ctr"/>
            <a:r>
              <a:rPr lang="en-US" sz="2000" dirty="0" smtClean="0">
                <a:solidFill>
                  <a:srgbClr val="000000"/>
                </a:solidFill>
              </a:rPr>
              <a:t>T0</a:t>
            </a:r>
          </a:p>
          <a:p>
            <a:pPr algn="ctr"/>
            <a:endParaRPr lang="en-US" sz="1600" dirty="0">
              <a:solidFill>
                <a:srgbClr val="000000"/>
              </a:solidFill>
            </a:endParaRPr>
          </a:p>
        </p:txBody>
      </p:sp>
      <p:sp>
        <p:nvSpPr>
          <p:cNvPr id="37" name="Connector 36"/>
          <p:cNvSpPr/>
          <p:nvPr/>
        </p:nvSpPr>
        <p:spPr>
          <a:xfrm>
            <a:off x="5892800" y="566420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LNF</a:t>
            </a:r>
          </a:p>
          <a:p>
            <a:pPr algn="ctr"/>
            <a:r>
              <a:rPr lang="en-US" sz="1600" dirty="0" smtClean="0">
                <a:solidFill>
                  <a:srgbClr val="000000"/>
                </a:solidFill>
              </a:rPr>
              <a:t>T2</a:t>
            </a:r>
          </a:p>
          <a:p>
            <a:pPr algn="ctr"/>
            <a:endParaRPr lang="en-US" sz="1600" dirty="0">
              <a:solidFill>
                <a:srgbClr val="000000"/>
              </a:solidFill>
            </a:endParaRPr>
          </a:p>
        </p:txBody>
      </p:sp>
      <p:cxnSp>
        <p:nvCxnSpPr>
          <p:cNvPr id="38" name="Straight Connector 37"/>
          <p:cNvCxnSpPr/>
          <p:nvPr/>
        </p:nvCxnSpPr>
        <p:spPr>
          <a:xfrm rot="16200000" flipV="1">
            <a:off x="5207000" y="4610100"/>
            <a:ext cx="1320800" cy="812800"/>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222500" y="5156200"/>
            <a:ext cx="788146" cy="307777"/>
          </a:xfrm>
          <a:prstGeom prst="rect">
            <a:avLst/>
          </a:prstGeom>
          <a:noFill/>
        </p:spPr>
        <p:txBody>
          <a:bodyPr wrap="none" rtlCol="0">
            <a:spAutoFit/>
          </a:bodyPr>
          <a:lstStyle/>
          <a:p>
            <a:r>
              <a:rPr lang="it-IT" sz="1400" dirty="0" smtClean="0"/>
              <a:t>2x1Gb/</a:t>
            </a:r>
            <a:r>
              <a:rPr lang="it-IT" sz="1400" dirty="0" err="1" smtClean="0"/>
              <a:t>s</a:t>
            </a:r>
            <a:endParaRPr lang="it-IT" sz="1400" dirty="0"/>
          </a:p>
        </p:txBody>
      </p:sp>
      <p:sp>
        <p:nvSpPr>
          <p:cNvPr id="40" name="TextBox 39"/>
          <p:cNvSpPr txBox="1"/>
          <p:nvPr/>
        </p:nvSpPr>
        <p:spPr>
          <a:xfrm>
            <a:off x="1460500" y="5143500"/>
            <a:ext cx="710451" cy="307777"/>
          </a:xfrm>
          <a:prstGeom prst="rect">
            <a:avLst/>
          </a:prstGeom>
          <a:noFill/>
        </p:spPr>
        <p:txBody>
          <a:bodyPr wrap="none" rtlCol="0">
            <a:spAutoFit/>
          </a:bodyPr>
          <a:lstStyle/>
          <a:p>
            <a:r>
              <a:rPr lang="it-IT" sz="1400" dirty="0" smtClean="0"/>
              <a:t>10Gb/</a:t>
            </a:r>
            <a:r>
              <a:rPr lang="it-IT" sz="1400" dirty="0" err="1" smtClean="0"/>
              <a:t>s</a:t>
            </a:r>
            <a:endParaRPr lang="it-IT" sz="1400" dirty="0"/>
          </a:p>
        </p:txBody>
      </p:sp>
      <p:sp>
        <p:nvSpPr>
          <p:cNvPr id="41" name="TextBox 40"/>
          <p:cNvSpPr txBox="1"/>
          <p:nvPr/>
        </p:nvSpPr>
        <p:spPr>
          <a:xfrm>
            <a:off x="7353300" y="4254500"/>
            <a:ext cx="619393" cy="307777"/>
          </a:xfrm>
          <a:prstGeom prst="rect">
            <a:avLst/>
          </a:prstGeom>
          <a:noFill/>
        </p:spPr>
        <p:txBody>
          <a:bodyPr wrap="none" rtlCol="0">
            <a:spAutoFit/>
          </a:bodyPr>
          <a:lstStyle/>
          <a:p>
            <a:r>
              <a:rPr lang="it-IT" sz="1400" dirty="0" smtClean="0"/>
              <a:t>1Gb/</a:t>
            </a:r>
            <a:r>
              <a:rPr lang="it-IT" sz="1400" dirty="0" err="1" smtClean="0"/>
              <a:t>s</a:t>
            </a:r>
            <a:endParaRPr lang="it-IT" sz="1400" dirty="0"/>
          </a:p>
        </p:txBody>
      </p:sp>
      <p:sp>
        <p:nvSpPr>
          <p:cNvPr id="42" name="TextBox 41"/>
          <p:cNvSpPr txBox="1"/>
          <p:nvPr/>
        </p:nvSpPr>
        <p:spPr>
          <a:xfrm>
            <a:off x="7099300" y="1993900"/>
            <a:ext cx="619393" cy="307777"/>
          </a:xfrm>
          <a:prstGeom prst="rect">
            <a:avLst/>
          </a:prstGeom>
          <a:noFill/>
        </p:spPr>
        <p:txBody>
          <a:bodyPr wrap="none" rtlCol="0">
            <a:spAutoFit/>
          </a:bodyPr>
          <a:lstStyle/>
          <a:p>
            <a:r>
              <a:rPr lang="it-IT" sz="1400" dirty="0" smtClean="0"/>
              <a:t>1Gb/</a:t>
            </a:r>
            <a:r>
              <a:rPr lang="it-IT" sz="1400" dirty="0" err="1" smtClean="0"/>
              <a:t>s</a:t>
            </a:r>
            <a:endParaRPr lang="it-IT" sz="1400" dirty="0"/>
          </a:p>
        </p:txBody>
      </p:sp>
      <p:sp>
        <p:nvSpPr>
          <p:cNvPr id="43" name="TextBox 42"/>
          <p:cNvSpPr txBox="1"/>
          <p:nvPr/>
        </p:nvSpPr>
        <p:spPr>
          <a:xfrm>
            <a:off x="1979712" y="3769876"/>
            <a:ext cx="1247244" cy="523220"/>
          </a:xfrm>
          <a:prstGeom prst="rect">
            <a:avLst/>
          </a:prstGeom>
          <a:noFill/>
        </p:spPr>
        <p:txBody>
          <a:bodyPr wrap="none" rtlCol="0">
            <a:spAutoFit/>
          </a:bodyPr>
          <a:lstStyle/>
          <a:p>
            <a:r>
              <a:rPr lang="it-IT" sz="1400" dirty="0" smtClean="0"/>
              <a:t>2x10Gb/</a:t>
            </a:r>
            <a:r>
              <a:rPr lang="it-IT" sz="1400" dirty="0" err="1" smtClean="0"/>
              <a:t>s</a:t>
            </a:r>
            <a:r>
              <a:rPr lang="it-IT" sz="1400" dirty="0" smtClean="0"/>
              <a:t> OPN</a:t>
            </a:r>
          </a:p>
          <a:p>
            <a:r>
              <a:rPr lang="it-IT" sz="1400" dirty="0" smtClean="0"/>
              <a:t>Via GARR</a:t>
            </a:r>
            <a:endParaRPr lang="it-IT" sz="1400" dirty="0"/>
          </a:p>
        </p:txBody>
      </p:sp>
      <p:sp>
        <p:nvSpPr>
          <p:cNvPr id="44" name="TextBox 43"/>
          <p:cNvSpPr txBox="1"/>
          <p:nvPr/>
        </p:nvSpPr>
        <p:spPr>
          <a:xfrm>
            <a:off x="3771900" y="5397500"/>
            <a:ext cx="619393" cy="307777"/>
          </a:xfrm>
          <a:prstGeom prst="rect">
            <a:avLst/>
          </a:prstGeom>
          <a:noFill/>
        </p:spPr>
        <p:txBody>
          <a:bodyPr wrap="none" rtlCol="0">
            <a:spAutoFit/>
          </a:bodyPr>
          <a:lstStyle/>
          <a:p>
            <a:r>
              <a:rPr lang="it-IT" sz="1400" dirty="0" smtClean="0"/>
              <a:t>1Gb/</a:t>
            </a:r>
            <a:r>
              <a:rPr lang="it-IT" sz="1400" dirty="0" err="1" smtClean="0"/>
              <a:t>s</a:t>
            </a:r>
            <a:endParaRPr lang="it-IT" sz="1400" dirty="0"/>
          </a:p>
        </p:txBody>
      </p:sp>
      <p:sp>
        <p:nvSpPr>
          <p:cNvPr id="45" name="TextBox 44"/>
          <p:cNvSpPr txBox="1"/>
          <p:nvPr/>
        </p:nvSpPr>
        <p:spPr>
          <a:xfrm>
            <a:off x="6134100" y="5372100"/>
            <a:ext cx="619393" cy="307777"/>
          </a:xfrm>
          <a:prstGeom prst="rect">
            <a:avLst/>
          </a:prstGeom>
          <a:noFill/>
        </p:spPr>
        <p:txBody>
          <a:bodyPr wrap="none" rtlCol="0">
            <a:spAutoFit/>
          </a:bodyPr>
          <a:lstStyle/>
          <a:p>
            <a:r>
              <a:rPr lang="it-IT" sz="1400" dirty="0" smtClean="0"/>
              <a:t>1Gb/</a:t>
            </a:r>
            <a:r>
              <a:rPr lang="it-IT" sz="1400" dirty="0" err="1" smtClean="0"/>
              <a:t>s</a:t>
            </a:r>
            <a:endParaRPr lang="it-IT" sz="1400" dirty="0"/>
          </a:p>
        </p:txBody>
      </p:sp>
      <p:sp>
        <p:nvSpPr>
          <p:cNvPr id="46" name="TextBox 45"/>
          <p:cNvSpPr txBox="1"/>
          <p:nvPr/>
        </p:nvSpPr>
        <p:spPr>
          <a:xfrm>
            <a:off x="7061200" y="3111500"/>
            <a:ext cx="788146" cy="307777"/>
          </a:xfrm>
          <a:prstGeom prst="rect">
            <a:avLst/>
          </a:prstGeom>
          <a:noFill/>
        </p:spPr>
        <p:txBody>
          <a:bodyPr wrap="none" rtlCol="0">
            <a:spAutoFit/>
          </a:bodyPr>
          <a:lstStyle/>
          <a:p>
            <a:r>
              <a:rPr lang="it-IT" sz="1400" dirty="0" smtClean="0"/>
              <a:t>2x1Gb/</a:t>
            </a:r>
            <a:r>
              <a:rPr lang="it-IT" sz="1400" dirty="0" err="1" smtClean="0"/>
              <a:t>s</a:t>
            </a:r>
            <a:endParaRPr lang="it-IT" sz="1400" dirty="0"/>
          </a:p>
        </p:txBody>
      </p:sp>
      <p:sp>
        <p:nvSpPr>
          <p:cNvPr id="47" name="TextBox 46"/>
          <p:cNvSpPr txBox="1"/>
          <p:nvPr/>
        </p:nvSpPr>
        <p:spPr>
          <a:xfrm>
            <a:off x="5054600" y="5448300"/>
            <a:ext cx="788146" cy="307777"/>
          </a:xfrm>
          <a:prstGeom prst="rect">
            <a:avLst/>
          </a:prstGeom>
          <a:noFill/>
        </p:spPr>
        <p:txBody>
          <a:bodyPr wrap="none" rtlCol="0">
            <a:spAutoFit/>
          </a:bodyPr>
          <a:lstStyle/>
          <a:p>
            <a:r>
              <a:rPr lang="it-IT" sz="1400" dirty="0" smtClean="0"/>
              <a:t>2x1Gb/</a:t>
            </a:r>
            <a:r>
              <a:rPr lang="it-IT" sz="1400" dirty="0" err="1" smtClean="0"/>
              <a:t>s</a:t>
            </a:r>
            <a:endParaRPr lang="it-IT" sz="1400" dirty="0"/>
          </a:p>
        </p:txBody>
      </p:sp>
      <p:sp>
        <p:nvSpPr>
          <p:cNvPr id="48" name="TextBox 47"/>
          <p:cNvSpPr txBox="1"/>
          <p:nvPr/>
        </p:nvSpPr>
        <p:spPr>
          <a:xfrm>
            <a:off x="7251700" y="5295900"/>
            <a:ext cx="788146" cy="307777"/>
          </a:xfrm>
          <a:prstGeom prst="rect">
            <a:avLst/>
          </a:prstGeom>
          <a:noFill/>
        </p:spPr>
        <p:txBody>
          <a:bodyPr wrap="none" rtlCol="0">
            <a:spAutoFit/>
          </a:bodyPr>
          <a:lstStyle/>
          <a:p>
            <a:r>
              <a:rPr lang="it-IT" sz="1400" dirty="0"/>
              <a:t>3</a:t>
            </a:r>
            <a:r>
              <a:rPr lang="it-IT" sz="1400" dirty="0" smtClean="0"/>
              <a:t>x1Gb/</a:t>
            </a:r>
            <a:r>
              <a:rPr lang="it-IT" sz="1400" dirty="0" err="1" smtClean="0"/>
              <a:t>s</a:t>
            </a:r>
            <a:endParaRPr lang="it-IT" sz="1400" dirty="0"/>
          </a:p>
        </p:txBody>
      </p:sp>
      <p:cxnSp>
        <p:nvCxnSpPr>
          <p:cNvPr id="49" name="Straight Connector 48"/>
          <p:cNvCxnSpPr/>
          <p:nvPr/>
        </p:nvCxnSpPr>
        <p:spPr>
          <a:xfrm flipH="1">
            <a:off x="1331640" y="3225800"/>
            <a:ext cx="708760" cy="191235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434879" y="3225800"/>
            <a:ext cx="735214" cy="1948248"/>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1" name="Connector 50"/>
          <p:cNvSpPr/>
          <p:nvPr/>
        </p:nvSpPr>
        <p:spPr>
          <a:xfrm>
            <a:off x="1600199" y="11049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sp>
        <p:nvSpPr>
          <p:cNvPr id="52" name="Connector 51"/>
          <p:cNvSpPr/>
          <p:nvPr/>
        </p:nvSpPr>
        <p:spPr>
          <a:xfrm>
            <a:off x="1943099" y="11938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sp>
        <p:nvSpPr>
          <p:cNvPr id="53" name="Connector 52"/>
          <p:cNvSpPr/>
          <p:nvPr/>
        </p:nvSpPr>
        <p:spPr>
          <a:xfrm>
            <a:off x="2374899" y="14986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sp>
        <p:nvSpPr>
          <p:cNvPr id="54" name="Connector 53"/>
          <p:cNvSpPr/>
          <p:nvPr/>
        </p:nvSpPr>
        <p:spPr>
          <a:xfrm>
            <a:off x="0" y="19304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sp>
        <p:nvSpPr>
          <p:cNvPr id="55" name="Connector 54"/>
          <p:cNvSpPr/>
          <p:nvPr/>
        </p:nvSpPr>
        <p:spPr>
          <a:xfrm>
            <a:off x="0" y="23241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sp>
        <p:nvSpPr>
          <p:cNvPr id="56" name="Connector 55"/>
          <p:cNvSpPr/>
          <p:nvPr/>
        </p:nvSpPr>
        <p:spPr>
          <a:xfrm>
            <a:off x="215900" y="27559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endParaRPr lang="en-US" sz="1600" dirty="0">
              <a:solidFill>
                <a:srgbClr val="000000"/>
              </a:solidFill>
            </a:endParaRPr>
          </a:p>
        </p:txBody>
      </p:sp>
      <p:sp>
        <p:nvSpPr>
          <p:cNvPr id="57" name="Connector 56"/>
          <p:cNvSpPr/>
          <p:nvPr/>
        </p:nvSpPr>
        <p:spPr>
          <a:xfrm>
            <a:off x="419100" y="3060700"/>
            <a:ext cx="711200" cy="685800"/>
          </a:xfrm>
          <a:prstGeom prst="flowChartConnector">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T1</a:t>
            </a:r>
          </a:p>
          <a:p>
            <a:pPr algn="ctr"/>
            <a:r>
              <a:rPr lang="en-US" sz="800" dirty="0" smtClean="0">
                <a:solidFill>
                  <a:srgbClr val="000000"/>
                </a:solidFill>
              </a:rPr>
              <a:t>DE-KIT</a:t>
            </a:r>
            <a:endParaRPr lang="en-US" sz="800" dirty="0">
              <a:solidFill>
                <a:srgbClr val="000000"/>
              </a:solidFill>
            </a:endParaRPr>
          </a:p>
        </p:txBody>
      </p:sp>
      <p:sp>
        <p:nvSpPr>
          <p:cNvPr id="58" name="TextBox 57"/>
          <p:cNvSpPr txBox="1"/>
          <p:nvPr/>
        </p:nvSpPr>
        <p:spPr>
          <a:xfrm>
            <a:off x="736600" y="2247900"/>
            <a:ext cx="968086" cy="369332"/>
          </a:xfrm>
          <a:prstGeom prst="rect">
            <a:avLst/>
          </a:prstGeom>
          <a:noFill/>
        </p:spPr>
        <p:txBody>
          <a:bodyPr wrap="none" rtlCol="0">
            <a:spAutoFit/>
          </a:bodyPr>
          <a:lstStyle/>
          <a:p>
            <a:r>
              <a:rPr lang="it-IT" dirty="0" smtClean="0"/>
              <a:t>LHCOPN</a:t>
            </a:r>
            <a:endParaRPr lang="it-IT" dirty="0"/>
          </a:p>
        </p:txBody>
      </p:sp>
      <p:sp>
        <p:nvSpPr>
          <p:cNvPr id="59" name="TextBox 58"/>
          <p:cNvSpPr txBox="1"/>
          <p:nvPr/>
        </p:nvSpPr>
        <p:spPr>
          <a:xfrm rot="17599348">
            <a:off x="1179063" y="3733800"/>
            <a:ext cx="596600" cy="523220"/>
          </a:xfrm>
          <a:prstGeom prst="rect">
            <a:avLst/>
          </a:prstGeom>
          <a:noFill/>
        </p:spPr>
        <p:txBody>
          <a:bodyPr wrap="none" rtlCol="0">
            <a:spAutoFit/>
          </a:bodyPr>
          <a:lstStyle/>
          <a:p>
            <a:r>
              <a:rPr lang="it-IT" sz="1400" dirty="0" smtClean="0"/>
              <a:t>T0-T1</a:t>
            </a:r>
          </a:p>
          <a:p>
            <a:r>
              <a:rPr lang="it-IT" sz="1400" dirty="0" smtClean="0"/>
              <a:t>T1-T1</a:t>
            </a:r>
          </a:p>
        </p:txBody>
      </p:sp>
      <p:sp>
        <p:nvSpPr>
          <p:cNvPr id="60" name="TextBox 59"/>
          <p:cNvSpPr txBox="1"/>
          <p:nvPr/>
        </p:nvSpPr>
        <p:spPr>
          <a:xfrm rot="20100432">
            <a:off x="1958044" y="4813405"/>
            <a:ext cx="1388120" cy="307777"/>
          </a:xfrm>
          <a:prstGeom prst="rect">
            <a:avLst/>
          </a:prstGeom>
          <a:noFill/>
        </p:spPr>
        <p:txBody>
          <a:bodyPr wrap="none" rtlCol="0">
            <a:spAutoFit/>
          </a:bodyPr>
          <a:lstStyle/>
          <a:p>
            <a:r>
              <a:rPr lang="it-IT" sz="1400" dirty="0" smtClean="0"/>
              <a:t>T1-T2 </a:t>
            </a:r>
            <a:r>
              <a:rPr lang="it-IT" sz="1400" dirty="0" err="1" smtClean="0"/>
              <a:t>General</a:t>
            </a:r>
            <a:r>
              <a:rPr lang="it-IT" sz="1400" dirty="0" smtClean="0"/>
              <a:t> IP</a:t>
            </a:r>
            <a:endParaRPr lang="it-IT" sz="1400" dirty="0"/>
          </a:p>
        </p:txBody>
      </p:sp>
      <p:cxnSp>
        <p:nvCxnSpPr>
          <p:cNvPr id="61" name="Straight Connector 60"/>
          <p:cNvCxnSpPr/>
          <p:nvPr/>
        </p:nvCxnSpPr>
        <p:spPr>
          <a:xfrm rot="5400000">
            <a:off x="5827057" y="1650306"/>
            <a:ext cx="752240" cy="823953"/>
          </a:xfrm>
          <a:prstGeom prst="line">
            <a:avLst/>
          </a:prstGeom>
        </p:spPr>
        <p:style>
          <a:lnRef idx="2">
            <a:schemeClr val="accent1"/>
          </a:lnRef>
          <a:fillRef idx="0">
            <a:schemeClr val="accent1"/>
          </a:fillRef>
          <a:effectRef idx="1">
            <a:schemeClr val="accent1"/>
          </a:effectRef>
          <a:fontRef idx="minor">
            <a:schemeClr val="tx1"/>
          </a:fontRef>
        </p:style>
      </p:cxnSp>
      <p:sp>
        <p:nvSpPr>
          <p:cNvPr id="62" name="TextBox 103"/>
          <p:cNvSpPr txBox="1"/>
          <p:nvPr/>
        </p:nvSpPr>
        <p:spPr>
          <a:xfrm>
            <a:off x="5721000" y="1660723"/>
            <a:ext cx="619393" cy="307777"/>
          </a:xfrm>
          <a:prstGeom prst="rect">
            <a:avLst/>
          </a:prstGeom>
          <a:noFill/>
        </p:spPr>
        <p:txBody>
          <a:bodyPr wrap="none" rtlCol="0">
            <a:spAutoFit/>
          </a:bodyPr>
          <a:lstStyle/>
          <a:p>
            <a:r>
              <a:rPr lang="it-IT" sz="1400" dirty="0" smtClean="0"/>
              <a:t>1Gb/</a:t>
            </a:r>
            <a:r>
              <a:rPr lang="it-IT" sz="1400" dirty="0" err="1" smtClean="0"/>
              <a:t>s</a:t>
            </a:r>
            <a:endParaRPr lang="it-IT" sz="1400" dirty="0"/>
          </a:p>
        </p:txBody>
      </p:sp>
      <p:cxnSp>
        <p:nvCxnSpPr>
          <p:cNvPr id="63" name="Straight Connector 120"/>
          <p:cNvCxnSpPr/>
          <p:nvPr/>
        </p:nvCxnSpPr>
        <p:spPr>
          <a:xfrm>
            <a:off x="4617778" y="2147788"/>
            <a:ext cx="160201" cy="30045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 name="Group 5"/>
          <p:cNvGrpSpPr>
            <a:grpSpLocks/>
          </p:cNvGrpSpPr>
          <p:nvPr/>
        </p:nvGrpSpPr>
        <p:grpSpPr bwMode="auto">
          <a:xfrm>
            <a:off x="3514220" y="954640"/>
            <a:ext cx="1536793" cy="1246893"/>
            <a:chOff x="2404" y="348"/>
            <a:chExt cx="1576" cy="904"/>
          </a:xfrm>
          <a:solidFill>
            <a:srgbClr val="00B0F0"/>
          </a:solidFill>
        </p:grpSpPr>
        <p:sp>
          <p:nvSpPr>
            <p:cNvPr id="65" name="Oval 6"/>
            <p:cNvSpPr>
              <a:spLocks noChangeArrowheads="1"/>
            </p:cNvSpPr>
            <p:nvPr/>
          </p:nvSpPr>
          <p:spPr bwMode="auto">
            <a:xfrm>
              <a:off x="2404" y="487"/>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66" name="Oval 7"/>
            <p:cNvSpPr>
              <a:spLocks noChangeArrowheads="1"/>
            </p:cNvSpPr>
            <p:nvPr/>
          </p:nvSpPr>
          <p:spPr bwMode="auto">
            <a:xfrm>
              <a:off x="2552" y="680"/>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endParaRPr lang="en-US">
                <a:latin typeface="+mn-lt"/>
                <a:ea typeface="+mn-ea"/>
              </a:endParaRPr>
            </a:p>
          </p:txBody>
        </p:sp>
        <p:sp>
          <p:nvSpPr>
            <p:cNvPr id="67" name="Oval 8"/>
            <p:cNvSpPr>
              <a:spLocks noChangeArrowheads="1"/>
            </p:cNvSpPr>
            <p:nvPr/>
          </p:nvSpPr>
          <p:spPr bwMode="auto">
            <a:xfrm>
              <a:off x="2684" y="348"/>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68" name="Oval 9"/>
            <p:cNvSpPr>
              <a:spLocks noChangeArrowheads="1"/>
            </p:cNvSpPr>
            <p:nvPr/>
          </p:nvSpPr>
          <p:spPr bwMode="auto">
            <a:xfrm>
              <a:off x="2543" y="498"/>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r>
                <a:rPr lang="en-US" sz="2800" dirty="0" smtClean="0">
                  <a:latin typeface="+mn-lt"/>
                  <a:ea typeface="+mn-ea"/>
                </a:rPr>
                <a:t>GEANT</a:t>
              </a:r>
              <a:endParaRPr lang="en-US" sz="2800" dirty="0">
                <a:latin typeface="+mn-lt"/>
                <a:ea typeface="+mn-ea"/>
              </a:endParaRPr>
            </a:p>
          </p:txBody>
        </p:sp>
      </p:grpSp>
      <p:cxnSp>
        <p:nvCxnSpPr>
          <p:cNvPr id="69" name="Straight Connector 120"/>
          <p:cNvCxnSpPr/>
          <p:nvPr/>
        </p:nvCxnSpPr>
        <p:spPr>
          <a:xfrm>
            <a:off x="4539730" y="2184400"/>
            <a:ext cx="160201" cy="30045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2" name="TextBox 104"/>
          <p:cNvSpPr txBox="1"/>
          <p:nvPr/>
        </p:nvSpPr>
        <p:spPr>
          <a:xfrm>
            <a:off x="3705209" y="2301677"/>
            <a:ext cx="879142" cy="307777"/>
          </a:xfrm>
          <a:prstGeom prst="rect">
            <a:avLst/>
          </a:prstGeom>
          <a:noFill/>
        </p:spPr>
        <p:txBody>
          <a:bodyPr wrap="none" rtlCol="0">
            <a:spAutoFit/>
          </a:bodyPr>
          <a:lstStyle/>
          <a:p>
            <a:r>
              <a:rPr lang="it-IT" sz="1400" dirty="0" smtClean="0"/>
              <a:t>3x10Gb/s</a:t>
            </a:r>
            <a:endParaRPr lang="it-IT" sz="1400" dirty="0"/>
          </a:p>
        </p:txBody>
      </p:sp>
      <p:sp>
        <p:nvSpPr>
          <p:cNvPr id="75" name="Connector 74"/>
          <p:cNvSpPr/>
          <p:nvPr/>
        </p:nvSpPr>
        <p:spPr>
          <a:xfrm>
            <a:off x="4572000" y="571500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B</a:t>
            </a:r>
            <a:r>
              <a:rPr lang="en-US" sz="1600" dirty="0" smtClean="0">
                <a:solidFill>
                  <a:srgbClr val="000000"/>
                </a:solidFill>
              </a:rPr>
              <a:t>A</a:t>
            </a:r>
          </a:p>
          <a:p>
            <a:pPr algn="ctr"/>
            <a:r>
              <a:rPr lang="en-US" sz="1600" dirty="0" smtClean="0">
                <a:solidFill>
                  <a:srgbClr val="000000"/>
                </a:solidFill>
              </a:rPr>
              <a:t>T2</a:t>
            </a:r>
          </a:p>
          <a:p>
            <a:pPr algn="ctr"/>
            <a:endParaRPr lang="en-US" sz="1600" dirty="0">
              <a:solidFill>
                <a:srgbClr val="000000"/>
              </a:solidFill>
            </a:endParaRPr>
          </a:p>
        </p:txBody>
      </p:sp>
      <p:sp>
        <p:nvSpPr>
          <p:cNvPr id="76" name="Connector 75"/>
          <p:cNvSpPr/>
          <p:nvPr/>
        </p:nvSpPr>
        <p:spPr>
          <a:xfrm>
            <a:off x="3225800" y="565150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CT</a:t>
            </a:r>
          </a:p>
          <a:p>
            <a:pPr algn="ctr"/>
            <a:r>
              <a:rPr lang="en-US" sz="1600" dirty="0" smtClean="0">
                <a:solidFill>
                  <a:srgbClr val="000000"/>
                </a:solidFill>
              </a:rPr>
              <a:t>T2</a:t>
            </a:r>
          </a:p>
          <a:p>
            <a:pPr algn="ctr"/>
            <a:endParaRPr lang="en-US" sz="1600" dirty="0">
              <a:solidFill>
                <a:srgbClr val="000000"/>
              </a:solidFill>
            </a:endParaRPr>
          </a:p>
        </p:txBody>
      </p:sp>
      <p:sp>
        <p:nvSpPr>
          <p:cNvPr id="77" name="Connector 76"/>
          <p:cNvSpPr/>
          <p:nvPr/>
        </p:nvSpPr>
        <p:spPr>
          <a:xfrm>
            <a:off x="6468896" y="854810"/>
            <a:ext cx="998704" cy="973990"/>
          </a:xfrm>
          <a:prstGeom prst="flowChartConnector">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TO</a:t>
            </a:r>
          </a:p>
          <a:p>
            <a:pPr algn="ctr"/>
            <a:r>
              <a:rPr lang="en-US" sz="1600" dirty="0" smtClean="0">
                <a:solidFill>
                  <a:srgbClr val="000000"/>
                </a:solidFill>
              </a:rPr>
              <a:t>T2</a:t>
            </a:r>
          </a:p>
          <a:p>
            <a:pPr algn="ctr"/>
            <a:endParaRPr lang="en-US" sz="1600" dirty="0">
              <a:solidFill>
                <a:srgbClr val="000000"/>
              </a:solidFill>
            </a:endParaRPr>
          </a:p>
        </p:txBody>
      </p:sp>
      <p:grpSp>
        <p:nvGrpSpPr>
          <p:cNvPr id="64" name="Group 5"/>
          <p:cNvGrpSpPr>
            <a:grpSpLocks/>
          </p:cNvGrpSpPr>
          <p:nvPr/>
        </p:nvGrpSpPr>
        <p:grpSpPr bwMode="auto">
          <a:xfrm>
            <a:off x="4171950" y="2448244"/>
            <a:ext cx="2454193" cy="2067940"/>
            <a:chOff x="2404" y="348"/>
            <a:chExt cx="1576" cy="904"/>
          </a:xfrm>
          <a:solidFill>
            <a:srgbClr val="CCFFCC"/>
          </a:solidFill>
        </p:grpSpPr>
        <p:sp>
          <p:nvSpPr>
            <p:cNvPr id="94" name="Oval 6"/>
            <p:cNvSpPr>
              <a:spLocks noChangeArrowheads="1"/>
            </p:cNvSpPr>
            <p:nvPr/>
          </p:nvSpPr>
          <p:spPr bwMode="auto">
            <a:xfrm>
              <a:off x="2404" y="487"/>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95" name="Oval 7"/>
            <p:cNvSpPr>
              <a:spLocks noChangeArrowheads="1"/>
            </p:cNvSpPr>
            <p:nvPr/>
          </p:nvSpPr>
          <p:spPr bwMode="auto">
            <a:xfrm>
              <a:off x="2552" y="680"/>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endParaRPr lang="en-US">
                <a:latin typeface="+mn-lt"/>
                <a:ea typeface="+mn-ea"/>
              </a:endParaRPr>
            </a:p>
          </p:txBody>
        </p:sp>
        <p:sp>
          <p:nvSpPr>
            <p:cNvPr id="96" name="Oval 8"/>
            <p:cNvSpPr>
              <a:spLocks noChangeArrowheads="1"/>
            </p:cNvSpPr>
            <p:nvPr/>
          </p:nvSpPr>
          <p:spPr bwMode="auto">
            <a:xfrm>
              <a:off x="2684" y="348"/>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97" name="Oval 9"/>
            <p:cNvSpPr>
              <a:spLocks noChangeArrowheads="1"/>
            </p:cNvSpPr>
            <p:nvPr/>
          </p:nvSpPr>
          <p:spPr bwMode="auto">
            <a:xfrm>
              <a:off x="2719" y="680"/>
              <a:ext cx="912" cy="311"/>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r>
                <a:rPr lang="en-US" sz="2800" dirty="0" smtClean="0">
                  <a:latin typeface="+mn-lt"/>
                  <a:ea typeface="+mn-ea"/>
                </a:rPr>
                <a:t>GARR</a:t>
              </a:r>
            </a:p>
            <a:p>
              <a:pPr algn="ctr" fontAlgn="auto">
                <a:spcBef>
                  <a:spcPts val="0"/>
                </a:spcBef>
                <a:spcAft>
                  <a:spcPts val="0"/>
                </a:spcAft>
                <a:defRPr/>
              </a:pPr>
              <a:r>
                <a:rPr lang="en-US" sz="2800" dirty="0" smtClean="0">
                  <a:latin typeface="+mn-lt"/>
                  <a:ea typeface="+mn-ea"/>
                </a:rPr>
                <a:t>LHC-ONE</a:t>
              </a:r>
            </a:p>
            <a:p>
              <a:pPr algn="ctr" fontAlgn="auto">
                <a:spcBef>
                  <a:spcPts val="0"/>
                </a:spcBef>
                <a:spcAft>
                  <a:spcPts val="0"/>
                </a:spcAft>
                <a:defRPr/>
              </a:pPr>
              <a:r>
                <a:rPr lang="en-US" sz="2800" dirty="0" smtClean="0">
                  <a:latin typeface="+mn-lt"/>
                  <a:ea typeface="+mn-ea"/>
                </a:rPr>
                <a:t>VRF</a:t>
              </a:r>
              <a:endParaRPr lang="en-US" sz="2800" dirty="0">
                <a:latin typeface="+mn-lt"/>
                <a:ea typeface="+mn-ea"/>
              </a:endParaRPr>
            </a:p>
          </p:txBody>
        </p:sp>
      </p:grpSp>
      <p:sp>
        <p:nvSpPr>
          <p:cNvPr id="98" name="Connector 97"/>
          <p:cNvSpPr/>
          <p:nvPr/>
        </p:nvSpPr>
        <p:spPr>
          <a:xfrm>
            <a:off x="7239000" y="5655410"/>
            <a:ext cx="998704" cy="973990"/>
          </a:xfrm>
          <a:prstGeom prst="flowChartConnector">
            <a:avLst/>
          </a:prstGeom>
          <a:solidFill>
            <a:srgbClr val="10F0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RM</a:t>
            </a:r>
          </a:p>
          <a:p>
            <a:pPr algn="ctr"/>
            <a:r>
              <a:rPr lang="en-US" sz="1600" dirty="0" smtClean="0">
                <a:solidFill>
                  <a:srgbClr val="000000"/>
                </a:solidFill>
              </a:rPr>
              <a:t>T2</a:t>
            </a:r>
          </a:p>
          <a:p>
            <a:pPr algn="ctr"/>
            <a:endParaRPr lang="en-US" sz="1600" dirty="0">
              <a:solidFill>
                <a:srgbClr val="000000"/>
              </a:solidFill>
            </a:endParaRPr>
          </a:p>
        </p:txBody>
      </p:sp>
      <p:sp>
        <p:nvSpPr>
          <p:cNvPr id="99" name="Connector 98"/>
          <p:cNvSpPr/>
          <p:nvPr/>
        </p:nvSpPr>
        <p:spPr>
          <a:xfrm>
            <a:off x="1973096" y="5503010"/>
            <a:ext cx="998704" cy="973990"/>
          </a:xfrm>
          <a:prstGeom prst="flowChartConnector">
            <a:avLst/>
          </a:prstGeom>
          <a:solidFill>
            <a:srgbClr val="10F0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NA</a:t>
            </a:r>
          </a:p>
          <a:p>
            <a:pPr algn="ctr"/>
            <a:r>
              <a:rPr lang="en-US" sz="1600" dirty="0" smtClean="0">
                <a:solidFill>
                  <a:srgbClr val="000000"/>
                </a:solidFill>
              </a:rPr>
              <a:t>T2</a:t>
            </a:r>
          </a:p>
          <a:p>
            <a:pPr algn="ctr"/>
            <a:endParaRPr lang="en-US" sz="1600" dirty="0">
              <a:solidFill>
                <a:srgbClr val="000000"/>
              </a:solidFill>
            </a:endParaRPr>
          </a:p>
        </p:txBody>
      </p:sp>
      <p:sp>
        <p:nvSpPr>
          <p:cNvPr id="100" name="Connector 99"/>
          <p:cNvSpPr/>
          <p:nvPr/>
        </p:nvSpPr>
        <p:spPr>
          <a:xfrm>
            <a:off x="4572000" y="5731610"/>
            <a:ext cx="998704" cy="973990"/>
          </a:xfrm>
          <a:prstGeom prst="flowChartConnector">
            <a:avLst/>
          </a:prstGeom>
          <a:solidFill>
            <a:srgbClr val="10F0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B</a:t>
            </a:r>
            <a:r>
              <a:rPr lang="en-US" sz="1600" dirty="0" smtClean="0">
                <a:solidFill>
                  <a:srgbClr val="000000"/>
                </a:solidFill>
              </a:rPr>
              <a:t>A</a:t>
            </a:r>
          </a:p>
          <a:p>
            <a:pPr algn="ctr"/>
            <a:r>
              <a:rPr lang="en-US" sz="1600" dirty="0" smtClean="0">
                <a:solidFill>
                  <a:srgbClr val="000000"/>
                </a:solidFill>
              </a:rPr>
              <a:t>T2</a:t>
            </a:r>
          </a:p>
          <a:p>
            <a:pPr algn="ctr"/>
            <a:endParaRPr lang="en-US" sz="1600" dirty="0">
              <a:solidFill>
                <a:srgbClr val="000000"/>
              </a:solidFill>
            </a:endParaRPr>
          </a:p>
        </p:txBody>
      </p:sp>
      <p:cxnSp>
        <p:nvCxnSpPr>
          <p:cNvPr id="101" name="Straight Connector 100"/>
          <p:cNvCxnSpPr>
            <a:stCxn id="40" idx="1"/>
          </p:cNvCxnSpPr>
          <p:nvPr/>
        </p:nvCxnSpPr>
        <p:spPr>
          <a:xfrm flipV="1">
            <a:off x="1460500" y="3825270"/>
            <a:ext cx="2844800" cy="1472119"/>
          </a:xfrm>
          <a:prstGeom prst="line">
            <a:avLst/>
          </a:prstGeom>
          <a:ln w="57150" cap="flat" cmpd="sng" algn="ctr">
            <a:solidFill>
              <a:srgbClr val="10F022"/>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99" idx="7"/>
          </p:cNvCxnSpPr>
          <p:nvPr/>
        </p:nvCxnSpPr>
        <p:spPr>
          <a:xfrm rot="5400000" flipH="1" flipV="1">
            <a:off x="2894396" y="3876937"/>
            <a:ext cx="1699858" cy="1837564"/>
          </a:xfrm>
          <a:prstGeom prst="straightConnector1">
            <a:avLst/>
          </a:prstGeom>
          <a:ln w="38100">
            <a:solidFill>
              <a:srgbClr val="10F02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0" idx="0"/>
          </p:cNvCxnSpPr>
          <p:nvPr/>
        </p:nvCxnSpPr>
        <p:spPr>
          <a:xfrm rot="5400000" flipH="1" flipV="1">
            <a:off x="4324421" y="4925231"/>
            <a:ext cx="1553310" cy="59448"/>
          </a:xfrm>
          <a:prstGeom prst="straightConnector1">
            <a:avLst/>
          </a:prstGeom>
          <a:ln w="38100">
            <a:solidFill>
              <a:srgbClr val="10F02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17" idx="1"/>
          </p:cNvCxnSpPr>
          <p:nvPr/>
        </p:nvCxnSpPr>
        <p:spPr>
          <a:xfrm rot="16200000" flipV="1">
            <a:off x="5755666" y="4151847"/>
            <a:ext cx="1560350" cy="1698832"/>
          </a:xfrm>
          <a:prstGeom prst="straightConnector1">
            <a:avLst/>
          </a:prstGeom>
          <a:ln w="38100">
            <a:solidFill>
              <a:srgbClr val="10F022"/>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70" name="Group 5"/>
          <p:cNvGrpSpPr>
            <a:grpSpLocks/>
          </p:cNvGrpSpPr>
          <p:nvPr/>
        </p:nvGrpSpPr>
        <p:grpSpPr bwMode="auto">
          <a:xfrm>
            <a:off x="3797207" y="990600"/>
            <a:ext cx="1536793" cy="1246893"/>
            <a:chOff x="2404" y="348"/>
            <a:chExt cx="1576" cy="904"/>
          </a:xfrm>
          <a:solidFill>
            <a:srgbClr val="CCFFCC"/>
          </a:solidFill>
        </p:grpSpPr>
        <p:sp>
          <p:nvSpPr>
            <p:cNvPr id="116" name="Oval 6"/>
            <p:cNvSpPr>
              <a:spLocks noChangeArrowheads="1"/>
            </p:cNvSpPr>
            <p:nvPr/>
          </p:nvSpPr>
          <p:spPr bwMode="auto">
            <a:xfrm>
              <a:off x="2404" y="487"/>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117" name="Oval 7"/>
            <p:cNvSpPr>
              <a:spLocks noChangeArrowheads="1"/>
            </p:cNvSpPr>
            <p:nvPr/>
          </p:nvSpPr>
          <p:spPr bwMode="auto">
            <a:xfrm>
              <a:off x="2552" y="680"/>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endParaRPr lang="en-US">
                <a:latin typeface="+mn-lt"/>
                <a:ea typeface="+mn-ea"/>
              </a:endParaRPr>
            </a:p>
          </p:txBody>
        </p:sp>
        <p:sp>
          <p:nvSpPr>
            <p:cNvPr id="118" name="Oval 8"/>
            <p:cNvSpPr>
              <a:spLocks noChangeArrowheads="1"/>
            </p:cNvSpPr>
            <p:nvPr/>
          </p:nvSpPr>
          <p:spPr bwMode="auto">
            <a:xfrm>
              <a:off x="2684" y="348"/>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fontAlgn="auto">
                <a:spcBef>
                  <a:spcPts val="0"/>
                </a:spcBef>
                <a:spcAft>
                  <a:spcPts val="0"/>
                </a:spcAft>
                <a:defRPr/>
              </a:pPr>
              <a:endParaRPr lang="en-US">
                <a:latin typeface="+mn-lt"/>
                <a:ea typeface="+mn-ea"/>
              </a:endParaRPr>
            </a:p>
          </p:txBody>
        </p:sp>
        <p:sp>
          <p:nvSpPr>
            <p:cNvPr id="119" name="Oval 9"/>
            <p:cNvSpPr>
              <a:spLocks noChangeArrowheads="1"/>
            </p:cNvSpPr>
            <p:nvPr/>
          </p:nvSpPr>
          <p:spPr bwMode="auto">
            <a:xfrm>
              <a:off x="2543" y="498"/>
              <a:ext cx="1296" cy="572"/>
            </a:xfrm>
            <a:prstGeom prst="ellipse">
              <a:avLst/>
            </a:prstGeom>
            <a:grpFill/>
            <a:ln w="9525">
              <a:noFill/>
              <a:round/>
              <a:headEnd/>
              <a:tailEnd/>
            </a:ln>
            <a:effectLst/>
          </p:spPr>
          <p:txBody>
            <a:bodyPr wrap="none" anchor="ct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Bef>
                  <a:spcPts val="0"/>
                </a:spcBef>
                <a:spcAft>
                  <a:spcPts val="0"/>
                </a:spcAft>
                <a:defRPr/>
              </a:pPr>
              <a:r>
                <a:rPr lang="en-US" sz="2400" dirty="0" smtClean="0">
                  <a:latin typeface="+mn-lt"/>
                  <a:ea typeface="+mn-ea"/>
                </a:rPr>
                <a:t>GEANT</a:t>
              </a:r>
            </a:p>
            <a:p>
              <a:pPr algn="ctr" fontAlgn="auto">
                <a:spcBef>
                  <a:spcPts val="0"/>
                </a:spcBef>
                <a:spcAft>
                  <a:spcPts val="0"/>
                </a:spcAft>
                <a:defRPr/>
              </a:pPr>
              <a:r>
                <a:rPr lang="en-US" sz="2400" dirty="0" smtClean="0">
                  <a:latin typeface="+mn-lt"/>
                  <a:ea typeface="+mn-ea"/>
                </a:rPr>
                <a:t>LHCONE</a:t>
              </a:r>
            </a:p>
            <a:p>
              <a:pPr algn="ctr" fontAlgn="auto">
                <a:spcBef>
                  <a:spcPts val="0"/>
                </a:spcBef>
                <a:spcAft>
                  <a:spcPts val="0"/>
                </a:spcAft>
                <a:defRPr/>
              </a:pPr>
              <a:r>
                <a:rPr lang="en-US" sz="2400" dirty="0" smtClean="0">
                  <a:latin typeface="+mn-lt"/>
                  <a:ea typeface="+mn-ea"/>
                </a:rPr>
                <a:t>VRF</a:t>
              </a:r>
              <a:endParaRPr lang="en-US" sz="2400" dirty="0">
                <a:latin typeface="+mn-lt"/>
                <a:ea typeface="+mn-ea"/>
              </a:endParaRPr>
            </a:p>
          </p:txBody>
        </p:sp>
      </p:grpSp>
      <p:cxnSp>
        <p:nvCxnSpPr>
          <p:cNvPr id="114" name="Straight Arrow Connector 113"/>
          <p:cNvCxnSpPr/>
          <p:nvPr/>
        </p:nvCxnSpPr>
        <p:spPr>
          <a:xfrm rot="16200000" flipV="1">
            <a:off x="4224502" y="2051101"/>
            <a:ext cx="1048812" cy="604211"/>
          </a:xfrm>
          <a:prstGeom prst="straightConnector1">
            <a:avLst/>
          </a:prstGeom>
          <a:ln w="38100">
            <a:solidFill>
              <a:srgbClr val="10F02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rot="20100432">
            <a:off x="1874416" y="4646615"/>
            <a:ext cx="1241107" cy="307777"/>
          </a:xfrm>
          <a:prstGeom prst="rect">
            <a:avLst/>
          </a:prstGeom>
          <a:noFill/>
        </p:spPr>
        <p:txBody>
          <a:bodyPr wrap="none" rtlCol="0">
            <a:spAutoFit/>
          </a:bodyPr>
          <a:lstStyle/>
          <a:p>
            <a:r>
              <a:rPr lang="it-IT" sz="1400" dirty="0" smtClean="0"/>
              <a:t>T1-T2 LHCONE </a:t>
            </a:r>
            <a:endParaRPr lang="it-IT" sz="1400" dirty="0"/>
          </a:p>
        </p:txBody>
      </p:sp>
      <p:sp>
        <p:nvSpPr>
          <p:cNvPr id="102" name="Connector 19"/>
          <p:cNvSpPr/>
          <p:nvPr/>
        </p:nvSpPr>
        <p:spPr>
          <a:xfrm>
            <a:off x="7776999" y="1771254"/>
            <a:ext cx="998704" cy="973990"/>
          </a:xfrm>
          <a:prstGeom prst="flowChartConnector">
            <a:avLst/>
          </a:prstGeom>
          <a:solidFill>
            <a:srgbClr val="10F0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MI</a:t>
            </a:r>
          </a:p>
          <a:p>
            <a:pPr algn="ctr"/>
            <a:r>
              <a:rPr lang="en-US" sz="1600" dirty="0" smtClean="0">
                <a:solidFill>
                  <a:srgbClr val="000000"/>
                </a:solidFill>
              </a:rPr>
              <a:t>T2</a:t>
            </a:r>
          </a:p>
          <a:p>
            <a:pPr algn="ctr"/>
            <a:endParaRPr lang="en-US" sz="1600" dirty="0">
              <a:solidFill>
                <a:srgbClr val="000000"/>
              </a:solidFill>
            </a:endParaRPr>
          </a:p>
        </p:txBody>
      </p:sp>
      <p:sp>
        <p:nvSpPr>
          <p:cNvPr id="105" name="Connector 17"/>
          <p:cNvSpPr/>
          <p:nvPr/>
        </p:nvSpPr>
        <p:spPr>
          <a:xfrm>
            <a:off x="7764296" y="4340080"/>
            <a:ext cx="998704" cy="973990"/>
          </a:xfrm>
          <a:prstGeom prst="flowChartConnector">
            <a:avLst/>
          </a:prstGeom>
          <a:solidFill>
            <a:srgbClr val="10F02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PI</a:t>
            </a:r>
          </a:p>
          <a:p>
            <a:pPr algn="ctr"/>
            <a:r>
              <a:rPr lang="en-US" sz="1600" dirty="0" smtClean="0">
                <a:solidFill>
                  <a:srgbClr val="000000"/>
                </a:solidFill>
              </a:rPr>
              <a:t>T2</a:t>
            </a:r>
          </a:p>
          <a:p>
            <a:pPr algn="ctr"/>
            <a:endParaRPr lang="en-US" sz="1600" dirty="0">
              <a:solidFill>
                <a:srgbClr val="000000"/>
              </a:solidFill>
            </a:endParaRPr>
          </a:p>
        </p:txBody>
      </p:sp>
      <p:cxnSp>
        <p:nvCxnSpPr>
          <p:cNvPr id="106" name="Straight Arrow Connector 111"/>
          <p:cNvCxnSpPr/>
          <p:nvPr/>
        </p:nvCxnSpPr>
        <p:spPr>
          <a:xfrm flipH="1" flipV="1">
            <a:off x="6190119" y="3924300"/>
            <a:ext cx="1607681" cy="723900"/>
          </a:xfrm>
          <a:prstGeom prst="straightConnector1">
            <a:avLst/>
          </a:prstGeom>
          <a:ln w="38100">
            <a:solidFill>
              <a:srgbClr val="10F02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11"/>
          <p:cNvCxnSpPr/>
          <p:nvPr/>
        </p:nvCxnSpPr>
        <p:spPr>
          <a:xfrm flipH="1">
            <a:off x="5904369" y="2258249"/>
            <a:ext cx="1852003" cy="351205"/>
          </a:xfrm>
          <a:prstGeom prst="straightConnector1">
            <a:avLst/>
          </a:prstGeom>
          <a:ln w="38100">
            <a:solidFill>
              <a:srgbClr val="10F02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9" name="Straight Connector 48"/>
          <p:cNvCxnSpPr>
            <a:stCxn id="57" idx="4"/>
            <a:endCxn id="21" idx="0"/>
          </p:cNvCxnSpPr>
          <p:nvPr/>
        </p:nvCxnSpPr>
        <p:spPr>
          <a:xfrm>
            <a:off x="774700" y="3746500"/>
            <a:ext cx="489636" cy="1372806"/>
          </a:xfrm>
          <a:prstGeom prst="line">
            <a:avLst/>
          </a:prstGeom>
          <a:ln w="571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1" name="TextBox 42"/>
          <p:cNvSpPr txBox="1"/>
          <p:nvPr/>
        </p:nvSpPr>
        <p:spPr>
          <a:xfrm>
            <a:off x="17092" y="4293914"/>
            <a:ext cx="1247244" cy="523220"/>
          </a:xfrm>
          <a:prstGeom prst="rect">
            <a:avLst/>
          </a:prstGeom>
          <a:noFill/>
        </p:spPr>
        <p:txBody>
          <a:bodyPr wrap="none" rtlCol="0">
            <a:spAutoFit/>
          </a:bodyPr>
          <a:lstStyle/>
          <a:p>
            <a:r>
              <a:rPr lang="it-IT" sz="1400" dirty="0" smtClean="0"/>
              <a:t>1x10Gb/s OPN</a:t>
            </a:r>
          </a:p>
          <a:p>
            <a:r>
              <a:rPr lang="it-IT" sz="1400" dirty="0" smtClean="0"/>
              <a:t>Via GARR</a:t>
            </a:r>
            <a:endParaRPr lang="it-IT"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20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20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2000"/>
                                        <p:tgtEl>
                                          <p:spTgt spid="1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childTnLst>
                                </p:cTn>
                              </p:par>
                              <p:par>
                                <p:cTn id="18" presetID="12" presetClass="entr" presetSubtype="4" fill="hold" grpId="0"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slide(fromBottom)">
                                      <p:cBhvr>
                                        <p:cTn id="20" dur="500"/>
                                        <p:tgtEl>
                                          <p:spTgt spid="12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1000"/>
                                        <p:tgtEl>
                                          <p:spTgt spid="99"/>
                                        </p:tgtEl>
                                      </p:cBhvr>
                                    </p:animEffect>
                                  </p:childTnLst>
                                </p:cTn>
                              </p:par>
                              <p:par>
                                <p:cTn id="25" presetID="10"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1000"/>
                                        <p:tgtEl>
                                          <p:spTgt spid="10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1000"/>
                                        <p:tgtEl>
                                          <p:spTgt spid="100"/>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1000"/>
                                        <p:tgtEl>
                                          <p:spTgt spid="1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1000"/>
                                        <p:tgtEl>
                                          <p:spTgt spid="98"/>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1000"/>
                                        <p:tgtEl>
                                          <p:spTgt spid="1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500"/>
                                        <p:tgtEl>
                                          <p:spTgt spid="106"/>
                                        </p:tgtEl>
                                      </p:cBhvr>
                                    </p:animEffect>
                                  </p:childTnLst>
                                </p:cTn>
                              </p:par>
                              <p:par>
                                <p:cTn id="47" presetID="10" presetClass="entr" presetSubtype="0"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500"/>
                                        <p:tgtEl>
                                          <p:spTgt spid="10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fade">
                                      <p:cBhvr>
                                        <p:cTn id="5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20" grpId="0"/>
      <p:bldP spid="102" grpId="0" animBg="1"/>
      <p:bldP spid="105"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LHCONE site </a:t>
            </a:r>
            <a:r>
              <a:rPr lang="it-IT" dirty="0" err="1" smtClean="0"/>
              <a:t>access</a:t>
            </a:r>
            <a:endParaRPr lang="it-IT" dirty="0"/>
          </a:p>
        </p:txBody>
      </p:sp>
      <p:sp>
        <p:nvSpPr>
          <p:cNvPr id="3" name="Segnaposto contenuto 2"/>
          <p:cNvSpPr>
            <a:spLocks noGrp="1"/>
          </p:cNvSpPr>
          <p:nvPr>
            <p:ph idx="1"/>
          </p:nvPr>
        </p:nvSpPr>
        <p:spPr>
          <a:xfrm>
            <a:off x="251520" y="1268760"/>
            <a:ext cx="8568952" cy="4857403"/>
          </a:xfrm>
        </p:spPr>
        <p:txBody>
          <a:bodyPr/>
          <a:lstStyle/>
          <a:p>
            <a:r>
              <a:rPr lang="it-IT" dirty="0" smtClean="0"/>
              <a:t>A </a:t>
            </a:r>
            <a:r>
              <a:rPr lang="it-IT" dirty="0" err="1" smtClean="0"/>
              <a:t>is</a:t>
            </a:r>
            <a:r>
              <a:rPr lang="it-IT" dirty="0" smtClean="0"/>
              <a:t> the </a:t>
            </a:r>
            <a:r>
              <a:rPr lang="it-IT" dirty="0" err="1" smtClean="0"/>
              <a:t>main</a:t>
            </a:r>
            <a:r>
              <a:rPr lang="it-IT" dirty="0" smtClean="0"/>
              <a:t> site («Sezione» or «laboratorio»)</a:t>
            </a:r>
          </a:p>
          <a:p>
            <a:r>
              <a:rPr lang="it-IT" dirty="0" smtClean="0"/>
              <a:t>A’ </a:t>
            </a:r>
            <a:r>
              <a:rPr lang="it-IT" dirty="0" err="1" smtClean="0"/>
              <a:t>is</a:t>
            </a:r>
            <a:r>
              <a:rPr lang="it-IT" dirty="0" smtClean="0"/>
              <a:t> the T2 or the «GRID farm»</a:t>
            </a:r>
          </a:p>
          <a:p>
            <a:r>
              <a:rPr lang="it-IT" dirty="0" smtClean="0"/>
              <a:t>Three </a:t>
            </a:r>
            <a:r>
              <a:rPr lang="it-IT" dirty="0" err="1" smtClean="0"/>
              <a:t>different</a:t>
            </a:r>
            <a:r>
              <a:rPr lang="it-IT" dirty="0" smtClean="0"/>
              <a:t> </a:t>
            </a:r>
            <a:r>
              <a:rPr lang="it-IT" dirty="0" err="1" smtClean="0"/>
              <a:t>cases</a:t>
            </a:r>
            <a:endParaRPr lang="it-IT" dirty="0" smtClean="0"/>
          </a:p>
          <a:p>
            <a:pPr marL="457200" lvl="1" indent="0">
              <a:buNone/>
            </a:pPr>
            <a:r>
              <a:rPr lang="it-IT" dirty="0" smtClean="0"/>
              <a:t>1 – A and A’ </a:t>
            </a:r>
            <a:r>
              <a:rPr lang="it-IT" dirty="0" err="1" smtClean="0"/>
              <a:t>have</a:t>
            </a:r>
            <a:r>
              <a:rPr lang="it-IT" dirty="0" smtClean="0"/>
              <a:t> separate </a:t>
            </a:r>
            <a:r>
              <a:rPr lang="it-IT" dirty="0" err="1" smtClean="0"/>
              <a:t>routers</a:t>
            </a:r>
            <a:endParaRPr lang="it-IT" dirty="0" smtClean="0"/>
          </a:p>
          <a:p>
            <a:pPr marL="457200" lvl="1" indent="0">
              <a:buNone/>
            </a:pPr>
            <a:r>
              <a:rPr lang="it-IT" dirty="0" smtClean="0"/>
              <a:t>2 – </a:t>
            </a:r>
            <a:r>
              <a:rPr lang="it-IT" dirty="0"/>
              <a:t>A and A’ </a:t>
            </a:r>
            <a:r>
              <a:rPr lang="it-IT" dirty="0" err="1"/>
              <a:t>have</a:t>
            </a:r>
            <a:r>
              <a:rPr lang="it-IT" dirty="0"/>
              <a:t> separate </a:t>
            </a:r>
            <a:r>
              <a:rPr lang="it-IT" dirty="0" err="1"/>
              <a:t>routers</a:t>
            </a:r>
            <a:r>
              <a:rPr lang="it-IT" dirty="0"/>
              <a:t> </a:t>
            </a:r>
            <a:r>
              <a:rPr lang="it-IT" dirty="0" err="1"/>
              <a:t>but</a:t>
            </a:r>
            <a:r>
              <a:rPr lang="it-IT" dirty="0"/>
              <a:t> A’ </a:t>
            </a:r>
            <a:r>
              <a:rPr lang="it-IT" dirty="0" err="1"/>
              <a:t>can’t</a:t>
            </a:r>
            <a:r>
              <a:rPr lang="it-IT" dirty="0"/>
              <a:t> do BGP</a:t>
            </a:r>
            <a:endParaRPr lang="it-IT" dirty="0" smtClean="0"/>
          </a:p>
          <a:p>
            <a:pPr marL="457200" lvl="1" indent="0">
              <a:buNone/>
            </a:pPr>
            <a:r>
              <a:rPr lang="it-IT" dirty="0" smtClean="0"/>
              <a:t>3 – A and A’ share the </a:t>
            </a:r>
            <a:r>
              <a:rPr lang="it-IT" dirty="0" err="1" smtClean="0"/>
              <a:t>same</a:t>
            </a:r>
            <a:r>
              <a:rPr lang="it-IT" dirty="0" smtClean="0"/>
              <a:t> router</a:t>
            </a:r>
            <a:endParaRPr lang="it-IT" dirty="0"/>
          </a:p>
        </p:txBody>
      </p:sp>
      <p:sp>
        <p:nvSpPr>
          <p:cNvPr id="4" name="Oval 5"/>
          <p:cNvSpPr/>
          <p:nvPr/>
        </p:nvSpPr>
        <p:spPr>
          <a:xfrm>
            <a:off x="1128862" y="5195940"/>
            <a:ext cx="1735042" cy="1601092"/>
          </a:xfrm>
          <a:prstGeom prst="ellipse">
            <a:avLst/>
          </a:prstGeom>
          <a:gradFill flip="none" rotWithShape="1">
            <a:gsLst>
              <a:gs pos="0">
                <a:srgbClr val="0000FF"/>
              </a:gs>
              <a:gs pos="100000">
                <a:srgbClr val="FFFFFF"/>
              </a:gs>
            </a:gsLst>
            <a:path path="circle">
              <a:fillToRect l="100000" t="100000"/>
            </a:path>
            <a:tileRect r="-100000" b="-100000"/>
          </a:gra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r>
              <a:rPr lang="en-US" sz="3600" dirty="0">
                <a:solidFill>
                  <a:srgbClr val="000000"/>
                </a:solidFill>
              </a:rPr>
              <a:t>A</a:t>
            </a:r>
          </a:p>
          <a:p>
            <a:pPr algn="ctr">
              <a:defRPr/>
            </a:pPr>
            <a:r>
              <a:rPr lang="en-US" sz="1200" dirty="0">
                <a:solidFill>
                  <a:srgbClr val="000000"/>
                </a:solidFill>
              </a:rPr>
              <a:t>Site</a:t>
            </a:r>
          </a:p>
        </p:txBody>
      </p:sp>
      <p:sp>
        <p:nvSpPr>
          <p:cNvPr id="5" name="Oval 13"/>
          <p:cNvSpPr/>
          <p:nvPr/>
        </p:nvSpPr>
        <p:spPr>
          <a:xfrm>
            <a:off x="2750970" y="6142216"/>
            <a:ext cx="740910" cy="671160"/>
          </a:xfrm>
          <a:prstGeom prst="ellipse">
            <a:avLst/>
          </a:prstGeom>
          <a:gradFill flip="none" rotWithShape="1">
            <a:gsLst>
              <a:gs pos="0">
                <a:srgbClr val="008000"/>
              </a:gs>
              <a:gs pos="100000">
                <a:srgbClr val="FFFFFF"/>
              </a:gs>
            </a:gsLst>
            <a:path path="circle">
              <a:fillToRect l="100000" t="100000"/>
            </a:path>
            <a:tileRect r="-100000" b="-100000"/>
          </a:gra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r>
              <a:rPr lang="en-US">
                <a:solidFill>
                  <a:srgbClr val="000000"/>
                </a:solidFill>
                <a:ea typeface="ＭＳ Ｐゴシック" pitchFamily="1" charset="-128"/>
                <a:cs typeface="ＭＳ Ｐゴシック" pitchFamily="1" charset="-128"/>
              </a:rPr>
              <a:t>A’</a:t>
            </a:r>
          </a:p>
        </p:txBody>
      </p:sp>
      <p:sp>
        <p:nvSpPr>
          <p:cNvPr id="6" name="Cloud 3"/>
          <p:cNvSpPr/>
          <p:nvPr/>
        </p:nvSpPr>
        <p:spPr>
          <a:xfrm>
            <a:off x="4250964" y="4437112"/>
            <a:ext cx="2734235" cy="987891"/>
          </a:xfrm>
          <a:prstGeom prst="cloud">
            <a:avLst/>
          </a:prstGeom>
          <a:gradFill flip="none" rotWithShape="1">
            <a:gsLst>
              <a:gs pos="0">
                <a:srgbClr val="3366FF"/>
              </a:gs>
              <a:gs pos="100000">
                <a:srgbClr val="FFFFFF"/>
              </a:gs>
            </a:gsLst>
            <a:path path="circle">
              <a:fillToRect l="100000" t="100000"/>
            </a:path>
            <a:tileRect r="-100000" b="-100000"/>
          </a:gradFill>
          <a:ln>
            <a:gradFill flip="none" rotWithShape="1">
              <a:gsLst>
                <a:gs pos="0">
                  <a:schemeClr val="accent1">
                    <a:shade val="95000"/>
                    <a:satMod val="105000"/>
                  </a:schemeClr>
                </a:gs>
                <a:gs pos="100000">
                  <a:srgbClr val="FFFFFF"/>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r>
              <a:rPr lang="en-US" sz="2000" dirty="0">
                <a:solidFill>
                  <a:srgbClr val="000000"/>
                </a:solidFill>
              </a:rPr>
              <a:t>R&amp;E IP</a:t>
            </a:r>
          </a:p>
        </p:txBody>
      </p:sp>
      <p:sp>
        <p:nvSpPr>
          <p:cNvPr id="7" name="Cloud 11"/>
          <p:cNvSpPr/>
          <p:nvPr/>
        </p:nvSpPr>
        <p:spPr>
          <a:xfrm>
            <a:off x="5582181" y="5229200"/>
            <a:ext cx="2734235" cy="987891"/>
          </a:xfrm>
          <a:prstGeom prst="cloud">
            <a:avLst/>
          </a:prstGeom>
          <a:gradFill flip="none" rotWithShape="1">
            <a:gsLst>
              <a:gs pos="0">
                <a:srgbClr val="008000"/>
              </a:gs>
              <a:gs pos="100000">
                <a:srgbClr val="FFFFFF"/>
              </a:gs>
            </a:gsLst>
            <a:path path="circle">
              <a:fillToRect l="100000" t="100000"/>
            </a:path>
            <a:tileRect r="-100000" b="-100000"/>
          </a:gradFill>
          <a:ln>
            <a:gradFill flip="none" rotWithShape="1">
              <a:gsLst>
                <a:gs pos="0">
                  <a:schemeClr val="accent1">
                    <a:shade val="95000"/>
                    <a:satMod val="105000"/>
                  </a:schemeClr>
                </a:gs>
                <a:gs pos="100000">
                  <a:srgbClr val="FFFFFF"/>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defRPr/>
            </a:pPr>
            <a:r>
              <a:rPr lang="en-US" sz="2000" dirty="0">
                <a:solidFill>
                  <a:srgbClr val="000000"/>
                </a:solidFill>
              </a:rPr>
              <a:t>LHCONE</a:t>
            </a:r>
          </a:p>
        </p:txBody>
      </p:sp>
      <p:sp>
        <p:nvSpPr>
          <p:cNvPr id="8" name="Arc 19"/>
          <p:cNvSpPr>
            <a:spLocks/>
          </p:cNvSpPr>
          <p:nvPr/>
        </p:nvSpPr>
        <p:spPr bwMode="auto">
          <a:xfrm rot="-6663290">
            <a:off x="3095756" y="3481241"/>
            <a:ext cx="725930" cy="3499691"/>
          </a:xfrm>
          <a:custGeom>
            <a:avLst/>
            <a:gdLst>
              <a:gd name="T0" fmla="*/ 761082 w 1228027"/>
              <a:gd name="T1" fmla="*/ 92935 h 6385450"/>
              <a:gd name="T2" fmla="*/ 614014 w 1228027"/>
              <a:gd name="T3" fmla="*/ 3192725 h 6385450"/>
              <a:gd name="T4" fmla="*/ 1192369 w 1228027"/>
              <a:gd name="T5" fmla="*/ 4264904 h 6385450"/>
              <a:gd name="T6" fmla="*/ 11796480 60000 65536"/>
              <a:gd name="T7" fmla="*/ 11796480 60000 65536"/>
              <a:gd name="T8" fmla="*/ 11796480 60000 65536"/>
              <a:gd name="T9" fmla="*/ 761082 w 1228027"/>
              <a:gd name="T10" fmla="*/ 92935 h 6385450"/>
              <a:gd name="T11" fmla="*/ 1228027 w 1228027"/>
              <a:gd name="T12" fmla="*/ 4264904 h 6385450"/>
              <a:gd name="connsiteX0" fmla="*/ 202609 w 669555"/>
              <a:gd name="connsiteY0" fmla="*/ 1 h 4251148"/>
              <a:gd name="connsiteX1" fmla="*/ 202609 w 669555"/>
              <a:gd name="connsiteY1" fmla="*/ 0 h 4251148"/>
              <a:gd name="connsiteX2" fmla="*/ 669555 w 669555"/>
              <a:gd name="connsiteY2" fmla="*/ 3099791 h 4251148"/>
              <a:gd name="connsiteX3" fmla="*/ 633896 w 669555"/>
              <a:gd name="connsiteY3" fmla="*/ 4171975 h 4251148"/>
              <a:gd name="connsiteX4" fmla="*/ 55541 w 669555"/>
              <a:gd name="connsiteY4" fmla="*/ 3099791 h 4251148"/>
              <a:gd name="connsiteX5" fmla="*/ 202609 w 669555"/>
              <a:gd name="connsiteY5" fmla="*/ 1 h 4251148"/>
              <a:gd name="connsiteX0" fmla="*/ 202609 w 669555"/>
              <a:gd name="connsiteY0" fmla="*/ 1 h 4251148"/>
              <a:gd name="connsiteX1" fmla="*/ 202609 w 669555"/>
              <a:gd name="connsiteY1" fmla="*/ 0 h 4251148"/>
              <a:gd name="connsiteX2" fmla="*/ 669555 w 669555"/>
              <a:gd name="connsiteY2" fmla="*/ 3099791 h 4251148"/>
              <a:gd name="connsiteX3" fmla="*/ 0 w 669555"/>
              <a:gd name="connsiteY3" fmla="*/ 4251147 h 4251148"/>
              <a:gd name="connsiteX0" fmla="*/ 202609 w 669555"/>
              <a:gd name="connsiteY0" fmla="*/ 1 h 4251147"/>
              <a:gd name="connsiteX1" fmla="*/ 202609 w 669555"/>
              <a:gd name="connsiteY1" fmla="*/ 0 h 4251147"/>
              <a:gd name="connsiteX2" fmla="*/ 669555 w 669555"/>
              <a:gd name="connsiteY2" fmla="*/ 3099791 h 4251147"/>
              <a:gd name="connsiteX3" fmla="*/ 633896 w 669555"/>
              <a:gd name="connsiteY3" fmla="*/ 4171975 h 4251147"/>
              <a:gd name="connsiteX4" fmla="*/ 55541 w 669555"/>
              <a:gd name="connsiteY4" fmla="*/ 3099791 h 4251147"/>
              <a:gd name="connsiteX5" fmla="*/ 202609 w 669555"/>
              <a:gd name="connsiteY5" fmla="*/ 1 h 4251147"/>
              <a:gd name="connsiteX0" fmla="*/ 202609 w 669555"/>
              <a:gd name="connsiteY0" fmla="*/ 1 h 4251147"/>
              <a:gd name="connsiteX1" fmla="*/ 202609 w 669555"/>
              <a:gd name="connsiteY1" fmla="*/ 0 h 4251147"/>
              <a:gd name="connsiteX2" fmla="*/ 320262 w 669555"/>
              <a:gd name="connsiteY2" fmla="*/ 2663905 h 4251147"/>
              <a:gd name="connsiteX3" fmla="*/ 0 w 669555"/>
              <a:gd name="connsiteY3" fmla="*/ 4251147 h 4251147"/>
              <a:gd name="connsiteX0" fmla="*/ 202609 w 669555"/>
              <a:gd name="connsiteY0" fmla="*/ 1 h 4251147"/>
              <a:gd name="connsiteX1" fmla="*/ 202609 w 669555"/>
              <a:gd name="connsiteY1" fmla="*/ 0 h 4251147"/>
              <a:gd name="connsiteX2" fmla="*/ 669555 w 669555"/>
              <a:gd name="connsiteY2" fmla="*/ 3099791 h 4251147"/>
              <a:gd name="connsiteX3" fmla="*/ 581669 w 669555"/>
              <a:gd name="connsiteY3" fmla="*/ 2601277 h 4251147"/>
              <a:gd name="connsiteX4" fmla="*/ 55541 w 669555"/>
              <a:gd name="connsiteY4" fmla="*/ 3099791 h 4251147"/>
              <a:gd name="connsiteX5" fmla="*/ 202609 w 669555"/>
              <a:gd name="connsiteY5" fmla="*/ 1 h 4251147"/>
              <a:gd name="connsiteX0" fmla="*/ 202609 w 669555"/>
              <a:gd name="connsiteY0" fmla="*/ 1 h 4251147"/>
              <a:gd name="connsiteX1" fmla="*/ 202609 w 669555"/>
              <a:gd name="connsiteY1" fmla="*/ 0 h 4251147"/>
              <a:gd name="connsiteX2" fmla="*/ 320262 w 669555"/>
              <a:gd name="connsiteY2" fmla="*/ 2663905 h 4251147"/>
              <a:gd name="connsiteX3" fmla="*/ 0 w 669555"/>
              <a:gd name="connsiteY3" fmla="*/ 4251147 h 4251147"/>
              <a:gd name="connsiteX0" fmla="*/ 202609 w 895159"/>
              <a:gd name="connsiteY0" fmla="*/ 1 h 4251147"/>
              <a:gd name="connsiteX1" fmla="*/ 202609 w 895159"/>
              <a:gd name="connsiteY1" fmla="*/ 0 h 4251147"/>
              <a:gd name="connsiteX2" fmla="*/ 895159 w 895159"/>
              <a:gd name="connsiteY2" fmla="*/ 1926718 h 4251147"/>
              <a:gd name="connsiteX3" fmla="*/ 581669 w 895159"/>
              <a:gd name="connsiteY3" fmla="*/ 2601277 h 4251147"/>
              <a:gd name="connsiteX4" fmla="*/ 55541 w 895159"/>
              <a:gd name="connsiteY4" fmla="*/ 3099791 h 4251147"/>
              <a:gd name="connsiteX5" fmla="*/ 202609 w 895159"/>
              <a:gd name="connsiteY5" fmla="*/ 1 h 4251147"/>
              <a:gd name="connsiteX0" fmla="*/ 202609 w 895159"/>
              <a:gd name="connsiteY0" fmla="*/ 1 h 4251147"/>
              <a:gd name="connsiteX1" fmla="*/ 202609 w 895159"/>
              <a:gd name="connsiteY1" fmla="*/ 0 h 4251147"/>
              <a:gd name="connsiteX2" fmla="*/ 320262 w 895159"/>
              <a:gd name="connsiteY2" fmla="*/ 2663905 h 4251147"/>
              <a:gd name="connsiteX3" fmla="*/ 0 w 895159"/>
              <a:gd name="connsiteY3" fmla="*/ 4251147 h 4251147"/>
              <a:gd name="connsiteX0" fmla="*/ 386754 w 1079304"/>
              <a:gd name="connsiteY0" fmla="*/ 1 h 4251147"/>
              <a:gd name="connsiteX1" fmla="*/ 386754 w 1079304"/>
              <a:gd name="connsiteY1" fmla="*/ 0 h 4251147"/>
              <a:gd name="connsiteX2" fmla="*/ 1079304 w 1079304"/>
              <a:gd name="connsiteY2" fmla="*/ 1926718 h 4251147"/>
              <a:gd name="connsiteX3" fmla="*/ 0 w 1079304"/>
              <a:gd name="connsiteY3" fmla="*/ 2015918 h 4251147"/>
              <a:gd name="connsiteX4" fmla="*/ 239686 w 1079304"/>
              <a:gd name="connsiteY4" fmla="*/ 3099791 h 4251147"/>
              <a:gd name="connsiteX5" fmla="*/ 386754 w 1079304"/>
              <a:gd name="connsiteY5" fmla="*/ 1 h 4251147"/>
              <a:gd name="connsiteX0" fmla="*/ 386754 w 1079304"/>
              <a:gd name="connsiteY0" fmla="*/ 1 h 4251147"/>
              <a:gd name="connsiteX1" fmla="*/ 386754 w 1079304"/>
              <a:gd name="connsiteY1" fmla="*/ 0 h 4251147"/>
              <a:gd name="connsiteX2" fmla="*/ 504407 w 1079304"/>
              <a:gd name="connsiteY2" fmla="*/ 2663905 h 4251147"/>
              <a:gd name="connsiteX3" fmla="*/ 184145 w 1079304"/>
              <a:gd name="connsiteY3"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202609 w 901034"/>
              <a:gd name="connsiteY0" fmla="*/ 1 h 4251147"/>
              <a:gd name="connsiteX1" fmla="*/ 202609 w 901034"/>
              <a:gd name="connsiteY1" fmla="*/ 0 h 4251147"/>
              <a:gd name="connsiteX2" fmla="*/ 320262 w 901034"/>
              <a:gd name="connsiteY2" fmla="*/ 2663905 h 4251147"/>
              <a:gd name="connsiteX3" fmla="*/ 0 w 901034"/>
              <a:gd name="connsiteY3" fmla="*/ 4251147 h 4251147"/>
              <a:gd name="connsiteX0" fmla="*/ 202609 w 901034"/>
              <a:gd name="connsiteY0" fmla="*/ 64812 h 4315958"/>
              <a:gd name="connsiteX1" fmla="*/ 202609 w 901034"/>
              <a:gd name="connsiteY1" fmla="*/ 64811 h 4315958"/>
              <a:gd name="connsiteX2" fmla="*/ 895159 w 901034"/>
              <a:gd name="connsiteY2" fmla="*/ 1991529 h 4315958"/>
              <a:gd name="connsiteX3" fmla="*/ 888486 w 901034"/>
              <a:gd name="connsiteY3" fmla="*/ 2708748 h 4315958"/>
              <a:gd name="connsiteX4" fmla="*/ 55541 w 901034"/>
              <a:gd name="connsiteY4" fmla="*/ 3164602 h 4315958"/>
              <a:gd name="connsiteX5" fmla="*/ 202609 w 901034"/>
              <a:gd name="connsiteY5" fmla="*/ 64812 h 4315958"/>
              <a:gd name="connsiteX0" fmla="*/ 202609 w 901034"/>
              <a:gd name="connsiteY0" fmla="*/ 64812 h 4315958"/>
              <a:gd name="connsiteX1" fmla="*/ 202609 w 901034"/>
              <a:gd name="connsiteY1" fmla="*/ 64811 h 4315958"/>
              <a:gd name="connsiteX2" fmla="*/ 396373 w 901034"/>
              <a:gd name="connsiteY2" fmla="*/ 939776 h 4315958"/>
              <a:gd name="connsiteX3" fmla="*/ 320262 w 901034"/>
              <a:gd name="connsiteY3" fmla="*/ 2728716 h 4315958"/>
              <a:gd name="connsiteX4" fmla="*/ 0 w 901034"/>
              <a:gd name="connsiteY4" fmla="*/ 4315958 h 4315958"/>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202609 w 901034"/>
              <a:gd name="connsiteY0" fmla="*/ 1 h 4251147"/>
              <a:gd name="connsiteX1" fmla="*/ 335314 w 901034"/>
              <a:gd name="connsiteY1" fmla="*/ 438706 h 4251147"/>
              <a:gd name="connsiteX2" fmla="*/ 396373 w 901034"/>
              <a:gd name="connsiteY2" fmla="*/ 874965 h 4251147"/>
              <a:gd name="connsiteX3" fmla="*/ 320262 w 901034"/>
              <a:gd name="connsiteY3" fmla="*/ 2663905 h 4251147"/>
              <a:gd name="connsiteX4" fmla="*/ 0 w 901034"/>
              <a:gd name="connsiteY4"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332451 w 901034"/>
              <a:gd name="connsiteY0" fmla="*/ 362228 h 4251147"/>
              <a:gd name="connsiteX1" fmla="*/ 335314 w 901034"/>
              <a:gd name="connsiteY1" fmla="*/ 438706 h 4251147"/>
              <a:gd name="connsiteX2" fmla="*/ 396373 w 901034"/>
              <a:gd name="connsiteY2" fmla="*/ 874965 h 4251147"/>
              <a:gd name="connsiteX3" fmla="*/ 320262 w 901034"/>
              <a:gd name="connsiteY3" fmla="*/ 2663905 h 4251147"/>
              <a:gd name="connsiteX4" fmla="*/ 0 w 901034"/>
              <a:gd name="connsiteY4"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332451 w 901034"/>
              <a:gd name="connsiteY0" fmla="*/ 362228 h 4251147"/>
              <a:gd name="connsiteX1" fmla="*/ 380738 w 901034"/>
              <a:gd name="connsiteY1" fmla="*/ 628472 h 4251147"/>
              <a:gd name="connsiteX2" fmla="*/ 396373 w 901034"/>
              <a:gd name="connsiteY2" fmla="*/ 874965 h 4251147"/>
              <a:gd name="connsiteX3" fmla="*/ 320262 w 901034"/>
              <a:gd name="connsiteY3" fmla="*/ 2663905 h 4251147"/>
              <a:gd name="connsiteX4" fmla="*/ 0 w 901034"/>
              <a:gd name="connsiteY4"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351175 w 901034"/>
              <a:gd name="connsiteY0" fmla="*/ 509417 h 4251147"/>
              <a:gd name="connsiteX1" fmla="*/ 380738 w 901034"/>
              <a:gd name="connsiteY1" fmla="*/ 628472 h 4251147"/>
              <a:gd name="connsiteX2" fmla="*/ 396373 w 901034"/>
              <a:gd name="connsiteY2" fmla="*/ 874965 h 4251147"/>
              <a:gd name="connsiteX3" fmla="*/ 320262 w 901034"/>
              <a:gd name="connsiteY3" fmla="*/ 2663905 h 4251147"/>
              <a:gd name="connsiteX4" fmla="*/ 0 w 901034"/>
              <a:gd name="connsiteY4" fmla="*/ 4251147 h 4251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34" h="4251147" stroke="0">
                <a:moveTo>
                  <a:pt x="202609" y="1"/>
                </a:moveTo>
                <a:lnTo>
                  <a:pt x="202609" y="0"/>
                </a:lnTo>
                <a:cubicBezTo>
                  <a:pt x="476849" y="351791"/>
                  <a:pt x="895159" y="457979"/>
                  <a:pt x="895159" y="1926718"/>
                </a:cubicBezTo>
                <a:cubicBezTo>
                  <a:pt x="895159" y="2292089"/>
                  <a:pt x="912083" y="2299784"/>
                  <a:pt x="888486" y="2643937"/>
                </a:cubicBezTo>
                <a:lnTo>
                  <a:pt x="55541" y="3099791"/>
                </a:lnTo>
                <a:lnTo>
                  <a:pt x="202609" y="1"/>
                </a:lnTo>
                <a:close/>
              </a:path>
              <a:path w="901034" h="4251147" fill="none">
                <a:moveTo>
                  <a:pt x="351175" y="509417"/>
                </a:moveTo>
                <a:cubicBezTo>
                  <a:pt x="351175" y="509417"/>
                  <a:pt x="373205" y="567547"/>
                  <a:pt x="380738" y="628472"/>
                </a:cubicBezTo>
                <a:cubicBezTo>
                  <a:pt x="388271" y="689397"/>
                  <a:pt x="376764" y="430981"/>
                  <a:pt x="396373" y="874965"/>
                </a:cubicBezTo>
                <a:cubicBezTo>
                  <a:pt x="415982" y="1318949"/>
                  <a:pt x="377203" y="2022323"/>
                  <a:pt x="320262" y="2663905"/>
                </a:cubicBezTo>
                <a:cubicBezTo>
                  <a:pt x="320262" y="3029276"/>
                  <a:pt x="23597" y="3906994"/>
                  <a:pt x="0" y="4251147"/>
                </a:cubicBezTo>
              </a:path>
            </a:pathLst>
          </a:custGeom>
          <a:noFill/>
          <a:ln w="76200" cap="flat" cmpd="sng">
            <a:solidFill>
              <a:srgbClr val="FF6600"/>
            </a:solidFill>
            <a:prstDash val="solid"/>
            <a:round/>
            <a:headEnd type="arrow" w="med" len="med"/>
            <a:tailEnd type="arrow" w="med" len="med"/>
          </a:ln>
          <a:effectLst>
            <a:outerShdw blurRad="63500" dist="20000" dir="5400000" rotWithShape="0">
              <a:srgbClr val="000000">
                <a:alpha val="37999"/>
              </a:srgbClr>
            </a:outerShdw>
          </a:effectLst>
        </p:spPr>
        <p:txBody>
          <a:bodyPr anchor="ctr">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a:lstStyle>
          <a:p>
            <a:pPr>
              <a:defRPr/>
            </a:pPr>
            <a:endParaRPr lang="en-US">
              <a:latin typeface="Arial" pitchFamily="1" charset="0"/>
              <a:ea typeface="ＭＳ Ｐゴシック" pitchFamily="1" charset="-128"/>
              <a:cs typeface="ＭＳ Ｐゴシック" pitchFamily="1" charset="-128"/>
            </a:endParaRPr>
          </a:p>
        </p:txBody>
      </p:sp>
      <p:sp>
        <p:nvSpPr>
          <p:cNvPr id="10" name="Arc 19"/>
          <p:cNvSpPr>
            <a:spLocks/>
          </p:cNvSpPr>
          <p:nvPr/>
        </p:nvSpPr>
        <p:spPr bwMode="auto">
          <a:xfrm rot="-6663290">
            <a:off x="4244263" y="4086699"/>
            <a:ext cx="725930" cy="3499691"/>
          </a:xfrm>
          <a:custGeom>
            <a:avLst/>
            <a:gdLst>
              <a:gd name="T0" fmla="*/ 761082 w 1228027"/>
              <a:gd name="T1" fmla="*/ 92935 h 6385450"/>
              <a:gd name="T2" fmla="*/ 614014 w 1228027"/>
              <a:gd name="T3" fmla="*/ 3192725 h 6385450"/>
              <a:gd name="T4" fmla="*/ 1192369 w 1228027"/>
              <a:gd name="T5" fmla="*/ 4264904 h 6385450"/>
              <a:gd name="T6" fmla="*/ 11796480 60000 65536"/>
              <a:gd name="T7" fmla="*/ 11796480 60000 65536"/>
              <a:gd name="T8" fmla="*/ 11796480 60000 65536"/>
              <a:gd name="T9" fmla="*/ 761082 w 1228027"/>
              <a:gd name="T10" fmla="*/ 92935 h 6385450"/>
              <a:gd name="T11" fmla="*/ 1228027 w 1228027"/>
              <a:gd name="T12" fmla="*/ 4264904 h 6385450"/>
              <a:gd name="connsiteX0" fmla="*/ 202609 w 669555"/>
              <a:gd name="connsiteY0" fmla="*/ 1 h 4251148"/>
              <a:gd name="connsiteX1" fmla="*/ 202609 w 669555"/>
              <a:gd name="connsiteY1" fmla="*/ 0 h 4251148"/>
              <a:gd name="connsiteX2" fmla="*/ 669555 w 669555"/>
              <a:gd name="connsiteY2" fmla="*/ 3099791 h 4251148"/>
              <a:gd name="connsiteX3" fmla="*/ 633896 w 669555"/>
              <a:gd name="connsiteY3" fmla="*/ 4171975 h 4251148"/>
              <a:gd name="connsiteX4" fmla="*/ 55541 w 669555"/>
              <a:gd name="connsiteY4" fmla="*/ 3099791 h 4251148"/>
              <a:gd name="connsiteX5" fmla="*/ 202609 w 669555"/>
              <a:gd name="connsiteY5" fmla="*/ 1 h 4251148"/>
              <a:gd name="connsiteX0" fmla="*/ 202609 w 669555"/>
              <a:gd name="connsiteY0" fmla="*/ 1 h 4251148"/>
              <a:gd name="connsiteX1" fmla="*/ 202609 w 669555"/>
              <a:gd name="connsiteY1" fmla="*/ 0 h 4251148"/>
              <a:gd name="connsiteX2" fmla="*/ 669555 w 669555"/>
              <a:gd name="connsiteY2" fmla="*/ 3099791 h 4251148"/>
              <a:gd name="connsiteX3" fmla="*/ 0 w 669555"/>
              <a:gd name="connsiteY3" fmla="*/ 4251147 h 4251148"/>
              <a:gd name="connsiteX0" fmla="*/ 202609 w 669555"/>
              <a:gd name="connsiteY0" fmla="*/ 1 h 4251147"/>
              <a:gd name="connsiteX1" fmla="*/ 202609 w 669555"/>
              <a:gd name="connsiteY1" fmla="*/ 0 h 4251147"/>
              <a:gd name="connsiteX2" fmla="*/ 669555 w 669555"/>
              <a:gd name="connsiteY2" fmla="*/ 3099791 h 4251147"/>
              <a:gd name="connsiteX3" fmla="*/ 633896 w 669555"/>
              <a:gd name="connsiteY3" fmla="*/ 4171975 h 4251147"/>
              <a:gd name="connsiteX4" fmla="*/ 55541 w 669555"/>
              <a:gd name="connsiteY4" fmla="*/ 3099791 h 4251147"/>
              <a:gd name="connsiteX5" fmla="*/ 202609 w 669555"/>
              <a:gd name="connsiteY5" fmla="*/ 1 h 4251147"/>
              <a:gd name="connsiteX0" fmla="*/ 202609 w 669555"/>
              <a:gd name="connsiteY0" fmla="*/ 1 h 4251147"/>
              <a:gd name="connsiteX1" fmla="*/ 202609 w 669555"/>
              <a:gd name="connsiteY1" fmla="*/ 0 h 4251147"/>
              <a:gd name="connsiteX2" fmla="*/ 320262 w 669555"/>
              <a:gd name="connsiteY2" fmla="*/ 2663905 h 4251147"/>
              <a:gd name="connsiteX3" fmla="*/ 0 w 669555"/>
              <a:gd name="connsiteY3" fmla="*/ 4251147 h 4251147"/>
              <a:gd name="connsiteX0" fmla="*/ 202609 w 669555"/>
              <a:gd name="connsiteY0" fmla="*/ 1 h 4251147"/>
              <a:gd name="connsiteX1" fmla="*/ 202609 w 669555"/>
              <a:gd name="connsiteY1" fmla="*/ 0 h 4251147"/>
              <a:gd name="connsiteX2" fmla="*/ 669555 w 669555"/>
              <a:gd name="connsiteY2" fmla="*/ 3099791 h 4251147"/>
              <a:gd name="connsiteX3" fmla="*/ 581669 w 669555"/>
              <a:gd name="connsiteY3" fmla="*/ 2601277 h 4251147"/>
              <a:gd name="connsiteX4" fmla="*/ 55541 w 669555"/>
              <a:gd name="connsiteY4" fmla="*/ 3099791 h 4251147"/>
              <a:gd name="connsiteX5" fmla="*/ 202609 w 669555"/>
              <a:gd name="connsiteY5" fmla="*/ 1 h 4251147"/>
              <a:gd name="connsiteX0" fmla="*/ 202609 w 669555"/>
              <a:gd name="connsiteY0" fmla="*/ 1 h 4251147"/>
              <a:gd name="connsiteX1" fmla="*/ 202609 w 669555"/>
              <a:gd name="connsiteY1" fmla="*/ 0 h 4251147"/>
              <a:gd name="connsiteX2" fmla="*/ 320262 w 669555"/>
              <a:gd name="connsiteY2" fmla="*/ 2663905 h 4251147"/>
              <a:gd name="connsiteX3" fmla="*/ 0 w 669555"/>
              <a:gd name="connsiteY3" fmla="*/ 4251147 h 4251147"/>
              <a:gd name="connsiteX0" fmla="*/ 202609 w 895159"/>
              <a:gd name="connsiteY0" fmla="*/ 1 h 4251147"/>
              <a:gd name="connsiteX1" fmla="*/ 202609 w 895159"/>
              <a:gd name="connsiteY1" fmla="*/ 0 h 4251147"/>
              <a:gd name="connsiteX2" fmla="*/ 895159 w 895159"/>
              <a:gd name="connsiteY2" fmla="*/ 1926718 h 4251147"/>
              <a:gd name="connsiteX3" fmla="*/ 581669 w 895159"/>
              <a:gd name="connsiteY3" fmla="*/ 2601277 h 4251147"/>
              <a:gd name="connsiteX4" fmla="*/ 55541 w 895159"/>
              <a:gd name="connsiteY4" fmla="*/ 3099791 h 4251147"/>
              <a:gd name="connsiteX5" fmla="*/ 202609 w 895159"/>
              <a:gd name="connsiteY5" fmla="*/ 1 h 4251147"/>
              <a:gd name="connsiteX0" fmla="*/ 202609 w 895159"/>
              <a:gd name="connsiteY0" fmla="*/ 1 h 4251147"/>
              <a:gd name="connsiteX1" fmla="*/ 202609 w 895159"/>
              <a:gd name="connsiteY1" fmla="*/ 0 h 4251147"/>
              <a:gd name="connsiteX2" fmla="*/ 320262 w 895159"/>
              <a:gd name="connsiteY2" fmla="*/ 2663905 h 4251147"/>
              <a:gd name="connsiteX3" fmla="*/ 0 w 895159"/>
              <a:gd name="connsiteY3" fmla="*/ 4251147 h 4251147"/>
              <a:gd name="connsiteX0" fmla="*/ 386754 w 1079304"/>
              <a:gd name="connsiteY0" fmla="*/ 1 h 4251147"/>
              <a:gd name="connsiteX1" fmla="*/ 386754 w 1079304"/>
              <a:gd name="connsiteY1" fmla="*/ 0 h 4251147"/>
              <a:gd name="connsiteX2" fmla="*/ 1079304 w 1079304"/>
              <a:gd name="connsiteY2" fmla="*/ 1926718 h 4251147"/>
              <a:gd name="connsiteX3" fmla="*/ 0 w 1079304"/>
              <a:gd name="connsiteY3" fmla="*/ 2015918 h 4251147"/>
              <a:gd name="connsiteX4" fmla="*/ 239686 w 1079304"/>
              <a:gd name="connsiteY4" fmla="*/ 3099791 h 4251147"/>
              <a:gd name="connsiteX5" fmla="*/ 386754 w 1079304"/>
              <a:gd name="connsiteY5" fmla="*/ 1 h 4251147"/>
              <a:gd name="connsiteX0" fmla="*/ 386754 w 1079304"/>
              <a:gd name="connsiteY0" fmla="*/ 1 h 4251147"/>
              <a:gd name="connsiteX1" fmla="*/ 386754 w 1079304"/>
              <a:gd name="connsiteY1" fmla="*/ 0 h 4251147"/>
              <a:gd name="connsiteX2" fmla="*/ 504407 w 1079304"/>
              <a:gd name="connsiteY2" fmla="*/ 2663905 h 4251147"/>
              <a:gd name="connsiteX3" fmla="*/ 184145 w 1079304"/>
              <a:gd name="connsiteY3"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202609 w 901034"/>
              <a:gd name="connsiteY0" fmla="*/ 1 h 4251147"/>
              <a:gd name="connsiteX1" fmla="*/ 202609 w 901034"/>
              <a:gd name="connsiteY1" fmla="*/ 0 h 4251147"/>
              <a:gd name="connsiteX2" fmla="*/ 320262 w 901034"/>
              <a:gd name="connsiteY2" fmla="*/ 2663905 h 4251147"/>
              <a:gd name="connsiteX3" fmla="*/ 0 w 901034"/>
              <a:gd name="connsiteY3" fmla="*/ 4251147 h 4251147"/>
              <a:gd name="connsiteX0" fmla="*/ 202609 w 901034"/>
              <a:gd name="connsiteY0" fmla="*/ 64812 h 4315958"/>
              <a:gd name="connsiteX1" fmla="*/ 202609 w 901034"/>
              <a:gd name="connsiteY1" fmla="*/ 64811 h 4315958"/>
              <a:gd name="connsiteX2" fmla="*/ 895159 w 901034"/>
              <a:gd name="connsiteY2" fmla="*/ 1991529 h 4315958"/>
              <a:gd name="connsiteX3" fmla="*/ 888486 w 901034"/>
              <a:gd name="connsiteY3" fmla="*/ 2708748 h 4315958"/>
              <a:gd name="connsiteX4" fmla="*/ 55541 w 901034"/>
              <a:gd name="connsiteY4" fmla="*/ 3164602 h 4315958"/>
              <a:gd name="connsiteX5" fmla="*/ 202609 w 901034"/>
              <a:gd name="connsiteY5" fmla="*/ 64812 h 4315958"/>
              <a:gd name="connsiteX0" fmla="*/ 202609 w 901034"/>
              <a:gd name="connsiteY0" fmla="*/ 64812 h 4315958"/>
              <a:gd name="connsiteX1" fmla="*/ 202609 w 901034"/>
              <a:gd name="connsiteY1" fmla="*/ 64811 h 4315958"/>
              <a:gd name="connsiteX2" fmla="*/ 396373 w 901034"/>
              <a:gd name="connsiteY2" fmla="*/ 939776 h 4315958"/>
              <a:gd name="connsiteX3" fmla="*/ 320262 w 901034"/>
              <a:gd name="connsiteY3" fmla="*/ 2728716 h 4315958"/>
              <a:gd name="connsiteX4" fmla="*/ 0 w 901034"/>
              <a:gd name="connsiteY4" fmla="*/ 4315958 h 4315958"/>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202609 w 901034"/>
              <a:gd name="connsiteY0" fmla="*/ 1 h 4251147"/>
              <a:gd name="connsiteX1" fmla="*/ 335314 w 901034"/>
              <a:gd name="connsiteY1" fmla="*/ 438706 h 4251147"/>
              <a:gd name="connsiteX2" fmla="*/ 396373 w 901034"/>
              <a:gd name="connsiteY2" fmla="*/ 874965 h 4251147"/>
              <a:gd name="connsiteX3" fmla="*/ 320262 w 901034"/>
              <a:gd name="connsiteY3" fmla="*/ 2663905 h 4251147"/>
              <a:gd name="connsiteX4" fmla="*/ 0 w 901034"/>
              <a:gd name="connsiteY4"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332451 w 901034"/>
              <a:gd name="connsiteY0" fmla="*/ 362228 h 4251147"/>
              <a:gd name="connsiteX1" fmla="*/ 335314 w 901034"/>
              <a:gd name="connsiteY1" fmla="*/ 438706 h 4251147"/>
              <a:gd name="connsiteX2" fmla="*/ 396373 w 901034"/>
              <a:gd name="connsiteY2" fmla="*/ 874965 h 4251147"/>
              <a:gd name="connsiteX3" fmla="*/ 320262 w 901034"/>
              <a:gd name="connsiteY3" fmla="*/ 2663905 h 4251147"/>
              <a:gd name="connsiteX4" fmla="*/ 0 w 901034"/>
              <a:gd name="connsiteY4"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332451 w 901034"/>
              <a:gd name="connsiteY0" fmla="*/ 362228 h 4251147"/>
              <a:gd name="connsiteX1" fmla="*/ 380738 w 901034"/>
              <a:gd name="connsiteY1" fmla="*/ 628472 h 4251147"/>
              <a:gd name="connsiteX2" fmla="*/ 396373 w 901034"/>
              <a:gd name="connsiteY2" fmla="*/ 874965 h 4251147"/>
              <a:gd name="connsiteX3" fmla="*/ 320262 w 901034"/>
              <a:gd name="connsiteY3" fmla="*/ 2663905 h 4251147"/>
              <a:gd name="connsiteX4" fmla="*/ 0 w 901034"/>
              <a:gd name="connsiteY4" fmla="*/ 4251147 h 4251147"/>
              <a:gd name="connsiteX0" fmla="*/ 202609 w 901034"/>
              <a:gd name="connsiteY0" fmla="*/ 1 h 4251147"/>
              <a:gd name="connsiteX1" fmla="*/ 202609 w 901034"/>
              <a:gd name="connsiteY1" fmla="*/ 0 h 4251147"/>
              <a:gd name="connsiteX2" fmla="*/ 895159 w 901034"/>
              <a:gd name="connsiteY2" fmla="*/ 1926718 h 4251147"/>
              <a:gd name="connsiteX3" fmla="*/ 888486 w 901034"/>
              <a:gd name="connsiteY3" fmla="*/ 2643937 h 4251147"/>
              <a:gd name="connsiteX4" fmla="*/ 55541 w 901034"/>
              <a:gd name="connsiteY4" fmla="*/ 3099791 h 4251147"/>
              <a:gd name="connsiteX5" fmla="*/ 202609 w 901034"/>
              <a:gd name="connsiteY5" fmla="*/ 1 h 4251147"/>
              <a:gd name="connsiteX0" fmla="*/ 351175 w 901034"/>
              <a:gd name="connsiteY0" fmla="*/ 509417 h 4251147"/>
              <a:gd name="connsiteX1" fmla="*/ 380738 w 901034"/>
              <a:gd name="connsiteY1" fmla="*/ 628472 h 4251147"/>
              <a:gd name="connsiteX2" fmla="*/ 396373 w 901034"/>
              <a:gd name="connsiteY2" fmla="*/ 874965 h 4251147"/>
              <a:gd name="connsiteX3" fmla="*/ 320262 w 901034"/>
              <a:gd name="connsiteY3" fmla="*/ 2663905 h 4251147"/>
              <a:gd name="connsiteX4" fmla="*/ 0 w 901034"/>
              <a:gd name="connsiteY4" fmla="*/ 4251147 h 4251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034" h="4251147" stroke="0">
                <a:moveTo>
                  <a:pt x="202609" y="1"/>
                </a:moveTo>
                <a:lnTo>
                  <a:pt x="202609" y="0"/>
                </a:lnTo>
                <a:cubicBezTo>
                  <a:pt x="476849" y="351791"/>
                  <a:pt x="895159" y="457979"/>
                  <a:pt x="895159" y="1926718"/>
                </a:cubicBezTo>
                <a:cubicBezTo>
                  <a:pt x="895159" y="2292089"/>
                  <a:pt x="912083" y="2299784"/>
                  <a:pt x="888486" y="2643937"/>
                </a:cubicBezTo>
                <a:lnTo>
                  <a:pt x="55541" y="3099791"/>
                </a:lnTo>
                <a:lnTo>
                  <a:pt x="202609" y="1"/>
                </a:lnTo>
                <a:close/>
              </a:path>
              <a:path w="901034" h="4251147" fill="none">
                <a:moveTo>
                  <a:pt x="351175" y="509417"/>
                </a:moveTo>
                <a:cubicBezTo>
                  <a:pt x="351175" y="509417"/>
                  <a:pt x="373205" y="567547"/>
                  <a:pt x="380738" y="628472"/>
                </a:cubicBezTo>
                <a:cubicBezTo>
                  <a:pt x="388271" y="689397"/>
                  <a:pt x="376764" y="430981"/>
                  <a:pt x="396373" y="874965"/>
                </a:cubicBezTo>
                <a:cubicBezTo>
                  <a:pt x="415982" y="1318949"/>
                  <a:pt x="377203" y="2022323"/>
                  <a:pt x="320262" y="2663905"/>
                </a:cubicBezTo>
                <a:cubicBezTo>
                  <a:pt x="320262" y="3029276"/>
                  <a:pt x="23597" y="3906994"/>
                  <a:pt x="0" y="4251147"/>
                </a:cubicBezTo>
              </a:path>
            </a:pathLst>
          </a:custGeom>
          <a:noFill/>
          <a:ln w="76200" cap="flat" cmpd="sng">
            <a:solidFill>
              <a:srgbClr val="FF6600"/>
            </a:solidFill>
            <a:prstDash val="solid"/>
            <a:round/>
            <a:headEnd type="arrow" w="med" len="med"/>
            <a:tailEnd type="arrow" w="med" len="med"/>
          </a:ln>
          <a:effectLst>
            <a:outerShdw blurRad="63500" dist="20000" dir="5400000" rotWithShape="0">
              <a:srgbClr val="000000">
                <a:alpha val="37999"/>
              </a:srgbClr>
            </a:outerShdw>
          </a:effectLst>
        </p:spPr>
        <p:txBody>
          <a:bodyPr anchor="ctr">
            <a:prstTxWarp prst="textNoShape">
              <a:avLst/>
            </a:prstTxWarp>
          </a:bodyPr>
          <a:lstStyle>
            <a:defPPr>
              <a:defRPr lang="en-US"/>
            </a:defPPr>
            <a:lvl1pPr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a:lstStyle>
          <a:p>
            <a:pPr>
              <a:defRPr/>
            </a:pPr>
            <a:endParaRPr lang="en-US">
              <a:latin typeface="Arial" pitchFamily="1" charset="0"/>
              <a:ea typeface="ＭＳ Ｐゴシック" pitchFamily="1" charset="-128"/>
              <a:cs typeface="ＭＳ Ｐゴシック" pitchFamily="1"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8802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 name="Line 23"/>
          <p:cNvSpPr>
            <a:spLocks noChangeShapeType="1"/>
          </p:cNvSpPr>
          <p:nvPr/>
        </p:nvSpPr>
        <p:spPr bwMode="auto">
          <a:xfrm flipV="1">
            <a:off x="3196871" y="4365623"/>
            <a:ext cx="2068867" cy="1079501"/>
          </a:xfrm>
          <a:prstGeom prst="line">
            <a:avLst/>
          </a:prstGeom>
          <a:noFill/>
          <a:ln w="381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 name="Titolo 1"/>
          <p:cNvSpPr>
            <a:spLocks noGrp="1"/>
          </p:cNvSpPr>
          <p:nvPr>
            <p:ph type="title"/>
          </p:nvPr>
        </p:nvSpPr>
        <p:spPr>
          <a:xfrm>
            <a:off x="457200" y="44624"/>
            <a:ext cx="8229600" cy="1143000"/>
          </a:xfrm>
        </p:spPr>
        <p:txBody>
          <a:bodyPr>
            <a:normAutofit/>
          </a:bodyPr>
          <a:lstStyle/>
          <a:p>
            <a:r>
              <a:rPr lang="en-US" sz="3600" dirty="0"/>
              <a:t>1 – A and A’ have separate </a:t>
            </a:r>
            <a:r>
              <a:rPr lang="en-US" sz="3600" dirty="0" smtClean="0"/>
              <a:t>routers</a:t>
            </a:r>
            <a:endParaRPr lang="it-IT" sz="3600" dirty="0"/>
          </a:p>
        </p:txBody>
      </p:sp>
      <p:sp>
        <p:nvSpPr>
          <p:cNvPr id="5" name="Line 473"/>
          <p:cNvSpPr>
            <a:spLocks noChangeShapeType="1"/>
          </p:cNvSpPr>
          <p:nvPr/>
        </p:nvSpPr>
        <p:spPr bwMode="auto">
          <a:xfrm flipV="1">
            <a:off x="3203575" y="5445125"/>
            <a:ext cx="2089150"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6" name="Line 469"/>
          <p:cNvSpPr>
            <a:spLocks noChangeShapeType="1"/>
          </p:cNvSpPr>
          <p:nvPr/>
        </p:nvSpPr>
        <p:spPr bwMode="auto">
          <a:xfrm flipH="1" flipV="1">
            <a:off x="5364163" y="4365625"/>
            <a:ext cx="0" cy="1008063"/>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nvGrpSpPr>
          <p:cNvPr id="3" name="Group 256"/>
          <p:cNvGrpSpPr>
            <a:grpSpLocks/>
          </p:cNvGrpSpPr>
          <p:nvPr/>
        </p:nvGrpSpPr>
        <p:grpSpPr bwMode="auto">
          <a:xfrm>
            <a:off x="2687638" y="5588000"/>
            <a:ext cx="647700" cy="433388"/>
            <a:chOff x="3515" y="3702"/>
            <a:chExt cx="408" cy="273"/>
          </a:xfrm>
        </p:grpSpPr>
        <p:sp>
          <p:nvSpPr>
            <p:cNvPr id="8" name="Line 50"/>
            <p:cNvSpPr>
              <a:spLocks noChangeShapeType="1"/>
            </p:cNvSpPr>
            <p:nvPr/>
          </p:nvSpPr>
          <p:spPr bwMode="auto">
            <a:xfrm flipH="1" flipV="1">
              <a:off x="3515" y="3839"/>
              <a:ext cx="408"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9" name="Line 51"/>
            <p:cNvSpPr>
              <a:spLocks noChangeShapeType="1"/>
            </p:cNvSpPr>
            <p:nvPr/>
          </p:nvSpPr>
          <p:spPr bwMode="auto">
            <a:xfrm flipH="1" flipV="1">
              <a:off x="3735" y="3702"/>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10" name="Line 52"/>
            <p:cNvSpPr>
              <a:spLocks noChangeShapeType="1"/>
            </p:cNvSpPr>
            <p:nvPr/>
          </p:nvSpPr>
          <p:spPr bwMode="auto">
            <a:xfrm flipH="1" flipV="1">
              <a:off x="3606"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11" name="Line 53"/>
            <p:cNvSpPr>
              <a:spLocks noChangeShapeType="1"/>
            </p:cNvSpPr>
            <p:nvPr/>
          </p:nvSpPr>
          <p:spPr bwMode="auto">
            <a:xfrm flipH="1" flipV="1">
              <a:off x="3864"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grpSp>
        <p:nvGrpSpPr>
          <p:cNvPr id="4" name="Group 48"/>
          <p:cNvGrpSpPr>
            <a:grpSpLocks/>
          </p:cNvGrpSpPr>
          <p:nvPr/>
        </p:nvGrpSpPr>
        <p:grpSpPr bwMode="auto">
          <a:xfrm>
            <a:off x="5588000" y="1052513"/>
            <a:ext cx="2224088" cy="1778000"/>
            <a:chOff x="2744" y="2854"/>
            <a:chExt cx="1401" cy="1120"/>
          </a:xfrm>
        </p:grpSpPr>
        <p:sp>
          <p:nvSpPr>
            <p:cNvPr id="13" name="AutoShape 2"/>
            <p:cNvSpPr>
              <a:spLocks noChangeArrowheads="1"/>
            </p:cNvSpPr>
            <p:nvPr/>
          </p:nvSpPr>
          <p:spPr bwMode="auto">
            <a:xfrm>
              <a:off x="2744" y="2854"/>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14" name="Text Box 3"/>
            <p:cNvSpPr txBox="1">
              <a:spLocks noChangeArrowheads="1"/>
            </p:cNvSpPr>
            <p:nvPr/>
          </p:nvSpPr>
          <p:spPr bwMode="auto">
            <a:xfrm>
              <a:off x="3151" y="3248"/>
              <a:ext cx="636" cy="21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a:latin typeface="Calibri" pitchFamily="34" charset="0"/>
                </a:rPr>
                <a:t>GEANT</a:t>
              </a:r>
              <a:endParaRPr lang="it-IT" sz="1600" b="1">
                <a:latin typeface="Calibri" pitchFamily="34" charset="0"/>
              </a:endParaRPr>
            </a:p>
          </p:txBody>
        </p:sp>
      </p:grpSp>
      <p:grpSp>
        <p:nvGrpSpPr>
          <p:cNvPr id="7" name="Group 49"/>
          <p:cNvGrpSpPr>
            <a:grpSpLocks/>
          </p:cNvGrpSpPr>
          <p:nvPr/>
        </p:nvGrpSpPr>
        <p:grpSpPr bwMode="auto">
          <a:xfrm>
            <a:off x="979488" y="1052513"/>
            <a:ext cx="2224087" cy="1778000"/>
            <a:chOff x="340" y="391"/>
            <a:chExt cx="1401" cy="1120"/>
          </a:xfrm>
        </p:grpSpPr>
        <p:sp>
          <p:nvSpPr>
            <p:cNvPr id="16" name="AutoShape 4"/>
            <p:cNvSpPr>
              <a:spLocks noChangeArrowheads="1"/>
            </p:cNvSpPr>
            <p:nvPr/>
          </p:nvSpPr>
          <p:spPr bwMode="auto">
            <a:xfrm>
              <a:off x="340" y="391"/>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17" name="Text Box 5"/>
            <p:cNvSpPr txBox="1">
              <a:spLocks noChangeArrowheads="1"/>
            </p:cNvSpPr>
            <p:nvPr/>
          </p:nvSpPr>
          <p:spPr bwMode="auto">
            <a:xfrm>
              <a:off x="703" y="619"/>
              <a:ext cx="636" cy="6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smtClean="0">
                  <a:latin typeface="Calibri" pitchFamily="34" charset="0"/>
                </a:rPr>
                <a:t>GEANT</a:t>
              </a:r>
              <a:br>
                <a:rPr lang="en-US" sz="1600" b="1" dirty="0" smtClean="0">
                  <a:latin typeface="Calibri" pitchFamily="34" charset="0"/>
                </a:rPr>
              </a:br>
              <a:r>
                <a:rPr lang="en-US" sz="1600" b="1" dirty="0" smtClean="0">
                  <a:latin typeface="Calibri" pitchFamily="34" charset="0"/>
                </a:rPr>
                <a:t>LHCONE</a:t>
              </a:r>
              <a:r>
                <a:rPr lang="it-IT" sz="1600" b="1" dirty="0">
                  <a:latin typeface="Calibri" pitchFamily="34" charset="0"/>
                </a:rPr>
                <a:t/>
              </a:r>
              <a:br>
                <a:rPr lang="it-IT" sz="1600" b="1" dirty="0">
                  <a:latin typeface="Calibri" pitchFamily="34" charset="0"/>
                </a:rPr>
              </a:br>
              <a:r>
                <a:rPr lang="it-IT" sz="1600" b="1" dirty="0" smtClean="0">
                  <a:latin typeface="Calibri" pitchFamily="34" charset="0"/>
                </a:rPr>
                <a:t>routing </a:t>
              </a:r>
              <a:r>
                <a:rPr lang="it-IT" sz="1600" b="1" dirty="0" err="1" smtClean="0">
                  <a:latin typeface="Calibri" pitchFamily="34" charset="0"/>
                </a:rPr>
                <a:t>instance</a:t>
              </a:r>
              <a:endParaRPr lang="en-US" sz="1600" b="1" dirty="0" smtClean="0">
                <a:latin typeface="Calibri" pitchFamily="34" charset="0"/>
              </a:endParaRPr>
            </a:p>
          </p:txBody>
        </p:sp>
      </p:grpSp>
      <p:sp>
        <p:nvSpPr>
          <p:cNvPr id="18" name="AutoShape 7"/>
          <p:cNvSpPr>
            <a:spLocks noChangeArrowheads="1"/>
          </p:cNvSpPr>
          <p:nvPr/>
        </p:nvSpPr>
        <p:spPr bwMode="auto">
          <a:xfrm>
            <a:off x="1714500" y="5084763"/>
            <a:ext cx="2025650" cy="1406525"/>
          </a:xfrm>
          <a:prstGeom prst="roundRect">
            <a:avLst>
              <a:gd name="adj" fmla="val 16667"/>
            </a:avLst>
          </a:prstGeom>
          <a:noFill/>
          <a:ln w="9525" algn="ctr">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nchor="ctr"/>
          <a:lstStyle/>
          <a:p>
            <a:endParaRPr lang="it-IT"/>
          </a:p>
        </p:txBody>
      </p:sp>
      <p:sp>
        <p:nvSpPr>
          <p:cNvPr id="19" name="Line 23"/>
          <p:cNvSpPr>
            <a:spLocks noChangeShapeType="1"/>
          </p:cNvSpPr>
          <p:nvPr/>
        </p:nvSpPr>
        <p:spPr bwMode="auto">
          <a:xfrm flipH="1" flipV="1">
            <a:off x="3054350" y="4437063"/>
            <a:ext cx="0" cy="936625"/>
          </a:xfrm>
          <a:prstGeom prst="line">
            <a:avLst/>
          </a:prstGeom>
          <a:noFill/>
          <a:ln w="381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nvGrpSpPr>
          <p:cNvPr id="12" name="Group 24"/>
          <p:cNvGrpSpPr>
            <a:grpSpLocks/>
          </p:cNvGrpSpPr>
          <p:nvPr/>
        </p:nvGrpSpPr>
        <p:grpSpPr bwMode="auto">
          <a:xfrm>
            <a:off x="2832100" y="5300663"/>
            <a:ext cx="447675" cy="396875"/>
            <a:chOff x="4623" y="1502"/>
            <a:chExt cx="282" cy="250"/>
          </a:xfrm>
        </p:grpSpPr>
        <p:pic>
          <p:nvPicPr>
            <p:cNvPr id="21" name="Picture 25"/>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2" name="Text Box 26"/>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15" name="Group 27"/>
          <p:cNvGrpSpPr>
            <a:grpSpLocks/>
          </p:cNvGrpSpPr>
          <p:nvPr/>
        </p:nvGrpSpPr>
        <p:grpSpPr bwMode="auto">
          <a:xfrm>
            <a:off x="1692275" y="2636838"/>
            <a:ext cx="2224088" cy="1778000"/>
            <a:chOff x="1202" y="2492"/>
            <a:chExt cx="1401" cy="1120"/>
          </a:xfrm>
        </p:grpSpPr>
        <p:sp>
          <p:nvSpPr>
            <p:cNvPr id="24" name="AutoShape 28"/>
            <p:cNvSpPr>
              <a:spLocks noChangeArrowheads="1"/>
            </p:cNvSpPr>
            <p:nvPr/>
          </p:nvSpPr>
          <p:spPr bwMode="auto">
            <a:xfrm>
              <a:off x="1202" y="2492"/>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25" name="Text Box 29"/>
            <p:cNvSpPr txBox="1">
              <a:spLocks noChangeArrowheads="1"/>
            </p:cNvSpPr>
            <p:nvPr/>
          </p:nvSpPr>
          <p:spPr bwMode="auto">
            <a:xfrm>
              <a:off x="1655" y="2750"/>
              <a:ext cx="590" cy="6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latin typeface="Calibri" pitchFamily="34" charset="0"/>
                </a:rPr>
                <a:t>GARR</a:t>
              </a:r>
              <a:br>
                <a:rPr lang="en-US" sz="1600" b="1" dirty="0">
                  <a:latin typeface="Calibri" pitchFamily="34" charset="0"/>
                </a:rPr>
              </a:br>
              <a:r>
                <a:rPr lang="en-US" sz="1600" b="1" dirty="0" smtClean="0">
                  <a:latin typeface="Calibri" pitchFamily="34" charset="0"/>
                </a:rPr>
                <a:t>LHCONE routing instance</a:t>
              </a:r>
              <a:endParaRPr lang="it-IT" sz="1600" b="1" dirty="0">
                <a:latin typeface="Calibri" pitchFamily="34" charset="0"/>
              </a:endParaRPr>
            </a:p>
          </p:txBody>
        </p:sp>
      </p:grpSp>
      <p:grpSp>
        <p:nvGrpSpPr>
          <p:cNvPr id="20" name="Group 30"/>
          <p:cNvGrpSpPr>
            <a:grpSpLocks/>
          </p:cNvGrpSpPr>
          <p:nvPr/>
        </p:nvGrpSpPr>
        <p:grpSpPr bwMode="auto">
          <a:xfrm>
            <a:off x="4356100" y="2565400"/>
            <a:ext cx="2224088" cy="1778000"/>
            <a:chOff x="1202" y="2492"/>
            <a:chExt cx="1401" cy="1120"/>
          </a:xfrm>
        </p:grpSpPr>
        <p:sp>
          <p:nvSpPr>
            <p:cNvPr id="27" name="AutoShape 31"/>
            <p:cNvSpPr>
              <a:spLocks noChangeArrowheads="1"/>
            </p:cNvSpPr>
            <p:nvPr/>
          </p:nvSpPr>
          <p:spPr bwMode="auto">
            <a:xfrm>
              <a:off x="1202" y="2492"/>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28" name="Text Box 32"/>
            <p:cNvSpPr txBox="1">
              <a:spLocks noChangeArrowheads="1"/>
            </p:cNvSpPr>
            <p:nvPr/>
          </p:nvSpPr>
          <p:spPr bwMode="auto">
            <a:xfrm>
              <a:off x="1655" y="2750"/>
              <a:ext cx="499" cy="52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a:latin typeface="Calibri" pitchFamily="34" charset="0"/>
                </a:rPr>
                <a:t>GARR</a:t>
              </a:r>
              <a:br>
                <a:rPr lang="en-US" sz="1600" b="1" dirty="0">
                  <a:latin typeface="Calibri" pitchFamily="34" charset="0"/>
                </a:rPr>
              </a:br>
              <a:r>
                <a:rPr lang="en-US" sz="1600" b="1" dirty="0">
                  <a:latin typeface="Calibri" pitchFamily="34" charset="0"/>
                </a:rPr>
                <a:t>IP service</a:t>
              </a:r>
              <a:endParaRPr lang="it-IT" sz="1600" b="1" dirty="0">
                <a:latin typeface="Calibri" pitchFamily="34" charset="0"/>
              </a:endParaRPr>
            </a:p>
          </p:txBody>
        </p:sp>
      </p:grpSp>
      <p:sp>
        <p:nvSpPr>
          <p:cNvPr id="29" name="Text Box 33"/>
          <p:cNvSpPr txBox="1">
            <a:spLocks noChangeArrowheads="1"/>
          </p:cNvSpPr>
          <p:nvPr/>
        </p:nvSpPr>
        <p:spPr bwMode="auto">
          <a:xfrm>
            <a:off x="1692275" y="5734050"/>
            <a:ext cx="1266825" cy="212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200">
                <a:solidFill>
                  <a:srgbClr val="000000"/>
                </a:solidFill>
                <a:latin typeface="Calibri" pitchFamily="34" charset="0"/>
              </a:rPr>
              <a:t>LAN Tier2</a:t>
            </a:r>
            <a:endParaRPr lang="it-IT" sz="1200">
              <a:latin typeface="Calibri" pitchFamily="34" charset="0"/>
            </a:endParaRPr>
          </a:p>
        </p:txBody>
      </p:sp>
      <p:grpSp>
        <p:nvGrpSpPr>
          <p:cNvPr id="23" name="Group 34"/>
          <p:cNvGrpSpPr>
            <a:grpSpLocks/>
          </p:cNvGrpSpPr>
          <p:nvPr/>
        </p:nvGrpSpPr>
        <p:grpSpPr bwMode="auto">
          <a:xfrm>
            <a:off x="2347913" y="2492375"/>
            <a:ext cx="447675" cy="396875"/>
            <a:chOff x="4623" y="1502"/>
            <a:chExt cx="282" cy="250"/>
          </a:xfrm>
        </p:grpSpPr>
        <p:pic>
          <p:nvPicPr>
            <p:cNvPr id="31" name="Picture 35"/>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2" name="Text Box 36"/>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sp>
        <p:nvSpPr>
          <p:cNvPr id="33" name="Freeform 37"/>
          <p:cNvSpPr>
            <a:spLocks/>
          </p:cNvSpPr>
          <p:nvPr/>
        </p:nvSpPr>
        <p:spPr bwMode="auto">
          <a:xfrm>
            <a:off x="2708275" y="4560888"/>
            <a:ext cx="336550" cy="742950"/>
          </a:xfrm>
          <a:custGeom>
            <a:avLst/>
            <a:gdLst>
              <a:gd name="T0" fmla="*/ 198 w 212"/>
              <a:gd name="T1" fmla="*/ 0 h 468"/>
              <a:gd name="T2" fmla="*/ 2 w 212"/>
              <a:gd name="T3" fmla="*/ 231 h 468"/>
              <a:gd name="T4" fmla="*/ 212 w 212"/>
              <a:gd name="T5" fmla="*/ 468 h 468"/>
            </a:gdLst>
            <a:ahLst/>
            <a:cxnLst>
              <a:cxn ang="0">
                <a:pos x="T0" y="T1"/>
              </a:cxn>
              <a:cxn ang="0">
                <a:pos x="T2" y="T3"/>
              </a:cxn>
              <a:cxn ang="0">
                <a:pos x="T4" y="T5"/>
              </a:cxn>
            </a:cxnLst>
            <a:rect l="0" t="0" r="r" b="b"/>
            <a:pathLst>
              <a:path w="212" h="468">
                <a:moveTo>
                  <a:pt x="198" y="0"/>
                </a:moveTo>
                <a:cubicBezTo>
                  <a:pt x="165" y="38"/>
                  <a:pt x="0" y="153"/>
                  <a:pt x="2" y="231"/>
                </a:cubicBezTo>
                <a:cubicBezTo>
                  <a:pt x="4" y="309"/>
                  <a:pt x="168" y="419"/>
                  <a:pt x="212" y="468"/>
                </a:cubicBezTo>
              </a:path>
            </a:pathLst>
          </a:custGeom>
          <a:noFill/>
          <a:ln w="44450" cap="flat" cmpd="sng">
            <a:solidFill>
              <a:schemeClr val="accent2"/>
            </a:solidFill>
            <a:prstDash val="sysDot"/>
            <a:round/>
            <a:headEnd type="triangle" w="sm" len="sm"/>
            <a:tailEnd type="triangle" w="sm" len="sm"/>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grpSp>
        <p:nvGrpSpPr>
          <p:cNvPr id="26" name="Group 38"/>
          <p:cNvGrpSpPr>
            <a:grpSpLocks/>
          </p:cNvGrpSpPr>
          <p:nvPr/>
        </p:nvGrpSpPr>
        <p:grpSpPr bwMode="auto">
          <a:xfrm>
            <a:off x="2843213" y="4149725"/>
            <a:ext cx="447675" cy="396875"/>
            <a:chOff x="4623" y="1502"/>
            <a:chExt cx="282" cy="250"/>
          </a:xfrm>
        </p:grpSpPr>
        <p:pic>
          <p:nvPicPr>
            <p:cNvPr id="35" name="Picture 39"/>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6" name="Text Box 40"/>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30" name="Group 42"/>
          <p:cNvGrpSpPr>
            <a:grpSpLocks/>
          </p:cNvGrpSpPr>
          <p:nvPr/>
        </p:nvGrpSpPr>
        <p:grpSpPr bwMode="auto">
          <a:xfrm>
            <a:off x="5148263" y="4149725"/>
            <a:ext cx="447675" cy="396875"/>
            <a:chOff x="4623" y="1502"/>
            <a:chExt cx="282" cy="250"/>
          </a:xfrm>
        </p:grpSpPr>
        <p:pic>
          <p:nvPicPr>
            <p:cNvPr id="38" name="Picture 43"/>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9" name="Text Box 44"/>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34" name="Group 45"/>
          <p:cNvGrpSpPr>
            <a:grpSpLocks/>
          </p:cNvGrpSpPr>
          <p:nvPr/>
        </p:nvGrpSpPr>
        <p:grpSpPr bwMode="auto">
          <a:xfrm>
            <a:off x="5940425" y="2565400"/>
            <a:ext cx="447675" cy="396875"/>
            <a:chOff x="4623" y="1502"/>
            <a:chExt cx="282" cy="250"/>
          </a:xfrm>
        </p:grpSpPr>
        <p:pic>
          <p:nvPicPr>
            <p:cNvPr id="41" name="Picture 46"/>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42" name="Text Box 47"/>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37" name="Group 847"/>
          <p:cNvGrpSpPr>
            <a:grpSpLocks/>
          </p:cNvGrpSpPr>
          <p:nvPr/>
        </p:nvGrpSpPr>
        <p:grpSpPr bwMode="auto">
          <a:xfrm>
            <a:off x="2970213" y="6070600"/>
            <a:ext cx="534987" cy="247650"/>
            <a:chOff x="5034" y="2008"/>
            <a:chExt cx="582" cy="248"/>
          </a:xfrm>
        </p:grpSpPr>
        <p:grpSp>
          <p:nvGrpSpPr>
            <p:cNvPr id="40" name="Group 848"/>
            <p:cNvGrpSpPr>
              <a:grpSpLocks/>
            </p:cNvGrpSpPr>
            <p:nvPr/>
          </p:nvGrpSpPr>
          <p:grpSpPr bwMode="auto">
            <a:xfrm>
              <a:off x="5035" y="2200"/>
              <a:ext cx="581" cy="56"/>
              <a:chOff x="528" y="3158"/>
              <a:chExt cx="2362" cy="210"/>
            </a:xfrm>
          </p:grpSpPr>
          <p:sp>
            <p:nvSpPr>
              <p:cNvPr id="205" name="Rectangle 84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43" name="Group 850"/>
              <p:cNvGrpSpPr>
                <a:grpSpLocks/>
              </p:cNvGrpSpPr>
              <p:nvPr/>
            </p:nvGrpSpPr>
            <p:grpSpPr bwMode="auto">
              <a:xfrm>
                <a:off x="528" y="3158"/>
                <a:ext cx="2362" cy="210"/>
                <a:chOff x="528" y="3158"/>
                <a:chExt cx="2362" cy="210"/>
              </a:xfrm>
            </p:grpSpPr>
            <p:sp>
              <p:nvSpPr>
                <p:cNvPr id="207" name="Rectangle 85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44" name="Group 852"/>
                <p:cNvGrpSpPr>
                  <a:grpSpLocks/>
                </p:cNvGrpSpPr>
                <p:nvPr/>
              </p:nvGrpSpPr>
              <p:grpSpPr bwMode="auto">
                <a:xfrm>
                  <a:off x="2338" y="3297"/>
                  <a:ext cx="282" cy="46"/>
                  <a:chOff x="2304" y="3888"/>
                  <a:chExt cx="384" cy="88"/>
                </a:xfrm>
              </p:grpSpPr>
              <p:sp>
                <p:nvSpPr>
                  <p:cNvPr id="241" name="Rectangle 85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42" name="Rectangle 85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43" name="Rectangle 85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209" name="Oval 85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10" name="Oval 85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11" name="Oval 85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45" name="Group 859"/>
                <p:cNvGrpSpPr>
                  <a:grpSpLocks/>
                </p:cNvGrpSpPr>
                <p:nvPr/>
              </p:nvGrpSpPr>
              <p:grpSpPr bwMode="auto">
                <a:xfrm>
                  <a:off x="2816" y="3302"/>
                  <a:ext cx="39" cy="41"/>
                  <a:chOff x="3552" y="3486"/>
                  <a:chExt cx="56" cy="74"/>
                </a:xfrm>
              </p:grpSpPr>
              <p:sp>
                <p:nvSpPr>
                  <p:cNvPr id="239" name="Oval 86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40" name="Line 86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46" name="Group 862"/>
                <p:cNvGrpSpPr>
                  <a:grpSpLocks/>
                </p:cNvGrpSpPr>
                <p:nvPr/>
              </p:nvGrpSpPr>
              <p:grpSpPr bwMode="auto">
                <a:xfrm>
                  <a:off x="2242" y="3181"/>
                  <a:ext cx="492" cy="76"/>
                  <a:chOff x="2296" y="3104"/>
                  <a:chExt cx="480" cy="104"/>
                </a:xfrm>
              </p:grpSpPr>
              <p:grpSp>
                <p:nvGrpSpPr>
                  <p:cNvPr id="47" name="Group 863"/>
                  <p:cNvGrpSpPr>
                    <a:grpSpLocks/>
                  </p:cNvGrpSpPr>
                  <p:nvPr/>
                </p:nvGrpSpPr>
                <p:grpSpPr bwMode="auto">
                  <a:xfrm>
                    <a:off x="2310" y="3120"/>
                    <a:ext cx="448" cy="72"/>
                    <a:chOff x="2310" y="3120"/>
                    <a:chExt cx="432" cy="48"/>
                  </a:xfrm>
                </p:grpSpPr>
                <p:sp>
                  <p:nvSpPr>
                    <p:cNvPr id="236" name="Rectangle 86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37" name="Rectangle 86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38" name="Rectangle 86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235" name="Rectangle 86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48" name="Group 868"/>
                <p:cNvGrpSpPr>
                  <a:grpSpLocks/>
                </p:cNvGrpSpPr>
                <p:nvPr/>
              </p:nvGrpSpPr>
              <p:grpSpPr bwMode="auto">
                <a:xfrm>
                  <a:off x="577" y="3205"/>
                  <a:ext cx="599" cy="116"/>
                  <a:chOff x="1680" y="2536"/>
                  <a:chExt cx="584" cy="160"/>
                </a:xfrm>
              </p:grpSpPr>
              <p:sp>
                <p:nvSpPr>
                  <p:cNvPr id="225" name="Rectangle 86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26" name="Line 87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27" name="Line 87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50" name="Group 872"/>
                  <p:cNvGrpSpPr>
                    <a:grpSpLocks/>
                  </p:cNvGrpSpPr>
                  <p:nvPr/>
                </p:nvGrpSpPr>
                <p:grpSpPr bwMode="auto">
                  <a:xfrm>
                    <a:off x="1688" y="2648"/>
                    <a:ext cx="576" cy="32"/>
                    <a:chOff x="2496" y="2624"/>
                    <a:chExt cx="576" cy="32"/>
                  </a:xfrm>
                </p:grpSpPr>
                <p:sp>
                  <p:nvSpPr>
                    <p:cNvPr id="232" name="Line 87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33" name="Line 87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52" name="Group 875"/>
                  <p:cNvGrpSpPr>
                    <a:grpSpLocks/>
                  </p:cNvGrpSpPr>
                  <p:nvPr/>
                </p:nvGrpSpPr>
                <p:grpSpPr bwMode="auto">
                  <a:xfrm>
                    <a:off x="1696" y="2592"/>
                    <a:ext cx="320" cy="64"/>
                    <a:chOff x="1336" y="1856"/>
                    <a:chExt cx="320" cy="64"/>
                  </a:xfrm>
                </p:grpSpPr>
                <p:sp>
                  <p:nvSpPr>
                    <p:cNvPr id="230" name="Rectangle 87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231" name="Rectangle 87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56" name="Group 878"/>
                <p:cNvGrpSpPr>
                  <a:grpSpLocks/>
                </p:cNvGrpSpPr>
                <p:nvPr/>
              </p:nvGrpSpPr>
              <p:grpSpPr bwMode="auto">
                <a:xfrm>
                  <a:off x="1242" y="3205"/>
                  <a:ext cx="598" cy="116"/>
                  <a:chOff x="1680" y="2536"/>
                  <a:chExt cx="584" cy="160"/>
                </a:xfrm>
              </p:grpSpPr>
              <p:sp>
                <p:nvSpPr>
                  <p:cNvPr id="216" name="Rectangle 87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17" name="Line 88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18" name="Line 88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57" name="Group 882"/>
                  <p:cNvGrpSpPr>
                    <a:grpSpLocks/>
                  </p:cNvGrpSpPr>
                  <p:nvPr/>
                </p:nvGrpSpPr>
                <p:grpSpPr bwMode="auto">
                  <a:xfrm>
                    <a:off x="1688" y="2648"/>
                    <a:ext cx="576" cy="32"/>
                    <a:chOff x="2496" y="2624"/>
                    <a:chExt cx="576" cy="32"/>
                  </a:xfrm>
                </p:grpSpPr>
                <p:sp>
                  <p:nvSpPr>
                    <p:cNvPr id="223" name="Line 88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24" name="Line 88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58" name="Group 885"/>
                  <p:cNvGrpSpPr>
                    <a:grpSpLocks/>
                  </p:cNvGrpSpPr>
                  <p:nvPr/>
                </p:nvGrpSpPr>
                <p:grpSpPr bwMode="auto">
                  <a:xfrm>
                    <a:off x="1696" y="2592"/>
                    <a:ext cx="320" cy="64"/>
                    <a:chOff x="1336" y="1856"/>
                    <a:chExt cx="320" cy="64"/>
                  </a:xfrm>
                </p:grpSpPr>
                <p:sp>
                  <p:nvSpPr>
                    <p:cNvPr id="221" name="Rectangle 88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222" name="Rectangle 88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59" name="Group 888"/>
            <p:cNvGrpSpPr>
              <a:grpSpLocks/>
            </p:cNvGrpSpPr>
            <p:nvPr/>
          </p:nvGrpSpPr>
          <p:grpSpPr bwMode="auto">
            <a:xfrm>
              <a:off x="5035" y="2153"/>
              <a:ext cx="581" cy="55"/>
              <a:chOff x="528" y="3158"/>
              <a:chExt cx="2362" cy="210"/>
            </a:xfrm>
          </p:grpSpPr>
          <p:sp>
            <p:nvSpPr>
              <p:cNvPr id="166" name="Rectangle 88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63" name="Group 890"/>
              <p:cNvGrpSpPr>
                <a:grpSpLocks/>
              </p:cNvGrpSpPr>
              <p:nvPr/>
            </p:nvGrpSpPr>
            <p:grpSpPr bwMode="auto">
              <a:xfrm>
                <a:off x="528" y="3158"/>
                <a:ext cx="2362" cy="210"/>
                <a:chOff x="528" y="3158"/>
                <a:chExt cx="2362" cy="210"/>
              </a:xfrm>
            </p:grpSpPr>
            <p:sp>
              <p:nvSpPr>
                <p:cNvPr id="168" name="Rectangle 89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64" name="Group 892"/>
                <p:cNvGrpSpPr>
                  <a:grpSpLocks/>
                </p:cNvGrpSpPr>
                <p:nvPr/>
              </p:nvGrpSpPr>
              <p:grpSpPr bwMode="auto">
                <a:xfrm>
                  <a:off x="2338" y="3297"/>
                  <a:ext cx="282" cy="46"/>
                  <a:chOff x="2304" y="3888"/>
                  <a:chExt cx="384" cy="88"/>
                </a:xfrm>
              </p:grpSpPr>
              <p:sp>
                <p:nvSpPr>
                  <p:cNvPr id="202" name="Rectangle 89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03" name="Rectangle 89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04" name="Rectangle 89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70" name="Oval 89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71" name="Oval 89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72" name="Oval 89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72" name="Group 899"/>
                <p:cNvGrpSpPr>
                  <a:grpSpLocks/>
                </p:cNvGrpSpPr>
                <p:nvPr/>
              </p:nvGrpSpPr>
              <p:grpSpPr bwMode="auto">
                <a:xfrm>
                  <a:off x="2816" y="3302"/>
                  <a:ext cx="39" cy="41"/>
                  <a:chOff x="3552" y="3486"/>
                  <a:chExt cx="56" cy="74"/>
                </a:xfrm>
              </p:grpSpPr>
              <p:sp>
                <p:nvSpPr>
                  <p:cNvPr id="200" name="Oval 90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01" name="Line 90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73" name="Group 902"/>
                <p:cNvGrpSpPr>
                  <a:grpSpLocks/>
                </p:cNvGrpSpPr>
                <p:nvPr/>
              </p:nvGrpSpPr>
              <p:grpSpPr bwMode="auto">
                <a:xfrm>
                  <a:off x="2242" y="3181"/>
                  <a:ext cx="492" cy="76"/>
                  <a:chOff x="2296" y="3104"/>
                  <a:chExt cx="480" cy="104"/>
                </a:xfrm>
              </p:grpSpPr>
              <p:grpSp>
                <p:nvGrpSpPr>
                  <p:cNvPr id="78" name="Group 903"/>
                  <p:cNvGrpSpPr>
                    <a:grpSpLocks/>
                  </p:cNvGrpSpPr>
                  <p:nvPr/>
                </p:nvGrpSpPr>
                <p:grpSpPr bwMode="auto">
                  <a:xfrm>
                    <a:off x="2310" y="3120"/>
                    <a:ext cx="448" cy="72"/>
                    <a:chOff x="2310" y="3120"/>
                    <a:chExt cx="432" cy="48"/>
                  </a:xfrm>
                </p:grpSpPr>
                <p:sp>
                  <p:nvSpPr>
                    <p:cNvPr id="197" name="Rectangle 90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98" name="Rectangle 90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99" name="Rectangle 90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96" name="Rectangle 90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89" name="Group 908"/>
                <p:cNvGrpSpPr>
                  <a:grpSpLocks/>
                </p:cNvGrpSpPr>
                <p:nvPr/>
              </p:nvGrpSpPr>
              <p:grpSpPr bwMode="auto">
                <a:xfrm>
                  <a:off x="577" y="3205"/>
                  <a:ext cx="599" cy="116"/>
                  <a:chOff x="1680" y="2536"/>
                  <a:chExt cx="584" cy="160"/>
                </a:xfrm>
              </p:grpSpPr>
              <p:sp>
                <p:nvSpPr>
                  <p:cNvPr id="186" name="Rectangle 90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87" name="Line 91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88" name="Line 91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91" name="Group 912"/>
                  <p:cNvGrpSpPr>
                    <a:grpSpLocks/>
                  </p:cNvGrpSpPr>
                  <p:nvPr/>
                </p:nvGrpSpPr>
                <p:grpSpPr bwMode="auto">
                  <a:xfrm>
                    <a:off x="1688" y="2648"/>
                    <a:ext cx="576" cy="32"/>
                    <a:chOff x="2496" y="2624"/>
                    <a:chExt cx="576" cy="32"/>
                  </a:xfrm>
                </p:grpSpPr>
                <p:sp>
                  <p:nvSpPr>
                    <p:cNvPr id="193" name="Line 91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94" name="Line 91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95" name="Group 915"/>
                  <p:cNvGrpSpPr>
                    <a:grpSpLocks/>
                  </p:cNvGrpSpPr>
                  <p:nvPr/>
                </p:nvGrpSpPr>
                <p:grpSpPr bwMode="auto">
                  <a:xfrm>
                    <a:off x="1696" y="2592"/>
                    <a:ext cx="320" cy="64"/>
                    <a:chOff x="1336" y="1856"/>
                    <a:chExt cx="320" cy="64"/>
                  </a:xfrm>
                </p:grpSpPr>
                <p:sp>
                  <p:nvSpPr>
                    <p:cNvPr id="191" name="Rectangle 91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92" name="Rectangle 91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96" name="Group 918"/>
                <p:cNvGrpSpPr>
                  <a:grpSpLocks/>
                </p:cNvGrpSpPr>
                <p:nvPr/>
              </p:nvGrpSpPr>
              <p:grpSpPr bwMode="auto">
                <a:xfrm>
                  <a:off x="1242" y="3205"/>
                  <a:ext cx="598" cy="116"/>
                  <a:chOff x="1680" y="2536"/>
                  <a:chExt cx="584" cy="160"/>
                </a:xfrm>
              </p:grpSpPr>
              <p:sp>
                <p:nvSpPr>
                  <p:cNvPr id="177" name="Rectangle 91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78" name="Line 92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79" name="Line 92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97" name="Group 922"/>
                  <p:cNvGrpSpPr>
                    <a:grpSpLocks/>
                  </p:cNvGrpSpPr>
                  <p:nvPr/>
                </p:nvGrpSpPr>
                <p:grpSpPr bwMode="auto">
                  <a:xfrm>
                    <a:off x="1688" y="2648"/>
                    <a:ext cx="576" cy="32"/>
                    <a:chOff x="2496" y="2624"/>
                    <a:chExt cx="576" cy="32"/>
                  </a:xfrm>
                </p:grpSpPr>
                <p:sp>
                  <p:nvSpPr>
                    <p:cNvPr id="184" name="Line 92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85" name="Line 92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98" name="Group 925"/>
                  <p:cNvGrpSpPr>
                    <a:grpSpLocks/>
                  </p:cNvGrpSpPr>
                  <p:nvPr/>
                </p:nvGrpSpPr>
                <p:grpSpPr bwMode="auto">
                  <a:xfrm>
                    <a:off x="1696" y="2592"/>
                    <a:ext cx="320" cy="64"/>
                    <a:chOff x="1336" y="1856"/>
                    <a:chExt cx="320" cy="64"/>
                  </a:xfrm>
                </p:grpSpPr>
                <p:sp>
                  <p:nvSpPr>
                    <p:cNvPr id="182" name="Rectangle 92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83" name="Rectangle 92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02" name="Group 928"/>
            <p:cNvGrpSpPr>
              <a:grpSpLocks/>
            </p:cNvGrpSpPr>
            <p:nvPr/>
          </p:nvGrpSpPr>
          <p:grpSpPr bwMode="auto">
            <a:xfrm>
              <a:off x="5034" y="2100"/>
              <a:ext cx="582" cy="56"/>
              <a:chOff x="528" y="3158"/>
              <a:chExt cx="2362" cy="210"/>
            </a:xfrm>
          </p:grpSpPr>
          <p:sp>
            <p:nvSpPr>
              <p:cNvPr id="127" name="Rectangle 92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03" name="Group 930"/>
              <p:cNvGrpSpPr>
                <a:grpSpLocks/>
              </p:cNvGrpSpPr>
              <p:nvPr/>
            </p:nvGrpSpPr>
            <p:grpSpPr bwMode="auto">
              <a:xfrm>
                <a:off x="528" y="3158"/>
                <a:ext cx="2362" cy="210"/>
                <a:chOff x="528" y="3158"/>
                <a:chExt cx="2362" cy="210"/>
              </a:xfrm>
            </p:grpSpPr>
            <p:sp>
              <p:nvSpPr>
                <p:cNvPr id="129" name="Rectangle 93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11" name="Group 932"/>
                <p:cNvGrpSpPr>
                  <a:grpSpLocks/>
                </p:cNvGrpSpPr>
                <p:nvPr/>
              </p:nvGrpSpPr>
              <p:grpSpPr bwMode="auto">
                <a:xfrm>
                  <a:off x="2338" y="3297"/>
                  <a:ext cx="282" cy="46"/>
                  <a:chOff x="2304" y="3888"/>
                  <a:chExt cx="384" cy="88"/>
                </a:xfrm>
              </p:grpSpPr>
              <p:sp>
                <p:nvSpPr>
                  <p:cNvPr id="163" name="Rectangle 93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4" name="Rectangle 93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5" name="Rectangle 93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31" name="Oval 93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32" name="Oval 93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33" name="Oval 93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112" name="Group 939"/>
                <p:cNvGrpSpPr>
                  <a:grpSpLocks/>
                </p:cNvGrpSpPr>
                <p:nvPr/>
              </p:nvGrpSpPr>
              <p:grpSpPr bwMode="auto">
                <a:xfrm>
                  <a:off x="2816" y="3302"/>
                  <a:ext cx="39" cy="41"/>
                  <a:chOff x="3552" y="3486"/>
                  <a:chExt cx="56" cy="74"/>
                </a:xfrm>
              </p:grpSpPr>
              <p:sp>
                <p:nvSpPr>
                  <p:cNvPr id="161" name="Oval 94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62" name="Line 94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17" name="Group 942"/>
                <p:cNvGrpSpPr>
                  <a:grpSpLocks/>
                </p:cNvGrpSpPr>
                <p:nvPr/>
              </p:nvGrpSpPr>
              <p:grpSpPr bwMode="auto">
                <a:xfrm>
                  <a:off x="2242" y="3181"/>
                  <a:ext cx="492" cy="76"/>
                  <a:chOff x="2296" y="3104"/>
                  <a:chExt cx="480" cy="104"/>
                </a:xfrm>
              </p:grpSpPr>
              <p:grpSp>
                <p:nvGrpSpPr>
                  <p:cNvPr id="128" name="Group 943"/>
                  <p:cNvGrpSpPr>
                    <a:grpSpLocks/>
                  </p:cNvGrpSpPr>
                  <p:nvPr/>
                </p:nvGrpSpPr>
                <p:grpSpPr bwMode="auto">
                  <a:xfrm>
                    <a:off x="2310" y="3120"/>
                    <a:ext cx="448" cy="72"/>
                    <a:chOff x="2310" y="3120"/>
                    <a:chExt cx="432" cy="48"/>
                  </a:xfrm>
                </p:grpSpPr>
                <p:sp>
                  <p:nvSpPr>
                    <p:cNvPr id="158" name="Rectangle 94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59" name="Rectangle 94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0" name="Rectangle 94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57" name="Rectangle 94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130" name="Group 948"/>
                <p:cNvGrpSpPr>
                  <a:grpSpLocks/>
                </p:cNvGrpSpPr>
                <p:nvPr/>
              </p:nvGrpSpPr>
              <p:grpSpPr bwMode="auto">
                <a:xfrm>
                  <a:off x="577" y="3205"/>
                  <a:ext cx="599" cy="116"/>
                  <a:chOff x="1680" y="2536"/>
                  <a:chExt cx="584" cy="160"/>
                </a:xfrm>
              </p:grpSpPr>
              <p:sp>
                <p:nvSpPr>
                  <p:cNvPr id="147" name="Rectangle 94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48" name="Line 95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9" name="Line 95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34" name="Group 952"/>
                  <p:cNvGrpSpPr>
                    <a:grpSpLocks/>
                  </p:cNvGrpSpPr>
                  <p:nvPr/>
                </p:nvGrpSpPr>
                <p:grpSpPr bwMode="auto">
                  <a:xfrm>
                    <a:off x="1688" y="2648"/>
                    <a:ext cx="576" cy="32"/>
                    <a:chOff x="2496" y="2624"/>
                    <a:chExt cx="576" cy="32"/>
                  </a:xfrm>
                </p:grpSpPr>
                <p:sp>
                  <p:nvSpPr>
                    <p:cNvPr id="154" name="Line 95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55" name="Line 95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35" name="Group 955"/>
                  <p:cNvGrpSpPr>
                    <a:grpSpLocks/>
                  </p:cNvGrpSpPr>
                  <p:nvPr/>
                </p:nvGrpSpPr>
                <p:grpSpPr bwMode="auto">
                  <a:xfrm>
                    <a:off x="1696" y="2592"/>
                    <a:ext cx="320" cy="64"/>
                    <a:chOff x="1336" y="1856"/>
                    <a:chExt cx="320" cy="64"/>
                  </a:xfrm>
                </p:grpSpPr>
                <p:sp>
                  <p:nvSpPr>
                    <p:cNvPr id="152" name="Rectangle 95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53" name="Rectangle 95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136" name="Group 958"/>
                <p:cNvGrpSpPr>
                  <a:grpSpLocks/>
                </p:cNvGrpSpPr>
                <p:nvPr/>
              </p:nvGrpSpPr>
              <p:grpSpPr bwMode="auto">
                <a:xfrm>
                  <a:off x="1242" y="3205"/>
                  <a:ext cx="598" cy="116"/>
                  <a:chOff x="1680" y="2536"/>
                  <a:chExt cx="584" cy="160"/>
                </a:xfrm>
              </p:grpSpPr>
              <p:sp>
                <p:nvSpPr>
                  <p:cNvPr id="138" name="Rectangle 95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39" name="Line 96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0" name="Line 96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37" name="Group 962"/>
                  <p:cNvGrpSpPr>
                    <a:grpSpLocks/>
                  </p:cNvGrpSpPr>
                  <p:nvPr/>
                </p:nvGrpSpPr>
                <p:grpSpPr bwMode="auto">
                  <a:xfrm>
                    <a:off x="1688" y="2648"/>
                    <a:ext cx="576" cy="32"/>
                    <a:chOff x="2496" y="2624"/>
                    <a:chExt cx="576" cy="32"/>
                  </a:xfrm>
                </p:grpSpPr>
                <p:sp>
                  <p:nvSpPr>
                    <p:cNvPr id="145" name="Line 96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6" name="Line 96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41" name="Group 965"/>
                  <p:cNvGrpSpPr>
                    <a:grpSpLocks/>
                  </p:cNvGrpSpPr>
                  <p:nvPr/>
                </p:nvGrpSpPr>
                <p:grpSpPr bwMode="auto">
                  <a:xfrm>
                    <a:off x="1696" y="2592"/>
                    <a:ext cx="320" cy="64"/>
                    <a:chOff x="1336" y="1856"/>
                    <a:chExt cx="320" cy="64"/>
                  </a:xfrm>
                </p:grpSpPr>
                <p:sp>
                  <p:nvSpPr>
                    <p:cNvPr id="143" name="Rectangle 96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44" name="Rectangle 96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42" name="Group 968"/>
            <p:cNvGrpSpPr>
              <a:grpSpLocks/>
            </p:cNvGrpSpPr>
            <p:nvPr/>
          </p:nvGrpSpPr>
          <p:grpSpPr bwMode="auto">
            <a:xfrm>
              <a:off x="5035" y="2057"/>
              <a:ext cx="581" cy="55"/>
              <a:chOff x="528" y="3158"/>
              <a:chExt cx="2362" cy="210"/>
            </a:xfrm>
          </p:grpSpPr>
          <p:sp>
            <p:nvSpPr>
              <p:cNvPr id="88" name="Rectangle 96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50" name="Group 970"/>
              <p:cNvGrpSpPr>
                <a:grpSpLocks/>
              </p:cNvGrpSpPr>
              <p:nvPr/>
            </p:nvGrpSpPr>
            <p:grpSpPr bwMode="auto">
              <a:xfrm>
                <a:off x="528" y="3158"/>
                <a:ext cx="2362" cy="210"/>
                <a:chOff x="528" y="3158"/>
                <a:chExt cx="2362" cy="210"/>
              </a:xfrm>
            </p:grpSpPr>
            <p:sp>
              <p:nvSpPr>
                <p:cNvPr id="90" name="Rectangle 97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51" name="Group 972"/>
                <p:cNvGrpSpPr>
                  <a:grpSpLocks/>
                </p:cNvGrpSpPr>
                <p:nvPr/>
              </p:nvGrpSpPr>
              <p:grpSpPr bwMode="auto">
                <a:xfrm>
                  <a:off x="2338" y="3297"/>
                  <a:ext cx="282" cy="46"/>
                  <a:chOff x="2304" y="3888"/>
                  <a:chExt cx="384" cy="88"/>
                </a:xfrm>
              </p:grpSpPr>
              <p:sp>
                <p:nvSpPr>
                  <p:cNvPr id="124" name="Rectangle 97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5" name="Rectangle 97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6" name="Rectangle 97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92" name="Oval 97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93" name="Oval 97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94" name="Oval 97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156" name="Group 979"/>
                <p:cNvGrpSpPr>
                  <a:grpSpLocks/>
                </p:cNvGrpSpPr>
                <p:nvPr/>
              </p:nvGrpSpPr>
              <p:grpSpPr bwMode="auto">
                <a:xfrm>
                  <a:off x="2816" y="3302"/>
                  <a:ext cx="39" cy="41"/>
                  <a:chOff x="3552" y="3486"/>
                  <a:chExt cx="56" cy="74"/>
                </a:xfrm>
              </p:grpSpPr>
              <p:sp>
                <p:nvSpPr>
                  <p:cNvPr id="122" name="Oval 98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23" name="Line 98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67" name="Group 982"/>
                <p:cNvGrpSpPr>
                  <a:grpSpLocks/>
                </p:cNvGrpSpPr>
                <p:nvPr/>
              </p:nvGrpSpPr>
              <p:grpSpPr bwMode="auto">
                <a:xfrm>
                  <a:off x="2242" y="3181"/>
                  <a:ext cx="492" cy="76"/>
                  <a:chOff x="2296" y="3104"/>
                  <a:chExt cx="480" cy="104"/>
                </a:xfrm>
              </p:grpSpPr>
              <p:grpSp>
                <p:nvGrpSpPr>
                  <p:cNvPr id="169" name="Group 983"/>
                  <p:cNvGrpSpPr>
                    <a:grpSpLocks/>
                  </p:cNvGrpSpPr>
                  <p:nvPr/>
                </p:nvGrpSpPr>
                <p:grpSpPr bwMode="auto">
                  <a:xfrm>
                    <a:off x="2310" y="3120"/>
                    <a:ext cx="448" cy="72"/>
                    <a:chOff x="2310" y="3120"/>
                    <a:chExt cx="432" cy="48"/>
                  </a:xfrm>
                </p:grpSpPr>
                <p:sp>
                  <p:nvSpPr>
                    <p:cNvPr id="119" name="Rectangle 98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0" name="Rectangle 98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1" name="Rectangle 98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18" name="Rectangle 98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173" name="Group 988"/>
                <p:cNvGrpSpPr>
                  <a:grpSpLocks/>
                </p:cNvGrpSpPr>
                <p:nvPr/>
              </p:nvGrpSpPr>
              <p:grpSpPr bwMode="auto">
                <a:xfrm>
                  <a:off x="577" y="3205"/>
                  <a:ext cx="599" cy="116"/>
                  <a:chOff x="1680" y="2536"/>
                  <a:chExt cx="584" cy="160"/>
                </a:xfrm>
              </p:grpSpPr>
              <p:sp>
                <p:nvSpPr>
                  <p:cNvPr id="108" name="Rectangle 98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09" name="Line 99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10" name="Line 99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74" name="Group 992"/>
                  <p:cNvGrpSpPr>
                    <a:grpSpLocks/>
                  </p:cNvGrpSpPr>
                  <p:nvPr/>
                </p:nvGrpSpPr>
                <p:grpSpPr bwMode="auto">
                  <a:xfrm>
                    <a:off x="1688" y="2648"/>
                    <a:ext cx="576" cy="32"/>
                    <a:chOff x="2496" y="2624"/>
                    <a:chExt cx="576" cy="32"/>
                  </a:xfrm>
                </p:grpSpPr>
                <p:sp>
                  <p:nvSpPr>
                    <p:cNvPr id="115" name="Line 99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16" name="Line 99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75" name="Group 995"/>
                  <p:cNvGrpSpPr>
                    <a:grpSpLocks/>
                  </p:cNvGrpSpPr>
                  <p:nvPr/>
                </p:nvGrpSpPr>
                <p:grpSpPr bwMode="auto">
                  <a:xfrm>
                    <a:off x="1696" y="2592"/>
                    <a:ext cx="320" cy="64"/>
                    <a:chOff x="1336" y="1856"/>
                    <a:chExt cx="320" cy="64"/>
                  </a:xfrm>
                </p:grpSpPr>
                <p:sp>
                  <p:nvSpPr>
                    <p:cNvPr id="113" name="Rectangle 99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14" name="Rectangle 99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176" name="Group 998"/>
                <p:cNvGrpSpPr>
                  <a:grpSpLocks/>
                </p:cNvGrpSpPr>
                <p:nvPr/>
              </p:nvGrpSpPr>
              <p:grpSpPr bwMode="auto">
                <a:xfrm>
                  <a:off x="1242" y="3205"/>
                  <a:ext cx="598" cy="116"/>
                  <a:chOff x="1680" y="2536"/>
                  <a:chExt cx="584" cy="160"/>
                </a:xfrm>
              </p:grpSpPr>
              <p:sp>
                <p:nvSpPr>
                  <p:cNvPr id="99" name="Rectangle 99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00" name="Line 100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01" name="Line 100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80" name="Group 1002"/>
                  <p:cNvGrpSpPr>
                    <a:grpSpLocks/>
                  </p:cNvGrpSpPr>
                  <p:nvPr/>
                </p:nvGrpSpPr>
                <p:grpSpPr bwMode="auto">
                  <a:xfrm>
                    <a:off x="1688" y="2648"/>
                    <a:ext cx="576" cy="32"/>
                    <a:chOff x="2496" y="2624"/>
                    <a:chExt cx="576" cy="32"/>
                  </a:xfrm>
                </p:grpSpPr>
                <p:sp>
                  <p:nvSpPr>
                    <p:cNvPr id="106" name="Line 100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07" name="Line 100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81" name="Group 1005"/>
                  <p:cNvGrpSpPr>
                    <a:grpSpLocks/>
                  </p:cNvGrpSpPr>
                  <p:nvPr/>
                </p:nvGrpSpPr>
                <p:grpSpPr bwMode="auto">
                  <a:xfrm>
                    <a:off x="1696" y="2592"/>
                    <a:ext cx="320" cy="64"/>
                    <a:chOff x="1336" y="1856"/>
                    <a:chExt cx="320" cy="64"/>
                  </a:xfrm>
                </p:grpSpPr>
                <p:sp>
                  <p:nvSpPr>
                    <p:cNvPr id="104" name="Rectangle 100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05" name="Rectangle 100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89" name="Group 1008"/>
            <p:cNvGrpSpPr>
              <a:grpSpLocks/>
            </p:cNvGrpSpPr>
            <p:nvPr/>
          </p:nvGrpSpPr>
          <p:grpSpPr bwMode="auto">
            <a:xfrm>
              <a:off x="5035" y="2008"/>
              <a:ext cx="581" cy="56"/>
              <a:chOff x="528" y="3158"/>
              <a:chExt cx="2362" cy="210"/>
            </a:xfrm>
          </p:grpSpPr>
          <p:sp>
            <p:nvSpPr>
              <p:cNvPr id="49" name="Rectangle 100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90" name="Group 1010"/>
              <p:cNvGrpSpPr>
                <a:grpSpLocks/>
              </p:cNvGrpSpPr>
              <p:nvPr/>
            </p:nvGrpSpPr>
            <p:grpSpPr bwMode="auto">
              <a:xfrm>
                <a:off x="528" y="3158"/>
                <a:ext cx="2362" cy="210"/>
                <a:chOff x="528" y="3158"/>
                <a:chExt cx="2362" cy="210"/>
              </a:xfrm>
            </p:grpSpPr>
            <p:sp>
              <p:nvSpPr>
                <p:cNvPr id="51" name="Rectangle 101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95" name="Group 1012"/>
                <p:cNvGrpSpPr>
                  <a:grpSpLocks/>
                </p:cNvGrpSpPr>
                <p:nvPr/>
              </p:nvGrpSpPr>
              <p:grpSpPr bwMode="auto">
                <a:xfrm>
                  <a:off x="2338" y="3297"/>
                  <a:ext cx="282" cy="46"/>
                  <a:chOff x="2304" y="3888"/>
                  <a:chExt cx="384" cy="88"/>
                </a:xfrm>
              </p:grpSpPr>
              <p:sp>
                <p:nvSpPr>
                  <p:cNvPr id="85" name="Rectangle 101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6" name="Rectangle 101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7" name="Rectangle 101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53" name="Oval 101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54" name="Oval 101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55" name="Oval 101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206" name="Group 1019"/>
                <p:cNvGrpSpPr>
                  <a:grpSpLocks/>
                </p:cNvGrpSpPr>
                <p:nvPr/>
              </p:nvGrpSpPr>
              <p:grpSpPr bwMode="auto">
                <a:xfrm>
                  <a:off x="2816" y="3302"/>
                  <a:ext cx="39" cy="41"/>
                  <a:chOff x="3552" y="3486"/>
                  <a:chExt cx="56" cy="74"/>
                </a:xfrm>
              </p:grpSpPr>
              <p:sp>
                <p:nvSpPr>
                  <p:cNvPr id="83" name="Oval 102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84" name="Line 102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08" name="Group 1022"/>
                <p:cNvGrpSpPr>
                  <a:grpSpLocks/>
                </p:cNvGrpSpPr>
                <p:nvPr/>
              </p:nvGrpSpPr>
              <p:grpSpPr bwMode="auto">
                <a:xfrm>
                  <a:off x="2242" y="3181"/>
                  <a:ext cx="492" cy="76"/>
                  <a:chOff x="2296" y="3104"/>
                  <a:chExt cx="480" cy="104"/>
                </a:xfrm>
              </p:grpSpPr>
              <p:grpSp>
                <p:nvGrpSpPr>
                  <p:cNvPr id="212" name="Group 1023"/>
                  <p:cNvGrpSpPr>
                    <a:grpSpLocks/>
                  </p:cNvGrpSpPr>
                  <p:nvPr/>
                </p:nvGrpSpPr>
                <p:grpSpPr bwMode="auto">
                  <a:xfrm>
                    <a:off x="2310" y="3120"/>
                    <a:ext cx="448" cy="72"/>
                    <a:chOff x="2310" y="3120"/>
                    <a:chExt cx="432" cy="48"/>
                  </a:xfrm>
                </p:grpSpPr>
                <p:sp>
                  <p:nvSpPr>
                    <p:cNvPr id="80" name="Rectangle 102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1" name="Rectangle 102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2" name="Rectangle 102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79" name="Rectangle 102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213" name="Group 1028"/>
                <p:cNvGrpSpPr>
                  <a:grpSpLocks/>
                </p:cNvGrpSpPr>
                <p:nvPr/>
              </p:nvGrpSpPr>
              <p:grpSpPr bwMode="auto">
                <a:xfrm>
                  <a:off x="577" y="3205"/>
                  <a:ext cx="599" cy="116"/>
                  <a:chOff x="1680" y="2536"/>
                  <a:chExt cx="584" cy="160"/>
                </a:xfrm>
              </p:grpSpPr>
              <p:sp>
                <p:nvSpPr>
                  <p:cNvPr id="69" name="Rectangle 102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70" name="Line 103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71" name="Line 103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14" name="Group 1032"/>
                  <p:cNvGrpSpPr>
                    <a:grpSpLocks/>
                  </p:cNvGrpSpPr>
                  <p:nvPr/>
                </p:nvGrpSpPr>
                <p:grpSpPr bwMode="auto">
                  <a:xfrm>
                    <a:off x="1688" y="2648"/>
                    <a:ext cx="576" cy="32"/>
                    <a:chOff x="2496" y="2624"/>
                    <a:chExt cx="576" cy="32"/>
                  </a:xfrm>
                </p:grpSpPr>
                <p:sp>
                  <p:nvSpPr>
                    <p:cNvPr id="76" name="Line 103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77" name="Line 103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15" name="Group 1035"/>
                  <p:cNvGrpSpPr>
                    <a:grpSpLocks/>
                  </p:cNvGrpSpPr>
                  <p:nvPr/>
                </p:nvGrpSpPr>
                <p:grpSpPr bwMode="auto">
                  <a:xfrm>
                    <a:off x="1696" y="2592"/>
                    <a:ext cx="320" cy="64"/>
                    <a:chOff x="1336" y="1856"/>
                    <a:chExt cx="320" cy="64"/>
                  </a:xfrm>
                </p:grpSpPr>
                <p:sp>
                  <p:nvSpPr>
                    <p:cNvPr id="74" name="Rectangle 103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75" name="Rectangle 103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219" name="Group 1038"/>
                <p:cNvGrpSpPr>
                  <a:grpSpLocks/>
                </p:cNvGrpSpPr>
                <p:nvPr/>
              </p:nvGrpSpPr>
              <p:grpSpPr bwMode="auto">
                <a:xfrm>
                  <a:off x="1242" y="3205"/>
                  <a:ext cx="598" cy="116"/>
                  <a:chOff x="1680" y="2536"/>
                  <a:chExt cx="584" cy="160"/>
                </a:xfrm>
              </p:grpSpPr>
              <p:sp>
                <p:nvSpPr>
                  <p:cNvPr id="60" name="Rectangle 103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61" name="Line 104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2" name="Line 104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20" name="Group 1042"/>
                  <p:cNvGrpSpPr>
                    <a:grpSpLocks/>
                  </p:cNvGrpSpPr>
                  <p:nvPr/>
                </p:nvGrpSpPr>
                <p:grpSpPr bwMode="auto">
                  <a:xfrm>
                    <a:off x="1688" y="2648"/>
                    <a:ext cx="576" cy="32"/>
                    <a:chOff x="2496" y="2624"/>
                    <a:chExt cx="576" cy="32"/>
                  </a:xfrm>
                </p:grpSpPr>
                <p:sp>
                  <p:nvSpPr>
                    <p:cNvPr id="67" name="Line 104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8" name="Line 104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28" name="Group 1045"/>
                  <p:cNvGrpSpPr>
                    <a:grpSpLocks/>
                  </p:cNvGrpSpPr>
                  <p:nvPr/>
                </p:nvGrpSpPr>
                <p:grpSpPr bwMode="auto">
                  <a:xfrm>
                    <a:off x="1696" y="2592"/>
                    <a:ext cx="320" cy="64"/>
                    <a:chOff x="1336" y="1856"/>
                    <a:chExt cx="320" cy="64"/>
                  </a:xfrm>
                </p:grpSpPr>
                <p:sp>
                  <p:nvSpPr>
                    <p:cNvPr id="65" name="Rectangle 104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66" name="Rectangle 104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sp>
        <p:nvSpPr>
          <p:cNvPr id="244" name="AutoShape 260"/>
          <p:cNvSpPr>
            <a:spLocks noChangeArrowheads="1"/>
          </p:cNvSpPr>
          <p:nvPr/>
        </p:nvSpPr>
        <p:spPr bwMode="auto">
          <a:xfrm>
            <a:off x="4140200" y="5084763"/>
            <a:ext cx="2025650" cy="1406525"/>
          </a:xfrm>
          <a:prstGeom prst="roundRect">
            <a:avLst>
              <a:gd name="adj" fmla="val 16667"/>
            </a:avLst>
          </a:prstGeom>
          <a:noFill/>
          <a:ln w="9525" algn="ctr">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nchor="ctr"/>
          <a:lstStyle/>
          <a:p>
            <a:endParaRPr lang="it-IT"/>
          </a:p>
        </p:txBody>
      </p:sp>
      <p:sp>
        <p:nvSpPr>
          <p:cNvPr id="245" name="Text Box 261"/>
          <p:cNvSpPr txBox="1">
            <a:spLocks noChangeArrowheads="1"/>
          </p:cNvSpPr>
          <p:nvPr/>
        </p:nvSpPr>
        <p:spPr bwMode="auto">
          <a:xfrm>
            <a:off x="4097338" y="5734050"/>
            <a:ext cx="1266825" cy="212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200">
                <a:solidFill>
                  <a:srgbClr val="000000"/>
                </a:solidFill>
                <a:latin typeface="Calibri" pitchFamily="34" charset="0"/>
              </a:rPr>
              <a:t>LAN Sezione</a:t>
            </a:r>
            <a:endParaRPr lang="it-IT" sz="1200">
              <a:latin typeface="Calibri" pitchFamily="34" charset="0"/>
            </a:endParaRPr>
          </a:p>
        </p:txBody>
      </p:sp>
      <p:grpSp>
        <p:nvGrpSpPr>
          <p:cNvPr id="229" name="Group 262"/>
          <p:cNvGrpSpPr>
            <a:grpSpLocks/>
          </p:cNvGrpSpPr>
          <p:nvPr/>
        </p:nvGrpSpPr>
        <p:grpSpPr bwMode="auto">
          <a:xfrm>
            <a:off x="5003800" y="5588000"/>
            <a:ext cx="647700" cy="433388"/>
            <a:chOff x="3515" y="3702"/>
            <a:chExt cx="408" cy="273"/>
          </a:xfrm>
        </p:grpSpPr>
        <p:sp>
          <p:nvSpPr>
            <p:cNvPr id="247" name="Line 263"/>
            <p:cNvSpPr>
              <a:spLocks noChangeShapeType="1"/>
            </p:cNvSpPr>
            <p:nvPr/>
          </p:nvSpPr>
          <p:spPr bwMode="auto">
            <a:xfrm flipH="1" flipV="1">
              <a:off x="3515" y="3839"/>
              <a:ext cx="408"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48" name="Line 264"/>
            <p:cNvSpPr>
              <a:spLocks noChangeShapeType="1"/>
            </p:cNvSpPr>
            <p:nvPr/>
          </p:nvSpPr>
          <p:spPr bwMode="auto">
            <a:xfrm flipH="1" flipV="1">
              <a:off x="3735" y="3702"/>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49" name="Line 265"/>
            <p:cNvSpPr>
              <a:spLocks noChangeShapeType="1"/>
            </p:cNvSpPr>
            <p:nvPr/>
          </p:nvSpPr>
          <p:spPr bwMode="auto">
            <a:xfrm flipH="1" flipV="1">
              <a:off x="3606"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50" name="Line 266"/>
            <p:cNvSpPr>
              <a:spLocks noChangeShapeType="1"/>
            </p:cNvSpPr>
            <p:nvPr/>
          </p:nvSpPr>
          <p:spPr bwMode="auto">
            <a:xfrm flipH="1" flipV="1">
              <a:off x="3864"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grpSp>
        <p:nvGrpSpPr>
          <p:cNvPr id="234" name="Group 257"/>
          <p:cNvGrpSpPr>
            <a:grpSpLocks/>
          </p:cNvGrpSpPr>
          <p:nvPr/>
        </p:nvGrpSpPr>
        <p:grpSpPr bwMode="auto">
          <a:xfrm>
            <a:off x="5132388" y="5300663"/>
            <a:ext cx="447675" cy="396875"/>
            <a:chOff x="4623" y="1502"/>
            <a:chExt cx="282" cy="250"/>
          </a:xfrm>
        </p:grpSpPr>
        <p:pic>
          <p:nvPicPr>
            <p:cNvPr id="252" name="Picture 258"/>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53" name="Text Box 259"/>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sp>
        <p:nvSpPr>
          <p:cNvPr id="254" name="AutoShape 631"/>
          <p:cNvSpPr>
            <a:spLocks noChangeArrowheads="1"/>
          </p:cNvSpPr>
          <p:nvPr/>
        </p:nvSpPr>
        <p:spPr bwMode="auto">
          <a:xfrm>
            <a:off x="2555875" y="5916613"/>
            <a:ext cx="338138" cy="320675"/>
          </a:xfrm>
          <a:prstGeom prst="can">
            <a:avLst>
              <a:gd name="adj" fmla="val 25000"/>
            </a:avLst>
          </a:prstGeom>
          <a:solidFill>
            <a:schemeClr val="accent1"/>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246" name="Group 189"/>
          <p:cNvGrpSpPr>
            <a:grpSpLocks/>
          </p:cNvGrpSpPr>
          <p:nvPr/>
        </p:nvGrpSpPr>
        <p:grpSpPr bwMode="auto">
          <a:xfrm flipV="1">
            <a:off x="5265738" y="6096000"/>
            <a:ext cx="601662" cy="69850"/>
            <a:chOff x="528" y="3158"/>
            <a:chExt cx="2362" cy="210"/>
          </a:xfrm>
        </p:grpSpPr>
        <p:sp>
          <p:nvSpPr>
            <p:cNvPr id="256" name="Rectangle 190"/>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rot="10800000" wrap="none" anchor="ctr">
              <a:flatTx/>
            </a:bodyPr>
            <a:lstStyle/>
            <a:p>
              <a:endParaRPr lang="en-US">
                <a:ea typeface="ＭＳ Ｐゴシック" pitchFamily="34" charset="-128"/>
              </a:endParaRPr>
            </a:p>
          </p:txBody>
        </p:sp>
        <p:grpSp>
          <p:nvGrpSpPr>
            <p:cNvPr id="251" name="Group 191"/>
            <p:cNvGrpSpPr>
              <a:grpSpLocks/>
            </p:cNvGrpSpPr>
            <p:nvPr/>
          </p:nvGrpSpPr>
          <p:grpSpPr bwMode="auto">
            <a:xfrm>
              <a:off x="528" y="3158"/>
              <a:ext cx="2362" cy="210"/>
              <a:chOff x="528" y="3158"/>
              <a:chExt cx="2362" cy="210"/>
            </a:xfrm>
          </p:grpSpPr>
          <p:sp>
            <p:nvSpPr>
              <p:cNvPr id="258" name="Rectangle 192"/>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nvGrpSpPr>
              <p:cNvPr id="255" name="Group 193"/>
              <p:cNvGrpSpPr>
                <a:grpSpLocks/>
              </p:cNvGrpSpPr>
              <p:nvPr/>
            </p:nvGrpSpPr>
            <p:grpSpPr bwMode="auto">
              <a:xfrm>
                <a:off x="2338" y="3297"/>
                <a:ext cx="282" cy="46"/>
                <a:chOff x="2304" y="3888"/>
                <a:chExt cx="384" cy="88"/>
              </a:xfrm>
            </p:grpSpPr>
            <p:sp>
              <p:nvSpPr>
                <p:cNvPr id="292" name="Rectangle 194"/>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93" name="Rectangle 195"/>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94" name="Rectangle 196"/>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sp>
            <p:nvSpPr>
              <p:cNvPr id="260" name="Oval 197"/>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61" name="Oval 198"/>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62" name="Oval 199"/>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grpSp>
            <p:nvGrpSpPr>
              <p:cNvPr id="257" name="Group 200"/>
              <p:cNvGrpSpPr>
                <a:grpSpLocks/>
              </p:cNvGrpSpPr>
              <p:nvPr/>
            </p:nvGrpSpPr>
            <p:grpSpPr bwMode="auto">
              <a:xfrm>
                <a:off x="2816" y="3302"/>
                <a:ext cx="39" cy="41"/>
                <a:chOff x="3552" y="3486"/>
                <a:chExt cx="56" cy="74"/>
              </a:xfrm>
            </p:grpSpPr>
            <p:sp>
              <p:nvSpPr>
                <p:cNvPr id="290" name="Oval 201"/>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91" name="Line 202"/>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59" name="Group 203"/>
              <p:cNvGrpSpPr>
                <a:grpSpLocks/>
              </p:cNvGrpSpPr>
              <p:nvPr/>
            </p:nvGrpSpPr>
            <p:grpSpPr bwMode="auto">
              <a:xfrm>
                <a:off x="2242" y="3181"/>
                <a:ext cx="492" cy="76"/>
                <a:chOff x="2296" y="3104"/>
                <a:chExt cx="480" cy="104"/>
              </a:xfrm>
            </p:grpSpPr>
            <p:grpSp>
              <p:nvGrpSpPr>
                <p:cNvPr id="263" name="Group 204"/>
                <p:cNvGrpSpPr>
                  <a:grpSpLocks/>
                </p:cNvGrpSpPr>
                <p:nvPr/>
              </p:nvGrpSpPr>
              <p:grpSpPr bwMode="auto">
                <a:xfrm>
                  <a:off x="2310" y="3120"/>
                  <a:ext cx="448" cy="72"/>
                  <a:chOff x="2310" y="3120"/>
                  <a:chExt cx="432" cy="48"/>
                </a:xfrm>
              </p:grpSpPr>
              <p:sp>
                <p:nvSpPr>
                  <p:cNvPr id="287" name="Rectangle 205"/>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88" name="Rectangle 206"/>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89" name="Rectangle 207"/>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sp>
              <p:nvSpPr>
                <p:cNvPr id="286" name="Rectangle 208"/>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nvGrpSpPr>
              <p:cNvPr id="264" name="Group 209"/>
              <p:cNvGrpSpPr>
                <a:grpSpLocks/>
              </p:cNvGrpSpPr>
              <p:nvPr/>
            </p:nvGrpSpPr>
            <p:grpSpPr bwMode="auto">
              <a:xfrm>
                <a:off x="577" y="3205"/>
                <a:ext cx="599" cy="116"/>
                <a:chOff x="1680" y="2536"/>
                <a:chExt cx="584" cy="160"/>
              </a:xfrm>
            </p:grpSpPr>
            <p:sp>
              <p:nvSpPr>
                <p:cNvPr id="276" name="Rectangle 210"/>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77" name="Line 211"/>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78" name="Line 212"/>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65" name="Group 213"/>
                <p:cNvGrpSpPr>
                  <a:grpSpLocks/>
                </p:cNvGrpSpPr>
                <p:nvPr/>
              </p:nvGrpSpPr>
              <p:grpSpPr bwMode="auto">
                <a:xfrm>
                  <a:off x="1688" y="2648"/>
                  <a:ext cx="576" cy="32"/>
                  <a:chOff x="2496" y="2624"/>
                  <a:chExt cx="576" cy="32"/>
                </a:xfrm>
              </p:grpSpPr>
              <p:sp>
                <p:nvSpPr>
                  <p:cNvPr id="283" name="Line 214"/>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84" name="Line 215"/>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66" name="Group 216"/>
                <p:cNvGrpSpPr>
                  <a:grpSpLocks/>
                </p:cNvGrpSpPr>
                <p:nvPr/>
              </p:nvGrpSpPr>
              <p:grpSpPr bwMode="auto">
                <a:xfrm>
                  <a:off x="1696" y="2592"/>
                  <a:ext cx="320" cy="64"/>
                  <a:chOff x="1336" y="1856"/>
                  <a:chExt cx="320" cy="64"/>
                </a:xfrm>
              </p:grpSpPr>
              <p:sp>
                <p:nvSpPr>
                  <p:cNvPr id="281" name="Rectangle 217"/>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rot="10800000" wrap="none" anchor="ctr"/>
                  <a:lstStyle/>
                  <a:p>
                    <a:endParaRPr lang="en-US">
                      <a:ea typeface="ＭＳ Ｐゴシック" pitchFamily="34" charset="-128"/>
                    </a:endParaRPr>
                  </a:p>
                </p:txBody>
              </p:sp>
              <p:sp>
                <p:nvSpPr>
                  <p:cNvPr id="282" name="Rectangle 218"/>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grpSp>
            <p:nvGrpSpPr>
              <p:cNvPr id="270" name="Group 219"/>
              <p:cNvGrpSpPr>
                <a:grpSpLocks/>
              </p:cNvGrpSpPr>
              <p:nvPr/>
            </p:nvGrpSpPr>
            <p:grpSpPr bwMode="auto">
              <a:xfrm>
                <a:off x="1242" y="3205"/>
                <a:ext cx="598" cy="116"/>
                <a:chOff x="1680" y="2536"/>
                <a:chExt cx="584" cy="160"/>
              </a:xfrm>
            </p:grpSpPr>
            <p:sp>
              <p:nvSpPr>
                <p:cNvPr id="267" name="Rectangle 220"/>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68" name="Line 221"/>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69" name="Line 222"/>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71" name="Group 223"/>
                <p:cNvGrpSpPr>
                  <a:grpSpLocks/>
                </p:cNvGrpSpPr>
                <p:nvPr/>
              </p:nvGrpSpPr>
              <p:grpSpPr bwMode="auto">
                <a:xfrm>
                  <a:off x="1688" y="2648"/>
                  <a:ext cx="576" cy="32"/>
                  <a:chOff x="2496" y="2624"/>
                  <a:chExt cx="576" cy="32"/>
                </a:xfrm>
              </p:grpSpPr>
              <p:sp>
                <p:nvSpPr>
                  <p:cNvPr id="274" name="Line 224"/>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75" name="Line 225"/>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79" name="Group 226"/>
                <p:cNvGrpSpPr>
                  <a:grpSpLocks/>
                </p:cNvGrpSpPr>
                <p:nvPr/>
              </p:nvGrpSpPr>
              <p:grpSpPr bwMode="auto">
                <a:xfrm>
                  <a:off x="1696" y="2592"/>
                  <a:ext cx="320" cy="64"/>
                  <a:chOff x="1336" y="1856"/>
                  <a:chExt cx="320" cy="64"/>
                </a:xfrm>
              </p:grpSpPr>
              <p:sp>
                <p:nvSpPr>
                  <p:cNvPr id="272" name="Rectangle 227"/>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rot="10800000" wrap="none" anchor="ctr"/>
                  <a:lstStyle/>
                  <a:p>
                    <a:endParaRPr lang="en-US">
                      <a:ea typeface="ＭＳ Ｐゴシック" pitchFamily="34" charset="-128"/>
                    </a:endParaRPr>
                  </a:p>
                </p:txBody>
              </p:sp>
              <p:sp>
                <p:nvSpPr>
                  <p:cNvPr id="273" name="Rectangle 228"/>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grpSp>
      </p:grpSp>
      <p:sp>
        <p:nvSpPr>
          <p:cNvPr id="295" name="Freeform 470"/>
          <p:cNvSpPr>
            <a:spLocks/>
          </p:cNvSpPr>
          <p:nvPr/>
        </p:nvSpPr>
        <p:spPr bwMode="auto">
          <a:xfrm>
            <a:off x="5400675" y="4583113"/>
            <a:ext cx="344488" cy="739775"/>
          </a:xfrm>
          <a:custGeom>
            <a:avLst/>
            <a:gdLst>
              <a:gd name="T0" fmla="*/ 42 w 217"/>
              <a:gd name="T1" fmla="*/ 466 h 466"/>
              <a:gd name="T2" fmla="*/ 210 w 217"/>
              <a:gd name="T3" fmla="*/ 217 h 466"/>
              <a:gd name="T4" fmla="*/ 0 w 217"/>
              <a:gd name="T5" fmla="*/ 0 h 466"/>
            </a:gdLst>
            <a:ahLst/>
            <a:cxnLst>
              <a:cxn ang="0">
                <a:pos x="T0" y="T1"/>
              </a:cxn>
              <a:cxn ang="0">
                <a:pos x="T2" y="T3"/>
              </a:cxn>
              <a:cxn ang="0">
                <a:pos x="T4" y="T5"/>
              </a:cxn>
            </a:cxnLst>
            <a:rect l="0" t="0" r="r" b="b"/>
            <a:pathLst>
              <a:path w="217" h="466">
                <a:moveTo>
                  <a:pt x="42" y="466"/>
                </a:moveTo>
                <a:cubicBezTo>
                  <a:pt x="70" y="425"/>
                  <a:pt x="217" y="295"/>
                  <a:pt x="210" y="217"/>
                </a:cubicBezTo>
                <a:cubicBezTo>
                  <a:pt x="203" y="139"/>
                  <a:pt x="44" y="45"/>
                  <a:pt x="0" y="0"/>
                </a:cubicBezTo>
              </a:path>
            </a:pathLst>
          </a:custGeom>
          <a:noFill/>
          <a:ln w="44450" cap="flat" cmpd="sng">
            <a:solidFill>
              <a:schemeClr val="accent2"/>
            </a:solidFill>
            <a:prstDash val="sysDot"/>
            <a:round/>
            <a:headEnd type="triangle" w="sm" len="sm"/>
            <a:tailEnd type="triangle" w="sm" len="sm"/>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296" name="Text Box 471"/>
          <p:cNvSpPr txBox="1">
            <a:spLocks noChangeArrowheads="1"/>
          </p:cNvSpPr>
          <p:nvPr/>
        </p:nvSpPr>
        <p:spPr bwMode="auto">
          <a:xfrm>
            <a:off x="5867400" y="4652963"/>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a:solidFill>
                  <a:srgbClr val="000000"/>
                </a:solidFill>
                <a:latin typeface="Calibri" pitchFamily="34" charset="0"/>
              </a:rPr>
              <a:t>Routing statico o dinamico</a:t>
            </a:r>
            <a:endParaRPr lang="it-IT" sz="1000">
              <a:latin typeface="Calibri" pitchFamily="34" charset="0"/>
            </a:endParaRPr>
          </a:p>
        </p:txBody>
      </p:sp>
      <p:sp>
        <p:nvSpPr>
          <p:cNvPr id="297" name="Text Box 472"/>
          <p:cNvSpPr txBox="1">
            <a:spLocks noChangeArrowheads="1"/>
          </p:cNvSpPr>
          <p:nvPr/>
        </p:nvSpPr>
        <p:spPr bwMode="auto">
          <a:xfrm>
            <a:off x="1762968" y="4581525"/>
            <a:ext cx="1512888" cy="3603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Routing </a:t>
            </a:r>
            <a:r>
              <a:rPr lang="it-IT" sz="1000" dirty="0" smtClean="0">
                <a:solidFill>
                  <a:srgbClr val="000000"/>
                </a:solidFill>
                <a:latin typeface="Calibri" pitchFamily="34" charset="0"/>
              </a:rPr>
              <a:t>BGP</a:t>
            </a:r>
            <a:endParaRPr lang="it-IT" sz="1000" dirty="0">
              <a:latin typeface="Calibri" pitchFamily="34" charset="0"/>
            </a:endParaRPr>
          </a:p>
        </p:txBody>
      </p:sp>
      <p:sp>
        <p:nvSpPr>
          <p:cNvPr id="298" name="Line 475"/>
          <p:cNvSpPr>
            <a:spLocks noChangeShapeType="1"/>
          </p:cNvSpPr>
          <p:nvPr/>
        </p:nvSpPr>
        <p:spPr bwMode="auto">
          <a:xfrm flipV="1">
            <a:off x="6732588" y="5589588"/>
            <a:ext cx="574675" cy="0"/>
          </a:xfrm>
          <a:prstGeom prst="line">
            <a:avLst/>
          </a:prstGeom>
          <a:noFill/>
          <a:ln w="381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99" name="Line 478"/>
          <p:cNvSpPr>
            <a:spLocks noChangeShapeType="1"/>
          </p:cNvSpPr>
          <p:nvPr/>
        </p:nvSpPr>
        <p:spPr bwMode="auto">
          <a:xfrm flipV="1">
            <a:off x="6732588" y="6164263"/>
            <a:ext cx="574675"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302" name="Text Box 476"/>
          <p:cNvSpPr txBox="1">
            <a:spLocks noChangeArrowheads="1"/>
          </p:cNvSpPr>
          <p:nvPr/>
        </p:nvSpPr>
        <p:spPr bwMode="auto">
          <a:xfrm>
            <a:off x="7451725" y="5373688"/>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Accesso Tier2:</a:t>
            </a:r>
            <a:br>
              <a:rPr lang="it-IT" sz="1000" dirty="0">
                <a:solidFill>
                  <a:srgbClr val="000000"/>
                </a:solidFill>
                <a:latin typeface="Calibri" pitchFamily="34" charset="0"/>
              </a:rPr>
            </a:br>
            <a:r>
              <a:rPr lang="it-IT" sz="1000" dirty="0" smtClean="0">
                <a:solidFill>
                  <a:srgbClr val="000000"/>
                </a:solidFill>
                <a:latin typeface="Calibri" pitchFamily="34" charset="0"/>
              </a:rPr>
              <a:t>10GE </a:t>
            </a:r>
            <a:r>
              <a:rPr lang="it-IT" sz="1000" dirty="0">
                <a:solidFill>
                  <a:srgbClr val="000000"/>
                </a:solidFill>
                <a:latin typeface="Calibri" pitchFamily="34" charset="0"/>
              </a:rPr>
              <a:t>in GARR-X</a:t>
            </a:r>
            <a:endParaRPr lang="it-IT" sz="1000" dirty="0">
              <a:latin typeface="Calibri" pitchFamily="34" charset="0"/>
            </a:endParaRPr>
          </a:p>
        </p:txBody>
      </p:sp>
      <p:sp>
        <p:nvSpPr>
          <p:cNvPr id="303" name="Text Box 479"/>
          <p:cNvSpPr txBox="1">
            <a:spLocks noChangeArrowheads="1"/>
          </p:cNvSpPr>
          <p:nvPr/>
        </p:nvSpPr>
        <p:spPr bwMode="auto">
          <a:xfrm>
            <a:off x="7451725" y="5948363"/>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Accesso Sezione INFN:</a:t>
            </a:r>
            <a:br>
              <a:rPr lang="it-IT" sz="1000" dirty="0">
                <a:solidFill>
                  <a:srgbClr val="000000"/>
                </a:solidFill>
                <a:latin typeface="Calibri" pitchFamily="34" charset="0"/>
              </a:rPr>
            </a:br>
            <a:r>
              <a:rPr lang="it-IT" sz="1000" dirty="0" smtClean="0">
                <a:solidFill>
                  <a:srgbClr val="000000"/>
                </a:solidFill>
                <a:latin typeface="Calibri" pitchFamily="34" charset="0"/>
              </a:rPr>
              <a:t>1 </a:t>
            </a:r>
            <a:r>
              <a:rPr lang="it-IT" sz="1000" dirty="0">
                <a:solidFill>
                  <a:srgbClr val="000000"/>
                </a:solidFill>
                <a:latin typeface="Calibri" pitchFamily="34" charset="0"/>
              </a:rPr>
              <a:t>x GE in GARR-X</a:t>
            </a:r>
            <a:endParaRPr lang="it-IT" sz="1000" dirty="0">
              <a:latin typeface="Calibri" pitchFamily="34" charset="0"/>
            </a:endParaRPr>
          </a:p>
        </p:txBody>
      </p:sp>
      <p:sp>
        <p:nvSpPr>
          <p:cNvPr id="305" name="Text Box 480"/>
          <p:cNvSpPr txBox="1">
            <a:spLocks noChangeArrowheads="1"/>
          </p:cNvSpPr>
          <p:nvPr/>
        </p:nvSpPr>
        <p:spPr bwMode="auto">
          <a:xfrm>
            <a:off x="3139021" y="5402263"/>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smtClean="0">
                <a:solidFill>
                  <a:srgbClr val="000000"/>
                </a:solidFill>
                <a:latin typeface="Calibri" pitchFamily="34" charset="0"/>
              </a:rPr>
              <a:t>Backup link</a:t>
            </a:r>
            <a:endParaRPr lang="it-IT" sz="1600" dirty="0">
              <a:latin typeface="Calibri" pitchFamily="34" charset="0"/>
            </a:endParaRPr>
          </a:p>
        </p:txBody>
      </p:sp>
      <p:sp>
        <p:nvSpPr>
          <p:cNvPr id="306" name="Text Box 480"/>
          <p:cNvSpPr txBox="1">
            <a:spLocks noChangeArrowheads="1"/>
          </p:cNvSpPr>
          <p:nvPr/>
        </p:nvSpPr>
        <p:spPr bwMode="auto">
          <a:xfrm>
            <a:off x="141287" y="3944145"/>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err="1" smtClean="0">
                <a:solidFill>
                  <a:srgbClr val="000000"/>
                </a:solidFill>
                <a:latin typeface="Calibri" pitchFamily="34" charset="0"/>
              </a:rPr>
              <a:t>Dedicated</a:t>
            </a:r>
            <a:r>
              <a:rPr lang="it-IT" sz="1600" dirty="0" smtClean="0">
                <a:solidFill>
                  <a:srgbClr val="000000"/>
                </a:solidFill>
                <a:latin typeface="Calibri" pitchFamily="34" charset="0"/>
              </a:rPr>
              <a:t> LHCONE </a:t>
            </a:r>
            <a:br>
              <a:rPr lang="it-IT" sz="1600" dirty="0" smtClean="0">
                <a:solidFill>
                  <a:srgbClr val="000000"/>
                </a:solidFill>
                <a:latin typeface="Calibri" pitchFamily="34" charset="0"/>
              </a:rPr>
            </a:br>
            <a:r>
              <a:rPr lang="it-IT" sz="1600" dirty="0" smtClean="0">
                <a:solidFill>
                  <a:srgbClr val="000000"/>
                </a:solidFill>
                <a:latin typeface="Calibri" pitchFamily="34" charset="0"/>
              </a:rPr>
              <a:t>link</a:t>
            </a:r>
            <a:endParaRPr lang="it-IT" sz="1600" dirty="0">
              <a:latin typeface="Calibri" pitchFamily="34" charset="0"/>
            </a:endParaRPr>
          </a:p>
        </p:txBody>
      </p:sp>
      <p:cxnSp>
        <p:nvCxnSpPr>
          <p:cNvPr id="307" name="Connettore 2 306"/>
          <p:cNvCxnSpPr/>
          <p:nvPr/>
        </p:nvCxnSpPr>
        <p:spPr>
          <a:xfrm>
            <a:off x="1555750" y="4259573"/>
            <a:ext cx="1498819" cy="3235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0" name="Text Box 480"/>
          <p:cNvSpPr txBox="1">
            <a:spLocks noChangeArrowheads="1"/>
          </p:cNvSpPr>
          <p:nvPr/>
        </p:nvSpPr>
        <p:spPr bwMode="auto">
          <a:xfrm>
            <a:off x="7164288" y="3500686"/>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smtClean="0">
                <a:solidFill>
                  <a:srgbClr val="000000"/>
                </a:solidFill>
                <a:latin typeface="Calibri" pitchFamily="34" charset="0"/>
              </a:rPr>
              <a:t>T2 general </a:t>
            </a:r>
            <a:r>
              <a:rPr lang="it-IT" sz="1600" dirty="0" err="1" smtClean="0">
                <a:solidFill>
                  <a:srgbClr val="000000"/>
                </a:solidFill>
                <a:latin typeface="Calibri" pitchFamily="34" charset="0"/>
              </a:rPr>
              <a:t>purpose</a:t>
            </a:r>
            <a:r>
              <a:rPr lang="it-IT" sz="1600" dirty="0" smtClean="0">
                <a:solidFill>
                  <a:srgbClr val="000000"/>
                </a:solidFill>
                <a:latin typeface="Calibri" pitchFamily="34" charset="0"/>
              </a:rPr>
              <a:t> </a:t>
            </a:r>
            <a:br>
              <a:rPr lang="it-IT" sz="1600" dirty="0" smtClean="0">
                <a:solidFill>
                  <a:srgbClr val="000000"/>
                </a:solidFill>
                <a:latin typeface="Calibri" pitchFamily="34" charset="0"/>
              </a:rPr>
            </a:br>
            <a:r>
              <a:rPr lang="it-IT" sz="1600" dirty="0" smtClean="0">
                <a:solidFill>
                  <a:srgbClr val="000000"/>
                </a:solidFill>
                <a:latin typeface="Calibri" pitchFamily="34" charset="0"/>
              </a:rPr>
              <a:t>link</a:t>
            </a:r>
            <a:endParaRPr lang="it-IT" sz="1600" dirty="0">
              <a:latin typeface="Calibri" pitchFamily="34" charset="0"/>
            </a:endParaRPr>
          </a:p>
        </p:txBody>
      </p:sp>
      <p:cxnSp>
        <p:nvCxnSpPr>
          <p:cNvPr id="311" name="Connettore 2 310"/>
          <p:cNvCxnSpPr>
            <a:endCxn id="38" idx="1"/>
          </p:cNvCxnSpPr>
          <p:nvPr/>
        </p:nvCxnSpPr>
        <p:spPr>
          <a:xfrm flipH="1">
            <a:off x="5148263" y="4005064"/>
            <a:ext cx="2376065" cy="3430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5" name="Connettore 2 314"/>
          <p:cNvCxnSpPr/>
          <p:nvPr/>
        </p:nvCxnSpPr>
        <p:spPr>
          <a:xfrm flipH="1">
            <a:off x="4094368" y="4739481"/>
            <a:ext cx="3357357" cy="2565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6" name="Connettore 2 315"/>
          <p:cNvCxnSpPr/>
          <p:nvPr/>
        </p:nvCxnSpPr>
        <p:spPr>
          <a:xfrm flipH="1">
            <a:off x="3067051" y="4546600"/>
            <a:ext cx="4313237" cy="3857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0" name="Text Box 480"/>
          <p:cNvSpPr txBox="1">
            <a:spLocks noChangeArrowheads="1"/>
          </p:cNvSpPr>
          <p:nvPr/>
        </p:nvSpPr>
        <p:spPr bwMode="auto">
          <a:xfrm>
            <a:off x="7236296" y="4365104"/>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smtClean="0">
                <a:solidFill>
                  <a:srgbClr val="000000"/>
                </a:solidFill>
                <a:latin typeface="Calibri" pitchFamily="34" charset="0"/>
              </a:rPr>
              <a:t>Can be a single </a:t>
            </a:r>
            <a:r>
              <a:rPr lang="it-IT" sz="1600" dirty="0" err="1" smtClean="0">
                <a:solidFill>
                  <a:srgbClr val="000000"/>
                </a:solidFill>
                <a:latin typeface="Calibri" pitchFamily="34" charset="0"/>
              </a:rPr>
              <a:t>physical</a:t>
            </a:r>
            <a:r>
              <a:rPr lang="it-IT" sz="1600" dirty="0" smtClean="0">
                <a:solidFill>
                  <a:srgbClr val="000000"/>
                </a:solidFill>
                <a:latin typeface="Calibri" pitchFamily="34" charset="0"/>
              </a:rPr>
              <a:t> link with VLAN trunk</a:t>
            </a:r>
            <a:endParaRPr lang="it-IT" sz="1600" dirty="0">
              <a:latin typeface="Calibri" pitchFamily="34" charset="0"/>
            </a:endParaRPr>
          </a:p>
        </p:txBody>
      </p:sp>
      <p:sp>
        <p:nvSpPr>
          <p:cNvPr id="309" name="Footer Placeholder 308"/>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34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7"/>
                                        </p:tgtEl>
                                        <p:attrNameLst>
                                          <p:attrName>style.visibility</p:attrName>
                                        </p:attrNameLst>
                                      </p:cBhvr>
                                      <p:to>
                                        <p:strVal val="visible"/>
                                      </p:to>
                                    </p:set>
                                    <p:animEffect transition="in" filter="fade">
                                      <p:cBhvr>
                                        <p:cTn id="10" dur="500"/>
                                        <p:tgtEl>
                                          <p:spTgt spid="3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1"/>
                                        </p:tgtEl>
                                        <p:attrNameLst>
                                          <p:attrName>style.visibility</p:attrName>
                                        </p:attrNameLst>
                                      </p:cBhvr>
                                      <p:to>
                                        <p:strVal val="visible"/>
                                      </p:to>
                                    </p:set>
                                    <p:animEffect transition="in" filter="fade">
                                      <p:cBhvr>
                                        <p:cTn id="15" dur="500"/>
                                        <p:tgtEl>
                                          <p:spTgt spid="3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0"/>
                                        </p:tgtEl>
                                        <p:attrNameLst>
                                          <p:attrName>style.visibility</p:attrName>
                                        </p:attrNameLst>
                                      </p:cBhvr>
                                      <p:to>
                                        <p:strVal val="visible"/>
                                      </p:to>
                                    </p:set>
                                    <p:animEffect transition="in" filter="fade">
                                      <p:cBhvr>
                                        <p:cTn id="18" dur="500"/>
                                        <p:tgtEl>
                                          <p:spTgt spid="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6"/>
                                        </p:tgtEl>
                                        <p:attrNameLst>
                                          <p:attrName>style.visibility</p:attrName>
                                        </p:attrNameLst>
                                      </p:cBhvr>
                                      <p:to>
                                        <p:strVal val="visible"/>
                                      </p:to>
                                    </p:set>
                                    <p:animEffect transition="in" filter="fade">
                                      <p:cBhvr>
                                        <p:cTn id="23" dur="500"/>
                                        <p:tgtEl>
                                          <p:spTgt spid="3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5"/>
                                        </p:tgtEl>
                                        <p:attrNameLst>
                                          <p:attrName>style.visibility</p:attrName>
                                        </p:attrNameLst>
                                      </p:cBhvr>
                                      <p:to>
                                        <p:strVal val="visible"/>
                                      </p:to>
                                    </p:set>
                                    <p:animEffect transition="in" filter="fade">
                                      <p:cBhvr>
                                        <p:cTn id="28" dur="500"/>
                                        <p:tgtEl>
                                          <p:spTgt spid="3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0"/>
                                        </p:tgtEl>
                                        <p:attrNameLst>
                                          <p:attrName>style.visibility</p:attrName>
                                        </p:attrNameLst>
                                      </p:cBhvr>
                                      <p:to>
                                        <p:strVal val="visible"/>
                                      </p:to>
                                    </p:set>
                                    <p:animEffect transition="in" filter="fade">
                                      <p:cBhvr>
                                        <p:cTn id="33"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P spid="310" grpId="0"/>
      <p:bldP spid="320"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it-IT" sz="2800" dirty="0"/>
              <a:t>2 - A and A’ </a:t>
            </a:r>
            <a:r>
              <a:rPr lang="it-IT" sz="2800" dirty="0" err="1" smtClean="0"/>
              <a:t>have</a:t>
            </a:r>
            <a:r>
              <a:rPr lang="it-IT" sz="2800" dirty="0" smtClean="0"/>
              <a:t> separate </a:t>
            </a:r>
            <a:r>
              <a:rPr lang="it-IT" sz="2800" dirty="0" err="1" smtClean="0"/>
              <a:t>routers</a:t>
            </a:r>
            <a:r>
              <a:rPr lang="it-IT" sz="2800" dirty="0" smtClean="0"/>
              <a:t> </a:t>
            </a:r>
            <a:r>
              <a:rPr lang="it-IT" sz="2800" dirty="0" err="1" smtClean="0"/>
              <a:t>but</a:t>
            </a:r>
            <a:r>
              <a:rPr lang="it-IT" sz="2800" dirty="0" smtClean="0"/>
              <a:t> A’ </a:t>
            </a:r>
            <a:r>
              <a:rPr lang="it-IT" sz="2800" dirty="0" err="1" smtClean="0"/>
              <a:t>can’t</a:t>
            </a:r>
            <a:r>
              <a:rPr lang="it-IT" sz="2800" dirty="0" smtClean="0"/>
              <a:t> do BGP</a:t>
            </a:r>
            <a:endParaRPr lang="it-IT" sz="2800" dirty="0"/>
          </a:p>
        </p:txBody>
      </p:sp>
      <p:sp>
        <p:nvSpPr>
          <p:cNvPr id="4" name="Line 474"/>
          <p:cNvSpPr>
            <a:spLocks noChangeShapeType="1"/>
          </p:cNvSpPr>
          <p:nvPr/>
        </p:nvSpPr>
        <p:spPr bwMode="auto">
          <a:xfrm flipV="1">
            <a:off x="3563938" y="3429000"/>
            <a:ext cx="1152525" cy="0"/>
          </a:xfrm>
          <a:prstGeom prst="line">
            <a:avLst/>
          </a:prstGeom>
          <a:noFill/>
          <a:ln w="508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5" name="Line 473"/>
          <p:cNvSpPr>
            <a:spLocks noChangeShapeType="1"/>
          </p:cNvSpPr>
          <p:nvPr/>
        </p:nvSpPr>
        <p:spPr bwMode="auto">
          <a:xfrm flipV="1">
            <a:off x="3203575" y="5445125"/>
            <a:ext cx="2089150"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6" name="Line 469"/>
          <p:cNvSpPr>
            <a:spLocks noChangeShapeType="1"/>
          </p:cNvSpPr>
          <p:nvPr/>
        </p:nvSpPr>
        <p:spPr bwMode="auto">
          <a:xfrm flipH="1" flipV="1">
            <a:off x="5364163" y="4365625"/>
            <a:ext cx="0" cy="1008063"/>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nvGrpSpPr>
          <p:cNvPr id="3" name="Group 256"/>
          <p:cNvGrpSpPr>
            <a:grpSpLocks/>
          </p:cNvGrpSpPr>
          <p:nvPr/>
        </p:nvGrpSpPr>
        <p:grpSpPr bwMode="auto">
          <a:xfrm>
            <a:off x="2687638" y="5588000"/>
            <a:ext cx="647700" cy="433388"/>
            <a:chOff x="3515" y="3702"/>
            <a:chExt cx="408" cy="273"/>
          </a:xfrm>
        </p:grpSpPr>
        <p:sp>
          <p:nvSpPr>
            <p:cNvPr id="8" name="Line 50"/>
            <p:cNvSpPr>
              <a:spLocks noChangeShapeType="1"/>
            </p:cNvSpPr>
            <p:nvPr/>
          </p:nvSpPr>
          <p:spPr bwMode="auto">
            <a:xfrm flipH="1" flipV="1">
              <a:off x="3515" y="3839"/>
              <a:ext cx="408"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9" name="Line 51"/>
            <p:cNvSpPr>
              <a:spLocks noChangeShapeType="1"/>
            </p:cNvSpPr>
            <p:nvPr/>
          </p:nvSpPr>
          <p:spPr bwMode="auto">
            <a:xfrm flipH="1" flipV="1">
              <a:off x="3735" y="3702"/>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10" name="Line 52"/>
            <p:cNvSpPr>
              <a:spLocks noChangeShapeType="1"/>
            </p:cNvSpPr>
            <p:nvPr/>
          </p:nvSpPr>
          <p:spPr bwMode="auto">
            <a:xfrm flipH="1" flipV="1">
              <a:off x="3606"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11" name="Line 53"/>
            <p:cNvSpPr>
              <a:spLocks noChangeShapeType="1"/>
            </p:cNvSpPr>
            <p:nvPr/>
          </p:nvSpPr>
          <p:spPr bwMode="auto">
            <a:xfrm flipH="1" flipV="1">
              <a:off x="3864"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grpSp>
        <p:nvGrpSpPr>
          <p:cNvPr id="7" name="Group 48"/>
          <p:cNvGrpSpPr>
            <a:grpSpLocks/>
          </p:cNvGrpSpPr>
          <p:nvPr/>
        </p:nvGrpSpPr>
        <p:grpSpPr bwMode="auto">
          <a:xfrm>
            <a:off x="5588000" y="1052513"/>
            <a:ext cx="2224088" cy="1778000"/>
            <a:chOff x="2744" y="2854"/>
            <a:chExt cx="1401" cy="1120"/>
          </a:xfrm>
        </p:grpSpPr>
        <p:sp>
          <p:nvSpPr>
            <p:cNvPr id="13" name="AutoShape 2"/>
            <p:cNvSpPr>
              <a:spLocks noChangeArrowheads="1"/>
            </p:cNvSpPr>
            <p:nvPr/>
          </p:nvSpPr>
          <p:spPr bwMode="auto">
            <a:xfrm>
              <a:off x="2744" y="2854"/>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14" name="Text Box 3"/>
            <p:cNvSpPr txBox="1">
              <a:spLocks noChangeArrowheads="1"/>
            </p:cNvSpPr>
            <p:nvPr/>
          </p:nvSpPr>
          <p:spPr bwMode="auto">
            <a:xfrm>
              <a:off x="3151" y="3248"/>
              <a:ext cx="636" cy="21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a:latin typeface="Calibri" pitchFamily="34" charset="0"/>
                </a:rPr>
                <a:t>GEANT</a:t>
              </a:r>
              <a:endParaRPr lang="it-IT" sz="1600" b="1">
                <a:latin typeface="Calibri" pitchFamily="34" charset="0"/>
              </a:endParaRPr>
            </a:p>
          </p:txBody>
        </p:sp>
      </p:grpSp>
      <p:grpSp>
        <p:nvGrpSpPr>
          <p:cNvPr id="12" name="Group 49"/>
          <p:cNvGrpSpPr>
            <a:grpSpLocks/>
          </p:cNvGrpSpPr>
          <p:nvPr/>
        </p:nvGrpSpPr>
        <p:grpSpPr bwMode="auto">
          <a:xfrm>
            <a:off x="979488" y="1052513"/>
            <a:ext cx="2224087" cy="1778000"/>
            <a:chOff x="340" y="391"/>
            <a:chExt cx="1401" cy="1120"/>
          </a:xfrm>
        </p:grpSpPr>
        <p:sp>
          <p:nvSpPr>
            <p:cNvPr id="16" name="AutoShape 4"/>
            <p:cNvSpPr>
              <a:spLocks noChangeArrowheads="1"/>
            </p:cNvSpPr>
            <p:nvPr/>
          </p:nvSpPr>
          <p:spPr bwMode="auto">
            <a:xfrm>
              <a:off x="340" y="391"/>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17" name="Text Box 5"/>
            <p:cNvSpPr txBox="1">
              <a:spLocks noChangeArrowheads="1"/>
            </p:cNvSpPr>
            <p:nvPr/>
          </p:nvSpPr>
          <p:spPr bwMode="auto">
            <a:xfrm>
              <a:off x="703" y="619"/>
              <a:ext cx="636" cy="6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smtClean="0">
                  <a:latin typeface="Calibri" pitchFamily="34" charset="0"/>
                </a:rPr>
                <a:t>GEANT</a:t>
              </a:r>
              <a:br>
                <a:rPr lang="en-US" sz="1600" b="1" dirty="0" smtClean="0">
                  <a:latin typeface="Calibri" pitchFamily="34" charset="0"/>
                </a:rPr>
              </a:br>
              <a:r>
                <a:rPr lang="en-US" sz="1600" b="1" dirty="0" smtClean="0">
                  <a:latin typeface="Calibri" pitchFamily="34" charset="0"/>
                </a:rPr>
                <a:t>LHCONE</a:t>
              </a:r>
              <a:r>
                <a:rPr lang="it-IT" sz="1600" b="1" dirty="0">
                  <a:latin typeface="Calibri" pitchFamily="34" charset="0"/>
                </a:rPr>
                <a:t/>
              </a:r>
              <a:br>
                <a:rPr lang="it-IT" sz="1600" b="1" dirty="0">
                  <a:latin typeface="Calibri" pitchFamily="34" charset="0"/>
                </a:rPr>
              </a:br>
              <a:r>
                <a:rPr lang="it-IT" sz="1600" b="1" dirty="0" smtClean="0">
                  <a:latin typeface="Calibri" pitchFamily="34" charset="0"/>
                </a:rPr>
                <a:t>routing </a:t>
              </a:r>
              <a:r>
                <a:rPr lang="it-IT" sz="1600" b="1" dirty="0" err="1" smtClean="0">
                  <a:latin typeface="Calibri" pitchFamily="34" charset="0"/>
                </a:rPr>
                <a:t>instance</a:t>
              </a:r>
              <a:endParaRPr lang="en-US" sz="1600" b="1" dirty="0" smtClean="0">
                <a:latin typeface="Calibri" pitchFamily="34" charset="0"/>
              </a:endParaRPr>
            </a:p>
          </p:txBody>
        </p:sp>
      </p:grpSp>
      <p:sp>
        <p:nvSpPr>
          <p:cNvPr id="18" name="AutoShape 7"/>
          <p:cNvSpPr>
            <a:spLocks noChangeArrowheads="1"/>
          </p:cNvSpPr>
          <p:nvPr/>
        </p:nvSpPr>
        <p:spPr bwMode="auto">
          <a:xfrm>
            <a:off x="1714500" y="5084763"/>
            <a:ext cx="2025650" cy="1406525"/>
          </a:xfrm>
          <a:prstGeom prst="roundRect">
            <a:avLst>
              <a:gd name="adj" fmla="val 16667"/>
            </a:avLst>
          </a:prstGeom>
          <a:noFill/>
          <a:ln w="9525" algn="ctr">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nchor="ctr"/>
          <a:lstStyle/>
          <a:p>
            <a:endParaRPr lang="it-IT"/>
          </a:p>
        </p:txBody>
      </p:sp>
      <p:sp>
        <p:nvSpPr>
          <p:cNvPr id="19" name="Line 23"/>
          <p:cNvSpPr>
            <a:spLocks noChangeShapeType="1"/>
          </p:cNvSpPr>
          <p:nvPr/>
        </p:nvSpPr>
        <p:spPr bwMode="auto">
          <a:xfrm flipH="1" flipV="1">
            <a:off x="3054350" y="4437063"/>
            <a:ext cx="0" cy="936625"/>
          </a:xfrm>
          <a:prstGeom prst="line">
            <a:avLst/>
          </a:prstGeom>
          <a:noFill/>
          <a:ln w="381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nvGrpSpPr>
          <p:cNvPr id="15" name="Group 24"/>
          <p:cNvGrpSpPr>
            <a:grpSpLocks/>
          </p:cNvGrpSpPr>
          <p:nvPr/>
        </p:nvGrpSpPr>
        <p:grpSpPr bwMode="auto">
          <a:xfrm>
            <a:off x="2832100" y="5300663"/>
            <a:ext cx="447675" cy="396875"/>
            <a:chOff x="4623" y="1502"/>
            <a:chExt cx="282" cy="250"/>
          </a:xfrm>
        </p:grpSpPr>
        <p:pic>
          <p:nvPicPr>
            <p:cNvPr id="21" name="Picture 25"/>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2" name="Text Box 26"/>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20" name="Group 27"/>
          <p:cNvGrpSpPr>
            <a:grpSpLocks/>
          </p:cNvGrpSpPr>
          <p:nvPr/>
        </p:nvGrpSpPr>
        <p:grpSpPr bwMode="auto">
          <a:xfrm>
            <a:off x="1692275" y="2636838"/>
            <a:ext cx="2224088" cy="1778000"/>
            <a:chOff x="1202" y="2492"/>
            <a:chExt cx="1401" cy="1120"/>
          </a:xfrm>
        </p:grpSpPr>
        <p:sp>
          <p:nvSpPr>
            <p:cNvPr id="24" name="AutoShape 28"/>
            <p:cNvSpPr>
              <a:spLocks noChangeArrowheads="1"/>
            </p:cNvSpPr>
            <p:nvPr/>
          </p:nvSpPr>
          <p:spPr bwMode="auto">
            <a:xfrm>
              <a:off x="1202" y="2492"/>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25" name="Text Box 29"/>
            <p:cNvSpPr txBox="1">
              <a:spLocks noChangeArrowheads="1"/>
            </p:cNvSpPr>
            <p:nvPr/>
          </p:nvSpPr>
          <p:spPr bwMode="auto">
            <a:xfrm>
              <a:off x="1655" y="2750"/>
              <a:ext cx="590" cy="6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latin typeface="Calibri" pitchFamily="34" charset="0"/>
                </a:rPr>
                <a:t>GARR</a:t>
              </a:r>
              <a:br>
                <a:rPr lang="en-US" sz="1600" b="1" dirty="0">
                  <a:latin typeface="Calibri" pitchFamily="34" charset="0"/>
                </a:rPr>
              </a:br>
              <a:r>
                <a:rPr lang="en-US" sz="1600" b="1" dirty="0" smtClean="0">
                  <a:latin typeface="Calibri" pitchFamily="34" charset="0"/>
                </a:rPr>
                <a:t>LHCONE routing instance</a:t>
              </a:r>
              <a:endParaRPr lang="it-IT" sz="1600" b="1" dirty="0">
                <a:latin typeface="Calibri" pitchFamily="34" charset="0"/>
              </a:endParaRPr>
            </a:p>
          </p:txBody>
        </p:sp>
      </p:grpSp>
      <p:grpSp>
        <p:nvGrpSpPr>
          <p:cNvPr id="23" name="Group 30"/>
          <p:cNvGrpSpPr>
            <a:grpSpLocks/>
          </p:cNvGrpSpPr>
          <p:nvPr/>
        </p:nvGrpSpPr>
        <p:grpSpPr bwMode="auto">
          <a:xfrm>
            <a:off x="4356100" y="2565400"/>
            <a:ext cx="2224088" cy="1778000"/>
            <a:chOff x="1202" y="2492"/>
            <a:chExt cx="1401" cy="1120"/>
          </a:xfrm>
        </p:grpSpPr>
        <p:sp>
          <p:nvSpPr>
            <p:cNvPr id="27" name="AutoShape 31"/>
            <p:cNvSpPr>
              <a:spLocks noChangeArrowheads="1"/>
            </p:cNvSpPr>
            <p:nvPr/>
          </p:nvSpPr>
          <p:spPr bwMode="auto">
            <a:xfrm>
              <a:off x="1202" y="2492"/>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28" name="Text Box 32"/>
            <p:cNvSpPr txBox="1">
              <a:spLocks noChangeArrowheads="1"/>
            </p:cNvSpPr>
            <p:nvPr/>
          </p:nvSpPr>
          <p:spPr bwMode="auto">
            <a:xfrm>
              <a:off x="1655" y="2750"/>
              <a:ext cx="499" cy="52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a:latin typeface="Calibri" pitchFamily="34" charset="0"/>
                </a:rPr>
                <a:t>GARR</a:t>
              </a:r>
              <a:br>
                <a:rPr lang="en-US" sz="1600" b="1" dirty="0">
                  <a:latin typeface="Calibri" pitchFamily="34" charset="0"/>
                </a:rPr>
              </a:br>
              <a:r>
                <a:rPr lang="en-US" sz="1600" b="1" dirty="0">
                  <a:latin typeface="Calibri" pitchFamily="34" charset="0"/>
                </a:rPr>
                <a:t>IP service</a:t>
              </a:r>
              <a:endParaRPr lang="it-IT" sz="1600" b="1" dirty="0">
                <a:latin typeface="Calibri" pitchFamily="34" charset="0"/>
              </a:endParaRPr>
            </a:p>
          </p:txBody>
        </p:sp>
      </p:grpSp>
      <p:sp>
        <p:nvSpPr>
          <p:cNvPr id="29" name="Text Box 33"/>
          <p:cNvSpPr txBox="1">
            <a:spLocks noChangeArrowheads="1"/>
          </p:cNvSpPr>
          <p:nvPr/>
        </p:nvSpPr>
        <p:spPr bwMode="auto">
          <a:xfrm>
            <a:off x="1692275" y="5734050"/>
            <a:ext cx="1266825" cy="212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200">
                <a:solidFill>
                  <a:srgbClr val="000000"/>
                </a:solidFill>
                <a:latin typeface="Calibri" pitchFamily="34" charset="0"/>
              </a:rPr>
              <a:t>LAN Tier2</a:t>
            </a:r>
            <a:endParaRPr lang="it-IT" sz="1200">
              <a:latin typeface="Calibri" pitchFamily="34" charset="0"/>
            </a:endParaRPr>
          </a:p>
        </p:txBody>
      </p:sp>
      <p:grpSp>
        <p:nvGrpSpPr>
          <p:cNvPr id="26" name="Group 34"/>
          <p:cNvGrpSpPr>
            <a:grpSpLocks/>
          </p:cNvGrpSpPr>
          <p:nvPr/>
        </p:nvGrpSpPr>
        <p:grpSpPr bwMode="auto">
          <a:xfrm>
            <a:off x="2347913" y="2492375"/>
            <a:ext cx="447675" cy="396875"/>
            <a:chOff x="4623" y="1502"/>
            <a:chExt cx="282" cy="250"/>
          </a:xfrm>
        </p:grpSpPr>
        <p:pic>
          <p:nvPicPr>
            <p:cNvPr id="31" name="Picture 35"/>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2" name="Text Box 36"/>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sp>
        <p:nvSpPr>
          <p:cNvPr id="33" name="Freeform 37"/>
          <p:cNvSpPr>
            <a:spLocks/>
          </p:cNvSpPr>
          <p:nvPr/>
        </p:nvSpPr>
        <p:spPr bwMode="auto">
          <a:xfrm>
            <a:off x="2708275" y="4560888"/>
            <a:ext cx="336550" cy="742950"/>
          </a:xfrm>
          <a:custGeom>
            <a:avLst/>
            <a:gdLst>
              <a:gd name="T0" fmla="*/ 198 w 212"/>
              <a:gd name="T1" fmla="*/ 0 h 468"/>
              <a:gd name="T2" fmla="*/ 2 w 212"/>
              <a:gd name="T3" fmla="*/ 231 h 468"/>
              <a:gd name="T4" fmla="*/ 212 w 212"/>
              <a:gd name="T5" fmla="*/ 468 h 468"/>
            </a:gdLst>
            <a:ahLst/>
            <a:cxnLst>
              <a:cxn ang="0">
                <a:pos x="T0" y="T1"/>
              </a:cxn>
              <a:cxn ang="0">
                <a:pos x="T2" y="T3"/>
              </a:cxn>
              <a:cxn ang="0">
                <a:pos x="T4" y="T5"/>
              </a:cxn>
            </a:cxnLst>
            <a:rect l="0" t="0" r="r" b="b"/>
            <a:pathLst>
              <a:path w="212" h="468">
                <a:moveTo>
                  <a:pt x="198" y="0"/>
                </a:moveTo>
                <a:cubicBezTo>
                  <a:pt x="165" y="38"/>
                  <a:pt x="0" y="153"/>
                  <a:pt x="2" y="231"/>
                </a:cubicBezTo>
                <a:cubicBezTo>
                  <a:pt x="4" y="309"/>
                  <a:pt x="168" y="419"/>
                  <a:pt x="212" y="468"/>
                </a:cubicBezTo>
              </a:path>
            </a:pathLst>
          </a:custGeom>
          <a:noFill/>
          <a:ln w="44450" cap="flat" cmpd="sng">
            <a:solidFill>
              <a:schemeClr val="accent2"/>
            </a:solidFill>
            <a:prstDash val="sysDot"/>
            <a:round/>
            <a:headEnd type="triangle" w="sm" len="sm"/>
            <a:tailEnd type="triangle" w="sm" len="sm"/>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grpSp>
        <p:nvGrpSpPr>
          <p:cNvPr id="30" name="Group 38"/>
          <p:cNvGrpSpPr>
            <a:grpSpLocks/>
          </p:cNvGrpSpPr>
          <p:nvPr/>
        </p:nvGrpSpPr>
        <p:grpSpPr bwMode="auto">
          <a:xfrm>
            <a:off x="2843213" y="4149725"/>
            <a:ext cx="447675" cy="396875"/>
            <a:chOff x="4623" y="1502"/>
            <a:chExt cx="282" cy="250"/>
          </a:xfrm>
        </p:grpSpPr>
        <p:pic>
          <p:nvPicPr>
            <p:cNvPr id="35" name="Picture 39"/>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6" name="Text Box 40"/>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34" name="Group 42"/>
          <p:cNvGrpSpPr>
            <a:grpSpLocks/>
          </p:cNvGrpSpPr>
          <p:nvPr/>
        </p:nvGrpSpPr>
        <p:grpSpPr bwMode="auto">
          <a:xfrm>
            <a:off x="5148263" y="4149725"/>
            <a:ext cx="447675" cy="396875"/>
            <a:chOff x="4623" y="1502"/>
            <a:chExt cx="282" cy="250"/>
          </a:xfrm>
        </p:grpSpPr>
        <p:pic>
          <p:nvPicPr>
            <p:cNvPr id="38" name="Picture 43"/>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9" name="Text Box 44"/>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37" name="Group 45"/>
          <p:cNvGrpSpPr>
            <a:grpSpLocks/>
          </p:cNvGrpSpPr>
          <p:nvPr/>
        </p:nvGrpSpPr>
        <p:grpSpPr bwMode="auto">
          <a:xfrm>
            <a:off x="5940425" y="2565400"/>
            <a:ext cx="447675" cy="396875"/>
            <a:chOff x="4623" y="1502"/>
            <a:chExt cx="282" cy="250"/>
          </a:xfrm>
        </p:grpSpPr>
        <p:pic>
          <p:nvPicPr>
            <p:cNvPr id="41" name="Picture 46"/>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42" name="Text Box 47"/>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40" name="Group 847"/>
          <p:cNvGrpSpPr>
            <a:grpSpLocks/>
          </p:cNvGrpSpPr>
          <p:nvPr/>
        </p:nvGrpSpPr>
        <p:grpSpPr bwMode="auto">
          <a:xfrm>
            <a:off x="2970213" y="6070600"/>
            <a:ext cx="534987" cy="247650"/>
            <a:chOff x="5034" y="2008"/>
            <a:chExt cx="582" cy="248"/>
          </a:xfrm>
        </p:grpSpPr>
        <p:grpSp>
          <p:nvGrpSpPr>
            <p:cNvPr id="43" name="Group 848"/>
            <p:cNvGrpSpPr>
              <a:grpSpLocks/>
            </p:cNvGrpSpPr>
            <p:nvPr/>
          </p:nvGrpSpPr>
          <p:grpSpPr bwMode="auto">
            <a:xfrm>
              <a:off x="5035" y="2200"/>
              <a:ext cx="581" cy="56"/>
              <a:chOff x="528" y="3158"/>
              <a:chExt cx="2362" cy="210"/>
            </a:xfrm>
          </p:grpSpPr>
          <p:sp>
            <p:nvSpPr>
              <p:cNvPr id="205" name="Rectangle 84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44" name="Group 850"/>
              <p:cNvGrpSpPr>
                <a:grpSpLocks/>
              </p:cNvGrpSpPr>
              <p:nvPr/>
            </p:nvGrpSpPr>
            <p:grpSpPr bwMode="auto">
              <a:xfrm>
                <a:off x="528" y="3158"/>
                <a:ext cx="2362" cy="210"/>
                <a:chOff x="528" y="3158"/>
                <a:chExt cx="2362" cy="210"/>
              </a:xfrm>
            </p:grpSpPr>
            <p:sp>
              <p:nvSpPr>
                <p:cNvPr id="207" name="Rectangle 85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45" name="Group 852"/>
                <p:cNvGrpSpPr>
                  <a:grpSpLocks/>
                </p:cNvGrpSpPr>
                <p:nvPr/>
              </p:nvGrpSpPr>
              <p:grpSpPr bwMode="auto">
                <a:xfrm>
                  <a:off x="2338" y="3297"/>
                  <a:ext cx="282" cy="46"/>
                  <a:chOff x="2304" y="3888"/>
                  <a:chExt cx="384" cy="88"/>
                </a:xfrm>
              </p:grpSpPr>
              <p:sp>
                <p:nvSpPr>
                  <p:cNvPr id="241" name="Rectangle 85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42" name="Rectangle 85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43" name="Rectangle 85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209" name="Oval 85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10" name="Oval 85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11" name="Oval 85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46" name="Group 859"/>
                <p:cNvGrpSpPr>
                  <a:grpSpLocks/>
                </p:cNvGrpSpPr>
                <p:nvPr/>
              </p:nvGrpSpPr>
              <p:grpSpPr bwMode="auto">
                <a:xfrm>
                  <a:off x="2816" y="3302"/>
                  <a:ext cx="39" cy="41"/>
                  <a:chOff x="3552" y="3486"/>
                  <a:chExt cx="56" cy="74"/>
                </a:xfrm>
              </p:grpSpPr>
              <p:sp>
                <p:nvSpPr>
                  <p:cNvPr id="239" name="Oval 86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40" name="Line 86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47" name="Group 862"/>
                <p:cNvGrpSpPr>
                  <a:grpSpLocks/>
                </p:cNvGrpSpPr>
                <p:nvPr/>
              </p:nvGrpSpPr>
              <p:grpSpPr bwMode="auto">
                <a:xfrm>
                  <a:off x="2242" y="3181"/>
                  <a:ext cx="492" cy="76"/>
                  <a:chOff x="2296" y="3104"/>
                  <a:chExt cx="480" cy="104"/>
                </a:xfrm>
              </p:grpSpPr>
              <p:grpSp>
                <p:nvGrpSpPr>
                  <p:cNvPr id="48" name="Group 863"/>
                  <p:cNvGrpSpPr>
                    <a:grpSpLocks/>
                  </p:cNvGrpSpPr>
                  <p:nvPr/>
                </p:nvGrpSpPr>
                <p:grpSpPr bwMode="auto">
                  <a:xfrm>
                    <a:off x="2310" y="3120"/>
                    <a:ext cx="448" cy="72"/>
                    <a:chOff x="2310" y="3120"/>
                    <a:chExt cx="432" cy="48"/>
                  </a:xfrm>
                </p:grpSpPr>
                <p:sp>
                  <p:nvSpPr>
                    <p:cNvPr id="236" name="Rectangle 86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37" name="Rectangle 86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38" name="Rectangle 86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235" name="Rectangle 86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50" name="Group 868"/>
                <p:cNvGrpSpPr>
                  <a:grpSpLocks/>
                </p:cNvGrpSpPr>
                <p:nvPr/>
              </p:nvGrpSpPr>
              <p:grpSpPr bwMode="auto">
                <a:xfrm>
                  <a:off x="577" y="3205"/>
                  <a:ext cx="599" cy="116"/>
                  <a:chOff x="1680" y="2536"/>
                  <a:chExt cx="584" cy="160"/>
                </a:xfrm>
              </p:grpSpPr>
              <p:sp>
                <p:nvSpPr>
                  <p:cNvPr id="225" name="Rectangle 86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26" name="Line 87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27" name="Line 87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52" name="Group 872"/>
                  <p:cNvGrpSpPr>
                    <a:grpSpLocks/>
                  </p:cNvGrpSpPr>
                  <p:nvPr/>
                </p:nvGrpSpPr>
                <p:grpSpPr bwMode="auto">
                  <a:xfrm>
                    <a:off x="1688" y="2648"/>
                    <a:ext cx="576" cy="32"/>
                    <a:chOff x="2496" y="2624"/>
                    <a:chExt cx="576" cy="32"/>
                  </a:xfrm>
                </p:grpSpPr>
                <p:sp>
                  <p:nvSpPr>
                    <p:cNvPr id="232" name="Line 87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33" name="Line 87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56" name="Group 875"/>
                  <p:cNvGrpSpPr>
                    <a:grpSpLocks/>
                  </p:cNvGrpSpPr>
                  <p:nvPr/>
                </p:nvGrpSpPr>
                <p:grpSpPr bwMode="auto">
                  <a:xfrm>
                    <a:off x="1696" y="2592"/>
                    <a:ext cx="320" cy="64"/>
                    <a:chOff x="1336" y="1856"/>
                    <a:chExt cx="320" cy="64"/>
                  </a:xfrm>
                </p:grpSpPr>
                <p:sp>
                  <p:nvSpPr>
                    <p:cNvPr id="230" name="Rectangle 87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231" name="Rectangle 87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57" name="Group 878"/>
                <p:cNvGrpSpPr>
                  <a:grpSpLocks/>
                </p:cNvGrpSpPr>
                <p:nvPr/>
              </p:nvGrpSpPr>
              <p:grpSpPr bwMode="auto">
                <a:xfrm>
                  <a:off x="1242" y="3205"/>
                  <a:ext cx="598" cy="116"/>
                  <a:chOff x="1680" y="2536"/>
                  <a:chExt cx="584" cy="160"/>
                </a:xfrm>
              </p:grpSpPr>
              <p:sp>
                <p:nvSpPr>
                  <p:cNvPr id="216" name="Rectangle 87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17" name="Line 88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18" name="Line 88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58" name="Group 882"/>
                  <p:cNvGrpSpPr>
                    <a:grpSpLocks/>
                  </p:cNvGrpSpPr>
                  <p:nvPr/>
                </p:nvGrpSpPr>
                <p:grpSpPr bwMode="auto">
                  <a:xfrm>
                    <a:off x="1688" y="2648"/>
                    <a:ext cx="576" cy="32"/>
                    <a:chOff x="2496" y="2624"/>
                    <a:chExt cx="576" cy="32"/>
                  </a:xfrm>
                </p:grpSpPr>
                <p:sp>
                  <p:nvSpPr>
                    <p:cNvPr id="223" name="Line 88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24" name="Line 88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59" name="Group 885"/>
                  <p:cNvGrpSpPr>
                    <a:grpSpLocks/>
                  </p:cNvGrpSpPr>
                  <p:nvPr/>
                </p:nvGrpSpPr>
                <p:grpSpPr bwMode="auto">
                  <a:xfrm>
                    <a:off x="1696" y="2592"/>
                    <a:ext cx="320" cy="64"/>
                    <a:chOff x="1336" y="1856"/>
                    <a:chExt cx="320" cy="64"/>
                  </a:xfrm>
                </p:grpSpPr>
                <p:sp>
                  <p:nvSpPr>
                    <p:cNvPr id="221" name="Rectangle 88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222" name="Rectangle 88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63" name="Group 888"/>
            <p:cNvGrpSpPr>
              <a:grpSpLocks/>
            </p:cNvGrpSpPr>
            <p:nvPr/>
          </p:nvGrpSpPr>
          <p:grpSpPr bwMode="auto">
            <a:xfrm>
              <a:off x="5035" y="2153"/>
              <a:ext cx="581" cy="55"/>
              <a:chOff x="528" y="3158"/>
              <a:chExt cx="2362" cy="210"/>
            </a:xfrm>
          </p:grpSpPr>
          <p:sp>
            <p:nvSpPr>
              <p:cNvPr id="166" name="Rectangle 88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64" name="Group 890"/>
              <p:cNvGrpSpPr>
                <a:grpSpLocks/>
              </p:cNvGrpSpPr>
              <p:nvPr/>
            </p:nvGrpSpPr>
            <p:grpSpPr bwMode="auto">
              <a:xfrm>
                <a:off x="528" y="3158"/>
                <a:ext cx="2362" cy="210"/>
                <a:chOff x="528" y="3158"/>
                <a:chExt cx="2362" cy="210"/>
              </a:xfrm>
            </p:grpSpPr>
            <p:sp>
              <p:nvSpPr>
                <p:cNvPr id="168" name="Rectangle 89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72" name="Group 892"/>
                <p:cNvGrpSpPr>
                  <a:grpSpLocks/>
                </p:cNvGrpSpPr>
                <p:nvPr/>
              </p:nvGrpSpPr>
              <p:grpSpPr bwMode="auto">
                <a:xfrm>
                  <a:off x="2338" y="3297"/>
                  <a:ext cx="282" cy="46"/>
                  <a:chOff x="2304" y="3888"/>
                  <a:chExt cx="384" cy="88"/>
                </a:xfrm>
              </p:grpSpPr>
              <p:sp>
                <p:nvSpPr>
                  <p:cNvPr id="202" name="Rectangle 89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03" name="Rectangle 89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04" name="Rectangle 89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70" name="Oval 89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71" name="Oval 89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72" name="Oval 89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73" name="Group 899"/>
                <p:cNvGrpSpPr>
                  <a:grpSpLocks/>
                </p:cNvGrpSpPr>
                <p:nvPr/>
              </p:nvGrpSpPr>
              <p:grpSpPr bwMode="auto">
                <a:xfrm>
                  <a:off x="2816" y="3302"/>
                  <a:ext cx="39" cy="41"/>
                  <a:chOff x="3552" y="3486"/>
                  <a:chExt cx="56" cy="74"/>
                </a:xfrm>
              </p:grpSpPr>
              <p:sp>
                <p:nvSpPr>
                  <p:cNvPr id="200" name="Oval 90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01" name="Line 90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78" name="Group 902"/>
                <p:cNvGrpSpPr>
                  <a:grpSpLocks/>
                </p:cNvGrpSpPr>
                <p:nvPr/>
              </p:nvGrpSpPr>
              <p:grpSpPr bwMode="auto">
                <a:xfrm>
                  <a:off x="2242" y="3181"/>
                  <a:ext cx="492" cy="76"/>
                  <a:chOff x="2296" y="3104"/>
                  <a:chExt cx="480" cy="104"/>
                </a:xfrm>
              </p:grpSpPr>
              <p:grpSp>
                <p:nvGrpSpPr>
                  <p:cNvPr id="89" name="Group 903"/>
                  <p:cNvGrpSpPr>
                    <a:grpSpLocks/>
                  </p:cNvGrpSpPr>
                  <p:nvPr/>
                </p:nvGrpSpPr>
                <p:grpSpPr bwMode="auto">
                  <a:xfrm>
                    <a:off x="2310" y="3120"/>
                    <a:ext cx="448" cy="72"/>
                    <a:chOff x="2310" y="3120"/>
                    <a:chExt cx="432" cy="48"/>
                  </a:xfrm>
                </p:grpSpPr>
                <p:sp>
                  <p:nvSpPr>
                    <p:cNvPr id="197" name="Rectangle 90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98" name="Rectangle 90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99" name="Rectangle 90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96" name="Rectangle 90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91" name="Group 908"/>
                <p:cNvGrpSpPr>
                  <a:grpSpLocks/>
                </p:cNvGrpSpPr>
                <p:nvPr/>
              </p:nvGrpSpPr>
              <p:grpSpPr bwMode="auto">
                <a:xfrm>
                  <a:off x="577" y="3205"/>
                  <a:ext cx="599" cy="116"/>
                  <a:chOff x="1680" y="2536"/>
                  <a:chExt cx="584" cy="160"/>
                </a:xfrm>
              </p:grpSpPr>
              <p:sp>
                <p:nvSpPr>
                  <p:cNvPr id="186" name="Rectangle 90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87" name="Line 91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88" name="Line 91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95" name="Group 912"/>
                  <p:cNvGrpSpPr>
                    <a:grpSpLocks/>
                  </p:cNvGrpSpPr>
                  <p:nvPr/>
                </p:nvGrpSpPr>
                <p:grpSpPr bwMode="auto">
                  <a:xfrm>
                    <a:off x="1688" y="2648"/>
                    <a:ext cx="576" cy="32"/>
                    <a:chOff x="2496" y="2624"/>
                    <a:chExt cx="576" cy="32"/>
                  </a:xfrm>
                </p:grpSpPr>
                <p:sp>
                  <p:nvSpPr>
                    <p:cNvPr id="193" name="Line 91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94" name="Line 91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96" name="Group 915"/>
                  <p:cNvGrpSpPr>
                    <a:grpSpLocks/>
                  </p:cNvGrpSpPr>
                  <p:nvPr/>
                </p:nvGrpSpPr>
                <p:grpSpPr bwMode="auto">
                  <a:xfrm>
                    <a:off x="1696" y="2592"/>
                    <a:ext cx="320" cy="64"/>
                    <a:chOff x="1336" y="1856"/>
                    <a:chExt cx="320" cy="64"/>
                  </a:xfrm>
                </p:grpSpPr>
                <p:sp>
                  <p:nvSpPr>
                    <p:cNvPr id="191" name="Rectangle 91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92" name="Rectangle 91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97" name="Group 918"/>
                <p:cNvGrpSpPr>
                  <a:grpSpLocks/>
                </p:cNvGrpSpPr>
                <p:nvPr/>
              </p:nvGrpSpPr>
              <p:grpSpPr bwMode="auto">
                <a:xfrm>
                  <a:off x="1242" y="3205"/>
                  <a:ext cx="598" cy="116"/>
                  <a:chOff x="1680" y="2536"/>
                  <a:chExt cx="584" cy="160"/>
                </a:xfrm>
              </p:grpSpPr>
              <p:sp>
                <p:nvSpPr>
                  <p:cNvPr id="177" name="Rectangle 91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78" name="Line 92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79" name="Line 92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98" name="Group 922"/>
                  <p:cNvGrpSpPr>
                    <a:grpSpLocks/>
                  </p:cNvGrpSpPr>
                  <p:nvPr/>
                </p:nvGrpSpPr>
                <p:grpSpPr bwMode="auto">
                  <a:xfrm>
                    <a:off x="1688" y="2648"/>
                    <a:ext cx="576" cy="32"/>
                    <a:chOff x="2496" y="2624"/>
                    <a:chExt cx="576" cy="32"/>
                  </a:xfrm>
                </p:grpSpPr>
                <p:sp>
                  <p:nvSpPr>
                    <p:cNvPr id="184" name="Line 92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85" name="Line 92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02" name="Group 925"/>
                  <p:cNvGrpSpPr>
                    <a:grpSpLocks/>
                  </p:cNvGrpSpPr>
                  <p:nvPr/>
                </p:nvGrpSpPr>
                <p:grpSpPr bwMode="auto">
                  <a:xfrm>
                    <a:off x="1696" y="2592"/>
                    <a:ext cx="320" cy="64"/>
                    <a:chOff x="1336" y="1856"/>
                    <a:chExt cx="320" cy="64"/>
                  </a:xfrm>
                </p:grpSpPr>
                <p:sp>
                  <p:nvSpPr>
                    <p:cNvPr id="182" name="Rectangle 92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83" name="Rectangle 92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03" name="Group 928"/>
            <p:cNvGrpSpPr>
              <a:grpSpLocks/>
            </p:cNvGrpSpPr>
            <p:nvPr/>
          </p:nvGrpSpPr>
          <p:grpSpPr bwMode="auto">
            <a:xfrm>
              <a:off x="5034" y="2100"/>
              <a:ext cx="582" cy="56"/>
              <a:chOff x="528" y="3158"/>
              <a:chExt cx="2362" cy="210"/>
            </a:xfrm>
          </p:grpSpPr>
          <p:sp>
            <p:nvSpPr>
              <p:cNvPr id="127" name="Rectangle 92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11" name="Group 930"/>
              <p:cNvGrpSpPr>
                <a:grpSpLocks/>
              </p:cNvGrpSpPr>
              <p:nvPr/>
            </p:nvGrpSpPr>
            <p:grpSpPr bwMode="auto">
              <a:xfrm>
                <a:off x="528" y="3158"/>
                <a:ext cx="2362" cy="210"/>
                <a:chOff x="528" y="3158"/>
                <a:chExt cx="2362" cy="210"/>
              </a:xfrm>
            </p:grpSpPr>
            <p:sp>
              <p:nvSpPr>
                <p:cNvPr id="129" name="Rectangle 93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12" name="Group 932"/>
                <p:cNvGrpSpPr>
                  <a:grpSpLocks/>
                </p:cNvGrpSpPr>
                <p:nvPr/>
              </p:nvGrpSpPr>
              <p:grpSpPr bwMode="auto">
                <a:xfrm>
                  <a:off x="2338" y="3297"/>
                  <a:ext cx="282" cy="46"/>
                  <a:chOff x="2304" y="3888"/>
                  <a:chExt cx="384" cy="88"/>
                </a:xfrm>
              </p:grpSpPr>
              <p:sp>
                <p:nvSpPr>
                  <p:cNvPr id="163" name="Rectangle 93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4" name="Rectangle 93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5" name="Rectangle 93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31" name="Oval 93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32" name="Oval 93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33" name="Oval 93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117" name="Group 939"/>
                <p:cNvGrpSpPr>
                  <a:grpSpLocks/>
                </p:cNvGrpSpPr>
                <p:nvPr/>
              </p:nvGrpSpPr>
              <p:grpSpPr bwMode="auto">
                <a:xfrm>
                  <a:off x="2816" y="3302"/>
                  <a:ext cx="39" cy="41"/>
                  <a:chOff x="3552" y="3486"/>
                  <a:chExt cx="56" cy="74"/>
                </a:xfrm>
              </p:grpSpPr>
              <p:sp>
                <p:nvSpPr>
                  <p:cNvPr id="161" name="Oval 94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62" name="Line 94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28" name="Group 942"/>
                <p:cNvGrpSpPr>
                  <a:grpSpLocks/>
                </p:cNvGrpSpPr>
                <p:nvPr/>
              </p:nvGrpSpPr>
              <p:grpSpPr bwMode="auto">
                <a:xfrm>
                  <a:off x="2242" y="3181"/>
                  <a:ext cx="492" cy="76"/>
                  <a:chOff x="2296" y="3104"/>
                  <a:chExt cx="480" cy="104"/>
                </a:xfrm>
              </p:grpSpPr>
              <p:grpSp>
                <p:nvGrpSpPr>
                  <p:cNvPr id="130" name="Group 943"/>
                  <p:cNvGrpSpPr>
                    <a:grpSpLocks/>
                  </p:cNvGrpSpPr>
                  <p:nvPr/>
                </p:nvGrpSpPr>
                <p:grpSpPr bwMode="auto">
                  <a:xfrm>
                    <a:off x="2310" y="3120"/>
                    <a:ext cx="448" cy="72"/>
                    <a:chOff x="2310" y="3120"/>
                    <a:chExt cx="432" cy="48"/>
                  </a:xfrm>
                </p:grpSpPr>
                <p:sp>
                  <p:nvSpPr>
                    <p:cNvPr id="158" name="Rectangle 94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59" name="Rectangle 94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0" name="Rectangle 94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57" name="Rectangle 94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134" name="Group 948"/>
                <p:cNvGrpSpPr>
                  <a:grpSpLocks/>
                </p:cNvGrpSpPr>
                <p:nvPr/>
              </p:nvGrpSpPr>
              <p:grpSpPr bwMode="auto">
                <a:xfrm>
                  <a:off x="577" y="3205"/>
                  <a:ext cx="599" cy="116"/>
                  <a:chOff x="1680" y="2536"/>
                  <a:chExt cx="584" cy="160"/>
                </a:xfrm>
              </p:grpSpPr>
              <p:sp>
                <p:nvSpPr>
                  <p:cNvPr id="147" name="Rectangle 94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48" name="Line 95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9" name="Line 95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35" name="Group 952"/>
                  <p:cNvGrpSpPr>
                    <a:grpSpLocks/>
                  </p:cNvGrpSpPr>
                  <p:nvPr/>
                </p:nvGrpSpPr>
                <p:grpSpPr bwMode="auto">
                  <a:xfrm>
                    <a:off x="1688" y="2648"/>
                    <a:ext cx="576" cy="32"/>
                    <a:chOff x="2496" y="2624"/>
                    <a:chExt cx="576" cy="32"/>
                  </a:xfrm>
                </p:grpSpPr>
                <p:sp>
                  <p:nvSpPr>
                    <p:cNvPr id="154" name="Line 95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55" name="Line 95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36" name="Group 955"/>
                  <p:cNvGrpSpPr>
                    <a:grpSpLocks/>
                  </p:cNvGrpSpPr>
                  <p:nvPr/>
                </p:nvGrpSpPr>
                <p:grpSpPr bwMode="auto">
                  <a:xfrm>
                    <a:off x="1696" y="2592"/>
                    <a:ext cx="320" cy="64"/>
                    <a:chOff x="1336" y="1856"/>
                    <a:chExt cx="320" cy="64"/>
                  </a:xfrm>
                </p:grpSpPr>
                <p:sp>
                  <p:nvSpPr>
                    <p:cNvPr id="152" name="Rectangle 95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53" name="Rectangle 95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137" name="Group 958"/>
                <p:cNvGrpSpPr>
                  <a:grpSpLocks/>
                </p:cNvGrpSpPr>
                <p:nvPr/>
              </p:nvGrpSpPr>
              <p:grpSpPr bwMode="auto">
                <a:xfrm>
                  <a:off x="1242" y="3205"/>
                  <a:ext cx="598" cy="116"/>
                  <a:chOff x="1680" y="2536"/>
                  <a:chExt cx="584" cy="160"/>
                </a:xfrm>
              </p:grpSpPr>
              <p:sp>
                <p:nvSpPr>
                  <p:cNvPr id="138" name="Rectangle 95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39" name="Line 96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0" name="Line 96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41" name="Group 962"/>
                  <p:cNvGrpSpPr>
                    <a:grpSpLocks/>
                  </p:cNvGrpSpPr>
                  <p:nvPr/>
                </p:nvGrpSpPr>
                <p:grpSpPr bwMode="auto">
                  <a:xfrm>
                    <a:off x="1688" y="2648"/>
                    <a:ext cx="576" cy="32"/>
                    <a:chOff x="2496" y="2624"/>
                    <a:chExt cx="576" cy="32"/>
                  </a:xfrm>
                </p:grpSpPr>
                <p:sp>
                  <p:nvSpPr>
                    <p:cNvPr id="145" name="Line 96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6" name="Line 96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42" name="Group 965"/>
                  <p:cNvGrpSpPr>
                    <a:grpSpLocks/>
                  </p:cNvGrpSpPr>
                  <p:nvPr/>
                </p:nvGrpSpPr>
                <p:grpSpPr bwMode="auto">
                  <a:xfrm>
                    <a:off x="1696" y="2592"/>
                    <a:ext cx="320" cy="64"/>
                    <a:chOff x="1336" y="1856"/>
                    <a:chExt cx="320" cy="64"/>
                  </a:xfrm>
                </p:grpSpPr>
                <p:sp>
                  <p:nvSpPr>
                    <p:cNvPr id="143" name="Rectangle 96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44" name="Rectangle 96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50" name="Group 968"/>
            <p:cNvGrpSpPr>
              <a:grpSpLocks/>
            </p:cNvGrpSpPr>
            <p:nvPr/>
          </p:nvGrpSpPr>
          <p:grpSpPr bwMode="auto">
            <a:xfrm>
              <a:off x="5035" y="2057"/>
              <a:ext cx="581" cy="55"/>
              <a:chOff x="528" y="3158"/>
              <a:chExt cx="2362" cy="210"/>
            </a:xfrm>
          </p:grpSpPr>
          <p:sp>
            <p:nvSpPr>
              <p:cNvPr id="88" name="Rectangle 96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51" name="Group 970"/>
              <p:cNvGrpSpPr>
                <a:grpSpLocks/>
              </p:cNvGrpSpPr>
              <p:nvPr/>
            </p:nvGrpSpPr>
            <p:grpSpPr bwMode="auto">
              <a:xfrm>
                <a:off x="528" y="3158"/>
                <a:ext cx="2362" cy="210"/>
                <a:chOff x="528" y="3158"/>
                <a:chExt cx="2362" cy="210"/>
              </a:xfrm>
            </p:grpSpPr>
            <p:sp>
              <p:nvSpPr>
                <p:cNvPr id="90" name="Rectangle 97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56" name="Group 972"/>
                <p:cNvGrpSpPr>
                  <a:grpSpLocks/>
                </p:cNvGrpSpPr>
                <p:nvPr/>
              </p:nvGrpSpPr>
              <p:grpSpPr bwMode="auto">
                <a:xfrm>
                  <a:off x="2338" y="3297"/>
                  <a:ext cx="282" cy="46"/>
                  <a:chOff x="2304" y="3888"/>
                  <a:chExt cx="384" cy="88"/>
                </a:xfrm>
              </p:grpSpPr>
              <p:sp>
                <p:nvSpPr>
                  <p:cNvPr id="124" name="Rectangle 97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5" name="Rectangle 97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6" name="Rectangle 97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92" name="Oval 97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93" name="Oval 97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94" name="Oval 97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167" name="Group 979"/>
                <p:cNvGrpSpPr>
                  <a:grpSpLocks/>
                </p:cNvGrpSpPr>
                <p:nvPr/>
              </p:nvGrpSpPr>
              <p:grpSpPr bwMode="auto">
                <a:xfrm>
                  <a:off x="2816" y="3302"/>
                  <a:ext cx="39" cy="41"/>
                  <a:chOff x="3552" y="3486"/>
                  <a:chExt cx="56" cy="74"/>
                </a:xfrm>
              </p:grpSpPr>
              <p:sp>
                <p:nvSpPr>
                  <p:cNvPr id="122" name="Oval 98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23" name="Line 98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69" name="Group 982"/>
                <p:cNvGrpSpPr>
                  <a:grpSpLocks/>
                </p:cNvGrpSpPr>
                <p:nvPr/>
              </p:nvGrpSpPr>
              <p:grpSpPr bwMode="auto">
                <a:xfrm>
                  <a:off x="2242" y="3181"/>
                  <a:ext cx="492" cy="76"/>
                  <a:chOff x="2296" y="3104"/>
                  <a:chExt cx="480" cy="104"/>
                </a:xfrm>
              </p:grpSpPr>
              <p:grpSp>
                <p:nvGrpSpPr>
                  <p:cNvPr id="173" name="Group 983"/>
                  <p:cNvGrpSpPr>
                    <a:grpSpLocks/>
                  </p:cNvGrpSpPr>
                  <p:nvPr/>
                </p:nvGrpSpPr>
                <p:grpSpPr bwMode="auto">
                  <a:xfrm>
                    <a:off x="2310" y="3120"/>
                    <a:ext cx="448" cy="72"/>
                    <a:chOff x="2310" y="3120"/>
                    <a:chExt cx="432" cy="48"/>
                  </a:xfrm>
                </p:grpSpPr>
                <p:sp>
                  <p:nvSpPr>
                    <p:cNvPr id="119" name="Rectangle 98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0" name="Rectangle 98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1" name="Rectangle 98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18" name="Rectangle 98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174" name="Group 988"/>
                <p:cNvGrpSpPr>
                  <a:grpSpLocks/>
                </p:cNvGrpSpPr>
                <p:nvPr/>
              </p:nvGrpSpPr>
              <p:grpSpPr bwMode="auto">
                <a:xfrm>
                  <a:off x="577" y="3205"/>
                  <a:ext cx="599" cy="116"/>
                  <a:chOff x="1680" y="2536"/>
                  <a:chExt cx="584" cy="160"/>
                </a:xfrm>
              </p:grpSpPr>
              <p:sp>
                <p:nvSpPr>
                  <p:cNvPr id="108" name="Rectangle 98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09" name="Line 99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10" name="Line 99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75" name="Group 992"/>
                  <p:cNvGrpSpPr>
                    <a:grpSpLocks/>
                  </p:cNvGrpSpPr>
                  <p:nvPr/>
                </p:nvGrpSpPr>
                <p:grpSpPr bwMode="auto">
                  <a:xfrm>
                    <a:off x="1688" y="2648"/>
                    <a:ext cx="576" cy="32"/>
                    <a:chOff x="2496" y="2624"/>
                    <a:chExt cx="576" cy="32"/>
                  </a:xfrm>
                </p:grpSpPr>
                <p:sp>
                  <p:nvSpPr>
                    <p:cNvPr id="115" name="Line 99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16" name="Line 99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76" name="Group 995"/>
                  <p:cNvGrpSpPr>
                    <a:grpSpLocks/>
                  </p:cNvGrpSpPr>
                  <p:nvPr/>
                </p:nvGrpSpPr>
                <p:grpSpPr bwMode="auto">
                  <a:xfrm>
                    <a:off x="1696" y="2592"/>
                    <a:ext cx="320" cy="64"/>
                    <a:chOff x="1336" y="1856"/>
                    <a:chExt cx="320" cy="64"/>
                  </a:xfrm>
                </p:grpSpPr>
                <p:sp>
                  <p:nvSpPr>
                    <p:cNvPr id="113" name="Rectangle 99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14" name="Rectangle 99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180" name="Group 998"/>
                <p:cNvGrpSpPr>
                  <a:grpSpLocks/>
                </p:cNvGrpSpPr>
                <p:nvPr/>
              </p:nvGrpSpPr>
              <p:grpSpPr bwMode="auto">
                <a:xfrm>
                  <a:off x="1242" y="3205"/>
                  <a:ext cx="598" cy="116"/>
                  <a:chOff x="1680" y="2536"/>
                  <a:chExt cx="584" cy="160"/>
                </a:xfrm>
              </p:grpSpPr>
              <p:sp>
                <p:nvSpPr>
                  <p:cNvPr id="99" name="Rectangle 99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00" name="Line 100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01" name="Line 100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81" name="Group 1002"/>
                  <p:cNvGrpSpPr>
                    <a:grpSpLocks/>
                  </p:cNvGrpSpPr>
                  <p:nvPr/>
                </p:nvGrpSpPr>
                <p:grpSpPr bwMode="auto">
                  <a:xfrm>
                    <a:off x="1688" y="2648"/>
                    <a:ext cx="576" cy="32"/>
                    <a:chOff x="2496" y="2624"/>
                    <a:chExt cx="576" cy="32"/>
                  </a:xfrm>
                </p:grpSpPr>
                <p:sp>
                  <p:nvSpPr>
                    <p:cNvPr id="106" name="Line 100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07" name="Line 100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89" name="Group 1005"/>
                  <p:cNvGrpSpPr>
                    <a:grpSpLocks/>
                  </p:cNvGrpSpPr>
                  <p:nvPr/>
                </p:nvGrpSpPr>
                <p:grpSpPr bwMode="auto">
                  <a:xfrm>
                    <a:off x="1696" y="2592"/>
                    <a:ext cx="320" cy="64"/>
                    <a:chOff x="1336" y="1856"/>
                    <a:chExt cx="320" cy="64"/>
                  </a:xfrm>
                </p:grpSpPr>
                <p:sp>
                  <p:nvSpPr>
                    <p:cNvPr id="104" name="Rectangle 100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05" name="Rectangle 100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90" name="Group 1008"/>
            <p:cNvGrpSpPr>
              <a:grpSpLocks/>
            </p:cNvGrpSpPr>
            <p:nvPr/>
          </p:nvGrpSpPr>
          <p:grpSpPr bwMode="auto">
            <a:xfrm>
              <a:off x="5035" y="2008"/>
              <a:ext cx="581" cy="56"/>
              <a:chOff x="528" y="3158"/>
              <a:chExt cx="2362" cy="210"/>
            </a:xfrm>
          </p:grpSpPr>
          <p:sp>
            <p:nvSpPr>
              <p:cNvPr id="49" name="Rectangle 100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95" name="Group 1010"/>
              <p:cNvGrpSpPr>
                <a:grpSpLocks/>
              </p:cNvGrpSpPr>
              <p:nvPr/>
            </p:nvGrpSpPr>
            <p:grpSpPr bwMode="auto">
              <a:xfrm>
                <a:off x="528" y="3158"/>
                <a:ext cx="2362" cy="210"/>
                <a:chOff x="528" y="3158"/>
                <a:chExt cx="2362" cy="210"/>
              </a:xfrm>
            </p:grpSpPr>
            <p:sp>
              <p:nvSpPr>
                <p:cNvPr id="51" name="Rectangle 101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206" name="Group 1012"/>
                <p:cNvGrpSpPr>
                  <a:grpSpLocks/>
                </p:cNvGrpSpPr>
                <p:nvPr/>
              </p:nvGrpSpPr>
              <p:grpSpPr bwMode="auto">
                <a:xfrm>
                  <a:off x="2338" y="3297"/>
                  <a:ext cx="282" cy="46"/>
                  <a:chOff x="2304" y="3888"/>
                  <a:chExt cx="384" cy="88"/>
                </a:xfrm>
              </p:grpSpPr>
              <p:sp>
                <p:nvSpPr>
                  <p:cNvPr id="85" name="Rectangle 101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6" name="Rectangle 101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7" name="Rectangle 101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53" name="Oval 101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54" name="Oval 101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55" name="Oval 101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208" name="Group 1019"/>
                <p:cNvGrpSpPr>
                  <a:grpSpLocks/>
                </p:cNvGrpSpPr>
                <p:nvPr/>
              </p:nvGrpSpPr>
              <p:grpSpPr bwMode="auto">
                <a:xfrm>
                  <a:off x="2816" y="3302"/>
                  <a:ext cx="39" cy="41"/>
                  <a:chOff x="3552" y="3486"/>
                  <a:chExt cx="56" cy="74"/>
                </a:xfrm>
              </p:grpSpPr>
              <p:sp>
                <p:nvSpPr>
                  <p:cNvPr id="83" name="Oval 102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84" name="Line 102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12" name="Group 1022"/>
                <p:cNvGrpSpPr>
                  <a:grpSpLocks/>
                </p:cNvGrpSpPr>
                <p:nvPr/>
              </p:nvGrpSpPr>
              <p:grpSpPr bwMode="auto">
                <a:xfrm>
                  <a:off x="2242" y="3181"/>
                  <a:ext cx="492" cy="76"/>
                  <a:chOff x="2296" y="3104"/>
                  <a:chExt cx="480" cy="104"/>
                </a:xfrm>
              </p:grpSpPr>
              <p:grpSp>
                <p:nvGrpSpPr>
                  <p:cNvPr id="213" name="Group 1023"/>
                  <p:cNvGrpSpPr>
                    <a:grpSpLocks/>
                  </p:cNvGrpSpPr>
                  <p:nvPr/>
                </p:nvGrpSpPr>
                <p:grpSpPr bwMode="auto">
                  <a:xfrm>
                    <a:off x="2310" y="3120"/>
                    <a:ext cx="448" cy="72"/>
                    <a:chOff x="2310" y="3120"/>
                    <a:chExt cx="432" cy="48"/>
                  </a:xfrm>
                </p:grpSpPr>
                <p:sp>
                  <p:nvSpPr>
                    <p:cNvPr id="80" name="Rectangle 102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1" name="Rectangle 102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2" name="Rectangle 102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79" name="Rectangle 102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214" name="Group 1028"/>
                <p:cNvGrpSpPr>
                  <a:grpSpLocks/>
                </p:cNvGrpSpPr>
                <p:nvPr/>
              </p:nvGrpSpPr>
              <p:grpSpPr bwMode="auto">
                <a:xfrm>
                  <a:off x="577" y="3205"/>
                  <a:ext cx="599" cy="116"/>
                  <a:chOff x="1680" y="2536"/>
                  <a:chExt cx="584" cy="160"/>
                </a:xfrm>
              </p:grpSpPr>
              <p:sp>
                <p:nvSpPr>
                  <p:cNvPr id="69" name="Rectangle 102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70" name="Line 103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71" name="Line 103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15" name="Group 1032"/>
                  <p:cNvGrpSpPr>
                    <a:grpSpLocks/>
                  </p:cNvGrpSpPr>
                  <p:nvPr/>
                </p:nvGrpSpPr>
                <p:grpSpPr bwMode="auto">
                  <a:xfrm>
                    <a:off x="1688" y="2648"/>
                    <a:ext cx="576" cy="32"/>
                    <a:chOff x="2496" y="2624"/>
                    <a:chExt cx="576" cy="32"/>
                  </a:xfrm>
                </p:grpSpPr>
                <p:sp>
                  <p:nvSpPr>
                    <p:cNvPr id="76" name="Line 103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77" name="Line 103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19" name="Group 1035"/>
                  <p:cNvGrpSpPr>
                    <a:grpSpLocks/>
                  </p:cNvGrpSpPr>
                  <p:nvPr/>
                </p:nvGrpSpPr>
                <p:grpSpPr bwMode="auto">
                  <a:xfrm>
                    <a:off x="1696" y="2592"/>
                    <a:ext cx="320" cy="64"/>
                    <a:chOff x="1336" y="1856"/>
                    <a:chExt cx="320" cy="64"/>
                  </a:xfrm>
                </p:grpSpPr>
                <p:sp>
                  <p:nvSpPr>
                    <p:cNvPr id="74" name="Rectangle 103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75" name="Rectangle 103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220" name="Group 1038"/>
                <p:cNvGrpSpPr>
                  <a:grpSpLocks/>
                </p:cNvGrpSpPr>
                <p:nvPr/>
              </p:nvGrpSpPr>
              <p:grpSpPr bwMode="auto">
                <a:xfrm>
                  <a:off x="1242" y="3205"/>
                  <a:ext cx="598" cy="116"/>
                  <a:chOff x="1680" y="2536"/>
                  <a:chExt cx="584" cy="160"/>
                </a:xfrm>
              </p:grpSpPr>
              <p:sp>
                <p:nvSpPr>
                  <p:cNvPr id="60" name="Rectangle 103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61" name="Line 104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2" name="Line 104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28" name="Group 1042"/>
                  <p:cNvGrpSpPr>
                    <a:grpSpLocks/>
                  </p:cNvGrpSpPr>
                  <p:nvPr/>
                </p:nvGrpSpPr>
                <p:grpSpPr bwMode="auto">
                  <a:xfrm>
                    <a:off x="1688" y="2648"/>
                    <a:ext cx="576" cy="32"/>
                    <a:chOff x="2496" y="2624"/>
                    <a:chExt cx="576" cy="32"/>
                  </a:xfrm>
                </p:grpSpPr>
                <p:sp>
                  <p:nvSpPr>
                    <p:cNvPr id="67" name="Line 104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8" name="Line 104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29" name="Group 1045"/>
                  <p:cNvGrpSpPr>
                    <a:grpSpLocks/>
                  </p:cNvGrpSpPr>
                  <p:nvPr/>
                </p:nvGrpSpPr>
                <p:grpSpPr bwMode="auto">
                  <a:xfrm>
                    <a:off x="1696" y="2592"/>
                    <a:ext cx="320" cy="64"/>
                    <a:chOff x="1336" y="1856"/>
                    <a:chExt cx="320" cy="64"/>
                  </a:xfrm>
                </p:grpSpPr>
                <p:sp>
                  <p:nvSpPr>
                    <p:cNvPr id="65" name="Rectangle 104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66" name="Rectangle 104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sp>
        <p:nvSpPr>
          <p:cNvPr id="244" name="AutoShape 260"/>
          <p:cNvSpPr>
            <a:spLocks noChangeArrowheads="1"/>
          </p:cNvSpPr>
          <p:nvPr/>
        </p:nvSpPr>
        <p:spPr bwMode="auto">
          <a:xfrm>
            <a:off x="4140200" y="5084763"/>
            <a:ext cx="2025650" cy="1406525"/>
          </a:xfrm>
          <a:prstGeom prst="roundRect">
            <a:avLst>
              <a:gd name="adj" fmla="val 16667"/>
            </a:avLst>
          </a:prstGeom>
          <a:noFill/>
          <a:ln w="9525" algn="ctr">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nchor="ctr"/>
          <a:lstStyle/>
          <a:p>
            <a:endParaRPr lang="it-IT"/>
          </a:p>
        </p:txBody>
      </p:sp>
      <p:sp>
        <p:nvSpPr>
          <p:cNvPr id="245" name="Text Box 261"/>
          <p:cNvSpPr txBox="1">
            <a:spLocks noChangeArrowheads="1"/>
          </p:cNvSpPr>
          <p:nvPr/>
        </p:nvSpPr>
        <p:spPr bwMode="auto">
          <a:xfrm>
            <a:off x="4097338" y="5734050"/>
            <a:ext cx="1266825" cy="212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200">
                <a:solidFill>
                  <a:srgbClr val="000000"/>
                </a:solidFill>
                <a:latin typeface="Calibri" pitchFamily="34" charset="0"/>
              </a:rPr>
              <a:t>LAN Sezione</a:t>
            </a:r>
            <a:endParaRPr lang="it-IT" sz="1200">
              <a:latin typeface="Calibri" pitchFamily="34" charset="0"/>
            </a:endParaRPr>
          </a:p>
        </p:txBody>
      </p:sp>
      <p:grpSp>
        <p:nvGrpSpPr>
          <p:cNvPr id="234" name="Group 262"/>
          <p:cNvGrpSpPr>
            <a:grpSpLocks/>
          </p:cNvGrpSpPr>
          <p:nvPr/>
        </p:nvGrpSpPr>
        <p:grpSpPr bwMode="auto">
          <a:xfrm>
            <a:off x="5003800" y="5588000"/>
            <a:ext cx="647700" cy="433388"/>
            <a:chOff x="3515" y="3702"/>
            <a:chExt cx="408" cy="273"/>
          </a:xfrm>
        </p:grpSpPr>
        <p:sp>
          <p:nvSpPr>
            <p:cNvPr id="247" name="Line 263"/>
            <p:cNvSpPr>
              <a:spLocks noChangeShapeType="1"/>
            </p:cNvSpPr>
            <p:nvPr/>
          </p:nvSpPr>
          <p:spPr bwMode="auto">
            <a:xfrm flipH="1" flipV="1">
              <a:off x="3515" y="3839"/>
              <a:ext cx="408"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48" name="Line 264"/>
            <p:cNvSpPr>
              <a:spLocks noChangeShapeType="1"/>
            </p:cNvSpPr>
            <p:nvPr/>
          </p:nvSpPr>
          <p:spPr bwMode="auto">
            <a:xfrm flipH="1" flipV="1">
              <a:off x="3735" y="3702"/>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49" name="Line 265"/>
            <p:cNvSpPr>
              <a:spLocks noChangeShapeType="1"/>
            </p:cNvSpPr>
            <p:nvPr/>
          </p:nvSpPr>
          <p:spPr bwMode="auto">
            <a:xfrm flipH="1" flipV="1">
              <a:off x="3606"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50" name="Line 266"/>
            <p:cNvSpPr>
              <a:spLocks noChangeShapeType="1"/>
            </p:cNvSpPr>
            <p:nvPr/>
          </p:nvSpPr>
          <p:spPr bwMode="auto">
            <a:xfrm flipH="1" flipV="1">
              <a:off x="3864" y="3838"/>
              <a:ext cx="0" cy="13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grpSp>
        <p:nvGrpSpPr>
          <p:cNvPr id="246" name="Group 257"/>
          <p:cNvGrpSpPr>
            <a:grpSpLocks/>
          </p:cNvGrpSpPr>
          <p:nvPr/>
        </p:nvGrpSpPr>
        <p:grpSpPr bwMode="auto">
          <a:xfrm>
            <a:off x="5132388" y="5300663"/>
            <a:ext cx="447675" cy="396875"/>
            <a:chOff x="4623" y="1502"/>
            <a:chExt cx="282" cy="250"/>
          </a:xfrm>
        </p:grpSpPr>
        <p:pic>
          <p:nvPicPr>
            <p:cNvPr id="252" name="Picture 258"/>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53" name="Text Box 259"/>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sp>
        <p:nvSpPr>
          <p:cNvPr id="254" name="AutoShape 631"/>
          <p:cNvSpPr>
            <a:spLocks noChangeArrowheads="1"/>
          </p:cNvSpPr>
          <p:nvPr/>
        </p:nvSpPr>
        <p:spPr bwMode="auto">
          <a:xfrm>
            <a:off x="2555875" y="5916613"/>
            <a:ext cx="338138" cy="320675"/>
          </a:xfrm>
          <a:prstGeom prst="can">
            <a:avLst>
              <a:gd name="adj" fmla="val 25000"/>
            </a:avLst>
          </a:prstGeom>
          <a:solidFill>
            <a:schemeClr val="accent1"/>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251" name="Group 189"/>
          <p:cNvGrpSpPr>
            <a:grpSpLocks/>
          </p:cNvGrpSpPr>
          <p:nvPr/>
        </p:nvGrpSpPr>
        <p:grpSpPr bwMode="auto">
          <a:xfrm flipV="1">
            <a:off x="5265738" y="6096000"/>
            <a:ext cx="601662" cy="69850"/>
            <a:chOff x="528" y="3158"/>
            <a:chExt cx="2362" cy="210"/>
          </a:xfrm>
        </p:grpSpPr>
        <p:sp>
          <p:nvSpPr>
            <p:cNvPr id="256" name="Rectangle 190"/>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rot="10800000" wrap="none" anchor="ctr">
              <a:flatTx/>
            </a:bodyPr>
            <a:lstStyle/>
            <a:p>
              <a:endParaRPr lang="en-US">
                <a:ea typeface="ＭＳ Ｐゴシック" pitchFamily="34" charset="-128"/>
              </a:endParaRPr>
            </a:p>
          </p:txBody>
        </p:sp>
        <p:grpSp>
          <p:nvGrpSpPr>
            <p:cNvPr id="255" name="Group 191"/>
            <p:cNvGrpSpPr>
              <a:grpSpLocks/>
            </p:cNvGrpSpPr>
            <p:nvPr/>
          </p:nvGrpSpPr>
          <p:grpSpPr bwMode="auto">
            <a:xfrm>
              <a:off x="528" y="3158"/>
              <a:ext cx="2362" cy="210"/>
              <a:chOff x="528" y="3158"/>
              <a:chExt cx="2362" cy="210"/>
            </a:xfrm>
          </p:grpSpPr>
          <p:sp>
            <p:nvSpPr>
              <p:cNvPr id="258" name="Rectangle 192"/>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nvGrpSpPr>
              <p:cNvPr id="257" name="Group 193"/>
              <p:cNvGrpSpPr>
                <a:grpSpLocks/>
              </p:cNvGrpSpPr>
              <p:nvPr/>
            </p:nvGrpSpPr>
            <p:grpSpPr bwMode="auto">
              <a:xfrm>
                <a:off x="2338" y="3297"/>
                <a:ext cx="282" cy="46"/>
                <a:chOff x="2304" y="3888"/>
                <a:chExt cx="384" cy="88"/>
              </a:xfrm>
            </p:grpSpPr>
            <p:sp>
              <p:nvSpPr>
                <p:cNvPr id="292" name="Rectangle 194"/>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93" name="Rectangle 195"/>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94" name="Rectangle 196"/>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sp>
            <p:nvSpPr>
              <p:cNvPr id="260" name="Oval 197"/>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61" name="Oval 198"/>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62" name="Oval 199"/>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grpSp>
            <p:nvGrpSpPr>
              <p:cNvPr id="259" name="Group 200"/>
              <p:cNvGrpSpPr>
                <a:grpSpLocks/>
              </p:cNvGrpSpPr>
              <p:nvPr/>
            </p:nvGrpSpPr>
            <p:grpSpPr bwMode="auto">
              <a:xfrm>
                <a:off x="2816" y="3302"/>
                <a:ext cx="39" cy="41"/>
                <a:chOff x="3552" y="3486"/>
                <a:chExt cx="56" cy="74"/>
              </a:xfrm>
            </p:grpSpPr>
            <p:sp>
              <p:nvSpPr>
                <p:cNvPr id="290" name="Oval 201"/>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91" name="Line 202"/>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63" name="Group 203"/>
              <p:cNvGrpSpPr>
                <a:grpSpLocks/>
              </p:cNvGrpSpPr>
              <p:nvPr/>
            </p:nvGrpSpPr>
            <p:grpSpPr bwMode="auto">
              <a:xfrm>
                <a:off x="2242" y="3181"/>
                <a:ext cx="492" cy="76"/>
                <a:chOff x="2296" y="3104"/>
                <a:chExt cx="480" cy="104"/>
              </a:xfrm>
            </p:grpSpPr>
            <p:grpSp>
              <p:nvGrpSpPr>
                <p:cNvPr id="264" name="Group 204"/>
                <p:cNvGrpSpPr>
                  <a:grpSpLocks/>
                </p:cNvGrpSpPr>
                <p:nvPr/>
              </p:nvGrpSpPr>
              <p:grpSpPr bwMode="auto">
                <a:xfrm>
                  <a:off x="2310" y="3120"/>
                  <a:ext cx="448" cy="72"/>
                  <a:chOff x="2310" y="3120"/>
                  <a:chExt cx="432" cy="48"/>
                </a:xfrm>
              </p:grpSpPr>
              <p:sp>
                <p:nvSpPr>
                  <p:cNvPr id="287" name="Rectangle 205"/>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88" name="Rectangle 206"/>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89" name="Rectangle 207"/>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sp>
              <p:nvSpPr>
                <p:cNvPr id="286" name="Rectangle 208"/>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nvGrpSpPr>
              <p:cNvPr id="265" name="Group 209"/>
              <p:cNvGrpSpPr>
                <a:grpSpLocks/>
              </p:cNvGrpSpPr>
              <p:nvPr/>
            </p:nvGrpSpPr>
            <p:grpSpPr bwMode="auto">
              <a:xfrm>
                <a:off x="577" y="3205"/>
                <a:ext cx="599" cy="116"/>
                <a:chOff x="1680" y="2536"/>
                <a:chExt cx="584" cy="160"/>
              </a:xfrm>
            </p:grpSpPr>
            <p:sp>
              <p:nvSpPr>
                <p:cNvPr id="276" name="Rectangle 210"/>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77" name="Line 211"/>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78" name="Line 212"/>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66" name="Group 213"/>
                <p:cNvGrpSpPr>
                  <a:grpSpLocks/>
                </p:cNvGrpSpPr>
                <p:nvPr/>
              </p:nvGrpSpPr>
              <p:grpSpPr bwMode="auto">
                <a:xfrm>
                  <a:off x="1688" y="2648"/>
                  <a:ext cx="576" cy="32"/>
                  <a:chOff x="2496" y="2624"/>
                  <a:chExt cx="576" cy="32"/>
                </a:xfrm>
              </p:grpSpPr>
              <p:sp>
                <p:nvSpPr>
                  <p:cNvPr id="283" name="Line 214"/>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84" name="Line 215"/>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70" name="Group 216"/>
                <p:cNvGrpSpPr>
                  <a:grpSpLocks/>
                </p:cNvGrpSpPr>
                <p:nvPr/>
              </p:nvGrpSpPr>
              <p:grpSpPr bwMode="auto">
                <a:xfrm>
                  <a:off x="1696" y="2592"/>
                  <a:ext cx="320" cy="64"/>
                  <a:chOff x="1336" y="1856"/>
                  <a:chExt cx="320" cy="64"/>
                </a:xfrm>
              </p:grpSpPr>
              <p:sp>
                <p:nvSpPr>
                  <p:cNvPr id="281" name="Rectangle 217"/>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rot="10800000" wrap="none" anchor="ctr"/>
                  <a:lstStyle/>
                  <a:p>
                    <a:endParaRPr lang="en-US">
                      <a:ea typeface="ＭＳ Ｐゴシック" pitchFamily="34" charset="-128"/>
                    </a:endParaRPr>
                  </a:p>
                </p:txBody>
              </p:sp>
              <p:sp>
                <p:nvSpPr>
                  <p:cNvPr id="282" name="Rectangle 218"/>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grpSp>
            <p:nvGrpSpPr>
              <p:cNvPr id="271" name="Group 219"/>
              <p:cNvGrpSpPr>
                <a:grpSpLocks/>
              </p:cNvGrpSpPr>
              <p:nvPr/>
            </p:nvGrpSpPr>
            <p:grpSpPr bwMode="auto">
              <a:xfrm>
                <a:off x="1242" y="3205"/>
                <a:ext cx="598" cy="116"/>
                <a:chOff x="1680" y="2536"/>
                <a:chExt cx="584" cy="160"/>
              </a:xfrm>
            </p:grpSpPr>
            <p:sp>
              <p:nvSpPr>
                <p:cNvPr id="267" name="Rectangle 220"/>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68" name="Line 221"/>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69" name="Line 222"/>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79" name="Group 223"/>
                <p:cNvGrpSpPr>
                  <a:grpSpLocks/>
                </p:cNvGrpSpPr>
                <p:nvPr/>
              </p:nvGrpSpPr>
              <p:grpSpPr bwMode="auto">
                <a:xfrm>
                  <a:off x="1688" y="2648"/>
                  <a:ext cx="576" cy="32"/>
                  <a:chOff x="2496" y="2624"/>
                  <a:chExt cx="576" cy="32"/>
                </a:xfrm>
              </p:grpSpPr>
              <p:sp>
                <p:nvSpPr>
                  <p:cNvPr id="274" name="Line 224"/>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75" name="Line 225"/>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80" name="Group 226"/>
                <p:cNvGrpSpPr>
                  <a:grpSpLocks/>
                </p:cNvGrpSpPr>
                <p:nvPr/>
              </p:nvGrpSpPr>
              <p:grpSpPr bwMode="auto">
                <a:xfrm>
                  <a:off x="1696" y="2592"/>
                  <a:ext cx="320" cy="64"/>
                  <a:chOff x="1336" y="1856"/>
                  <a:chExt cx="320" cy="64"/>
                </a:xfrm>
              </p:grpSpPr>
              <p:sp>
                <p:nvSpPr>
                  <p:cNvPr id="272" name="Rectangle 227"/>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rot="10800000" wrap="none" anchor="ctr"/>
                  <a:lstStyle/>
                  <a:p>
                    <a:endParaRPr lang="en-US">
                      <a:ea typeface="ＭＳ Ｐゴシック" pitchFamily="34" charset="-128"/>
                    </a:endParaRPr>
                  </a:p>
                </p:txBody>
              </p:sp>
              <p:sp>
                <p:nvSpPr>
                  <p:cNvPr id="273" name="Rectangle 228"/>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grpSp>
      </p:grpSp>
      <p:sp>
        <p:nvSpPr>
          <p:cNvPr id="295" name="Freeform 470"/>
          <p:cNvSpPr>
            <a:spLocks/>
          </p:cNvSpPr>
          <p:nvPr/>
        </p:nvSpPr>
        <p:spPr bwMode="auto">
          <a:xfrm>
            <a:off x="5400675" y="4583113"/>
            <a:ext cx="344488" cy="739775"/>
          </a:xfrm>
          <a:custGeom>
            <a:avLst/>
            <a:gdLst>
              <a:gd name="T0" fmla="*/ 42 w 217"/>
              <a:gd name="T1" fmla="*/ 466 h 466"/>
              <a:gd name="T2" fmla="*/ 210 w 217"/>
              <a:gd name="T3" fmla="*/ 217 h 466"/>
              <a:gd name="T4" fmla="*/ 0 w 217"/>
              <a:gd name="T5" fmla="*/ 0 h 466"/>
            </a:gdLst>
            <a:ahLst/>
            <a:cxnLst>
              <a:cxn ang="0">
                <a:pos x="T0" y="T1"/>
              </a:cxn>
              <a:cxn ang="0">
                <a:pos x="T2" y="T3"/>
              </a:cxn>
              <a:cxn ang="0">
                <a:pos x="T4" y="T5"/>
              </a:cxn>
            </a:cxnLst>
            <a:rect l="0" t="0" r="r" b="b"/>
            <a:pathLst>
              <a:path w="217" h="466">
                <a:moveTo>
                  <a:pt x="42" y="466"/>
                </a:moveTo>
                <a:cubicBezTo>
                  <a:pt x="70" y="425"/>
                  <a:pt x="217" y="295"/>
                  <a:pt x="210" y="217"/>
                </a:cubicBezTo>
                <a:cubicBezTo>
                  <a:pt x="203" y="139"/>
                  <a:pt x="44" y="45"/>
                  <a:pt x="0" y="0"/>
                </a:cubicBezTo>
              </a:path>
            </a:pathLst>
          </a:custGeom>
          <a:noFill/>
          <a:ln w="44450" cap="flat" cmpd="sng">
            <a:solidFill>
              <a:schemeClr val="accent2"/>
            </a:solidFill>
            <a:prstDash val="sysDot"/>
            <a:round/>
            <a:headEnd type="triangle" w="sm" len="sm"/>
            <a:tailEnd type="triangle" w="sm" len="sm"/>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296" name="Text Box 471"/>
          <p:cNvSpPr txBox="1">
            <a:spLocks noChangeArrowheads="1"/>
          </p:cNvSpPr>
          <p:nvPr/>
        </p:nvSpPr>
        <p:spPr bwMode="auto">
          <a:xfrm>
            <a:off x="5867400" y="4652963"/>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a:solidFill>
                  <a:srgbClr val="000000"/>
                </a:solidFill>
                <a:latin typeface="Calibri" pitchFamily="34" charset="0"/>
              </a:rPr>
              <a:t>Routing statico o dinamico</a:t>
            </a:r>
            <a:endParaRPr lang="it-IT" sz="1000">
              <a:latin typeface="Calibri" pitchFamily="34" charset="0"/>
            </a:endParaRPr>
          </a:p>
        </p:txBody>
      </p:sp>
      <p:sp>
        <p:nvSpPr>
          <p:cNvPr id="297" name="Text Box 472"/>
          <p:cNvSpPr txBox="1">
            <a:spLocks noChangeArrowheads="1"/>
          </p:cNvSpPr>
          <p:nvPr/>
        </p:nvSpPr>
        <p:spPr bwMode="auto">
          <a:xfrm>
            <a:off x="1762968" y="4724821"/>
            <a:ext cx="1512888" cy="3603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Routing </a:t>
            </a:r>
            <a:r>
              <a:rPr lang="it-IT" sz="1000" dirty="0" smtClean="0">
                <a:solidFill>
                  <a:srgbClr val="000000"/>
                </a:solidFill>
                <a:latin typeface="Calibri" pitchFamily="34" charset="0"/>
              </a:rPr>
              <a:t>statico</a:t>
            </a:r>
            <a:endParaRPr lang="it-IT" sz="1000" dirty="0">
              <a:latin typeface="Calibri" pitchFamily="34" charset="0"/>
            </a:endParaRPr>
          </a:p>
        </p:txBody>
      </p:sp>
      <p:sp>
        <p:nvSpPr>
          <p:cNvPr id="298" name="Line 475"/>
          <p:cNvSpPr>
            <a:spLocks noChangeShapeType="1"/>
          </p:cNvSpPr>
          <p:nvPr/>
        </p:nvSpPr>
        <p:spPr bwMode="auto">
          <a:xfrm flipV="1">
            <a:off x="6732588" y="5589588"/>
            <a:ext cx="574675" cy="0"/>
          </a:xfrm>
          <a:prstGeom prst="line">
            <a:avLst/>
          </a:prstGeom>
          <a:noFill/>
          <a:ln w="381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99" name="Line 478"/>
          <p:cNvSpPr>
            <a:spLocks noChangeShapeType="1"/>
          </p:cNvSpPr>
          <p:nvPr/>
        </p:nvSpPr>
        <p:spPr bwMode="auto">
          <a:xfrm flipV="1">
            <a:off x="6732588" y="6164263"/>
            <a:ext cx="574675"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cxnSp>
        <p:nvCxnSpPr>
          <p:cNvPr id="301" name="Connettore 2 300"/>
          <p:cNvCxnSpPr/>
          <p:nvPr/>
        </p:nvCxnSpPr>
        <p:spPr>
          <a:xfrm>
            <a:off x="4140200" y="2855913"/>
            <a:ext cx="0" cy="5730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2" name="Text Box 476"/>
          <p:cNvSpPr txBox="1">
            <a:spLocks noChangeArrowheads="1"/>
          </p:cNvSpPr>
          <p:nvPr/>
        </p:nvSpPr>
        <p:spPr bwMode="auto">
          <a:xfrm>
            <a:off x="7451725" y="5373688"/>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Accesso Tier2:</a:t>
            </a:r>
            <a:br>
              <a:rPr lang="it-IT" sz="1000" dirty="0">
                <a:solidFill>
                  <a:srgbClr val="000000"/>
                </a:solidFill>
                <a:latin typeface="Calibri" pitchFamily="34" charset="0"/>
              </a:rPr>
            </a:br>
            <a:r>
              <a:rPr lang="it-IT" sz="1000" dirty="0" smtClean="0">
                <a:solidFill>
                  <a:srgbClr val="000000"/>
                </a:solidFill>
                <a:latin typeface="Calibri" pitchFamily="34" charset="0"/>
              </a:rPr>
              <a:t>10GE </a:t>
            </a:r>
            <a:r>
              <a:rPr lang="it-IT" sz="1000" dirty="0">
                <a:solidFill>
                  <a:srgbClr val="000000"/>
                </a:solidFill>
                <a:latin typeface="Calibri" pitchFamily="34" charset="0"/>
              </a:rPr>
              <a:t>in GARR-X</a:t>
            </a:r>
            <a:endParaRPr lang="it-IT" sz="1000" dirty="0">
              <a:latin typeface="Calibri" pitchFamily="34" charset="0"/>
            </a:endParaRPr>
          </a:p>
        </p:txBody>
      </p:sp>
      <p:sp>
        <p:nvSpPr>
          <p:cNvPr id="303" name="Text Box 479"/>
          <p:cNvSpPr txBox="1">
            <a:spLocks noChangeArrowheads="1"/>
          </p:cNvSpPr>
          <p:nvPr/>
        </p:nvSpPr>
        <p:spPr bwMode="auto">
          <a:xfrm>
            <a:off x="7451725" y="5948363"/>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Accesso Sezione INFN:</a:t>
            </a:r>
            <a:br>
              <a:rPr lang="it-IT" sz="1000" dirty="0">
                <a:solidFill>
                  <a:srgbClr val="000000"/>
                </a:solidFill>
                <a:latin typeface="Calibri" pitchFamily="34" charset="0"/>
              </a:rPr>
            </a:br>
            <a:r>
              <a:rPr lang="it-IT" sz="1000" dirty="0" smtClean="0">
                <a:solidFill>
                  <a:srgbClr val="000000"/>
                </a:solidFill>
                <a:latin typeface="Calibri" pitchFamily="34" charset="0"/>
              </a:rPr>
              <a:t>1 </a:t>
            </a:r>
            <a:r>
              <a:rPr lang="it-IT" sz="1000" dirty="0">
                <a:solidFill>
                  <a:srgbClr val="000000"/>
                </a:solidFill>
                <a:latin typeface="Calibri" pitchFamily="34" charset="0"/>
              </a:rPr>
              <a:t>x GE in GARR-X</a:t>
            </a:r>
            <a:endParaRPr lang="it-IT" sz="1000" dirty="0">
              <a:latin typeface="Calibri" pitchFamily="34" charset="0"/>
            </a:endParaRPr>
          </a:p>
        </p:txBody>
      </p:sp>
      <p:sp>
        <p:nvSpPr>
          <p:cNvPr id="305" name="Text Box 480"/>
          <p:cNvSpPr txBox="1">
            <a:spLocks noChangeArrowheads="1"/>
          </p:cNvSpPr>
          <p:nvPr/>
        </p:nvSpPr>
        <p:spPr bwMode="auto">
          <a:xfrm>
            <a:off x="3139021" y="5402263"/>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smtClean="0">
                <a:solidFill>
                  <a:srgbClr val="000000"/>
                </a:solidFill>
                <a:latin typeface="Calibri" pitchFamily="34" charset="0"/>
              </a:rPr>
              <a:t>Backup link</a:t>
            </a:r>
            <a:endParaRPr lang="it-IT" sz="1600" dirty="0">
              <a:latin typeface="Calibri" pitchFamily="34" charset="0"/>
            </a:endParaRPr>
          </a:p>
        </p:txBody>
      </p:sp>
      <p:sp>
        <p:nvSpPr>
          <p:cNvPr id="306" name="Text Box 480"/>
          <p:cNvSpPr txBox="1">
            <a:spLocks noChangeArrowheads="1"/>
          </p:cNvSpPr>
          <p:nvPr/>
        </p:nvSpPr>
        <p:spPr bwMode="auto">
          <a:xfrm>
            <a:off x="141287" y="3944145"/>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smtClean="0">
                <a:solidFill>
                  <a:srgbClr val="000000"/>
                </a:solidFill>
                <a:latin typeface="Calibri" pitchFamily="34" charset="0"/>
              </a:rPr>
              <a:t>LHCONE </a:t>
            </a:r>
            <a:br>
              <a:rPr lang="it-IT" sz="1600" dirty="0" smtClean="0">
                <a:solidFill>
                  <a:srgbClr val="000000"/>
                </a:solidFill>
                <a:latin typeface="Calibri" pitchFamily="34" charset="0"/>
              </a:rPr>
            </a:br>
            <a:r>
              <a:rPr lang="it-IT" sz="1600" dirty="0" smtClean="0">
                <a:solidFill>
                  <a:srgbClr val="000000"/>
                </a:solidFill>
                <a:latin typeface="Calibri" pitchFamily="34" charset="0"/>
              </a:rPr>
              <a:t>+</a:t>
            </a:r>
          </a:p>
          <a:p>
            <a:pPr algn="ctr"/>
            <a:r>
              <a:rPr lang="it-IT" sz="1600" dirty="0" smtClean="0">
                <a:solidFill>
                  <a:srgbClr val="000000"/>
                </a:solidFill>
                <a:latin typeface="Calibri" pitchFamily="34" charset="0"/>
              </a:rPr>
              <a:t>General </a:t>
            </a:r>
            <a:r>
              <a:rPr lang="it-IT" sz="1600" dirty="0" err="1" smtClean="0">
                <a:solidFill>
                  <a:srgbClr val="000000"/>
                </a:solidFill>
                <a:latin typeface="Calibri" pitchFamily="34" charset="0"/>
              </a:rPr>
              <a:t>purpose</a:t>
            </a:r>
            <a:r>
              <a:rPr lang="it-IT" sz="1600" dirty="0" smtClean="0">
                <a:solidFill>
                  <a:srgbClr val="000000"/>
                </a:solidFill>
                <a:latin typeface="Calibri" pitchFamily="34" charset="0"/>
              </a:rPr>
              <a:t/>
            </a:r>
            <a:br>
              <a:rPr lang="it-IT" sz="1600" dirty="0" smtClean="0">
                <a:solidFill>
                  <a:srgbClr val="000000"/>
                </a:solidFill>
                <a:latin typeface="Calibri" pitchFamily="34" charset="0"/>
              </a:rPr>
            </a:br>
            <a:r>
              <a:rPr lang="it-IT" sz="1600" dirty="0" smtClean="0">
                <a:solidFill>
                  <a:srgbClr val="000000"/>
                </a:solidFill>
                <a:latin typeface="Calibri" pitchFamily="34" charset="0"/>
              </a:rPr>
              <a:t>link</a:t>
            </a:r>
            <a:endParaRPr lang="it-IT" sz="1600" dirty="0">
              <a:latin typeface="Calibri" pitchFamily="34" charset="0"/>
            </a:endParaRPr>
          </a:p>
        </p:txBody>
      </p:sp>
      <p:cxnSp>
        <p:nvCxnSpPr>
          <p:cNvPr id="307" name="Connettore 2 306"/>
          <p:cNvCxnSpPr/>
          <p:nvPr/>
        </p:nvCxnSpPr>
        <p:spPr>
          <a:xfrm>
            <a:off x="1555750" y="4259573"/>
            <a:ext cx="1498819" cy="3235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2" name="Text Box 480"/>
          <p:cNvSpPr txBox="1">
            <a:spLocks noChangeArrowheads="1"/>
          </p:cNvSpPr>
          <p:nvPr/>
        </p:nvSpPr>
        <p:spPr bwMode="auto">
          <a:xfrm>
            <a:off x="3347864" y="1988840"/>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err="1">
                <a:solidFill>
                  <a:srgbClr val="000000"/>
                </a:solidFill>
                <a:latin typeface="Calibri" pitchFamily="34" charset="0"/>
              </a:rPr>
              <a:t>Interconnection</a:t>
            </a:r>
            <a:r>
              <a:rPr lang="it-IT" sz="1600" dirty="0">
                <a:solidFill>
                  <a:srgbClr val="000000"/>
                </a:solidFill>
                <a:latin typeface="Calibri" pitchFamily="34" charset="0"/>
              </a:rPr>
              <a:t> </a:t>
            </a:r>
            <a:r>
              <a:rPr lang="it-IT" sz="1600" dirty="0" err="1">
                <a:solidFill>
                  <a:srgbClr val="000000"/>
                </a:solidFill>
                <a:latin typeface="Calibri" pitchFamily="34" charset="0"/>
              </a:rPr>
              <a:t>between</a:t>
            </a:r>
            <a:r>
              <a:rPr lang="it-IT" sz="1600" dirty="0">
                <a:solidFill>
                  <a:srgbClr val="000000"/>
                </a:solidFill>
                <a:latin typeface="Calibri" pitchFamily="34" charset="0"/>
              </a:rPr>
              <a:t> </a:t>
            </a:r>
            <a:r>
              <a:rPr lang="it-IT" sz="1600" dirty="0" err="1" smtClean="0">
                <a:solidFill>
                  <a:srgbClr val="000000"/>
                </a:solidFill>
                <a:latin typeface="Calibri" pitchFamily="34" charset="0"/>
              </a:rPr>
              <a:t>instances</a:t>
            </a:r>
            <a:endParaRPr lang="it-IT" sz="1600" dirty="0">
              <a:latin typeface="Calibri" pitchFamily="34" charset="0"/>
            </a:endParaRPr>
          </a:p>
        </p:txBody>
      </p:sp>
      <p:sp>
        <p:nvSpPr>
          <p:cNvPr id="308" name="Footer Placeholder 307"/>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7071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7"/>
                                        </p:tgtEl>
                                        <p:attrNameLst>
                                          <p:attrName>style.visibility</p:attrName>
                                        </p:attrNameLst>
                                      </p:cBhvr>
                                      <p:to>
                                        <p:strVal val="visible"/>
                                      </p:to>
                                    </p:set>
                                    <p:animEffect transition="in" filter="fade">
                                      <p:cBhvr>
                                        <p:cTn id="10" dur="500"/>
                                        <p:tgtEl>
                                          <p:spTgt spid="3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2"/>
                                        </p:tgtEl>
                                        <p:attrNameLst>
                                          <p:attrName>style.visibility</p:attrName>
                                        </p:attrNameLst>
                                      </p:cBhvr>
                                      <p:to>
                                        <p:strVal val="visible"/>
                                      </p:to>
                                    </p:set>
                                    <p:animEffect transition="in" filter="fade">
                                      <p:cBhvr>
                                        <p:cTn id="15" dur="500"/>
                                        <p:tgtEl>
                                          <p:spTgt spid="312"/>
                                        </p:tgtEl>
                                      </p:cBhvr>
                                    </p:animEffect>
                                  </p:childTnLst>
                                </p:cTn>
                              </p:par>
                              <p:par>
                                <p:cTn id="16" presetID="10" presetClass="entr" presetSubtype="0" fill="hold" nodeType="withEffect">
                                  <p:stCondLst>
                                    <p:cond delay="0"/>
                                  </p:stCondLst>
                                  <p:childTnLst>
                                    <p:set>
                                      <p:cBhvr>
                                        <p:cTn id="17" dur="1" fill="hold">
                                          <p:stCondLst>
                                            <p:cond delay="0"/>
                                          </p:stCondLst>
                                        </p:cTn>
                                        <p:tgtEl>
                                          <p:spTgt spid="301"/>
                                        </p:tgtEl>
                                        <p:attrNameLst>
                                          <p:attrName>style.visibility</p:attrName>
                                        </p:attrNameLst>
                                      </p:cBhvr>
                                      <p:to>
                                        <p:strVal val="visible"/>
                                      </p:to>
                                    </p:set>
                                    <p:animEffect transition="in" filter="fade">
                                      <p:cBhvr>
                                        <p:cTn id="18"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p:bldP spid="31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txBody>
          <a:bodyPr>
            <a:noAutofit/>
          </a:bodyPr>
          <a:lstStyle/>
          <a:p>
            <a:r>
              <a:rPr lang="it-IT" sz="2800" dirty="0" smtClean="0"/>
              <a:t>3 - A </a:t>
            </a:r>
            <a:r>
              <a:rPr lang="it-IT" sz="2800" dirty="0"/>
              <a:t>and A’ share the </a:t>
            </a:r>
            <a:r>
              <a:rPr lang="it-IT" sz="2800" dirty="0" err="1"/>
              <a:t>same</a:t>
            </a:r>
            <a:r>
              <a:rPr lang="it-IT" sz="2800" dirty="0"/>
              <a:t> </a:t>
            </a:r>
            <a:r>
              <a:rPr lang="it-IT" sz="2800" dirty="0" smtClean="0"/>
              <a:t>router</a:t>
            </a:r>
            <a:endParaRPr lang="it-IT" sz="2800" dirty="0"/>
          </a:p>
        </p:txBody>
      </p:sp>
      <p:sp>
        <p:nvSpPr>
          <p:cNvPr id="4" name="Line 474"/>
          <p:cNvSpPr>
            <a:spLocks noChangeShapeType="1"/>
          </p:cNvSpPr>
          <p:nvPr/>
        </p:nvSpPr>
        <p:spPr bwMode="auto">
          <a:xfrm flipV="1">
            <a:off x="3563938" y="3429000"/>
            <a:ext cx="1152525" cy="0"/>
          </a:xfrm>
          <a:prstGeom prst="line">
            <a:avLst/>
          </a:prstGeom>
          <a:noFill/>
          <a:ln w="508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6" name="Line 469"/>
          <p:cNvSpPr>
            <a:spLocks noChangeShapeType="1"/>
          </p:cNvSpPr>
          <p:nvPr/>
        </p:nvSpPr>
        <p:spPr bwMode="auto">
          <a:xfrm flipV="1">
            <a:off x="4140200" y="4365625"/>
            <a:ext cx="1223963" cy="719138"/>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8" name="Line 50"/>
          <p:cNvSpPr>
            <a:spLocks noChangeShapeType="1"/>
          </p:cNvSpPr>
          <p:nvPr/>
        </p:nvSpPr>
        <p:spPr bwMode="auto">
          <a:xfrm flipH="1" flipV="1">
            <a:off x="2687638" y="5805488"/>
            <a:ext cx="1308323"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9" name="Line 51"/>
          <p:cNvSpPr>
            <a:spLocks noChangeShapeType="1"/>
          </p:cNvSpPr>
          <p:nvPr/>
        </p:nvSpPr>
        <p:spPr bwMode="auto">
          <a:xfrm flipH="1" flipV="1">
            <a:off x="3822933" y="5570537"/>
            <a:ext cx="0" cy="217488"/>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10" name="Line 52"/>
          <p:cNvSpPr>
            <a:spLocks noChangeShapeType="1"/>
          </p:cNvSpPr>
          <p:nvPr/>
        </p:nvSpPr>
        <p:spPr bwMode="auto">
          <a:xfrm flipH="1" flipV="1">
            <a:off x="2832101" y="5803900"/>
            <a:ext cx="0" cy="217488"/>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11" name="Line 53"/>
          <p:cNvSpPr>
            <a:spLocks noChangeShapeType="1"/>
          </p:cNvSpPr>
          <p:nvPr/>
        </p:nvSpPr>
        <p:spPr bwMode="auto">
          <a:xfrm flipH="1" flipV="1">
            <a:off x="3241676" y="5803900"/>
            <a:ext cx="0" cy="217488"/>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nvGrpSpPr>
          <p:cNvPr id="3" name="Group 48"/>
          <p:cNvGrpSpPr>
            <a:grpSpLocks/>
          </p:cNvGrpSpPr>
          <p:nvPr/>
        </p:nvGrpSpPr>
        <p:grpSpPr bwMode="auto">
          <a:xfrm>
            <a:off x="5588000" y="1052513"/>
            <a:ext cx="2224088" cy="1778000"/>
            <a:chOff x="2744" y="2854"/>
            <a:chExt cx="1401" cy="1120"/>
          </a:xfrm>
        </p:grpSpPr>
        <p:sp>
          <p:nvSpPr>
            <p:cNvPr id="13" name="AutoShape 2"/>
            <p:cNvSpPr>
              <a:spLocks noChangeArrowheads="1"/>
            </p:cNvSpPr>
            <p:nvPr/>
          </p:nvSpPr>
          <p:spPr bwMode="auto">
            <a:xfrm>
              <a:off x="2744" y="2854"/>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14" name="Text Box 3"/>
            <p:cNvSpPr txBox="1">
              <a:spLocks noChangeArrowheads="1"/>
            </p:cNvSpPr>
            <p:nvPr/>
          </p:nvSpPr>
          <p:spPr bwMode="auto">
            <a:xfrm>
              <a:off x="3151" y="3248"/>
              <a:ext cx="636" cy="21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a:latin typeface="Calibri" pitchFamily="34" charset="0"/>
                </a:rPr>
                <a:t>GEANT</a:t>
              </a:r>
              <a:endParaRPr lang="it-IT" sz="1600" b="1">
                <a:latin typeface="Calibri" pitchFamily="34" charset="0"/>
              </a:endParaRPr>
            </a:p>
          </p:txBody>
        </p:sp>
      </p:grpSp>
      <p:grpSp>
        <p:nvGrpSpPr>
          <p:cNvPr id="5" name="Group 49"/>
          <p:cNvGrpSpPr>
            <a:grpSpLocks/>
          </p:cNvGrpSpPr>
          <p:nvPr/>
        </p:nvGrpSpPr>
        <p:grpSpPr bwMode="auto">
          <a:xfrm>
            <a:off x="979488" y="1052513"/>
            <a:ext cx="2224087" cy="1778000"/>
            <a:chOff x="340" y="391"/>
            <a:chExt cx="1401" cy="1120"/>
          </a:xfrm>
        </p:grpSpPr>
        <p:sp>
          <p:nvSpPr>
            <p:cNvPr id="16" name="AutoShape 4"/>
            <p:cNvSpPr>
              <a:spLocks noChangeArrowheads="1"/>
            </p:cNvSpPr>
            <p:nvPr/>
          </p:nvSpPr>
          <p:spPr bwMode="auto">
            <a:xfrm>
              <a:off x="340" y="391"/>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17" name="Text Box 5"/>
            <p:cNvSpPr txBox="1">
              <a:spLocks noChangeArrowheads="1"/>
            </p:cNvSpPr>
            <p:nvPr/>
          </p:nvSpPr>
          <p:spPr bwMode="auto">
            <a:xfrm>
              <a:off x="703" y="619"/>
              <a:ext cx="636" cy="6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smtClean="0">
                  <a:latin typeface="Calibri" pitchFamily="34" charset="0"/>
                </a:rPr>
                <a:t>GEANT</a:t>
              </a:r>
              <a:br>
                <a:rPr lang="en-US" sz="1600" b="1" dirty="0" smtClean="0">
                  <a:latin typeface="Calibri" pitchFamily="34" charset="0"/>
                </a:rPr>
              </a:br>
              <a:r>
                <a:rPr lang="en-US" sz="1600" b="1" dirty="0" smtClean="0">
                  <a:latin typeface="Calibri" pitchFamily="34" charset="0"/>
                </a:rPr>
                <a:t>LHCONE</a:t>
              </a:r>
              <a:r>
                <a:rPr lang="it-IT" sz="1600" b="1" dirty="0">
                  <a:latin typeface="Calibri" pitchFamily="34" charset="0"/>
                </a:rPr>
                <a:t/>
              </a:r>
              <a:br>
                <a:rPr lang="it-IT" sz="1600" b="1" dirty="0">
                  <a:latin typeface="Calibri" pitchFamily="34" charset="0"/>
                </a:rPr>
              </a:br>
              <a:r>
                <a:rPr lang="it-IT" sz="1600" b="1" dirty="0" smtClean="0">
                  <a:latin typeface="Calibri" pitchFamily="34" charset="0"/>
                </a:rPr>
                <a:t>routing </a:t>
              </a:r>
              <a:r>
                <a:rPr lang="it-IT" sz="1600" b="1" dirty="0" err="1" smtClean="0">
                  <a:latin typeface="Calibri" pitchFamily="34" charset="0"/>
                </a:rPr>
                <a:t>instance</a:t>
              </a:r>
              <a:endParaRPr lang="en-US" sz="1600" b="1" dirty="0" smtClean="0">
                <a:latin typeface="Calibri" pitchFamily="34" charset="0"/>
              </a:endParaRPr>
            </a:p>
          </p:txBody>
        </p:sp>
      </p:grpSp>
      <p:sp>
        <p:nvSpPr>
          <p:cNvPr id="18" name="AutoShape 7"/>
          <p:cNvSpPr>
            <a:spLocks noChangeArrowheads="1"/>
          </p:cNvSpPr>
          <p:nvPr/>
        </p:nvSpPr>
        <p:spPr bwMode="auto">
          <a:xfrm>
            <a:off x="1714500" y="5084763"/>
            <a:ext cx="2025650" cy="1406525"/>
          </a:xfrm>
          <a:prstGeom prst="roundRect">
            <a:avLst>
              <a:gd name="adj" fmla="val 16667"/>
            </a:avLst>
          </a:prstGeom>
          <a:noFill/>
          <a:ln w="9525" algn="ctr">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nchor="ctr"/>
          <a:lstStyle/>
          <a:p>
            <a:endParaRPr lang="it-IT"/>
          </a:p>
        </p:txBody>
      </p:sp>
      <p:sp>
        <p:nvSpPr>
          <p:cNvPr id="19" name="Line 23"/>
          <p:cNvSpPr>
            <a:spLocks noChangeShapeType="1"/>
          </p:cNvSpPr>
          <p:nvPr/>
        </p:nvSpPr>
        <p:spPr bwMode="auto">
          <a:xfrm flipH="1" flipV="1">
            <a:off x="3054349" y="4437062"/>
            <a:ext cx="862013" cy="792137"/>
          </a:xfrm>
          <a:prstGeom prst="line">
            <a:avLst/>
          </a:prstGeom>
          <a:noFill/>
          <a:ln w="381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grpSp>
        <p:nvGrpSpPr>
          <p:cNvPr id="7" name="Group 27"/>
          <p:cNvGrpSpPr>
            <a:grpSpLocks/>
          </p:cNvGrpSpPr>
          <p:nvPr/>
        </p:nvGrpSpPr>
        <p:grpSpPr bwMode="auto">
          <a:xfrm>
            <a:off x="1692275" y="2636838"/>
            <a:ext cx="2224088" cy="1778000"/>
            <a:chOff x="1202" y="2492"/>
            <a:chExt cx="1401" cy="1120"/>
          </a:xfrm>
        </p:grpSpPr>
        <p:sp>
          <p:nvSpPr>
            <p:cNvPr id="24" name="AutoShape 28"/>
            <p:cNvSpPr>
              <a:spLocks noChangeArrowheads="1"/>
            </p:cNvSpPr>
            <p:nvPr/>
          </p:nvSpPr>
          <p:spPr bwMode="auto">
            <a:xfrm>
              <a:off x="1202" y="2492"/>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25" name="Text Box 29"/>
            <p:cNvSpPr txBox="1">
              <a:spLocks noChangeArrowheads="1"/>
            </p:cNvSpPr>
            <p:nvPr/>
          </p:nvSpPr>
          <p:spPr bwMode="auto">
            <a:xfrm>
              <a:off x="1655" y="2750"/>
              <a:ext cx="590" cy="6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latin typeface="Calibri" pitchFamily="34" charset="0"/>
                </a:rPr>
                <a:t>GARR</a:t>
              </a:r>
              <a:br>
                <a:rPr lang="en-US" sz="1600" b="1" dirty="0">
                  <a:latin typeface="Calibri" pitchFamily="34" charset="0"/>
                </a:rPr>
              </a:br>
              <a:r>
                <a:rPr lang="en-US" sz="1600" b="1" dirty="0" smtClean="0">
                  <a:latin typeface="Calibri" pitchFamily="34" charset="0"/>
                </a:rPr>
                <a:t>LHCONE routing instance</a:t>
              </a:r>
              <a:endParaRPr lang="it-IT" sz="1600" b="1" dirty="0">
                <a:latin typeface="Calibri" pitchFamily="34" charset="0"/>
              </a:endParaRPr>
            </a:p>
          </p:txBody>
        </p:sp>
      </p:grpSp>
      <p:grpSp>
        <p:nvGrpSpPr>
          <p:cNvPr id="12" name="Group 30"/>
          <p:cNvGrpSpPr>
            <a:grpSpLocks/>
          </p:cNvGrpSpPr>
          <p:nvPr/>
        </p:nvGrpSpPr>
        <p:grpSpPr bwMode="auto">
          <a:xfrm>
            <a:off x="4356100" y="2565400"/>
            <a:ext cx="2224088" cy="1778000"/>
            <a:chOff x="1202" y="2492"/>
            <a:chExt cx="1401" cy="1120"/>
          </a:xfrm>
        </p:grpSpPr>
        <p:sp>
          <p:nvSpPr>
            <p:cNvPr id="27" name="AutoShape 31"/>
            <p:cNvSpPr>
              <a:spLocks noChangeArrowheads="1"/>
            </p:cNvSpPr>
            <p:nvPr/>
          </p:nvSpPr>
          <p:spPr bwMode="auto">
            <a:xfrm>
              <a:off x="1202" y="2492"/>
              <a:ext cx="1401" cy="1120"/>
            </a:xfrm>
            <a:prstGeom prst="cloudCallout">
              <a:avLst>
                <a:gd name="adj1" fmla="val 31657"/>
                <a:gd name="adj2" fmla="val 5269"/>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lstStyle/>
            <a:p>
              <a:pPr algn="ctr"/>
              <a:endParaRPr lang="it-IT" sz="1600">
                <a:cs typeface="Arial" charset="0"/>
              </a:endParaRPr>
            </a:p>
          </p:txBody>
        </p:sp>
        <p:sp>
          <p:nvSpPr>
            <p:cNvPr id="28" name="Text Box 32"/>
            <p:cNvSpPr txBox="1">
              <a:spLocks noChangeArrowheads="1"/>
            </p:cNvSpPr>
            <p:nvPr/>
          </p:nvSpPr>
          <p:spPr bwMode="auto">
            <a:xfrm>
              <a:off x="1655" y="2750"/>
              <a:ext cx="499" cy="52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a:latin typeface="Calibri" pitchFamily="34" charset="0"/>
                </a:rPr>
                <a:t>GARR</a:t>
              </a:r>
              <a:br>
                <a:rPr lang="en-US" sz="1600" b="1" dirty="0">
                  <a:latin typeface="Calibri" pitchFamily="34" charset="0"/>
                </a:rPr>
              </a:br>
              <a:r>
                <a:rPr lang="en-US" sz="1600" b="1" dirty="0">
                  <a:latin typeface="Calibri" pitchFamily="34" charset="0"/>
                </a:rPr>
                <a:t>IP service</a:t>
              </a:r>
              <a:endParaRPr lang="it-IT" sz="1600" b="1" dirty="0">
                <a:latin typeface="Calibri" pitchFamily="34" charset="0"/>
              </a:endParaRPr>
            </a:p>
          </p:txBody>
        </p:sp>
      </p:grpSp>
      <p:sp>
        <p:nvSpPr>
          <p:cNvPr id="29" name="Text Box 33"/>
          <p:cNvSpPr txBox="1">
            <a:spLocks noChangeArrowheads="1"/>
          </p:cNvSpPr>
          <p:nvPr/>
        </p:nvSpPr>
        <p:spPr bwMode="auto">
          <a:xfrm>
            <a:off x="1692275" y="5734050"/>
            <a:ext cx="1266825" cy="212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200">
                <a:solidFill>
                  <a:srgbClr val="000000"/>
                </a:solidFill>
                <a:latin typeface="Calibri" pitchFamily="34" charset="0"/>
              </a:rPr>
              <a:t>LAN Tier2</a:t>
            </a:r>
            <a:endParaRPr lang="it-IT" sz="1200">
              <a:latin typeface="Calibri" pitchFamily="34" charset="0"/>
            </a:endParaRPr>
          </a:p>
        </p:txBody>
      </p:sp>
      <p:grpSp>
        <p:nvGrpSpPr>
          <p:cNvPr id="15" name="Group 34"/>
          <p:cNvGrpSpPr>
            <a:grpSpLocks/>
          </p:cNvGrpSpPr>
          <p:nvPr/>
        </p:nvGrpSpPr>
        <p:grpSpPr bwMode="auto">
          <a:xfrm>
            <a:off x="2347913" y="2492375"/>
            <a:ext cx="447675" cy="396875"/>
            <a:chOff x="4623" y="1502"/>
            <a:chExt cx="282" cy="250"/>
          </a:xfrm>
        </p:grpSpPr>
        <p:pic>
          <p:nvPicPr>
            <p:cNvPr id="31" name="Picture 35"/>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2" name="Text Box 36"/>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sp>
        <p:nvSpPr>
          <p:cNvPr id="33" name="Freeform 37"/>
          <p:cNvSpPr>
            <a:spLocks/>
          </p:cNvSpPr>
          <p:nvPr/>
        </p:nvSpPr>
        <p:spPr bwMode="auto">
          <a:xfrm>
            <a:off x="2922257" y="4560887"/>
            <a:ext cx="846050" cy="632399"/>
          </a:xfrm>
          <a:custGeom>
            <a:avLst/>
            <a:gdLst>
              <a:gd name="T0" fmla="*/ 198 w 212"/>
              <a:gd name="T1" fmla="*/ 0 h 468"/>
              <a:gd name="T2" fmla="*/ 2 w 212"/>
              <a:gd name="T3" fmla="*/ 231 h 468"/>
              <a:gd name="T4" fmla="*/ 212 w 212"/>
              <a:gd name="T5" fmla="*/ 468 h 468"/>
              <a:gd name="connsiteX0" fmla="*/ 9247 w 31404"/>
              <a:gd name="connsiteY0" fmla="*/ 0 h 8512"/>
              <a:gd name="connsiteX1" fmla="*/ 1 w 31404"/>
              <a:gd name="connsiteY1" fmla="*/ 4936 h 8512"/>
              <a:gd name="connsiteX2" fmla="*/ 31404 w 31404"/>
              <a:gd name="connsiteY2" fmla="*/ 8512 h 8512"/>
              <a:gd name="connsiteX0" fmla="*/ 950 w 8005"/>
              <a:gd name="connsiteY0" fmla="*/ 0 h 10000"/>
              <a:gd name="connsiteX1" fmla="*/ 2 w 8005"/>
              <a:gd name="connsiteY1" fmla="*/ 6435 h 10000"/>
              <a:gd name="connsiteX2" fmla="*/ 8005 w 8005"/>
              <a:gd name="connsiteY2" fmla="*/ 10000 h 10000"/>
            </a:gdLst>
            <a:ahLst/>
            <a:cxnLst>
              <a:cxn ang="0">
                <a:pos x="connsiteX0" y="connsiteY0"/>
              </a:cxn>
              <a:cxn ang="0">
                <a:pos x="connsiteX1" y="connsiteY1"/>
              </a:cxn>
              <a:cxn ang="0">
                <a:pos x="connsiteX2" y="connsiteY2"/>
              </a:cxn>
            </a:cxnLst>
            <a:rect l="l" t="t" r="r" b="b"/>
            <a:pathLst>
              <a:path w="8005" h="10000">
                <a:moveTo>
                  <a:pt x="950" y="0"/>
                </a:moveTo>
                <a:cubicBezTo>
                  <a:pt x="454" y="954"/>
                  <a:pt x="-28" y="4476"/>
                  <a:pt x="2" y="6435"/>
                </a:cubicBezTo>
                <a:cubicBezTo>
                  <a:pt x="33" y="8393"/>
                  <a:pt x="7344" y="8770"/>
                  <a:pt x="8005" y="10000"/>
                </a:cubicBezTo>
              </a:path>
            </a:pathLst>
          </a:custGeom>
          <a:noFill/>
          <a:ln w="44450" cap="flat" cmpd="sng">
            <a:solidFill>
              <a:schemeClr val="accent2"/>
            </a:solidFill>
            <a:prstDash val="sysDot"/>
            <a:round/>
            <a:headEnd type="triangle" w="sm" len="sm"/>
            <a:tailEnd type="triangle" w="sm" len="sm"/>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grpSp>
        <p:nvGrpSpPr>
          <p:cNvPr id="20" name="Group 38"/>
          <p:cNvGrpSpPr>
            <a:grpSpLocks/>
          </p:cNvGrpSpPr>
          <p:nvPr/>
        </p:nvGrpSpPr>
        <p:grpSpPr bwMode="auto">
          <a:xfrm>
            <a:off x="2843213" y="4149725"/>
            <a:ext cx="447675" cy="396875"/>
            <a:chOff x="4623" y="1502"/>
            <a:chExt cx="282" cy="250"/>
          </a:xfrm>
        </p:grpSpPr>
        <p:pic>
          <p:nvPicPr>
            <p:cNvPr id="35" name="Picture 39"/>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6" name="Text Box 40"/>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23" name="Group 42"/>
          <p:cNvGrpSpPr>
            <a:grpSpLocks/>
          </p:cNvGrpSpPr>
          <p:nvPr/>
        </p:nvGrpSpPr>
        <p:grpSpPr bwMode="auto">
          <a:xfrm>
            <a:off x="5148263" y="4149725"/>
            <a:ext cx="447675" cy="396875"/>
            <a:chOff x="4623" y="1502"/>
            <a:chExt cx="282" cy="250"/>
          </a:xfrm>
        </p:grpSpPr>
        <p:pic>
          <p:nvPicPr>
            <p:cNvPr id="38" name="Picture 43"/>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39" name="Text Box 44"/>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26" name="Group 45"/>
          <p:cNvGrpSpPr>
            <a:grpSpLocks/>
          </p:cNvGrpSpPr>
          <p:nvPr/>
        </p:nvGrpSpPr>
        <p:grpSpPr bwMode="auto">
          <a:xfrm>
            <a:off x="5940425" y="2565400"/>
            <a:ext cx="447675" cy="396875"/>
            <a:chOff x="4623" y="1502"/>
            <a:chExt cx="282" cy="250"/>
          </a:xfrm>
        </p:grpSpPr>
        <p:pic>
          <p:nvPicPr>
            <p:cNvPr id="41" name="Picture 46"/>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42" name="Text Box 47"/>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grpSp>
        <p:nvGrpSpPr>
          <p:cNvPr id="30" name="Group 847"/>
          <p:cNvGrpSpPr>
            <a:grpSpLocks/>
          </p:cNvGrpSpPr>
          <p:nvPr/>
        </p:nvGrpSpPr>
        <p:grpSpPr bwMode="auto">
          <a:xfrm>
            <a:off x="2970213" y="6070600"/>
            <a:ext cx="534987" cy="247650"/>
            <a:chOff x="5034" y="2008"/>
            <a:chExt cx="582" cy="248"/>
          </a:xfrm>
        </p:grpSpPr>
        <p:grpSp>
          <p:nvGrpSpPr>
            <p:cNvPr id="34" name="Group 848"/>
            <p:cNvGrpSpPr>
              <a:grpSpLocks/>
            </p:cNvGrpSpPr>
            <p:nvPr/>
          </p:nvGrpSpPr>
          <p:grpSpPr bwMode="auto">
            <a:xfrm>
              <a:off x="5035" y="2200"/>
              <a:ext cx="581" cy="56"/>
              <a:chOff x="528" y="3158"/>
              <a:chExt cx="2362" cy="210"/>
            </a:xfrm>
          </p:grpSpPr>
          <p:sp>
            <p:nvSpPr>
              <p:cNvPr id="205" name="Rectangle 84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37" name="Group 850"/>
              <p:cNvGrpSpPr>
                <a:grpSpLocks/>
              </p:cNvGrpSpPr>
              <p:nvPr/>
            </p:nvGrpSpPr>
            <p:grpSpPr bwMode="auto">
              <a:xfrm>
                <a:off x="528" y="3158"/>
                <a:ext cx="2362" cy="210"/>
                <a:chOff x="528" y="3158"/>
                <a:chExt cx="2362" cy="210"/>
              </a:xfrm>
            </p:grpSpPr>
            <p:sp>
              <p:nvSpPr>
                <p:cNvPr id="207" name="Rectangle 85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40" name="Group 852"/>
                <p:cNvGrpSpPr>
                  <a:grpSpLocks/>
                </p:cNvGrpSpPr>
                <p:nvPr/>
              </p:nvGrpSpPr>
              <p:grpSpPr bwMode="auto">
                <a:xfrm>
                  <a:off x="2338" y="3297"/>
                  <a:ext cx="282" cy="46"/>
                  <a:chOff x="2304" y="3888"/>
                  <a:chExt cx="384" cy="88"/>
                </a:xfrm>
              </p:grpSpPr>
              <p:sp>
                <p:nvSpPr>
                  <p:cNvPr id="241" name="Rectangle 85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42" name="Rectangle 85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43" name="Rectangle 85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209" name="Oval 85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10" name="Oval 85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11" name="Oval 85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43" name="Group 859"/>
                <p:cNvGrpSpPr>
                  <a:grpSpLocks/>
                </p:cNvGrpSpPr>
                <p:nvPr/>
              </p:nvGrpSpPr>
              <p:grpSpPr bwMode="auto">
                <a:xfrm>
                  <a:off x="2816" y="3302"/>
                  <a:ext cx="39" cy="41"/>
                  <a:chOff x="3552" y="3486"/>
                  <a:chExt cx="56" cy="74"/>
                </a:xfrm>
              </p:grpSpPr>
              <p:sp>
                <p:nvSpPr>
                  <p:cNvPr id="239" name="Oval 86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40" name="Line 86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44" name="Group 862"/>
                <p:cNvGrpSpPr>
                  <a:grpSpLocks/>
                </p:cNvGrpSpPr>
                <p:nvPr/>
              </p:nvGrpSpPr>
              <p:grpSpPr bwMode="auto">
                <a:xfrm>
                  <a:off x="2242" y="3181"/>
                  <a:ext cx="492" cy="76"/>
                  <a:chOff x="2296" y="3104"/>
                  <a:chExt cx="480" cy="104"/>
                </a:xfrm>
              </p:grpSpPr>
              <p:grpSp>
                <p:nvGrpSpPr>
                  <p:cNvPr id="45" name="Group 863"/>
                  <p:cNvGrpSpPr>
                    <a:grpSpLocks/>
                  </p:cNvGrpSpPr>
                  <p:nvPr/>
                </p:nvGrpSpPr>
                <p:grpSpPr bwMode="auto">
                  <a:xfrm>
                    <a:off x="2310" y="3120"/>
                    <a:ext cx="448" cy="72"/>
                    <a:chOff x="2310" y="3120"/>
                    <a:chExt cx="432" cy="48"/>
                  </a:xfrm>
                </p:grpSpPr>
                <p:sp>
                  <p:nvSpPr>
                    <p:cNvPr id="236" name="Rectangle 86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37" name="Rectangle 86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38" name="Rectangle 86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235" name="Rectangle 86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46" name="Group 868"/>
                <p:cNvGrpSpPr>
                  <a:grpSpLocks/>
                </p:cNvGrpSpPr>
                <p:nvPr/>
              </p:nvGrpSpPr>
              <p:grpSpPr bwMode="auto">
                <a:xfrm>
                  <a:off x="577" y="3205"/>
                  <a:ext cx="599" cy="116"/>
                  <a:chOff x="1680" y="2536"/>
                  <a:chExt cx="584" cy="160"/>
                </a:xfrm>
              </p:grpSpPr>
              <p:sp>
                <p:nvSpPr>
                  <p:cNvPr id="225" name="Rectangle 86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26" name="Line 87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27" name="Line 87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47" name="Group 872"/>
                  <p:cNvGrpSpPr>
                    <a:grpSpLocks/>
                  </p:cNvGrpSpPr>
                  <p:nvPr/>
                </p:nvGrpSpPr>
                <p:grpSpPr bwMode="auto">
                  <a:xfrm>
                    <a:off x="1688" y="2648"/>
                    <a:ext cx="576" cy="32"/>
                    <a:chOff x="2496" y="2624"/>
                    <a:chExt cx="576" cy="32"/>
                  </a:xfrm>
                </p:grpSpPr>
                <p:sp>
                  <p:nvSpPr>
                    <p:cNvPr id="232" name="Line 87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33" name="Line 87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48" name="Group 875"/>
                  <p:cNvGrpSpPr>
                    <a:grpSpLocks/>
                  </p:cNvGrpSpPr>
                  <p:nvPr/>
                </p:nvGrpSpPr>
                <p:grpSpPr bwMode="auto">
                  <a:xfrm>
                    <a:off x="1696" y="2592"/>
                    <a:ext cx="320" cy="64"/>
                    <a:chOff x="1336" y="1856"/>
                    <a:chExt cx="320" cy="64"/>
                  </a:xfrm>
                </p:grpSpPr>
                <p:sp>
                  <p:nvSpPr>
                    <p:cNvPr id="230" name="Rectangle 87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231" name="Rectangle 87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50" name="Group 878"/>
                <p:cNvGrpSpPr>
                  <a:grpSpLocks/>
                </p:cNvGrpSpPr>
                <p:nvPr/>
              </p:nvGrpSpPr>
              <p:grpSpPr bwMode="auto">
                <a:xfrm>
                  <a:off x="1242" y="3205"/>
                  <a:ext cx="598" cy="116"/>
                  <a:chOff x="1680" y="2536"/>
                  <a:chExt cx="584" cy="160"/>
                </a:xfrm>
              </p:grpSpPr>
              <p:sp>
                <p:nvSpPr>
                  <p:cNvPr id="216" name="Rectangle 87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17" name="Line 88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18" name="Line 88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52" name="Group 882"/>
                  <p:cNvGrpSpPr>
                    <a:grpSpLocks/>
                  </p:cNvGrpSpPr>
                  <p:nvPr/>
                </p:nvGrpSpPr>
                <p:grpSpPr bwMode="auto">
                  <a:xfrm>
                    <a:off x="1688" y="2648"/>
                    <a:ext cx="576" cy="32"/>
                    <a:chOff x="2496" y="2624"/>
                    <a:chExt cx="576" cy="32"/>
                  </a:xfrm>
                </p:grpSpPr>
                <p:sp>
                  <p:nvSpPr>
                    <p:cNvPr id="223" name="Line 88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24" name="Line 88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56" name="Group 885"/>
                  <p:cNvGrpSpPr>
                    <a:grpSpLocks/>
                  </p:cNvGrpSpPr>
                  <p:nvPr/>
                </p:nvGrpSpPr>
                <p:grpSpPr bwMode="auto">
                  <a:xfrm>
                    <a:off x="1696" y="2592"/>
                    <a:ext cx="320" cy="64"/>
                    <a:chOff x="1336" y="1856"/>
                    <a:chExt cx="320" cy="64"/>
                  </a:xfrm>
                </p:grpSpPr>
                <p:sp>
                  <p:nvSpPr>
                    <p:cNvPr id="221" name="Rectangle 88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222" name="Rectangle 88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57" name="Group 888"/>
            <p:cNvGrpSpPr>
              <a:grpSpLocks/>
            </p:cNvGrpSpPr>
            <p:nvPr/>
          </p:nvGrpSpPr>
          <p:grpSpPr bwMode="auto">
            <a:xfrm>
              <a:off x="5035" y="2153"/>
              <a:ext cx="581" cy="55"/>
              <a:chOff x="528" y="3158"/>
              <a:chExt cx="2362" cy="210"/>
            </a:xfrm>
          </p:grpSpPr>
          <p:sp>
            <p:nvSpPr>
              <p:cNvPr id="166" name="Rectangle 88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58" name="Group 890"/>
              <p:cNvGrpSpPr>
                <a:grpSpLocks/>
              </p:cNvGrpSpPr>
              <p:nvPr/>
            </p:nvGrpSpPr>
            <p:grpSpPr bwMode="auto">
              <a:xfrm>
                <a:off x="528" y="3158"/>
                <a:ext cx="2362" cy="210"/>
                <a:chOff x="528" y="3158"/>
                <a:chExt cx="2362" cy="210"/>
              </a:xfrm>
            </p:grpSpPr>
            <p:sp>
              <p:nvSpPr>
                <p:cNvPr id="168" name="Rectangle 89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59" name="Group 892"/>
                <p:cNvGrpSpPr>
                  <a:grpSpLocks/>
                </p:cNvGrpSpPr>
                <p:nvPr/>
              </p:nvGrpSpPr>
              <p:grpSpPr bwMode="auto">
                <a:xfrm>
                  <a:off x="2338" y="3297"/>
                  <a:ext cx="282" cy="46"/>
                  <a:chOff x="2304" y="3888"/>
                  <a:chExt cx="384" cy="88"/>
                </a:xfrm>
              </p:grpSpPr>
              <p:sp>
                <p:nvSpPr>
                  <p:cNvPr id="202" name="Rectangle 89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03" name="Rectangle 89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204" name="Rectangle 89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70" name="Oval 89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71" name="Oval 89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72" name="Oval 89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63" name="Group 899"/>
                <p:cNvGrpSpPr>
                  <a:grpSpLocks/>
                </p:cNvGrpSpPr>
                <p:nvPr/>
              </p:nvGrpSpPr>
              <p:grpSpPr bwMode="auto">
                <a:xfrm>
                  <a:off x="2816" y="3302"/>
                  <a:ext cx="39" cy="41"/>
                  <a:chOff x="3552" y="3486"/>
                  <a:chExt cx="56" cy="74"/>
                </a:xfrm>
              </p:grpSpPr>
              <p:sp>
                <p:nvSpPr>
                  <p:cNvPr id="200" name="Oval 90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201" name="Line 90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64" name="Group 902"/>
                <p:cNvGrpSpPr>
                  <a:grpSpLocks/>
                </p:cNvGrpSpPr>
                <p:nvPr/>
              </p:nvGrpSpPr>
              <p:grpSpPr bwMode="auto">
                <a:xfrm>
                  <a:off x="2242" y="3181"/>
                  <a:ext cx="492" cy="76"/>
                  <a:chOff x="2296" y="3104"/>
                  <a:chExt cx="480" cy="104"/>
                </a:xfrm>
              </p:grpSpPr>
              <p:grpSp>
                <p:nvGrpSpPr>
                  <p:cNvPr id="72" name="Group 903"/>
                  <p:cNvGrpSpPr>
                    <a:grpSpLocks/>
                  </p:cNvGrpSpPr>
                  <p:nvPr/>
                </p:nvGrpSpPr>
                <p:grpSpPr bwMode="auto">
                  <a:xfrm>
                    <a:off x="2310" y="3120"/>
                    <a:ext cx="448" cy="72"/>
                    <a:chOff x="2310" y="3120"/>
                    <a:chExt cx="432" cy="48"/>
                  </a:xfrm>
                </p:grpSpPr>
                <p:sp>
                  <p:nvSpPr>
                    <p:cNvPr id="197" name="Rectangle 90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98" name="Rectangle 90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99" name="Rectangle 90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96" name="Rectangle 90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73" name="Group 908"/>
                <p:cNvGrpSpPr>
                  <a:grpSpLocks/>
                </p:cNvGrpSpPr>
                <p:nvPr/>
              </p:nvGrpSpPr>
              <p:grpSpPr bwMode="auto">
                <a:xfrm>
                  <a:off x="577" y="3205"/>
                  <a:ext cx="599" cy="116"/>
                  <a:chOff x="1680" y="2536"/>
                  <a:chExt cx="584" cy="160"/>
                </a:xfrm>
              </p:grpSpPr>
              <p:sp>
                <p:nvSpPr>
                  <p:cNvPr id="186" name="Rectangle 90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87" name="Line 91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88" name="Line 91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78" name="Group 912"/>
                  <p:cNvGrpSpPr>
                    <a:grpSpLocks/>
                  </p:cNvGrpSpPr>
                  <p:nvPr/>
                </p:nvGrpSpPr>
                <p:grpSpPr bwMode="auto">
                  <a:xfrm>
                    <a:off x="1688" y="2648"/>
                    <a:ext cx="576" cy="32"/>
                    <a:chOff x="2496" y="2624"/>
                    <a:chExt cx="576" cy="32"/>
                  </a:xfrm>
                </p:grpSpPr>
                <p:sp>
                  <p:nvSpPr>
                    <p:cNvPr id="193" name="Line 91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94" name="Line 91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89" name="Group 915"/>
                  <p:cNvGrpSpPr>
                    <a:grpSpLocks/>
                  </p:cNvGrpSpPr>
                  <p:nvPr/>
                </p:nvGrpSpPr>
                <p:grpSpPr bwMode="auto">
                  <a:xfrm>
                    <a:off x="1696" y="2592"/>
                    <a:ext cx="320" cy="64"/>
                    <a:chOff x="1336" y="1856"/>
                    <a:chExt cx="320" cy="64"/>
                  </a:xfrm>
                </p:grpSpPr>
                <p:sp>
                  <p:nvSpPr>
                    <p:cNvPr id="191" name="Rectangle 91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92" name="Rectangle 91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91" name="Group 918"/>
                <p:cNvGrpSpPr>
                  <a:grpSpLocks/>
                </p:cNvGrpSpPr>
                <p:nvPr/>
              </p:nvGrpSpPr>
              <p:grpSpPr bwMode="auto">
                <a:xfrm>
                  <a:off x="1242" y="3205"/>
                  <a:ext cx="598" cy="116"/>
                  <a:chOff x="1680" y="2536"/>
                  <a:chExt cx="584" cy="160"/>
                </a:xfrm>
              </p:grpSpPr>
              <p:sp>
                <p:nvSpPr>
                  <p:cNvPr id="177" name="Rectangle 91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78" name="Line 92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79" name="Line 92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95" name="Group 922"/>
                  <p:cNvGrpSpPr>
                    <a:grpSpLocks/>
                  </p:cNvGrpSpPr>
                  <p:nvPr/>
                </p:nvGrpSpPr>
                <p:grpSpPr bwMode="auto">
                  <a:xfrm>
                    <a:off x="1688" y="2648"/>
                    <a:ext cx="576" cy="32"/>
                    <a:chOff x="2496" y="2624"/>
                    <a:chExt cx="576" cy="32"/>
                  </a:xfrm>
                </p:grpSpPr>
                <p:sp>
                  <p:nvSpPr>
                    <p:cNvPr id="184" name="Line 92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85" name="Line 92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96" name="Group 925"/>
                  <p:cNvGrpSpPr>
                    <a:grpSpLocks/>
                  </p:cNvGrpSpPr>
                  <p:nvPr/>
                </p:nvGrpSpPr>
                <p:grpSpPr bwMode="auto">
                  <a:xfrm>
                    <a:off x="1696" y="2592"/>
                    <a:ext cx="320" cy="64"/>
                    <a:chOff x="1336" y="1856"/>
                    <a:chExt cx="320" cy="64"/>
                  </a:xfrm>
                </p:grpSpPr>
                <p:sp>
                  <p:nvSpPr>
                    <p:cNvPr id="182" name="Rectangle 92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83" name="Rectangle 92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97" name="Group 928"/>
            <p:cNvGrpSpPr>
              <a:grpSpLocks/>
            </p:cNvGrpSpPr>
            <p:nvPr/>
          </p:nvGrpSpPr>
          <p:grpSpPr bwMode="auto">
            <a:xfrm>
              <a:off x="5034" y="2100"/>
              <a:ext cx="582" cy="56"/>
              <a:chOff x="528" y="3158"/>
              <a:chExt cx="2362" cy="210"/>
            </a:xfrm>
          </p:grpSpPr>
          <p:sp>
            <p:nvSpPr>
              <p:cNvPr id="127" name="Rectangle 92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98" name="Group 930"/>
              <p:cNvGrpSpPr>
                <a:grpSpLocks/>
              </p:cNvGrpSpPr>
              <p:nvPr/>
            </p:nvGrpSpPr>
            <p:grpSpPr bwMode="auto">
              <a:xfrm>
                <a:off x="528" y="3158"/>
                <a:ext cx="2362" cy="210"/>
                <a:chOff x="528" y="3158"/>
                <a:chExt cx="2362" cy="210"/>
              </a:xfrm>
            </p:grpSpPr>
            <p:sp>
              <p:nvSpPr>
                <p:cNvPr id="129" name="Rectangle 93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02" name="Group 932"/>
                <p:cNvGrpSpPr>
                  <a:grpSpLocks/>
                </p:cNvGrpSpPr>
                <p:nvPr/>
              </p:nvGrpSpPr>
              <p:grpSpPr bwMode="auto">
                <a:xfrm>
                  <a:off x="2338" y="3297"/>
                  <a:ext cx="282" cy="46"/>
                  <a:chOff x="2304" y="3888"/>
                  <a:chExt cx="384" cy="88"/>
                </a:xfrm>
              </p:grpSpPr>
              <p:sp>
                <p:nvSpPr>
                  <p:cNvPr id="163" name="Rectangle 93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4" name="Rectangle 93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5" name="Rectangle 93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31" name="Oval 93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32" name="Oval 93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33" name="Oval 93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103" name="Group 939"/>
                <p:cNvGrpSpPr>
                  <a:grpSpLocks/>
                </p:cNvGrpSpPr>
                <p:nvPr/>
              </p:nvGrpSpPr>
              <p:grpSpPr bwMode="auto">
                <a:xfrm>
                  <a:off x="2816" y="3302"/>
                  <a:ext cx="39" cy="41"/>
                  <a:chOff x="3552" y="3486"/>
                  <a:chExt cx="56" cy="74"/>
                </a:xfrm>
              </p:grpSpPr>
              <p:sp>
                <p:nvSpPr>
                  <p:cNvPr id="161" name="Oval 94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62" name="Line 94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11" name="Group 942"/>
                <p:cNvGrpSpPr>
                  <a:grpSpLocks/>
                </p:cNvGrpSpPr>
                <p:nvPr/>
              </p:nvGrpSpPr>
              <p:grpSpPr bwMode="auto">
                <a:xfrm>
                  <a:off x="2242" y="3181"/>
                  <a:ext cx="492" cy="76"/>
                  <a:chOff x="2296" y="3104"/>
                  <a:chExt cx="480" cy="104"/>
                </a:xfrm>
              </p:grpSpPr>
              <p:grpSp>
                <p:nvGrpSpPr>
                  <p:cNvPr id="112" name="Group 943"/>
                  <p:cNvGrpSpPr>
                    <a:grpSpLocks/>
                  </p:cNvGrpSpPr>
                  <p:nvPr/>
                </p:nvGrpSpPr>
                <p:grpSpPr bwMode="auto">
                  <a:xfrm>
                    <a:off x="2310" y="3120"/>
                    <a:ext cx="448" cy="72"/>
                    <a:chOff x="2310" y="3120"/>
                    <a:chExt cx="432" cy="48"/>
                  </a:xfrm>
                </p:grpSpPr>
                <p:sp>
                  <p:nvSpPr>
                    <p:cNvPr id="158" name="Rectangle 94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59" name="Rectangle 94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60" name="Rectangle 94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57" name="Rectangle 94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117" name="Group 948"/>
                <p:cNvGrpSpPr>
                  <a:grpSpLocks/>
                </p:cNvGrpSpPr>
                <p:nvPr/>
              </p:nvGrpSpPr>
              <p:grpSpPr bwMode="auto">
                <a:xfrm>
                  <a:off x="577" y="3205"/>
                  <a:ext cx="599" cy="116"/>
                  <a:chOff x="1680" y="2536"/>
                  <a:chExt cx="584" cy="160"/>
                </a:xfrm>
              </p:grpSpPr>
              <p:sp>
                <p:nvSpPr>
                  <p:cNvPr id="147" name="Rectangle 94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48" name="Line 95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9" name="Line 95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28" name="Group 952"/>
                  <p:cNvGrpSpPr>
                    <a:grpSpLocks/>
                  </p:cNvGrpSpPr>
                  <p:nvPr/>
                </p:nvGrpSpPr>
                <p:grpSpPr bwMode="auto">
                  <a:xfrm>
                    <a:off x="1688" y="2648"/>
                    <a:ext cx="576" cy="32"/>
                    <a:chOff x="2496" y="2624"/>
                    <a:chExt cx="576" cy="32"/>
                  </a:xfrm>
                </p:grpSpPr>
                <p:sp>
                  <p:nvSpPr>
                    <p:cNvPr id="154" name="Line 95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55" name="Line 95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30" name="Group 955"/>
                  <p:cNvGrpSpPr>
                    <a:grpSpLocks/>
                  </p:cNvGrpSpPr>
                  <p:nvPr/>
                </p:nvGrpSpPr>
                <p:grpSpPr bwMode="auto">
                  <a:xfrm>
                    <a:off x="1696" y="2592"/>
                    <a:ext cx="320" cy="64"/>
                    <a:chOff x="1336" y="1856"/>
                    <a:chExt cx="320" cy="64"/>
                  </a:xfrm>
                </p:grpSpPr>
                <p:sp>
                  <p:nvSpPr>
                    <p:cNvPr id="152" name="Rectangle 95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53" name="Rectangle 95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134" name="Group 958"/>
                <p:cNvGrpSpPr>
                  <a:grpSpLocks/>
                </p:cNvGrpSpPr>
                <p:nvPr/>
              </p:nvGrpSpPr>
              <p:grpSpPr bwMode="auto">
                <a:xfrm>
                  <a:off x="1242" y="3205"/>
                  <a:ext cx="598" cy="116"/>
                  <a:chOff x="1680" y="2536"/>
                  <a:chExt cx="584" cy="160"/>
                </a:xfrm>
              </p:grpSpPr>
              <p:sp>
                <p:nvSpPr>
                  <p:cNvPr id="138" name="Rectangle 95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39" name="Line 96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0" name="Line 96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35" name="Group 962"/>
                  <p:cNvGrpSpPr>
                    <a:grpSpLocks/>
                  </p:cNvGrpSpPr>
                  <p:nvPr/>
                </p:nvGrpSpPr>
                <p:grpSpPr bwMode="auto">
                  <a:xfrm>
                    <a:off x="1688" y="2648"/>
                    <a:ext cx="576" cy="32"/>
                    <a:chOff x="2496" y="2624"/>
                    <a:chExt cx="576" cy="32"/>
                  </a:xfrm>
                </p:grpSpPr>
                <p:sp>
                  <p:nvSpPr>
                    <p:cNvPr id="145" name="Line 96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46" name="Line 96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36" name="Group 965"/>
                  <p:cNvGrpSpPr>
                    <a:grpSpLocks/>
                  </p:cNvGrpSpPr>
                  <p:nvPr/>
                </p:nvGrpSpPr>
                <p:grpSpPr bwMode="auto">
                  <a:xfrm>
                    <a:off x="1696" y="2592"/>
                    <a:ext cx="320" cy="64"/>
                    <a:chOff x="1336" y="1856"/>
                    <a:chExt cx="320" cy="64"/>
                  </a:xfrm>
                </p:grpSpPr>
                <p:sp>
                  <p:nvSpPr>
                    <p:cNvPr id="143" name="Rectangle 96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44" name="Rectangle 96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37" name="Group 968"/>
            <p:cNvGrpSpPr>
              <a:grpSpLocks/>
            </p:cNvGrpSpPr>
            <p:nvPr/>
          </p:nvGrpSpPr>
          <p:grpSpPr bwMode="auto">
            <a:xfrm>
              <a:off x="5035" y="2057"/>
              <a:ext cx="581" cy="55"/>
              <a:chOff x="528" y="3158"/>
              <a:chExt cx="2362" cy="210"/>
            </a:xfrm>
          </p:grpSpPr>
          <p:sp>
            <p:nvSpPr>
              <p:cNvPr id="88" name="Rectangle 96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41" name="Group 970"/>
              <p:cNvGrpSpPr>
                <a:grpSpLocks/>
              </p:cNvGrpSpPr>
              <p:nvPr/>
            </p:nvGrpSpPr>
            <p:grpSpPr bwMode="auto">
              <a:xfrm>
                <a:off x="528" y="3158"/>
                <a:ext cx="2362" cy="210"/>
                <a:chOff x="528" y="3158"/>
                <a:chExt cx="2362" cy="210"/>
              </a:xfrm>
            </p:grpSpPr>
            <p:sp>
              <p:nvSpPr>
                <p:cNvPr id="90" name="Rectangle 97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42" name="Group 972"/>
                <p:cNvGrpSpPr>
                  <a:grpSpLocks/>
                </p:cNvGrpSpPr>
                <p:nvPr/>
              </p:nvGrpSpPr>
              <p:grpSpPr bwMode="auto">
                <a:xfrm>
                  <a:off x="2338" y="3297"/>
                  <a:ext cx="282" cy="46"/>
                  <a:chOff x="2304" y="3888"/>
                  <a:chExt cx="384" cy="88"/>
                </a:xfrm>
              </p:grpSpPr>
              <p:sp>
                <p:nvSpPr>
                  <p:cNvPr id="124" name="Rectangle 97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5" name="Rectangle 97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6" name="Rectangle 97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92" name="Oval 97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93" name="Oval 97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94" name="Oval 97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150" name="Group 979"/>
                <p:cNvGrpSpPr>
                  <a:grpSpLocks/>
                </p:cNvGrpSpPr>
                <p:nvPr/>
              </p:nvGrpSpPr>
              <p:grpSpPr bwMode="auto">
                <a:xfrm>
                  <a:off x="2816" y="3302"/>
                  <a:ext cx="39" cy="41"/>
                  <a:chOff x="3552" y="3486"/>
                  <a:chExt cx="56" cy="74"/>
                </a:xfrm>
              </p:grpSpPr>
              <p:sp>
                <p:nvSpPr>
                  <p:cNvPr id="122" name="Oval 98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123" name="Line 98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51" name="Group 982"/>
                <p:cNvGrpSpPr>
                  <a:grpSpLocks/>
                </p:cNvGrpSpPr>
                <p:nvPr/>
              </p:nvGrpSpPr>
              <p:grpSpPr bwMode="auto">
                <a:xfrm>
                  <a:off x="2242" y="3181"/>
                  <a:ext cx="492" cy="76"/>
                  <a:chOff x="2296" y="3104"/>
                  <a:chExt cx="480" cy="104"/>
                </a:xfrm>
              </p:grpSpPr>
              <p:grpSp>
                <p:nvGrpSpPr>
                  <p:cNvPr id="156" name="Group 983"/>
                  <p:cNvGrpSpPr>
                    <a:grpSpLocks/>
                  </p:cNvGrpSpPr>
                  <p:nvPr/>
                </p:nvGrpSpPr>
                <p:grpSpPr bwMode="auto">
                  <a:xfrm>
                    <a:off x="2310" y="3120"/>
                    <a:ext cx="448" cy="72"/>
                    <a:chOff x="2310" y="3120"/>
                    <a:chExt cx="432" cy="48"/>
                  </a:xfrm>
                </p:grpSpPr>
                <p:sp>
                  <p:nvSpPr>
                    <p:cNvPr id="119" name="Rectangle 98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0" name="Rectangle 98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21" name="Rectangle 98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118" name="Rectangle 98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167" name="Group 988"/>
                <p:cNvGrpSpPr>
                  <a:grpSpLocks/>
                </p:cNvGrpSpPr>
                <p:nvPr/>
              </p:nvGrpSpPr>
              <p:grpSpPr bwMode="auto">
                <a:xfrm>
                  <a:off x="577" y="3205"/>
                  <a:ext cx="599" cy="116"/>
                  <a:chOff x="1680" y="2536"/>
                  <a:chExt cx="584" cy="160"/>
                </a:xfrm>
              </p:grpSpPr>
              <p:sp>
                <p:nvSpPr>
                  <p:cNvPr id="108" name="Rectangle 98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09" name="Line 99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10" name="Line 99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69" name="Group 992"/>
                  <p:cNvGrpSpPr>
                    <a:grpSpLocks/>
                  </p:cNvGrpSpPr>
                  <p:nvPr/>
                </p:nvGrpSpPr>
                <p:grpSpPr bwMode="auto">
                  <a:xfrm>
                    <a:off x="1688" y="2648"/>
                    <a:ext cx="576" cy="32"/>
                    <a:chOff x="2496" y="2624"/>
                    <a:chExt cx="576" cy="32"/>
                  </a:xfrm>
                </p:grpSpPr>
                <p:sp>
                  <p:nvSpPr>
                    <p:cNvPr id="115" name="Line 99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16" name="Line 99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73" name="Group 995"/>
                  <p:cNvGrpSpPr>
                    <a:grpSpLocks/>
                  </p:cNvGrpSpPr>
                  <p:nvPr/>
                </p:nvGrpSpPr>
                <p:grpSpPr bwMode="auto">
                  <a:xfrm>
                    <a:off x="1696" y="2592"/>
                    <a:ext cx="320" cy="64"/>
                    <a:chOff x="1336" y="1856"/>
                    <a:chExt cx="320" cy="64"/>
                  </a:xfrm>
                </p:grpSpPr>
                <p:sp>
                  <p:nvSpPr>
                    <p:cNvPr id="113" name="Rectangle 99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14" name="Rectangle 99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174" name="Group 998"/>
                <p:cNvGrpSpPr>
                  <a:grpSpLocks/>
                </p:cNvGrpSpPr>
                <p:nvPr/>
              </p:nvGrpSpPr>
              <p:grpSpPr bwMode="auto">
                <a:xfrm>
                  <a:off x="1242" y="3205"/>
                  <a:ext cx="598" cy="116"/>
                  <a:chOff x="1680" y="2536"/>
                  <a:chExt cx="584" cy="160"/>
                </a:xfrm>
              </p:grpSpPr>
              <p:sp>
                <p:nvSpPr>
                  <p:cNvPr id="99" name="Rectangle 99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100" name="Line 100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01" name="Line 100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175" name="Group 1002"/>
                  <p:cNvGrpSpPr>
                    <a:grpSpLocks/>
                  </p:cNvGrpSpPr>
                  <p:nvPr/>
                </p:nvGrpSpPr>
                <p:grpSpPr bwMode="auto">
                  <a:xfrm>
                    <a:off x="1688" y="2648"/>
                    <a:ext cx="576" cy="32"/>
                    <a:chOff x="2496" y="2624"/>
                    <a:chExt cx="576" cy="32"/>
                  </a:xfrm>
                </p:grpSpPr>
                <p:sp>
                  <p:nvSpPr>
                    <p:cNvPr id="106" name="Line 100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107" name="Line 100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76" name="Group 1005"/>
                  <p:cNvGrpSpPr>
                    <a:grpSpLocks/>
                  </p:cNvGrpSpPr>
                  <p:nvPr/>
                </p:nvGrpSpPr>
                <p:grpSpPr bwMode="auto">
                  <a:xfrm>
                    <a:off x="1696" y="2592"/>
                    <a:ext cx="320" cy="64"/>
                    <a:chOff x="1336" y="1856"/>
                    <a:chExt cx="320" cy="64"/>
                  </a:xfrm>
                </p:grpSpPr>
                <p:sp>
                  <p:nvSpPr>
                    <p:cNvPr id="104" name="Rectangle 100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105" name="Rectangle 100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nvGrpSpPr>
            <p:cNvPr id="180" name="Group 1008"/>
            <p:cNvGrpSpPr>
              <a:grpSpLocks/>
            </p:cNvGrpSpPr>
            <p:nvPr/>
          </p:nvGrpSpPr>
          <p:grpSpPr bwMode="auto">
            <a:xfrm>
              <a:off x="5035" y="2008"/>
              <a:ext cx="581" cy="56"/>
              <a:chOff x="528" y="3158"/>
              <a:chExt cx="2362" cy="210"/>
            </a:xfrm>
          </p:grpSpPr>
          <p:sp>
            <p:nvSpPr>
              <p:cNvPr id="49" name="Rectangle 1009"/>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endParaRPr lang="en-US">
                  <a:ea typeface="ＭＳ Ｐゴシック" pitchFamily="34" charset="-128"/>
                </a:endParaRPr>
              </a:p>
            </p:txBody>
          </p:sp>
          <p:grpSp>
            <p:nvGrpSpPr>
              <p:cNvPr id="181" name="Group 1010"/>
              <p:cNvGrpSpPr>
                <a:grpSpLocks/>
              </p:cNvGrpSpPr>
              <p:nvPr/>
            </p:nvGrpSpPr>
            <p:grpSpPr bwMode="auto">
              <a:xfrm>
                <a:off x="528" y="3158"/>
                <a:ext cx="2362" cy="210"/>
                <a:chOff x="528" y="3158"/>
                <a:chExt cx="2362" cy="210"/>
              </a:xfrm>
            </p:grpSpPr>
            <p:sp>
              <p:nvSpPr>
                <p:cNvPr id="51" name="Rectangle 1011"/>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nvGrpSpPr>
                <p:cNvPr id="189" name="Group 1012"/>
                <p:cNvGrpSpPr>
                  <a:grpSpLocks/>
                </p:cNvGrpSpPr>
                <p:nvPr/>
              </p:nvGrpSpPr>
              <p:grpSpPr bwMode="auto">
                <a:xfrm>
                  <a:off x="2338" y="3297"/>
                  <a:ext cx="282" cy="46"/>
                  <a:chOff x="2304" y="3888"/>
                  <a:chExt cx="384" cy="88"/>
                </a:xfrm>
              </p:grpSpPr>
              <p:sp>
                <p:nvSpPr>
                  <p:cNvPr id="85" name="Rectangle 1013"/>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6" name="Rectangle 1014"/>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7" name="Rectangle 1015"/>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53" name="Oval 1016"/>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54" name="Oval 1017"/>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55" name="Oval 1018"/>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190" name="Group 1019"/>
                <p:cNvGrpSpPr>
                  <a:grpSpLocks/>
                </p:cNvGrpSpPr>
                <p:nvPr/>
              </p:nvGrpSpPr>
              <p:grpSpPr bwMode="auto">
                <a:xfrm>
                  <a:off x="2816" y="3302"/>
                  <a:ext cx="39" cy="41"/>
                  <a:chOff x="3552" y="3486"/>
                  <a:chExt cx="56" cy="74"/>
                </a:xfrm>
              </p:grpSpPr>
              <p:sp>
                <p:nvSpPr>
                  <p:cNvPr id="83" name="Oval 1020"/>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wrap="none" anchor="ctr"/>
                  <a:lstStyle/>
                  <a:p>
                    <a:endParaRPr lang="en-US">
                      <a:ea typeface="ＭＳ Ｐゴシック" pitchFamily="34" charset="-128"/>
                    </a:endParaRPr>
                  </a:p>
                </p:txBody>
              </p:sp>
              <p:sp>
                <p:nvSpPr>
                  <p:cNvPr id="84" name="Line 1021"/>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195" name="Group 1022"/>
                <p:cNvGrpSpPr>
                  <a:grpSpLocks/>
                </p:cNvGrpSpPr>
                <p:nvPr/>
              </p:nvGrpSpPr>
              <p:grpSpPr bwMode="auto">
                <a:xfrm>
                  <a:off x="2242" y="3181"/>
                  <a:ext cx="492" cy="76"/>
                  <a:chOff x="2296" y="3104"/>
                  <a:chExt cx="480" cy="104"/>
                </a:xfrm>
              </p:grpSpPr>
              <p:grpSp>
                <p:nvGrpSpPr>
                  <p:cNvPr id="206" name="Group 1023"/>
                  <p:cNvGrpSpPr>
                    <a:grpSpLocks/>
                  </p:cNvGrpSpPr>
                  <p:nvPr/>
                </p:nvGrpSpPr>
                <p:grpSpPr bwMode="auto">
                  <a:xfrm>
                    <a:off x="2310" y="3120"/>
                    <a:ext cx="448" cy="72"/>
                    <a:chOff x="2310" y="3120"/>
                    <a:chExt cx="432" cy="48"/>
                  </a:xfrm>
                </p:grpSpPr>
                <p:sp>
                  <p:nvSpPr>
                    <p:cNvPr id="80" name="Rectangle 1024"/>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1" name="Rectangle 1025"/>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82" name="Rectangle 1026"/>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sp>
                <p:nvSpPr>
                  <p:cNvPr id="79" name="Rectangle 1027"/>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nvGrpSpPr>
                <p:cNvPr id="208" name="Group 1028"/>
                <p:cNvGrpSpPr>
                  <a:grpSpLocks/>
                </p:cNvGrpSpPr>
                <p:nvPr/>
              </p:nvGrpSpPr>
              <p:grpSpPr bwMode="auto">
                <a:xfrm>
                  <a:off x="577" y="3205"/>
                  <a:ext cx="599" cy="116"/>
                  <a:chOff x="1680" y="2536"/>
                  <a:chExt cx="584" cy="160"/>
                </a:xfrm>
              </p:grpSpPr>
              <p:sp>
                <p:nvSpPr>
                  <p:cNvPr id="69" name="Rectangle 102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70" name="Line 103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71" name="Line 103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12" name="Group 1032"/>
                  <p:cNvGrpSpPr>
                    <a:grpSpLocks/>
                  </p:cNvGrpSpPr>
                  <p:nvPr/>
                </p:nvGrpSpPr>
                <p:grpSpPr bwMode="auto">
                  <a:xfrm>
                    <a:off x="1688" y="2648"/>
                    <a:ext cx="576" cy="32"/>
                    <a:chOff x="2496" y="2624"/>
                    <a:chExt cx="576" cy="32"/>
                  </a:xfrm>
                </p:grpSpPr>
                <p:sp>
                  <p:nvSpPr>
                    <p:cNvPr id="76" name="Line 103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77" name="Line 103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13" name="Group 1035"/>
                  <p:cNvGrpSpPr>
                    <a:grpSpLocks/>
                  </p:cNvGrpSpPr>
                  <p:nvPr/>
                </p:nvGrpSpPr>
                <p:grpSpPr bwMode="auto">
                  <a:xfrm>
                    <a:off x="1696" y="2592"/>
                    <a:ext cx="320" cy="64"/>
                    <a:chOff x="1336" y="1856"/>
                    <a:chExt cx="320" cy="64"/>
                  </a:xfrm>
                </p:grpSpPr>
                <p:sp>
                  <p:nvSpPr>
                    <p:cNvPr id="74" name="Rectangle 103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75" name="Rectangle 103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nvGrpSpPr>
                <p:cNvPr id="214" name="Group 1038"/>
                <p:cNvGrpSpPr>
                  <a:grpSpLocks/>
                </p:cNvGrpSpPr>
                <p:nvPr/>
              </p:nvGrpSpPr>
              <p:grpSpPr bwMode="auto">
                <a:xfrm>
                  <a:off x="1242" y="3205"/>
                  <a:ext cx="598" cy="116"/>
                  <a:chOff x="1680" y="2536"/>
                  <a:chExt cx="584" cy="160"/>
                </a:xfrm>
              </p:grpSpPr>
              <p:sp>
                <p:nvSpPr>
                  <p:cNvPr id="60" name="Rectangle 1039"/>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sp>
                <p:nvSpPr>
                  <p:cNvPr id="61" name="Line 1040"/>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2" name="Line 1041"/>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15" name="Group 1042"/>
                  <p:cNvGrpSpPr>
                    <a:grpSpLocks/>
                  </p:cNvGrpSpPr>
                  <p:nvPr/>
                </p:nvGrpSpPr>
                <p:grpSpPr bwMode="auto">
                  <a:xfrm>
                    <a:off x="1688" y="2648"/>
                    <a:ext cx="576" cy="32"/>
                    <a:chOff x="2496" y="2624"/>
                    <a:chExt cx="576" cy="32"/>
                  </a:xfrm>
                </p:grpSpPr>
                <p:sp>
                  <p:nvSpPr>
                    <p:cNvPr id="67" name="Line 1043"/>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68" name="Line 1044"/>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19" name="Group 1045"/>
                  <p:cNvGrpSpPr>
                    <a:grpSpLocks/>
                  </p:cNvGrpSpPr>
                  <p:nvPr/>
                </p:nvGrpSpPr>
                <p:grpSpPr bwMode="auto">
                  <a:xfrm>
                    <a:off x="1696" y="2592"/>
                    <a:ext cx="320" cy="64"/>
                    <a:chOff x="1336" y="1856"/>
                    <a:chExt cx="320" cy="64"/>
                  </a:xfrm>
                </p:grpSpPr>
                <p:sp>
                  <p:nvSpPr>
                    <p:cNvPr id="65" name="Rectangle 1046"/>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wrap="none" anchor="ctr"/>
                    <a:lstStyle/>
                    <a:p>
                      <a:endParaRPr lang="en-US">
                        <a:ea typeface="ＭＳ Ｐゴシック" pitchFamily="34" charset="-128"/>
                      </a:endParaRPr>
                    </a:p>
                  </p:txBody>
                </p:sp>
                <p:sp>
                  <p:nvSpPr>
                    <p:cNvPr id="66" name="Rectangle 1047"/>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wrap="none" anchor="ctr"/>
                    <a:lstStyle/>
                    <a:p>
                      <a:endParaRPr lang="en-US">
                        <a:ea typeface="ＭＳ Ｐゴシック" pitchFamily="34" charset="-128"/>
                      </a:endParaRPr>
                    </a:p>
                  </p:txBody>
                </p:sp>
              </p:grpSp>
            </p:grpSp>
          </p:grpSp>
        </p:grpSp>
      </p:grpSp>
      <p:sp>
        <p:nvSpPr>
          <p:cNvPr id="244" name="AutoShape 260"/>
          <p:cNvSpPr>
            <a:spLocks noChangeArrowheads="1"/>
          </p:cNvSpPr>
          <p:nvPr/>
        </p:nvSpPr>
        <p:spPr bwMode="auto">
          <a:xfrm>
            <a:off x="4140200" y="5084763"/>
            <a:ext cx="2025650" cy="1406525"/>
          </a:xfrm>
          <a:prstGeom prst="roundRect">
            <a:avLst>
              <a:gd name="adj" fmla="val 16667"/>
            </a:avLst>
          </a:prstGeom>
          <a:noFill/>
          <a:ln w="9525" algn="ctr">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nchor="ctr"/>
          <a:lstStyle/>
          <a:p>
            <a:endParaRPr lang="it-IT"/>
          </a:p>
        </p:txBody>
      </p:sp>
      <p:sp>
        <p:nvSpPr>
          <p:cNvPr id="245" name="Text Box 261"/>
          <p:cNvSpPr txBox="1">
            <a:spLocks noChangeArrowheads="1"/>
          </p:cNvSpPr>
          <p:nvPr/>
        </p:nvSpPr>
        <p:spPr bwMode="auto">
          <a:xfrm>
            <a:off x="4097338" y="5774242"/>
            <a:ext cx="1266825" cy="2127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200" dirty="0">
                <a:solidFill>
                  <a:srgbClr val="000000"/>
                </a:solidFill>
                <a:latin typeface="Calibri" pitchFamily="34" charset="0"/>
              </a:rPr>
              <a:t>LAN Sezione</a:t>
            </a:r>
            <a:endParaRPr lang="it-IT" sz="1200" dirty="0">
              <a:latin typeface="Calibri" pitchFamily="34" charset="0"/>
            </a:endParaRPr>
          </a:p>
        </p:txBody>
      </p:sp>
      <p:sp>
        <p:nvSpPr>
          <p:cNvPr id="247" name="Line 263"/>
          <p:cNvSpPr>
            <a:spLocks noChangeShapeType="1"/>
          </p:cNvSpPr>
          <p:nvPr/>
        </p:nvSpPr>
        <p:spPr bwMode="auto">
          <a:xfrm flipH="1" flipV="1">
            <a:off x="4186064" y="5788025"/>
            <a:ext cx="1465436" cy="17463"/>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48" name="Line 264"/>
          <p:cNvSpPr>
            <a:spLocks noChangeShapeType="1"/>
          </p:cNvSpPr>
          <p:nvPr/>
        </p:nvSpPr>
        <p:spPr bwMode="auto">
          <a:xfrm flipH="1" flipV="1">
            <a:off x="4283968" y="5570537"/>
            <a:ext cx="0" cy="234727"/>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49" name="Line 265"/>
          <p:cNvSpPr>
            <a:spLocks noChangeShapeType="1"/>
          </p:cNvSpPr>
          <p:nvPr/>
        </p:nvSpPr>
        <p:spPr bwMode="auto">
          <a:xfrm flipH="1" flipV="1">
            <a:off x="5148263" y="5803900"/>
            <a:ext cx="0" cy="217488"/>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50" name="Line 266"/>
          <p:cNvSpPr>
            <a:spLocks noChangeShapeType="1"/>
          </p:cNvSpPr>
          <p:nvPr/>
        </p:nvSpPr>
        <p:spPr bwMode="auto">
          <a:xfrm flipH="1" flipV="1">
            <a:off x="5557838" y="5803900"/>
            <a:ext cx="0" cy="217488"/>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54" name="AutoShape 631"/>
          <p:cNvSpPr>
            <a:spLocks noChangeArrowheads="1"/>
          </p:cNvSpPr>
          <p:nvPr/>
        </p:nvSpPr>
        <p:spPr bwMode="auto">
          <a:xfrm>
            <a:off x="2555875" y="5916613"/>
            <a:ext cx="338138" cy="320675"/>
          </a:xfrm>
          <a:prstGeom prst="can">
            <a:avLst>
              <a:gd name="adj" fmla="val 25000"/>
            </a:avLst>
          </a:prstGeom>
          <a:solidFill>
            <a:schemeClr val="accent1"/>
          </a:solidFill>
          <a:ln w="9525">
            <a:solidFill>
              <a:schemeClr val="tx1"/>
            </a:solidFill>
            <a:round/>
            <a:headEnd/>
            <a:tailEnd/>
          </a:ln>
        </p:spPr>
        <p:txBody>
          <a:bodyPr wrap="none" anchor="ctr"/>
          <a:lstStyle/>
          <a:p>
            <a:endParaRPr lang="en-US">
              <a:ea typeface="ＭＳ Ｐゴシック" pitchFamily="34" charset="-128"/>
            </a:endParaRPr>
          </a:p>
        </p:txBody>
      </p:sp>
      <p:grpSp>
        <p:nvGrpSpPr>
          <p:cNvPr id="220" name="Group 189"/>
          <p:cNvGrpSpPr>
            <a:grpSpLocks/>
          </p:cNvGrpSpPr>
          <p:nvPr/>
        </p:nvGrpSpPr>
        <p:grpSpPr bwMode="auto">
          <a:xfrm flipV="1">
            <a:off x="5265738" y="6096000"/>
            <a:ext cx="601662" cy="69850"/>
            <a:chOff x="528" y="3158"/>
            <a:chExt cx="2362" cy="210"/>
          </a:xfrm>
        </p:grpSpPr>
        <p:sp>
          <p:nvSpPr>
            <p:cNvPr id="256" name="Rectangle 190"/>
            <p:cNvSpPr>
              <a:spLocks noChangeArrowheads="1"/>
            </p:cNvSpPr>
            <p:nvPr/>
          </p:nvSpPr>
          <p:spPr bwMode="auto">
            <a:xfrm>
              <a:off x="528" y="3158"/>
              <a:ext cx="2362" cy="21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rot="10800000" wrap="none" anchor="ctr">
              <a:flatTx/>
            </a:bodyPr>
            <a:lstStyle/>
            <a:p>
              <a:endParaRPr lang="en-US">
                <a:ea typeface="ＭＳ Ｐゴシック" pitchFamily="34" charset="-128"/>
              </a:endParaRPr>
            </a:p>
          </p:txBody>
        </p:sp>
        <p:grpSp>
          <p:nvGrpSpPr>
            <p:cNvPr id="228" name="Group 191"/>
            <p:cNvGrpSpPr>
              <a:grpSpLocks/>
            </p:cNvGrpSpPr>
            <p:nvPr/>
          </p:nvGrpSpPr>
          <p:grpSpPr bwMode="auto">
            <a:xfrm>
              <a:off x="528" y="3158"/>
              <a:ext cx="2362" cy="210"/>
              <a:chOff x="528" y="3158"/>
              <a:chExt cx="2362" cy="210"/>
            </a:xfrm>
          </p:grpSpPr>
          <p:sp>
            <p:nvSpPr>
              <p:cNvPr id="258" name="Rectangle 192"/>
              <p:cNvSpPr>
                <a:spLocks noChangeArrowheads="1"/>
              </p:cNvSpPr>
              <p:nvPr/>
            </p:nvSpPr>
            <p:spPr bwMode="auto">
              <a:xfrm>
                <a:off x="528" y="3158"/>
                <a:ext cx="2362" cy="21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nvGrpSpPr>
              <p:cNvPr id="229" name="Group 193"/>
              <p:cNvGrpSpPr>
                <a:grpSpLocks/>
              </p:cNvGrpSpPr>
              <p:nvPr/>
            </p:nvGrpSpPr>
            <p:grpSpPr bwMode="auto">
              <a:xfrm>
                <a:off x="2338" y="3297"/>
                <a:ext cx="282" cy="46"/>
                <a:chOff x="2304" y="3888"/>
                <a:chExt cx="384" cy="88"/>
              </a:xfrm>
            </p:grpSpPr>
            <p:sp>
              <p:nvSpPr>
                <p:cNvPr id="292" name="Rectangle 194"/>
                <p:cNvSpPr>
                  <a:spLocks noChangeArrowheads="1"/>
                </p:cNvSpPr>
                <p:nvPr/>
              </p:nvSpPr>
              <p:spPr bwMode="auto">
                <a:xfrm>
                  <a:off x="2304" y="3888"/>
                  <a:ext cx="384"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93" name="Rectangle 195"/>
                <p:cNvSpPr>
                  <a:spLocks noChangeArrowheads="1"/>
                </p:cNvSpPr>
                <p:nvPr/>
              </p:nvSpPr>
              <p:spPr bwMode="auto">
                <a:xfrm>
                  <a:off x="2448" y="3911"/>
                  <a:ext cx="96"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94" name="Rectangle 196"/>
                <p:cNvSpPr>
                  <a:spLocks noChangeArrowheads="1"/>
                </p:cNvSpPr>
                <p:nvPr/>
              </p:nvSpPr>
              <p:spPr bwMode="auto">
                <a:xfrm>
                  <a:off x="2603" y="3949"/>
                  <a:ext cx="48" cy="27"/>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sp>
            <p:nvSpPr>
              <p:cNvPr id="260" name="Oval 197"/>
              <p:cNvSpPr>
                <a:spLocks noChangeArrowheads="1"/>
              </p:cNvSpPr>
              <p:nvPr/>
            </p:nvSpPr>
            <p:spPr bwMode="auto">
              <a:xfrm>
                <a:off x="2814" y="3209"/>
                <a:ext cx="28" cy="23"/>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61" name="Oval 198"/>
              <p:cNvSpPr>
                <a:spLocks noChangeArrowheads="1"/>
              </p:cNvSpPr>
              <p:nvPr/>
            </p:nvSpPr>
            <p:spPr bwMode="auto">
              <a:xfrm>
                <a:off x="2765" y="3209"/>
                <a:ext cx="28" cy="23"/>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62" name="Oval 199"/>
              <p:cNvSpPr>
                <a:spLocks noChangeArrowheads="1"/>
              </p:cNvSpPr>
              <p:nvPr/>
            </p:nvSpPr>
            <p:spPr bwMode="auto">
              <a:xfrm>
                <a:off x="2765" y="3235"/>
                <a:ext cx="28" cy="24"/>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grpSp>
            <p:nvGrpSpPr>
              <p:cNvPr id="234" name="Group 200"/>
              <p:cNvGrpSpPr>
                <a:grpSpLocks/>
              </p:cNvGrpSpPr>
              <p:nvPr/>
            </p:nvGrpSpPr>
            <p:grpSpPr bwMode="auto">
              <a:xfrm>
                <a:off x="2816" y="3302"/>
                <a:ext cx="39" cy="41"/>
                <a:chOff x="3552" y="3486"/>
                <a:chExt cx="56" cy="74"/>
              </a:xfrm>
            </p:grpSpPr>
            <p:sp>
              <p:nvSpPr>
                <p:cNvPr id="290" name="Oval 201"/>
                <p:cNvSpPr>
                  <a:spLocks noChangeArrowheads="1"/>
                </p:cNvSpPr>
                <p:nvPr/>
              </p:nvSpPr>
              <p:spPr bwMode="auto">
                <a:xfrm>
                  <a:off x="3552" y="3504"/>
                  <a:ext cx="56" cy="56"/>
                </a:xfrm>
                <a:prstGeom prst="ellipse">
                  <a:avLst/>
                </a:prstGeom>
                <a:solidFill>
                  <a:schemeClr val="bg2"/>
                </a:solidFill>
                <a:ln w="9525">
                  <a:solidFill>
                    <a:schemeClr val="tx1"/>
                  </a:solidFill>
                  <a:round/>
                  <a:headEnd/>
                  <a:tailEnd/>
                </a:ln>
              </p:spPr>
              <p:txBody>
                <a:bodyPr rot="10800000" wrap="none" anchor="ctr"/>
                <a:lstStyle/>
                <a:p>
                  <a:endParaRPr lang="en-US">
                    <a:ea typeface="ＭＳ Ｐゴシック" pitchFamily="34" charset="-128"/>
                  </a:endParaRPr>
                </a:p>
              </p:txBody>
            </p:sp>
            <p:sp>
              <p:nvSpPr>
                <p:cNvPr id="291" name="Line 202"/>
                <p:cNvSpPr>
                  <a:spLocks noChangeShapeType="1"/>
                </p:cNvSpPr>
                <p:nvPr/>
              </p:nvSpPr>
              <p:spPr bwMode="auto">
                <a:xfrm>
                  <a:off x="3580" y="3486"/>
                  <a:ext cx="0" cy="48"/>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46" name="Group 203"/>
              <p:cNvGrpSpPr>
                <a:grpSpLocks/>
              </p:cNvGrpSpPr>
              <p:nvPr/>
            </p:nvGrpSpPr>
            <p:grpSpPr bwMode="auto">
              <a:xfrm>
                <a:off x="2242" y="3181"/>
                <a:ext cx="492" cy="76"/>
                <a:chOff x="2296" y="3104"/>
                <a:chExt cx="480" cy="104"/>
              </a:xfrm>
            </p:grpSpPr>
            <p:grpSp>
              <p:nvGrpSpPr>
                <p:cNvPr id="251" name="Group 204"/>
                <p:cNvGrpSpPr>
                  <a:grpSpLocks/>
                </p:cNvGrpSpPr>
                <p:nvPr/>
              </p:nvGrpSpPr>
              <p:grpSpPr bwMode="auto">
                <a:xfrm>
                  <a:off x="2310" y="3120"/>
                  <a:ext cx="448" cy="72"/>
                  <a:chOff x="2310" y="3120"/>
                  <a:chExt cx="432" cy="48"/>
                </a:xfrm>
              </p:grpSpPr>
              <p:sp>
                <p:nvSpPr>
                  <p:cNvPr id="287" name="Rectangle 205"/>
                  <p:cNvSpPr>
                    <a:spLocks noChangeArrowheads="1"/>
                  </p:cNvSpPr>
                  <p:nvPr/>
                </p:nvSpPr>
                <p:spPr bwMode="auto">
                  <a:xfrm>
                    <a:off x="2310" y="3120"/>
                    <a:ext cx="432" cy="48"/>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88" name="Rectangle 206"/>
                  <p:cNvSpPr>
                    <a:spLocks noChangeArrowheads="1"/>
                  </p:cNvSpPr>
                  <p:nvPr/>
                </p:nvSpPr>
                <p:spPr bwMode="auto">
                  <a:xfrm>
                    <a:off x="2508" y="3126"/>
                    <a:ext cx="48" cy="42"/>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89" name="Rectangle 207"/>
                  <p:cNvSpPr>
                    <a:spLocks noChangeArrowheads="1"/>
                  </p:cNvSpPr>
                  <p:nvPr/>
                </p:nvSpPr>
                <p:spPr bwMode="auto">
                  <a:xfrm>
                    <a:off x="2460" y="3126"/>
                    <a:ext cx="38" cy="27"/>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sp>
              <p:nvSpPr>
                <p:cNvPr id="286" name="Rectangle 208"/>
                <p:cNvSpPr>
                  <a:spLocks noChangeArrowheads="1"/>
                </p:cNvSpPr>
                <p:nvPr/>
              </p:nvSpPr>
              <p:spPr bwMode="auto">
                <a:xfrm>
                  <a:off x="2296" y="3104"/>
                  <a:ext cx="480" cy="10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nvGrpSpPr>
              <p:cNvPr id="252" name="Group 209"/>
              <p:cNvGrpSpPr>
                <a:grpSpLocks/>
              </p:cNvGrpSpPr>
              <p:nvPr/>
            </p:nvGrpSpPr>
            <p:grpSpPr bwMode="auto">
              <a:xfrm>
                <a:off x="577" y="3205"/>
                <a:ext cx="599" cy="116"/>
                <a:chOff x="1680" y="2536"/>
                <a:chExt cx="584" cy="160"/>
              </a:xfrm>
            </p:grpSpPr>
            <p:sp>
              <p:nvSpPr>
                <p:cNvPr id="276" name="Rectangle 210"/>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77" name="Line 211"/>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78" name="Line 212"/>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53" name="Group 213"/>
                <p:cNvGrpSpPr>
                  <a:grpSpLocks/>
                </p:cNvGrpSpPr>
                <p:nvPr/>
              </p:nvGrpSpPr>
              <p:grpSpPr bwMode="auto">
                <a:xfrm>
                  <a:off x="1688" y="2648"/>
                  <a:ext cx="576" cy="32"/>
                  <a:chOff x="2496" y="2624"/>
                  <a:chExt cx="576" cy="32"/>
                </a:xfrm>
              </p:grpSpPr>
              <p:sp>
                <p:nvSpPr>
                  <p:cNvPr id="283" name="Line 214"/>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84" name="Line 215"/>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55" name="Group 216"/>
                <p:cNvGrpSpPr>
                  <a:grpSpLocks/>
                </p:cNvGrpSpPr>
                <p:nvPr/>
              </p:nvGrpSpPr>
              <p:grpSpPr bwMode="auto">
                <a:xfrm>
                  <a:off x="1696" y="2592"/>
                  <a:ext cx="320" cy="64"/>
                  <a:chOff x="1336" y="1856"/>
                  <a:chExt cx="320" cy="64"/>
                </a:xfrm>
              </p:grpSpPr>
              <p:sp>
                <p:nvSpPr>
                  <p:cNvPr id="281" name="Rectangle 217"/>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rot="10800000" wrap="none" anchor="ctr"/>
                  <a:lstStyle/>
                  <a:p>
                    <a:endParaRPr lang="en-US">
                      <a:ea typeface="ＭＳ Ｐゴシック" pitchFamily="34" charset="-128"/>
                    </a:endParaRPr>
                  </a:p>
                </p:txBody>
              </p:sp>
              <p:sp>
                <p:nvSpPr>
                  <p:cNvPr id="282" name="Rectangle 218"/>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grpSp>
            <p:nvGrpSpPr>
              <p:cNvPr id="257" name="Group 219"/>
              <p:cNvGrpSpPr>
                <a:grpSpLocks/>
              </p:cNvGrpSpPr>
              <p:nvPr/>
            </p:nvGrpSpPr>
            <p:grpSpPr bwMode="auto">
              <a:xfrm>
                <a:off x="1242" y="3205"/>
                <a:ext cx="598" cy="116"/>
                <a:chOff x="1680" y="2536"/>
                <a:chExt cx="584" cy="160"/>
              </a:xfrm>
            </p:grpSpPr>
            <p:sp>
              <p:nvSpPr>
                <p:cNvPr id="267" name="Rectangle 220"/>
                <p:cNvSpPr>
                  <a:spLocks noChangeArrowheads="1"/>
                </p:cNvSpPr>
                <p:nvPr/>
              </p:nvSpPr>
              <p:spPr bwMode="auto">
                <a:xfrm>
                  <a:off x="1680" y="2536"/>
                  <a:ext cx="584" cy="160"/>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sp>
              <p:nvSpPr>
                <p:cNvPr id="268" name="Line 221"/>
                <p:cNvSpPr>
                  <a:spLocks noChangeShapeType="1"/>
                </p:cNvSpPr>
                <p:nvPr/>
              </p:nvSpPr>
              <p:spPr bwMode="auto">
                <a:xfrm>
                  <a:off x="1680" y="2568"/>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69" name="Line 222"/>
                <p:cNvSpPr>
                  <a:spLocks noChangeShapeType="1"/>
                </p:cNvSpPr>
                <p:nvPr/>
              </p:nvSpPr>
              <p:spPr bwMode="auto">
                <a:xfrm>
                  <a:off x="1680" y="2600"/>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nvGrpSpPr>
                <p:cNvPr id="259" name="Group 223"/>
                <p:cNvGrpSpPr>
                  <a:grpSpLocks/>
                </p:cNvGrpSpPr>
                <p:nvPr/>
              </p:nvGrpSpPr>
              <p:grpSpPr bwMode="auto">
                <a:xfrm>
                  <a:off x="1688" y="2648"/>
                  <a:ext cx="576" cy="32"/>
                  <a:chOff x="2496" y="2624"/>
                  <a:chExt cx="576" cy="32"/>
                </a:xfrm>
              </p:grpSpPr>
              <p:sp>
                <p:nvSpPr>
                  <p:cNvPr id="274" name="Line 224"/>
                  <p:cNvSpPr>
                    <a:spLocks noChangeShapeType="1"/>
                  </p:cNvSpPr>
                  <p:nvPr/>
                </p:nvSpPr>
                <p:spPr bwMode="auto">
                  <a:xfrm>
                    <a:off x="2496" y="2624"/>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sp>
                <p:nvSpPr>
                  <p:cNvPr id="275" name="Line 225"/>
                  <p:cNvSpPr>
                    <a:spLocks noChangeShapeType="1"/>
                  </p:cNvSpPr>
                  <p:nvPr/>
                </p:nvSpPr>
                <p:spPr bwMode="auto">
                  <a:xfrm>
                    <a:off x="2496" y="2656"/>
                    <a:ext cx="576"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it-IT"/>
                  </a:p>
                </p:txBody>
              </p:sp>
            </p:grpSp>
            <p:grpSp>
              <p:nvGrpSpPr>
                <p:cNvPr id="263" name="Group 226"/>
                <p:cNvGrpSpPr>
                  <a:grpSpLocks/>
                </p:cNvGrpSpPr>
                <p:nvPr/>
              </p:nvGrpSpPr>
              <p:grpSpPr bwMode="auto">
                <a:xfrm>
                  <a:off x="1696" y="2592"/>
                  <a:ext cx="320" cy="64"/>
                  <a:chOff x="1336" y="1856"/>
                  <a:chExt cx="320" cy="64"/>
                </a:xfrm>
              </p:grpSpPr>
              <p:sp>
                <p:nvSpPr>
                  <p:cNvPr id="272" name="Rectangle 227"/>
                  <p:cNvSpPr>
                    <a:spLocks noChangeArrowheads="1"/>
                  </p:cNvSpPr>
                  <p:nvPr/>
                </p:nvSpPr>
                <p:spPr bwMode="auto">
                  <a:xfrm>
                    <a:off x="1336" y="1856"/>
                    <a:ext cx="264" cy="64"/>
                  </a:xfrm>
                  <a:prstGeom prst="rect">
                    <a:avLst/>
                  </a:prstGeom>
                  <a:solidFill>
                    <a:schemeClr val="bg2"/>
                  </a:solidFill>
                  <a:ln w="9525">
                    <a:solidFill>
                      <a:schemeClr val="tx2"/>
                    </a:solidFill>
                    <a:miter lim="800000"/>
                    <a:headEnd/>
                    <a:tailEnd/>
                  </a:ln>
                </p:spPr>
                <p:txBody>
                  <a:bodyPr rot="10800000" wrap="none" anchor="ctr"/>
                  <a:lstStyle/>
                  <a:p>
                    <a:endParaRPr lang="en-US">
                      <a:ea typeface="ＭＳ Ｐゴシック" pitchFamily="34" charset="-128"/>
                    </a:endParaRPr>
                  </a:p>
                </p:txBody>
              </p:sp>
              <p:sp>
                <p:nvSpPr>
                  <p:cNvPr id="273" name="Rectangle 228"/>
                  <p:cNvSpPr>
                    <a:spLocks noChangeArrowheads="1"/>
                  </p:cNvSpPr>
                  <p:nvPr/>
                </p:nvSpPr>
                <p:spPr bwMode="auto">
                  <a:xfrm>
                    <a:off x="1608" y="1856"/>
                    <a:ext cx="48" cy="64"/>
                  </a:xfrm>
                  <a:prstGeom prst="rect">
                    <a:avLst/>
                  </a:prstGeom>
                  <a:solidFill>
                    <a:schemeClr val="bg2"/>
                  </a:solidFill>
                  <a:ln w="9525">
                    <a:solidFill>
                      <a:schemeClr val="tx1"/>
                    </a:solidFill>
                    <a:miter lim="800000"/>
                    <a:headEnd/>
                    <a:tailEnd/>
                  </a:ln>
                </p:spPr>
                <p:txBody>
                  <a:bodyPr rot="10800000" wrap="none" anchor="ctr"/>
                  <a:lstStyle/>
                  <a:p>
                    <a:endParaRPr lang="en-US">
                      <a:ea typeface="ＭＳ Ｐゴシック" pitchFamily="34" charset="-128"/>
                    </a:endParaRPr>
                  </a:p>
                </p:txBody>
              </p:sp>
            </p:grpSp>
          </p:grpSp>
        </p:grpSp>
      </p:grpSp>
      <p:sp>
        <p:nvSpPr>
          <p:cNvPr id="295" name="Freeform 470"/>
          <p:cNvSpPr>
            <a:spLocks/>
          </p:cNvSpPr>
          <p:nvPr/>
        </p:nvSpPr>
        <p:spPr bwMode="auto">
          <a:xfrm>
            <a:off x="4372067" y="4583113"/>
            <a:ext cx="1045500" cy="589083"/>
          </a:xfrm>
          <a:custGeom>
            <a:avLst/>
            <a:gdLst>
              <a:gd name="T0" fmla="*/ 42 w 217"/>
              <a:gd name="T1" fmla="*/ 466 h 466"/>
              <a:gd name="T2" fmla="*/ 210 w 217"/>
              <a:gd name="T3" fmla="*/ 217 h 466"/>
              <a:gd name="T4" fmla="*/ 0 w 217"/>
              <a:gd name="T5" fmla="*/ 0 h 466"/>
              <a:gd name="connsiteX0" fmla="*/ 0 w 39538"/>
              <a:gd name="connsiteY0" fmla="*/ 7963 h 7963"/>
              <a:gd name="connsiteX1" fmla="*/ 39536 w 39538"/>
              <a:gd name="connsiteY1" fmla="*/ 4657 h 7963"/>
              <a:gd name="connsiteX2" fmla="*/ 29859 w 39538"/>
              <a:gd name="connsiteY2" fmla="*/ 0 h 7963"/>
              <a:gd name="connsiteX0" fmla="*/ 0 w 7676"/>
              <a:gd name="connsiteY0" fmla="*/ 10000 h 10000"/>
              <a:gd name="connsiteX1" fmla="*/ 6900 w 7676"/>
              <a:gd name="connsiteY1" fmla="*/ 5677 h 10000"/>
              <a:gd name="connsiteX2" fmla="*/ 7552 w 7676"/>
              <a:gd name="connsiteY2" fmla="*/ 0 h 10000"/>
            </a:gdLst>
            <a:ahLst/>
            <a:cxnLst>
              <a:cxn ang="0">
                <a:pos x="connsiteX0" y="connsiteY0"/>
              </a:cxn>
              <a:cxn ang="0">
                <a:pos x="connsiteX1" y="connsiteY1"/>
              </a:cxn>
              <a:cxn ang="0">
                <a:pos x="connsiteX2" y="connsiteY2"/>
              </a:cxn>
            </a:cxnLst>
            <a:rect l="l" t="t" r="r" b="b"/>
            <a:pathLst>
              <a:path w="7676" h="10000">
                <a:moveTo>
                  <a:pt x="0" y="10000"/>
                </a:moveTo>
                <a:cubicBezTo>
                  <a:pt x="327" y="8895"/>
                  <a:pt x="6982" y="7778"/>
                  <a:pt x="6900" y="5677"/>
                </a:cubicBezTo>
                <a:cubicBezTo>
                  <a:pt x="6819" y="3575"/>
                  <a:pt x="8065" y="1213"/>
                  <a:pt x="7552" y="0"/>
                </a:cubicBezTo>
              </a:path>
            </a:pathLst>
          </a:custGeom>
          <a:noFill/>
          <a:ln w="44450" cap="flat" cmpd="sng">
            <a:solidFill>
              <a:schemeClr val="accent2"/>
            </a:solidFill>
            <a:prstDash val="sysDot"/>
            <a:round/>
            <a:headEnd type="triangle" w="sm" len="sm"/>
            <a:tailEnd type="triangle" w="sm" len="sm"/>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296" name="Text Box 471"/>
          <p:cNvSpPr txBox="1">
            <a:spLocks noChangeArrowheads="1"/>
          </p:cNvSpPr>
          <p:nvPr/>
        </p:nvSpPr>
        <p:spPr bwMode="auto">
          <a:xfrm>
            <a:off x="5416000" y="4632867"/>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Routing </a:t>
            </a:r>
            <a:r>
              <a:rPr lang="it-IT" sz="1000" dirty="0" smtClean="0">
                <a:solidFill>
                  <a:srgbClr val="000000"/>
                </a:solidFill>
                <a:latin typeface="Calibri" pitchFamily="34" charset="0"/>
              </a:rPr>
              <a:t>statico</a:t>
            </a:r>
            <a:endParaRPr lang="it-IT" sz="1000" dirty="0">
              <a:latin typeface="Calibri" pitchFamily="34" charset="0"/>
            </a:endParaRPr>
          </a:p>
        </p:txBody>
      </p:sp>
      <p:sp>
        <p:nvSpPr>
          <p:cNvPr id="297" name="Text Box 472"/>
          <p:cNvSpPr txBox="1">
            <a:spLocks noChangeArrowheads="1"/>
          </p:cNvSpPr>
          <p:nvPr/>
        </p:nvSpPr>
        <p:spPr bwMode="auto">
          <a:xfrm>
            <a:off x="1949276" y="4581525"/>
            <a:ext cx="1512888" cy="3603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Routing </a:t>
            </a:r>
            <a:r>
              <a:rPr lang="it-IT" sz="1000" dirty="0" smtClean="0">
                <a:solidFill>
                  <a:srgbClr val="000000"/>
                </a:solidFill>
                <a:latin typeface="Calibri" pitchFamily="34" charset="0"/>
              </a:rPr>
              <a:t>statico</a:t>
            </a:r>
            <a:endParaRPr lang="it-IT" sz="1000" dirty="0">
              <a:latin typeface="Calibri" pitchFamily="34" charset="0"/>
            </a:endParaRPr>
          </a:p>
        </p:txBody>
      </p:sp>
      <p:sp>
        <p:nvSpPr>
          <p:cNvPr id="298" name="Line 475"/>
          <p:cNvSpPr>
            <a:spLocks noChangeShapeType="1"/>
          </p:cNvSpPr>
          <p:nvPr/>
        </p:nvSpPr>
        <p:spPr bwMode="auto">
          <a:xfrm flipV="1">
            <a:off x="6732588" y="5589588"/>
            <a:ext cx="574675" cy="0"/>
          </a:xfrm>
          <a:prstGeom prst="line">
            <a:avLst/>
          </a:prstGeom>
          <a:noFill/>
          <a:ln w="381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299" name="Line 478"/>
          <p:cNvSpPr>
            <a:spLocks noChangeShapeType="1"/>
          </p:cNvSpPr>
          <p:nvPr/>
        </p:nvSpPr>
        <p:spPr bwMode="auto">
          <a:xfrm flipV="1">
            <a:off x="6732588" y="6164263"/>
            <a:ext cx="574675" cy="0"/>
          </a:xfrm>
          <a:prstGeom prst="line">
            <a:avLst/>
          </a:prstGeom>
          <a:noFill/>
          <a:ln w="25400">
            <a:solidFill>
              <a:srgbClr val="00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103548" tIns="51774" rIns="103548" bIns="51774"/>
          <a:lstStyle/>
          <a:p>
            <a:endParaRPr lang="it-IT"/>
          </a:p>
        </p:txBody>
      </p:sp>
      <p:sp>
        <p:nvSpPr>
          <p:cNvPr id="300" name="Text Box 480"/>
          <p:cNvSpPr txBox="1">
            <a:spLocks noChangeArrowheads="1"/>
          </p:cNvSpPr>
          <p:nvPr/>
        </p:nvSpPr>
        <p:spPr bwMode="auto">
          <a:xfrm>
            <a:off x="3347864" y="1988840"/>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err="1">
                <a:solidFill>
                  <a:srgbClr val="000000"/>
                </a:solidFill>
                <a:latin typeface="Calibri" pitchFamily="34" charset="0"/>
              </a:rPr>
              <a:t>Interconnection</a:t>
            </a:r>
            <a:r>
              <a:rPr lang="it-IT" sz="1600" dirty="0">
                <a:solidFill>
                  <a:srgbClr val="000000"/>
                </a:solidFill>
                <a:latin typeface="Calibri" pitchFamily="34" charset="0"/>
              </a:rPr>
              <a:t> </a:t>
            </a:r>
            <a:r>
              <a:rPr lang="it-IT" sz="1600" dirty="0" err="1">
                <a:solidFill>
                  <a:srgbClr val="000000"/>
                </a:solidFill>
                <a:latin typeface="Calibri" pitchFamily="34" charset="0"/>
              </a:rPr>
              <a:t>between</a:t>
            </a:r>
            <a:r>
              <a:rPr lang="it-IT" sz="1600" dirty="0">
                <a:solidFill>
                  <a:srgbClr val="000000"/>
                </a:solidFill>
                <a:latin typeface="Calibri" pitchFamily="34" charset="0"/>
              </a:rPr>
              <a:t> </a:t>
            </a:r>
            <a:r>
              <a:rPr lang="it-IT" sz="1600" dirty="0" err="1" smtClean="0">
                <a:solidFill>
                  <a:srgbClr val="000000"/>
                </a:solidFill>
                <a:latin typeface="Calibri" pitchFamily="34" charset="0"/>
              </a:rPr>
              <a:t>instances</a:t>
            </a:r>
            <a:endParaRPr lang="it-IT" sz="1600" dirty="0">
              <a:latin typeface="Calibri" pitchFamily="34" charset="0"/>
            </a:endParaRPr>
          </a:p>
        </p:txBody>
      </p:sp>
      <p:cxnSp>
        <p:nvCxnSpPr>
          <p:cNvPr id="301" name="Connettore 2 300"/>
          <p:cNvCxnSpPr/>
          <p:nvPr/>
        </p:nvCxnSpPr>
        <p:spPr>
          <a:xfrm>
            <a:off x="4140200" y="2855913"/>
            <a:ext cx="0" cy="5730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2" name="Text Box 476"/>
          <p:cNvSpPr txBox="1">
            <a:spLocks noChangeArrowheads="1"/>
          </p:cNvSpPr>
          <p:nvPr/>
        </p:nvSpPr>
        <p:spPr bwMode="auto">
          <a:xfrm>
            <a:off x="7451725" y="5373688"/>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Accesso Tier2:</a:t>
            </a:r>
            <a:br>
              <a:rPr lang="it-IT" sz="1000" dirty="0">
                <a:solidFill>
                  <a:srgbClr val="000000"/>
                </a:solidFill>
                <a:latin typeface="Calibri" pitchFamily="34" charset="0"/>
              </a:rPr>
            </a:br>
            <a:r>
              <a:rPr lang="it-IT" sz="1000" dirty="0" smtClean="0">
                <a:solidFill>
                  <a:srgbClr val="000000"/>
                </a:solidFill>
                <a:latin typeface="Calibri" pitchFamily="34" charset="0"/>
              </a:rPr>
              <a:t>10GE </a:t>
            </a:r>
            <a:r>
              <a:rPr lang="it-IT" sz="1000" dirty="0">
                <a:solidFill>
                  <a:srgbClr val="000000"/>
                </a:solidFill>
                <a:latin typeface="Calibri" pitchFamily="34" charset="0"/>
              </a:rPr>
              <a:t>in GARR-X</a:t>
            </a:r>
            <a:endParaRPr lang="it-IT" sz="1000" dirty="0">
              <a:latin typeface="Calibri" pitchFamily="34" charset="0"/>
            </a:endParaRPr>
          </a:p>
        </p:txBody>
      </p:sp>
      <p:sp>
        <p:nvSpPr>
          <p:cNvPr id="303" name="Text Box 479"/>
          <p:cNvSpPr txBox="1">
            <a:spLocks noChangeArrowheads="1"/>
          </p:cNvSpPr>
          <p:nvPr/>
        </p:nvSpPr>
        <p:spPr bwMode="auto">
          <a:xfrm>
            <a:off x="7451725" y="5948363"/>
            <a:ext cx="1512888"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r>
              <a:rPr lang="it-IT" sz="1000" dirty="0">
                <a:solidFill>
                  <a:srgbClr val="000000"/>
                </a:solidFill>
                <a:latin typeface="Calibri" pitchFamily="34" charset="0"/>
              </a:rPr>
              <a:t>Accesso Sezione INFN:</a:t>
            </a:r>
            <a:br>
              <a:rPr lang="it-IT" sz="1000" dirty="0">
                <a:solidFill>
                  <a:srgbClr val="000000"/>
                </a:solidFill>
                <a:latin typeface="Calibri" pitchFamily="34" charset="0"/>
              </a:rPr>
            </a:br>
            <a:r>
              <a:rPr lang="it-IT" sz="1000" dirty="0" smtClean="0">
                <a:solidFill>
                  <a:srgbClr val="000000"/>
                </a:solidFill>
                <a:latin typeface="Calibri" pitchFamily="34" charset="0"/>
              </a:rPr>
              <a:t>1 </a:t>
            </a:r>
            <a:r>
              <a:rPr lang="it-IT" sz="1000" dirty="0">
                <a:solidFill>
                  <a:srgbClr val="000000"/>
                </a:solidFill>
                <a:latin typeface="Calibri" pitchFamily="34" charset="0"/>
              </a:rPr>
              <a:t>x GE in GARR-X</a:t>
            </a:r>
            <a:endParaRPr lang="it-IT" sz="1000" dirty="0">
              <a:latin typeface="Calibri" pitchFamily="34" charset="0"/>
            </a:endParaRPr>
          </a:p>
        </p:txBody>
      </p:sp>
      <p:grpSp>
        <p:nvGrpSpPr>
          <p:cNvPr id="264" name="Group 24"/>
          <p:cNvGrpSpPr>
            <a:grpSpLocks/>
          </p:cNvGrpSpPr>
          <p:nvPr/>
        </p:nvGrpSpPr>
        <p:grpSpPr bwMode="auto">
          <a:xfrm>
            <a:off x="3563938" y="4947868"/>
            <a:ext cx="864046" cy="685701"/>
            <a:chOff x="4623" y="1502"/>
            <a:chExt cx="282" cy="250"/>
          </a:xfrm>
        </p:grpSpPr>
        <p:pic>
          <p:nvPicPr>
            <p:cNvPr id="21" name="Picture 25"/>
            <p:cNvPicPr>
              <a:picLocks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23" y="1502"/>
              <a:ext cx="282" cy="2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pic>
        <p:sp>
          <p:nvSpPr>
            <p:cNvPr id="22" name="Text Box 26"/>
            <p:cNvSpPr txBox="1">
              <a:spLocks noChangeArrowheads="1"/>
            </p:cNvSpPr>
            <p:nvPr/>
          </p:nvSpPr>
          <p:spPr bwMode="auto">
            <a:xfrm>
              <a:off x="4636" y="1628"/>
              <a:ext cx="245" cy="10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endParaRPr lang="it-IT" sz="800"/>
            </a:p>
          </p:txBody>
        </p:sp>
      </p:grpSp>
      <p:sp>
        <p:nvSpPr>
          <p:cNvPr id="307" name="Figura a mano libera 306"/>
          <p:cNvSpPr/>
          <p:nvPr/>
        </p:nvSpPr>
        <p:spPr>
          <a:xfrm>
            <a:off x="3697793" y="5014127"/>
            <a:ext cx="204704" cy="597093"/>
          </a:xfrm>
          <a:custGeom>
            <a:avLst/>
            <a:gdLst>
              <a:gd name="connsiteX0" fmla="*/ 0 w 205109"/>
              <a:gd name="connsiteY0" fmla="*/ 0 h 582805"/>
              <a:gd name="connsiteX1" fmla="*/ 200967 w 205109"/>
              <a:gd name="connsiteY1" fmla="*/ 281354 h 582805"/>
              <a:gd name="connsiteX2" fmla="*/ 140677 w 205109"/>
              <a:gd name="connsiteY2" fmla="*/ 582805 h 582805"/>
              <a:gd name="connsiteX0" fmla="*/ 0 w 204704"/>
              <a:gd name="connsiteY0" fmla="*/ 0 h 597093"/>
              <a:gd name="connsiteX1" fmla="*/ 200967 w 204704"/>
              <a:gd name="connsiteY1" fmla="*/ 281354 h 597093"/>
              <a:gd name="connsiteX2" fmla="*/ 135914 w 204704"/>
              <a:gd name="connsiteY2" fmla="*/ 597093 h 597093"/>
            </a:gdLst>
            <a:ahLst/>
            <a:cxnLst>
              <a:cxn ang="0">
                <a:pos x="connsiteX0" y="connsiteY0"/>
              </a:cxn>
              <a:cxn ang="0">
                <a:pos x="connsiteX1" y="connsiteY1"/>
              </a:cxn>
              <a:cxn ang="0">
                <a:pos x="connsiteX2" y="connsiteY2"/>
              </a:cxn>
            </a:cxnLst>
            <a:rect l="l" t="t" r="r" b="b"/>
            <a:pathLst>
              <a:path w="204704" h="597093">
                <a:moveTo>
                  <a:pt x="0" y="0"/>
                </a:moveTo>
                <a:cubicBezTo>
                  <a:pt x="88760" y="92110"/>
                  <a:pt x="178315" y="181839"/>
                  <a:pt x="200967" y="281354"/>
                </a:cubicBezTo>
                <a:cubicBezTo>
                  <a:pt x="223619" y="380870"/>
                  <a:pt x="135914" y="597093"/>
                  <a:pt x="135914" y="597093"/>
                </a:cubicBezTo>
              </a:path>
            </a:pathLst>
          </a:custGeom>
          <a:ln>
            <a:solidFill>
              <a:srgbClr val="FF0000">
                <a:alpha val="84000"/>
              </a:srgbClr>
            </a:solidFill>
            <a:headEnd type="arrow"/>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314" name="Figura a mano libera 313"/>
          <p:cNvSpPr/>
          <p:nvPr/>
        </p:nvSpPr>
        <p:spPr>
          <a:xfrm>
            <a:off x="4103545" y="5004602"/>
            <a:ext cx="187364" cy="554230"/>
          </a:xfrm>
          <a:custGeom>
            <a:avLst/>
            <a:gdLst>
              <a:gd name="connsiteX0" fmla="*/ 0 w 205109"/>
              <a:gd name="connsiteY0" fmla="*/ 0 h 582805"/>
              <a:gd name="connsiteX1" fmla="*/ 200967 w 205109"/>
              <a:gd name="connsiteY1" fmla="*/ 281354 h 582805"/>
              <a:gd name="connsiteX2" fmla="*/ 140677 w 205109"/>
              <a:gd name="connsiteY2" fmla="*/ 582805 h 582805"/>
              <a:gd name="connsiteX0" fmla="*/ 273661 w 292188"/>
              <a:gd name="connsiteY0" fmla="*/ 0 h 720917"/>
              <a:gd name="connsiteX1" fmla="*/ 60290 w 292188"/>
              <a:gd name="connsiteY1" fmla="*/ 419466 h 720917"/>
              <a:gd name="connsiteX2" fmla="*/ 0 w 292188"/>
              <a:gd name="connsiteY2" fmla="*/ 720917 h 720917"/>
              <a:gd name="connsiteX0" fmla="*/ 273661 w 273661"/>
              <a:gd name="connsiteY0" fmla="*/ 0 h 720917"/>
              <a:gd name="connsiteX1" fmla="*/ 60290 w 273661"/>
              <a:gd name="connsiteY1" fmla="*/ 419466 h 720917"/>
              <a:gd name="connsiteX2" fmla="*/ 0 w 273661"/>
              <a:gd name="connsiteY2" fmla="*/ 720917 h 720917"/>
              <a:gd name="connsiteX0" fmla="*/ 273661 w 273661"/>
              <a:gd name="connsiteY0" fmla="*/ 0 h 720917"/>
              <a:gd name="connsiteX1" fmla="*/ 60290 w 273661"/>
              <a:gd name="connsiteY1" fmla="*/ 419466 h 720917"/>
              <a:gd name="connsiteX2" fmla="*/ 0 w 273661"/>
              <a:gd name="connsiteY2" fmla="*/ 720917 h 720917"/>
              <a:gd name="connsiteX0" fmla="*/ 297473 w 297473"/>
              <a:gd name="connsiteY0" fmla="*/ 0 h 744730"/>
              <a:gd name="connsiteX1" fmla="*/ 60290 w 297473"/>
              <a:gd name="connsiteY1" fmla="*/ 443279 h 744730"/>
              <a:gd name="connsiteX2" fmla="*/ 0 w 297473"/>
              <a:gd name="connsiteY2" fmla="*/ 744730 h 744730"/>
              <a:gd name="connsiteX0" fmla="*/ 237185 w 239750"/>
              <a:gd name="connsiteY0" fmla="*/ 0 h 554230"/>
              <a:gd name="connsiteX1" fmla="*/ 2 w 239750"/>
              <a:gd name="connsiteY1" fmla="*/ 443279 h 554230"/>
              <a:gd name="connsiteX2" fmla="*/ 239750 w 239750"/>
              <a:gd name="connsiteY2" fmla="*/ 554230 h 554230"/>
              <a:gd name="connsiteX0" fmla="*/ 184799 w 187364"/>
              <a:gd name="connsiteY0" fmla="*/ 0 h 554230"/>
              <a:gd name="connsiteX1" fmla="*/ 3 w 187364"/>
              <a:gd name="connsiteY1" fmla="*/ 276592 h 554230"/>
              <a:gd name="connsiteX2" fmla="*/ 187364 w 187364"/>
              <a:gd name="connsiteY2" fmla="*/ 554230 h 554230"/>
            </a:gdLst>
            <a:ahLst/>
            <a:cxnLst>
              <a:cxn ang="0">
                <a:pos x="connsiteX0" y="connsiteY0"/>
              </a:cxn>
              <a:cxn ang="0">
                <a:pos x="connsiteX1" y="connsiteY1"/>
              </a:cxn>
              <a:cxn ang="0">
                <a:pos x="connsiteX2" y="connsiteY2"/>
              </a:cxn>
            </a:cxnLst>
            <a:rect l="l" t="t" r="r" b="b"/>
            <a:pathLst>
              <a:path w="187364" h="554230">
                <a:moveTo>
                  <a:pt x="184799" y="0"/>
                </a:moveTo>
                <a:cubicBezTo>
                  <a:pt x="59246" y="144498"/>
                  <a:pt x="-424" y="184220"/>
                  <a:pt x="3" y="276592"/>
                </a:cubicBezTo>
                <a:cubicBezTo>
                  <a:pt x="431" y="368964"/>
                  <a:pt x="187364" y="554230"/>
                  <a:pt x="187364" y="554230"/>
                </a:cubicBezTo>
              </a:path>
            </a:pathLst>
          </a:custGeom>
          <a:ln>
            <a:solidFill>
              <a:srgbClr val="FF0000">
                <a:alpha val="84000"/>
              </a:srgbClr>
            </a:solidFill>
            <a:headEnd type="arrow"/>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cxnSp>
        <p:nvCxnSpPr>
          <p:cNvPr id="315" name="Connettore 2 314"/>
          <p:cNvCxnSpPr/>
          <p:nvPr/>
        </p:nvCxnSpPr>
        <p:spPr>
          <a:xfrm flipH="1">
            <a:off x="3822933" y="4546600"/>
            <a:ext cx="3557356" cy="7351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6" name="Text Box 480"/>
          <p:cNvSpPr txBox="1">
            <a:spLocks noChangeArrowheads="1"/>
          </p:cNvSpPr>
          <p:nvPr/>
        </p:nvSpPr>
        <p:spPr bwMode="auto">
          <a:xfrm>
            <a:off x="7236296" y="4264521"/>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it-IT" sz="1600" dirty="0" smtClean="0">
                <a:solidFill>
                  <a:srgbClr val="000000"/>
                </a:solidFill>
                <a:latin typeface="Calibri" pitchFamily="34" charset="0"/>
              </a:rPr>
              <a:t>Source-</a:t>
            </a:r>
            <a:r>
              <a:rPr lang="it-IT" sz="1600" dirty="0" err="1" smtClean="0">
                <a:solidFill>
                  <a:srgbClr val="000000"/>
                </a:solidFill>
                <a:latin typeface="Calibri" pitchFamily="34" charset="0"/>
              </a:rPr>
              <a:t>based</a:t>
            </a:r>
            <a:r>
              <a:rPr lang="it-IT" sz="1600" dirty="0" smtClean="0">
                <a:solidFill>
                  <a:srgbClr val="000000"/>
                </a:solidFill>
                <a:latin typeface="Calibri" pitchFamily="34" charset="0"/>
              </a:rPr>
              <a:t> routing</a:t>
            </a:r>
            <a:endParaRPr lang="it-IT" sz="1600" dirty="0">
              <a:latin typeface="Calibri" pitchFamily="34" charset="0"/>
            </a:endParaRPr>
          </a:p>
        </p:txBody>
      </p:sp>
      <p:cxnSp>
        <p:nvCxnSpPr>
          <p:cNvPr id="318" name="Connettore 2 317"/>
          <p:cNvCxnSpPr/>
          <p:nvPr/>
        </p:nvCxnSpPr>
        <p:spPr>
          <a:xfrm flipH="1">
            <a:off x="4140201" y="4699000"/>
            <a:ext cx="3240088" cy="6746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4" name="Footer Placeholder 303"/>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76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5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
                                        </p:tgtEl>
                                        <p:attrNameLst>
                                          <p:attrName>style.visibility</p:attrName>
                                        </p:attrNameLst>
                                      </p:cBhvr>
                                      <p:to>
                                        <p:strVal val="visible"/>
                                      </p:to>
                                    </p:set>
                                    <p:animEffect transition="in" filter="fade">
                                      <p:cBhvr>
                                        <p:cTn id="17" dur="1000"/>
                                        <p:tgtEl>
                                          <p:spTgt spid="31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18"/>
                                        </p:tgtEl>
                                        <p:attrNameLst>
                                          <p:attrName>style.visibility</p:attrName>
                                        </p:attrNameLst>
                                      </p:cBhvr>
                                      <p:to>
                                        <p:strVal val="visible"/>
                                      </p:to>
                                    </p:set>
                                    <p:animEffect transition="in" filter="fade">
                                      <p:cBhvr>
                                        <p:cTn id="21" dur="1000"/>
                                        <p:tgtEl>
                                          <p:spTgt spid="31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6"/>
                                        </p:tgtEl>
                                        <p:attrNameLst>
                                          <p:attrName>style.visibility</p:attrName>
                                        </p:attrNameLst>
                                      </p:cBhvr>
                                      <p:to>
                                        <p:strVal val="visible"/>
                                      </p:to>
                                    </p:set>
                                    <p:animEffect transition="in" filter="fade">
                                      <p:cBhvr>
                                        <p:cTn id="25" dur="2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P spid="314" grpId="0" animBg="1"/>
      <p:bldP spid="31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Adding a new connection can cause problems</a:t>
            </a:r>
            <a:endParaRPr lang="it-IT" dirty="0"/>
          </a:p>
        </p:txBody>
      </p:sp>
      <p:sp>
        <p:nvSpPr>
          <p:cNvPr id="3" name="Segnaposto contenuto 2"/>
          <p:cNvSpPr>
            <a:spLocks noGrp="1"/>
          </p:cNvSpPr>
          <p:nvPr>
            <p:ph idx="1"/>
          </p:nvPr>
        </p:nvSpPr>
        <p:spPr>
          <a:xfrm>
            <a:off x="179512" y="1600200"/>
            <a:ext cx="8784976" cy="4525963"/>
          </a:xfrm>
        </p:spPr>
        <p:txBody>
          <a:bodyPr>
            <a:normAutofit fontScale="55000" lnSpcReduction="20000"/>
          </a:bodyPr>
          <a:lstStyle/>
          <a:p>
            <a:pPr marL="457200" indent="-457200"/>
            <a:r>
              <a:rPr lang="en-US" sz="4000" dirty="0" smtClean="0">
                <a:ea typeface="ＭＳ Ｐゴシック" charset="-128"/>
                <a:cs typeface="ＭＳ Ｐゴシック" charset="-128"/>
              </a:rPr>
              <a:t>Asymmetric routing and </a:t>
            </a:r>
            <a:r>
              <a:rPr lang="en-US" sz="4000" dirty="0" err="1" smtClean="0">
                <a:ea typeface="ＭＳ Ｐゴシック" charset="-128"/>
                <a:cs typeface="ＭＳ Ｐゴシック" charset="-128"/>
              </a:rPr>
              <a:t>stateful</a:t>
            </a:r>
            <a:r>
              <a:rPr lang="en-US" sz="4000" dirty="0" smtClean="0">
                <a:ea typeface="ＭＳ Ｐゴシック" charset="-128"/>
                <a:cs typeface="ＭＳ Ｐゴシック" charset="-128"/>
              </a:rPr>
              <a:t> firewalls are natural enemies</a:t>
            </a:r>
          </a:p>
          <a:p>
            <a:pPr marL="457200" indent="-457200"/>
            <a:r>
              <a:rPr lang="en-US" sz="4000" dirty="0" smtClean="0">
                <a:ea typeface="ＭＳ Ｐゴシック" charset="-128"/>
                <a:cs typeface="ＭＳ Ｐゴシック" charset="-128"/>
              </a:rPr>
              <a:t>If BGP routing is done by GARR (cases </a:t>
            </a:r>
            <a:r>
              <a:rPr lang="en-US" sz="4000" dirty="0">
                <a:ea typeface="ＭＳ Ｐゴシック" charset="-128"/>
                <a:cs typeface="ＭＳ Ｐゴシック" charset="-128"/>
              </a:rPr>
              <a:t>2 and </a:t>
            </a:r>
            <a:r>
              <a:rPr lang="en-US" sz="4000" dirty="0" smtClean="0">
                <a:ea typeface="ＭＳ Ｐゴシック" charset="-128"/>
                <a:cs typeface="ＭＳ Ｐゴシック" charset="-128"/>
              </a:rPr>
              <a:t>3) you are safe (!) </a:t>
            </a:r>
          </a:p>
          <a:p>
            <a:pPr marL="457200" indent="-457200"/>
            <a:r>
              <a:rPr lang="en-US" sz="4000" dirty="0" smtClean="0">
                <a:ea typeface="ＭＳ Ｐゴシック" charset="-128"/>
                <a:cs typeface="ＭＳ Ｐゴシック" charset="-128"/>
              </a:rPr>
              <a:t>If BGP routing is done by you (case 1)</a:t>
            </a:r>
            <a:r>
              <a:rPr lang="en-US" sz="4000" dirty="0">
                <a:ea typeface="ＭＳ Ｐゴシック" charset="-128"/>
                <a:cs typeface="ＭＳ Ｐゴシック" charset="-128"/>
              </a:rPr>
              <a:t> </a:t>
            </a:r>
            <a:r>
              <a:rPr lang="en-US" sz="4000" dirty="0" smtClean="0">
                <a:ea typeface="ＭＳ Ｐゴシック" charset="-128"/>
                <a:cs typeface="ＭＳ Ｐゴシック" charset="-128"/>
              </a:rPr>
              <a:t>y</a:t>
            </a:r>
            <a:r>
              <a:rPr lang="en-US" sz="3600" dirty="0" smtClean="0">
                <a:ea typeface="ＭＳ Ｐゴシック" charset="-128"/>
                <a:cs typeface="ＭＳ Ｐゴシック" charset="-128"/>
              </a:rPr>
              <a:t>ou can either </a:t>
            </a:r>
          </a:p>
          <a:p>
            <a:pPr marL="857250" lvl="1" indent="-457200"/>
            <a:r>
              <a:rPr lang="en-US" sz="3600" dirty="0" smtClean="0">
                <a:ea typeface="ＭＳ Ｐゴシック" charset="-128"/>
                <a:cs typeface="ＭＳ Ｐゴシック" charset="-128"/>
              </a:rPr>
              <a:t>avoid using firewalls (LHCONE is a circle of trust)</a:t>
            </a:r>
          </a:p>
          <a:p>
            <a:pPr marL="857250" lvl="1" indent="-457200"/>
            <a:r>
              <a:rPr lang="en-US" sz="3600" dirty="0" smtClean="0">
                <a:ea typeface="ＭＳ Ｐゴシック" charset="-128"/>
                <a:cs typeface="ＭＳ Ｐゴシック" charset="-128"/>
              </a:rPr>
              <a:t>Or take care asymmetric routing is not in place</a:t>
            </a:r>
          </a:p>
          <a:p>
            <a:pPr marL="0" indent="0" algn="ctr">
              <a:buNone/>
            </a:pPr>
            <a:endParaRPr lang="en-US" sz="4000" b="1" dirty="0" smtClean="0">
              <a:ea typeface="ＭＳ Ｐゴシック" charset="-128"/>
              <a:cs typeface="ＭＳ Ｐゴシック" charset="-128"/>
            </a:endParaRPr>
          </a:p>
          <a:p>
            <a:r>
              <a:rPr lang="en-US" sz="4000" b="1" dirty="0">
                <a:ea typeface="ＭＳ Ｐゴシック" charset="-128"/>
                <a:cs typeface="ＭＳ Ｐゴシック" charset="-128"/>
              </a:rPr>
              <a:t>Connection </a:t>
            </a:r>
            <a:r>
              <a:rPr lang="en-US" sz="4000" b="1" dirty="0" smtClean="0">
                <a:ea typeface="ＭＳ Ｐゴシック" charset="-128"/>
                <a:cs typeface="ＭＳ Ｐゴシック" charset="-128"/>
              </a:rPr>
              <a:t>Recommendations to </a:t>
            </a:r>
            <a:r>
              <a:rPr lang="en-US" sz="4000" b="1" dirty="0">
                <a:ea typeface="ＭＳ Ｐゴシック" charset="-128"/>
                <a:cs typeface="ＭＳ Ｐゴシック" charset="-128"/>
              </a:rPr>
              <a:t>address Asymmetric </a:t>
            </a:r>
            <a:r>
              <a:rPr lang="en-US" sz="4000" b="1" dirty="0" smtClean="0">
                <a:ea typeface="ＭＳ Ｐゴシック" charset="-128"/>
                <a:cs typeface="ＭＳ Ｐゴシック" charset="-128"/>
              </a:rPr>
              <a:t>Routing </a:t>
            </a:r>
            <a:br>
              <a:rPr lang="en-US" sz="4000" b="1" dirty="0" smtClean="0">
                <a:ea typeface="ＭＳ Ｐゴシック" charset="-128"/>
                <a:cs typeface="ＭＳ Ｐゴシック" charset="-128"/>
              </a:rPr>
            </a:br>
            <a:r>
              <a:rPr lang="en-US" sz="2800" dirty="0" smtClean="0">
                <a:ea typeface="ＭＳ Ｐゴシック" charset="-128"/>
                <a:cs typeface="ＭＳ Ｐゴシック" charset="-128"/>
              </a:rPr>
              <a:t>(Quoting </a:t>
            </a:r>
            <a:r>
              <a:rPr lang="en-US" sz="2800" dirty="0">
                <a:ea typeface="ＭＳ Ｐゴシック" charset="-128"/>
                <a:cs typeface="ＭＳ Ｐゴシック" charset="-128"/>
              </a:rPr>
              <a:t>Mike O’Connor - ES-NET</a:t>
            </a:r>
            <a:r>
              <a:rPr lang="en-US" sz="2800" dirty="0" smtClean="0">
                <a:ea typeface="ＭＳ Ｐゴシック" charset="-128"/>
                <a:cs typeface="ＭＳ Ｐゴシック" charset="-128"/>
              </a:rPr>
              <a:t>)</a:t>
            </a:r>
            <a:endParaRPr lang="en-US" dirty="0">
              <a:ea typeface="ＭＳ Ｐゴシック" charset="-128"/>
              <a:cs typeface="ＭＳ Ｐゴシック" charset="-128"/>
            </a:endParaRPr>
          </a:p>
          <a:p>
            <a:pPr marL="457200" indent="-457200">
              <a:buFontTx/>
              <a:buAutoNum type="arabicPeriod"/>
            </a:pPr>
            <a:r>
              <a:rPr lang="en-US" dirty="0">
                <a:ea typeface="ＭＳ Ｐゴシック" charset="-128"/>
                <a:cs typeface="ＭＳ Ｐゴシック" charset="-128"/>
              </a:rPr>
              <a:t>Define local LAN address ranges that will participate in LHCONE. Advertise these address range prefixes to LHCONE using BGP.</a:t>
            </a:r>
          </a:p>
          <a:p>
            <a:pPr marL="457200" indent="-457200">
              <a:buFontTx/>
              <a:buAutoNum type="arabicPeriod"/>
            </a:pPr>
            <a:r>
              <a:rPr lang="en-US" dirty="0">
                <a:ea typeface="ＭＳ Ｐゴシック" charset="-128"/>
                <a:cs typeface="ＭＳ Ｐゴシック" charset="-128"/>
              </a:rPr>
              <a:t>Agree to accept all BGP route prefixes advertised by the LHCONE community.</a:t>
            </a:r>
          </a:p>
          <a:p>
            <a:pPr marL="457200" indent="-457200">
              <a:buFontTx/>
              <a:buAutoNum type="arabicPeriod"/>
            </a:pPr>
            <a:r>
              <a:rPr lang="en-US" dirty="0">
                <a:ea typeface="ＭＳ Ｐゴシック" charset="-128"/>
                <a:cs typeface="ＭＳ Ｐゴシック" charset="-128"/>
              </a:rPr>
              <a:t>Ensure that the LHCONE defined ranges are preferred over general R&amp;E IP paths.</a:t>
            </a:r>
          </a:p>
          <a:p>
            <a:pPr marL="457200" indent="-457200">
              <a:buFontTx/>
              <a:buAutoNum type="arabicPeriod"/>
            </a:pPr>
            <a:r>
              <a:rPr lang="en-US" dirty="0">
                <a:ea typeface="ＭＳ Ｐゴシック" charset="-128"/>
                <a:cs typeface="ＭＳ Ｐゴシック" charset="-128"/>
              </a:rPr>
              <a:t>Avoid static configuration of packet filters, BGP prefix lists and policy based routing, where possible</a:t>
            </a:r>
            <a:r>
              <a:rPr lang="en-US" dirty="0" smtClean="0">
                <a:ea typeface="ＭＳ Ｐゴシック" charset="-128"/>
                <a:cs typeface="ＭＳ Ｐゴシック" charset="-128"/>
              </a:rPr>
              <a:t>.</a:t>
            </a:r>
            <a:endParaRPr lang="en-US" dirty="0">
              <a:ea typeface="ＭＳ Ｐゴシック" charset="-128"/>
              <a:cs typeface="ＭＳ Ｐゴシック" charset="-128"/>
            </a:endParaRPr>
          </a:p>
        </p:txBody>
      </p:sp>
      <p:sp>
        <p:nvSpPr>
          <p:cNvPr id="4" name="Footer Placeholder 3"/>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55353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it-IT" dirty="0" smtClean="0"/>
              <a:t>LHCONE in </a:t>
            </a:r>
            <a:r>
              <a:rPr lang="it-IT" dirty="0" err="1" smtClean="0"/>
              <a:t>Italy</a:t>
            </a:r>
            <a:endParaRPr lang="it-IT" dirty="0"/>
          </a:p>
        </p:txBody>
      </p:sp>
      <p:graphicFrame>
        <p:nvGraphicFramePr>
          <p:cNvPr id="4" name="Tabella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0955470"/>
              </p:ext>
            </p:extLst>
          </p:nvPr>
        </p:nvGraphicFramePr>
        <p:xfrm>
          <a:off x="1691681" y="1256451"/>
          <a:ext cx="6336703" cy="5100960"/>
        </p:xfrm>
        <a:graphic>
          <a:graphicData uri="http://schemas.openxmlformats.org/drawingml/2006/table">
            <a:tbl>
              <a:tblPr/>
              <a:tblGrid>
                <a:gridCol w="1554063"/>
                <a:gridCol w="2391320"/>
                <a:gridCol w="2391320"/>
              </a:tblGrid>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Corbel" pitchFamily="34" charset="0"/>
                        </a:rPr>
                        <a:t>Sede</a:t>
                      </a:r>
                      <a:endParaRPr kumimoji="0" lang="en-US" sz="16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Corbel" pitchFamily="34" charset="0"/>
                        </a:rPr>
                        <a:t>Network</a:t>
                      </a:r>
                      <a:endParaRPr kumimoji="0" lang="en-US" sz="16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rbel" pitchFamily="34" charset="0"/>
                        </a:rPr>
                        <a:t>Joined LHCONE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CNAF Bologna (T1)</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131.154.128.0/17</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26 </a:t>
                      </a:r>
                      <a:r>
                        <a:rPr kumimoji="0" lang="en-US" sz="1200" b="1" i="0" u="none" strike="noStrike" cap="none" normalizeH="0" baseline="0" dirty="0" err="1" smtClean="0">
                          <a:ln>
                            <a:noFill/>
                          </a:ln>
                          <a:solidFill>
                            <a:schemeClr val="tx1"/>
                          </a:solidFill>
                          <a:effectLst/>
                          <a:latin typeface="Corbel" pitchFamily="34" charset="0"/>
                        </a:rPr>
                        <a:t>oct</a:t>
                      </a:r>
                      <a:r>
                        <a:rPr kumimoji="0" lang="en-US" sz="1200" b="1" i="0" u="none" strike="noStrike" cap="none" normalizeH="0" baseline="0" dirty="0" smtClean="0">
                          <a:ln>
                            <a:noFill/>
                          </a:ln>
                          <a:solidFill>
                            <a:schemeClr val="tx1"/>
                          </a:solidFill>
                          <a:effectLst/>
                          <a:latin typeface="Corbel" pitchFamily="34" charset="0"/>
                        </a:rPr>
                        <a:t> 2011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Bari (T2)</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212.189.205.0/24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90.147.66.0/24</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26 </a:t>
                      </a:r>
                      <a:r>
                        <a:rPr kumimoji="0" lang="en-US" sz="1200" b="1" i="0" u="none" strike="noStrike" cap="none" normalizeH="0" baseline="0" dirty="0" err="1" smtClean="0">
                          <a:ln>
                            <a:noFill/>
                          </a:ln>
                          <a:solidFill>
                            <a:schemeClr val="tx1"/>
                          </a:solidFill>
                          <a:effectLst/>
                          <a:latin typeface="Corbel" pitchFamily="34" charset="0"/>
                        </a:rPr>
                        <a:t>apr</a:t>
                      </a:r>
                      <a:r>
                        <a:rPr kumimoji="0" lang="en-US" sz="1200" b="1" i="0" u="none" strike="noStrike" cap="none" normalizeH="0" baseline="0" dirty="0" smtClean="0">
                          <a:ln>
                            <a:noFill/>
                          </a:ln>
                          <a:solidFill>
                            <a:schemeClr val="tx1"/>
                          </a:solidFill>
                          <a:effectLst/>
                          <a:latin typeface="Corbel" pitchFamily="34" charset="0"/>
                        </a:rPr>
                        <a:t> 2012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Corbel" pitchFamily="34" charset="0"/>
                        </a:rPr>
                        <a:t>Catania (T2)</a:t>
                      </a:r>
                      <a:endParaRPr kumimoji="0" lang="en-US" sz="1200" b="1" i="0" u="none" strike="noStrike" cap="none" normalizeH="0" baseline="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192.84.151.0/24</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Not yet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Frascati (T2)</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192.84.128.0/25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Not yet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Corbel" pitchFamily="34" charset="0"/>
                        </a:rPr>
                        <a:t>Legnaro (T2)</a:t>
                      </a:r>
                      <a:endParaRPr kumimoji="0" lang="en-US" sz="1200" b="1" i="0" u="none" strike="noStrike" cap="none" normalizeH="0" baseline="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192.135.30.0/27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192.135.30.192/27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Not yet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Napoli (T2)</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90.147.67.0/24</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01 </a:t>
                      </a:r>
                      <a:r>
                        <a:rPr kumimoji="0" lang="en-US" sz="1200" b="1" i="0" u="none" strike="noStrike" cap="none" normalizeH="0" baseline="0" dirty="0" err="1" smtClean="0">
                          <a:ln>
                            <a:noFill/>
                          </a:ln>
                          <a:solidFill>
                            <a:schemeClr val="tx1"/>
                          </a:solidFill>
                          <a:effectLst/>
                          <a:latin typeface="Corbel" pitchFamily="34" charset="0"/>
                        </a:rPr>
                        <a:t>dic</a:t>
                      </a:r>
                      <a:r>
                        <a:rPr kumimoji="0" lang="en-US" sz="1200" b="1" i="0" u="none" strike="noStrike" cap="none" normalizeH="0" baseline="0" dirty="0" smtClean="0">
                          <a:ln>
                            <a:noFill/>
                          </a:ln>
                          <a:solidFill>
                            <a:schemeClr val="tx1"/>
                          </a:solidFill>
                          <a:effectLst/>
                          <a:latin typeface="Corbel" pitchFamily="34" charset="0"/>
                        </a:rPr>
                        <a:t> 2011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Milano (T2)</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192.135.14.0/24</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10 may 2012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Pisa (T2)</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192.135.9.0/24</a:t>
                      </a:r>
                      <a:br>
                        <a:rPr kumimoji="0" lang="it-IT" sz="1200" b="1" i="0" u="none" strike="noStrike" cap="none" normalizeH="0" baseline="0" dirty="0" smtClean="0">
                          <a:ln>
                            <a:noFill/>
                          </a:ln>
                          <a:solidFill>
                            <a:schemeClr val="tx1"/>
                          </a:solidFill>
                          <a:effectLst/>
                          <a:latin typeface="Corbel" pitchFamily="34" charset="0"/>
                        </a:rPr>
                      </a:br>
                      <a:r>
                        <a:rPr kumimoji="0" lang="it-IT" sz="1200" b="1" i="0" u="none" strike="noStrike" cap="none" normalizeH="0" baseline="0" dirty="0" smtClean="0">
                          <a:ln>
                            <a:noFill/>
                          </a:ln>
                          <a:solidFill>
                            <a:schemeClr val="tx1"/>
                          </a:solidFill>
                          <a:effectLst/>
                          <a:latin typeface="Corbel" pitchFamily="34" charset="0"/>
                        </a:rPr>
                        <a:t>193.205.76.0/23</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10 may 2012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Roma1 (T2)</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141.108.35.0/24 (LHC Services)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141.108.36.0/23 (CMS)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141.108.38.0/23 (ATLAS)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07 may 2012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06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Corbel" pitchFamily="34" charset="0"/>
                        </a:rPr>
                        <a:t>Torino (T2)</a:t>
                      </a:r>
                      <a:endParaRPr kumimoji="0" lang="en-US" sz="1200" b="1" i="0" u="none" strike="noStrike" cap="none" normalizeH="0" baseline="0" dirty="0" smtClean="0">
                        <a:ln>
                          <a:noFill/>
                        </a:ln>
                        <a:solidFill>
                          <a:schemeClr val="tx1"/>
                        </a:solidFill>
                        <a:effectLst/>
                        <a:latin typeface="Corbel" pitchFamily="34"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193.206.184.0/26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193.205.66.128/25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orbel" pitchFamily="34" charset="0"/>
                        </a:rPr>
                        <a:t>Not yet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Footer Placeholder 4"/>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60115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2026568" cy="850106"/>
          </a:xfrm>
        </p:spPr>
        <p:txBody>
          <a:bodyPr>
            <a:noAutofit/>
          </a:bodyPr>
          <a:lstStyle/>
          <a:p>
            <a:r>
              <a:rPr lang="en-US" sz="3000" dirty="0" smtClean="0"/>
              <a:t>Traffic monitoring</a:t>
            </a:r>
            <a:endParaRPr lang="it-IT" sz="3000" dirty="0"/>
          </a:p>
        </p:txBody>
      </p:sp>
      <p:pic>
        <p:nvPicPr>
          <p:cNvPr id="4" name="Segnaposto contenuto 3"/>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77012" y="11804"/>
            <a:ext cx="6431493" cy="6846195"/>
          </a:xfrm>
        </p:spPr>
      </p:pic>
      <p:pic>
        <p:nvPicPr>
          <p:cNvPr id="9" name="Immagine 8"/>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1037" y="3826346"/>
            <a:ext cx="7781925" cy="2266950"/>
          </a:xfrm>
          <a:prstGeom prst="rect">
            <a:avLst/>
          </a:prstGeom>
        </p:spPr>
      </p:pic>
      <p:pic>
        <p:nvPicPr>
          <p:cNvPr id="10" name="Immagine 9"/>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66773" y="4061211"/>
            <a:ext cx="7809683" cy="2320117"/>
          </a:xfrm>
          <a:prstGeom prst="rect">
            <a:avLst/>
          </a:prstGeom>
        </p:spPr>
      </p:pic>
      <p:pic>
        <p:nvPicPr>
          <p:cNvPr id="11" name="Immagine 10"/>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4100" y="4365104"/>
            <a:ext cx="7781925" cy="2266950"/>
          </a:xfrm>
          <a:prstGeom prst="rect">
            <a:avLst/>
          </a:prstGeom>
        </p:spPr>
      </p:pic>
      <p:pic>
        <p:nvPicPr>
          <p:cNvPr id="12" name="Immagine 11"/>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76740" y="19370"/>
            <a:ext cx="5083692" cy="6858000"/>
          </a:xfrm>
          <a:prstGeom prst="rect">
            <a:avLst/>
          </a:prstGeom>
        </p:spPr>
      </p:pic>
      <p:cxnSp>
        <p:nvCxnSpPr>
          <p:cNvPr id="14" name="Connettore 2 13"/>
          <p:cNvCxnSpPr/>
          <p:nvPr/>
        </p:nvCxnSpPr>
        <p:spPr>
          <a:xfrm>
            <a:off x="7050610" y="4941168"/>
            <a:ext cx="0" cy="882749"/>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6444208" y="4643844"/>
            <a:ext cx="1152128" cy="369332"/>
          </a:xfrm>
          <a:prstGeom prst="rect">
            <a:avLst/>
          </a:prstGeom>
          <a:solidFill>
            <a:schemeClr val="bg1"/>
          </a:solidFill>
          <a:ln w="15875" cap="rnd">
            <a:solidFill>
              <a:schemeClr val="accent1"/>
            </a:solidFill>
          </a:ln>
        </p:spPr>
        <p:txBody>
          <a:bodyPr wrap="square" rtlCol="0">
            <a:spAutoFit/>
          </a:bodyPr>
          <a:lstStyle/>
          <a:p>
            <a:pPr algn="ctr"/>
            <a:r>
              <a:rPr lang="en-US" dirty="0" smtClean="0"/>
              <a:t>CNAF</a:t>
            </a:r>
            <a:endParaRPr lang="it-IT" dirty="0"/>
          </a:p>
        </p:txBody>
      </p:sp>
      <p:cxnSp>
        <p:nvCxnSpPr>
          <p:cNvPr id="20" name="Connettore 2 19"/>
          <p:cNvCxnSpPr/>
          <p:nvPr/>
        </p:nvCxnSpPr>
        <p:spPr>
          <a:xfrm>
            <a:off x="7338642" y="4778499"/>
            <a:ext cx="0" cy="882749"/>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6732240" y="4481175"/>
            <a:ext cx="1152128" cy="369332"/>
          </a:xfrm>
          <a:prstGeom prst="rect">
            <a:avLst/>
          </a:prstGeom>
          <a:solidFill>
            <a:schemeClr val="bg1"/>
          </a:solidFill>
          <a:ln w="15875" cap="rnd">
            <a:solidFill>
              <a:schemeClr val="accent1"/>
            </a:solidFill>
          </a:ln>
        </p:spPr>
        <p:txBody>
          <a:bodyPr wrap="square" rtlCol="0">
            <a:spAutoFit/>
          </a:bodyPr>
          <a:lstStyle/>
          <a:p>
            <a:pPr algn="ctr"/>
            <a:r>
              <a:rPr lang="en-US" dirty="0" smtClean="0"/>
              <a:t>Napoli</a:t>
            </a:r>
            <a:endParaRPr lang="it-IT" dirty="0"/>
          </a:p>
        </p:txBody>
      </p:sp>
      <p:cxnSp>
        <p:nvCxnSpPr>
          <p:cNvPr id="22" name="Connettore 2 21"/>
          <p:cNvCxnSpPr/>
          <p:nvPr/>
        </p:nvCxnSpPr>
        <p:spPr>
          <a:xfrm>
            <a:off x="8161068" y="4653760"/>
            <a:ext cx="0" cy="882749"/>
          </a:xfrm>
          <a:prstGeom prst="straightConnector1">
            <a:avLst/>
          </a:prstGeom>
          <a:ln w="63500">
            <a:tailEnd type="arrow"/>
          </a:ln>
        </p:spPr>
        <p:style>
          <a:lnRef idx="2">
            <a:schemeClr val="accent1"/>
          </a:lnRef>
          <a:fillRef idx="0">
            <a:schemeClr val="accent1"/>
          </a:fillRef>
          <a:effectRef idx="1">
            <a:schemeClr val="accent1"/>
          </a:effectRef>
          <a:fontRef idx="minor">
            <a:schemeClr val="tx1"/>
          </a:fontRef>
        </p:style>
      </p:cxnSp>
      <p:sp>
        <p:nvSpPr>
          <p:cNvPr id="23" name="CasellaDiTesto 22"/>
          <p:cNvSpPr txBox="1"/>
          <p:nvPr/>
        </p:nvSpPr>
        <p:spPr>
          <a:xfrm>
            <a:off x="7567668" y="3920054"/>
            <a:ext cx="1152128" cy="923330"/>
          </a:xfrm>
          <a:prstGeom prst="rect">
            <a:avLst/>
          </a:prstGeom>
          <a:solidFill>
            <a:schemeClr val="bg1"/>
          </a:solidFill>
          <a:ln w="15875" cap="rnd">
            <a:solidFill>
              <a:schemeClr val="accent1"/>
            </a:solidFill>
          </a:ln>
        </p:spPr>
        <p:txBody>
          <a:bodyPr wrap="square" rtlCol="0">
            <a:spAutoFit/>
          </a:bodyPr>
          <a:lstStyle/>
          <a:p>
            <a:pPr algn="ctr"/>
            <a:r>
              <a:rPr lang="en-US" dirty="0" smtClean="0"/>
              <a:t>Bari, Pisa, Milano, Roma1</a:t>
            </a:r>
            <a:endParaRPr lang="it-IT"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82754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nextCondLst>
                <p:cond evt="onClick" delay="0">
                  <p:tgtEl>
                    <p:spTgt spid="4"/>
                  </p:tgtEl>
                </p:cond>
              </p:nextCondLst>
            </p:seq>
          </p:childTnLst>
        </p:cTn>
      </p:par>
    </p:tnLst>
    <p:bldLst>
      <p:bldP spid="16" grpId="0" animBg="1"/>
      <p:bldP spid="21" grpId="0" animBg="1"/>
      <p:bldP spid="23"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TIERs and data movement</a:t>
            </a:r>
            <a:endParaRPr lang="en-US"/>
          </a:p>
        </p:txBody>
      </p:sp>
      <p:sp>
        <p:nvSpPr>
          <p:cNvPr id="3" name="Content Placeholder 2"/>
          <p:cNvSpPr>
            <a:spLocks noGrp="1"/>
          </p:cNvSpPr>
          <p:nvPr>
            <p:ph idx="1"/>
          </p:nvPr>
        </p:nvSpPr>
        <p:spPr>
          <a:xfrm>
            <a:off x="457200" y="4495800"/>
            <a:ext cx="8229600" cy="2514600"/>
          </a:xfrm>
        </p:spPr>
        <p:txBody>
          <a:bodyPr>
            <a:noAutofit/>
          </a:bodyPr>
          <a:lstStyle/>
          <a:p>
            <a:r>
              <a:rPr lang="en-US" sz="1800" dirty="0" smtClean="0"/>
              <a:t>T0 (CERN) Where data are generated</a:t>
            </a:r>
          </a:p>
          <a:p>
            <a:r>
              <a:rPr lang="en-US" sz="1800" dirty="0" smtClean="0"/>
              <a:t>T1 (</a:t>
            </a:r>
            <a:r>
              <a:rPr lang="en-US" sz="1800" b="1" dirty="0" smtClean="0"/>
              <a:t>11 Sites </a:t>
            </a:r>
            <a:r>
              <a:rPr lang="en-US" sz="1800" dirty="0" smtClean="0"/>
              <a:t>all over the world) are the first level of data distribution in charge of safe keeping, sharing of data and reconstruction (not all data are replicated in every TIER1).</a:t>
            </a:r>
          </a:p>
          <a:p>
            <a:r>
              <a:rPr lang="en-US" sz="1800" dirty="0" smtClean="0"/>
              <a:t>T2 (more than </a:t>
            </a:r>
            <a:r>
              <a:rPr lang="en-US" sz="1800" b="1" dirty="0" smtClean="0"/>
              <a:t>140 sites </a:t>
            </a:r>
            <a:r>
              <a:rPr lang="en-US" sz="1800" dirty="0" smtClean="0"/>
              <a:t>all over the world) are sites more specifically dedicated to data analysis activity.</a:t>
            </a:r>
          </a:p>
          <a:p>
            <a:r>
              <a:rPr lang="en-US" sz="1800" dirty="0" smtClean="0"/>
              <a:t>T3 (many hundreds) are little centers in charge of interactive analysis activity.</a:t>
            </a:r>
          </a:p>
        </p:txBody>
      </p:sp>
      <p:pic>
        <p:nvPicPr>
          <p:cNvPr id="5" name="Picture 4"/>
          <p:cNvPicPr>
            <a:picLocks noChangeAspect="1"/>
          </p:cNvPicPr>
          <p:nvPr/>
        </p:nvPicPr>
        <p:blipFill>
          <a:blip r:embed="rId2"/>
          <a:stretch>
            <a:fillRect/>
          </a:stretch>
        </p:blipFill>
        <p:spPr>
          <a:xfrm>
            <a:off x="165100" y="533401"/>
            <a:ext cx="8750300" cy="40385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normAutofit fontScale="90000"/>
          </a:bodyPr>
          <a:lstStyle/>
          <a:p>
            <a:r>
              <a:rPr lang="en-US" dirty="0" smtClean="0"/>
              <a:t>Aggregate GEANT traffic </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5489" y="840620"/>
            <a:ext cx="8170967" cy="6017380"/>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3875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95" name="Line 99"/>
          <p:cNvSpPr>
            <a:spLocks noChangeShapeType="1"/>
          </p:cNvSpPr>
          <p:nvPr/>
        </p:nvSpPr>
        <p:spPr bwMode="auto">
          <a:xfrm flipV="1">
            <a:off x="1789340" y="3954010"/>
            <a:ext cx="707571" cy="932089"/>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594" name="Line 298"/>
          <p:cNvSpPr>
            <a:spLocks noChangeShapeType="1"/>
          </p:cNvSpPr>
          <p:nvPr/>
        </p:nvSpPr>
        <p:spPr bwMode="auto">
          <a:xfrm>
            <a:off x="4847546" y="4065135"/>
            <a:ext cx="900339" cy="932089"/>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grpSp>
        <p:nvGrpSpPr>
          <p:cNvPr id="2" name="Group 158"/>
          <p:cNvGrpSpPr>
            <a:grpSpLocks/>
          </p:cNvGrpSpPr>
          <p:nvPr/>
        </p:nvGrpSpPr>
        <p:grpSpPr bwMode="auto">
          <a:xfrm>
            <a:off x="3899581" y="5261429"/>
            <a:ext cx="29482" cy="941161"/>
            <a:chOff x="3496" y="4640"/>
            <a:chExt cx="26" cy="830"/>
          </a:xfrm>
        </p:grpSpPr>
        <p:sp>
          <p:nvSpPr>
            <p:cNvPr id="18588" name="Line 4"/>
            <p:cNvSpPr>
              <a:spLocks noChangeShapeType="1"/>
            </p:cNvSpPr>
            <p:nvPr/>
          </p:nvSpPr>
          <p:spPr bwMode="auto">
            <a:xfrm>
              <a:off x="3522" y="4645"/>
              <a:ext cx="0" cy="825"/>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8589" name="Line 4"/>
            <p:cNvSpPr>
              <a:spLocks noChangeShapeType="1"/>
            </p:cNvSpPr>
            <p:nvPr/>
          </p:nvSpPr>
          <p:spPr bwMode="auto">
            <a:xfrm>
              <a:off x="3496" y="4640"/>
              <a:ext cx="0" cy="825"/>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grpSp>
      <p:sp>
        <p:nvSpPr>
          <p:cNvPr id="18434" name="Line 4"/>
          <p:cNvSpPr>
            <a:spLocks noChangeShapeType="1"/>
          </p:cNvSpPr>
          <p:nvPr/>
        </p:nvSpPr>
        <p:spPr bwMode="auto">
          <a:xfrm>
            <a:off x="3382509" y="5261429"/>
            <a:ext cx="0" cy="935491"/>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35" name="Line 58"/>
          <p:cNvSpPr>
            <a:spLocks noChangeShapeType="1"/>
          </p:cNvSpPr>
          <p:nvPr/>
        </p:nvSpPr>
        <p:spPr bwMode="auto">
          <a:xfrm>
            <a:off x="2009321" y="652010"/>
            <a:ext cx="450170" cy="1344839"/>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36" name="Line 2"/>
          <p:cNvSpPr>
            <a:spLocks noChangeShapeType="1"/>
          </p:cNvSpPr>
          <p:nvPr/>
        </p:nvSpPr>
        <p:spPr bwMode="auto">
          <a:xfrm>
            <a:off x="649741" y="4232956"/>
            <a:ext cx="576036" cy="0"/>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39" name="Line 304"/>
          <p:cNvSpPr>
            <a:spLocks noChangeShapeType="1"/>
          </p:cNvSpPr>
          <p:nvPr/>
        </p:nvSpPr>
        <p:spPr bwMode="auto">
          <a:xfrm>
            <a:off x="2674938" y="3975554"/>
            <a:ext cx="2732768" cy="1060224"/>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0" name="Line 92"/>
          <p:cNvSpPr>
            <a:spLocks noChangeShapeType="1"/>
          </p:cNvSpPr>
          <p:nvPr/>
        </p:nvSpPr>
        <p:spPr bwMode="auto">
          <a:xfrm flipH="1">
            <a:off x="3704545" y="5293179"/>
            <a:ext cx="96384" cy="675821"/>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1" name="Line 92"/>
          <p:cNvSpPr>
            <a:spLocks noChangeShapeType="1"/>
          </p:cNvSpPr>
          <p:nvPr/>
        </p:nvSpPr>
        <p:spPr bwMode="auto">
          <a:xfrm>
            <a:off x="3993697" y="5326063"/>
            <a:ext cx="224518" cy="610054"/>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2" name="Line 269"/>
          <p:cNvSpPr>
            <a:spLocks noChangeShapeType="1"/>
          </p:cNvSpPr>
          <p:nvPr/>
        </p:nvSpPr>
        <p:spPr bwMode="auto">
          <a:xfrm>
            <a:off x="4803322" y="4051527"/>
            <a:ext cx="636134" cy="952500"/>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3" name="Line 298"/>
          <p:cNvSpPr>
            <a:spLocks noChangeShapeType="1"/>
          </p:cNvSpPr>
          <p:nvPr/>
        </p:nvSpPr>
        <p:spPr bwMode="auto">
          <a:xfrm>
            <a:off x="4861153" y="4040188"/>
            <a:ext cx="900339" cy="932089"/>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4" name="Line 297"/>
          <p:cNvSpPr>
            <a:spLocks noChangeShapeType="1"/>
          </p:cNvSpPr>
          <p:nvPr/>
        </p:nvSpPr>
        <p:spPr bwMode="auto">
          <a:xfrm flipH="1" flipV="1">
            <a:off x="2707822" y="4007304"/>
            <a:ext cx="2185081" cy="1028474"/>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5" name="Line 296"/>
          <p:cNvSpPr>
            <a:spLocks noChangeShapeType="1"/>
          </p:cNvSpPr>
          <p:nvPr/>
        </p:nvSpPr>
        <p:spPr bwMode="auto">
          <a:xfrm>
            <a:off x="4829402" y="4007304"/>
            <a:ext cx="96384" cy="1125991"/>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6" name="Line 299"/>
          <p:cNvSpPr>
            <a:spLocks noChangeShapeType="1"/>
          </p:cNvSpPr>
          <p:nvPr/>
        </p:nvSpPr>
        <p:spPr bwMode="auto">
          <a:xfrm flipH="1">
            <a:off x="3993697" y="4007304"/>
            <a:ext cx="771071" cy="1093107"/>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7" name="Line 300"/>
          <p:cNvSpPr>
            <a:spLocks noChangeShapeType="1"/>
          </p:cNvSpPr>
          <p:nvPr/>
        </p:nvSpPr>
        <p:spPr bwMode="auto">
          <a:xfrm flipH="1" flipV="1">
            <a:off x="2578554" y="4040188"/>
            <a:ext cx="1382259" cy="1093107"/>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8" name="Line 285"/>
          <p:cNvSpPr>
            <a:spLocks noChangeShapeType="1"/>
          </p:cNvSpPr>
          <p:nvPr/>
        </p:nvSpPr>
        <p:spPr bwMode="auto">
          <a:xfrm flipV="1">
            <a:off x="297089" y="3429000"/>
            <a:ext cx="385536" cy="385536"/>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49" name="Line 286"/>
          <p:cNvSpPr>
            <a:spLocks noChangeShapeType="1"/>
          </p:cNvSpPr>
          <p:nvPr/>
        </p:nvSpPr>
        <p:spPr bwMode="auto">
          <a:xfrm flipV="1">
            <a:off x="714375" y="3397250"/>
            <a:ext cx="674688" cy="31750"/>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0" name="Line 287"/>
          <p:cNvSpPr>
            <a:spLocks noChangeShapeType="1"/>
          </p:cNvSpPr>
          <p:nvPr/>
        </p:nvSpPr>
        <p:spPr bwMode="auto">
          <a:xfrm>
            <a:off x="328840" y="3846286"/>
            <a:ext cx="2153331" cy="64634"/>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1" name="Line 283"/>
          <p:cNvSpPr>
            <a:spLocks noChangeShapeType="1"/>
          </p:cNvSpPr>
          <p:nvPr/>
        </p:nvSpPr>
        <p:spPr bwMode="auto">
          <a:xfrm flipH="1">
            <a:off x="2611438" y="375331"/>
            <a:ext cx="1928812" cy="1606776"/>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2" name="Line 282"/>
          <p:cNvSpPr>
            <a:spLocks noChangeShapeType="1"/>
          </p:cNvSpPr>
          <p:nvPr/>
        </p:nvSpPr>
        <p:spPr bwMode="auto">
          <a:xfrm>
            <a:off x="4644572" y="415018"/>
            <a:ext cx="1221241" cy="1897063"/>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3" name="Line 279"/>
          <p:cNvSpPr>
            <a:spLocks noChangeShapeType="1"/>
          </p:cNvSpPr>
          <p:nvPr/>
        </p:nvSpPr>
        <p:spPr bwMode="auto">
          <a:xfrm>
            <a:off x="2804206" y="5293179"/>
            <a:ext cx="96384" cy="964974"/>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4" name="Line 247"/>
          <p:cNvSpPr>
            <a:spLocks noChangeShapeType="1"/>
          </p:cNvSpPr>
          <p:nvPr/>
        </p:nvSpPr>
        <p:spPr bwMode="auto">
          <a:xfrm flipH="1">
            <a:off x="4507366" y="3910920"/>
            <a:ext cx="322036" cy="1189491"/>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5" name="Line 246"/>
          <p:cNvSpPr>
            <a:spLocks noChangeShapeType="1"/>
          </p:cNvSpPr>
          <p:nvPr/>
        </p:nvSpPr>
        <p:spPr bwMode="auto">
          <a:xfrm>
            <a:off x="2643188" y="4007304"/>
            <a:ext cx="1736044" cy="1061357"/>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6" name="Line 229"/>
          <p:cNvSpPr>
            <a:spLocks noChangeShapeType="1"/>
          </p:cNvSpPr>
          <p:nvPr/>
        </p:nvSpPr>
        <p:spPr bwMode="auto">
          <a:xfrm flipV="1">
            <a:off x="1420813" y="3975553"/>
            <a:ext cx="1029607" cy="195036"/>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7" name="Line 2"/>
          <p:cNvSpPr>
            <a:spLocks noChangeShapeType="1"/>
          </p:cNvSpPr>
          <p:nvPr/>
        </p:nvSpPr>
        <p:spPr bwMode="auto">
          <a:xfrm>
            <a:off x="704170" y="4211411"/>
            <a:ext cx="576036" cy="0"/>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8" name="Freeform 3"/>
          <p:cNvSpPr>
            <a:spLocks/>
          </p:cNvSpPr>
          <p:nvPr/>
        </p:nvSpPr>
        <p:spPr bwMode="auto">
          <a:xfrm>
            <a:off x="647474" y="2255384"/>
            <a:ext cx="667884" cy="576036"/>
          </a:xfrm>
          <a:custGeom>
            <a:avLst/>
            <a:gdLst>
              <a:gd name="T0" fmla="*/ 932816 w 421"/>
              <a:gd name="T1" fmla="*/ 0 h 363"/>
              <a:gd name="T2" fmla="*/ 0 w 421"/>
              <a:gd name="T3" fmla="*/ 353238 h 363"/>
              <a:gd name="T4" fmla="*/ 935037 w 421"/>
              <a:gd name="T5" fmla="*/ 806450 h 363"/>
              <a:gd name="T6" fmla="*/ 0 60000 65536"/>
              <a:gd name="T7" fmla="*/ 0 60000 65536"/>
              <a:gd name="T8" fmla="*/ 0 60000 65536"/>
            </a:gdLst>
            <a:ahLst/>
            <a:cxnLst>
              <a:cxn ang="T6">
                <a:pos x="T0" y="T1"/>
              </a:cxn>
              <a:cxn ang="T7">
                <a:pos x="T2" y="T3"/>
              </a:cxn>
              <a:cxn ang="T8">
                <a:pos x="T4" y="T5"/>
              </a:cxn>
            </a:cxnLst>
            <a:rect l="0" t="0" r="r" b="b"/>
            <a:pathLst>
              <a:path w="421" h="363">
                <a:moveTo>
                  <a:pt x="420" y="0"/>
                </a:moveTo>
                <a:lnTo>
                  <a:pt x="0" y="159"/>
                </a:lnTo>
                <a:lnTo>
                  <a:pt x="421" y="363"/>
                </a:lnTo>
              </a:path>
            </a:pathLst>
          </a:custGeom>
          <a:noFill/>
          <a:ln w="9525">
            <a:solidFill>
              <a:schemeClr val="tx1"/>
            </a:solidFill>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59" name="Line 4"/>
          <p:cNvSpPr>
            <a:spLocks noChangeShapeType="1"/>
          </p:cNvSpPr>
          <p:nvPr/>
        </p:nvSpPr>
        <p:spPr bwMode="auto">
          <a:xfrm>
            <a:off x="3353027" y="5255760"/>
            <a:ext cx="0" cy="935491"/>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60" name="Line 5"/>
          <p:cNvSpPr>
            <a:spLocks noChangeShapeType="1"/>
          </p:cNvSpPr>
          <p:nvPr/>
        </p:nvSpPr>
        <p:spPr bwMode="auto">
          <a:xfrm flipV="1">
            <a:off x="2176010" y="5208134"/>
            <a:ext cx="505732" cy="792616"/>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61" name="Rectangle 41"/>
          <p:cNvSpPr>
            <a:spLocks noChangeArrowheads="1"/>
          </p:cNvSpPr>
          <p:nvPr/>
        </p:nvSpPr>
        <p:spPr bwMode="auto">
          <a:xfrm>
            <a:off x="521608" y="2399393"/>
            <a:ext cx="289152"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r"/>
            <a:r>
              <a:rPr lang="it-IT" sz="800">
                <a:latin typeface="Verdana" pitchFamily="34" charset="0"/>
              </a:rPr>
              <a:t>Ge1</a:t>
            </a:r>
          </a:p>
        </p:txBody>
      </p:sp>
      <p:sp>
        <p:nvSpPr>
          <p:cNvPr id="18462" name="Rectangle 42"/>
          <p:cNvSpPr>
            <a:spLocks noChangeArrowheads="1"/>
          </p:cNvSpPr>
          <p:nvPr/>
        </p:nvSpPr>
        <p:spPr bwMode="auto">
          <a:xfrm>
            <a:off x="488724" y="4137706"/>
            <a:ext cx="289151"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r"/>
            <a:r>
              <a:rPr lang="it-IT" sz="800">
                <a:latin typeface="Verdana" pitchFamily="34" charset="0"/>
              </a:rPr>
              <a:t>Ss</a:t>
            </a:r>
          </a:p>
        </p:txBody>
      </p:sp>
      <p:sp>
        <p:nvSpPr>
          <p:cNvPr id="18463" name="Line 44"/>
          <p:cNvSpPr>
            <a:spLocks noChangeShapeType="1"/>
          </p:cNvSpPr>
          <p:nvPr/>
        </p:nvSpPr>
        <p:spPr bwMode="auto">
          <a:xfrm flipV="1">
            <a:off x="2392590" y="5208135"/>
            <a:ext cx="289152" cy="935491"/>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64" name="Line 45"/>
          <p:cNvSpPr>
            <a:spLocks noChangeShapeType="1"/>
          </p:cNvSpPr>
          <p:nvPr/>
        </p:nvSpPr>
        <p:spPr bwMode="auto">
          <a:xfrm flipH="1" flipV="1">
            <a:off x="2681741" y="5135563"/>
            <a:ext cx="0" cy="865187"/>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65" name="Rectangle 49"/>
          <p:cNvSpPr>
            <a:spLocks noChangeArrowheads="1"/>
          </p:cNvSpPr>
          <p:nvPr/>
        </p:nvSpPr>
        <p:spPr bwMode="auto">
          <a:xfrm>
            <a:off x="5311322" y="4972277"/>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An</a:t>
            </a:r>
          </a:p>
        </p:txBody>
      </p:sp>
      <p:sp>
        <p:nvSpPr>
          <p:cNvPr id="18466" name="Line 52"/>
          <p:cNvSpPr>
            <a:spLocks noChangeShapeType="1"/>
          </p:cNvSpPr>
          <p:nvPr/>
        </p:nvSpPr>
        <p:spPr bwMode="auto">
          <a:xfrm flipV="1">
            <a:off x="5921375" y="2367643"/>
            <a:ext cx="718911" cy="0"/>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67" name="Rectangle 53"/>
          <p:cNvSpPr>
            <a:spLocks noChangeArrowheads="1"/>
          </p:cNvSpPr>
          <p:nvPr/>
        </p:nvSpPr>
        <p:spPr bwMode="auto">
          <a:xfrm>
            <a:off x="6497411" y="2274661"/>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Ve</a:t>
            </a:r>
          </a:p>
        </p:txBody>
      </p:sp>
      <p:sp>
        <p:nvSpPr>
          <p:cNvPr id="18468" name="Rectangle 56"/>
          <p:cNvSpPr>
            <a:spLocks noChangeArrowheads="1"/>
          </p:cNvSpPr>
          <p:nvPr/>
        </p:nvSpPr>
        <p:spPr bwMode="auto">
          <a:xfrm>
            <a:off x="4379233" y="310697"/>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Tn</a:t>
            </a:r>
          </a:p>
        </p:txBody>
      </p:sp>
      <p:sp>
        <p:nvSpPr>
          <p:cNvPr id="18469" name="Line 58"/>
          <p:cNvSpPr>
            <a:spLocks noChangeShapeType="1"/>
          </p:cNvSpPr>
          <p:nvPr/>
        </p:nvSpPr>
        <p:spPr bwMode="auto">
          <a:xfrm>
            <a:off x="2032000" y="637268"/>
            <a:ext cx="450170" cy="1344839"/>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70" name="Rectangle 59"/>
          <p:cNvSpPr>
            <a:spLocks noChangeArrowheads="1"/>
          </p:cNvSpPr>
          <p:nvPr/>
        </p:nvSpPr>
        <p:spPr bwMode="auto">
          <a:xfrm>
            <a:off x="1952625" y="857251"/>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Pv</a:t>
            </a:r>
          </a:p>
        </p:txBody>
      </p:sp>
      <p:sp>
        <p:nvSpPr>
          <p:cNvPr id="18471" name="Rectangle 63"/>
          <p:cNvSpPr>
            <a:spLocks noChangeArrowheads="1"/>
          </p:cNvSpPr>
          <p:nvPr/>
        </p:nvSpPr>
        <p:spPr bwMode="auto">
          <a:xfrm>
            <a:off x="3575277" y="5904366"/>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Cz</a:t>
            </a:r>
          </a:p>
        </p:txBody>
      </p:sp>
      <p:sp>
        <p:nvSpPr>
          <p:cNvPr id="18472" name="Rectangle 64"/>
          <p:cNvSpPr>
            <a:spLocks noChangeArrowheads="1"/>
          </p:cNvSpPr>
          <p:nvPr/>
        </p:nvSpPr>
        <p:spPr bwMode="auto">
          <a:xfrm>
            <a:off x="2249715" y="6143626"/>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Le</a:t>
            </a:r>
          </a:p>
        </p:txBody>
      </p:sp>
      <p:sp>
        <p:nvSpPr>
          <p:cNvPr id="18473" name="Rectangle 65"/>
          <p:cNvSpPr>
            <a:spLocks noChangeArrowheads="1"/>
          </p:cNvSpPr>
          <p:nvPr/>
        </p:nvSpPr>
        <p:spPr bwMode="auto">
          <a:xfrm>
            <a:off x="2537733" y="5927045"/>
            <a:ext cx="289152"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Mt</a:t>
            </a:r>
          </a:p>
        </p:txBody>
      </p:sp>
      <p:sp>
        <p:nvSpPr>
          <p:cNvPr id="18474" name="Rectangle 66"/>
          <p:cNvSpPr>
            <a:spLocks noChangeArrowheads="1"/>
          </p:cNvSpPr>
          <p:nvPr/>
        </p:nvSpPr>
        <p:spPr bwMode="auto">
          <a:xfrm>
            <a:off x="2753179" y="6143626"/>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Pz</a:t>
            </a:r>
          </a:p>
        </p:txBody>
      </p:sp>
      <p:sp>
        <p:nvSpPr>
          <p:cNvPr id="18475" name="Rectangle 67"/>
          <p:cNvSpPr>
            <a:spLocks noChangeArrowheads="1"/>
          </p:cNvSpPr>
          <p:nvPr/>
        </p:nvSpPr>
        <p:spPr bwMode="auto">
          <a:xfrm>
            <a:off x="4121831" y="5904366"/>
            <a:ext cx="289151"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Cs</a:t>
            </a:r>
          </a:p>
        </p:txBody>
      </p:sp>
      <p:sp>
        <p:nvSpPr>
          <p:cNvPr id="18476" name="Rectangle 91"/>
          <p:cNvSpPr>
            <a:spLocks noChangeArrowheads="1"/>
          </p:cNvSpPr>
          <p:nvPr/>
        </p:nvSpPr>
        <p:spPr bwMode="auto">
          <a:xfrm>
            <a:off x="3209018" y="6143626"/>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Sa</a:t>
            </a:r>
          </a:p>
        </p:txBody>
      </p:sp>
      <p:sp>
        <p:nvSpPr>
          <p:cNvPr id="18478" name="Rectangle 94"/>
          <p:cNvSpPr>
            <a:spLocks noChangeArrowheads="1"/>
          </p:cNvSpPr>
          <p:nvPr/>
        </p:nvSpPr>
        <p:spPr bwMode="auto">
          <a:xfrm>
            <a:off x="3768045" y="6128884"/>
            <a:ext cx="288018"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Me</a:t>
            </a:r>
          </a:p>
        </p:txBody>
      </p:sp>
      <p:sp>
        <p:nvSpPr>
          <p:cNvPr id="18479" name="Rectangle 96"/>
          <p:cNvSpPr>
            <a:spLocks noChangeArrowheads="1"/>
          </p:cNvSpPr>
          <p:nvPr/>
        </p:nvSpPr>
        <p:spPr bwMode="auto">
          <a:xfrm>
            <a:off x="136072" y="3749902"/>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r"/>
            <a:r>
              <a:rPr lang="it-IT" sz="800">
                <a:latin typeface="Verdana" pitchFamily="34" charset="0"/>
              </a:rPr>
              <a:t>Fra</a:t>
            </a:r>
          </a:p>
        </p:txBody>
      </p:sp>
      <p:sp>
        <p:nvSpPr>
          <p:cNvPr id="18480" name="Line 98"/>
          <p:cNvSpPr>
            <a:spLocks noChangeShapeType="1"/>
          </p:cNvSpPr>
          <p:nvPr/>
        </p:nvSpPr>
        <p:spPr bwMode="auto">
          <a:xfrm flipH="1">
            <a:off x="2096635" y="4007304"/>
            <a:ext cx="351518" cy="1093107"/>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81" name="Line 99"/>
          <p:cNvSpPr>
            <a:spLocks noChangeShapeType="1"/>
          </p:cNvSpPr>
          <p:nvPr/>
        </p:nvSpPr>
        <p:spPr bwMode="auto">
          <a:xfrm flipV="1">
            <a:off x="1742849" y="3975554"/>
            <a:ext cx="707571" cy="932089"/>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82" name="Rectangle 100"/>
          <p:cNvSpPr>
            <a:spLocks noChangeArrowheads="1"/>
          </p:cNvSpPr>
          <p:nvPr/>
        </p:nvSpPr>
        <p:spPr bwMode="auto">
          <a:xfrm>
            <a:off x="1935617" y="5068661"/>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r"/>
            <a:r>
              <a:rPr lang="it-IT" sz="800">
                <a:latin typeface="Verdana" pitchFamily="34" charset="0"/>
              </a:rPr>
              <a:t>Pg</a:t>
            </a:r>
          </a:p>
        </p:txBody>
      </p:sp>
      <p:sp>
        <p:nvSpPr>
          <p:cNvPr id="18483" name="Rectangle 101"/>
          <p:cNvSpPr>
            <a:spLocks noChangeArrowheads="1"/>
          </p:cNvSpPr>
          <p:nvPr/>
        </p:nvSpPr>
        <p:spPr bwMode="auto">
          <a:xfrm>
            <a:off x="1550081" y="4843009"/>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Aq1</a:t>
            </a:r>
          </a:p>
        </p:txBody>
      </p:sp>
      <p:sp>
        <p:nvSpPr>
          <p:cNvPr id="18484" name="Freeform 7"/>
          <p:cNvSpPr>
            <a:spLocks/>
          </p:cNvSpPr>
          <p:nvPr/>
        </p:nvSpPr>
        <p:spPr bwMode="auto">
          <a:xfrm>
            <a:off x="2494643" y="3955143"/>
            <a:ext cx="2263321" cy="1338036"/>
          </a:xfrm>
          <a:custGeom>
            <a:avLst/>
            <a:gdLst>
              <a:gd name="T0" fmla="*/ 3168650 w 1426"/>
              <a:gd name="T1" fmla="*/ 0 h 843"/>
              <a:gd name="T2" fmla="*/ 1275459 w 1426"/>
              <a:gd name="T3" fmla="*/ 1873250 h 843"/>
              <a:gd name="T4" fmla="*/ 0 w 1426"/>
              <a:gd name="T5" fmla="*/ 68886 h 843"/>
              <a:gd name="T6" fmla="*/ 0 60000 65536"/>
              <a:gd name="T7" fmla="*/ 0 60000 65536"/>
              <a:gd name="T8" fmla="*/ 0 60000 65536"/>
            </a:gdLst>
            <a:ahLst/>
            <a:cxnLst>
              <a:cxn ang="T6">
                <a:pos x="T0" y="T1"/>
              </a:cxn>
              <a:cxn ang="T7">
                <a:pos x="T2" y="T3"/>
              </a:cxn>
              <a:cxn ang="T8">
                <a:pos x="T4" y="T5"/>
              </a:cxn>
            </a:cxnLst>
            <a:rect l="0" t="0" r="r" b="b"/>
            <a:pathLst>
              <a:path w="1426" h="843">
                <a:moveTo>
                  <a:pt x="1426" y="0"/>
                </a:moveTo>
                <a:lnTo>
                  <a:pt x="574" y="843"/>
                </a:lnTo>
                <a:lnTo>
                  <a:pt x="0" y="31"/>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85" name="Freeform 8"/>
          <p:cNvSpPr>
            <a:spLocks/>
          </p:cNvSpPr>
          <p:nvPr/>
        </p:nvSpPr>
        <p:spPr bwMode="auto">
          <a:xfrm>
            <a:off x="2566081" y="1203099"/>
            <a:ext cx="2297339" cy="881062"/>
          </a:xfrm>
          <a:custGeom>
            <a:avLst/>
            <a:gdLst>
              <a:gd name="T0" fmla="*/ 3216275 w 1447"/>
              <a:gd name="T1" fmla="*/ 1222375 h 555"/>
              <a:gd name="T2" fmla="*/ 1953770 w 1447"/>
              <a:gd name="T3" fmla="*/ 0 h 555"/>
              <a:gd name="T4" fmla="*/ 0 w 1447"/>
              <a:gd name="T5" fmla="*/ 1233487 h 555"/>
              <a:gd name="T6" fmla="*/ 0 60000 65536"/>
              <a:gd name="T7" fmla="*/ 0 60000 65536"/>
              <a:gd name="T8" fmla="*/ 0 60000 65536"/>
            </a:gdLst>
            <a:ahLst/>
            <a:cxnLst>
              <a:cxn ang="T6">
                <a:pos x="T0" y="T1"/>
              </a:cxn>
              <a:cxn ang="T7">
                <a:pos x="T2" y="T3"/>
              </a:cxn>
              <a:cxn ang="T8">
                <a:pos x="T4" y="T5"/>
              </a:cxn>
            </a:cxnLst>
            <a:rect l="0" t="0" r="r" b="b"/>
            <a:pathLst>
              <a:path w="1447" h="555">
                <a:moveTo>
                  <a:pt x="1447" y="550"/>
                </a:moveTo>
                <a:lnTo>
                  <a:pt x="879" y="0"/>
                </a:lnTo>
                <a:lnTo>
                  <a:pt x="0" y="555"/>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86" name="Freeform 11"/>
          <p:cNvSpPr>
            <a:spLocks/>
          </p:cNvSpPr>
          <p:nvPr/>
        </p:nvSpPr>
        <p:spPr bwMode="auto">
          <a:xfrm>
            <a:off x="2494643" y="3923393"/>
            <a:ext cx="2297339" cy="1266599"/>
          </a:xfrm>
          <a:custGeom>
            <a:avLst/>
            <a:gdLst>
              <a:gd name="T0" fmla="*/ 3216275 w 1447"/>
              <a:gd name="T1" fmla="*/ 0 h 798"/>
              <a:gd name="T2" fmla="*/ 322294 w 1447"/>
              <a:gd name="T3" fmla="*/ 1773238 h 798"/>
              <a:gd name="T4" fmla="*/ 0 w 1447"/>
              <a:gd name="T5" fmla="*/ 11111 h 798"/>
              <a:gd name="T6" fmla="*/ 0 60000 65536"/>
              <a:gd name="T7" fmla="*/ 0 60000 65536"/>
              <a:gd name="T8" fmla="*/ 0 60000 65536"/>
            </a:gdLst>
            <a:ahLst/>
            <a:cxnLst>
              <a:cxn ang="T6">
                <a:pos x="T0" y="T1"/>
              </a:cxn>
              <a:cxn ang="T7">
                <a:pos x="T2" y="T3"/>
              </a:cxn>
              <a:cxn ang="T8">
                <a:pos x="T4" y="T5"/>
              </a:cxn>
            </a:cxnLst>
            <a:rect l="0" t="0" r="r" b="b"/>
            <a:pathLst>
              <a:path w="1447" h="798">
                <a:moveTo>
                  <a:pt x="1447" y="0"/>
                </a:moveTo>
                <a:lnTo>
                  <a:pt x="145" y="798"/>
                </a:lnTo>
                <a:lnTo>
                  <a:pt x="0" y="5"/>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87" name="Rectangle 13"/>
          <p:cNvSpPr>
            <a:spLocks noChangeArrowheads="1"/>
          </p:cNvSpPr>
          <p:nvPr/>
        </p:nvSpPr>
        <p:spPr bwMode="auto">
          <a:xfrm>
            <a:off x="2566081" y="2050143"/>
            <a:ext cx="2231571" cy="1870982"/>
          </a:xfrm>
          <a:prstGeom prst="rect">
            <a:avLst/>
          </a:prstGeom>
          <a:noFill/>
          <a:ln w="76200" cmpd="dbl" algn="ctr">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en-US">
              <a:latin typeface="Verdana" pitchFamily="34" charset="0"/>
            </a:endParaRPr>
          </a:p>
        </p:txBody>
      </p:sp>
      <p:sp>
        <p:nvSpPr>
          <p:cNvPr id="18488" name="Line 14"/>
          <p:cNvSpPr>
            <a:spLocks noChangeShapeType="1"/>
          </p:cNvSpPr>
          <p:nvPr/>
        </p:nvSpPr>
        <p:spPr bwMode="auto">
          <a:xfrm flipV="1">
            <a:off x="2677206" y="3427867"/>
            <a:ext cx="432026" cy="432026"/>
          </a:xfrm>
          <a:prstGeom prst="line">
            <a:avLst/>
          </a:prstGeom>
          <a:noFill/>
          <a:ln w="381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89" name="Line 15"/>
          <p:cNvSpPr>
            <a:spLocks noChangeShapeType="1"/>
          </p:cNvSpPr>
          <p:nvPr/>
        </p:nvSpPr>
        <p:spPr bwMode="auto">
          <a:xfrm flipV="1">
            <a:off x="4333875" y="2130653"/>
            <a:ext cx="432027" cy="432026"/>
          </a:xfrm>
          <a:prstGeom prst="line">
            <a:avLst/>
          </a:prstGeom>
          <a:noFill/>
          <a:ln w="381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90" name="Line 16"/>
          <p:cNvSpPr>
            <a:spLocks noChangeShapeType="1"/>
          </p:cNvSpPr>
          <p:nvPr/>
        </p:nvSpPr>
        <p:spPr bwMode="auto">
          <a:xfrm>
            <a:off x="4333875" y="3499304"/>
            <a:ext cx="434295" cy="360589"/>
          </a:xfrm>
          <a:prstGeom prst="line">
            <a:avLst/>
          </a:prstGeom>
          <a:noFill/>
          <a:ln w="381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91" name="Line 17"/>
          <p:cNvSpPr>
            <a:spLocks noChangeShapeType="1"/>
          </p:cNvSpPr>
          <p:nvPr/>
        </p:nvSpPr>
        <p:spPr bwMode="auto">
          <a:xfrm>
            <a:off x="2677206" y="2130653"/>
            <a:ext cx="433161" cy="360589"/>
          </a:xfrm>
          <a:prstGeom prst="line">
            <a:avLst/>
          </a:prstGeom>
          <a:noFill/>
          <a:ln w="381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92" name="Rectangle 18"/>
          <p:cNvSpPr>
            <a:spLocks noChangeArrowheads="1"/>
          </p:cNvSpPr>
          <p:nvPr/>
        </p:nvSpPr>
        <p:spPr bwMode="auto">
          <a:xfrm>
            <a:off x="3181804" y="2562679"/>
            <a:ext cx="1079500" cy="865188"/>
          </a:xfrm>
          <a:prstGeom prst="rect">
            <a:avLst/>
          </a:prstGeom>
          <a:noFill/>
          <a:ln w="38100" cmpd="dbl">
            <a:solidFill>
              <a:srgbClr val="FF0000"/>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endParaRPr lang="en-US">
              <a:latin typeface="Verdana" pitchFamily="34" charset="0"/>
            </a:endParaRPr>
          </a:p>
        </p:txBody>
      </p:sp>
      <p:sp>
        <p:nvSpPr>
          <p:cNvPr id="18493" name="Oval 19"/>
          <p:cNvSpPr>
            <a:spLocks noChangeArrowheads="1"/>
          </p:cNvSpPr>
          <p:nvPr/>
        </p:nvSpPr>
        <p:spPr bwMode="auto">
          <a:xfrm>
            <a:off x="2966357" y="2346099"/>
            <a:ext cx="430893" cy="432026"/>
          </a:xfrm>
          <a:prstGeom prst="ellipse">
            <a:avLst/>
          </a:prstGeom>
          <a:solidFill>
            <a:schemeClr val="bg1"/>
          </a:solidFill>
          <a:ln w="28575">
            <a:solidFill>
              <a:srgbClr val="FF0000"/>
            </a:solidFill>
            <a:round/>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2</a:t>
            </a:r>
          </a:p>
        </p:txBody>
      </p:sp>
      <p:sp>
        <p:nvSpPr>
          <p:cNvPr id="18494" name="Freeform 20"/>
          <p:cNvSpPr>
            <a:spLocks/>
          </p:cNvSpPr>
          <p:nvPr/>
        </p:nvSpPr>
        <p:spPr bwMode="auto">
          <a:xfrm>
            <a:off x="1408339" y="2051278"/>
            <a:ext cx="1098777" cy="1916339"/>
          </a:xfrm>
          <a:custGeom>
            <a:avLst/>
            <a:gdLst>
              <a:gd name="T0" fmla="*/ 1538288 w 692"/>
              <a:gd name="T1" fmla="*/ 2682875 h 1207"/>
              <a:gd name="T2" fmla="*/ 0 w 692"/>
              <a:gd name="T3" fmla="*/ 1075817 h 1207"/>
              <a:gd name="T4" fmla="*/ 1538288 w 692"/>
              <a:gd name="T5" fmla="*/ 0 h 1207"/>
              <a:gd name="T6" fmla="*/ 0 60000 65536"/>
              <a:gd name="T7" fmla="*/ 0 60000 65536"/>
              <a:gd name="T8" fmla="*/ 0 60000 65536"/>
            </a:gdLst>
            <a:ahLst/>
            <a:cxnLst>
              <a:cxn ang="T6">
                <a:pos x="T0" y="T1"/>
              </a:cxn>
              <a:cxn ang="T7">
                <a:pos x="T2" y="T3"/>
              </a:cxn>
              <a:cxn ang="T8">
                <a:pos x="T4" y="T5"/>
              </a:cxn>
            </a:cxnLst>
            <a:rect l="0" t="0" r="r" b="b"/>
            <a:pathLst>
              <a:path w="692" h="1207">
                <a:moveTo>
                  <a:pt x="692" y="1207"/>
                </a:moveTo>
                <a:lnTo>
                  <a:pt x="0" y="484"/>
                </a:lnTo>
                <a:lnTo>
                  <a:pt x="692"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95" name="Freeform 21"/>
          <p:cNvSpPr>
            <a:spLocks/>
          </p:cNvSpPr>
          <p:nvPr/>
        </p:nvSpPr>
        <p:spPr bwMode="auto">
          <a:xfrm>
            <a:off x="1341438" y="2122714"/>
            <a:ext cx="1184955" cy="1801813"/>
          </a:xfrm>
          <a:custGeom>
            <a:avLst/>
            <a:gdLst>
              <a:gd name="T0" fmla="*/ 1658937 w 746"/>
              <a:gd name="T1" fmla="*/ 2522538 h 1135"/>
              <a:gd name="T2" fmla="*/ 0 w 746"/>
              <a:gd name="T3" fmla="*/ 1762443 h 1135"/>
              <a:gd name="T4" fmla="*/ 1638923 w 746"/>
              <a:gd name="T5" fmla="*/ 0 h 1135"/>
              <a:gd name="T6" fmla="*/ 0 60000 65536"/>
              <a:gd name="T7" fmla="*/ 0 60000 65536"/>
              <a:gd name="T8" fmla="*/ 0 60000 65536"/>
            </a:gdLst>
            <a:ahLst/>
            <a:cxnLst>
              <a:cxn ang="T6">
                <a:pos x="T0" y="T1"/>
              </a:cxn>
              <a:cxn ang="T7">
                <a:pos x="T2" y="T3"/>
              </a:cxn>
              <a:cxn ang="T8">
                <a:pos x="T4" y="T5"/>
              </a:cxn>
            </a:cxnLst>
            <a:rect l="0" t="0" r="r" b="b"/>
            <a:pathLst>
              <a:path w="746" h="1135">
                <a:moveTo>
                  <a:pt x="746" y="1135"/>
                </a:moveTo>
                <a:lnTo>
                  <a:pt x="0" y="793"/>
                </a:lnTo>
                <a:lnTo>
                  <a:pt x="737" y="0"/>
                </a:lnTo>
              </a:path>
            </a:pathLst>
          </a:custGeom>
          <a:noFill/>
          <a:ln w="28575" cmpd="sng">
            <a:solidFill>
              <a:schemeClr val="tx1"/>
            </a:solidFill>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96" name="Freeform 23"/>
          <p:cNvSpPr>
            <a:spLocks/>
          </p:cNvSpPr>
          <p:nvPr/>
        </p:nvSpPr>
        <p:spPr bwMode="auto">
          <a:xfrm>
            <a:off x="4799920" y="2058081"/>
            <a:ext cx="1203098" cy="1916339"/>
          </a:xfrm>
          <a:custGeom>
            <a:avLst/>
            <a:gdLst>
              <a:gd name="T0" fmla="*/ 0 w 758"/>
              <a:gd name="T1" fmla="*/ 2682875 h 1207"/>
              <a:gd name="T2" fmla="*/ 1684337 w 758"/>
              <a:gd name="T3" fmla="*/ 513458 h 1207"/>
              <a:gd name="T4" fmla="*/ 0 w 758"/>
              <a:gd name="T5" fmla="*/ 0 h 1207"/>
              <a:gd name="T6" fmla="*/ 0 60000 65536"/>
              <a:gd name="T7" fmla="*/ 0 60000 65536"/>
              <a:gd name="T8" fmla="*/ 0 60000 65536"/>
            </a:gdLst>
            <a:ahLst/>
            <a:cxnLst>
              <a:cxn ang="T6">
                <a:pos x="T0" y="T1"/>
              </a:cxn>
              <a:cxn ang="T7">
                <a:pos x="T2" y="T3"/>
              </a:cxn>
              <a:cxn ang="T8">
                <a:pos x="T4" y="T5"/>
              </a:cxn>
            </a:cxnLst>
            <a:rect l="0" t="0" r="r" b="b"/>
            <a:pathLst>
              <a:path w="758" h="1207">
                <a:moveTo>
                  <a:pt x="0" y="1207"/>
                </a:moveTo>
                <a:lnTo>
                  <a:pt x="758" y="231"/>
                </a:lnTo>
                <a:lnTo>
                  <a:pt x="0"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97" name="Freeform 24"/>
          <p:cNvSpPr>
            <a:spLocks/>
          </p:cNvSpPr>
          <p:nvPr/>
        </p:nvSpPr>
        <p:spPr bwMode="auto">
          <a:xfrm>
            <a:off x="4871357" y="2123849"/>
            <a:ext cx="1123724" cy="1887991"/>
          </a:xfrm>
          <a:custGeom>
            <a:avLst/>
            <a:gdLst>
              <a:gd name="T0" fmla="*/ 0 w 708"/>
              <a:gd name="T1" fmla="*/ 2643187 h 1189"/>
              <a:gd name="T2" fmla="*/ 1573213 w 708"/>
              <a:gd name="T3" fmla="*/ 1178208 h 1189"/>
              <a:gd name="T4" fmla="*/ 62217 w 708"/>
              <a:gd name="T5" fmla="*/ 0 h 1189"/>
              <a:gd name="T6" fmla="*/ 0 60000 65536"/>
              <a:gd name="T7" fmla="*/ 0 60000 65536"/>
              <a:gd name="T8" fmla="*/ 0 60000 65536"/>
            </a:gdLst>
            <a:ahLst/>
            <a:cxnLst>
              <a:cxn ang="T6">
                <a:pos x="T0" y="T1"/>
              </a:cxn>
              <a:cxn ang="T7">
                <a:pos x="T2" y="T3"/>
              </a:cxn>
              <a:cxn ang="T8">
                <a:pos x="T4" y="T5"/>
              </a:cxn>
            </a:cxnLst>
            <a:rect l="0" t="0" r="r" b="b"/>
            <a:pathLst>
              <a:path w="708" h="1189">
                <a:moveTo>
                  <a:pt x="0" y="1189"/>
                </a:moveTo>
                <a:lnTo>
                  <a:pt x="708" y="530"/>
                </a:lnTo>
                <a:lnTo>
                  <a:pt x="28"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498" name="Rectangle 26"/>
          <p:cNvSpPr>
            <a:spLocks noChangeArrowheads="1"/>
          </p:cNvSpPr>
          <p:nvPr/>
        </p:nvSpPr>
        <p:spPr bwMode="auto">
          <a:xfrm>
            <a:off x="4251099" y="5004028"/>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Fi</a:t>
            </a:r>
            <a:r>
              <a:rPr lang="it-IT" sz="1200" baseline="-25000">
                <a:latin typeface="Verdana" pitchFamily="34" charset="0"/>
              </a:rPr>
              <a:t>1</a:t>
            </a:r>
          </a:p>
        </p:txBody>
      </p:sp>
      <p:sp>
        <p:nvSpPr>
          <p:cNvPr id="18499" name="Oval 27"/>
          <p:cNvSpPr>
            <a:spLocks noChangeArrowheads="1"/>
          </p:cNvSpPr>
          <p:nvPr/>
        </p:nvSpPr>
        <p:spPr bwMode="auto">
          <a:xfrm>
            <a:off x="4045857" y="2419804"/>
            <a:ext cx="430893" cy="432027"/>
          </a:xfrm>
          <a:prstGeom prst="ellipse">
            <a:avLst/>
          </a:prstGeom>
          <a:solidFill>
            <a:schemeClr val="bg1"/>
          </a:solidFill>
          <a:ln w="28575">
            <a:solidFill>
              <a:srgbClr val="FF0000"/>
            </a:solidFill>
            <a:round/>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1</a:t>
            </a:r>
          </a:p>
        </p:txBody>
      </p:sp>
      <p:sp>
        <p:nvSpPr>
          <p:cNvPr id="18500" name="Oval 28"/>
          <p:cNvSpPr>
            <a:spLocks noChangeArrowheads="1"/>
          </p:cNvSpPr>
          <p:nvPr/>
        </p:nvSpPr>
        <p:spPr bwMode="auto">
          <a:xfrm>
            <a:off x="4045857" y="3210153"/>
            <a:ext cx="430893" cy="432026"/>
          </a:xfrm>
          <a:prstGeom prst="ellipse">
            <a:avLst/>
          </a:prstGeom>
          <a:solidFill>
            <a:schemeClr val="bg1"/>
          </a:solidFill>
          <a:ln w="28575">
            <a:solidFill>
              <a:srgbClr val="FF0000"/>
            </a:solidFill>
            <a:round/>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Bo</a:t>
            </a:r>
            <a:r>
              <a:rPr lang="it-IT" sz="1200" baseline="-25000">
                <a:latin typeface="Verdana" pitchFamily="34" charset="0"/>
              </a:rPr>
              <a:t>1</a:t>
            </a:r>
          </a:p>
        </p:txBody>
      </p:sp>
      <p:sp>
        <p:nvSpPr>
          <p:cNvPr id="18501" name="Oval 29"/>
          <p:cNvSpPr>
            <a:spLocks noChangeArrowheads="1"/>
          </p:cNvSpPr>
          <p:nvPr/>
        </p:nvSpPr>
        <p:spPr bwMode="auto">
          <a:xfrm>
            <a:off x="2966357" y="3210153"/>
            <a:ext cx="430893" cy="432026"/>
          </a:xfrm>
          <a:prstGeom prst="ellipse">
            <a:avLst/>
          </a:prstGeom>
          <a:solidFill>
            <a:schemeClr val="bg1"/>
          </a:solidFill>
          <a:ln w="28575">
            <a:solidFill>
              <a:srgbClr val="FF0000"/>
            </a:solidFill>
            <a:round/>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RM</a:t>
            </a:r>
            <a:r>
              <a:rPr lang="it-IT" sz="1200" baseline="-25000">
                <a:latin typeface="Verdana" pitchFamily="34" charset="0"/>
              </a:rPr>
              <a:t>2</a:t>
            </a:r>
          </a:p>
        </p:txBody>
      </p:sp>
      <p:sp>
        <p:nvSpPr>
          <p:cNvPr id="18502" name="Freeform 32"/>
          <p:cNvSpPr>
            <a:spLocks/>
          </p:cNvSpPr>
          <p:nvPr/>
        </p:nvSpPr>
        <p:spPr bwMode="auto">
          <a:xfrm>
            <a:off x="2566081" y="1248456"/>
            <a:ext cx="2297339" cy="780143"/>
          </a:xfrm>
          <a:custGeom>
            <a:avLst/>
            <a:gdLst>
              <a:gd name="T0" fmla="*/ 3216275 w 1447"/>
              <a:gd name="T1" fmla="*/ 1081100 h 492"/>
              <a:gd name="T2" fmla="*/ 766838 w 1447"/>
              <a:gd name="T3" fmla="*/ 0 h 492"/>
              <a:gd name="T4" fmla="*/ 0 w 1447"/>
              <a:gd name="T5" fmla="*/ 1092200 h 492"/>
              <a:gd name="T6" fmla="*/ 0 60000 65536"/>
              <a:gd name="T7" fmla="*/ 0 60000 65536"/>
              <a:gd name="T8" fmla="*/ 0 60000 65536"/>
            </a:gdLst>
            <a:ahLst/>
            <a:cxnLst>
              <a:cxn ang="T6">
                <a:pos x="T0" y="T1"/>
              </a:cxn>
              <a:cxn ang="T7">
                <a:pos x="T2" y="T3"/>
              </a:cxn>
              <a:cxn ang="T8">
                <a:pos x="T4" y="T5"/>
              </a:cxn>
            </a:cxnLst>
            <a:rect l="0" t="0" r="r" b="b"/>
            <a:pathLst>
              <a:path w="1447" h="492">
                <a:moveTo>
                  <a:pt x="1447" y="487"/>
                </a:moveTo>
                <a:lnTo>
                  <a:pt x="345" y="0"/>
                </a:lnTo>
                <a:lnTo>
                  <a:pt x="0" y="492"/>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503" name="Rectangle 33"/>
          <p:cNvSpPr>
            <a:spLocks noChangeArrowheads="1"/>
          </p:cNvSpPr>
          <p:nvPr/>
        </p:nvSpPr>
        <p:spPr bwMode="auto">
          <a:xfrm>
            <a:off x="4621893" y="1915206"/>
            <a:ext cx="360589" cy="359455"/>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1</a:t>
            </a:r>
          </a:p>
        </p:txBody>
      </p:sp>
      <p:sp>
        <p:nvSpPr>
          <p:cNvPr id="18504" name="Freeform 34"/>
          <p:cNvSpPr>
            <a:spLocks/>
          </p:cNvSpPr>
          <p:nvPr/>
        </p:nvSpPr>
        <p:spPr bwMode="auto">
          <a:xfrm>
            <a:off x="1364117" y="2095500"/>
            <a:ext cx="1230312" cy="1880054"/>
          </a:xfrm>
          <a:custGeom>
            <a:avLst/>
            <a:gdLst>
              <a:gd name="T0" fmla="*/ 1669097 w 775"/>
              <a:gd name="T1" fmla="*/ 2632075 h 1184"/>
              <a:gd name="T2" fmla="*/ 0 w 775"/>
              <a:gd name="T3" fmla="*/ 215635 h 1184"/>
              <a:gd name="T4" fmla="*/ 1722437 w 775"/>
              <a:gd name="T5" fmla="*/ 0 h 1184"/>
              <a:gd name="T6" fmla="*/ 0 60000 65536"/>
              <a:gd name="T7" fmla="*/ 0 60000 65536"/>
              <a:gd name="T8" fmla="*/ 0 60000 65536"/>
            </a:gdLst>
            <a:ahLst/>
            <a:cxnLst>
              <a:cxn ang="T6">
                <a:pos x="T0" y="T1"/>
              </a:cxn>
              <a:cxn ang="T7">
                <a:pos x="T2" y="T3"/>
              </a:cxn>
              <a:cxn ang="T8">
                <a:pos x="T4" y="T5"/>
              </a:cxn>
            </a:cxnLst>
            <a:rect l="0" t="0" r="r" b="b"/>
            <a:pathLst>
              <a:path w="775" h="1184">
                <a:moveTo>
                  <a:pt x="751" y="1184"/>
                </a:moveTo>
                <a:lnTo>
                  <a:pt x="0" y="97"/>
                </a:lnTo>
                <a:lnTo>
                  <a:pt x="775"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505" name="Rectangle 36"/>
          <p:cNvSpPr>
            <a:spLocks noChangeArrowheads="1"/>
          </p:cNvSpPr>
          <p:nvPr/>
        </p:nvSpPr>
        <p:spPr bwMode="auto">
          <a:xfrm>
            <a:off x="1197429" y="2051278"/>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To</a:t>
            </a:r>
            <a:r>
              <a:rPr lang="it-IT" sz="1200" baseline="-25000">
                <a:latin typeface="Verdana" pitchFamily="34" charset="0"/>
              </a:rPr>
              <a:t>1</a:t>
            </a:r>
          </a:p>
        </p:txBody>
      </p:sp>
      <p:sp>
        <p:nvSpPr>
          <p:cNvPr id="18506" name="Rectangle 37"/>
          <p:cNvSpPr>
            <a:spLocks noChangeArrowheads="1"/>
          </p:cNvSpPr>
          <p:nvPr/>
        </p:nvSpPr>
        <p:spPr bwMode="auto">
          <a:xfrm>
            <a:off x="1197429" y="2626179"/>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Pi</a:t>
            </a:r>
            <a:r>
              <a:rPr lang="it-IT" sz="1200" baseline="-25000">
                <a:latin typeface="Verdana" pitchFamily="34" charset="0"/>
              </a:rPr>
              <a:t>1</a:t>
            </a:r>
          </a:p>
        </p:txBody>
      </p:sp>
      <p:sp>
        <p:nvSpPr>
          <p:cNvPr id="18507" name="Rectangle 39"/>
          <p:cNvSpPr>
            <a:spLocks noChangeArrowheads="1"/>
          </p:cNvSpPr>
          <p:nvPr/>
        </p:nvSpPr>
        <p:spPr bwMode="auto">
          <a:xfrm>
            <a:off x="5805715" y="2772456"/>
            <a:ext cx="360589" cy="359455"/>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Bo</a:t>
            </a:r>
            <a:r>
              <a:rPr lang="it-IT" sz="1200" baseline="-25000">
                <a:latin typeface="Verdana" pitchFamily="34" charset="0"/>
              </a:rPr>
              <a:t>3</a:t>
            </a:r>
          </a:p>
        </p:txBody>
      </p:sp>
      <p:sp>
        <p:nvSpPr>
          <p:cNvPr id="18508" name="Rectangle 51"/>
          <p:cNvSpPr>
            <a:spLocks noChangeArrowheads="1"/>
          </p:cNvSpPr>
          <p:nvPr/>
        </p:nvSpPr>
        <p:spPr bwMode="auto">
          <a:xfrm>
            <a:off x="4621893" y="3714751"/>
            <a:ext cx="360589" cy="360589"/>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Bo</a:t>
            </a:r>
            <a:r>
              <a:rPr lang="it-IT" sz="1200" baseline="-25000">
                <a:latin typeface="Verdana" pitchFamily="34" charset="0"/>
              </a:rPr>
              <a:t>1</a:t>
            </a:r>
          </a:p>
        </p:txBody>
      </p:sp>
      <p:sp>
        <p:nvSpPr>
          <p:cNvPr id="18509" name="Rectangle 55"/>
          <p:cNvSpPr>
            <a:spLocks noChangeArrowheads="1"/>
          </p:cNvSpPr>
          <p:nvPr/>
        </p:nvSpPr>
        <p:spPr bwMode="auto">
          <a:xfrm>
            <a:off x="5805715" y="2195286"/>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Pd</a:t>
            </a:r>
            <a:r>
              <a:rPr lang="it-IT" sz="1200" baseline="-25000">
                <a:latin typeface="Verdana" pitchFamily="34" charset="0"/>
              </a:rPr>
              <a:t>2</a:t>
            </a:r>
          </a:p>
        </p:txBody>
      </p:sp>
      <p:sp>
        <p:nvSpPr>
          <p:cNvPr id="18510" name="Rectangle 57"/>
          <p:cNvSpPr>
            <a:spLocks noChangeArrowheads="1"/>
          </p:cNvSpPr>
          <p:nvPr/>
        </p:nvSpPr>
        <p:spPr bwMode="auto">
          <a:xfrm>
            <a:off x="2926670" y="1043215"/>
            <a:ext cx="359455"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Ts</a:t>
            </a:r>
            <a:r>
              <a:rPr lang="it-IT" sz="1200" baseline="-25000">
                <a:latin typeface="Verdana" pitchFamily="34" charset="0"/>
              </a:rPr>
              <a:t>1</a:t>
            </a:r>
          </a:p>
        </p:txBody>
      </p:sp>
      <p:sp>
        <p:nvSpPr>
          <p:cNvPr id="18511" name="Rectangle 60"/>
          <p:cNvSpPr>
            <a:spLocks noChangeArrowheads="1"/>
          </p:cNvSpPr>
          <p:nvPr/>
        </p:nvSpPr>
        <p:spPr bwMode="auto">
          <a:xfrm>
            <a:off x="3789590" y="1043215"/>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3</a:t>
            </a:r>
          </a:p>
        </p:txBody>
      </p:sp>
      <p:sp>
        <p:nvSpPr>
          <p:cNvPr id="18512" name="Rectangle 68"/>
          <p:cNvSpPr>
            <a:spLocks noChangeArrowheads="1"/>
          </p:cNvSpPr>
          <p:nvPr/>
        </p:nvSpPr>
        <p:spPr bwMode="auto">
          <a:xfrm>
            <a:off x="3213554" y="5004028"/>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Na</a:t>
            </a:r>
            <a:r>
              <a:rPr lang="it-IT" sz="1200" baseline="-25000">
                <a:latin typeface="Verdana" pitchFamily="34" charset="0"/>
              </a:rPr>
              <a:t>1</a:t>
            </a:r>
          </a:p>
        </p:txBody>
      </p:sp>
      <p:sp>
        <p:nvSpPr>
          <p:cNvPr id="18513" name="Rectangle 93"/>
          <p:cNvSpPr>
            <a:spLocks noChangeArrowheads="1"/>
          </p:cNvSpPr>
          <p:nvPr/>
        </p:nvSpPr>
        <p:spPr bwMode="auto">
          <a:xfrm>
            <a:off x="3736295" y="5004028"/>
            <a:ext cx="359455"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Ct</a:t>
            </a:r>
            <a:r>
              <a:rPr lang="it-IT" sz="1200" baseline="-25000">
                <a:latin typeface="Verdana" pitchFamily="34" charset="0"/>
              </a:rPr>
              <a:t>1</a:t>
            </a:r>
          </a:p>
        </p:txBody>
      </p:sp>
      <p:sp>
        <p:nvSpPr>
          <p:cNvPr id="18514" name="Rectangle 97"/>
          <p:cNvSpPr>
            <a:spLocks noChangeArrowheads="1"/>
          </p:cNvSpPr>
          <p:nvPr/>
        </p:nvSpPr>
        <p:spPr bwMode="auto">
          <a:xfrm>
            <a:off x="2389188" y="3714751"/>
            <a:ext cx="360589" cy="360589"/>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RM</a:t>
            </a:r>
            <a:r>
              <a:rPr lang="it-IT" sz="1200" baseline="-25000">
                <a:latin typeface="Verdana" pitchFamily="34" charset="0"/>
              </a:rPr>
              <a:t>2</a:t>
            </a:r>
          </a:p>
        </p:txBody>
      </p:sp>
      <p:sp>
        <p:nvSpPr>
          <p:cNvPr id="18515" name="Rectangle 102"/>
          <p:cNvSpPr>
            <a:spLocks noChangeArrowheads="1"/>
          </p:cNvSpPr>
          <p:nvPr/>
        </p:nvSpPr>
        <p:spPr bwMode="auto">
          <a:xfrm>
            <a:off x="1197429" y="3204482"/>
            <a:ext cx="360589" cy="359456"/>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Rm</a:t>
            </a:r>
            <a:r>
              <a:rPr lang="it-IT" sz="1200" baseline="-25000">
                <a:latin typeface="Verdana" pitchFamily="34" charset="0"/>
              </a:rPr>
              <a:t>1</a:t>
            </a:r>
          </a:p>
        </p:txBody>
      </p:sp>
      <p:sp>
        <p:nvSpPr>
          <p:cNvPr id="18516" name="Text Box 204"/>
          <p:cNvSpPr txBox="1">
            <a:spLocks noChangeArrowheads="1"/>
          </p:cNvSpPr>
          <p:nvPr/>
        </p:nvSpPr>
        <p:spPr bwMode="auto">
          <a:xfrm rot="-3702188">
            <a:off x="2140858" y="5496956"/>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BB20</a:t>
            </a:r>
            <a:endParaRPr lang="en-US" sz="600">
              <a:solidFill>
                <a:schemeClr val="accent2"/>
              </a:solidFill>
              <a:latin typeface="Verdana" pitchFamily="34" charset="0"/>
            </a:endParaRPr>
          </a:p>
        </p:txBody>
      </p:sp>
      <p:sp>
        <p:nvSpPr>
          <p:cNvPr id="18517" name="Text Box 205"/>
          <p:cNvSpPr txBox="1">
            <a:spLocks noChangeArrowheads="1"/>
          </p:cNvSpPr>
          <p:nvPr/>
        </p:nvSpPr>
        <p:spPr bwMode="auto">
          <a:xfrm rot="-4325618">
            <a:off x="2236107" y="5668179"/>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BB19</a:t>
            </a:r>
            <a:endParaRPr lang="en-US" sz="600">
              <a:solidFill>
                <a:schemeClr val="accent2"/>
              </a:solidFill>
              <a:latin typeface="Verdana" pitchFamily="34" charset="0"/>
            </a:endParaRPr>
          </a:p>
        </p:txBody>
      </p:sp>
      <p:sp>
        <p:nvSpPr>
          <p:cNvPr id="18518" name="Text Box 207"/>
          <p:cNvSpPr txBox="1">
            <a:spLocks noChangeArrowheads="1"/>
          </p:cNvSpPr>
          <p:nvPr/>
        </p:nvSpPr>
        <p:spPr bwMode="auto">
          <a:xfrm rot="-5400000">
            <a:off x="2403929" y="5631893"/>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BB21</a:t>
            </a:r>
            <a:endParaRPr lang="en-US" sz="600">
              <a:solidFill>
                <a:schemeClr val="accent2"/>
              </a:solidFill>
              <a:latin typeface="Verdana" pitchFamily="34" charset="0"/>
            </a:endParaRPr>
          </a:p>
        </p:txBody>
      </p:sp>
      <p:sp>
        <p:nvSpPr>
          <p:cNvPr id="18519" name="Text Box 208"/>
          <p:cNvSpPr txBox="1">
            <a:spLocks noChangeArrowheads="1"/>
          </p:cNvSpPr>
          <p:nvPr/>
        </p:nvSpPr>
        <p:spPr bwMode="auto">
          <a:xfrm rot="4805205">
            <a:off x="2663599" y="5534375"/>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BB22</a:t>
            </a:r>
            <a:endParaRPr lang="en-US" sz="600">
              <a:solidFill>
                <a:schemeClr val="accent2"/>
              </a:solidFill>
              <a:latin typeface="Verdana" pitchFamily="34" charset="0"/>
            </a:endParaRPr>
          </a:p>
        </p:txBody>
      </p:sp>
      <p:sp>
        <p:nvSpPr>
          <p:cNvPr id="18520" name="Text Box 209"/>
          <p:cNvSpPr txBox="1">
            <a:spLocks noChangeArrowheads="1"/>
          </p:cNvSpPr>
          <p:nvPr/>
        </p:nvSpPr>
        <p:spPr bwMode="auto">
          <a:xfrm rot="5400000">
            <a:off x="3233965" y="5633028"/>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BB24</a:t>
            </a:r>
            <a:endParaRPr lang="en-US" sz="600">
              <a:solidFill>
                <a:schemeClr val="accent2"/>
              </a:solidFill>
              <a:latin typeface="Verdana" pitchFamily="34" charset="0"/>
            </a:endParaRPr>
          </a:p>
        </p:txBody>
      </p:sp>
      <p:sp>
        <p:nvSpPr>
          <p:cNvPr id="18521" name="Text Box 210"/>
          <p:cNvSpPr txBox="1">
            <a:spLocks noChangeArrowheads="1"/>
          </p:cNvSpPr>
          <p:nvPr/>
        </p:nvSpPr>
        <p:spPr bwMode="auto">
          <a:xfrm rot="5400000">
            <a:off x="3748768" y="5664778"/>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BB27</a:t>
            </a:r>
            <a:endParaRPr lang="en-US" sz="600">
              <a:solidFill>
                <a:schemeClr val="accent2"/>
              </a:solidFill>
              <a:latin typeface="Verdana" pitchFamily="34" charset="0"/>
            </a:endParaRPr>
          </a:p>
        </p:txBody>
      </p:sp>
      <p:sp>
        <p:nvSpPr>
          <p:cNvPr id="18522" name="Text Box 211"/>
          <p:cNvSpPr txBox="1">
            <a:spLocks noChangeArrowheads="1"/>
          </p:cNvSpPr>
          <p:nvPr/>
        </p:nvSpPr>
        <p:spPr bwMode="auto">
          <a:xfrm rot="4113991">
            <a:off x="3941536" y="5568393"/>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BB26</a:t>
            </a:r>
            <a:endParaRPr lang="en-US" sz="600">
              <a:solidFill>
                <a:schemeClr val="accent2"/>
              </a:solidFill>
              <a:latin typeface="Verdana" pitchFamily="34" charset="0"/>
            </a:endParaRPr>
          </a:p>
        </p:txBody>
      </p:sp>
      <p:sp>
        <p:nvSpPr>
          <p:cNvPr id="18523" name="Text Box 212"/>
          <p:cNvSpPr txBox="1">
            <a:spLocks noChangeArrowheads="1"/>
          </p:cNvSpPr>
          <p:nvPr/>
        </p:nvSpPr>
        <p:spPr bwMode="auto">
          <a:xfrm rot="-3161792">
            <a:off x="1661206" y="4530849"/>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BB35</a:t>
            </a:r>
            <a:endParaRPr lang="en-US" sz="600">
              <a:solidFill>
                <a:schemeClr val="accent2"/>
              </a:solidFill>
              <a:latin typeface="Verdana" pitchFamily="34" charset="0"/>
            </a:endParaRPr>
          </a:p>
        </p:txBody>
      </p:sp>
      <p:sp>
        <p:nvSpPr>
          <p:cNvPr id="18524" name="Text Box 213"/>
          <p:cNvSpPr txBox="1">
            <a:spLocks noChangeArrowheads="1"/>
          </p:cNvSpPr>
          <p:nvPr/>
        </p:nvSpPr>
        <p:spPr bwMode="auto">
          <a:xfrm rot="3280315">
            <a:off x="5066393" y="4603421"/>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BB17</a:t>
            </a:r>
            <a:endParaRPr lang="en-US" sz="600">
              <a:solidFill>
                <a:schemeClr val="accent2"/>
              </a:solidFill>
              <a:latin typeface="Verdana" pitchFamily="34" charset="0"/>
            </a:endParaRPr>
          </a:p>
        </p:txBody>
      </p:sp>
      <p:sp>
        <p:nvSpPr>
          <p:cNvPr id="18525" name="Text Box 214"/>
          <p:cNvSpPr txBox="1">
            <a:spLocks noChangeArrowheads="1"/>
          </p:cNvSpPr>
          <p:nvPr/>
        </p:nvSpPr>
        <p:spPr bwMode="auto">
          <a:xfrm rot="2833165">
            <a:off x="5406572" y="4705474"/>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BB14</a:t>
            </a:r>
            <a:endParaRPr lang="en-US" sz="600">
              <a:solidFill>
                <a:schemeClr val="accent2"/>
              </a:solidFill>
              <a:latin typeface="Verdana" pitchFamily="34" charset="0"/>
            </a:endParaRPr>
          </a:p>
        </p:txBody>
      </p:sp>
      <p:sp>
        <p:nvSpPr>
          <p:cNvPr id="18526" name="Text Box 215"/>
          <p:cNvSpPr txBox="1">
            <a:spLocks noChangeArrowheads="1"/>
          </p:cNvSpPr>
          <p:nvPr/>
        </p:nvSpPr>
        <p:spPr bwMode="auto">
          <a:xfrm>
            <a:off x="6149296" y="2214563"/>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BB34</a:t>
            </a:r>
            <a:endParaRPr lang="en-US" sz="600">
              <a:solidFill>
                <a:schemeClr val="accent2"/>
              </a:solidFill>
              <a:latin typeface="Verdana" pitchFamily="34" charset="0"/>
            </a:endParaRPr>
          </a:p>
        </p:txBody>
      </p:sp>
      <p:sp>
        <p:nvSpPr>
          <p:cNvPr id="18527" name="Text Box 216"/>
          <p:cNvSpPr txBox="1">
            <a:spLocks noChangeArrowheads="1"/>
          </p:cNvSpPr>
          <p:nvPr/>
        </p:nvSpPr>
        <p:spPr bwMode="auto">
          <a:xfrm rot="3465769">
            <a:off x="4712608" y="695903"/>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BB33</a:t>
            </a:r>
            <a:endParaRPr lang="en-US" sz="600">
              <a:solidFill>
                <a:schemeClr val="accent2"/>
              </a:solidFill>
              <a:latin typeface="Verdana" pitchFamily="34" charset="0"/>
            </a:endParaRPr>
          </a:p>
        </p:txBody>
      </p:sp>
      <p:sp>
        <p:nvSpPr>
          <p:cNvPr id="18528" name="Text Box 217"/>
          <p:cNvSpPr txBox="1">
            <a:spLocks noChangeArrowheads="1"/>
          </p:cNvSpPr>
          <p:nvPr/>
        </p:nvSpPr>
        <p:spPr bwMode="auto">
          <a:xfrm rot="-2188596">
            <a:off x="3897313" y="533751"/>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BB32</a:t>
            </a:r>
            <a:endParaRPr lang="en-US" sz="600">
              <a:solidFill>
                <a:schemeClr val="accent2"/>
              </a:solidFill>
              <a:latin typeface="Verdana" pitchFamily="34" charset="0"/>
            </a:endParaRPr>
          </a:p>
        </p:txBody>
      </p:sp>
      <p:sp>
        <p:nvSpPr>
          <p:cNvPr id="18529" name="Text Box 218"/>
          <p:cNvSpPr txBox="1">
            <a:spLocks noChangeArrowheads="1"/>
          </p:cNvSpPr>
          <p:nvPr/>
        </p:nvSpPr>
        <p:spPr bwMode="auto">
          <a:xfrm rot="4465340">
            <a:off x="2055813" y="1210706"/>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BB10</a:t>
            </a:r>
            <a:endParaRPr lang="en-US" sz="600">
              <a:solidFill>
                <a:schemeClr val="accent2"/>
              </a:solidFill>
              <a:latin typeface="Verdana" pitchFamily="34" charset="0"/>
            </a:endParaRPr>
          </a:p>
        </p:txBody>
      </p:sp>
      <p:sp>
        <p:nvSpPr>
          <p:cNvPr id="18530" name="Text Box 219"/>
          <p:cNvSpPr txBox="1">
            <a:spLocks noChangeArrowheads="1"/>
          </p:cNvSpPr>
          <p:nvPr/>
        </p:nvSpPr>
        <p:spPr bwMode="auto">
          <a:xfrm>
            <a:off x="3312206" y="1885724"/>
            <a:ext cx="970643"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C37-C38-C39-C40</a:t>
            </a:r>
            <a:endParaRPr lang="en-US" sz="600">
              <a:solidFill>
                <a:schemeClr val="bg2"/>
              </a:solidFill>
              <a:latin typeface="Verdana" pitchFamily="34" charset="0"/>
            </a:endParaRPr>
          </a:p>
        </p:txBody>
      </p:sp>
      <p:sp>
        <p:nvSpPr>
          <p:cNvPr id="18531" name="Text Box 221"/>
          <p:cNvSpPr txBox="1">
            <a:spLocks noChangeArrowheads="1"/>
          </p:cNvSpPr>
          <p:nvPr/>
        </p:nvSpPr>
        <p:spPr bwMode="auto">
          <a:xfrm rot="-3996160">
            <a:off x="1923143" y="4699804"/>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BB15</a:t>
            </a:r>
            <a:endParaRPr lang="en-US" sz="600">
              <a:solidFill>
                <a:schemeClr val="accent2"/>
              </a:solidFill>
              <a:latin typeface="Verdana" pitchFamily="34" charset="0"/>
            </a:endParaRPr>
          </a:p>
        </p:txBody>
      </p:sp>
      <p:sp>
        <p:nvSpPr>
          <p:cNvPr id="18532" name="Text Box 222"/>
          <p:cNvSpPr txBox="1">
            <a:spLocks noChangeArrowheads="1"/>
          </p:cNvSpPr>
          <p:nvPr/>
        </p:nvSpPr>
        <p:spPr bwMode="auto">
          <a:xfrm>
            <a:off x="793750" y="4081009"/>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BB28</a:t>
            </a:r>
            <a:endParaRPr lang="en-US" sz="600">
              <a:solidFill>
                <a:schemeClr val="accent2"/>
              </a:solidFill>
              <a:latin typeface="Verdana" pitchFamily="34" charset="0"/>
            </a:endParaRPr>
          </a:p>
        </p:txBody>
      </p:sp>
      <p:sp>
        <p:nvSpPr>
          <p:cNvPr id="18533" name="Rectangle 59"/>
          <p:cNvSpPr>
            <a:spLocks noChangeArrowheads="1"/>
          </p:cNvSpPr>
          <p:nvPr/>
        </p:nvSpPr>
        <p:spPr bwMode="auto">
          <a:xfrm>
            <a:off x="1903867" y="536348"/>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Pv1</a:t>
            </a:r>
          </a:p>
        </p:txBody>
      </p:sp>
      <p:sp>
        <p:nvSpPr>
          <p:cNvPr id="18534" name="Text Box 228"/>
          <p:cNvSpPr txBox="1">
            <a:spLocks noChangeArrowheads="1"/>
          </p:cNvSpPr>
          <p:nvPr/>
        </p:nvSpPr>
        <p:spPr bwMode="auto">
          <a:xfrm rot="-5400000">
            <a:off x="2005920" y="2907063"/>
            <a:ext cx="94909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C33-C34-C35-C36</a:t>
            </a:r>
            <a:endParaRPr lang="en-US" sz="600">
              <a:solidFill>
                <a:schemeClr val="bg2"/>
              </a:solidFill>
              <a:latin typeface="Verdana" pitchFamily="34" charset="0"/>
            </a:endParaRPr>
          </a:p>
        </p:txBody>
      </p:sp>
      <p:sp>
        <p:nvSpPr>
          <p:cNvPr id="18535" name="Text Box 230"/>
          <p:cNvSpPr txBox="1">
            <a:spLocks noChangeArrowheads="1"/>
          </p:cNvSpPr>
          <p:nvPr/>
        </p:nvSpPr>
        <p:spPr bwMode="auto">
          <a:xfrm rot="-596480">
            <a:off x="1636259" y="3910590"/>
            <a:ext cx="81075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BB4-2</a:t>
            </a:r>
            <a:endParaRPr lang="en-US" sz="600">
              <a:solidFill>
                <a:schemeClr val="accent2"/>
              </a:solidFill>
              <a:latin typeface="Verdana" pitchFamily="34" charset="0"/>
            </a:endParaRPr>
          </a:p>
        </p:txBody>
      </p:sp>
      <p:sp>
        <p:nvSpPr>
          <p:cNvPr id="18536" name="Text Box 231"/>
          <p:cNvSpPr txBox="1">
            <a:spLocks noChangeArrowheads="1"/>
          </p:cNvSpPr>
          <p:nvPr/>
        </p:nvSpPr>
        <p:spPr bwMode="auto">
          <a:xfrm rot="-1958386">
            <a:off x="2996974" y="1523670"/>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C2-C3</a:t>
            </a:r>
            <a:endParaRPr lang="en-US" sz="600">
              <a:solidFill>
                <a:schemeClr val="bg2"/>
              </a:solidFill>
              <a:latin typeface="Verdana" pitchFamily="34" charset="0"/>
            </a:endParaRPr>
          </a:p>
        </p:txBody>
      </p:sp>
      <p:sp>
        <p:nvSpPr>
          <p:cNvPr id="18537" name="Text Box 232"/>
          <p:cNvSpPr txBox="1">
            <a:spLocks noChangeArrowheads="1"/>
          </p:cNvSpPr>
          <p:nvPr/>
        </p:nvSpPr>
        <p:spPr bwMode="auto">
          <a:xfrm>
            <a:off x="3487965" y="2428875"/>
            <a:ext cx="505732"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C49-C50</a:t>
            </a:r>
            <a:endParaRPr lang="en-US" sz="600">
              <a:solidFill>
                <a:schemeClr val="bg2"/>
              </a:solidFill>
              <a:latin typeface="Verdana" pitchFamily="34" charset="0"/>
            </a:endParaRPr>
          </a:p>
        </p:txBody>
      </p:sp>
      <p:sp>
        <p:nvSpPr>
          <p:cNvPr id="18538" name="Text Box 235"/>
          <p:cNvSpPr txBox="1">
            <a:spLocks noChangeArrowheads="1"/>
          </p:cNvSpPr>
          <p:nvPr/>
        </p:nvSpPr>
        <p:spPr bwMode="auto">
          <a:xfrm rot="-5400000">
            <a:off x="2878478" y="2922371"/>
            <a:ext cx="494393"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C47-C48</a:t>
            </a:r>
            <a:endParaRPr lang="en-US" sz="600">
              <a:solidFill>
                <a:schemeClr val="bg2"/>
              </a:solidFill>
              <a:latin typeface="Verdana" pitchFamily="34" charset="0"/>
            </a:endParaRPr>
          </a:p>
        </p:txBody>
      </p:sp>
      <p:sp>
        <p:nvSpPr>
          <p:cNvPr id="18539" name="Text Box 237"/>
          <p:cNvSpPr txBox="1">
            <a:spLocks noChangeArrowheads="1"/>
          </p:cNvSpPr>
          <p:nvPr/>
        </p:nvSpPr>
        <p:spPr bwMode="auto">
          <a:xfrm rot="-432796">
            <a:off x="1807483" y="1983236"/>
            <a:ext cx="289152" cy="2506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C23</a:t>
            </a:r>
            <a:endParaRPr lang="en-US" sz="600">
              <a:solidFill>
                <a:schemeClr val="bg2"/>
              </a:solidFill>
              <a:latin typeface="Verdana" pitchFamily="34" charset="0"/>
            </a:endParaRPr>
          </a:p>
        </p:txBody>
      </p:sp>
      <p:sp>
        <p:nvSpPr>
          <p:cNvPr id="18540" name="Text Box 238"/>
          <p:cNvSpPr txBox="1">
            <a:spLocks noChangeArrowheads="1"/>
          </p:cNvSpPr>
          <p:nvPr/>
        </p:nvSpPr>
        <p:spPr bwMode="auto">
          <a:xfrm rot="-2825116">
            <a:off x="1798978" y="2479005"/>
            <a:ext cx="47851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C20</a:t>
            </a:r>
            <a:endParaRPr lang="en-US" sz="600">
              <a:solidFill>
                <a:schemeClr val="bg2"/>
              </a:solidFill>
              <a:latin typeface="Verdana" pitchFamily="34" charset="0"/>
            </a:endParaRPr>
          </a:p>
        </p:txBody>
      </p:sp>
      <p:sp>
        <p:nvSpPr>
          <p:cNvPr id="18541" name="Text Box 239"/>
          <p:cNvSpPr txBox="1">
            <a:spLocks noChangeArrowheads="1"/>
          </p:cNvSpPr>
          <p:nvPr/>
        </p:nvSpPr>
        <p:spPr bwMode="auto">
          <a:xfrm rot="-1971430">
            <a:off x="1839233" y="2224762"/>
            <a:ext cx="289152" cy="2506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C21</a:t>
            </a:r>
            <a:endParaRPr lang="en-US" sz="600">
              <a:solidFill>
                <a:schemeClr val="bg2"/>
              </a:solidFill>
              <a:latin typeface="Verdana" pitchFamily="34" charset="0"/>
            </a:endParaRPr>
          </a:p>
        </p:txBody>
      </p:sp>
      <p:sp>
        <p:nvSpPr>
          <p:cNvPr id="18542" name="Text Box 240"/>
          <p:cNvSpPr txBox="1">
            <a:spLocks noChangeArrowheads="1"/>
          </p:cNvSpPr>
          <p:nvPr/>
        </p:nvSpPr>
        <p:spPr bwMode="auto">
          <a:xfrm rot="-3297290">
            <a:off x="2526393" y="1549751"/>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BB29</a:t>
            </a:r>
            <a:endParaRPr lang="en-US" sz="600">
              <a:solidFill>
                <a:schemeClr val="accent2"/>
              </a:solidFill>
              <a:latin typeface="Verdana" pitchFamily="34" charset="0"/>
            </a:endParaRPr>
          </a:p>
        </p:txBody>
      </p:sp>
      <p:sp>
        <p:nvSpPr>
          <p:cNvPr id="18543" name="Text Box 241"/>
          <p:cNvSpPr txBox="1">
            <a:spLocks noChangeArrowheads="1"/>
          </p:cNvSpPr>
          <p:nvPr/>
        </p:nvSpPr>
        <p:spPr bwMode="auto">
          <a:xfrm rot="1442467">
            <a:off x="3864429" y="1520268"/>
            <a:ext cx="333375"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a:t>
            </a:r>
            <a:endParaRPr lang="en-US" sz="600">
              <a:solidFill>
                <a:schemeClr val="bg2"/>
              </a:solidFill>
              <a:latin typeface="Verdana" pitchFamily="34" charset="0"/>
            </a:endParaRPr>
          </a:p>
        </p:txBody>
      </p:sp>
      <p:sp>
        <p:nvSpPr>
          <p:cNvPr id="18544" name="Text Box 242"/>
          <p:cNvSpPr txBox="1">
            <a:spLocks noChangeArrowheads="1"/>
          </p:cNvSpPr>
          <p:nvPr/>
        </p:nvSpPr>
        <p:spPr bwMode="auto">
          <a:xfrm rot="2676302">
            <a:off x="4201206" y="1471509"/>
            <a:ext cx="402544"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C4-C5</a:t>
            </a:r>
            <a:endParaRPr lang="en-US" sz="600">
              <a:solidFill>
                <a:schemeClr val="bg2"/>
              </a:solidFill>
              <a:latin typeface="Verdana" pitchFamily="34" charset="0"/>
            </a:endParaRPr>
          </a:p>
        </p:txBody>
      </p:sp>
      <p:sp>
        <p:nvSpPr>
          <p:cNvPr id="18545" name="Text Box 243"/>
          <p:cNvSpPr txBox="1">
            <a:spLocks noChangeArrowheads="1"/>
          </p:cNvSpPr>
          <p:nvPr/>
        </p:nvSpPr>
        <p:spPr bwMode="auto">
          <a:xfrm rot="783628">
            <a:off x="5272768" y="2137126"/>
            <a:ext cx="50459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C6+</a:t>
            </a:r>
            <a:r>
              <a:rPr lang="it-IT" sz="600">
                <a:solidFill>
                  <a:schemeClr val="accent2"/>
                </a:solidFill>
                <a:latin typeface="Verdana" pitchFamily="34" charset="0"/>
              </a:rPr>
              <a:t>UP2</a:t>
            </a:r>
            <a:endParaRPr lang="en-US" sz="600">
              <a:solidFill>
                <a:schemeClr val="accent2"/>
              </a:solidFill>
              <a:latin typeface="Verdana" pitchFamily="34" charset="0"/>
            </a:endParaRPr>
          </a:p>
        </p:txBody>
      </p:sp>
      <p:sp>
        <p:nvSpPr>
          <p:cNvPr id="18546" name="Text Box 244"/>
          <p:cNvSpPr txBox="1">
            <a:spLocks noChangeArrowheads="1"/>
          </p:cNvSpPr>
          <p:nvPr/>
        </p:nvSpPr>
        <p:spPr bwMode="auto">
          <a:xfrm rot="1969658">
            <a:off x="5261429" y="2358242"/>
            <a:ext cx="292554"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C9</a:t>
            </a:r>
            <a:endParaRPr lang="en-US" sz="600">
              <a:solidFill>
                <a:schemeClr val="bg2"/>
              </a:solidFill>
              <a:latin typeface="Verdana" pitchFamily="34" charset="0"/>
            </a:endParaRPr>
          </a:p>
        </p:txBody>
      </p:sp>
      <p:sp>
        <p:nvSpPr>
          <p:cNvPr id="18547" name="Text Box 248"/>
          <p:cNvSpPr txBox="1">
            <a:spLocks noChangeArrowheads="1"/>
          </p:cNvSpPr>
          <p:nvPr/>
        </p:nvSpPr>
        <p:spPr bwMode="auto">
          <a:xfrm rot="-5400000">
            <a:off x="4395675" y="2899692"/>
            <a:ext cx="96383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C41-C42-C43-C44</a:t>
            </a:r>
            <a:endParaRPr lang="en-US" sz="600">
              <a:solidFill>
                <a:schemeClr val="bg2"/>
              </a:solidFill>
              <a:latin typeface="Verdana" pitchFamily="34" charset="0"/>
            </a:endParaRPr>
          </a:p>
        </p:txBody>
      </p:sp>
      <p:sp>
        <p:nvSpPr>
          <p:cNvPr id="18548" name="Text Box 250"/>
          <p:cNvSpPr txBox="1">
            <a:spLocks noChangeArrowheads="1"/>
          </p:cNvSpPr>
          <p:nvPr/>
        </p:nvSpPr>
        <p:spPr bwMode="auto">
          <a:xfrm rot="-5400000">
            <a:off x="4053228" y="2926907"/>
            <a:ext cx="526143"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C51-C52</a:t>
            </a:r>
            <a:endParaRPr lang="en-US" sz="600">
              <a:solidFill>
                <a:schemeClr val="bg2"/>
              </a:solidFill>
              <a:latin typeface="Verdana" pitchFamily="34" charset="0"/>
            </a:endParaRPr>
          </a:p>
        </p:txBody>
      </p:sp>
      <p:sp>
        <p:nvSpPr>
          <p:cNvPr id="18549" name="Text Box 252"/>
          <p:cNvSpPr txBox="1">
            <a:spLocks noChangeArrowheads="1"/>
          </p:cNvSpPr>
          <p:nvPr/>
        </p:nvSpPr>
        <p:spPr bwMode="auto">
          <a:xfrm rot="-2772748">
            <a:off x="4945630" y="3426970"/>
            <a:ext cx="31976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C7</a:t>
            </a:r>
            <a:endParaRPr lang="en-US" sz="600">
              <a:solidFill>
                <a:schemeClr val="bg2"/>
              </a:solidFill>
              <a:latin typeface="Verdana" pitchFamily="34" charset="0"/>
            </a:endParaRPr>
          </a:p>
        </p:txBody>
      </p:sp>
      <p:sp>
        <p:nvSpPr>
          <p:cNvPr id="18550" name="Text Box 253"/>
          <p:cNvSpPr txBox="1">
            <a:spLocks noChangeArrowheads="1"/>
          </p:cNvSpPr>
          <p:nvPr/>
        </p:nvSpPr>
        <p:spPr bwMode="auto">
          <a:xfrm rot="-2772748">
            <a:off x="5078300" y="3523353"/>
            <a:ext cx="31976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C8</a:t>
            </a:r>
            <a:endParaRPr lang="en-US" sz="600">
              <a:solidFill>
                <a:schemeClr val="bg2"/>
              </a:solidFill>
              <a:latin typeface="Verdana" pitchFamily="34" charset="0"/>
            </a:endParaRPr>
          </a:p>
        </p:txBody>
      </p:sp>
      <p:sp>
        <p:nvSpPr>
          <p:cNvPr id="18551" name="Text Box 254"/>
          <p:cNvSpPr txBox="1">
            <a:spLocks noChangeArrowheads="1"/>
          </p:cNvSpPr>
          <p:nvPr/>
        </p:nvSpPr>
        <p:spPr bwMode="auto">
          <a:xfrm rot="-4313557">
            <a:off x="4416652" y="4449206"/>
            <a:ext cx="33450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C13</a:t>
            </a:r>
            <a:endParaRPr lang="en-US" sz="600">
              <a:solidFill>
                <a:schemeClr val="bg2"/>
              </a:solidFill>
              <a:latin typeface="Verdana" pitchFamily="34" charset="0"/>
            </a:endParaRPr>
          </a:p>
        </p:txBody>
      </p:sp>
      <p:sp>
        <p:nvSpPr>
          <p:cNvPr id="18552" name="Text Box 255"/>
          <p:cNvSpPr txBox="1">
            <a:spLocks noChangeArrowheads="1"/>
          </p:cNvSpPr>
          <p:nvPr/>
        </p:nvSpPr>
        <p:spPr bwMode="auto">
          <a:xfrm rot="37547461">
            <a:off x="4636634" y="4519510"/>
            <a:ext cx="33450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C14</a:t>
            </a:r>
            <a:endParaRPr lang="en-US" sz="600">
              <a:solidFill>
                <a:schemeClr val="bg2"/>
              </a:solidFill>
              <a:latin typeface="Verdana" pitchFamily="34" charset="0"/>
            </a:endParaRPr>
          </a:p>
        </p:txBody>
      </p:sp>
      <p:sp>
        <p:nvSpPr>
          <p:cNvPr id="18553" name="Text Box 256"/>
          <p:cNvSpPr txBox="1">
            <a:spLocks noChangeArrowheads="1"/>
          </p:cNvSpPr>
          <p:nvPr/>
        </p:nvSpPr>
        <p:spPr bwMode="auto">
          <a:xfrm rot="18435681">
            <a:off x="4200072" y="4372099"/>
            <a:ext cx="33450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C16</a:t>
            </a:r>
            <a:endParaRPr lang="en-US" sz="600">
              <a:solidFill>
                <a:schemeClr val="bg2"/>
              </a:solidFill>
              <a:latin typeface="Verdana" pitchFamily="34" charset="0"/>
            </a:endParaRPr>
          </a:p>
        </p:txBody>
      </p:sp>
      <p:sp>
        <p:nvSpPr>
          <p:cNvPr id="18554" name="Text Box 257"/>
          <p:cNvSpPr txBox="1">
            <a:spLocks noChangeArrowheads="1"/>
          </p:cNvSpPr>
          <p:nvPr/>
        </p:nvSpPr>
        <p:spPr bwMode="auto">
          <a:xfrm rot="-2799160">
            <a:off x="4058331" y="4312001"/>
            <a:ext cx="33450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C10</a:t>
            </a:r>
            <a:endParaRPr lang="en-US" sz="600">
              <a:solidFill>
                <a:schemeClr val="bg2"/>
              </a:solidFill>
              <a:latin typeface="Verdana" pitchFamily="34" charset="0"/>
            </a:endParaRPr>
          </a:p>
        </p:txBody>
      </p:sp>
      <p:sp>
        <p:nvSpPr>
          <p:cNvPr id="18555" name="Text Box 258"/>
          <p:cNvSpPr txBox="1">
            <a:spLocks noChangeArrowheads="1"/>
          </p:cNvSpPr>
          <p:nvPr/>
        </p:nvSpPr>
        <p:spPr bwMode="auto">
          <a:xfrm rot="-2190872">
            <a:off x="3858759" y="4249634"/>
            <a:ext cx="33450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C18</a:t>
            </a:r>
            <a:endParaRPr lang="en-US" sz="600">
              <a:solidFill>
                <a:schemeClr val="bg2"/>
              </a:solidFill>
              <a:latin typeface="Verdana" pitchFamily="34" charset="0"/>
            </a:endParaRPr>
          </a:p>
        </p:txBody>
      </p:sp>
      <p:sp>
        <p:nvSpPr>
          <p:cNvPr id="18556" name="Text Box 259"/>
          <p:cNvSpPr txBox="1">
            <a:spLocks noChangeArrowheads="1"/>
          </p:cNvSpPr>
          <p:nvPr/>
        </p:nvSpPr>
        <p:spPr bwMode="auto">
          <a:xfrm>
            <a:off x="3503839" y="3294063"/>
            <a:ext cx="489857" cy="2506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C45-C46</a:t>
            </a:r>
            <a:endParaRPr lang="en-US" sz="600">
              <a:solidFill>
                <a:schemeClr val="bg2"/>
              </a:solidFill>
              <a:latin typeface="Verdana" pitchFamily="34" charset="0"/>
            </a:endParaRPr>
          </a:p>
        </p:txBody>
      </p:sp>
      <p:sp>
        <p:nvSpPr>
          <p:cNvPr id="18557" name="Text Box 261"/>
          <p:cNvSpPr txBox="1">
            <a:spLocks noChangeArrowheads="1"/>
          </p:cNvSpPr>
          <p:nvPr/>
        </p:nvSpPr>
        <p:spPr bwMode="auto">
          <a:xfrm>
            <a:off x="3350760" y="3771447"/>
            <a:ext cx="93208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C29-C30-C31-C32</a:t>
            </a:r>
            <a:endParaRPr lang="en-US" sz="600">
              <a:solidFill>
                <a:schemeClr val="bg2"/>
              </a:solidFill>
              <a:latin typeface="Verdana" pitchFamily="34" charset="0"/>
            </a:endParaRPr>
          </a:p>
        </p:txBody>
      </p:sp>
      <p:sp>
        <p:nvSpPr>
          <p:cNvPr id="18558" name="Text Box 263"/>
          <p:cNvSpPr txBox="1">
            <a:spLocks noChangeArrowheads="1"/>
          </p:cNvSpPr>
          <p:nvPr/>
        </p:nvSpPr>
        <p:spPr bwMode="auto">
          <a:xfrm rot="1898318">
            <a:off x="3370036" y="4398179"/>
            <a:ext cx="33450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C12</a:t>
            </a:r>
            <a:endParaRPr lang="en-US" sz="600">
              <a:solidFill>
                <a:schemeClr val="bg2"/>
              </a:solidFill>
              <a:latin typeface="Verdana" pitchFamily="34" charset="0"/>
            </a:endParaRPr>
          </a:p>
        </p:txBody>
      </p:sp>
      <p:sp>
        <p:nvSpPr>
          <p:cNvPr id="18560" name="Text Box 265"/>
          <p:cNvSpPr txBox="1">
            <a:spLocks noChangeArrowheads="1"/>
          </p:cNvSpPr>
          <p:nvPr/>
        </p:nvSpPr>
        <p:spPr bwMode="auto">
          <a:xfrm rot="3178363">
            <a:off x="2732201" y="4554094"/>
            <a:ext cx="59417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C11+</a:t>
            </a:r>
            <a:r>
              <a:rPr lang="it-IT" sz="600">
                <a:solidFill>
                  <a:schemeClr val="accent2"/>
                </a:solidFill>
                <a:latin typeface="Verdana" pitchFamily="34" charset="0"/>
              </a:rPr>
              <a:t>UP1</a:t>
            </a:r>
            <a:endParaRPr lang="en-US" sz="600">
              <a:solidFill>
                <a:schemeClr val="accent2"/>
              </a:solidFill>
              <a:latin typeface="Verdana" pitchFamily="34" charset="0"/>
            </a:endParaRPr>
          </a:p>
        </p:txBody>
      </p:sp>
      <p:sp>
        <p:nvSpPr>
          <p:cNvPr id="18561" name="Text Box 266"/>
          <p:cNvSpPr txBox="1">
            <a:spLocks noChangeArrowheads="1"/>
          </p:cNvSpPr>
          <p:nvPr/>
        </p:nvSpPr>
        <p:spPr bwMode="auto">
          <a:xfrm rot="4780589">
            <a:off x="2432844" y="4563491"/>
            <a:ext cx="530679" cy="2506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C17+</a:t>
            </a:r>
            <a:r>
              <a:rPr lang="it-IT" sz="600">
                <a:solidFill>
                  <a:schemeClr val="accent2"/>
                </a:solidFill>
                <a:latin typeface="Verdana" pitchFamily="34" charset="0"/>
              </a:rPr>
              <a:t>UP3</a:t>
            </a:r>
            <a:endParaRPr lang="en-US" sz="600">
              <a:solidFill>
                <a:schemeClr val="accent2"/>
              </a:solidFill>
              <a:latin typeface="Verdana" pitchFamily="34" charset="0"/>
            </a:endParaRPr>
          </a:p>
        </p:txBody>
      </p:sp>
      <p:sp>
        <p:nvSpPr>
          <p:cNvPr id="18562" name="Text Box 272"/>
          <p:cNvSpPr txBox="1">
            <a:spLocks noChangeArrowheads="1"/>
          </p:cNvSpPr>
          <p:nvPr/>
        </p:nvSpPr>
        <p:spPr bwMode="auto">
          <a:xfrm rot="1437197">
            <a:off x="1743983" y="3498165"/>
            <a:ext cx="574902" cy="2506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C19/</a:t>
            </a:r>
            <a:r>
              <a:rPr lang="it-IT" sz="600">
                <a:solidFill>
                  <a:schemeClr val="accent2"/>
                </a:solidFill>
                <a:latin typeface="Verdana" pitchFamily="34" charset="0"/>
              </a:rPr>
              <a:t>TEMP</a:t>
            </a:r>
            <a:endParaRPr lang="en-US" sz="600">
              <a:solidFill>
                <a:schemeClr val="accent2"/>
              </a:solidFill>
              <a:latin typeface="Verdana" pitchFamily="34" charset="0"/>
            </a:endParaRPr>
          </a:p>
        </p:txBody>
      </p:sp>
      <p:sp>
        <p:nvSpPr>
          <p:cNvPr id="18563" name="Text Box 273"/>
          <p:cNvSpPr txBox="1">
            <a:spLocks noChangeArrowheads="1"/>
          </p:cNvSpPr>
          <p:nvPr/>
        </p:nvSpPr>
        <p:spPr bwMode="auto">
          <a:xfrm rot="2982792">
            <a:off x="1739447" y="3121701"/>
            <a:ext cx="289152" cy="2506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C22</a:t>
            </a:r>
            <a:endParaRPr lang="en-US" sz="600">
              <a:solidFill>
                <a:schemeClr val="bg2"/>
              </a:solidFill>
              <a:latin typeface="Verdana" pitchFamily="34" charset="0"/>
            </a:endParaRPr>
          </a:p>
        </p:txBody>
      </p:sp>
      <p:sp>
        <p:nvSpPr>
          <p:cNvPr id="18564" name="Text Box 274"/>
          <p:cNvSpPr txBox="1">
            <a:spLocks noChangeArrowheads="1"/>
          </p:cNvSpPr>
          <p:nvPr/>
        </p:nvSpPr>
        <p:spPr bwMode="auto">
          <a:xfrm rot="2982792">
            <a:off x="1978706" y="3127369"/>
            <a:ext cx="289151" cy="2506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C24</a:t>
            </a:r>
            <a:endParaRPr lang="en-US" sz="600">
              <a:solidFill>
                <a:schemeClr val="bg2"/>
              </a:solidFill>
              <a:latin typeface="Verdana" pitchFamily="34" charset="0"/>
            </a:endParaRPr>
          </a:p>
        </p:txBody>
      </p:sp>
      <p:sp>
        <p:nvSpPr>
          <p:cNvPr id="18565" name="Text Box 278"/>
          <p:cNvSpPr txBox="1">
            <a:spLocks noChangeArrowheads="1"/>
          </p:cNvSpPr>
          <p:nvPr/>
        </p:nvSpPr>
        <p:spPr bwMode="auto">
          <a:xfrm rot="16860474">
            <a:off x="3416528" y="5521902"/>
            <a:ext cx="549955"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rgbClr val="FF0000"/>
                </a:solidFill>
                <a:latin typeface="Verdana" pitchFamily="34" charset="0"/>
              </a:rPr>
              <a:t>da ord.</a:t>
            </a:r>
            <a:endParaRPr lang="en-US" sz="600">
              <a:solidFill>
                <a:srgbClr val="FF0000"/>
              </a:solidFill>
              <a:latin typeface="Verdana" pitchFamily="34" charset="0"/>
            </a:endParaRPr>
          </a:p>
        </p:txBody>
      </p:sp>
      <p:sp>
        <p:nvSpPr>
          <p:cNvPr id="18566" name="Rectangle 96"/>
          <p:cNvSpPr>
            <a:spLocks noChangeArrowheads="1"/>
          </p:cNvSpPr>
          <p:nvPr/>
        </p:nvSpPr>
        <p:spPr bwMode="auto">
          <a:xfrm>
            <a:off x="617992" y="3364366"/>
            <a:ext cx="161018" cy="144009"/>
          </a:xfrm>
          <a:prstGeom prst="rect">
            <a:avLst/>
          </a:prstGeom>
          <a:solidFill>
            <a:srgbClr val="3366FF"/>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600">
                <a:latin typeface="Verdana" pitchFamily="34" charset="0"/>
              </a:rPr>
              <a:t>RMT</a:t>
            </a:r>
          </a:p>
        </p:txBody>
      </p:sp>
      <p:sp>
        <p:nvSpPr>
          <p:cNvPr id="18567" name="Text Box 288"/>
          <p:cNvSpPr txBox="1">
            <a:spLocks noChangeArrowheads="1"/>
          </p:cNvSpPr>
          <p:nvPr/>
        </p:nvSpPr>
        <p:spPr bwMode="auto">
          <a:xfrm>
            <a:off x="938893" y="3748768"/>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A7T1</a:t>
            </a:r>
            <a:endParaRPr lang="en-US" sz="600">
              <a:solidFill>
                <a:schemeClr val="accent2"/>
              </a:solidFill>
              <a:latin typeface="Verdana" pitchFamily="34" charset="0"/>
            </a:endParaRPr>
          </a:p>
        </p:txBody>
      </p:sp>
      <p:sp>
        <p:nvSpPr>
          <p:cNvPr id="18568" name="Text Box 289"/>
          <p:cNvSpPr txBox="1">
            <a:spLocks noChangeArrowheads="1"/>
          </p:cNvSpPr>
          <p:nvPr/>
        </p:nvSpPr>
        <p:spPr bwMode="auto">
          <a:xfrm>
            <a:off x="842510" y="3292929"/>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A7T3</a:t>
            </a:r>
            <a:endParaRPr lang="en-US" sz="600">
              <a:solidFill>
                <a:schemeClr val="accent2"/>
              </a:solidFill>
              <a:latin typeface="Verdana" pitchFamily="34" charset="0"/>
            </a:endParaRPr>
          </a:p>
        </p:txBody>
      </p:sp>
      <p:sp>
        <p:nvSpPr>
          <p:cNvPr id="18569" name="Text Box 290"/>
          <p:cNvSpPr txBox="1">
            <a:spLocks noChangeArrowheads="1"/>
          </p:cNvSpPr>
          <p:nvPr/>
        </p:nvSpPr>
        <p:spPr bwMode="auto">
          <a:xfrm rot="-2755736">
            <a:off x="285750" y="3441143"/>
            <a:ext cx="450170"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A7T2</a:t>
            </a:r>
            <a:endParaRPr lang="en-US" sz="600">
              <a:solidFill>
                <a:schemeClr val="accent2"/>
              </a:solidFill>
              <a:latin typeface="Verdana" pitchFamily="34" charset="0"/>
            </a:endParaRPr>
          </a:p>
        </p:txBody>
      </p:sp>
      <p:sp>
        <p:nvSpPr>
          <p:cNvPr id="18570" name="Text Box 292"/>
          <p:cNvSpPr txBox="1">
            <a:spLocks noChangeArrowheads="1"/>
          </p:cNvSpPr>
          <p:nvPr/>
        </p:nvSpPr>
        <p:spPr bwMode="auto">
          <a:xfrm rot="2483472">
            <a:off x="2736171" y="2211965"/>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rgbClr val="FF0000"/>
                </a:solidFill>
                <a:latin typeface="Verdana" pitchFamily="34" charset="0"/>
              </a:rPr>
              <a:t>8x10G</a:t>
            </a:r>
            <a:endParaRPr lang="en-US" sz="600">
              <a:solidFill>
                <a:srgbClr val="FF0000"/>
              </a:solidFill>
              <a:latin typeface="Verdana" pitchFamily="34" charset="0"/>
            </a:endParaRPr>
          </a:p>
        </p:txBody>
      </p:sp>
      <p:sp>
        <p:nvSpPr>
          <p:cNvPr id="18571" name="Text Box 293"/>
          <p:cNvSpPr txBox="1">
            <a:spLocks noChangeArrowheads="1"/>
          </p:cNvSpPr>
          <p:nvPr/>
        </p:nvSpPr>
        <p:spPr bwMode="auto">
          <a:xfrm rot="2483472">
            <a:off x="4373563" y="3559072"/>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rgbClr val="FF0000"/>
                </a:solidFill>
                <a:latin typeface="Verdana" pitchFamily="34" charset="0"/>
              </a:rPr>
              <a:t>8x10G</a:t>
            </a:r>
            <a:endParaRPr lang="en-US" sz="600">
              <a:solidFill>
                <a:srgbClr val="FF0000"/>
              </a:solidFill>
              <a:latin typeface="Verdana" pitchFamily="34" charset="0"/>
            </a:endParaRPr>
          </a:p>
        </p:txBody>
      </p:sp>
      <p:sp>
        <p:nvSpPr>
          <p:cNvPr id="18572" name="Text Box 294"/>
          <p:cNvSpPr txBox="1">
            <a:spLocks noChangeArrowheads="1"/>
          </p:cNvSpPr>
          <p:nvPr/>
        </p:nvSpPr>
        <p:spPr bwMode="auto">
          <a:xfrm rot="-2764895">
            <a:off x="4279447" y="2213099"/>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rgbClr val="FF0000"/>
                </a:solidFill>
                <a:latin typeface="Verdana" pitchFamily="34" charset="0"/>
              </a:rPr>
              <a:t>8x10G</a:t>
            </a:r>
            <a:endParaRPr lang="en-US" sz="600">
              <a:solidFill>
                <a:srgbClr val="FF0000"/>
              </a:solidFill>
              <a:latin typeface="Verdana" pitchFamily="34" charset="0"/>
            </a:endParaRPr>
          </a:p>
        </p:txBody>
      </p:sp>
      <p:sp>
        <p:nvSpPr>
          <p:cNvPr id="18573" name="Text Box 295"/>
          <p:cNvSpPr txBox="1">
            <a:spLocks noChangeArrowheads="1"/>
          </p:cNvSpPr>
          <p:nvPr/>
        </p:nvSpPr>
        <p:spPr bwMode="auto">
          <a:xfrm rot="-2764895">
            <a:off x="2644322" y="3501242"/>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rgbClr val="FF0000"/>
                </a:solidFill>
                <a:latin typeface="Verdana" pitchFamily="34" charset="0"/>
              </a:rPr>
              <a:t>8x10G</a:t>
            </a:r>
            <a:endParaRPr lang="en-US" sz="600">
              <a:solidFill>
                <a:srgbClr val="FF0000"/>
              </a:solidFill>
              <a:latin typeface="Verdana" pitchFamily="34" charset="0"/>
            </a:endParaRPr>
          </a:p>
        </p:txBody>
      </p:sp>
      <p:sp>
        <p:nvSpPr>
          <p:cNvPr id="18574" name="Rectangle 50"/>
          <p:cNvSpPr>
            <a:spLocks noChangeArrowheads="1"/>
          </p:cNvSpPr>
          <p:nvPr/>
        </p:nvSpPr>
        <p:spPr bwMode="auto">
          <a:xfrm>
            <a:off x="5665108" y="4972277"/>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Fe</a:t>
            </a:r>
          </a:p>
        </p:txBody>
      </p:sp>
      <p:sp>
        <p:nvSpPr>
          <p:cNvPr id="18575" name="Rectangle 31"/>
          <p:cNvSpPr>
            <a:spLocks noChangeArrowheads="1"/>
          </p:cNvSpPr>
          <p:nvPr/>
        </p:nvSpPr>
        <p:spPr bwMode="auto">
          <a:xfrm>
            <a:off x="4733018" y="5004028"/>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Pa</a:t>
            </a:r>
            <a:r>
              <a:rPr lang="it-IT" sz="1200" baseline="-25000">
                <a:latin typeface="Verdana" pitchFamily="34" charset="0"/>
              </a:rPr>
              <a:t>1</a:t>
            </a:r>
          </a:p>
        </p:txBody>
      </p:sp>
      <p:sp>
        <p:nvSpPr>
          <p:cNvPr id="18576" name="Text Box 301"/>
          <p:cNvSpPr txBox="1">
            <a:spLocks noChangeArrowheads="1"/>
          </p:cNvSpPr>
          <p:nvPr/>
        </p:nvSpPr>
        <p:spPr bwMode="auto">
          <a:xfrm rot="2334424">
            <a:off x="3173867" y="4494563"/>
            <a:ext cx="37759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BB31</a:t>
            </a:r>
            <a:endParaRPr lang="en-US" sz="600">
              <a:solidFill>
                <a:schemeClr val="bg2"/>
              </a:solidFill>
              <a:latin typeface="Verdana" pitchFamily="34" charset="0"/>
            </a:endParaRPr>
          </a:p>
        </p:txBody>
      </p:sp>
      <p:sp>
        <p:nvSpPr>
          <p:cNvPr id="18578" name="Line 229"/>
          <p:cNvSpPr>
            <a:spLocks noChangeShapeType="1"/>
          </p:cNvSpPr>
          <p:nvPr/>
        </p:nvSpPr>
        <p:spPr bwMode="auto">
          <a:xfrm flipV="1">
            <a:off x="1453697" y="2239510"/>
            <a:ext cx="1061357" cy="1928812"/>
          </a:xfrm>
          <a:prstGeom prst="line">
            <a:avLst/>
          </a:prstGeom>
          <a:noFill/>
          <a:ln w="2857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579" name="Text Box 264"/>
          <p:cNvSpPr txBox="1">
            <a:spLocks noChangeArrowheads="1"/>
          </p:cNvSpPr>
          <p:nvPr/>
        </p:nvSpPr>
        <p:spPr bwMode="auto">
          <a:xfrm rot="-3622617">
            <a:off x="1776299" y="2657032"/>
            <a:ext cx="820964"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BB4-1</a:t>
            </a:r>
            <a:r>
              <a:rPr lang="it-IT" sz="600">
                <a:solidFill>
                  <a:schemeClr val="bg2"/>
                </a:solidFill>
                <a:latin typeface="Verdana" pitchFamily="34" charset="0"/>
              </a:rPr>
              <a:t>+C15</a:t>
            </a:r>
            <a:endParaRPr lang="en-US" sz="600">
              <a:solidFill>
                <a:schemeClr val="bg2"/>
              </a:solidFill>
              <a:latin typeface="Verdana" pitchFamily="34" charset="0"/>
            </a:endParaRPr>
          </a:p>
        </p:txBody>
      </p:sp>
      <p:sp>
        <p:nvSpPr>
          <p:cNvPr id="18580" name="Rectangle 35"/>
          <p:cNvSpPr>
            <a:spLocks noChangeArrowheads="1"/>
          </p:cNvSpPr>
          <p:nvPr/>
        </p:nvSpPr>
        <p:spPr bwMode="auto">
          <a:xfrm>
            <a:off x="1164546" y="4007304"/>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Ca</a:t>
            </a:r>
            <a:r>
              <a:rPr lang="it-IT" sz="1200" baseline="-25000">
                <a:latin typeface="Verdana" pitchFamily="34" charset="0"/>
              </a:rPr>
              <a:t>1</a:t>
            </a:r>
          </a:p>
        </p:txBody>
      </p:sp>
      <p:sp>
        <p:nvSpPr>
          <p:cNvPr id="18581" name="Rectangle 38"/>
          <p:cNvSpPr>
            <a:spLocks noChangeArrowheads="1"/>
          </p:cNvSpPr>
          <p:nvPr/>
        </p:nvSpPr>
        <p:spPr bwMode="auto">
          <a:xfrm>
            <a:off x="2389188" y="1915206"/>
            <a:ext cx="360589" cy="359455"/>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2</a:t>
            </a:r>
          </a:p>
        </p:txBody>
      </p:sp>
      <p:sp>
        <p:nvSpPr>
          <p:cNvPr id="18582" name="Line 5"/>
          <p:cNvSpPr>
            <a:spLocks noChangeShapeType="1"/>
          </p:cNvSpPr>
          <p:nvPr/>
        </p:nvSpPr>
        <p:spPr bwMode="auto">
          <a:xfrm flipV="1">
            <a:off x="2230438" y="5171848"/>
            <a:ext cx="505732" cy="792616"/>
          </a:xfrm>
          <a:prstGeom prst="line">
            <a:avLst/>
          </a:prstGeom>
          <a:noFill/>
          <a:ln w="9525">
            <a:solidFill>
              <a:schemeClr val="tx1"/>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lstStyle/>
          <a:p>
            <a:endParaRPr lang="it-IT"/>
          </a:p>
        </p:txBody>
      </p:sp>
      <p:sp>
        <p:nvSpPr>
          <p:cNvPr id="18583" name="Rectangle 90"/>
          <p:cNvSpPr>
            <a:spLocks noChangeArrowheads="1"/>
          </p:cNvSpPr>
          <p:nvPr/>
        </p:nvSpPr>
        <p:spPr bwMode="auto">
          <a:xfrm>
            <a:off x="2030867" y="5927045"/>
            <a:ext cx="289151"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Br</a:t>
            </a:r>
          </a:p>
        </p:txBody>
      </p:sp>
      <p:sp>
        <p:nvSpPr>
          <p:cNvPr id="18584" name="Rectangle 69"/>
          <p:cNvSpPr>
            <a:spLocks noChangeArrowheads="1"/>
          </p:cNvSpPr>
          <p:nvPr/>
        </p:nvSpPr>
        <p:spPr bwMode="auto">
          <a:xfrm>
            <a:off x="2566081" y="5004028"/>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Ba</a:t>
            </a:r>
            <a:r>
              <a:rPr lang="it-IT" sz="1200" baseline="-25000">
                <a:latin typeface="Verdana" pitchFamily="34" charset="0"/>
              </a:rPr>
              <a:t>1</a:t>
            </a:r>
          </a:p>
        </p:txBody>
      </p:sp>
      <p:sp>
        <p:nvSpPr>
          <p:cNvPr id="18585" name="Text Box 213"/>
          <p:cNvSpPr txBox="1">
            <a:spLocks noChangeArrowheads="1"/>
          </p:cNvSpPr>
          <p:nvPr/>
        </p:nvSpPr>
        <p:spPr bwMode="auto">
          <a:xfrm rot="1209649" flipH="1">
            <a:off x="3543528" y="4237161"/>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BB16</a:t>
            </a:r>
            <a:endParaRPr lang="en-US" sz="600">
              <a:solidFill>
                <a:schemeClr val="accent2"/>
              </a:solidFill>
              <a:latin typeface="Verdana" pitchFamily="34" charset="0"/>
            </a:endParaRPr>
          </a:p>
        </p:txBody>
      </p:sp>
      <p:sp>
        <p:nvSpPr>
          <p:cNvPr id="18586" name="Text Box 238"/>
          <p:cNvSpPr txBox="1">
            <a:spLocks noChangeArrowheads="1"/>
          </p:cNvSpPr>
          <p:nvPr/>
        </p:nvSpPr>
        <p:spPr bwMode="auto">
          <a:xfrm rot="-22804356">
            <a:off x="814161" y="2180215"/>
            <a:ext cx="47851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C26</a:t>
            </a:r>
            <a:endParaRPr lang="en-US" sz="600">
              <a:solidFill>
                <a:schemeClr val="bg2"/>
              </a:solidFill>
              <a:latin typeface="Verdana" pitchFamily="34" charset="0"/>
            </a:endParaRPr>
          </a:p>
        </p:txBody>
      </p:sp>
      <p:sp>
        <p:nvSpPr>
          <p:cNvPr id="18587" name="Text Box 238"/>
          <p:cNvSpPr txBox="1">
            <a:spLocks noChangeArrowheads="1"/>
          </p:cNvSpPr>
          <p:nvPr/>
        </p:nvSpPr>
        <p:spPr bwMode="auto">
          <a:xfrm rot="-20281403">
            <a:off x="847045" y="2565751"/>
            <a:ext cx="47851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bg2"/>
                </a:solidFill>
                <a:latin typeface="Verdana" pitchFamily="34" charset="0"/>
              </a:rPr>
              <a:t>C27</a:t>
            </a:r>
            <a:endParaRPr lang="en-US" sz="600">
              <a:solidFill>
                <a:schemeClr val="bg2"/>
              </a:solidFill>
              <a:latin typeface="Verdana" pitchFamily="34" charset="0"/>
            </a:endParaRPr>
          </a:p>
        </p:txBody>
      </p:sp>
      <p:sp>
        <p:nvSpPr>
          <p:cNvPr id="18591" name="Text Box 301"/>
          <p:cNvSpPr txBox="1">
            <a:spLocks noChangeArrowheads="1"/>
          </p:cNvSpPr>
          <p:nvPr/>
        </p:nvSpPr>
        <p:spPr bwMode="auto">
          <a:xfrm rot="1679951">
            <a:off x="3516313" y="4366429"/>
            <a:ext cx="450169"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it-IT" sz="600">
                <a:solidFill>
                  <a:schemeClr val="accent2"/>
                </a:solidFill>
                <a:latin typeface="Verdana" pitchFamily="34" charset="0"/>
              </a:rPr>
              <a:t>BB30*</a:t>
            </a:r>
            <a:endParaRPr lang="en-US" sz="600">
              <a:solidFill>
                <a:schemeClr val="bg2"/>
              </a:solidFill>
              <a:latin typeface="Verdana" pitchFamily="34" charset="0"/>
            </a:endParaRPr>
          </a:p>
        </p:txBody>
      </p:sp>
      <p:sp>
        <p:nvSpPr>
          <p:cNvPr id="18592" name="Rectangle 96"/>
          <p:cNvSpPr>
            <a:spLocks noChangeArrowheads="1"/>
          </p:cNvSpPr>
          <p:nvPr/>
        </p:nvSpPr>
        <p:spPr bwMode="auto">
          <a:xfrm>
            <a:off x="3116036" y="4193268"/>
            <a:ext cx="96384" cy="80509"/>
          </a:xfrm>
          <a:prstGeom prst="rect">
            <a:avLst/>
          </a:prstGeom>
          <a:solidFill>
            <a:srgbClr val="3366FF"/>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300">
                <a:latin typeface="Verdana" pitchFamily="34" charset="0"/>
              </a:rPr>
              <a:t>RM1</a:t>
            </a:r>
          </a:p>
        </p:txBody>
      </p:sp>
      <p:sp>
        <p:nvSpPr>
          <p:cNvPr id="18593" name="Text Box 301"/>
          <p:cNvSpPr txBox="1">
            <a:spLocks noChangeArrowheads="1"/>
          </p:cNvSpPr>
          <p:nvPr/>
        </p:nvSpPr>
        <p:spPr bwMode="auto">
          <a:xfrm>
            <a:off x="1099911" y="6482670"/>
            <a:ext cx="3151188" cy="1582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hangingPunct="1">
              <a:spcBef>
                <a:spcPct val="50000"/>
              </a:spcBef>
            </a:pPr>
            <a:r>
              <a:rPr lang="en-US" sz="600">
                <a:solidFill>
                  <a:schemeClr val="accent2"/>
                </a:solidFill>
                <a:latin typeface="Verdana" pitchFamily="34" charset="0"/>
              </a:rPr>
              <a:t>* - BB30 is landing in RM1, and will be extended up to RM2</a:t>
            </a:r>
            <a:endParaRPr lang="en-US" sz="600">
              <a:solidFill>
                <a:schemeClr val="bg2"/>
              </a:solidFill>
              <a:latin typeface="Verdana" pitchFamily="34" charset="0"/>
            </a:endParaRPr>
          </a:p>
        </p:txBody>
      </p:sp>
      <p:sp>
        <p:nvSpPr>
          <p:cNvPr id="18596" name="Rectangle 38"/>
          <p:cNvSpPr>
            <a:spLocks noChangeArrowheads="1"/>
          </p:cNvSpPr>
          <p:nvPr/>
        </p:nvSpPr>
        <p:spPr bwMode="auto">
          <a:xfrm>
            <a:off x="2442483" y="1961696"/>
            <a:ext cx="360589" cy="359456"/>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2</a:t>
            </a:r>
          </a:p>
        </p:txBody>
      </p:sp>
      <p:sp>
        <p:nvSpPr>
          <p:cNvPr id="18597" name="Rectangle 33"/>
          <p:cNvSpPr>
            <a:spLocks noChangeArrowheads="1"/>
          </p:cNvSpPr>
          <p:nvPr/>
        </p:nvSpPr>
        <p:spPr bwMode="auto">
          <a:xfrm>
            <a:off x="4565197" y="1982107"/>
            <a:ext cx="360589" cy="359456"/>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1</a:t>
            </a:r>
          </a:p>
        </p:txBody>
      </p:sp>
      <p:sp>
        <p:nvSpPr>
          <p:cNvPr id="18598" name="Rectangle 51"/>
          <p:cNvSpPr>
            <a:spLocks noChangeArrowheads="1"/>
          </p:cNvSpPr>
          <p:nvPr/>
        </p:nvSpPr>
        <p:spPr bwMode="auto">
          <a:xfrm>
            <a:off x="4565197" y="3679599"/>
            <a:ext cx="360589" cy="360589"/>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Bo</a:t>
            </a:r>
            <a:r>
              <a:rPr lang="it-IT" sz="1200" baseline="-25000">
                <a:latin typeface="Verdana" pitchFamily="34" charset="0"/>
              </a:rPr>
              <a:t>1</a:t>
            </a:r>
          </a:p>
        </p:txBody>
      </p:sp>
      <p:sp>
        <p:nvSpPr>
          <p:cNvPr id="18599" name="Rectangle 97"/>
          <p:cNvSpPr>
            <a:spLocks noChangeArrowheads="1"/>
          </p:cNvSpPr>
          <p:nvPr/>
        </p:nvSpPr>
        <p:spPr bwMode="auto">
          <a:xfrm>
            <a:off x="2436813" y="3679599"/>
            <a:ext cx="360589" cy="360589"/>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RM</a:t>
            </a:r>
            <a:r>
              <a:rPr lang="it-IT" sz="1200" baseline="-25000">
                <a:latin typeface="Verdana" pitchFamily="34" charset="0"/>
              </a:rPr>
              <a:t>2</a:t>
            </a:r>
          </a:p>
        </p:txBody>
      </p:sp>
      <p:sp>
        <p:nvSpPr>
          <p:cNvPr id="18600" name="Rectangle 69"/>
          <p:cNvSpPr>
            <a:spLocks noChangeArrowheads="1"/>
          </p:cNvSpPr>
          <p:nvPr/>
        </p:nvSpPr>
        <p:spPr bwMode="auto">
          <a:xfrm>
            <a:off x="2618242" y="4965474"/>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Ba</a:t>
            </a:r>
            <a:r>
              <a:rPr lang="it-IT" sz="1200" baseline="-25000">
                <a:latin typeface="Verdana" pitchFamily="34" charset="0"/>
              </a:rPr>
              <a:t>1</a:t>
            </a:r>
          </a:p>
        </p:txBody>
      </p:sp>
      <p:sp>
        <p:nvSpPr>
          <p:cNvPr id="18601" name="Rectangle 68"/>
          <p:cNvSpPr>
            <a:spLocks noChangeArrowheads="1"/>
          </p:cNvSpPr>
          <p:nvPr/>
        </p:nvSpPr>
        <p:spPr bwMode="auto">
          <a:xfrm>
            <a:off x="3254376" y="4972278"/>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Na</a:t>
            </a:r>
            <a:r>
              <a:rPr lang="it-IT" sz="1200" baseline="-25000">
                <a:latin typeface="Verdana" pitchFamily="34" charset="0"/>
              </a:rPr>
              <a:t>1</a:t>
            </a:r>
          </a:p>
        </p:txBody>
      </p:sp>
      <p:sp>
        <p:nvSpPr>
          <p:cNvPr id="18602" name="Rectangle 60"/>
          <p:cNvSpPr>
            <a:spLocks noChangeArrowheads="1"/>
          </p:cNvSpPr>
          <p:nvPr/>
        </p:nvSpPr>
        <p:spPr bwMode="auto">
          <a:xfrm>
            <a:off x="3832679" y="1081768"/>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Mi</a:t>
            </a:r>
            <a:r>
              <a:rPr lang="it-IT" sz="1200" baseline="-25000">
                <a:latin typeface="Verdana" pitchFamily="34" charset="0"/>
              </a:rPr>
              <a:t>3</a:t>
            </a:r>
          </a:p>
        </p:txBody>
      </p:sp>
      <p:sp>
        <p:nvSpPr>
          <p:cNvPr id="18603" name="Rectangle 93"/>
          <p:cNvSpPr>
            <a:spLocks noChangeArrowheads="1"/>
          </p:cNvSpPr>
          <p:nvPr/>
        </p:nvSpPr>
        <p:spPr bwMode="auto">
          <a:xfrm>
            <a:off x="3781653" y="4972278"/>
            <a:ext cx="359455"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Ct</a:t>
            </a:r>
            <a:r>
              <a:rPr lang="it-IT" sz="1200" baseline="-25000">
                <a:latin typeface="Verdana" pitchFamily="34" charset="0"/>
              </a:rPr>
              <a:t>1</a:t>
            </a:r>
          </a:p>
        </p:txBody>
      </p:sp>
      <p:sp>
        <p:nvSpPr>
          <p:cNvPr id="18604" name="Rectangle 55"/>
          <p:cNvSpPr>
            <a:spLocks noChangeArrowheads="1"/>
          </p:cNvSpPr>
          <p:nvPr/>
        </p:nvSpPr>
        <p:spPr bwMode="auto">
          <a:xfrm>
            <a:off x="5761492" y="2239510"/>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Pd</a:t>
            </a:r>
            <a:r>
              <a:rPr lang="it-IT" sz="1200" baseline="-25000">
                <a:latin typeface="Verdana" pitchFamily="34" charset="0"/>
              </a:rPr>
              <a:t>2</a:t>
            </a:r>
          </a:p>
        </p:txBody>
      </p:sp>
      <p:sp>
        <p:nvSpPr>
          <p:cNvPr id="18605" name="Rectangle 35"/>
          <p:cNvSpPr>
            <a:spLocks noChangeArrowheads="1"/>
          </p:cNvSpPr>
          <p:nvPr/>
        </p:nvSpPr>
        <p:spPr bwMode="auto">
          <a:xfrm>
            <a:off x="1207635" y="4058331"/>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Ca</a:t>
            </a:r>
            <a:r>
              <a:rPr lang="it-IT" sz="1200" baseline="-25000">
                <a:latin typeface="Verdana" pitchFamily="34" charset="0"/>
              </a:rPr>
              <a:t>1</a:t>
            </a:r>
          </a:p>
        </p:txBody>
      </p:sp>
      <p:sp>
        <p:nvSpPr>
          <p:cNvPr id="18606" name="Rectangle 31"/>
          <p:cNvSpPr>
            <a:spLocks noChangeArrowheads="1"/>
          </p:cNvSpPr>
          <p:nvPr/>
        </p:nvSpPr>
        <p:spPr bwMode="auto">
          <a:xfrm>
            <a:off x="4778376" y="4965474"/>
            <a:ext cx="360589" cy="360589"/>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1200">
                <a:latin typeface="Verdana" pitchFamily="34" charset="0"/>
              </a:rPr>
              <a:t>Pa</a:t>
            </a:r>
            <a:r>
              <a:rPr lang="it-IT" sz="1200" baseline="-25000">
                <a:latin typeface="Verdana" pitchFamily="34" charset="0"/>
              </a:rPr>
              <a:t>1</a:t>
            </a:r>
          </a:p>
        </p:txBody>
      </p:sp>
      <p:sp>
        <p:nvSpPr>
          <p:cNvPr id="18607" name="Rectangle 56"/>
          <p:cNvSpPr>
            <a:spLocks noChangeArrowheads="1"/>
          </p:cNvSpPr>
          <p:nvPr/>
        </p:nvSpPr>
        <p:spPr bwMode="auto">
          <a:xfrm>
            <a:off x="4417786" y="335643"/>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Tn</a:t>
            </a:r>
          </a:p>
        </p:txBody>
      </p:sp>
      <p:sp>
        <p:nvSpPr>
          <p:cNvPr id="18608" name="Rectangle 53"/>
          <p:cNvSpPr>
            <a:spLocks noChangeArrowheads="1"/>
          </p:cNvSpPr>
          <p:nvPr/>
        </p:nvSpPr>
        <p:spPr bwMode="auto">
          <a:xfrm>
            <a:off x="6462260" y="2317751"/>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Ve</a:t>
            </a:r>
          </a:p>
        </p:txBody>
      </p:sp>
      <p:sp>
        <p:nvSpPr>
          <p:cNvPr id="18609" name="Rectangle 41"/>
          <p:cNvSpPr>
            <a:spLocks noChangeArrowheads="1"/>
          </p:cNvSpPr>
          <p:nvPr/>
        </p:nvSpPr>
        <p:spPr bwMode="auto">
          <a:xfrm>
            <a:off x="553358" y="2432277"/>
            <a:ext cx="289152"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r"/>
            <a:r>
              <a:rPr lang="it-IT" sz="800">
                <a:latin typeface="Verdana" pitchFamily="34" charset="0"/>
              </a:rPr>
              <a:t>Ge1</a:t>
            </a:r>
          </a:p>
        </p:txBody>
      </p:sp>
      <p:sp>
        <p:nvSpPr>
          <p:cNvPr id="18610" name="Rectangle 96"/>
          <p:cNvSpPr>
            <a:spLocks noChangeArrowheads="1"/>
          </p:cNvSpPr>
          <p:nvPr/>
        </p:nvSpPr>
        <p:spPr bwMode="auto">
          <a:xfrm>
            <a:off x="167822" y="3782786"/>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r"/>
            <a:r>
              <a:rPr lang="it-IT" sz="800">
                <a:latin typeface="Verdana" pitchFamily="34" charset="0"/>
              </a:rPr>
              <a:t>Fra</a:t>
            </a:r>
          </a:p>
        </p:txBody>
      </p:sp>
      <p:sp>
        <p:nvSpPr>
          <p:cNvPr id="18611" name="Rectangle 42"/>
          <p:cNvSpPr>
            <a:spLocks noChangeArrowheads="1"/>
          </p:cNvSpPr>
          <p:nvPr/>
        </p:nvSpPr>
        <p:spPr bwMode="auto">
          <a:xfrm>
            <a:off x="528411" y="4175125"/>
            <a:ext cx="289152"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r"/>
            <a:r>
              <a:rPr lang="it-IT" sz="800">
                <a:latin typeface="Verdana" pitchFamily="34" charset="0"/>
              </a:rPr>
              <a:t>Ss</a:t>
            </a:r>
          </a:p>
        </p:txBody>
      </p:sp>
      <p:sp>
        <p:nvSpPr>
          <p:cNvPr id="18612" name="Rectangle 101"/>
          <p:cNvSpPr>
            <a:spLocks noChangeArrowheads="1"/>
          </p:cNvSpPr>
          <p:nvPr/>
        </p:nvSpPr>
        <p:spPr bwMode="auto">
          <a:xfrm>
            <a:off x="1588635" y="4875893"/>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Aq1</a:t>
            </a:r>
          </a:p>
        </p:txBody>
      </p:sp>
      <p:sp>
        <p:nvSpPr>
          <p:cNvPr id="18613" name="Rectangle 100"/>
          <p:cNvSpPr>
            <a:spLocks noChangeArrowheads="1"/>
          </p:cNvSpPr>
          <p:nvPr/>
        </p:nvSpPr>
        <p:spPr bwMode="auto">
          <a:xfrm>
            <a:off x="1975304" y="5107215"/>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Pg</a:t>
            </a:r>
          </a:p>
        </p:txBody>
      </p:sp>
      <p:sp>
        <p:nvSpPr>
          <p:cNvPr id="18614" name="Rectangle 90"/>
          <p:cNvSpPr>
            <a:spLocks noChangeArrowheads="1"/>
          </p:cNvSpPr>
          <p:nvPr/>
        </p:nvSpPr>
        <p:spPr bwMode="auto">
          <a:xfrm>
            <a:off x="2064885" y="5962196"/>
            <a:ext cx="289151"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Br</a:t>
            </a:r>
          </a:p>
        </p:txBody>
      </p:sp>
      <p:sp>
        <p:nvSpPr>
          <p:cNvPr id="18615" name="Rectangle 64"/>
          <p:cNvSpPr>
            <a:spLocks noChangeArrowheads="1"/>
          </p:cNvSpPr>
          <p:nvPr/>
        </p:nvSpPr>
        <p:spPr bwMode="auto">
          <a:xfrm>
            <a:off x="2289402" y="6179911"/>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Le</a:t>
            </a:r>
          </a:p>
        </p:txBody>
      </p:sp>
      <p:sp>
        <p:nvSpPr>
          <p:cNvPr id="18616" name="Rectangle 65"/>
          <p:cNvSpPr>
            <a:spLocks noChangeArrowheads="1"/>
          </p:cNvSpPr>
          <p:nvPr/>
        </p:nvSpPr>
        <p:spPr bwMode="auto">
          <a:xfrm>
            <a:off x="2585358" y="5969000"/>
            <a:ext cx="289152"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Mt</a:t>
            </a:r>
          </a:p>
        </p:txBody>
      </p:sp>
      <p:sp>
        <p:nvSpPr>
          <p:cNvPr id="18617" name="Rectangle 66"/>
          <p:cNvSpPr>
            <a:spLocks noChangeArrowheads="1"/>
          </p:cNvSpPr>
          <p:nvPr/>
        </p:nvSpPr>
        <p:spPr bwMode="auto">
          <a:xfrm>
            <a:off x="2790599" y="6177643"/>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Pz</a:t>
            </a:r>
          </a:p>
        </p:txBody>
      </p:sp>
      <p:sp>
        <p:nvSpPr>
          <p:cNvPr id="18618" name="Rectangle 91"/>
          <p:cNvSpPr>
            <a:spLocks noChangeArrowheads="1"/>
          </p:cNvSpPr>
          <p:nvPr/>
        </p:nvSpPr>
        <p:spPr bwMode="auto">
          <a:xfrm>
            <a:off x="3240768" y="6184447"/>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Sa</a:t>
            </a:r>
          </a:p>
        </p:txBody>
      </p:sp>
      <p:sp>
        <p:nvSpPr>
          <p:cNvPr id="18619" name="Rectangle 94"/>
          <p:cNvSpPr>
            <a:spLocks noChangeArrowheads="1"/>
          </p:cNvSpPr>
          <p:nvPr/>
        </p:nvSpPr>
        <p:spPr bwMode="auto">
          <a:xfrm>
            <a:off x="3807732" y="6161768"/>
            <a:ext cx="288018"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Me</a:t>
            </a:r>
          </a:p>
        </p:txBody>
      </p:sp>
      <p:sp>
        <p:nvSpPr>
          <p:cNvPr id="18620" name="Rectangle 63"/>
          <p:cNvSpPr>
            <a:spLocks noChangeArrowheads="1"/>
          </p:cNvSpPr>
          <p:nvPr/>
        </p:nvSpPr>
        <p:spPr bwMode="auto">
          <a:xfrm>
            <a:off x="3608161" y="5936116"/>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Cz</a:t>
            </a:r>
          </a:p>
        </p:txBody>
      </p:sp>
      <p:sp>
        <p:nvSpPr>
          <p:cNvPr id="18621" name="Rectangle 67"/>
          <p:cNvSpPr>
            <a:spLocks noChangeArrowheads="1"/>
          </p:cNvSpPr>
          <p:nvPr/>
        </p:nvSpPr>
        <p:spPr bwMode="auto">
          <a:xfrm>
            <a:off x="4160385" y="5936116"/>
            <a:ext cx="289151" cy="145143"/>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Cs</a:t>
            </a:r>
          </a:p>
        </p:txBody>
      </p:sp>
      <p:sp>
        <p:nvSpPr>
          <p:cNvPr id="18622" name="Rectangle 49"/>
          <p:cNvSpPr>
            <a:spLocks noChangeArrowheads="1"/>
          </p:cNvSpPr>
          <p:nvPr/>
        </p:nvSpPr>
        <p:spPr bwMode="auto">
          <a:xfrm>
            <a:off x="5344206" y="5004027"/>
            <a:ext cx="289151"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An</a:t>
            </a:r>
          </a:p>
        </p:txBody>
      </p:sp>
      <p:sp>
        <p:nvSpPr>
          <p:cNvPr id="18623" name="Rectangle 50"/>
          <p:cNvSpPr>
            <a:spLocks noChangeArrowheads="1"/>
          </p:cNvSpPr>
          <p:nvPr/>
        </p:nvSpPr>
        <p:spPr bwMode="auto">
          <a:xfrm>
            <a:off x="5696858" y="5000626"/>
            <a:ext cx="289152" cy="144009"/>
          </a:xfrm>
          <a:prstGeom prst="rect">
            <a:avLst/>
          </a:prstGeom>
          <a:solidFill>
            <a:srgbClr val="CCCC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800">
                <a:latin typeface="Verdana" pitchFamily="34" charset="0"/>
              </a:rPr>
              <a:t>Fe</a:t>
            </a:r>
          </a:p>
        </p:txBody>
      </p:sp>
      <p:sp>
        <p:nvSpPr>
          <p:cNvPr id="18624" name="Text Box 192"/>
          <p:cNvSpPr txBox="1">
            <a:spLocks noChangeArrowheads="1"/>
          </p:cNvSpPr>
          <p:nvPr/>
        </p:nvSpPr>
        <p:spPr bwMode="auto">
          <a:xfrm>
            <a:off x="6725331" y="599849"/>
            <a:ext cx="1285875" cy="89694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65306" tIns="32653" rIns="65306" bIns="32653">
            <a:spAutoFit/>
          </a:bodyPr>
          <a:lstStyle/>
          <a:p>
            <a:pPr algn="ctr">
              <a:spcBef>
                <a:spcPct val="50000"/>
              </a:spcBef>
            </a:pPr>
            <a:r>
              <a:rPr lang="it-IT" b="0">
                <a:latin typeface="Verdana" pitchFamily="34" charset="0"/>
              </a:rPr>
              <a:t>GARR-X</a:t>
            </a:r>
            <a:br>
              <a:rPr lang="it-IT" b="0">
                <a:latin typeface="Verdana" pitchFamily="34" charset="0"/>
              </a:rPr>
            </a:br>
            <a:r>
              <a:rPr lang="it-IT" b="0">
                <a:latin typeface="Verdana" pitchFamily="34" charset="0"/>
              </a:rPr>
              <a:t>Network layout</a:t>
            </a:r>
          </a:p>
        </p:txBody>
      </p:sp>
      <p:sp>
        <p:nvSpPr>
          <p:cNvPr id="18625" name="Rectangle 96"/>
          <p:cNvSpPr>
            <a:spLocks noChangeArrowheads="1"/>
          </p:cNvSpPr>
          <p:nvPr/>
        </p:nvSpPr>
        <p:spPr bwMode="auto">
          <a:xfrm>
            <a:off x="1646464" y="3686402"/>
            <a:ext cx="96384" cy="80509"/>
          </a:xfrm>
          <a:prstGeom prst="rect">
            <a:avLst/>
          </a:prstGeom>
          <a:solidFill>
            <a:srgbClr val="3366FF"/>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lIns="65306" tIns="32653" rIns="65306" bIns="32653" anchor="ctr"/>
          <a:lstStyle/>
          <a:p>
            <a:pPr algn="ctr"/>
            <a:r>
              <a:rPr lang="it-IT" sz="300">
                <a:latin typeface="Verdana" pitchFamily="34" charset="0"/>
              </a:rPr>
              <a:t>RM1</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327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 name="Line 2"/>
          <p:cNvSpPr>
            <a:spLocks noChangeShapeType="1"/>
          </p:cNvSpPr>
          <p:nvPr/>
        </p:nvSpPr>
        <p:spPr bwMode="auto">
          <a:xfrm flipH="1">
            <a:off x="4773731" y="1321185"/>
            <a:ext cx="990600" cy="1034306"/>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56" name="Line 2"/>
          <p:cNvSpPr>
            <a:spLocks noChangeShapeType="1"/>
          </p:cNvSpPr>
          <p:nvPr/>
        </p:nvSpPr>
        <p:spPr bwMode="auto">
          <a:xfrm flipH="1">
            <a:off x="2749429" y="1219440"/>
            <a:ext cx="3049322" cy="106644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55" name="Line 2"/>
          <p:cNvSpPr>
            <a:spLocks noChangeShapeType="1"/>
          </p:cNvSpPr>
          <p:nvPr/>
        </p:nvSpPr>
        <p:spPr bwMode="auto">
          <a:xfrm flipH="1">
            <a:off x="2717800" y="1170558"/>
            <a:ext cx="3049322" cy="106644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33" name="Line 2"/>
          <p:cNvSpPr>
            <a:spLocks noChangeShapeType="1"/>
          </p:cNvSpPr>
          <p:nvPr/>
        </p:nvSpPr>
        <p:spPr bwMode="auto">
          <a:xfrm flipH="1">
            <a:off x="4805363" y="1209042"/>
            <a:ext cx="990600" cy="1034306"/>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grpSp>
        <p:nvGrpSpPr>
          <p:cNvPr id="2" name="Group 143"/>
          <p:cNvGrpSpPr>
            <a:grpSpLocks/>
          </p:cNvGrpSpPr>
          <p:nvPr/>
        </p:nvGrpSpPr>
        <p:grpSpPr bwMode="auto">
          <a:xfrm>
            <a:off x="161925" y="789197"/>
            <a:ext cx="6985000" cy="5903913"/>
            <a:chOff x="113" y="527"/>
            <a:chExt cx="4400" cy="3719"/>
          </a:xfrm>
        </p:grpSpPr>
        <p:sp>
          <p:nvSpPr>
            <p:cNvPr id="9360" name="Line 144"/>
            <p:cNvSpPr>
              <a:spLocks noChangeShapeType="1"/>
            </p:cNvSpPr>
            <p:nvPr/>
          </p:nvSpPr>
          <p:spPr bwMode="auto">
            <a:xfrm>
              <a:off x="2971" y="2523"/>
              <a:ext cx="998" cy="453"/>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1" name="Line 145"/>
            <p:cNvSpPr>
              <a:spLocks noChangeShapeType="1"/>
            </p:cNvSpPr>
            <p:nvPr/>
          </p:nvSpPr>
          <p:spPr bwMode="auto">
            <a:xfrm>
              <a:off x="2925" y="2614"/>
              <a:ext cx="998" cy="453"/>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2" name="Line 146"/>
            <p:cNvSpPr>
              <a:spLocks noChangeShapeType="1"/>
            </p:cNvSpPr>
            <p:nvPr/>
          </p:nvSpPr>
          <p:spPr bwMode="auto">
            <a:xfrm flipH="1">
              <a:off x="2993" y="1661"/>
              <a:ext cx="771" cy="861"/>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3" name="Line 147"/>
            <p:cNvSpPr>
              <a:spLocks noChangeShapeType="1"/>
            </p:cNvSpPr>
            <p:nvPr/>
          </p:nvSpPr>
          <p:spPr bwMode="auto">
            <a:xfrm flipV="1">
              <a:off x="2131" y="2613"/>
              <a:ext cx="771" cy="81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4" name="Line 148"/>
            <p:cNvSpPr>
              <a:spLocks noChangeShapeType="1"/>
            </p:cNvSpPr>
            <p:nvPr/>
          </p:nvSpPr>
          <p:spPr bwMode="auto">
            <a:xfrm flipV="1">
              <a:off x="2494" y="2568"/>
              <a:ext cx="453" cy="90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5" name="Line 149"/>
            <p:cNvSpPr>
              <a:spLocks noChangeShapeType="1"/>
            </p:cNvSpPr>
            <p:nvPr/>
          </p:nvSpPr>
          <p:spPr bwMode="auto">
            <a:xfrm>
              <a:off x="906" y="1615"/>
              <a:ext cx="2041" cy="90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6" name="Line 150"/>
            <p:cNvSpPr>
              <a:spLocks noChangeShapeType="1"/>
            </p:cNvSpPr>
            <p:nvPr/>
          </p:nvSpPr>
          <p:spPr bwMode="auto">
            <a:xfrm>
              <a:off x="906" y="1933"/>
              <a:ext cx="2041" cy="589"/>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7" name="Line 151"/>
            <p:cNvSpPr>
              <a:spLocks noChangeShapeType="1"/>
            </p:cNvSpPr>
            <p:nvPr/>
          </p:nvSpPr>
          <p:spPr bwMode="auto">
            <a:xfrm>
              <a:off x="906" y="2296"/>
              <a:ext cx="2041" cy="272"/>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8" name="Line 152"/>
            <p:cNvSpPr>
              <a:spLocks noChangeShapeType="1"/>
            </p:cNvSpPr>
            <p:nvPr/>
          </p:nvSpPr>
          <p:spPr bwMode="auto">
            <a:xfrm>
              <a:off x="1677" y="2613"/>
              <a:ext cx="1225"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69" name="Line 153"/>
            <p:cNvSpPr>
              <a:spLocks noChangeShapeType="1"/>
            </p:cNvSpPr>
            <p:nvPr/>
          </p:nvSpPr>
          <p:spPr bwMode="auto">
            <a:xfrm>
              <a:off x="2494" y="980"/>
              <a:ext cx="453" cy="149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70" name="Line 154"/>
            <p:cNvSpPr>
              <a:spLocks noChangeShapeType="1"/>
            </p:cNvSpPr>
            <p:nvPr/>
          </p:nvSpPr>
          <p:spPr bwMode="auto">
            <a:xfrm flipV="1">
              <a:off x="1723" y="2568"/>
              <a:ext cx="1179" cy="816"/>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71" name="Rectangle 155"/>
            <p:cNvSpPr>
              <a:spLocks noChangeArrowheads="1"/>
            </p:cNvSpPr>
            <p:nvPr/>
          </p:nvSpPr>
          <p:spPr bwMode="auto">
            <a:xfrm>
              <a:off x="2811" y="2432"/>
              <a:ext cx="227" cy="227"/>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Bo</a:t>
              </a:r>
              <a:r>
                <a:rPr lang="it-IT" sz="1200" b="0" baseline="-25000">
                  <a:latin typeface="Verdana" pitchFamily="34" charset="0"/>
                </a:rPr>
                <a:t>1</a:t>
              </a:r>
            </a:p>
          </p:txBody>
        </p:sp>
        <p:sp>
          <p:nvSpPr>
            <p:cNvPr id="9372" name="Rectangle 156"/>
            <p:cNvSpPr>
              <a:spLocks noChangeArrowheads="1"/>
            </p:cNvSpPr>
            <p:nvPr/>
          </p:nvSpPr>
          <p:spPr bwMode="auto">
            <a:xfrm>
              <a:off x="362" y="3112"/>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INFN-Roma1</a:t>
              </a:r>
            </a:p>
          </p:txBody>
        </p:sp>
        <p:sp>
          <p:nvSpPr>
            <p:cNvPr id="9373" name="Rectangle 157"/>
            <p:cNvSpPr>
              <a:spLocks noChangeArrowheads="1"/>
            </p:cNvSpPr>
            <p:nvPr/>
          </p:nvSpPr>
          <p:spPr bwMode="auto">
            <a:xfrm>
              <a:off x="1451" y="3883"/>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INFN-Bari</a:t>
              </a:r>
            </a:p>
          </p:txBody>
        </p:sp>
        <p:sp>
          <p:nvSpPr>
            <p:cNvPr id="9374" name="Rectangle 158"/>
            <p:cNvSpPr>
              <a:spLocks noChangeArrowheads="1"/>
            </p:cNvSpPr>
            <p:nvPr/>
          </p:nvSpPr>
          <p:spPr bwMode="auto">
            <a:xfrm>
              <a:off x="1904" y="4110"/>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INFN-Napoli</a:t>
              </a:r>
            </a:p>
          </p:txBody>
        </p:sp>
        <p:sp>
          <p:nvSpPr>
            <p:cNvPr id="9375" name="Rectangle 159"/>
            <p:cNvSpPr>
              <a:spLocks noChangeArrowheads="1"/>
            </p:cNvSpPr>
            <p:nvPr/>
          </p:nvSpPr>
          <p:spPr bwMode="auto">
            <a:xfrm>
              <a:off x="2312" y="3929"/>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INFN-Catania</a:t>
              </a:r>
            </a:p>
          </p:txBody>
        </p:sp>
        <p:sp>
          <p:nvSpPr>
            <p:cNvPr id="9376" name="Line 160"/>
            <p:cNvSpPr>
              <a:spLocks noChangeShapeType="1"/>
            </p:cNvSpPr>
            <p:nvPr/>
          </p:nvSpPr>
          <p:spPr bwMode="auto">
            <a:xfrm>
              <a:off x="1723" y="3384"/>
              <a:ext cx="0" cy="499"/>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77" name="Line 161"/>
            <p:cNvSpPr>
              <a:spLocks noChangeShapeType="1"/>
            </p:cNvSpPr>
            <p:nvPr/>
          </p:nvSpPr>
          <p:spPr bwMode="auto">
            <a:xfrm>
              <a:off x="2131" y="3430"/>
              <a:ext cx="0" cy="725"/>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78" name="Line 162"/>
            <p:cNvSpPr>
              <a:spLocks noChangeShapeType="1"/>
            </p:cNvSpPr>
            <p:nvPr/>
          </p:nvSpPr>
          <p:spPr bwMode="auto">
            <a:xfrm>
              <a:off x="2494" y="3475"/>
              <a:ext cx="0" cy="454"/>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79" name="Line 163"/>
            <p:cNvSpPr>
              <a:spLocks noChangeShapeType="1"/>
            </p:cNvSpPr>
            <p:nvPr/>
          </p:nvSpPr>
          <p:spPr bwMode="auto">
            <a:xfrm flipV="1">
              <a:off x="815" y="2613"/>
              <a:ext cx="862" cy="499"/>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80" name="Line 164"/>
            <p:cNvSpPr>
              <a:spLocks noChangeShapeType="1"/>
            </p:cNvSpPr>
            <p:nvPr/>
          </p:nvSpPr>
          <p:spPr bwMode="auto">
            <a:xfrm>
              <a:off x="498" y="2296"/>
              <a:ext cx="408"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81" name="Line 165"/>
            <p:cNvSpPr>
              <a:spLocks noChangeShapeType="1"/>
            </p:cNvSpPr>
            <p:nvPr/>
          </p:nvSpPr>
          <p:spPr bwMode="auto">
            <a:xfrm>
              <a:off x="453" y="1933"/>
              <a:ext cx="453"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82" name="Line 166"/>
            <p:cNvSpPr>
              <a:spLocks noChangeShapeType="1"/>
            </p:cNvSpPr>
            <p:nvPr/>
          </p:nvSpPr>
          <p:spPr bwMode="auto">
            <a:xfrm>
              <a:off x="498" y="1615"/>
              <a:ext cx="408"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83" name="Rectangle 167"/>
            <p:cNvSpPr>
              <a:spLocks noChangeArrowheads="1"/>
            </p:cNvSpPr>
            <p:nvPr/>
          </p:nvSpPr>
          <p:spPr bwMode="auto">
            <a:xfrm>
              <a:off x="2222" y="527"/>
              <a:ext cx="544"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INFN-Milano</a:t>
              </a:r>
            </a:p>
          </p:txBody>
        </p:sp>
        <p:sp>
          <p:nvSpPr>
            <p:cNvPr id="9384" name="Line 168"/>
            <p:cNvSpPr>
              <a:spLocks noChangeShapeType="1"/>
            </p:cNvSpPr>
            <p:nvPr/>
          </p:nvSpPr>
          <p:spPr bwMode="auto">
            <a:xfrm>
              <a:off x="2494" y="663"/>
              <a:ext cx="0" cy="31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85" name="Line 169"/>
            <p:cNvSpPr>
              <a:spLocks noChangeShapeType="1"/>
            </p:cNvSpPr>
            <p:nvPr/>
          </p:nvSpPr>
          <p:spPr bwMode="auto">
            <a:xfrm flipV="1">
              <a:off x="3764" y="1343"/>
              <a:ext cx="0" cy="31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86" name="Rectangle 170"/>
            <p:cNvSpPr>
              <a:spLocks noChangeArrowheads="1"/>
            </p:cNvSpPr>
            <p:nvPr/>
          </p:nvSpPr>
          <p:spPr bwMode="auto">
            <a:xfrm>
              <a:off x="3537" y="1207"/>
              <a:ext cx="499"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INFN-LNL</a:t>
              </a:r>
            </a:p>
          </p:txBody>
        </p:sp>
        <p:sp>
          <p:nvSpPr>
            <p:cNvPr id="9387" name="Rectangle 171"/>
            <p:cNvSpPr>
              <a:spLocks noChangeArrowheads="1"/>
            </p:cNvSpPr>
            <p:nvPr/>
          </p:nvSpPr>
          <p:spPr bwMode="auto">
            <a:xfrm>
              <a:off x="113" y="1525"/>
              <a:ext cx="521"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INFN-Torino</a:t>
              </a:r>
            </a:p>
          </p:txBody>
        </p:sp>
        <p:sp>
          <p:nvSpPr>
            <p:cNvPr id="9388" name="Rectangle 172"/>
            <p:cNvSpPr>
              <a:spLocks noChangeArrowheads="1"/>
            </p:cNvSpPr>
            <p:nvPr/>
          </p:nvSpPr>
          <p:spPr bwMode="auto">
            <a:xfrm>
              <a:off x="135" y="1842"/>
              <a:ext cx="499"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INFN-Pisa</a:t>
              </a:r>
            </a:p>
          </p:txBody>
        </p:sp>
        <p:sp>
          <p:nvSpPr>
            <p:cNvPr id="9389" name="Rectangle 173"/>
            <p:cNvSpPr>
              <a:spLocks noChangeArrowheads="1"/>
            </p:cNvSpPr>
            <p:nvPr/>
          </p:nvSpPr>
          <p:spPr bwMode="auto">
            <a:xfrm>
              <a:off x="135" y="2205"/>
              <a:ext cx="499"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INFN-LNF</a:t>
              </a:r>
            </a:p>
          </p:txBody>
        </p:sp>
        <p:sp>
          <p:nvSpPr>
            <p:cNvPr id="9390" name="Rectangle 174"/>
            <p:cNvSpPr>
              <a:spLocks noChangeArrowheads="1"/>
            </p:cNvSpPr>
            <p:nvPr/>
          </p:nvSpPr>
          <p:spPr bwMode="auto">
            <a:xfrm>
              <a:off x="3742" y="2931"/>
              <a:ext cx="771" cy="408"/>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400">
                  <a:solidFill>
                    <a:schemeClr val="bg1"/>
                  </a:solidFill>
                  <a:latin typeface="Verdana" pitchFamily="34" charset="0"/>
                </a:rPr>
                <a:t>INFN-CNAF</a:t>
              </a:r>
              <a:br>
                <a:rPr lang="it-IT" sz="1400">
                  <a:solidFill>
                    <a:schemeClr val="bg1"/>
                  </a:solidFill>
                  <a:latin typeface="Verdana" pitchFamily="34" charset="0"/>
                </a:rPr>
              </a:br>
              <a:r>
                <a:rPr lang="it-IT" sz="1400">
                  <a:solidFill>
                    <a:schemeClr val="bg1"/>
                  </a:solidFill>
                  <a:latin typeface="Verdana" pitchFamily="34" charset="0"/>
                </a:rPr>
                <a:t>Tier1</a:t>
              </a:r>
            </a:p>
          </p:txBody>
        </p:sp>
      </p:grpSp>
      <p:sp>
        <p:nvSpPr>
          <p:cNvPr id="9325" name="Rectangle 109"/>
          <p:cNvSpPr>
            <a:spLocks noGrp="1" noChangeArrowheads="1"/>
          </p:cNvSpPr>
          <p:nvPr>
            <p:ph type="title"/>
          </p:nvPr>
        </p:nvSpPr>
        <p:spPr>
          <a:xfrm>
            <a:off x="196850" y="116632"/>
            <a:ext cx="2449513" cy="1143000"/>
          </a:xfrm>
        </p:spPr>
        <p:txBody>
          <a:bodyPr/>
          <a:lstStyle/>
          <a:p>
            <a:r>
              <a:rPr lang="it-IT" sz="2800" dirty="0" smtClean="0"/>
              <a:t>Infrastruttura</a:t>
            </a:r>
            <a:br>
              <a:rPr lang="it-IT" sz="2800" dirty="0" smtClean="0"/>
            </a:br>
            <a:r>
              <a:rPr lang="it-IT" sz="2800" dirty="0" err="1" smtClean="0"/>
              <a:t>Router+Switch</a:t>
            </a:r>
            <a:endParaRPr lang="it-IT" sz="2800" dirty="0"/>
          </a:p>
        </p:txBody>
      </p:sp>
      <p:sp>
        <p:nvSpPr>
          <p:cNvPr id="9328" name="Freeform 112"/>
          <p:cNvSpPr>
            <a:spLocks/>
          </p:cNvSpPr>
          <p:nvPr/>
        </p:nvSpPr>
        <p:spPr bwMode="auto">
          <a:xfrm>
            <a:off x="2484438" y="4140410"/>
            <a:ext cx="2263775" cy="1338263"/>
          </a:xfrm>
          <a:custGeom>
            <a:avLst/>
            <a:gdLst>
              <a:gd name="T0" fmla="*/ 1426 w 1426"/>
              <a:gd name="T1" fmla="*/ 0 h 843"/>
              <a:gd name="T2" fmla="*/ 574 w 1426"/>
              <a:gd name="T3" fmla="*/ 843 h 843"/>
              <a:gd name="T4" fmla="*/ 0 w 1426"/>
              <a:gd name="T5" fmla="*/ 31 h 843"/>
            </a:gdLst>
            <a:ahLst/>
            <a:cxnLst>
              <a:cxn ang="0">
                <a:pos x="T0" y="T1"/>
              </a:cxn>
              <a:cxn ang="0">
                <a:pos x="T2" y="T3"/>
              </a:cxn>
              <a:cxn ang="0">
                <a:pos x="T4" y="T5"/>
              </a:cxn>
            </a:cxnLst>
            <a:rect l="0" t="0" r="r" b="b"/>
            <a:pathLst>
              <a:path w="1426" h="843">
                <a:moveTo>
                  <a:pt x="1426" y="0"/>
                </a:moveTo>
                <a:lnTo>
                  <a:pt x="574" y="843"/>
                </a:lnTo>
                <a:lnTo>
                  <a:pt x="0" y="31"/>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29" name="Freeform 113"/>
          <p:cNvSpPr>
            <a:spLocks/>
          </p:cNvSpPr>
          <p:nvPr/>
        </p:nvSpPr>
        <p:spPr bwMode="auto">
          <a:xfrm>
            <a:off x="2555875" y="1389273"/>
            <a:ext cx="2297113" cy="881063"/>
          </a:xfrm>
          <a:custGeom>
            <a:avLst/>
            <a:gdLst>
              <a:gd name="T0" fmla="*/ 1447 w 1447"/>
              <a:gd name="T1" fmla="*/ 550 h 555"/>
              <a:gd name="T2" fmla="*/ 879 w 1447"/>
              <a:gd name="T3" fmla="*/ 0 h 555"/>
              <a:gd name="T4" fmla="*/ 0 w 1447"/>
              <a:gd name="T5" fmla="*/ 555 h 555"/>
            </a:gdLst>
            <a:ahLst/>
            <a:cxnLst>
              <a:cxn ang="0">
                <a:pos x="T0" y="T1"/>
              </a:cxn>
              <a:cxn ang="0">
                <a:pos x="T2" y="T3"/>
              </a:cxn>
              <a:cxn ang="0">
                <a:pos x="T4" y="T5"/>
              </a:cxn>
            </a:cxnLst>
            <a:rect l="0" t="0" r="r" b="b"/>
            <a:pathLst>
              <a:path w="1447" h="555">
                <a:moveTo>
                  <a:pt x="1447" y="550"/>
                </a:moveTo>
                <a:lnTo>
                  <a:pt x="879" y="0"/>
                </a:lnTo>
                <a:lnTo>
                  <a:pt x="0" y="555"/>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0" name="Freeform 114"/>
          <p:cNvSpPr>
            <a:spLocks/>
          </p:cNvSpPr>
          <p:nvPr/>
        </p:nvSpPr>
        <p:spPr bwMode="auto">
          <a:xfrm>
            <a:off x="2484438" y="4181685"/>
            <a:ext cx="2297113" cy="1208088"/>
          </a:xfrm>
          <a:custGeom>
            <a:avLst/>
            <a:gdLst>
              <a:gd name="T0" fmla="*/ 1447 w 1447"/>
              <a:gd name="T1" fmla="*/ 0 h 761"/>
              <a:gd name="T2" fmla="*/ 1348 w 1447"/>
              <a:gd name="T3" fmla="*/ 761 h 761"/>
              <a:gd name="T4" fmla="*/ 0 w 1447"/>
              <a:gd name="T5" fmla="*/ 5 h 761"/>
            </a:gdLst>
            <a:ahLst/>
            <a:cxnLst>
              <a:cxn ang="0">
                <a:pos x="T0" y="T1"/>
              </a:cxn>
              <a:cxn ang="0">
                <a:pos x="T2" y="T3"/>
              </a:cxn>
              <a:cxn ang="0">
                <a:pos x="T4" y="T5"/>
              </a:cxn>
            </a:cxnLst>
            <a:rect l="0" t="0" r="r" b="b"/>
            <a:pathLst>
              <a:path w="1447" h="761">
                <a:moveTo>
                  <a:pt x="1447" y="0"/>
                </a:moveTo>
                <a:lnTo>
                  <a:pt x="1348" y="761"/>
                </a:lnTo>
                <a:lnTo>
                  <a:pt x="0" y="5"/>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1" name="Freeform 115"/>
          <p:cNvSpPr>
            <a:spLocks/>
          </p:cNvSpPr>
          <p:nvPr/>
        </p:nvSpPr>
        <p:spPr bwMode="auto">
          <a:xfrm>
            <a:off x="2555875" y="4154698"/>
            <a:ext cx="2222500" cy="1279525"/>
          </a:xfrm>
          <a:custGeom>
            <a:avLst/>
            <a:gdLst>
              <a:gd name="T0" fmla="*/ 1400 w 1400"/>
              <a:gd name="T1" fmla="*/ 0 h 806"/>
              <a:gd name="T2" fmla="*/ 888 w 1400"/>
              <a:gd name="T3" fmla="*/ 806 h 806"/>
              <a:gd name="T4" fmla="*/ 0 w 1400"/>
              <a:gd name="T5" fmla="*/ 67 h 806"/>
            </a:gdLst>
            <a:ahLst/>
            <a:cxnLst>
              <a:cxn ang="0">
                <a:pos x="T0" y="T1"/>
              </a:cxn>
              <a:cxn ang="0">
                <a:pos x="T2" y="T3"/>
              </a:cxn>
              <a:cxn ang="0">
                <a:pos x="T4" y="T5"/>
              </a:cxn>
            </a:cxnLst>
            <a:rect l="0" t="0" r="r" b="b"/>
            <a:pathLst>
              <a:path w="1400" h="806">
                <a:moveTo>
                  <a:pt x="1400" y="0"/>
                </a:moveTo>
                <a:lnTo>
                  <a:pt x="888" y="806"/>
                </a:lnTo>
                <a:lnTo>
                  <a:pt x="0" y="67"/>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2" name="Freeform 116"/>
          <p:cNvSpPr>
            <a:spLocks/>
          </p:cNvSpPr>
          <p:nvPr/>
        </p:nvSpPr>
        <p:spPr bwMode="auto">
          <a:xfrm>
            <a:off x="2484438" y="4108660"/>
            <a:ext cx="2297113" cy="1266825"/>
          </a:xfrm>
          <a:custGeom>
            <a:avLst/>
            <a:gdLst>
              <a:gd name="T0" fmla="*/ 1447 w 1447"/>
              <a:gd name="T1" fmla="*/ 0 h 798"/>
              <a:gd name="T2" fmla="*/ 145 w 1447"/>
              <a:gd name="T3" fmla="*/ 798 h 798"/>
              <a:gd name="T4" fmla="*/ 0 w 1447"/>
              <a:gd name="T5" fmla="*/ 5 h 798"/>
            </a:gdLst>
            <a:ahLst/>
            <a:cxnLst>
              <a:cxn ang="0">
                <a:pos x="T0" y="T1"/>
              </a:cxn>
              <a:cxn ang="0">
                <a:pos x="T2" y="T3"/>
              </a:cxn>
              <a:cxn ang="0">
                <a:pos x="T4" y="T5"/>
              </a:cxn>
            </a:cxnLst>
            <a:rect l="0" t="0" r="r" b="b"/>
            <a:pathLst>
              <a:path w="1447" h="798">
                <a:moveTo>
                  <a:pt x="1447" y="0"/>
                </a:moveTo>
                <a:lnTo>
                  <a:pt x="145" y="798"/>
                </a:lnTo>
                <a:lnTo>
                  <a:pt x="0" y="5"/>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3" name="Rectangle 117"/>
          <p:cNvSpPr>
            <a:spLocks noChangeArrowheads="1"/>
          </p:cNvSpPr>
          <p:nvPr/>
        </p:nvSpPr>
        <p:spPr bwMode="auto">
          <a:xfrm>
            <a:off x="2555875" y="2235410"/>
            <a:ext cx="2232025" cy="1871663"/>
          </a:xfrm>
          <a:prstGeom prst="rect">
            <a:avLst/>
          </a:prstGeom>
          <a:noFill/>
          <a:ln w="76200" cmpd="dbl" algn="ctr">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4" name="Freeform 118"/>
          <p:cNvSpPr>
            <a:spLocks/>
          </p:cNvSpPr>
          <p:nvPr/>
        </p:nvSpPr>
        <p:spPr bwMode="auto">
          <a:xfrm>
            <a:off x="1398588" y="2236998"/>
            <a:ext cx="1098550" cy="1916113"/>
          </a:xfrm>
          <a:custGeom>
            <a:avLst/>
            <a:gdLst>
              <a:gd name="T0" fmla="*/ 692 w 692"/>
              <a:gd name="T1" fmla="*/ 1207 h 1207"/>
              <a:gd name="T2" fmla="*/ 0 w 692"/>
              <a:gd name="T3" fmla="*/ 484 h 1207"/>
              <a:gd name="T4" fmla="*/ 692 w 692"/>
              <a:gd name="T5" fmla="*/ 0 h 1207"/>
            </a:gdLst>
            <a:ahLst/>
            <a:cxnLst>
              <a:cxn ang="0">
                <a:pos x="T0" y="T1"/>
              </a:cxn>
              <a:cxn ang="0">
                <a:pos x="T2" y="T3"/>
              </a:cxn>
              <a:cxn ang="0">
                <a:pos x="T4" y="T5"/>
              </a:cxn>
            </a:cxnLst>
            <a:rect l="0" t="0" r="r" b="b"/>
            <a:pathLst>
              <a:path w="692" h="1207">
                <a:moveTo>
                  <a:pt x="692" y="1207"/>
                </a:moveTo>
                <a:lnTo>
                  <a:pt x="0" y="484"/>
                </a:lnTo>
                <a:lnTo>
                  <a:pt x="692"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5" name="Freeform 119"/>
          <p:cNvSpPr>
            <a:spLocks/>
          </p:cNvSpPr>
          <p:nvPr/>
        </p:nvSpPr>
        <p:spPr bwMode="auto">
          <a:xfrm>
            <a:off x="1331913" y="2308435"/>
            <a:ext cx="1184275" cy="1801813"/>
          </a:xfrm>
          <a:custGeom>
            <a:avLst/>
            <a:gdLst>
              <a:gd name="T0" fmla="*/ 746 w 746"/>
              <a:gd name="T1" fmla="*/ 1135 h 1135"/>
              <a:gd name="T2" fmla="*/ 0 w 746"/>
              <a:gd name="T3" fmla="*/ 793 h 1135"/>
              <a:gd name="T4" fmla="*/ 737 w 746"/>
              <a:gd name="T5" fmla="*/ 0 h 1135"/>
            </a:gdLst>
            <a:ahLst/>
            <a:cxnLst>
              <a:cxn ang="0">
                <a:pos x="T0" y="T1"/>
              </a:cxn>
              <a:cxn ang="0">
                <a:pos x="T2" y="T3"/>
              </a:cxn>
              <a:cxn ang="0">
                <a:pos x="T4" y="T5"/>
              </a:cxn>
            </a:cxnLst>
            <a:rect l="0" t="0" r="r" b="b"/>
            <a:pathLst>
              <a:path w="746" h="1135">
                <a:moveTo>
                  <a:pt x="746" y="1135"/>
                </a:moveTo>
                <a:lnTo>
                  <a:pt x="0" y="793"/>
                </a:lnTo>
                <a:lnTo>
                  <a:pt x="737" y="0"/>
                </a:lnTo>
              </a:path>
            </a:pathLst>
          </a:custGeom>
          <a:noFill/>
          <a:ln w="28575" cmpd="sng">
            <a:solidFill>
              <a:schemeClr val="tx1"/>
            </a:solidFill>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6" name="Freeform 120"/>
          <p:cNvSpPr>
            <a:spLocks/>
          </p:cNvSpPr>
          <p:nvPr/>
        </p:nvSpPr>
        <p:spPr bwMode="auto">
          <a:xfrm>
            <a:off x="1331913" y="2235410"/>
            <a:ext cx="1249363" cy="1903413"/>
          </a:xfrm>
          <a:custGeom>
            <a:avLst/>
            <a:gdLst>
              <a:gd name="T0" fmla="*/ 769 w 787"/>
              <a:gd name="T1" fmla="*/ 1195 h 1199"/>
              <a:gd name="T2" fmla="*/ 0 w 787"/>
              <a:gd name="T3" fmla="*/ 1199 h 1199"/>
              <a:gd name="T4" fmla="*/ 787 w 787"/>
              <a:gd name="T5" fmla="*/ 0 h 1199"/>
            </a:gdLst>
            <a:ahLst/>
            <a:cxnLst>
              <a:cxn ang="0">
                <a:pos x="T0" y="T1"/>
              </a:cxn>
              <a:cxn ang="0">
                <a:pos x="T2" y="T3"/>
              </a:cxn>
              <a:cxn ang="0">
                <a:pos x="T4" y="T5"/>
              </a:cxn>
            </a:cxnLst>
            <a:rect l="0" t="0" r="r" b="b"/>
            <a:pathLst>
              <a:path w="787" h="1199">
                <a:moveTo>
                  <a:pt x="769" y="1195"/>
                </a:moveTo>
                <a:lnTo>
                  <a:pt x="0" y="1199"/>
                </a:lnTo>
                <a:lnTo>
                  <a:pt x="787" y="0"/>
                </a:lnTo>
              </a:path>
            </a:pathLst>
          </a:custGeom>
          <a:noFill/>
          <a:ln w="28575" cmpd="sng">
            <a:solidFill>
              <a:schemeClr val="tx1"/>
            </a:solidFill>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7" name="Freeform 121"/>
          <p:cNvSpPr>
            <a:spLocks/>
          </p:cNvSpPr>
          <p:nvPr/>
        </p:nvSpPr>
        <p:spPr bwMode="auto">
          <a:xfrm>
            <a:off x="4789488" y="2243348"/>
            <a:ext cx="1203325" cy="1916113"/>
          </a:xfrm>
          <a:custGeom>
            <a:avLst/>
            <a:gdLst>
              <a:gd name="T0" fmla="*/ 0 w 758"/>
              <a:gd name="T1" fmla="*/ 1207 h 1207"/>
              <a:gd name="T2" fmla="*/ 758 w 758"/>
              <a:gd name="T3" fmla="*/ 231 h 1207"/>
              <a:gd name="T4" fmla="*/ 0 w 758"/>
              <a:gd name="T5" fmla="*/ 0 h 1207"/>
            </a:gdLst>
            <a:ahLst/>
            <a:cxnLst>
              <a:cxn ang="0">
                <a:pos x="T0" y="T1"/>
              </a:cxn>
              <a:cxn ang="0">
                <a:pos x="T2" y="T3"/>
              </a:cxn>
              <a:cxn ang="0">
                <a:pos x="T4" y="T5"/>
              </a:cxn>
            </a:cxnLst>
            <a:rect l="0" t="0" r="r" b="b"/>
            <a:pathLst>
              <a:path w="758" h="1207">
                <a:moveTo>
                  <a:pt x="0" y="1207"/>
                </a:moveTo>
                <a:lnTo>
                  <a:pt x="758" y="231"/>
                </a:lnTo>
                <a:lnTo>
                  <a:pt x="0"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8" name="Freeform 122"/>
          <p:cNvSpPr>
            <a:spLocks/>
          </p:cNvSpPr>
          <p:nvPr/>
        </p:nvSpPr>
        <p:spPr bwMode="auto">
          <a:xfrm>
            <a:off x="4860925" y="2310023"/>
            <a:ext cx="1123950" cy="1887538"/>
          </a:xfrm>
          <a:custGeom>
            <a:avLst/>
            <a:gdLst>
              <a:gd name="T0" fmla="*/ 0 w 708"/>
              <a:gd name="T1" fmla="*/ 1189 h 1189"/>
              <a:gd name="T2" fmla="*/ 708 w 708"/>
              <a:gd name="T3" fmla="*/ 530 h 1189"/>
              <a:gd name="T4" fmla="*/ 28 w 708"/>
              <a:gd name="T5" fmla="*/ 0 h 1189"/>
            </a:gdLst>
            <a:ahLst/>
            <a:cxnLst>
              <a:cxn ang="0">
                <a:pos x="T0" y="T1"/>
              </a:cxn>
              <a:cxn ang="0">
                <a:pos x="T2" y="T3"/>
              </a:cxn>
              <a:cxn ang="0">
                <a:pos x="T4" y="T5"/>
              </a:cxn>
            </a:cxnLst>
            <a:rect l="0" t="0" r="r" b="b"/>
            <a:pathLst>
              <a:path w="708" h="1189">
                <a:moveTo>
                  <a:pt x="0" y="1189"/>
                </a:moveTo>
                <a:lnTo>
                  <a:pt x="708" y="530"/>
                </a:lnTo>
                <a:lnTo>
                  <a:pt x="28"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39" name="Freeform 123"/>
          <p:cNvSpPr>
            <a:spLocks/>
          </p:cNvSpPr>
          <p:nvPr/>
        </p:nvSpPr>
        <p:spPr bwMode="auto">
          <a:xfrm>
            <a:off x="4792663" y="2332248"/>
            <a:ext cx="1185863" cy="1811338"/>
          </a:xfrm>
          <a:custGeom>
            <a:avLst/>
            <a:gdLst>
              <a:gd name="T0" fmla="*/ 83 w 747"/>
              <a:gd name="T1" fmla="*/ 1141 h 1141"/>
              <a:gd name="T2" fmla="*/ 747 w 747"/>
              <a:gd name="T3" fmla="*/ 936 h 1141"/>
              <a:gd name="T4" fmla="*/ 0 w 747"/>
              <a:gd name="T5" fmla="*/ 0 h 1141"/>
            </a:gdLst>
            <a:ahLst/>
            <a:cxnLst>
              <a:cxn ang="0">
                <a:pos x="T0" y="T1"/>
              </a:cxn>
              <a:cxn ang="0">
                <a:pos x="T2" y="T3"/>
              </a:cxn>
              <a:cxn ang="0">
                <a:pos x="T4" y="T5"/>
              </a:cxn>
            </a:cxnLst>
            <a:rect l="0" t="0" r="r" b="b"/>
            <a:pathLst>
              <a:path w="747" h="1141">
                <a:moveTo>
                  <a:pt x="83" y="1141"/>
                </a:moveTo>
                <a:lnTo>
                  <a:pt x="747" y="936"/>
                </a:lnTo>
                <a:lnTo>
                  <a:pt x="0"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40" name="Rectangle 124"/>
          <p:cNvSpPr>
            <a:spLocks noChangeArrowheads="1"/>
          </p:cNvSpPr>
          <p:nvPr/>
        </p:nvSpPr>
        <p:spPr bwMode="auto">
          <a:xfrm>
            <a:off x="5795963" y="3605423"/>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Fi</a:t>
            </a:r>
            <a:r>
              <a:rPr lang="it-IT" sz="1200" b="0" baseline="-25000">
                <a:latin typeface="Verdana" pitchFamily="34" charset="0"/>
              </a:rPr>
              <a:t>1</a:t>
            </a:r>
          </a:p>
        </p:txBody>
      </p:sp>
      <p:sp>
        <p:nvSpPr>
          <p:cNvPr id="9341" name="Rectangle 125"/>
          <p:cNvSpPr>
            <a:spLocks noChangeArrowheads="1"/>
          </p:cNvSpPr>
          <p:nvPr/>
        </p:nvSpPr>
        <p:spPr bwMode="auto">
          <a:xfrm>
            <a:off x="4429125" y="5189748"/>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Pa</a:t>
            </a:r>
            <a:r>
              <a:rPr lang="it-IT" sz="1200" b="0" baseline="-25000">
                <a:latin typeface="Verdana" pitchFamily="34" charset="0"/>
              </a:rPr>
              <a:t>1</a:t>
            </a:r>
          </a:p>
        </p:txBody>
      </p:sp>
      <p:sp>
        <p:nvSpPr>
          <p:cNvPr id="9342" name="Freeform 126"/>
          <p:cNvSpPr>
            <a:spLocks/>
          </p:cNvSpPr>
          <p:nvPr/>
        </p:nvSpPr>
        <p:spPr bwMode="auto">
          <a:xfrm>
            <a:off x="2555875" y="1433723"/>
            <a:ext cx="2297113" cy="781050"/>
          </a:xfrm>
          <a:custGeom>
            <a:avLst/>
            <a:gdLst>
              <a:gd name="T0" fmla="*/ 1447 w 1447"/>
              <a:gd name="T1" fmla="*/ 487 h 492"/>
              <a:gd name="T2" fmla="*/ 345 w 1447"/>
              <a:gd name="T3" fmla="*/ 0 h 492"/>
              <a:gd name="T4" fmla="*/ 0 w 1447"/>
              <a:gd name="T5" fmla="*/ 492 h 492"/>
            </a:gdLst>
            <a:ahLst/>
            <a:cxnLst>
              <a:cxn ang="0">
                <a:pos x="T0" y="T1"/>
              </a:cxn>
              <a:cxn ang="0">
                <a:pos x="T2" y="T3"/>
              </a:cxn>
              <a:cxn ang="0">
                <a:pos x="T4" y="T5"/>
              </a:cxn>
            </a:cxnLst>
            <a:rect l="0" t="0" r="r" b="b"/>
            <a:pathLst>
              <a:path w="1447" h="492">
                <a:moveTo>
                  <a:pt x="1447" y="487"/>
                </a:moveTo>
                <a:lnTo>
                  <a:pt x="345" y="0"/>
                </a:lnTo>
                <a:lnTo>
                  <a:pt x="0" y="492"/>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43" name="Rectangle 127"/>
          <p:cNvSpPr>
            <a:spLocks noChangeArrowheads="1"/>
          </p:cNvSpPr>
          <p:nvPr/>
        </p:nvSpPr>
        <p:spPr bwMode="auto">
          <a:xfrm>
            <a:off x="4611688" y="21004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1</a:t>
            </a:r>
          </a:p>
        </p:txBody>
      </p:sp>
      <p:sp>
        <p:nvSpPr>
          <p:cNvPr id="9344" name="Freeform 128"/>
          <p:cNvSpPr>
            <a:spLocks/>
          </p:cNvSpPr>
          <p:nvPr/>
        </p:nvSpPr>
        <p:spPr bwMode="auto">
          <a:xfrm>
            <a:off x="1354138" y="2281448"/>
            <a:ext cx="1230313" cy="1879600"/>
          </a:xfrm>
          <a:custGeom>
            <a:avLst/>
            <a:gdLst>
              <a:gd name="T0" fmla="*/ 751 w 775"/>
              <a:gd name="T1" fmla="*/ 1184 h 1184"/>
              <a:gd name="T2" fmla="*/ 0 w 775"/>
              <a:gd name="T3" fmla="*/ 97 h 1184"/>
              <a:gd name="T4" fmla="*/ 775 w 775"/>
              <a:gd name="T5" fmla="*/ 0 h 1184"/>
            </a:gdLst>
            <a:ahLst/>
            <a:cxnLst>
              <a:cxn ang="0">
                <a:pos x="T0" y="T1"/>
              </a:cxn>
              <a:cxn ang="0">
                <a:pos x="T2" y="T3"/>
              </a:cxn>
              <a:cxn ang="0">
                <a:pos x="T4" y="T5"/>
              </a:cxn>
            </a:cxnLst>
            <a:rect l="0" t="0" r="r" b="b"/>
            <a:pathLst>
              <a:path w="775" h="1184">
                <a:moveTo>
                  <a:pt x="751" y="1184"/>
                </a:moveTo>
                <a:lnTo>
                  <a:pt x="0" y="97"/>
                </a:lnTo>
                <a:lnTo>
                  <a:pt x="775" y="0"/>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345" name="Rectangle 129"/>
          <p:cNvSpPr>
            <a:spLocks noChangeArrowheads="1"/>
          </p:cNvSpPr>
          <p:nvPr/>
        </p:nvSpPr>
        <p:spPr bwMode="auto">
          <a:xfrm>
            <a:off x="1187450" y="3965785"/>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Ca</a:t>
            </a:r>
            <a:r>
              <a:rPr lang="it-IT" sz="1200" b="0" baseline="-25000">
                <a:latin typeface="Verdana" pitchFamily="34" charset="0"/>
              </a:rPr>
              <a:t>1</a:t>
            </a:r>
          </a:p>
        </p:txBody>
      </p:sp>
      <p:sp>
        <p:nvSpPr>
          <p:cNvPr id="9346" name="Rectangle 130"/>
          <p:cNvSpPr>
            <a:spLocks noChangeArrowheads="1"/>
          </p:cNvSpPr>
          <p:nvPr/>
        </p:nvSpPr>
        <p:spPr bwMode="auto">
          <a:xfrm>
            <a:off x="1187450" y="2236998"/>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To</a:t>
            </a:r>
            <a:r>
              <a:rPr lang="it-IT" sz="1200" b="0" baseline="-25000">
                <a:latin typeface="Verdana" pitchFamily="34" charset="0"/>
              </a:rPr>
              <a:t>1</a:t>
            </a:r>
          </a:p>
        </p:txBody>
      </p:sp>
      <p:sp>
        <p:nvSpPr>
          <p:cNvPr id="9347" name="Rectangle 131"/>
          <p:cNvSpPr>
            <a:spLocks noChangeArrowheads="1"/>
          </p:cNvSpPr>
          <p:nvPr/>
        </p:nvSpPr>
        <p:spPr bwMode="auto">
          <a:xfrm>
            <a:off x="1187450" y="2811673"/>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Pi</a:t>
            </a:r>
            <a:r>
              <a:rPr lang="it-IT" sz="1200" b="0" baseline="-25000">
                <a:latin typeface="Verdana" pitchFamily="34" charset="0"/>
              </a:rPr>
              <a:t>1</a:t>
            </a:r>
          </a:p>
        </p:txBody>
      </p:sp>
      <p:sp>
        <p:nvSpPr>
          <p:cNvPr id="9348" name="Rectangle 132"/>
          <p:cNvSpPr>
            <a:spLocks noChangeArrowheads="1"/>
          </p:cNvSpPr>
          <p:nvPr/>
        </p:nvSpPr>
        <p:spPr bwMode="auto">
          <a:xfrm>
            <a:off x="2379663" y="21004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2</a:t>
            </a:r>
          </a:p>
        </p:txBody>
      </p:sp>
      <p:sp>
        <p:nvSpPr>
          <p:cNvPr id="9349" name="Rectangle 133"/>
          <p:cNvSpPr>
            <a:spLocks noChangeArrowheads="1"/>
          </p:cNvSpPr>
          <p:nvPr/>
        </p:nvSpPr>
        <p:spPr bwMode="auto">
          <a:xfrm>
            <a:off x="5795963" y="2957723"/>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Bo</a:t>
            </a:r>
            <a:r>
              <a:rPr lang="it-IT" sz="1200" b="0" baseline="-25000">
                <a:latin typeface="Verdana" pitchFamily="34" charset="0"/>
              </a:rPr>
              <a:t>3</a:t>
            </a:r>
          </a:p>
        </p:txBody>
      </p:sp>
      <p:sp>
        <p:nvSpPr>
          <p:cNvPr id="9350" name="Rectangle 134"/>
          <p:cNvSpPr>
            <a:spLocks noChangeArrowheads="1"/>
          </p:cNvSpPr>
          <p:nvPr/>
        </p:nvSpPr>
        <p:spPr bwMode="auto">
          <a:xfrm>
            <a:off x="4525963" y="38911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Bo</a:t>
            </a:r>
            <a:r>
              <a:rPr lang="it-IT" sz="1200" b="0" baseline="-25000">
                <a:latin typeface="Verdana" pitchFamily="34" charset="0"/>
              </a:rPr>
              <a:t>1</a:t>
            </a:r>
          </a:p>
        </p:txBody>
      </p:sp>
      <p:sp>
        <p:nvSpPr>
          <p:cNvPr id="9351" name="Rectangle 135"/>
          <p:cNvSpPr>
            <a:spLocks noChangeArrowheads="1"/>
          </p:cNvSpPr>
          <p:nvPr/>
        </p:nvSpPr>
        <p:spPr bwMode="auto">
          <a:xfrm>
            <a:off x="5795963" y="2381460"/>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Pd</a:t>
            </a:r>
            <a:r>
              <a:rPr lang="it-IT" sz="1200" b="0" baseline="-25000">
                <a:latin typeface="Verdana" pitchFamily="34" charset="0"/>
              </a:rPr>
              <a:t>2</a:t>
            </a:r>
          </a:p>
        </p:txBody>
      </p:sp>
      <p:sp>
        <p:nvSpPr>
          <p:cNvPr id="9352" name="Rectangle 136"/>
          <p:cNvSpPr>
            <a:spLocks noChangeArrowheads="1"/>
          </p:cNvSpPr>
          <p:nvPr/>
        </p:nvSpPr>
        <p:spPr bwMode="auto">
          <a:xfrm>
            <a:off x="2916238" y="1228935"/>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Ts</a:t>
            </a:r>
            <a:r>
              <a:rPr lang="it-IT" sz="1200" b="0" baseline="-25000">
                <a:latin typeface="Verdana" pitchFamily="34" charset="0"/>
              </a:rPr>
              <a:t>1</a:t>
            </a:r>
          </a:p>
        </p:txBody>
      </p:sp>
      <p:sp>
        <p:nvSpPr>
          <p:cNvPr id="9353" name="Rectangle 137"/>
          <p:cNvSpPr>
            <a:spLocks noChangeArrowheads="1"/>
          </p:cNvSpPr>
          <p:nvPr/>
        </p:nvSpPr>
        <p:spPr bwMode="auto">
          <a:xfrm>
            <a:off x="3779838" y="1228935"/>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3</a:t>
            </a:r>
          </a:p>
        </p:txBody>
      </p:sp>
      <p:sp>
        <p:nvSpPr>
          <p:cNvPr id="9354" name="Rectangle 138"/>
          <p:cNvSpPr>
            <a:spLocks noChangeArrowheads="1"/>
          </p:cNvSpPr>
          <p:nvPr/>
        </p:nvSpPr>
        <p:spPr bwMode="auto">
          <a:xfrm>
            <a:off x="3203575" y="5189748"/>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Na</a:t>
            </a:r>
            <a:r>
              <a:rPr lang="it-IT" sz="1200" b="0" baseline="-25000">
                <a:latin typeface="Verdana" pitchFamily="34" charset="0"/>
              </a:rPr>
              <a:t>1</a:t>
            </a:r>
          </a:p>
        </p:txBody>
      </p:sp>
      <p:sp>
        <p:nvSpPr>
          <p:cNvPr id="9355" name="Rectangle 139"/>
          <p:cNvSpPr>
            <a:spLocks noChangeArrowheads="1"/>
          </p:cNvSpPr>
          <p:nvPr/>
        </p:nvSpPr>
        <p:spPr bwMode="auto">
          <a:xfrm>
            <a:off x="2555875" y="5189748"/>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Ba</a:t>
            </a:r>
            <a:r>
              <a:rPr lang="it-IT" sz="1200" b="0" baseline="-25000">
                <a:latin typeface="Verdana" pitchFamily="34" charset="0"/>
              </a:rPr>
              <a:t>1</a:t>
            </a:r>
          </a:p>
        </p:txBody>
      </p:sp>
      <p:sp>
        <p:nvSpPr>
          <p:cNvPr id="9356" name="Rectangle 140"/>
          <p:cNvSpPr>
            <a:spLocks noChangeArrowheads="1"/>
          </p:cNvSpPr>
          <p:nvPr/>
        </p:nvSpPr>
        <p:spPr bwMode="auto">
          <a:xfrm>
            <a:off x="3781425" y="5189748"/>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Ct</a:t>
            </a:r>
            <a:r>
              <a:rPr lang="it-IT" sz="1200" b="0" baseline="-25000">
                <a:latin typeface="Verdana" pitchFamily="34" charset="0"/>
              </a:rPr>
              <a:t>1</a:t>
            </a:r>
          </a:p>
        </p:txBody>
      </p:sp>
      <p:sp>
        <p:nvSpPr>
          <p:cNvPr id="9357" name="Rectangle 141"/>
          <p:cNvSpPr>
            <a:spLocks noChangeArrowheads="1"/>
          </p:cNvSpPr>
          <p:nvPr/>
        </p:nvSpPr>
        <p:spPr bwMode="auto">
          <a:xfrm>
            <a:off x="2427288" y="3881648"/>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RM</a:t>
            </a:r>
            <a:r>
              <a:rPr lang="it-IT" sz="1200" b="0" baseline="-25000">
                <a:latin typeface="Verdana" pitchFamily="34" charset="0"/>
              </a:rPr>
              <a:t>2</a:t>
            </a:r>
          </a:p>
        </p:txBody>
      </p:sp>
      <p:sp>
        <p:nvSpPr>
          <p:cNvPr id="9358" name="Rectangle 142"/>
          <p:cNvSpPr>
            <a:spLocks noChangeArrowheads="1"/>
          </p:cNvSpPr>
          <p:nvPr/>
        </p:nvSpPr>
        <p:spPr bwMode="auto">
          <a:xfrm>
            <a:off x="1187450" y="3389523"/>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Rm</a:t>
            </a:r>
            <a:r>
              <a:rPr lang="it-IT" sz="1200" b="0" baseline="-25000">
                <a:latin typeface="Verdana" pitchFamily="34" charset="0"/>
              </a:rPr>
              <a:t>1</a:t>
            </a:r>
          </a:p>
        </p:txBody>
      </p:sp>
      <p:sp>
        <p:nvSpPr>
          <p:cNvPr id="9414" name="Text Box 198"/>
          <p:cNvSpPr txBox="1">
            <a:spLocks noChangeArrowheads="1"/>
          </p:cNvSpPr>
          <p:nvPr/>
        </p:nvSpPr>
        <p:spPr bwMode="auto">
          <a:xfrm>
            <a:off x="3201987" y="1227346"/>
            <a:ext cx="85725" cy="1365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0000"/>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0" tIns="0" rIns="0" bIns="0">
            <a:spAutoFit/>
          </a:bodyPr>
          <a:lstStyle/>
          <a:p>
            <a:pPr algn="ctr">
              <a:spcBef>
                <a:spcPct val="50000"/>
              </a:spcBef>
            </a:pPr>
            <a:endParaRPr lang="it-IT" sz="900">
              <a:solidFill>
                <a:schemeClr val="bg1"/>
              </a:solidFill>
            </a:endParaRPr>
          </a:p>
        </p:txBody>
      </p:sp>
      <p:graphicFrame>
        <p:nvGraphicFramePr>
          <p:cNvPr id="9644" name="Group 428"/>
          <p:cNvGraphicFramePr>
            <a:graphicFrameLocks noGrp="1"/>
          </p:cNvGraphicFramePr>
          <p:nvPr/>
        </p:nvGraphicFramePr>
        <p:xfrm>
          <a:off x="7451725" y="233363"/>
          <a:ext cx="1622425" cy="2133120"/>
        </p:xfrm>
        <a:graphic>
          <a:graphicData uri="http://schemas.openxmlformats.org/drawingml/2006/table">
            <a:tbl>
              <a:tblPr/>
              <a:tblGrid>
                <a:gridCol w="314325"/>
                <a:gridCol w="595313"/>
                <a:gridCol w="712787"/>
              </a:tblGrid>
              <a:tr h="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chemeClr val="bg1"/>
                          </a:solidFill>
                          <a:effectLst/>
                          <a:latin typeface="Verdana" pitchFamily="34" charset="0"/>
                          <a:cs typeface="Arial" pitchFamily="34" charset="0"/>
                        </a:rPr>
                        <a:t>INFN-Tier2</a:t>
                      </a:r>
                      <a:endParaRPr kumimoji="0" lang="it-IT" sz="800" b="1" i="0" u="none" strike="noStrike" cap="none" normalizeH="0" baseline="-25000" smtClean="0">
                        <a:ln>
                          <a:noFill/>
                        </a:ln>
                        <a:solidFill>
                          <a:schemeClr val="bg1"/>
                        </a:solidFill>
                        <a:effectLst/>
                        <a:latin typeface="Verdana" pitchFamily="34" charset="0"/>
                        <a:cs typeface="Arial" pitchFamily="34" charset="0"/>
                      </a:endParaRP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it-IT"/>
                    </a:p>
                  </a:txBody>
                  <a:tcPr/>
                </a:tc>
                <a:tc hMerge="1">
                  <a:txBody>
                    <a:bodyPr/>
                    <a:lstStyle/>
                    <a:p>
                      <a:endParaRPr lang="it-IT"/>
                    </a:p>
                  </a:txBody>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Milano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Mi3</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endParaRPr kumimoji="0" lang="it-IT" sz="800" b="0" i="0" u="none" strike="noStrike" cap="none" normalizeH="0" baseline="0" smtClean="0">
                        <a:ln>
                          <a:noFill/>
                        </a:ln>
                        <a:solidFill>
                          <a:schemeClr val="tx1"/>
                        </a:solidFill>
                        <a:effectLst/>
                        <a:latin typeface="Verdana" pitchFamily="34" charset="0"/>
                        <a:cs typeface="Arial" pitchFamily="34" charset="0"/>
                      </a:endParaRP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2</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Roma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Rm2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3</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Legnaro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Pd2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4</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Catania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Ct1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5</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Napoli</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Na1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6</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Pisa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Pi1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7</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Frascati</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Rm1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8</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Torino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To1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9</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Bari</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Ba1 </a:t>
                      </a: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Bo1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10</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CNAF</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sym typeface="Wingdings" pitchFamily="2" charset="2"/>
                        </a:rPr>
                        <a:t>4*10G</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845" name="Group 629"/>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7169208"/>
              </p:ext>
            </p:extLst>
          </p:nvPr>
        </p:nvGraphicFramePr>
        <p:xfrm>
          <a:off x="7315200" y="4103688"/>
          <a:ext cx="1801813" cy="2714880"/>
        </p:xfrm>
        <a:graphic>
          <a:graphicData uri="http://schemas.openxmlformats.org/drawingml/2006/table">
            <a:tbl>
              <a:tblPr/>
              <a:tblGrid>
                <a:gridCol w="203200"/>
                <a:gridCol w="182563"/>
                <a:gridCol w="307975"/>
                <a:gridCol w="1108075"/>
              </a:tblGrid>
              <a:tr h="0">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chemeClr val="tx1"/>
                          </a:solidFill>
                          <a:effectLst/>
                          <a:latin typeface="Verdana" pitchFamily="34" charset="0"/>
                          <a:cs typeface="Arial" pitchFamily="34" charset="0"/>
                        </a:rPr>
                        <a:t>Aggregation Node</a:t>
                      </a:r>
                      <a:endParaRPr kumimoji="0" lang="it-IT" sz="800" b="1" i="0" u="none" strike="noStrike" cap="none" normalizeH="0" baseline="-25000" smtClean="0">
                        <a:ln>
                          <a:noFill/>
                        </a:ln>
                        <a:solidFill>
                          <a:schemeClr val="tx1"/>
                        </a:solidFill>
                        <a:effectLst/>
                        <a:latin typeface="Verdana" pitchFamily="34" charset="0"/>
                        <a:cs typeface="Arial" pitchFamily="34" charset="0"/>
                      </a:endParaRP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7EC"/>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122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Ba1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Bari-Amendola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2</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Bo3</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Bologna-Gobetti</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3</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Ca1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Cagliari-Marengo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4</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Cti1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Catania-Cittadella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5</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Fi1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Firenze-Sesto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6</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Mi3</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Milano-Colombo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7</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Na1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Napoli-Mt.S.Angelo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8</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Pa1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Palermo-Scienze</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9</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Pd2</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Padova-Spagna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4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10</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Pi1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Pisa-S.Maria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11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Rm1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Roma-Sapienza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12</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To1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Torino-Giuria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13</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1" i="0" u="none" strike="noStrike" cap="none" normalizeH="0" baseline="0" smtClean="0">
                          <a:ln>
                            <a:noFill/>
                          </a:ln>
                          <a:solidFill>
                            <a:srgbClr val="FF0000"/>
                          </a:solidFill>
                          <a:effectLst/>
                          <a:latin typeface="Verdana" pitchFamily="34" charset="0"/>
                          <a:cs typeface="Arial" pitchFamily="34" charset="0"/>
                        </a:rPr>
                        <a:t>A</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smtClean="0">
                          <a:ln>
                            <a:noFill/>
                          </a:ln>
                          <a:solidFill>
                            <a:schemeClr val="tx1"/>
                          </a:solidFill>
                          <a:effectLst/>
                          <a:latin typeface="Verdana" pitchFamily="34" charset="0"/>
                          <a:cs typeface="Arial" pitchFamily="34" charset="0"/>
                        </a:rPr>
                        <a:t>Ts1</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800" b="0" i="0" u="none" strike="noStrike" cap="none" normalizeH="0" baseline="0" dirty="0" smtClean="0">
                          <a:ln>
                            <a:noFill/>
                          </a:ln>
                          <a:solidFill>
                            <a:schemeClr val="tx1"/>
                          </a:solidFill>
                          <a:effectLst/>
                          <a:latin typeface="Verdana" pitchFamily="34" charset="0"/>
                          <a:cs typeface="Arial" pitchFamily="34" charset="0"/>
                        </a:rPr>
                        <a:t>Trieste-Valerio</a:t>
                      </a:r>
                    </a:p>
                  </a:txBody>
                  <a:tcPr marL="36000" marR="36000" marT="36000" marB="36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847" name="Line 631"/>
          <p:cNvSpPr>
            <a:spLocks noChangeShapeType="1"/>
          </p:cNvSpPr>
          <p:nvPr/>
        </p:nvSpPr>
        <p:spPr bwMode="auto">
          <a:xfrm>
            <a:off x="4699000" y="3957847"/>
            <a:ext cx="1584325" cy="719138"/>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48" name="Line 632"/>
          <p:cNvSpPr>
            <a:spLocks noChangeShapeType="1"/>
          </p:cNvSpPr>
          <p:nvPr/>
        </p:nvSpPr>
        <p:spPr bwMode="auto">
          <a:xfrm>
            <a:off x="4625975" y="4102310"/>
            <a:ext cx="1584325" cy="719138"/>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49" name="Line 633"/>
          <p:cNvSpPr>
            <a:spLocks noChangeShapeType="1"/>
          </p:cNvSpPr>
          <p:nvPr/>
        </p:nvSpPr>
        <p:spPr bwMode="auto">
          <a:xfrm flipH="1">
            <a:off x="4733925" y="2589422"/>
            <a:ext cx="1223963" cy="136683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0" name="Line 634"/>
          <p:cNvSpPr>
            <a:spLocks noChangeShapeType="1"/>
          </p:cNvSpPr>
          <p:nvPr/>
        </p:nvSpPr>
        <p:spPr bwMode="auto">
          <a:xfrm flipV="1">
            <a:off x="3365500" y="4100722"/>
            <a:ext cx="1223963" cy="129698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1" name="Line 635"/>
          <p:cNvSpPr>
            <a:spLocks noChangeShapeType="1"/>
          </p:cNvSpPr>
          <p:nvPr/>
        </p:nvSpPr>
        <p:spPr bwMode="auto">
          <a:xfrm flipV="1">
            <a:off x="3941763" y="4029285"/>
            <a:ext cx="719138" cy="1439863"/>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2" name="Line 636"/>
          <p:cNvSpPr>
            <a:spLocks noChangeShapeType="1"/>
          </p:cNvSpPr>
          <p:nvPr/>
        </p:nvSpPr>
        <p:spPr bwMode="auto">
          <a:xfrm>
            <a:off x="1420813" y="2516397"/>
            <a:ext cx="3240088" cy="1439863"/>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3" name="Line 637"/>
          <p:cNvSpPr>
            <a:spLocks noChangeShapeType="1"/>
          </p:cNvSpPr>
          <p:nvPr/>
        </p:nvSpPr>
        <p:spPr bwMode="auto">
          <a:xfrm>
            <a:off x="1420813" y="3021222"/>
            <a:ext cx="3240088" cy="93503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4" name="Line 638"/>
          <p:cNvSpPr>
            <a:spLocks noChangeShapeType="1"/>
          </p:cNvSpPr>
          <p:nvPr/>
        </p:nvSpPr>
        <p:spPr bwMode="auto">
          <a:xfrm>
            <a:off x="1420813" y="3597485"/>
            <a:ext cx="3240088" cy="43180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5" name="Line 639"/>
          <p:cNvSpPr>
            <a:spLocks noChangeShapeType="1"/>
          </p:cNvSpPr>
          <p:nvPr/>
        </p:nvSpPr>
        <p:spPr bwMode="auto">
          <a:xfrm>
            <a:off x="2644775" y="4100722"/>
            <a:ext cx="1944688"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6" name="Line 640"/>
          <p:cNvSpPr>
            <a:spLocks noChangeShapeType="1"/>
          </p:cNvSpPr>
          <p:nvPr/>
        </p:nvSpPr>
        <p:spPr bwMode="auto">
          <a:xfrm>
            <a:off x="3941763" y="1508335"/>
            <a:ext cx="719138" cy="237648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7" name="Line 641"/>
          <p:cNvSpPr>
            <a:spLocks noChangeShapeType="1"/>
          </p:cNvSpPr>
          <p:nvPr/>
        </p:nvSpPr>
        <p:spPr bwMode="auto">
          <a:xfrm flipV="1">
            <a:off x="2717800" y="4029285"/>
            <a:ext cx="1871663" cy="129540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58" name="Rectangle 642"/>
          <p:cNvSpPr>
            <a:spLocks noChangeArrowheads="1"/>
          </p:cNvSpPr>
          <p:nvPr/>
        </p:nvSpPr>
        <p:spPr bwMode="auto">
          <a:xfrm>
            <a:off x="4464050" y="3822910"/>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Bo</a:t>
            </a:r>
            <a:r>
              <a:rPr lang="it-IT" sz="1200" b="0" baseline="-25000">
                <a:latin typeface="Verdana" pitchFamily="34" charset="0"/>
              </a:rPr>
              <a:t>1</a:t>
            </a:r>
          </a:p>
        </p:txBody>
      </p:sp>
      <p:sp>
        <p:nvSpPr>
          <p:cNvPr id="9859" name="Rectangle 643"/>
          <p:cNvSpPr>
            <a:spLocks noChangeArrowheads="1"/>
          </p:cNvSpPr>
          <p:nvPr/>
        </p:nvSpPr>
        <p:spPr bwMode="auto">
          <a:xfrm>
            <a:off x="557213" y="4892885"/>
            <a:ext cx="792163" cy="215900"/>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INFN-Roma1</a:t>
            </a:r>
          </a:p>
        </p:txBody>
      </p:sp>
      <p:sp>
        <p:nvSpPr>
          <p:cNvPr id="9860" name="Rectangle 644"/>
          <p:cNvSpPr>
            <a:spLocks noChangeArrowheads="1"/>
          </p:cNvSpPr>
          <p:nvPr/>
        </p:nvSpPr>
        <p:spPr bwMode="auto">
          <a:xfrm>
            <a:off x="2286000" y="6116847"/>
            <a:ext cx="792163" cy="215900"/>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INFN-Bari</a:t>
            </a:r>
          </a:p>
        </p:txBody>
      </p:sp>
      <p:sp>
        <p:nvSpPr>
          <p:cNvPr id="9861" name="Rectangle 645"/>
          <p:cNvSpPr>
            <a:spLocks noChangeArrowheads="1"/>
          </p:cNvSpPr>
          <p:nvPr/>
        </p:nvSpPr>
        <p:spPr bwMode="auto">
          <a:xfrm>
            <a:off x="3005138" y="6477210"/>
            <a:ext cx="792163" cy="215900"/>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INFN-Napoli</a:t>
            </a:r>
          </a:p>
        </p:txBody>
      </p:sp>
      <p:sp>
        <p:nvSpPr>
          <p:cNvPr id="9862" name="Rectangle 646"/>
          <p:cNvSpPr>
            <a:spLocks noChangeArrowheads="1"/>
          </p:cNvSpPr>
          <p:nvPr/>
        </p:nvSpPr>
        <p:spPr bwMode="auto">
          <a:xfrm>
            <a:off x="3652838" y="6189872"/>
            <a:ext cx="792163" cy="215900"/>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dirty="0">
                <a:solidFill>
                  <a:schemeClr val="bg1"/>
                </a:solidFill>
                <a:latin typeface="Verdana" pitchFamily="34" charset="0"/>
              </a:rPr>
              <a:t>INFN-Catania</a:t>
            </a:r>
          </a:p>
        </p:txBody>
      </p:sp>
      <p:sp>
        <p:nvSpPr>
          <p:cNvPr id="9863" name="Line 647"/>
          <p:cNvSpPr>
            <a:spLocks noChangeShapeType="1"/>
          </p:cNvSpPr>
          <p:nvPr/>
        </p:nvSpPr>
        <p:spPr bwMode="auto">
          <a:xfrm>
            <a:off x="2717800" y="5324685"/>
            <a:ext cx="0" cy="792163"/>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64" name="Line 648"/>
          <p:cNvSpPr>
            <a:spLocks noChangeShapeType="1"/>
          </p:cNvSpPr>
          <p:nvPr/>
        </p:nvSpPr>
        <p:spPr bwMode="auto">
          <a:xfrm>
            <a:off x="3365500" y="5397710"/>
            <a:ext cx="0" cy="115093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65" name="Line 649"/>
          <p:cNvSpPr>
            <a:spLocks noChangeShapeType="1"/>
          </p:cNvSpPr>
          <p:nvPr/>
        </p:nvSpPr>
        <p:spPr bwMode="auto">
          <a:xfrm>
            <a:off x="3941763" y="5469147"/>
            <a:ext cx="0" cy="720725"/>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66" name="Line 650"/>
          <p:cNvSpPr>
            <a:spLocks noChangeShapeType="1"/>
          </p:cNvSpPr>
          <p:nvPr/>
        </p:nvSpPr>
        <p:spPr bwMode="auto">
          <a:xfrm flipV="1">
            <a:off x="1276350" y="4100722"/>
            <a:ext cx="1368425" cy="792163"/>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67" name="Line 651"/>
          <p:cNvSpPr>
            <a:spLocks noChangeShapeType="1"/>
          </p:cNvSpPr>
          <p:nvPr/>
        </p:nvSpPr>
        <p:spPr bwMode="auto">
          <a:xfrm>
            <a:off x="773113" y="3597485"/>
            <a:ext cx="647700"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68" name="Line 652"/>
          <p:cNvSpPr>
            <a:spLocks noChangeShapeType="1"/>
          </p:cNvSpPr>
          <p:nvPr/>
        </p:nvSpPr>
        <p:spPr bwMode="auto">
          <a:xfrm>
            <a:off x="701675" y="3021222"/>
            <a:ext cx="719138"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69" name="Line 653"/>
          <p:cNvSpPr>
            <a:spLocks noChangeShapeType="1"/>
          </p:cNvSpPr>
          <p:nvPr/>
        </p:nvSpPr>
        <p:spPr bwMode="auto">
          <a:xfrm>
            <a:off x="773113" y="2516397"/>
            <a:ext cx="647700"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70" name="Rectangle 654"/>
          <p:cNvSpPr>
            <a:spLocks noChangeArrowheads="1"/>
          </p:cNvSpPr>
          <p:nvPr/>
        </p:nvSpPr>
        <p:spPr bwMode="auto">
          <a:xfrm>
            <a:off x="3509963" y="789197"/>
            <a:ext cx="863600" cy="215900"/>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INFN-Milano</a:t>
            </a:r>
          </a:p>
        </p:txBody>
      </p:sp>
      <p:sp>
        <p:nvSpPr>
          <p:cNvPr id="9871" name="Line 655"/>
          <p:cNvSpPr>
            <a:spLocks noChangeShapeType="1"/>
          </p:cNvSpPr>
          <p:nvPr/>
        </p:nvSpPr>
        <p:spPr bwMode="auto">
          <a:xfrm>
            <a:off x="3941763" y="1005097"/>
            <a:ext cx="0" cy="50323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72" name="Line 656"/>
          <p:cNvSpPr>
            <a:spLocks noChangeShapeType="1"/>
          </p:cNvSpPr>
          <p:nvPr/>
        </p:nvSpPr>
        <p:spPr bwMode="auto">
          <a:xfrm flipV="1">
            <a:off x="5957888" y="2084597"/>
            <a:ext cx="0" cy="504825"/>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873" name="Rectangle 657"/>
          <p:cNvSpPr>
            <a:spLocks noChangeArrowheads="1"/>
          </p:cNvSpPr>
          <p:nvPr/>
        </p:nvSpPr>
        <p:spPr bwMode="auto">
          <a:xfrm>
            <a:off x="5597525" y="1868697"/>
            <a:ext cx="792163" cy="215900"/>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INFN-LNL</a:t>
            </a:r>
          </a:p>
        </p:txBody>
      </p:sp>
      <p:sp>
        <p:nvSpPr>
          <p:cNvPr id="9874" name="Rectangle 658"/>
          <p:cNvSpPr>
            <a:spLocks noChangeArrowheads="1"/>
          </p:cNvSpPr>
          <p:nvPr/>
        </p:nvSpPr>
        <p:spPr bwMode="auto">
          <a:xfrm>
            <a:off x="161925" y="2373522"/>
            <a:ext cx="827088" cy="215900"/>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INFN-Torino</a:t>
            </a:r>
          </a:p>
        </p:txBody>
      </p:sp>
      <p:sp>
        <p:nvSpPr>
          <p:cNvPr id="9875" name="Rectangle 659"/>
          <p:cNvSpPr>
            <a:spLocks noChangeArrowheads="1"/>
          </p:cNvSpPr>
          <p:nvPr/>
        </p:nvSpPr>
        <p:spPr bwMode="auto">
          <a:xfrm>
            <a:off x="196850" y="2876760"/>
            <a:ext cx="792163" cy="215900"/>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INFN-Pisa</a:t>
            </a:r>
          </a:p>
        </p:txBody>
      </p:sp>
      <p:sp>
        <p:nvSpPr>
          <p:cNvPr id="9876" name="Rectangle 660"/>
          <p:cNvSpPr>
            <a:spLocks noChangeArrowheads="1"/>
          </p:cNvSpPr>
          <p:nvPr/>
        </p:nvSpPr>
        <p:spPr bwMode="auto">
          <a:xfrm>
            <a:off x="196850" y="3453022"/>
            <a:ext cx="792163" cy="215900"/>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a:solidFill>
                  <a:schemeClr val="bg1"/>
                </a:solidFill>
                <a:latin typeface="Verdana" pitchFamily="34" charset="0"/>
              </a:rPr>
              <a:t>INFN-LNF</a:t>
            </a:r>
          </a:p>
        </p:txBody>
      </p:sp>
      <p:sp>
        <p:nvSpPr>
          <p:cNvPr id="9877" name="Rectangle 661"/>
          <p:cNvSpPr>
            <a:spLocks noChangeArrowheads="1"/>
          </p:cNvSpPr>
          <p:nvPr/>
        </p:nvSpPr>
        <p:spPr bwMode="auto">
          <a:xfrm>
            <a:off x="5922963" y="4605547"/>
            <a:ext cx="1223963" cy="647700"/>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400">
                <a:solidFill>
                  <a:schemeClr val="bg1"/>
                </a:solidFill>
                <a:latin typeface="Verdana" pitchFamily="34" charset="0"/>
              </a:rPr>
              <a:t>INFN-CNAF</a:t>
            </a:r>
            <a:br>
              <a:rPr lang="it-IT" sz="1400">
                <a:solidFill>
                  <a:schemeClr val="bg1"/>
                </a:solidFill>
                <a:latin typeface="Verdana" pitchFamily="34" charset="0"/>
              </a:rPr>
            </a:br>
            <a:r>
              <a:rPr lang="it-IT" sz="1400">
                <a:solidFill>
                  <a:schemeClr val="bg1"/>
                </a:solidFill>
                <a:latin typeface="Verdana" pitchFamily="34" charset="0"/>
              </a:rPr>
              <a:t>Tier1</a:t>
            </a:r>
          </a:p>
        </p:txBody>
      </p:sp>
      <p:pic>
        <p:nvPicPr>
          <p:cNvPr id="134" name="Picture 22" descr="Network_Cloud_Standard"/>
          <p:cNvPicPr>
            <a:picLocks noChangeAspect="1" noChangeArrowheads="1"/>
          </p:cNvPicPr>
          <p:nvPr/>
        </p:nvPicPr>
        <p:blipFill>
          <a:blip r:embed="rId2"/>
          <a:srcRect/>
          <a:stretch>
            <a:fillRect/>
          </a:stretch>
        </p:blipFill>
        <p:spPr bwMode="auto">
          <a:xfrm>
            <a:off x="4991100" y="626429"/>
            <a:ext cx="1933575" cy="758825"/>
          </a:xfrm>
          <a:prstGeom prst="rect">
            <a:avLst/>
          </a:prstGeom>
          <a:noFill/>
          <a:effectLst>
            <a:outerShdw blurRad="63500" sx="102000" sy="102000" algn="ctr" rotWithShape="0">
              <a:prstClr val="black">
                <a:alpha val="40000"/>
              </a:prstClr>
            </a:outerShdw>
          </a:effectLst>
          <a:extLst/>
        </p:spPr>
      </p:pic>
      <p:sp>
        <p:nvSpPr>
          <p:cNvPr id="135" name="TextBox 265"/>
          <p:cNvSpPr txBox="1">
            <a:spLocks noChangeArrowheads="1"/>
          </p:cNvSpPr>
          <p:nvPr/>
        </p:nvSpPr>
        <p:spPr bwMode="auto">
          <a:xfrm>
            <a:off x="5422900" y="698437"/>
            <a:ext cx="961674" cy="6463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dirty="0" smtClean="0">
                <a:latin typeface="Calibri" pitchFamily="34" charset="0"/>
              </a:rPr>
              <a:t>GEANT</a:t>
            </a:r>
            <a:br>
              <a:rPr lang="en-US" dirty="0" smtClean="0">
                <a:latin typeface="Calibri" pitchFamily="34" charset="0"/>
              </a:rPr>
            </a:br>
            <a:r>
              <a:rPr lang="en-US" dirty="0" smtClean="0">
                <a:latin typeface="Calibri" pitchFamily="34" charset="0"/>
              </a:rPr>
              <a:t>LHCONE</a:t>
            </a:r>
            <a:endParaRPr lang="it-IT" dirty="0">
              <a:latin typeface="Calibri" pitchFamily="34" charset="0"/>
            </a:endParaRPr>
          </a:p>
        </p:txBody>
      </p:sp>
      <p:grpSp>
        <p:nvGrpSpPr>
          <p:cNvPr id="3" name="Group 49"/>
          <p:cNvGrpSpPr>
            <a:grpSpLocks/>
          </p:cNvGrpSpPr>
          <p:nvPr/>
        </p:nvGrpSpPr>
        <p:grpSpPr bwMode="auto">
          <a:xfrm>
            <a:off x="6284686" y="2462423"/>
            <a:ext cx="1933575" cy="758825"/>
            <a:chOff x="4111" y="663"/>
            <a:chExt cx="1218" cy="478"/>
          </a:xfrm>
        </p:grpSpPr>
        <p:pic>
          <p:nvPicPr>
            <p:cNvPr id="137" name="Picture 22" descr="Network_Cloud_Standard"/>
            <p:cNvPicPr>
              <a:picLocks noChangeAspect="1" noChangeArrowheads="1"/>
            </p:cNvPicPr>
            <p:nvPr/>
          </p:nvPicPr>
          <p:blipFill>
            <a:blip r:embed="rId2"/>
            <a:srcRect/>
            <a:stretch>
              <a:fillRect/>
            </a:stretch>
          </p:blipFill>
          <p:spPr bwMode="auto">
            <a:xfrm>
              <a:off x="4111" y="663"/>
              <a:ext cx="1218" cy="478"/>
            </a:xfrm>
            <a:prstGeom prst="rect">
              <a:avLst/>
            </a:prstGeom>
            <a:noFill/>
            <a:effectLst>
              <a:outerShdw blurRad="63500" sx="102000" sy="102000" algn="ctr" rotWithShape="0">
                <a:prstClr val="black">
                  <a:alpha val="40000"/>
                </a:prstClr>
              </a:outerShdw>
            </a:effectLst>
            <a:extLst/>
          </p:spPr>
        </p:pic>
        <p:sp>
          <p:nvSpPr>
            <p:cNvPr id="138" name="TextBox 265"/>
            <p:cNvSpPr txBox="1">
              <a:spLocks noChangeArrowheads="1"/>
            </p:cNvSpPr>
            <p:nvPr/>
          </p:nvSpPr>
          <p:spPr bwMode="auto">
            <a:xfrm>
              <a:off x="4451" y="799"/>
              <a:ext cx="606"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dirty="0">
                  <a:latin typeface="Calibri" pitchFamily="34" charset="0"/>
                </a:rPr>
                <a:t>LHCOPN</a:t>
              </a:r>
              <a:endParaRPr lang="it-IT" dirty="0">
                <a:latin typeface="Calibri" pitchFamily="34" charset="0"/>
              </a:endParaRPr>
            </a:p>
          </p:txBody>
        </p:sp>
      </p:grpSp>
      <p:sp>
        <p:nvSpPr>
          <p:cNvPr id="139" name="Line 52"/>
          <p:cNvSpPr>
            <a:spLocks noChangeShapeType="1"/>
          </p:cNvSpPr>
          <p:nvPr/>
        </p:nvSpPr>
        <p:spPr bwMode="auto">
          <a:xfrm flipH="1">
            <a:off x="6743472" y="3183149"/>
            <a:ext cx="325438" cy="1611312"/>
          </a:xfrm>
          <a:prstGeom prst="line">
            <a:avLst/>
          </a:prstGeom>
          <a:noFill/>
          <a:ln w="889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52" name="Rectangle 141"/>
          <p:cNvSpPr>
            <a:spLocks noChangeArrowheads="1"/>
          </p:cNvSpPr>
          <p:nvPr/>
        </p:nvSpPr>
        <p:spPr bwMode="auto">
          <a:xfrm>
            <a:off x="2483768" y="3817615"/>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RM</a:t>
            </a:r>
            <a:r>
              <a:rPr lang="it-IT" sz="1200" b="0" baseline="-25000">
                <a:latin typeface="Verdana" pitchFamily="34" charset="0"/>
              </a:rPr>
              <a:t>2</a:t>
            </a:r>
          </a:p>
        </p:txBody>
      </p:sp>
      <p:sp>
        <p:nvSpPr>
          <p:cNvPr id="153" name="Rectangle 132"/>
          <p:cNvSpPr>
            <a:spLocks noChangeArrowheads="1"/>
          </p:cNvSpPr>
          <p:nvPr/>
        </p:nvSpPr>
        <p:spPr bwMode="auto">
          <a:xfrm>
            <a:off x="2455863" y="2167148"/>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2</a:t>
            </a:r>
          </a:p>
        </p:txBody>
      </p:sp>
      <p:sp>
        <p:nvSpPr>
          <p:cNvPr id="154" name="Rectangle 127"/>
          <p:cNvSpPr>
            <a:spLocks noChangeArrowheads="1"/>
          </p:cNvSpPr>
          <p:nvPr/>
        </p:nvSpPr>
        <p:spPr bwMode="auto">
          <a:xfrm>
            <a:off x="4557142" y="21766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1</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905817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Line 2"/>
          <p:cNvSpPr>
            <a:spLocks noChangeShapeType="1"/>
          </p:cNvSpPr>
          <p:nvPr/>
        </p:nvSpPr>
        <p:spPr bwMode="auto">
          <a:xfrm>
            <a:off x="2412554" y="1392327"/>
            <a:ext cx="1006475" cy="1223963"/>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099" name="Line 3"/>
          <p:cNvSpPr>
            <a:spLocks noChangeShapeType="1"/>
          </p:cNvSpPr>
          <p:nvPr/>
        </p:nvSpPr>
        <p:spPr bwMode="auto">
          <a:xfrm>
            <a:off x="3493641" y="2689315"/>
            <a:ext cx="1006475" cy="1223962"/>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0" name="Rectangle 4"/>
          <p:cNvSpPr>
            <a:spLocks noGrp="1" noChangeArrowheads="1"/>
          </p:cNvSpPr>
          <p:nvPr>
            <p:ph type="title"/>
          </p:nvPr>
        </p:nvSpPr>
        <p:spPr>
          <a:xfrm>
            <a:off x="1979613" y="0"/>
            <a:ext cx="5400675" cy="647700"/>
          </a:xfrm>
        </p:spPr>
        <p:txBody>
          <a:bodyPr/>
          <a:lstStyle/>
          <a:p>
            <a:r>
              <a:rPr lang="it-IT" sz="2800" b="1">
                <a:latin typeface="Calibri" pitchFamily="34" charset="0"/>
              </a:rPr>
              <a:t>Italian Tier2 in GARR-X</a:t>
            </a:r>
          </a:p>
        </p:txBody>
      </p:sp>
      <p:grpSp>
        <p:nvGrpSpPr>
          <p:cNvPr id="3" name="Group 5"/>
          <p:cNvGrpSpPr>
            <a:grpSpLocks/>
          </p:cNvGrpSpPr>
          <p:nvPr/>
        </p:nvGrpSpPr>
        <p:grpSpPr bwMode="auto">
          <a:xfrm>
            <a:off x="107504" y="816065"/>
            <a:ext cx="6985000" cy="5903912"/>
            <a:chOff x="113" y="527"/>
            <a:chExt cx="4400" cy="3719"/>
          </a:xfrm>
        </p:grpSpPr>
        <p:sp>
          <p:nvSpPr>
            <p:cNvPr id="4102" name="Line 6"/>
            <p:cNvSpPr>
              <a:spLocks noChangeShapeType="1"/>
            </p:cNvSpPr>
            <p:nvPr/>
          </p:nvSpPr>
          <p:spPr bwMode="auto">
            <a:xfrm>
              <a:off x="2971" y="2523"/>
              <a:ext cx="998" cy="453"/>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3" name="Line 7"/>
            <p:cNvSpPr>
              <a:spLocks noChangeShapeType="1"/>
            </p:cNvSpPr>
            <p:nvPr/>
          </p:nvSpPr>
          <p:spPr bwMode="auto">
            <a:xfrm>
              <a:off x="2925" y="2614"/>
              <a:ext cx="998" cy="453"/>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4" name="Line 8"/>
            <p:cNvSpPr>
              <a:spLocks noChangeShapeType="1"/>
            </p:cNvSpPr>
            <p:nvPr/>
          </p:nvSpPr>
          <p:spPr bwMode="auto">
            <a:xfrm flipH="1">
              <a:off x="2993" y="1661"/>
              <a:ext cx="771" cy="861"/>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5" name="Line 9"/>
            <p:cNvSpPr>
              <a:spLocks noChangeShapeType="1"/>
            </p:cNvSpPr>
            <p:nvPr/>
          </p:nvSpPr>
          <p:spPr bwMode="auto">
            <a:xfrm flipV="1">
              <a:off x="2131" y="2613"/>
              <a:ext cx="771" cy="81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6" name="Line 10"/>
            <p:cNvSpPr>
              <a:spLocks noChangeShapeType="1"/>
            </p:cNvSpPr>
            <p:nvPr/>
          </p:nvSpPr>
          <p:spPr bwMode="auto">
            <a:xfrm flipV="1">
              <a:off x="2494" y="2568"/>
              <a:ext cx="453" cy="90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7" name="Line 11"/>
            <p:cNvSpPr>
              <a:spLocks noChangeShapeType="1"/>
            </p:cNvSpPr>
            <p:nvPr/>
          </p:nvSpPr>
          <p:spPr bwMode="auto">
            <a:xfrm>
              <a:off x="906" y="1615"/>
              <a:ext cx="2041" cy="90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8" name="Line 12"/>
            <p:cNvSpPr>
              <a:spLocks noChangeShapeType="1"/>
            </p:cNvSpPr>
            <p:nvPr/>
          </p:nvSpPr>
          <p:spPr bwMode="auto">
            <a:xfrm>
              <a:off x="906" y="1933"/>
              <a:ext cx="2041" cy="589"/>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09" name="Line 13"/>
            <p:cNvSpPr>
              <a:spLocks noChangeShapeType="1"/>
            </p:cNvSpPr>
            <p:nvPr/>
          </p:nvSpPr>
          <p:spPr bwMode="auto">
            <a:xfrm>
              <a:off x="906" y="2296"/>
              <a:ext cx="2041" cy="272"/>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10" name="Line 14"/>
            <p:cNvSpPr>
              <a:spLocks noChangeShapeType="1"/>
            </p:cNvSpPr>
            <p:nvPr/>
          </p:nvSpPr>
          <p:spPr bwMode="auto">
            <a:xfrm>
              <a:off x="1677" y="2613"/>
              <a:ext cx="1225"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11" name="Line 15"/>
            <p:cNvSpPr>
              <a:spLocks noChangeShapeType="1"/>
            </p:cNvSpPr>
            <p:nvPr/>
          </p:nvSpPr>
          <p:spPr bwMode="auto">
            <a:xfrm>
              <a:off x="2494" y="980"/>
              <a:ext cx="453" cy="149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12" name="Line 16"/>
            <p:cNvSpPr>
              <a:spLocks noChangeShapeType="1"/>
            </p:cNvSpPr>
            <p:nvPr/>
          </p:nvSpPr>
          <p:spPr bwMode="auto">
            <a:xfrm flipV="1">
              <a:off x="1723" y="2568"/>
              <a:ext cx="1179" cy="816"/>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13" name="Rectangle 17"/>
            <p:cNvSpPr>
              <a:spLocks noChangeArrowheads="1"/>
            </p:cNvSpPr>
            <p:nvPr/>
          </p:nvSpPr>
          <p:spPr bwMode="auto">
            <a:xfrm>
              <a:off x="2811" y="2432"/>
              <a:ext cx="227" cy="227"/>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Bo</a:t>
              </a:r>
              <a:r>
                <a:rPr lang="it-IT" sz="1200" baseline="-25000">
                  <a:latin typeface="Verdana" pitchFamily="34" charset="0"/>
                  <a:cs typeface="Arial" pitchFamily="34" charset="0"/>
                </a:rPr>
                <a:t>1</a:t>
              </a:r>
            </a:p>
          </p:txBody>
        </p:sp>
        <p:sp>
          <p:nvSpPr>
            <p:cNvPr id="4114" name="Rectangle 18"/>
            <p:cNvSpPr>
              <a:spLocks noChangeArrowheads="1"/>
            </p:cNvSpPr>
            <p:nvPr/>
          </p:nvSpPr>
          <p:spPr bwMode="auto">
            <a:xfrm>
              <a:off x="362" y="3112"/>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INFN-Roma1</a:t>
              </a:r>
            </a:p>
          </p:txBody>
        </p:sp>
        <p:sp>
          <p:nvSpPr>
            <p:cNvPr id="4115" name="Rectangle 19"/>
            <p:cNvSpPr>
              <a:spLocks noChangeArrowheads="1"/>
            </p:cNvSpPr>
            <p:nvPr/>
          </p:nvSpPr>
          <p:spPr bwMode="auto">
            <a:xfrm>
              <a:off x="1451" y="3883"/>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INFN-Bari</a:t>
              </a:r>
            </a:p>
          </p:txBody>
        </p:sp>
        <p:sp>
          <p:nvSpPr>
            <p:cNvPr id="4116" name="Rectangle 20"/>
            <p:cNvSpPr>
              <a:spLocks noChangeArrowheads="1"/>
            </p:cNvSpPr>
            <p:nvPr/>
          </p:nvSpPr>
          <p:spPr bwMode="auto">
            <a:xfrm>
              <a:off x="1904" y="4110"/>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INFN-Napoli</a:t>
              </a:r>
            </a:p>
          </p:txBody>
        </p:sp>
        <p:sp>
          <p:nvSpPr>
            <p:cNvPr id="4117" name="Rectangle 21"/>
            <p:cNvSpPr>
              <a:spLocks noChangeArrowheads="1"/>
            </p:cNvSpPr>
            <p:nvPr/>
          </p:nvSpPr>
          <p:spPr bwMode="auto">
            <a:xfrm>
              <a:off x="2312" y="3929"/>
              <a:ext cx="499" cy="136"/>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INFN-Catania</a:t>
              </a:r>
            </a:p>
          </p:txBody>
        </p:sp>
        <p:sp>
          <p:nvSpPr>
            <p:cNvPr id="4118" name="Line 22"/>
            <p:cNvSpPr>
              <a:spLocks noChangeShapeType="1"/>
            </p:cNvSpPr>
            <p:nvPr/>
          </p:nvSpPr>
          <p:spPr bwMode="auto">
            <a:xfrm>
              <a:off x="1723" y="3384"/>
              <a:ext cx="0" cy="499"/>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19" name="Line 23"/>
            <p:cNvSpPr>
              <a:spLocks noChangeShapeType="1"/>
            </p:cNvSpPr>
            <p:nvPr/>
          </p:nvSpPr>
          <p:spPr bwMode="auto">
            <a:xfrm>
              <a:off x="2131" y="3430"/>
              <a:ext cx="0" cy="725"/>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0" name="Line 24"/>
            <p:cNvSpPr>
              <a:spLocks noChangeShapeType="1"/>
            </p:cNvSpPr>
            <p:nvPr/>
          </p:nvSpPr>
          <p:spPr bwMode="auto">
            <a:xfrm>
              <a:off x="2494" y="3475"/>
              <a:ext cx="0" cy="454"/>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1" name="Line 25"/>
            <p:cNvSpPr>
              <a:spLocks noChangeShapeType="1"/>
            </p:cNvSpPr>
            <p:nvPr/>
          </p:nvSpPr>
          <p:spPr bwMode="auto">
            <a:xfrm flipV="1">
              <a:off x="815" y="2613"/>
              <a:ext cx="862" cy="499"/>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2" name="Line 26"/>
            <p:cNvSpPr>
              <a:spLocks noChangeShapeType="1"/>
            </p:cNvSpPr>
            <p:nvPr/>
          </p:nvSpPr>
          <p:spPr bwMode="auto">
            <a:xfrm>
              <a:off x="498" y="2296"/>
              <a:ext cx="408"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3" name="Line 27"/>
            <p:cNvSpPr>
              <a:spLocks noChangeShapeType="1"/>
            </p:cNvSpPr>
            <p:nvPr/>
          </p:nvSpPr>
          <p:spPr bwMode="auto">
            <a:xfrm>
              <a:off x="453" y="1933"/>
              <a:ext cx="453"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4" name="Line 28"/>
            <p:cNvSpPr>
              <a:spLocks noChangeShapeType="1"/>
            </p:cNvSpPr>
            <p:nvPr/>
          </p:nvSpPr>
          <p:spPr bwMode="auto">
            <a:xfrm>
              <a:off x="498" y="1615"/>
              <a:ext cx="408" cy="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5" name="Rectangle 29"/>
            <p:cNvSpPr>
              <a:spLocks noChangeArrowheads="1"/>
            </p:cNvSpPr>
            <p:nvPr/>
          </p:nvSpPr>
          <p:spPr bwMode="auto">
            <a:xfrm>
              <a:off x="2222" y="527"/>
              <a:ext cx="544"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INFN-Milano</a:t>
              </a:r>
            </a:p>
          </p:txBody>
        </p:sp>
        <p:sp>
          <p:nvSpPr>
            <p:cNvPr id="4126" name="Line 30"/>
            <p:cNvSpPr>
              <a:spLocks noChangeShapeType="1"/>
            </p:cNvSpPr>
            <p:nvPr/>
          </p:nvSpPr>
          <p:spPr bwMode="auto">
            <a:xfrm>
              <a:off x="2494" y="663"/>
              <a:ext cx="0" cy="317"/>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7" name="Line 31"/>
            <p:cNvSpPr>
              <a:spLocks noChangeShapeType="1"/>
            </p:cNvSpPr>
            <p:nvPr/>
          </p:nvSpPr>
          <p:spPr bwMode="auto">
            <a:xfrm flipV="1">
              <a:off x="3764" y="1343"/>
              <a:ext cx="0" cy="318"/>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128" name="Rectangle 32"/>
            <p:cNvSpPr>
              <a:spLocks noChangeArrowheads="1"/>
            </p:cNvSpPr>
            <p:nvPr/>
          </p:nvSpPr>
          <p:spPr bwMode="auto">
            <a:xfrm>
              <a:off x="3537" y="1207"/>
              <a:ext cx="499"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INFN-LNL</a:t>
              </a:r>
            </a:p>
          </p:txBody>
        </p:sp>
        <p:sp>
          <p:nvSpPr>
            <p:cNvPr id="4129" name="Rectangle 33"/>
            <p:cNvSpPr>
              <a:spLocks noChangeArrowheads="1"/>
            </p:cNvSpPr>
            <p:nvPr/>
          </p:nvSpPr>
          <p:spPr bwMode="auto">
            <a:xfrm>
              <a:off x="113" y="1525"/>
              <a:ext cx="521"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INFN-Torino</a:t>
              </a:r>
            </a:p>
          </p:txBody>
        </p:sp>
        <p:sp>
          <p:nvSpPr>
            <p:cNvPr id="4130" name="Rectangle 34"/>
            <p:cNvSpPr>
              <a:spLocks noChangeArrowheads="1"/>
            </p:cNvSpPr>
            <p:nvPr/>
          </p:nvSpPr>
          <p:spPr bwMode="auto">
            <a:xfrm>
              <a:off x="135" y="1842"/>
              <a:ext cx="499"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INFN-Pisa</a:t>
              </a:r>
            </a:p>
          </p:txBody>
        </p:sp>
        <p:sp>
          <p:nvSpPr>
            <p:cNvPr id="4131" name="Rectangle 35"/>
            <p:cNvSpPr>
              <a:spLocks noChangeArrowheads="1"/>
            </p:cNvSpPr>
            <p:nvPr/>
          </p:nvSpPr>
          <p:spPr bwMode="auto">
            <a:xfrm>
              <a:off x="135" y="2205"/>
              <a:ext cx="499" cy="136"/>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b="1">
                  <a:solidFill>
                    <a:schemeClr val="bg1"/>
                  </a:solidFill>
                  <a:latin typeface="Verdana" pitchFamily="34" charset="0"/>
                  <a:cs typeface="Arial" pitchFamily="34" charset="0"/>
                </a:rPr>
                <a:t>INFN-LNF</a:t>
              </a:r>
            </a:p>
          </p:txBody>
        </p:sp>
        <p:sp>
          <p:nvSpPr>
            <p:cNvPr id="4132" name="Rectangle 36"/>
            <p:cNvSpPr>
              <a:spLocks noChangeArrowheads="1"/>
            </p:cNvSpPr>
            <p:nvPr/>
          </p:nvSpPr>
          <p:spPr bwMode="auto">
            <a:xfrm>
              <a:off x="3742" y="2931"/>
              <a:ext cx="771" cy="408"/>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400" b="1">
                  <a:solidFill>
                    <a:schemeClr val="bg1"/>
                  </a:solidFill>
                  <a:latin typeface="Verdana" pitchFamily="34" charset="0"/>
                  <a:cs typeface="Arial" pitchFamily="34" charset="0"/>
                </a:rPr>
                <a:t>INFN-CNAF</a:t>
              </a:r>
              <a:br>
                <a:rPr lang="it-IT" sz="1400" b="1">
                  <a:solidFill>
                    <a:schemeClr val="bg1"/>
                  </a:solidFill>
                  <a:latin typeface="Verdana" pitchFamily="34" charset="0"/>
                  <a:cs typeface="Arial" pitchFamily="34" charset="0"/>
                </a:rPr>
              </a:br>
              <a:r>
                <a:rPr lang="it-IT" sz="1400" b="1">
                  <a:solidFill>
                    <a:schemeClr val="bg1"/>
                  </a:solidFill>
                  <a:latin typeface="Verdana" pitchFamily="34" charset="0"/>
                  <a:cs typeface="Arial" pitchFamily="34" charset="0"/>
                </a:rPr>
                <a:t>Tier1</a:t>
              </a:r>
            </a:p>
          </p:txBody>
        </p:sp>
      </p:grpSp>
      <p:sp>
        <p:nvSpPr>
          <p:cNvPr id="4133" name="Rectangle 37"/>
          <p:cNvSpPr>
            <a:spLocks noChangeArrowheads="1"/>
          </p:cNvSpPr>
          <p:nvPr/>
        </p:nvSpPr>
        <p:spPr bwMode="auto">
          <a:xfrm>
            <a:off x="1260029" y="2327365"/>
            <a:ext cx="360362" cy="360362"/>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To</a:t>
            </a:r>
            <a:r>
              <a:rPr lang="it-IT" sz="1200" baseline="-25000">
                <a:latin typeface="Verdana" pitchFamily="34" charset="0"/>
                <a:cs typeface="Arial" pitchFamily="34" charset="0"/>
              </a:rPr>
              <a:t>1</a:t>
            </a:r>
          </a:p>
        </p:txBody>
      </p:sp>
      <p:sp>
        <p:nvSpPr>
          <p:cNvPr id="4134" name="Rectangle 38"/>
          <p:cNvSpPr>
            <a:spLocks noChangeArrowheads="1"/>
          </p:cNvSpPr>
          <p:nvPr/>
        </p:nvSpPr>
        <p:spPr bwMode="auto">
          <a:xfrm>
            <a:off x="1260029" y="2902040"/>
            <a:ext cx="360362" cy="360362"/>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Pi</a:t>
            </a:r>
            <a:r>
              <a:rPr lang="it-IT" sz="1200" baseline="-25000">
                <a:latin typeface="Verdana" pitchFamily="34" charset="0"/>
                <a:cs typeface="Arial" pitchFamily="34" charset="0"/>
              </a:rPr>
              <a:t>1</a:t>
            </a:r>
          </a:p>
        </p:txBody>
      </p:sp>
      <p:sp>
        <p:nvSpPr>
          <p:cNvPr id="4135" name="Rectangle 39"/>
          <p:cNvSpPr>
            <a:spLocks noChangeArrowheads="1"/>
          </p:cNvSpPr>
          <p:nvPr/>
        </p:nvSpPr>
        <p:spPr bwMode="auto">
          <a:xfrm>
            <a:off x="5701854" y="2471827"/>
            <a:ext cx="360362"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Pd</a:t>
            </a:r>
            <a:r>
              <a:rPr lang="it-IT" sz="1200" baseline="-25000">
                <a:latin typeface="Verdana" pitchFamily="34" charset="0"/>
                <a:cs typeface="Arial" pitchFamily="34" charset="0"/>
              </a:rPr>
              <a:t>2</a:t>
            </a:r>
          </a:p>
        </p:txBody>
      </p:sp>
      <p:sp>
        <p:nvSpPr>
          <p:cNvPr id="4136" name="Rectangle 40"/>
          <p:cNvSpPr>
            <a:spLocks noChangeArrowheads="1"/>
          </p:cNvSpPr>
          <p:nvPr/>
        </p:nvSpPr>
        <p:spPr bwMode="auto">
          <a:xfrm>
            <a:off x="3149154" y="5280115"/>
            <a:ext cx="360362" cy="360362"/>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Na</a:t>
            </a:r>
            <a:r>
              <a:rPr lang="it-IT" sz="1200" baseline="-25000">
                <a:latin typeface="Verdana" pitchFamily="34" charset="0"/>
                <a:cs typeface="Arial" pitchFamily="34" charset="0"/>
              </a:rPr>
              <a:t>1</a:t>
            </a:r>
          </a:p>
        </p:txBody>
      </p:sp>
      <p:sp>
        <p:nvSpPr>
          <p:cNvPr id="4137" name="Rectangle 41"/>
          <p:cNvSpPr>
            <a:spLocks noChangeArrowheads="1"/>
          </p:cNvSpPr>
          <p:nvPr/>
        </p:nvSpPr>
        <p:spPr bwMode="auto">
          <a:xfrm>
            <a:off x="2506216" y="5280115"/>
            <a:ext cx="360363" cy="360362"/>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Ba</a:t>
            </a:r>
            <a:r>
              <a:rPr lang="it-IT" sz="1200" baseline="-25000">
                <a:latin typeface="Verdana" pitchFamily="34" charset="0"/>
                <a:cs typeface="Arial" pitchFamily="34" charset="0"/>
              </a:rPr>
              <a:t>1</a:t>
            </a:r>
          </a:p>
        </p:txBody>
      </p:sp>
      <p:sp>
        <p:nvSpPr>
          <p:cNvPr id="4138" name="Rectangle 42"/>
          <p:cNvSpPr>
            <a:spLocks noChangeArrowheads="1"/>
          </p:cNvSpPr>
          <p:nvPr/>
        </p:nvSpPr>
        <p:spPr bwMode="auto">
          <a:xfrm>
            <a:off x="3707954" y="5280115"/>
            <a:ext cx="360362" cy="360362"/>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Ct</a:t>
            </a:r>
            <a:r>
              <a:rPr lang="it-IT" sz="1200" baseline="-25000">
                <a:latin typeface="Verdana" pitchFamily="34" charset="0"/>
                <a:cs typeface="Arial" pitchFamily="34" charset="0"/>
              </a:rPr>
              <a:t>1</a:t>
            </a:r>
          </a:p>
        </p:txBody>
      </p:sp>
      <p:sp>
        <p:nvSpPr>
          <p:cNvPr id="4139" name="Rectangle 43"/>
          <p:cNvSpPr>
            <a:spLocks noChangeArrowheads="1"/>
          </p:cNvSpPr>
          <p:nvPr/>
        </p:nvSpPr>
        <p:spPr bwMode="auto">
          <a:xfrm>
            <a:off x="1260029" y="3408452"/>
            <a:ext cx="360362"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Rm</a:t>
            </a:r>
            <a:r>
              <a:rPr lang="it-IT" sz="1200" baseline="-25000">
                <a:latin typeface="Verdana" pitchFamily="34" charset="0"/>
                <a:cs typeface="Arial" pitchFamily="34" charset="0"/>
              </a:rPr>
              <a:t>1</a:t>
            </a:r>
          </a:p>
        </p:txBody>
      </p:sp>
      <p:sp>
        <p:nvSpPr>
          <p:cNvPr id="4140" name="Rectangle 44"/>
          <p:cNvSpPr>
            <a:spLocks noChangeArrowheads="1"/>
          </p:cNvSpPr>
          <p:nvPr/>
        </p:nvSpPr>
        <p:spPr bwMode="auto">
          <a:xfrm>
            <a:off x="3707954" y="1319302"/>
            <a:ext cx="360362"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Mi</a:t>
            </a:r>
            <a:r>
              <a:rPr lang="it-IT" sz="1200" baseline="-25000">
                <a:latin typeface="Verdana" pitchFamily="34" charset="0"/>
                <a:cs typeface="Arial" pitchFamily="34" charset="0"/>
              </a:rPr>
              <a:t>3</a:t>
            </a:r>
          </a:p>
        </p:txBody>
      </p:sp>
      <p:sp>
        <p:nvSpPr>
          <p:cNvPr id="4141" name="Rectangle 45"/>
          <p:cNvSpPr>
            <a:spLocks noChangeArrowheads="1"/>
          </p:cNvSpPr>
          <p:nvPr/>
        </p:nvSpPr>
        <p:spPr bwMode="auto">
          <a:xfrm>
            <a:off x="2410966" y="3911690"/>
            <a:ext cx="360363" cy="360362"/>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RM</a:t>
            </a:r>
            <a:r>
              <a:rPr lang="it-IT" sz="1200" baseline="-25000">
                <a:latin typeface="Verdana" pitchFamily="34" charset="0"/>
                <a:cs typeface="Arial" pitchFamily="34" charset="0"/>
              </a:rPr>
              <a:t>2</a:t>
            </a:r>
          </a:p>
        </p:txBody>
      </p:sp>
      <p:sp>
        <p:nvSpPr>
          <p:cNvPr id="4142" name="Oval 46"/>
          <p:cNvSpPr>
            <a:spLocks noChangeArrowheads="1"/>
          </p:cNvSpPr>
          <p:nvPr/>
        </p:nvSpPr>
        <p:spPr bwMode="auto">
          <a:xfrm>
            <a:off x="3276154" y="2471827"/>
            <a:ext cx="431800" cy="431800"/>
          </a:xfrm>
          <a:prstGeom prst="ellipse">
            <a:avLst/>
          </a:prstGeom>
          <a:solidFill>
            <a:schemeClr val="bg1"/>
          </a:solidFill>
          <a:ln w="28575">
            <a:solidFill>
              <a:srgbClr val="FF0000"/>
            </a:solidFill>
            <a:round/>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a:latin typeface="Verdana" pitchFamily="34" charset="0"/>
                <a:cs typeface="Arial" pitchFamily="34" charset="0"/>
              </a:rPr>
              <a:t>R</a:t>
            </a:r>
            <a:endParaRPr lang="it-IT" sz="1200" baseline="-25000">
              <a:latin typeface="Verdana" pitchFamily="34" charset="0"/>
              <a:cs typeface="Arial" pitchFamily="34" charset="0"/>
            </a:endParaRPr>
          </a:p>
        </p:txBody>
      </p:sp>
      <p:pic>
        <p:nvPicPr>
          <p:cNvPr id="265" name="Picture 22" descr="Network_Cloud_Standard"/>
          <p:cNvPicPr>
            <a:picLocks noChangeAspect="1" noChangeArrowheads="1"/>
          </p:cNvPicPr>
          <p:nvPr/>
        </p:nvPicPr>
        <p:blipFill>
          <a:blip r:embed="rId2"/>
          <a:srcRect/>
          <a:stretch>
            <a:fillRect/>
          </a:stretch>
        </p:blipFill>
        <p:spPr bwMode="auto">
          <a:xfrm>
            <a:off x="1331466" y="816065"/>
            <a:ext cx="1933575" cy="758825"/>
          </a:xfrm>
          <a:prstGeom prst="rect">
            <a:avLst/>
          </a:prstGeom>
          <a:noFill/>
          <a:effectLst>
            <a:outerShdw blurRad="63500" sx="102000" sy="102000" algn="ctr" rotWithShape="0">
              <a:prstClr val="black">
                <a:alpha val="40000"/>
              </a:prstClr>
            </a:outerShdw>
          </a:effectLst>
          <a:extLst/>
        </p:spPr>
      </p:pic>
      <p:sp>
        <p:nvSpPr>
          <p:cNvPr id="4144" name="TextBox 265"/>
          <p:cNvSpPr txBox="1">
            <a:spLocks noChangeArrowheads="1"/>
          </p:cNvSpPr>
          <p:nvPr/>
        </p:nvSpPr>
        <p:spPr bwMode="auto">
          <a:xfrm>
            <a:off x="1763266" y="1031965"/>
            <a:ext cx="955675"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atin typeface="Calibri" pitchFamily="34" charset="0"/>
              </a:rPr>
              <a:t>LHCONE</a:t>
            </a:r>
            <a:endParaRPr lang="it-IT">
              <a:latin typeface="Calibri" pitchFamily="34" charset="0"/>
            </a:endParaRPr>
          </a:p>
        </p:txBody>
      </p:sp>
      <p:grpSp>
        <p:nvGrpSpPr>
          <p:cNvPr id="4" name="Group 49"/>
          <p:cNvGrpSpPr>
            <a:grpSpLocks/>
          </p:cNvGrpSpPr>
          <p:nvPr/>
        </p:nvGrpSpPr>
        <p:grpSpPr bwMode="auto">
          <a:xfrm>
            <a:off x="6454329" y="887502"/>
            <a:ext cx="1933575" cy="758825"/>
            <a:chOff x="4111" y="663"/>
            <a:chExt cx="1218" cy="478"/>
          </a:xfrm>
        </p:grpSpPr>
        <p:pic>
          <p:nvPicPr>
            <p:cNvPr id="2" name="Picture 22" descr="Network_Cloud_Standard"/>
            <p:cNvPicPr>
              <a:picLocks noChangeAspect="1" noChangeArrowheads="1"/>
            </p:cNvPicPr>
            <p:nvPr/>
          </p:nvPicPr>
          <p:blipFill>
            <a:blip r:embed="rId2"/>
            <a:srcRect/>
            <a:stretch>
              <a:fillRect/>
            </a:stretch>
          </p:blipFill>
          <p:spPr bwMode="auto">
            <a:xfrm>
              <a:off x="4111" y="663"/>
              <a:ext cx="1218" cy="478"/>
            </a:xfrm>
            <a:prstGeom prst="rect">
              <a:avLst/>
            </a:prstGeom>
            <a:noFill/>
            <a:effectLst>
              <a:outerShdw blurRad="63500" sx="102000" sy="102000" algn="ctr" rotWithShape="0">
                <a:prstClr val="black">
                  <a:alpha val="40000"/>
                </a:prstClr>
              </a:outerShdw>
            </a:effectLst>
            <a:extLst/>
          </p:spPr>
        </p:pic>
        <p:sp>
          <p:nvSpPr>
            <p:cNvPr id="4147" name="TextBox 265"/>
            <p:cNvSpPr txBox="1">
              <a:spLocks noChangeArrowheads="1"/>
            </p:cNvSpPr>
            <p:nvPr/>
          </p:nvSpPr>
          <p:spPr bwMode="auto">
            <a:xfrm>
              <a:off x="4451" y="799"/>
              <a:ext cx="606"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dirty="0">
                  <a:latin typeface="Calibri" pitchFamily="34" charset="0"/>
                </a:rPr>
                <a:t>LHCOPN</a:t>
              </a:r>
              <a:endParaRPr lang="it-IT" dirty="0">
                <a:latin typeface="Calibri" pitchFamily="34" charset="0"/>
              </a:endParaRPr>
            </a:p>
          </p:txBody>
        </p:sp>
      </p:grpSp>
      <p:sp>
        <p:nvSpPr>
          <p:cNvPr id="4148" name="Line 52"/>
          <p:cNvSpPr>
            <a:spLocks noChangeShapeType="1"/>
          </p:cNvSpPr>
          <p:nvPr/>
        </p:nvSpPr>
        <p:spPr bwMode="auto">
          <a:xfrm flipH="1">
            <a:off x="6587679" y="1608227"/>
            <a:ext cx="650875" cy="3095625"/>
          </a:xfrm>
          <a:prstGeom prst="line">
            <a:avLst/>
          </a:prstGeom>
          <a:noFill/>
          <a:ln w="889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791519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 name="Line 2"/>
          <p:cNvSpPr>
            <a:spLocks noChangeShapeType="1"/>
          </p:cNvSpPr>
          <p:nvPr/>
        </p:nvSpPr>
        <p:spPr bwMode="auto">
          <a:xfrm flipH="1">
            <a:off x="4773731" y="1321185"/>
            <a:ext cx="990600" cy="1034306"/>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55" name="Line 2"/>
          <p:cNvSpPr>
            <a:spLocks noChangeShapeType="1"/>
          </p:cNvSpPr>
          <p:nvPr/>
        </p:nvSpPr>
        <p:spPr bwMode="auto">
          <a:xfrm flipH="1">
            <a:off x="2749429" y="1219440"/>
            <a:ext cx="3049322" cy="106644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56" name="Line 2"/>
          <p:cNvSpPr>
            <a:spLocks noChangeShapeType="1"/>
          </p:cNvSpPr>
          <p:nvPr/>
        </p:nvSpPr>
        <p:spPr bwMode="auto">
          <a:xfrm flipH="1">
            <a:off x="2717800" y="1170558"/>
            <a:ext cx="3049322" cy="1066440"/>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57" name="Line 2"/>
          <p:cNvSpPr>
            <a:spLocks noChangeShapeType="1"/>
          </p:cNvSpPr>
          <p:nvPr/>
        </p:nvSpPr>
        <p:spPr bwMode="auto">
          <a:xfrm flipH="1">
            <a:off x="4805363" y="1209042"/>
            <a:ext cx="990600" cy="1034306"/>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pic>
        <p:nvPicPr>
          <p:cNvPr id="58" name="Picture 22" descr="Network_Cloud_Standard"/>
          <p:cNvPicPr>
            <a:picLocks noChangeAspect="1" noChangeArrowheads="1"/>
          </p:cNvPicPr>
          <p:nvPr/>
        </p:nvPicPr>
        <p:blipFill>
          <a:blip r:embed="rId2"/>
          <a:srcRect/>
          <a:stretch>
            <a:fillRect/>
          </a:stretch>
        </p:blipFill>
        <p:spPr bwMode="auto">
          <a:xfrm>
            <a:off x="4991100" y="626429"/>
            <a:ext cx="1933575" cy="758825"/>
          </a:xfrm>
          <a:prstGeom prst="rect">
            <a:avLst/>
          </a:prstGeom>
          <a:noFill/>
          <a:effectLst>
            <a:outerShdw blurRad="63500" sx="102000" sy="102000" algn="ctr" rotWithShape="0">
              <a:prstClr val="black">
                <a:alpha val="40000"/>
              </a:prstClr>
            </a:outerShdw>
          </a:effectLst>
          <a:extLst/>
        </p:spPr>
      </p:pic>
      <p:sp>
        <p:nvSpPr>
          <p:cNvPr id="59" name="TextBox 265"/>
          <p:cNvSpPr txBox="1">
            <a:spLocks noChangeArrowheads="1"/>
          </p:cNvSpPr>
          <p:nvPr/>
        </p:nvSpPr>
        <p:spPr bwMode="auto">
          <a:xfrm>
            <a:off x="5422900" y="698437"/>
            <a:ext cx="961674" cy="6463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dirty="0" smtClean="0">
                <a:latin typeface="Calibri" pitchFamily="34" charset="0"/>
              </a:rPr>
              <a:t>GEANT</a:t>
            </a:r>
            <a:br>
              <a:rPr lang="en-US" dirty="0" smtClean="0">
                <a:latin typeface="Calibri" pitchFamily="34" charset="0"/>
              </a:rPr>
            </a:br>
            <a:r>
              <a:rPr lang="en-US" dirty="0" smtClean="0">
                <a:latin typeface="Calibri" pitchFamily="34" charset="0"/>
              </a:rPr>
              <a:t>LHCONE</a:t>
            </a:r>
            <a:endParaRPr lang="it-IT" dirty="0">
              <a:latin typeface="Calibri" pitchFamily="34" charset="0"/>
            </a:endParaRPr>
          </a:p>
        </p:txBody>
      </p:sp>
      <p:sp>
        <p:nvSpPr>
          <p:cNvPr id="5" name="Freeform 115"/>
          <p:cNvSpPr>
            <a:spLocks/>
          </p:cNvSpPr>
          <p:nvPr/>
        </p:nvSpPr>
        <p:spPr bwMode="auto">
          <a:xfrm>
            <a:off x="2555776" y="4102310"/>
            <a:ext cx="2222599" cy="1331913"/>
          </a:xfrm>
          <a:custGeom>
            <a:avLst/>
            <a:gdLst>
              <a:gd name="T0" fmla="*/ 1400 w 1400"/>
              <a:gd name="T1" fmla="*/ 0 h 806"/>
              <a:gd name="T2" fmla="*/ 888 w 1400"/>
              <a:gd name="T3" fmla="*/ 806 h 806"/>
              <a:gd name="T4" fmla="*/ 0 w 1400"/>
              <a:gd name="T5" fmla="*/ 67 h 806"/>
            </a:gdLst>
            <a:ahLst/>
            <a:cxnLst>
              <a:cxn ang="0">
                <a:pos x="T0" y="T1"/>
              </a:cxn>
              <a:cxn ang="0">
                <a:pos x="T2" y="T3"/>
              </a:cxn>
              <a:cxn ang="0">
                <a:pos x="T4" y="T5"/>
              </a:cxn>
            </a:cxnLst>
            <a:rect l="0" t="0" r="r" b="b"/>
            <a:pathLst>
              <a:path w="1400" h="806">
                <a:moveTo>
                  <a:pt x="1400" y="0"/>
                </a:moveTo>
                <a:lnTo>
                  <a:pt x="888" y="806"/>
                </a:lnTo>
                <a:lnTo>
                  <a:pt x="0" y="67"/>
                </a:lnTo>
              </a:path>
            </a:pathLst>
          </a:custGeom>
          <a:noFill/>
          <a:ln w="28575"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6" name="Rectangle 117"/>
          <p:cNvSpPr>
            <a:spLocks noChangeArrowheads="1"/>
          </p:cNvSpPr>
          <p:nvPr/>
        </p:nvSpPr>
        <p:spPr bwMode="auto">
          <a:xfrm>
            <a:off x="2555875" y="2235410"/>
            <a:ext cx="2232025" cy="1871663"/>
          </a:xfrm>
          <a:prstGeom prst="rect">
            <a:avLst/>
          </a:prstGeom>
          <a:noFill/>
          <a:ln w="76200" cmpd="dbl" algn="ctr">
            <a:solidFill>
              <a:schemeClr val="tx1"/>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9" name="Rectangle 140"/>
          <p:cNvSpPr>
            <a:spLocks noChangeArrowheads="1"/>
          </p:cNvSpPr>
          <p:nvPr/>
        </p:nvSpPr>
        <p:spPr bwMode="auto">
          <a:xfrm>
            <a:off x="3781425" y="5189748"/>
            <a:ext cx="360363" cy="360363"/>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Ct</a:t>
            </a:r>
            <a:r>
              <a:rPr lang="it-IT" sz="1200" b="0" baseline="-25000">
                <a:latin typeface="Verdana" pitchFamily="34" charset="0"/>
              </a:rPr>
              <a:t>1</a:t>
            </a:r>
          </a:p>
        </p:txBody>
      </p:sp>
      <p:sp>
        <p:nvSpPr>
          <p:cNvPr id="11" name="Line 631"/>
          <p:cNvSpPr>
            <a:spLocks noChangeShapeType="1"/>
          </p:cNvSpPr>
          <p:nvPr/>
        </p:nvSpPr>
        <p:spPr bwMode="auto">
          <a:xfrm>
            <a:off x="4699000" y="3957847"/>
            <a:ext cx="1584325" cy="719138"/>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2" name="Line 632"/>
          <p:cNvSpPr>
            <a:spLocks noChangeShapeType="1"/>
          </p:cNvSpPr>
          <p:nvPr/>
        </p:nvSpPr>
        <p:spPr bwMode="auto">
          <a:xfrm>
            <a:off x="4625975" y="4102310"/>
            <a:ext cx="1584325" cy="719138"/>
          </a:xfrm>
          <a:prstGeom prst="line">
            <a:avLst/>
          </a:prstGeom>
          <a:noFill/>
          <a:ln w="762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3" name="Line 635"/>
          <p:cNvSpPr>
            <a:spLocks noChangeShapeType="1"/>
          </p:cNvSpPr>
          <p:nvPr/>
        </p:nvSpPr>
        <p:spPr bwMode="auto">
          <a:xfrm flipV="1">
            <a:off x="3941763" y="4029285"/>
            <a:ext cx="719138" cy="1439863"/>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5" name="Line 649"/>
          <p:cNvSpPr>
            <a:spLocks noChangeShapeType="1"/>
          </p:cNvSpPr>
          <p:nvPr/>
        </p:nvSpPr>
        <p:spPr bwMode="auto">
          <a:xfrm>
            <a:off x="3941763" y="5469147"/>
            <a:ext cx="0" cy="720725"/>
          </a:xfrm>
          <a:prstGeom prst="line">
            <a:avLst/>
          </a:prstGeom>
          <a:noFill/>
          <a:ln w="28575">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6" name="Rectangle 661"/>
          <p:cNvSpPr>
            <a:spLocks noChangeArrowheads="1"/>
          </p:cNvSpPr>
          <p:nvPr/>
        </p:nvSpPr>
        <p:spPr bwMode="auto">
          <a:xfrm>
            <a:off x="5922963" y="4605547"/>
            <a:ext cx="1223963" cy="647700"/>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400">
                <a:solidFill>
                  <a:schemeClr val="bg1"/>
                </a:solidFill>
                <a:latin typeface="Verdana" pitchFamily="34" charset="0"/>
              </a:rPr>
              <a:t>INFN-CNAF</a:t>
            </a:r>
            <a:br>
              <a:rPr lang="it-IT" sz="1400">
                <a:solidFill>
                  <a:schemeClr val="bg1"/>
                </a:solidFill>
                <a:latin typeface="Verdana" pitchFamily="34" charset="0"/>
              </a:rPr>
            </a:br>
            <a:r>
              <a:rPr lang="it-IT" sz="1400">
                <a:solidFill>
                  <a:schemeClr val="bg1"/>
                </a:solidFill>
                <a:latin typeface="Verdana" pitchFamily="34" charset="0"/>
              </a:rPr>
              <a:t>Tier1</a:t>
            </a:r>
          </a:p>
        </p:txBody>
      </p:sp>
      <p:grpSp>
        <p:nvGrpSpPr>
          <p:cNvPr id="2" name="Group 49"/>
          <p:cNvGrpSpPr>
            <a:grpSpLocks/>
          </p:cNvGrpSpPr>
          <p:nvPr/>
        </p:nvGrpSpPr>
        <p:grpSpPr bwMode="auto">
          <a:xfrm>
            <a:off x="6284686" y="2462423"/>
            <a:ext cx="1933575" cy="758825"/>
            <a:chOff x="4111" y="663"/>
            <a:chExt cx="1218" cy="478"/>
          </a:xfrm>
        </p:grpSpPr>
        <p:pic>
          <p:nvPicPr>
            <p:cNvPr id="20" name="Picture 22" descr="Network_Cloud_Standard"/>
            <p:cNvPicPr>
              <a:picLocks noChangeAspect="1" noChangeArrowheads="1"/>
            </p:cNvPicPr>
            <p:nvPr/>
          </p:nvPicPr>
          <p:blipFill>
            <a:blip r:embed="rId2"/>
            <a:srcRect/>
            <a:stretch>
              <a:fillRect/>
            </a:stretch>
          </p:blipFill>
          <p:spPr bwMode="auto">
            <a:xfrm>
              <a:off x="4111" y="663"/>
              <a:ext cx="1218" cy="478"/>
            </a:xfrm>
            <a:prstGeom prst="rect">
              <a:avLst/>
            </a:prstGeom>
            <a:noFill/>
            <a:effectLst>
              <a:outerShdw blurRad="63500" sx="102000" sy="102000" algn="ctr" rotWithShape="0">
                <a:prstClr val="black">
                  <a:alpha val="40000"/>
                </a:prstClr>
              </a:outerShdw>
            </a:effectLst>
            <a:extLst/>
          </p:spPr>
        </p:pic>
        <p:sp>
          <p:nvSpPr>
            <p:cNvPr id="21" name="TextBox 265"/>
            <p:cNvSpPr txBox="1">
              <a:spLocks noChangeArrowheads="1"/>
            </p:cNvSpPr>
            <p:nvPr/>
          </p:nvSpPr>
          <p:spPr bwMode="auto">
            <a:xfrm>
              <a:off x="4451" y="799"/>
              <a:ext cx="606"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dirty="0">
                  <a:latin typeface="Calibri" pitchFamily="34" charset="0"/>
                </a:rPr>
                <a:t>LHCOPN</a:t>
              </a:r>
              <a:endParaRPr lang="it-IT" dirty="0">
                <a:latin typeface="Calibri" pitchFamily="34" charset="0"/>
              </a:endParaRPr>
            </a:p>
          </p:txBody>
        </p:sp>
      </p:grpSp>
      <p:sp>
        <p:nvSpPr>
          <p:cNvPr id="22" name="Line 52"/>
          <p:cNvSpPr>
            <a:spLocks noChangeShapeType="1"/>
          </p:cNvSpPr>
          <p:nvPr/>
        </p:nvSpPr>
        <p:spPr bwMode="auto">
          <a:xfrm flipH="1">
            <a:off x="6743472" y="3183149"/>
            <a:ext cx="325438" cy="1611312"/>
          </a:xfrm>
          <a:prstGeom prst="line">
            <a:avLst/>
          </a:prstGeom>
          <a:noFill/>
          <a:ln w="88900" cmpd="dbl">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42" name="Rectangle 646"/>
          <p:cNvSpPr>
            <a:spLocks noChangeArrowheads="1"/>
          </p:cNvSpPr>
          <p:nvPr/>
        </p:nvSpPr>
        <p:spPr bwMode="auto">
          <a:xfrm>
            <a:off x="3652838" y="6189872"/>
            <a:ext cx="792163" cy="215900"/>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dirty="0">
                <a:solidFill>
                  <a:schemeClr val="bg1"/>
                </a:solidFill>
                <a:latin typeface="Verdana" pitchFamily="34" charset="0"/>
              </a:rPr>
              <a:t>INFN-Catania</a:t>
            </a:r>
          </a:p>
        </p:txBody>
      </p:sp>
      <p:sp>
        <p:nvSpPr>
          <p:cNvPr id="45" name="Rectangle 109"/>
          <p:cNvSpPr txBox="1">
            <a:spLocks noChangeArrowheads="1"/>
          </p:cNvSpPr>
          <p:nvPr/>
        </p:nvSpPr>
        <p:spPr>
          <a:xfrm>
            <a:off x="196850" y="208042"/>
            <a:ext cx="244951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2800" dirty="0" smtClean="0"/>
              <a:t>Infrastruttura</a:t>
            </a:r>
            <a:br>
              <a:rPr lang="it-IT" sz="2800" dirty="0" smtClean="0"/>
            </a:br>
            <a:r>
              <a:rPr lang="it-IT" sz="2800" dirty="0" err="1" smtClean="0"/>
              <a:t>Router+Switch</a:t>
            </a:r>
            <a:endParaRPr lang="it-IT" sz="2800" dirty="0"/>
          </a:p>
        </p:txBody>
      </p:sp>
      <p:sp>
        <p:nvSpPr>
          <p:cNvPr id="46" name="Rectangle 127"/>
          <p:cNvSpPr>
            <a:spLocks noChangeArrowheads="1"/>
          </p:cNvSpPr>
          <p:nvPr/>
        </p:nvSpPr>
        <p:spPr bwMode="auto">
          <a:xfrm>
            <a:off x="4611688" y="21004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1</a:t>
            </a:r>
          </a:p>
        </p:txBody>
      </p:sp>
      <p:sp>
        <p:nvSpPr>
          <p:cNvPr id="47" name="Rectangle 132"/>
          <p:cNvSpPr>
            <a:spLocks noChangeArrowheads="1"/>
          </p:cNvSpPr>
          <p:nvPr/>
        </p:nvSpPr>
        <p:spPr bwMode="auto">
          <a:xfrm>
            <a:off x="2379663" y="21004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2</a:t>
            </a:r>
          </a:p>
        </p:txBody>
      </p:sp>
      <p:sp>
        <p:nvSpPr>
          <p:cNvPr id="48" name="Rectangle 134"/>
          <p:cNvSpPr>
            <a:spLocks noChangeArrowheads="1"/>
          </p:cNvSpPr>
          <p:nvPr/>
        </p:nvSpPr>
        <p:spPr bwMode="auto">
          <a:xfrm>
            <a:off x="4525963" y="38911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Bo</a:t>
            </a:r>
            <a:r>
              <a:rPr lang="it-IT" sz="1200" b="0" baseline="-25000">
                <a:latin typeface="Verdana" pitchFamily="34" charset="0"/>
              </a:rPr>
              <a:t>1</a:t>
            </a:r>
          </a:p>
        </p:txBody>
      </p:sp>
      <p:sp>
        <p:nvSpPr>
          <p:cNvPr id="49" name="Rectangle 141"/>
          <p:cNvSpPr>
            <a:spLocks noChangeArrowheads="1"/>
          </p:cNvSpPr>
          <p:nvPr/>
        </p:nvSpPr>
        <p:spPr bwMode="auto">
          <a:xfrm>
            <a:off x="2427288" y="3881648"/>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RM</a:t>
            </a:r>
            <a:r>
              <a:rPr lang="it-IT" sz="1200" b="0" baseline="-25000">
                <a:latin typeface="Verdana" pitchFamily="34" charset="0"/>
              </a:rPr>
              <a:t>2</a:t>
            </a:r>
          </a:p>
        </p:txBody>
      </p:sp>
      <p:sp>
        <p:nvSpPr>
          <p:cNvPr id="50" name="Rectangle 642"/>
          <p:cNvSpPr>
            <a:spLocks noChangeArrowheads="1"/>
          </p:cNvSpPr>
          <p:nvPr/>
        </p:nvSpPr>
        <p:spPr bwMode="auto">
          <a:xfrm>
            <a:off x="4464050" y="3822910"/>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Bo</a:t>
            </a:r>
            <a:r>
              <a:rPr lang="it-IT" sz="1200" b="0" baseline="-25000">
                <a:latin typeface="Verdana" pitchFamily="34" charset="0"/>
              </a:rPr>
              <a:t>1</a:t>
            </a:r>
          </a:p>
        </p:txBody>
      </p:sp>
      <p:sp>
        <p:nvSpPr>
          <p:cNvPr id="51" name="Rectangle 141"/>
          <p:cNvSpPr>
            <a:spLocks noChangeArrowheads="1"/>
          </p:cNvSpPr>
          <p:nvPr/>
        </p:nvSpPr>
        <p:spPr bwMode="auto">
          <a:xfrm>
            <a:off x="2483768" y="3817615"/>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RM</a:t>
            </a:r>
            <a:r>
              <a:rPr lang="it-IT" sz="1200" b="0" baseline="-25000">
                <a:latin typeface="Verdana" pitchFamily="34" charset="0"/>
              </a:rPr>
              <a:t>2</a:t>
            </a:r>
          </a:p>
        </p:txBody>
      </p:sp>
      <p:sp>
        <p:nvSpPr>
          <p:cNvPr id="52" name="Rectangle 132"/>
          <p:cNvSpPr>
            <a:spLocks noChangeArrowheads="1"/>
          </p:cNvSpPr>
          <p:nvPr/>
        </p:nvSpPr>
        <p:spPr bwMode="auto">
          <a:xfrm>
            <a:off x="2455863" y="2167148"/>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2</a:t>
            </a:r>
          </a:p>
        </p:txBody>
      </p:sp>
      <p:sp>
        <p:nvSpPr>
          <p:cNvPr id="53" name="Rectangle 127"/>
          <p:cNvSpPr>
            <a:spLocks noChangeArrowheads="1"/>
          </p:cNvSpPr>
          <p:nvPr/>
        </p:nvSpPr>
        <p:spPr bwMode="auto">
          <a:xfrm>
            <a:off x="4557142" y="2176673"/>
            <a:ext cx="360363" cy="360363"/>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Mi</a:t>
            </a:r>
            <a:r>
              <a:rPr lang="it-IT" sz="1200" b="0" baseline="-25000">
                <a:latin typeface="Verdana" pitchFamily="34" charset="0"/>
              </a:rPr>
              <a:t>1</a:t>
            </a:r>
          </a:p>
        </p:txBody>
      </p:sp>
      <p:sp>
        <p:nvSpPr>
          <p:cNvPr id="30" name="Footer Placeholder 29"/>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568621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mp:transition xmlns:mp="http://schemas.microsoft.com/office/mac/powerpoint/2008/mai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4" name="Connettore 1 33"/>
          <p:cNvCxnSpPr/>
          <p:nvPr/>
        </p:nvCxnSpPr>
        <p:spPr>
          <a:xfrm>
            <a:off x="1043608" y="3389341"/>
            <a:ext cx="2211448" cy="1695843"/>
          </a:xfrm>
          <a:prstGeom prst="line">
            <a:avLst/>
          </a:prstGeom>
          <a:noFill/>
          <a:ln w="50800"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cxnSp>
        <p:nvCxnSpPr>
          <p:cNvPr id="37" name="Connettore 1 36"/>
          <p:cNvCxnSpPr/>
          <p:nvPr/>
        </p:nvCxnSpPr>
        <p:spPr>
          <a:xfrm flipH="1">
            <a:off x="3275856" y="3461349"/>
            <a:ext cx="1179979" cy="1695843"/>
          </a:xfrm>
          <a:prstGeom prst="line">
            <a:avLst/>
          </a:prstGeom>
          <a:noFill/>
          <a:ln w="50800"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
        <p:nvSpPr>
          <p:cNvPr id="33" name="Line 2"/>
          <p:cNvSpPr>
            <a:spLocks noChangeShapeType="1"/>
          </p:cNvSpPr>
          <p:nvPr/>
        </p:nvSpPr>
        <p:spPr bwMode="auto">
          <a:xfrm flipH="1">
            <a:off x="4360168" y="1547099"/>
            <a:ext cx="1134526" cy="1759907"/>
          </a:xfrm>
          <a:prstGeom prst="line">
            <a:avLst/>
          </a:prstGeom>
          <a:noFill/>
          <a:ln w="50800" cmpd="sng">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2" name="Line 632"/>
          <p:cNvSpPr>
            <a:spLocks noChangeShapeType="1"/>
          </p:cNvSpPr>
          <p:nvPr/>
        </p:nvSpPr>
        <p:spPr bwMode="auto">
          <a:xfrm>
            <a:off x="4443419" y="3362029"/>
            <a:ext cx="2499463" cy="1032545"/>
          </a:xfrm>
          <a:prstGeom prst="line">
            <a:avLst/>
          </a:prstGeom>
          <a:noFill/>
          <a:ln w="50800" cmpd="sng">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30" name="Line 632"/>
          <p:cNvSpPr>
            <a:spLocks noChangeShapeType="1"/>
          </p:cNvSpPr>
          <p:nvPr/>
        </p:nvSpPr>
        <p:spPr bwMode="auto">
          <a:xfrm>
            <a:off x="4595819" y="3352504"/>
            <a:ext cx="2499463" cy="1032545"/>
          </a:xfrm>
          <a:prstGeom prst="line">
            <a:avLst/>
          </a:prstGeom>
          <a:noFill/>
          <a:ln w="50800" cmpd="sng">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31" name="Line 632"/>
          <p:cNvSpPr>
            <a:spLocks noChangeShapeType="1"/>
          </p:cNvSpPr>
          <p:nvPr/>
        </p:nvSpPr>
        <p:spPr bwMode="auto">
          <a:xfrm>
            <a:off x="4624394" y="3284984"/>
            <a:ext cx="2499463" cy="1032545"/>
          </a:xfrm>
          <a:prstGeom prst="line">
            <a:avLst/>
          </a:prstGeom>
          <a:noFill/>
          <a:ln w="50800" cmpd="sng">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32" name="Line 632"/>
          <p:cNvSpPr>
            <a:spLocks noChangeShapeType="1"/>
          </p:cNvSpPr>
          <p:nvPr/>
        </p:nvSpPr>
        <p:spPr bwMode="auto">
          <a:xfrm>
            <a:off x="4681544" y="3228679"/>
            <a:ext cx="2499463" cy="1032545"/>
          </a:xfrm>
          <a:prstGeom prst="line">
            <a:avLst/>
          </a:prstGeom>
          <a:noFill/>
          <a:ln w="50800" cmpd="sng">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cxnSp>
        <p:nvCxnSpPr>
          <p:cNvPr id="3" name="Connettore 1 2"/>
          <p:cNvCxnSpPr/>
          <p:nvPr/>
        </p:nvCxnSpPr>
        <p:spPr>
          <a:xfrm>
            <a:off x="1183849" y="3329082"/>
            <a:ext cx="3258317" cy="0"/>
          </a:xfrm>
          <a:prstGeom prst="line">
            <a:avLst/>
          </a:prstGeom>
          <a:noFill/>
          <a:ln w="50800"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cxnSp>
        <p:nvCxnSpPr>
          <p:cNvPr id="24" name="Connettore 1 23"/>
          <p:cNvCxnSpPr/>
          <p:nvPr/>
        </p:nvCxnSpPr>
        <p:spPr>
          <a:xfrm>
            <a:off x="1424278" y="3396965"/>
            <a:ext cx="3258317" cy="0"/>
          </a:xfrm>
          <a:prstGeom prst="line">
            <a:avLst/>
          </a:prstGeom>
          <a:noFill/>
          <a:ln w="50800" cap="flat" cmpd="sng">
            <a:solidFill>
              <a:schemeClr val="tx1"/>
            </a:solidFill>
            <a:prstDash val="solid"/>
            <a:round/>
            <a:headEnd type="none" w="med" len="med"/>
            <a:tailEnd type="none" w="med" len="me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
        <p:nvSpPr>
          <p:cNvPr id="4" name="Line 2"/>
          <p:cNvSpPr>
            <a:spLocks noChangeShapeType="1"/>
          </p:cNvSpPr>
          <p:nvPr/>
        </p:nvSpPr>
        <p:spPr bwMode="auto">
          <a:xfrm flipH="1">
            <a:off x="4558624" y="1394699"/>
            <a:ext cx="1134526" cy="1759907"/>
          </a:xfrm>
          <a:prstGeom prst="line">
            <a:avLst/>
          </a:prstGeom>
          <a:noFill/>
          <a:ln w="50800" cmpd="sng">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0" name="Rectangle 141"/>
          <p:cNvSpPr>
            <a:spLocks noChangeArrowheads="1"/>
          </p:cNvSpPr>
          <p:nvPr/>
        </p:nvSpPr>
        <p:spPr bwMode="auto">
          <a:xfrm>
            <a:off x="899592" y="3072553"/>
            <a:ext cx="568516" cy="517412"/>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RM</a:t>
            </a:r>
            <a:r>
              <a:rPr lang="it-IT" sz="1200" b="0" baseline="-25000">
                <a:latin typeface="Verdana" pitchFamily="34" charset="0"/>
              </a:rPr>
              <a:t>2</a:t>
            </a:r>
          </a:p>
        </p:txBody>
      </p:sp>
      <p:sp>
        <p:nvSpPr>
          <p:cNvPr id="13" name="Line 635"/>
          <p:cNvSpPr>
            <a:spLocks noChangeShapeType="1"/>
          </p:cNvSpPr>
          <p:nvPr/>
        </p:nvSpPr>
        <p:spPr bwMode="auto">
          <a:xfrm flipV="1">
            <a:off x="3414664" y="3353295"/>
            <a:ext cx="1334403" cy="1859947"/>
          </a:xfrm>
          <a:prstGeom prst="line">
            <a:avLst/>
          </a:prstGeom>
          <a:noFill/>
          <a:ln w="508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4" name="Rectangle 642"/>
          <p:cNvSpPr>
            <a:spLocks noChangeArrowheads="1"/>
          </p:cNvSpPr>
          <p:nvPr/>
        </p:nvSpPr>
        <p:spPr bwMode="auto">
          <a:xfrm>
            <a:off x="4290113" y="3002273"/>
            <a:ext cx="568516" cy="517412"/>
          </a:xfrm>
          <a:prstGeom prst="rect">
            <a:avLst/>
          </a:prstGeom>
          <a:solidFill>
            <a:srgbClr val="CCFFCC"/>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Bo</a:t>
            </a:r>
            <a:r>
              <a:rPr lang="it-IT" sz="1200" b="0" baseline="-25000">
                <a:latin typeface="Verdana" pitchFamily="34" charset="0"/>
              </a:rPr>
              <a:t>1</a:t>
            </a:r>
          </a:p>
        </p:txBody>
      </p:sp>
      <p:sp>
        <p:nvSpPr>
          <p:cNvPr id="15" name="Line 649"/>
          <p:cNvSpPr>
            <a:spLocks noChangeShapeType="1"/>
          </p:cNvSpPr>
          <p:nvPr/>
        </p:nvSpPr>
        <p:spPr bwMode="auto">
          <a:xfrm>
            <a:off x="3419872" y="5202489"/>
            <a:ext cx="0" cy="1311875"/>
          </a:xfrm>
          <a:prstGeom prst="line">
            <a:avLst/>
          </a:prstGeom>
          <a:noFill/>
          <a:ln w="50800">
            <a:solidFill>
              <a:srgbClr val="FF0000"/>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it-IT"/>
          </a:p>
        </p:txBody>
      </p:sp>
      <p:sp>
        <p:nvSpPr>
          <p:cNvPr id="16" name="Rectangle 661"/>
          <p:cNvSpPr>
            <a:spLocks noChangeArrowheads="1"/>
          </p:cNvSpPr>
          <p:nvPr/>
        </p:nvSpPr>
        <p:spPr bwMode="auto">
          <a:xfrm>
            <a:off x="6489573" y="4084581"/>
            <a:ext cx="1930948" cy="929973"/>
          </a:xfrm>
          <a:prstGeom prst="rect">
            <a:avLst/>
          </a:prstGeom>
          <a:solidFill>
            <a:srgbClr val="FF0000"/>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400">
                <a:solidFill>
                  <a:schemeClr val="bg1"/>
                </a:solidFill>
                <a:latin typeface="Verdana" pitchFamily="34" charset="0"/>
              </a:rPr>
              <a:t>INFN-CNAF</a:t>
            </a:r>
            <a:br>
              <a:rPr lang="it-IT" sz="1400">
                <a:solidFill>
                  <a:schemeClr val="bg1"/>
                </a:solidFill>
                <a:latin typeface="Verdana" pitchFamily="34" charset="0"/>
              </a:rPr>
            </a:br>
            <a:r>
              <a:rPr lang="it-IT" sz="1400">
                <a:solidFill>
                  <a:schemeClr val="bg1"/>
                </a:solidFill>
                <a:latin typeface="Verdana" pitchFamily="34" charset="0"/>
              </a:rPr>
              <a:t>Tier1</a:t>
            </a:r>
          </a:p>
        </p:txBody>
      </p:sp>
      <p:pic>
        <p:nvPicPr>
          <p:cNvPr id="17" name="Picture 22" descr="Network_Cloud_Standard"/>
          <p:cNvPicPr>
            <a:picLocks noChangeAspect="1" noChangeArrowheads="1"/>
          </p:cNvPicPr>
          <p:nvPr/>
        </p:nvPicPr>
        <p:blipFill>
          <a:blip r:embed="rId2"/>
          <a:srcRect/>
          <a:stretch>
            <a:fillRect/>
          </a:stretch>
        </p:blipFill>
        <p:spPr bwMode="auto">
          <a:xfrm>
            <a:off x="4427984" y="827305"/>
            <a:ext cx="3050446" cy="1089527"/>
          </a:xfrm>
          <a:prstGeom prst="rect">
            <a:avLst/>
          </a:prstGeom>
          <a:noFill/>
          <a:effectLst>
            <a:outerShdw blurRad="63500" sx="102000" sy="102000" algn="ctr" rotWithShape="0">
              <a:prstClr val="black">
                <a:alpha val="40000"/>
              </a:prstClr>
            </a:outerShdw>
          </a:effectLst>
          <a:extLst/>
        </p:spPr>
      </p:pic>
      <p:sp>
        <p:nvSpPr>
          <p:cNvPr id="18" name="TextBox 265"/>
          <p:cNvSpPr txBox="1">
            <a:spLocks noChangeArrowheads="1"/>
          </p:cNvSpPr>
          <p:nvPr/>
        </p:nvSpPr>
        <p:spPr bwMode="auto">
          <a:xfrm>
            <a:off x="5109200" y="930695"/>
            <a:ext cx="1517156" cy="92800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dirty="0" smtClean="0">
                <a:latin typeface="Calibri" pitchFamily="34" charset="0"/>
              </a:rPr>
              <a:t>GEANT</a:t>
            </a:r>
            <a:br>
              <a:rPr lang="en-US" dirty="0" smtClean="0">
                <a:latin typeface="Calibri" pitchFamily="34" charset="0"/>
              </a:rPr>
            </a:br>
            <a:r>
              <a:rPr lang="en-US" dirty="0" smtClean="0">
                <a:latin typeface="Calibri" pitchFamily="34" charset="0"/>
              </a:rPr>
              <a:t>LHCONE</a:t>
            </a:r>
            <a:endParaRPr lang="it-IT" dirty="0">
              <a:latin typeface="Calibri" pitchFamily="34" charset="0"/>
            </a:endParaRPr>
          </a:p>
        </p:txBody>
      </p:sp>
      <p:sp>
        <p:nvSpPr>
          <p:cNvPr id="42" name="Rectangle 646"/>
          <p:cNvSpPr>
            <a:spLocks noChangeArrowheads="1"/>
          </p:cNvSpPr>
          <p:nvPr/>
        </p:nvSpPr>
        <p:spPr bwMode="auto">
          <a:xfrm>
            <a:off x="2908178" y="6359369"/>
            <a:ext cx="1249732" cy="309991"/>
          </a:xfrm>
          <a:prstGeom prst="rect">
            <a:avLst/>
          </a:prstGeom>
          <a:solidFill>
            <a:srgbClr val="FF0000"/>
          </a:solidFill>
          <a:ln w="9525">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800" dirty="0">
                <a:solidFill>
                  <a:schemeClr val="bg1"/>
                </a:solidFill>
                <a:latin typeface="Verdana" pitchFamily="34" charset="0"/>
              </a:rPr>
              <a:t>INFN-Catania</a:t>
            </a:r>
          </a:p>
        </p:txBody>
      </p:sp>
      <p:sp>
        <p:nvSpPr>
          <p:cNvPr id="9" name="Rectangle 140"/>
          <p:cNvSpPr>
            <a:spLocks noChangeArrowheads="1"/>
          </p:cNvSpPr>
          <p:nvPr/>
        </p:nvSpPr>
        <p:spPr bwMode="auto">
          <a:xfrm>
            <a:off x="3111040" y="4923382"/>
            <a:ext cx="568516" cy="517412"/>
          </a:xfrm>
          <a:prstGeom prst="rect">
            <a:avLst/>
          </a:prstGeom>
          <a:solidFill>
            <a:srgbClr val="FFB7EC"/>
          </a:solidFill>
          <a:ln w="9525" algn="ctr">
            <a:solidFill>
              <a:schemeClr val="tx1"/>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r>
              <a:rPr lang="it-IT" sz="1200" b="0">
                <a:latin typeface="Verdana" pitchFamily="34" charset="0"/>
              </a:rPr>
              <a:t>Ct</a:t>
            </a:r>
            <a:r>
              <a:rPr lang="it-IT" sz="1200" b="0" baseline="-25000">
                <a:latin typeface="Verdana" pitchFamily="34" charset="0"/>
              </a:rPr>
              <a:t>1</a:t>
            </a:r>
          </a:p>
        </p:txBody>
      </p:sp>
      <p:cxnSp>
        <p:nvCxnSpPr>
          <p:cNvPr id="39" name="Connettore 2 38"/>
          <p:cNvCxnSpPr/>
          <p:nvPr/>
        </p:nvCxnSpPr>
        <p:spPr>
          <a:xfrm>
            <a:off x="3255056" y="2645296"/>
            <a:ext cx="610789" cy="16379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0" name="Text Box 480"/>
          <p:cNvSpPr txBox="1">
            <a:spLocks noChangeArrowheads="1"/>
          </p:cNvSpPr>
          <p:nvPr/>
        </p:nvSpPr>
        <p:spPr bwMode="auto">
          <a:xfrm>
            <a:off x="2247527" y="1916510"/>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en-US" sz="1600" dirty="0" smtClean="0">
                <a:solidFill>
                  <a:srgbClr val="000000"/>
                </a:solidFill>
                <a:latin typeface="Calibri" pitchFamily="34" charset="0"/>
              </a:rPr>
              <a:t>General purpose</a:t>
            </a:r>
            <a:br>
              <a:rPr lang="en-US" sz="1600" dirty="0" smtClean="0">
                <a:solidFill>
                  <a:srgbClr val="000000"/>
                </a:solidFill>
                <a:latin typeface="Calibri" pitchFamily="34" charset="0"/>
              </a:rPr>
            </a:br>
            <a:r>
              <a:rPr lang="en-US" sz="1600" dirty="0" smtClean="0">
                <a:solidFill>
                  <a:srgbClr val="000000"/>
                </a:solidFill>
                <a:latin typeface="Calibri" pitchFamily="34" charset="0"/>
              </a:rPr>
              <a:t>links</a:t>
            </a:r>
            <a:endParaRPr lang="en-US" sz="1600" dirty="0">
              <a:latin typeface="Calibri" pitchFamily="34" charset="0"/>
            </a:endParaRPr>
          </a:p>
        </p:txBody>
      </p:sp>
      <p:cxnSp>
        <p:nvCxnSpPr>
          <p:cNvPr id="44" name="Connettore 2 43"/>
          <p:cNvCxnSpPr/>
          <p:nvPr/>
        </p:nvCxnSpPr>
        <p:spPr>
          <a:xfrm flipH="1">
            <a:off x="2359969" y="2645296"/>
            <a:ext cx="548209" cy="16722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Connettore 2 48"/>
          <p:cNvCxnSpPr/>
          <p:nvPr/>
        </p:nvCxnSpPr>
        <p:spPr>
          <a:xfrm flipH="1" flipV="1">
            <a:off x="3923929" y="4499292"/>
            <a:ext cx="634695" cy="2978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Text Box 480"/>
          <p:cNvSpPr txBox="1">
            <a:spLocks noChangeArrowheads="1"/>
          </p:cNvSpPr>
          <p:nvPr/>
        </p:nvSpPr>
        <p:spPr bwMode="auto">
          <a:xfrm>
            <a:off x="4283968" y="4653136"/>
            <a:ext cx="1676401" cy="3603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algn="ctr"/>
            <a:r>
              <a:rPr lang="en-US" sz="1600" dirty="0" smtClean="0">
                <a:solidFill>
                  <a:srgbClr val="000000"/>
                </a:solidFill>
                <a:latin typeface="Calibri" pitchFamily="34" charset="0"/>
              </a:rPr>
              <a:t>LHCONE</a:t>
            </a:r>
            <a:br>
              <a:rPr lang="en-US" sz="1600" dirty="0" smtClean="0">
                <a:solidFill>
                  <a:srgbClr val="000000"/>
                </a:solidFill>
                <a:latin typeface="Calibri" pitchFamily="34" charset="0"/>
              </a:rPr>
            </a:br>
            <a:r>
              <a:rPr lang="en-US" sz="1600" dirty="0" smtClean="0">
                <a:solidFill>
                  <a:srgbClr val="000000"/>
                </a:solidFill>
                <a:latin typeface="Calibri" pitchFamily="34" charset="0"/>
              </a:rPr>
              <a:t>dedicated</a:t>
            </a:r>
            <a:br>
              <a:rPr lang="en-US" sz="1600" dirty="0" smtClean="0">
                <a:solidFill>
                  <a:srgbClr val="000000"/>
                </a:solidFill>
                <a:latin typeface="Calibri" pitchFamily="34" charset="0"/>
              </a:rPr>
            </a:br>
            <a:r>
              <a:rPr lang="en-US" sz="1600" dirty="0" smtClean="0">
                <a:solidFill>
                  <a:srgbClr val="000000"/>
                </a:solidFill>
                <a:latin typeface="Calibri" pitchFamily="34" charset="0"/>
              </a:rPr>
              <a:t>link</a:t>
            </a:r>
            <a:endParaRPr lang="en-US" sz="1600" dirty="0">
              <a:latin typeface="Calibri" pitchFamily="34" charset="0"/>
            </a:endParaRPr>
          </a:p>
        </p:txBody>
      </p:sp>
      <p:sp>
        <p:nvSpPr>
          <p:cNvPr id="52" name="Text Box 480"/>
          <p:cNvSpPr txBox="1">
            <a:spLocks noChangeArrowheads="1"/>
          </p:cNvSpPr>
          <p:nvPr/>
        </p:nvSpPr>
        <p:spPr bwMode="auto">
          <a:xfrm>
            <a:off x="5693151" y="5229199"/>
            <a:ext cx="3343346" cy="113016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BBE0E3"/>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lIns="91122" tIns="45561" rIns="91122" bIns="45561"/>
          <a:lstStyle/>
          <a:p>
            <a:pPr marL="285750" indent="-285750">
              <a:buFont typeface="Arial" pitchFamily="34" charset="0"/>
              <a:buChar char="•"/>
            </a:pPr>
            <a:r>
              <a:rPr lang="en-US" sz="1600" dirty="0" smtClean="0">
                <a:solidFill>
                  <a:srgbClr val="000000"/>
                </a:solidFill>
                <a:latin typeface="Calibri" pitchFamily="34" charset="0"/>
              </a:rPr>
              <a:t>LHCONE link will be chosen using MPLS traffic engineering</a:t>
            </a:r>
          </a:p>
          <a:p>
            <a:pPr marL="285750" indent="-285750">
              <a:buFont typeface="Arial" pitchFamily="34" charset="0"/>
              <a:buChar char="•"/>
            </a:pPr>
            <a:r>
              <a:rPr lang="en-US" sz="1600" dirty="0" smtClean="0">
                <a:solidFill>
                  <a:srgbClr val="000000"/>
                </a:solidFill>
                <a:latin typeface="Calibri" pitchFamily="34" charset="0"/>
              </a:rPr>
              <a:t>Backup via GP will be provided at lower capacity</a:t>
            </a:r>
            <a:endParaRPr lang="en-US" sz="1600" dirty="0">
              <a:latin typeface="Calibri" pitchFamily="34" charset="0"/>
            </a:endParaRPr>
          </a:p>
        </p:txBody>
      </p:sp>
      <p:sp>
        <p:nvSpPr>
          <p:cNvPr id="54" name="Figura a mano libera 53"/>
          <p:cNvSpPr/>
          <p:nvPr/>
        </p:nvSpPr>
        <p:spPr>
          <a:xfrm>
            <a:off x="3446114" y="4920918"/>
            <a:ext cx="204469" cy="508223"/>
          </a:xfrm>
          <a:custGeom>
            <a:avLst/>
            <a:gdLst>
              <a:gd name="connsiteX0" fmla="*/ 0 w 205109"/>
              <a:gd name="connsiteY0" fmla="*/ 0 h 582805"/>
              <a:gd name="connsiteX1" fmla="*/ 200967 w 205109"/>
              <a:gd name="connsiteY1" fmla="*/ 281354 h 582805"/>
              <a:gd name="connsiteX2" fmla="*/ 140677 w 205109"/>
              <a:gd name="connsiteY2" fmla="*/ 582805 h 582805"/>
              <a:gd name="connsiteX0" fmla="*/ 273661 w 292188"/>
              <a:gd name="connsiteY0" fmla="*/ 0 h 720917"/>
              <a:gd name="connsiteX1" fmla="*/ 60290 w 292188"/>
              <a:gd name="connsiteY1" fmla="*/ 419466 h 720917"/>
              <a:gd name="connsiteX2" fmla="*/ 0 w 292188"/>
              <a:gd name="connsiteY2" fmla="*/ 720917 h 720917"/>
              <a:gd name="connsiteX0" fmla="*/ 273661 w 273661"/>
              <a:gd name="connsiteY0" fmla="*/ 0 h 720917"/>
              <a:gd name="connsiteX1" fmla="*/ 60290 w 273661"/>
              <a:gd name="connsiteY1" fmla="*/ 419466 h 720917"/>
              <a:gd name="connsiteX2" fmla="*/ 0 w 273661"/>
              <a:gd name="connsiteY2" fmla="*/ 720917 h 720917"/>
              <a:gd name="connsiteX0" fmla="*/ 273661 w 273661"/>
              <a:gd name="connsiteY0" fmla="*/ 0 h 720917"/>
              <a:gd name="connsiteX1" fmla="*/ 60290 w 273661"/>
              <a:gd name="connsiteY1" fmla="*/ 419466 h 720917"/>
              <a:gd name="connsiteX2" fmla="*/ 0 w 273661"/>
              <a:gd name="connsiteY2" fmla="*/ 720917 h 720917"/>
              <a:gd name="connsiteX0" fmla="*/ 297473 w 297473"/>
              <a:gd name="connsiteY0" fmla="*/ 0 h 744730"/>
              <a:gd name="connsiteX1" fmla="*/ 60290 w 297473"/>
              <a:gd name="connsiteY1" fmla="*/ 443279 h 744730"/>
              <a:gd name="connsiteX2" fmla="*/ 0 w 297473"/>
              <a:gd name="connsiteY2" fmla="*/ 744730 h 744730"/>
              <a:gd name="connsiteX0" fmla="*/ 237185 w 239750"/>
              <a:gd name="connsiteY0" fmla="*/ 0 h 554230"/>
              <a:gd name="connsiteX1" fmla="*/ 2 w 239750"/>
              <a:gd name="connsiteY1" fmla="*/ 443279 h 554230"/>
              <a:gd name="connsiteX2" fmla="*/ 239750 w 239750"/>
              <a:gd name="connsiteY2" fmla="*/ 554230 h 554230"/>
              <a:gd name="connsiteX0" fmla="*/ 184799 w 187364"/>
              <a:gd name="connsiteY0" fmla="*/ 0 h 554230"/>
              <a:gd name="connsiteX1" fmla="*/ 3 w 187364"/>
              <a:gd name="connsiteY1" fmla="*/ 276592 h 554230"/>
              <a:gd name="connsiteX2" fmla="*/ 187364 w 187364"/>
              <a:gd name="connsiteY2" fmla="*/ 554230 h 554230"/>
              <a:gd name="connsiteX0" fmla="*/ 187216 w 187216"/>
              <a:gd name="connsiteY0" fmla="*/ 0 h 559981"/>
              <a:gd name="connsiteX1" fmla="*/ 2420 w 187216"/>
              <a:gd name="connsiteY1" fmla="*/ 276592 h 559981"/>
              <a:gd name="connsiteX2" fmla="*/ 0 w 187216"/>
              <a:gd name="connsiteY2" fmla="*/ 559981 h 559981"/>
              <a:gd name="connsiteX0" fmla="*/ 204469 w 204469"/>
              <a:gd name="connsiteY0" fmla="*/ 0 h 508223"/>
              <a:gd name="connsiteX1" fmla="*/ 2420 w 204469"/>
              <a:gd name="connsiteY1" fmla="*/ 224834 h 508223"/>
              <a:gd name="connsiteX2" fmla="*/ 0 w 204469"/>
              <a:gd name="connsiteY2" fmla="*/ 508223 h 508223"/>
            </a:gdLst>
            <a:ahLst/>
            <a:cxnLst>
              <a:cxn ang="0">
                <a:pos x="connsiteX0" y="connsiteY0"/>
              </a:cxn>
              <a:cxn ang="0">
                <a:pos x="connsiteX1" y="connsiteY1"/>
              </a:cxn>
              <a:cxn ang="0">
                <a:pos x="connsiteX2" y="connsiteY2"/>
              </a:cxn>
            </a:cxnLst>
            <a:rect l="l" t="t" r="r" b="b"/>
            <a:pathLst>
              <a:path w="204469" h="508223">
                <a:moveTo>
                  <a:pt x="204469" y="0"/>
                </a:moveTo>
                <a:cubicBezTo>
                  <a:pt x="78916" y="144498"/>
                  <a:pt x="1993" y="132462"/>
                  <a:pt x="2420" y="224834"/>
                </a:cubicBezTo>
                <a:cubicBezTo>
                  <a:pt x="2848" y="317206"/>
                  <a:pt x="0" y="508223"/>
                  <a:pt x="0" y="508223"/>
                </a:cubicBezTo>
              </a:path>
            </a:pathLst>
          </a:custGeom>
          <a:ln>
            <a:solidFill>
              <a:srgbClr val="FF0000">
                <a:alpha val="84000"/>
              </a:srgbClr>
            </a:solidFill>
            <a:headEnd type="arrow"/>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55" name="Figura a mano libera 54"/>
          <p:cNvSpPr/>
          <p:nvPr/>
        </p:nvSpPr>
        <p:spPr>
          <a:xfrm>
            <a:off x="3112560" y="4952670"/>
            <a:ext cx="318886" cy="496721"/>
          </a:xfrm>
          <a:custGeom>
            <a:avLst/>
            <a:gdLst>
              <a:gd name="connsiteX0" fmla="*/ 0 w 205109"/>
              <a:gd name="connsiteY0" fmla="*/ 0 h 582805"/>
              <a:gd name="connsiteX1" fmla="*/ 200967 w 205109"/>
              <a:gd name="connsiteY1" fmla="*/ 281354 h 582805"/>
              <a:gd name="connsiteX2" fmla="*/ 140677 w 205109"/>
              <a:gd name="connsiteY2" fmla="*/ 582805 h 582805"/>
              <a:gd name="connsiteX0" fmla="*/ 273661 w 292188"/>
              <a:gd name="connsiteY0" fmla="*/ 0 h 720917"/>
              <a:gd name="connsiteX1" fmla="*/ 60290 w 292188"/>
              <a:gd name="connsiteY1" fmla="*/ 419466 h 720917"/>
              <a:gd name="connsiteX2" fmla="*/ 0 w 292188"/>
              <a:gd name="connsiteY2" fmla="*/ 720917 h 720917"/>
              <a:gd name="connsiteX0" fmla="*/ 273661 w 273661"/>
              <a:gd name="connsiteY0" fmla="*/ 0 h 720917"/>
              <a:gd name="connsiteX1" fmla="*/ 60290 w 273661"/>
              <a:gd name="connsiteY1" fmla="*/ 419466 h 720917"/>
              <a:gd name="connsiteX2" fmla="*/ 0 w 273661"/>
              <a:gd name="connsiteY2" fmla="*/ 720917 h 720917"/>
              <a:gd name="connsiteX0" fmla="*/ 273661 w 273661"/>
              <a:gd name="connsiteY0" fmla="*/ 0 h 720917"/>
              <a:gd name="connsiteX1" fmla="*/ 60290 w 273661"/>
              <a:gd name="connsiteY1" fmla="*/ 419466 h 720917"/>
              <a:gd name="connsiteX2" fmla="*/ 0 w 273661"/>
              <a:gd name="connsiteY2" fmla="*/ 720917 h 720917"/>
              <a:gd name="connsiteX0" fmla="*/ 297473 w 297473"/>
              <a:gd name="connsiteY0" fmla="*/ 0 h 744730"/>
              <a:gd name="connsiteX1" fmla="*/ 60290 w 297473"/>
              <a:gd name="connsiteY1" fmla="*/ 443279 h 744730"/>
              <a:gd name="connsiteX2" fmla="*/ 0 w 297473"/>
              <a:gd name="connsiteY2" fmla="*/ 744730 h 744730"/>
              <a:gd name="connsiteX0" fmla="*/ 237185 w 239750"/>
              <a:gd name="connsiteY0" fmla="*/ 0 h 554230"/>
              <a:gd name="connsiteX1" fmla="*/ 2 w 239750"/>
              <a:gd name="connsiteY1" fmla="*/ 443279 h 554230"/>
              <a:gd name="connsiteX2" fmla="*/ 239750 w 239750"/>
              <a:gd name="connsiteY2" fmla="*/ 554230 h 554230"/>
              <a:gd name="connsiteX0" fmla="*/ 184799 w 187364"/>
              <a:gd name="connsiteY0" fmla="*/ 0 h 554230"/>
              <a:gd name="connsiteX1" fmla="*/ 3 w 187364"/>
              <a:gd name="connsiteY1" fmla="*/ 276592 h 554230"/>
              <a:gd name="connsiteX2" fmla="*/ 187364 w 187364"/>
              <a:gd name="connsiteY2" fmla="*/ 554230 h 554230"/>
              <a:gd name="connsiteX0" fmla="*/ 187216 w 187216"/>
              <a:gd name="connsiteY0" fmla="*/ 0 h 559981"/>
              <a:gd name="connsiteX1" fmla="*/ 2420 w 187216"/>
              <a:gd name="connsiteY1" fmla="*/ 276592 h 559981"/>
              <a:gd name="connsiteX2" fmla="*/ 0 w 187216"/>
              <a:gd name="connsiteY2" fmla="*/ 559981 h 559981"/>
              <a:gd name="connsiteX0" fmla="*/ 204469 w 204469"/>
              <a:gd name="connsiteY0" fmla="*/ 0 h 508223"/>
              <a:gd name="connsiteX1" fmla="*/ 2420 w 204469"/>
              <a:gd name="connsiteY1" fmla="*/ 224834 h 508223"/>
              <a:gd name="connsiteX2" fmla="*/ 0 w 204469"/>
              <a:gd name="connsiteY2" fmla="*/ 508223 h 508223"/>
              <a:gd name="connsiteX0" fmla="*/ 59274 w 59274"/>
              <a:gd name="connsiteY0" fmla="*/ 0 h 519724"/>
              <a:gd name="connsiteX1" fmla="*/ 47006 w 59274"/>
              <a:gd name="connsiteY1" fmla="*/ 236335 h 519724"/>
              <a:gd name="connsiteX2" fmla="*/ 44586 w 59274"/>
              <a:gd name="connsiteY2" fmla="*/ 519724 h 519724"/>
              <a:gd name="connsiteX0" fmla="*/ 85542 w 85542"/>
              <a:gd name="connsiteY0" fmla="*/ 0 h 519724"/>
              <a:gd name="connsiteX1" fmla="*/ 10014 w 85542"/>
              <a:gd name="connsiteY1" fmla="*/ 247837 h 519724"/>
              <a:gd name="connsiteX2" fmla="*/ 70854 w 85542"/>
              <a:gd name="connsiteY2" fmla="*/ 519724 h 519724"/>
              <a:gd name="connsiteX0" fmla="*/ 75534 w 75534"/>
              <a:gd name="connsiteY0" fmla="*/ 0 h 519724"/>
              <a:gd name="connsiteX1" fmla="*/ 6 w 75534"/>
              <a:gd name="connsiteY1" fmla="*/ 247837 h 519724"/>
              <a:gd name="connsiteX2" fmla="*/ 60846 w 75534"/>
              <a:gd name="connsiteY2" fmla="*/ 519724 h 519724"/>
              <a:gd name="connsiteX0" fmla="*/ 6166 w 296278"/>
              <a:gd name="connsiteY0" fmla="*/ 0 h 462215"/>
              <a:gd name="connsiteX1" fmla="*/ 235438 w 296278"/>
              <a:gd name="connsiteY1" fmla="*/ 190328 h 462215"/>
              <a:gd name="connsiteX2" fmla="*/ 296278 w 296278"/>
              <a:gd name="connsiteY2" fmla="*/ 462215 h 462215"/>
              <a:gd name="connsiteX0" fmla="*/ 0 w 290112"/>
              <a:gd name="connsiteY0" fmla="*/ 0 h 462215"/>
              <a:gd name="connsiteX1" fmla="*/ 229272 w 290112"/>
              <a:gd name="connsiteY1" fmla="*/ 190328 h 462215"/>
              <a:gd name="connsiteX2" fmla="*/ 290112 w 290112"/>
              <a:gd name="connsiteY2" fmla="*/ 462215 h 462215"/>
              <a:gd name="connsiteX0" fmla="*/ 0 w 290112"/>
              <a:gd name="connsiteY0" fmla="*/ 0 h 462215"/>
              <a:gd name="connsiteX1" fmla="*/ 229272 w 290112"/>
              <a:gd name="connsiteY1" fmla="*/ 161573 h 462215"/>
              <a:gd name="connsiteX2" fmla="*/ 290112 w 290112"/>
              <a:gd name="connsiteY2" fmla="*/ 462215 h 462215"/>
              <a:gd name="connsiteX0" fmla="*/ 0 w 290131"/>
              <a:gd name="connsiteY0" fmla="*/ 0 h 462215"/>
              <a:gd name="connsiteX1" fmla="*/ 229272 w 290131"/>
              <a:gd name="connsiteY1" fmla="*/ 161573 h 462215"/>
              <a:gd name="connsiteX2" fmla="*/ 290112 w 290131"/>
              <a:gd name="connsiteY2" fmla="*/ 462215 h 462215"/>
              <a:gd name="connsiteX0" fmla="*/ 0 w 318886"/>
              <a:gd name="connsiteY0" fmla="*/ 0 h 496721"/>
              <a:gd name="connsiteX1" fmla="*/ 258027 w 318886"/>
              <a:gd name="connsiteY1" fmla="*/ 196079 h 496721"/>
              <a:gd name="connsiteX2" fmla="*/ 318867 w 318886"/>
              <a:gd name="connsiteY2" fmla="*/ 496721 h 496721"/>
            </a:gdLst>
            <a:ahLst/>
            <a:cxnLst>
              <a:cxn ang="0">
                <a:pos x="connsiteX0" y="connsiteY0"/>
              </a:cxn>
              <a:cxn ang="0">
                <a:pos x="connsiteX1" y="connsiteY1"/>
              </a:cxn>
              <a:cxn ang="0">
                <a:pos x="connsiteX2" y="connsiteY2"/>
              </a:cxn>
            </a:cxnLst>
            <a:rect l="l" t="t" r="r" b="b"/>
            <a:pathLst>
              <a:path w="318886" h="496721">
                <a:moveTo>
                  <a:pt x="0" y="0"/>
                </a:moveTo>
                <a:cubicBezTo>
                  <a:pt x="144742" y="81238"/>
                  <a:pt x="257600" y="103707"/>
                  <a:pt x="258027" y="196079"/>
                </a:cubicBezTo>
                <a:cubicBezTo>
                  <a:pt x="321715" y="271198"/>
                  <a:pt x="318867" y="496721"/>
                  <a:pt x="318867" y="496721"/>
                </a:cubicBezTo>
              </a:path>
            </a:pathLst>
          </a:custGeom>
          <a:ln>
            <a:solidFill>
              <a:srgbClr val="FF0000">
                <a:alpha val="84000"/>
              </a:srgbClr>
            </a:solidFill>
            <a:headEnd type="arrow"/>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grpSp>
        <p:nvGrpSpPr>
          <p:cNvPr id="2" name="Gruppo 67"/>
          <p:cNvGrpSpPr/>
          <p:nvPr/>
        </p:nvGrpSpPr>
        <p:grpSpPr>
          <a:xfrm>
            <a:off x="3923929" y="3868776"/>
            <a:ext cx="436239" cy="414492"/>
            <a:chOff x="3923929" y="3868776"/>
            <a:chExt cx="436239" cy="414492"/>
          </a:xfrm>
        </p:grpSpPr>
        <p:cxnSp>
          <p:nvCxnSpPr>
            <p:cNvPr id="56" name="Connettore 2 55"/>
            <p:cNvCxnSpPr/>
            <p:nvPr/>
          </p:nvCxnSpPr>
          <p:spPr>
            <a:xfrm flipH="1" flipV="1">
              <a:off x="3995938" y="3868776"/>
              <a:ext cx="245338" cy="414492"/>
            </a:xfrm>
            <a:prstGeom prst="straightConnector1">
              <a:avLst/>
            </a:prstGeom>
            <a:ln>
              <a:solidFill>
                <a:srgbClr val="00B0F0"/>
              </a:solidFill>
              <a:tailEnd type="none"/>
            </a:ln>
            <a:effectLst/>
          </p:spPr>
          <p:style>
            <a:lnRef idx="3">
              <a:schemeClr val="dk1"/>
            </a:lnRef>
            <a:fillRef idx="0">
              <a:schemeClr val="dk1"/>
            </a:fillRef>
            <a:effectRef idx="2">
              <a:schemeClr val="dk1"/>
            </a:effectRef>
            <a:fontRef idx="minor">
              <a:schemeClr val="tx1"/>
            </a:fontRef>
          </p:style>
        </p:cxnSp>
        <p:cxnSp>
          <p:nvCxnSpPr>
            <p:cNvPr id="61" name="Connettore 2 60"/>
            <p:cNvCxnSpPr/>
            <p:nvPr/>
          </p:nvCxnSpPr>
          <p:spPr>
            <a:xfrm flipV="1">
              <a:off x="3923929" y="4005064"/>
              <a:ext cx="436239" cy="144016"/>
            </a:xfrm>
            <a:prstGeom prst="straightConnector1">
              <a:avLst/>
            </a:prstGeom>
            <a:ln>
              <a:solidFill>
                <a:srgbClr val="00B0F0"/>
              </a:solidFill>
              <a:tailEnd type="none"/>
            </a:ln>
            <a:effectLst/>
          </p:spPr>
          <p:style>
            <a:lnRef idx="3">
              <a:schemeClr val="dk1"/>
            </a:lnRef>
            <a:fillRef idx="0">
              <a:schemeClr val="dk1"/>
            </a:fillRef>
            <a:effectRef idx="2">
              <a:schemeClr val="dk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384940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14:flythrough/>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subTnLst>
                                    <p:set>
                                      <p:cBhvr override="childStyle">
                                        <p:cTn dur="1" fill="hold" display="0" masterRel="nextClick" afterEffect="1"/>
                                        <p:tgtEl>
                                          <p:spTgt spid="54"/>
                                        </p:tgtEl>
                                        <p:attrNameLst>
                                          <p:attrName>style.visibility</p:attrName>
                                        </p:attrNameLst>
                                      </p:cBhvr>
                                      <p:to>
                                        <p:strVal val="hidden"/>
                                      </p:to>
                                    </p:set>
                                  </p:subTnLst>
                                </p:cTn>
                              </p:par>
                              <p:par>
                                <p:cTn id="27" presetID="10" presetClass="entr" presetSubtype="0" fill="hold" nodeType="withEffect">
                                  <p:stCondLst>
                                    <p:cond delay="0"/>
                                  </p:stCondLst>
                                  <p:childTnLst>
                                    <p:set>
                                      <p:cBhvr>
                                        <p:cTn id="28" dur="1" fill="hold">
                                          <p:stCondLst>
                                            <p:cond delay="0"/>
                                          </p:stCondLst>
                                        </p:cTn>
                                        <p:tgtEl>
                                          <p:spTgt spid="52">
                                            <p:txEl>
                                              <p:pRg st="0" end="0"/>
                                            </p:txEl>
                                          </p:spTgt>
                                        </p:tgtEl>
                                        <p:attrNameLst>
                                          <p:attrName>style.visibility</p:attrName>
                                        </p:attrNameLst>
                                      </p:cBhvr>
                                      <p:to>
                                        <p:strVal val="visible"/>
                                      </p:to>
                                    </p:set>
                                    <p:animEffect transition="in" filter="fade">
                                      <p:cBhvr>
                                        <p:cTn id="29" dur="500"/>
                                        <p:tgtEl>
                                          <p:spTgt spid="5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xEl>
                                              <p:pRg st="1" end="1"/>
                                            </p:txEl>
                                          </p:spTgt>
                                        </p:tgtEl>
                                        <p:attrNameLst>
                                          <p:attrName>style.visibility</p:attrName>
                                        </p:attrNameLst>
                                      </p:cBhvr>
                                      <p:to>
                                        <p:strVal val="visible"/>
                                      </p:to>
                                    </p:set>
                                    <p:animEffect transition="in" filter="fade">
                                      <p:cBhvr>
                                        <p:cTn id="42"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P spid="54" grpId="0" animBg="1"/>
      <p:bldP spid="55"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457200" y="2667000"/>
            <a:ext cx="8229600" cy="1524000"/>
          </a:xfrm>
          <a:prstGeom prst="rect">
            <a:avLst/>
          </a:prstGeom>
        </p:spPr>
        <p:txBody>
          <a:bodyPr vert="horz" lIns="91440" tIns="45720" rIns="91440" bIns="45720" rtlCol="0" anchor="ctr">
            <a:normAutofit fontScale="8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The End..</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4400" smtClean="0">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Thank You for your attention</a:t>
            </a:r>
            <a:r>
              <a:rPr lang="en-US" sz="4400" smtClean="0">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Footer Placeholder 2"/>
          <p:cNvSpPr>
            <a:spLocks noGrp="1"/>
          </p:cNvSpPr>
          <p:nvPr>
            <p:ph type="ftr" sz="quarter" idx="11"/>
          </p:nvPr>
        </p:nvSpPr>
        <p:spPr/>
        <p:txBody>
          <a:bodyPr/>
          <a:lstStyle/>
          <a:p>
            <a:r>
              <a:rPr lang="en-US" smtClean="0"/>
              <a:t>Workshop INFN CCR - GARR, Napoli, 2012</a:t>
            </a:r>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Backup </a:t>
            </a:r>
            <a:r>
              <a:rPr lang="it-IT" dirty="0" err="1" smtClean="0"/>
              <a:t>Slides</a:t>
            </a:r>
            <a:endParaRPr lang="it-IT" dirty="0"/>
          </a:p>
        </p:txBody>
      </p:sp>
      <p:sp>
        <p:nvSpPr>
          <p:cNvPr id="3" name="Footer Placeholder 2"/>
          <p:cNvSpPr>
            <a:spLocks noGrp="1"/>
          </p:cNvSpPr>
          <p:nvPr>
            <p:ph type="ftr" sz="quarter" idx="11"/>
          </p:nvPr>
        </p:nvSpPr>
        <p:spPr/>
        <p:txBody>
          <a:bodyPr/>
          <a:lstStyle/>
          <a:p>
            <a:r>
              <a:rPr lang="en-US" smtClean="0"/>
              <a:t>Workshop INFN CCR - GARR, Napoli, 2012</a:t>
            </a: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Plot of general </a:t>
            </a:r>
            <a:r>
              <a:rPr lang="it-IT" dirty="0" err="1" smtClean="0"/>
              <a:t>Transatlantic</a:t>
            </a:r>
            <a:r>
              <a:rPr lang="it-IT" dirty="0" smtClean="0"/>
              <a:t> Connectivity </a:t>
            </a:r>
            <a:endParaRPr lang="it-IT" dirty="0"/>
          </a:p>
        </p:txBody>
      </p:sp>
      <p:pic>
        <p:nvPicPr>
          <p:cNvPr id="2051" name="Picture 3"/>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70751" y="1490025"/>
            <a:ext cx="6541609" cy="517933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93065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it-IT" dirty="0" smtClean="0"/>
              <a:t>Some </a:t>
            </a:r>
            <a:r>
              <a:rPr lang="it-IT" dirty="0" err="1" smtClean="0"/>
              <a:t>numbers</a:t>
            </a:r>
            <a:r>
              <a:rPr lang="it-IT" dirty="0" smtClean="0"/>
              <a:t> on LHC OPN </a:t>
            </a:r>
            <a:r>
              <a:rPr lang="it-IT" dirty="0" err="1" smtClean="0"/>
              <a:t>Connections</a:t>
            </a:r>
            <a:endParaRPr lang="it-IT" dirty="0"/>
          </a:p>
        </p:txBody>
      </p:sp>
      <p:pic>
        <p:nvPicPr>
          <p:cNvPr id="4" name="Picture 3"/>
          <p:cNvPicPr>
            <a:picLocks noChangeAspect="1"/>
          </p:cNvPicPr>
          <p:nvPr/>
        </p:nvPicPr>
        <p:blipFill>
          <a:blip r:embed="rId2"/>
          <a:stretch>
            <a:fillRect/>
          </a:stretch>
        </p:blipFill>
        <p:spPr>
          <a:xfrm>
            <a:off x="2743200" y="1600200"/>
            <a:ext cx="3962400" cy="3272359"/>
          </a:xfrm>
          <a:prstGeom prst="rect">
            <a:avLst/>
          </a:prstGeom>
        </p:spPr>
      </p:pic>
      <p:pic>
        <p:nvPicPr>
          <p:cNvPr id="5" name="Picture 4"/>
          <p:cNvPicPr>
            <a:picLocks noChangeAspect="1"/>
          </p:cNvPicPr>
          <p:nvPr/>
        </p:nvPicPr>
        <p:blipFill>
          <a:blip r:embed="rId3"/>
          <a:stretch>
            <a:fillRect/>
          </a:stretch>
        </p:blipFill>
        <p:spPr>
          <a:xfrm>
            <a:off x="1295400" y="5143500"/>
            <a:ext cx="6350000" cy="1714500"/>
          </a:xfrm>
          <a:prstGeom prst="rect">
            <a:avLst/>
          </a:prstGeom>
        </p:spPr>
      </p:pic>
      <p:sp>
        <p:nvSpPr>
          <p:cNvPr id="6" name="TextBox 5"/>
          <p:cNvSpPr txBox="1"/>
          <p:nvPr/>
        </p:nvSpPr>
        <p:spPr>
          <a:xfrm>
            <a:off x="3810000" y="1219200"/>
            <a:ext cx="1583186" cy="369332"/>
          </a:xfrm>
          <a:prstGeom prst="rect">
            <a:avLst/>
          </a:prstGeom>
          <a:noFill/>
        </p:spPr>
        <p:txBody>
          <a:bodyPr wrap="none" rtlCol="0">
            <a:spAutoFit/>
          </a:bodyPr>
          <a:lstStyle/>
          <a:p>
            <a:r>
              <a:rPr lang="it-IT" dirty="0" err="1" smtClean="0"/>
              <a:t>Globabl</a:t>
            </a:r>
            <a:r>
              <a:rPr lang="it-IT" dirty="0" smtClean="0"/>
              <a:t> T0-T1s </a:t>
            </a:r>
            <a:endParaRPr lang="it-IT" dirty="0"/>
          </a:p>
        </p:txBody>
      </p:sp>
      <p:sp>
        <p:nvSpPr>
          <p:cNvPr id="7" name="TextBox 6"/>
          <p:cNvSpPr txBox="1"/>
          <p:nvPr/>
        </p:nvSpPr>
        <p:spPr>
          <a:xfrm>
            <a:off x="3429000" y="4906962"/>
            <a:ext cx="3015068" cy="369332"/>
          </a:xfrm>
          <a:prstGeom prst="rect">
            <a:avLst/>
          </a:prstGeom>
          <a:noFill/>
        </p:spPr>
        <p:txBody>
          <a:bodyPr wrap="none" rtlCol="0">
            <a:spAutoFit/>
          </a:bodyPr>
          <a:lstStyle/>
          <a:p>
            <a:r>
              <a:rPr lang="it-IT" dirty="0" smtClean="0"/>
              <a:t>INFN CNAF TIER1 T0-T1+T1-T1</a:t>
            </a:r>
            <a:endParaRPr lang="it-IT" dirty="0"/>
          </a:p>
        </p:txBody>
      </p:sp>
      <p:sp>
        <p:nvSpPr>
          <p:cNvPr id="8" name="Footer Placeholder 7"/>
          <p:cNvSpPr>
            <a:spLocks noGrp="1"/>
          </p:cNvSpPr>
          <p:nvPr>
            <p:ph type="ftr" sz="quarter" idx="11"/>
          </p:nvPr>
        </p:nvSpPr>
        <p:spPr/>
        <p:txBody>
          <a:bodyPr/>
          <a:lstStyle/>
          <a:p>
            <a:r>
              <a:rPr lang="en-US" smtClean="0"/>
              <a:t>Workshop INFN CCR - GARR, Napoli, 2012</a:t>
            </a: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it-IT" dirty="0" err="1" smtClean="0"/>
              <a:t>Main</a:t>
            </a:r>
            <a:r>
              <a:rPr lang="it-IT" dirty="0" smtClean="0"/>
              <a:t> </a:t>
            </a:r>
            <a:r>
              <a:rPr lang="it-IT" dirty="0" err="1" smtClean="0"/>
              <a:t>traffic</a:t>
            </a:r>
            <a:r>
              <a:rPr lang="it-IT" dirty="0" smtClean="0"/>
              <a:t> </a:t>
            </a:r>
            <a:r>
              <a:rPr lang="it-IT" dirty="0" err="1" smtClean="0"/>
              <a:t>flows</a:t>
            </a:r>
            <a:endParaRPr lang="it-IT" dirty="0"/>
          </a:p>
        </p:txBody>
      </p:sp>
      <p:sp>
        <p:nvSpPr>
          <p:cNvPr id="3" name="Content Placeholder 2"/>
          <p:cNvSpPr>
            <a:spLocks noGrp="1"/>
          </p:cNvSpPr>
          <p:nvPr>
            <p:ph idx="1"/>
          </p:nvPr>
        </p:nvSpPr>
        <p:spPr>
          <a:xfrm>
            <a:off x="152400" y="1066800"/>
            <a:ext cx="8229600" cy="1447800"/>
          </a:xfrm>
        </p:spPr>
        <p:txBody>
          <a:bodyPr>
            <a:normAutofit fontScale="77500" lnSpcReduction="20000"/>
          </a:bodyPr>
          <a:lstStyle/>
          <a:p>
            <a:pPr marL="514350" indent="-514350">
              <a:buNone/>
            </a:pPr>
            <a:r>
              <a:rPr lang="it-IT" b="1" dirty="0" smtClean="0"/>
              <a:t>A) T0-T1 and  T1-T1  (LHCOPN) </a:t>
            </a:r>
            <a:r>
              <a:rPr lang="en-US" b="1" dirty="0" smtClean="0">
                <a:sym typeface="Wingdings"/>
              </a:rPr>
              <a:t> </a:t>
            </a:r>
            <a:r>
              <a:rPr lang="en-US" b="1" dirty="0" smtClean="0">
                <a:solidFill>
                  <a:srgbClr val="0000FF"/>
                </a:solidFill>
                <a:sym typeface="Wingdings"/>
              </a:rPr>
              <a:t>IN PLACE AND STABLE</a:t>
            </a:r>
          </a:p>
          <a:p>
            <a:pPr marL="514350" indent="-514350">
              <a:buNone/>
            </a:pPr>
            <a:r>
              <a:rPr lang="en-US" dirty="0" smtClean="0">
                <a:sym typeface="Wingdings"/>
              </a:rPr>
              <a:t>In order to address this type of traffic It has been created an </a:t>
            </a:r>
            <a:r>
              <a:rPr lang="en-US" b="1" dirty="0" smtClean="0">
                <a:sym typeface="Wingdings"/>
              </a:rPr>
              <a:t>Optical Private Network </a:t>
            </a:r>
            <a:r>
              <a:rPr lang="en-US" dirty="0" smtClean="0">
                <a:sym typeface="Wingdings"/>
              </a:rPr>
              <a:t>connecting CERN and the 11 National TIER1s (LHC-OPN)</a:t>
            </a:r>
            <a:endParaRPr lang="it-IT" dirty="0" smtClean="0">
              <a:sym typeface="Wingdings"/>
            </a:endParaRPr>
          </a:p>
          <a:p>
            <a:pPr marL="514350" indent="-514350">
              <a:buNone/>
            </a:pPr>
            <a:endParaRPr lang="it-IT" b="1" dirty="0" smtClean="0">
              <a:sym typeface="Wingdings"/>
            </a:endParaRPr>
          </a:p>
          <a:p>
            <a:endParaRPr lang="it-IT" dirty="0"/>
          </a:p>
        </p:txBody>
      </p:sp>
      <p:sp>
        <p:nvSpPr>
          <p:cNvPr id="4" name="TextBox 3"/>
          <p:cNvSpPr txBox="1"/>
          <p:nvPr/>
        </p:nvSpPr>
        <p:spPr>
          <a:xfrm>
            <a:off x="152400" y="2514600"/>
            <a:ext cx="5638800" cy="4647426"/>
          </a:xfrm>
          <a:prstGeom prst="rect">
            <a:avLst/>
          </a:prstGeom>
          <a:noFill/>
        </p:spPr>
        <p:txBody>
          <a:bodyPr wrap="square" rtlCol="0">
            <a:spAutoFit/>
          </a:bodyPr>
          <a:lstStyle/>
          <a:p>
            <a:pPr marL="514350" indent="-514350">
              <a:buNone/>
            </a:pPr>
            <a:r>
              <a:rPr lang="it-IT" sz="2400" b="1" dirty="0" err="1" smtClean="0">
                <a:sym typeface="Wingdings"/>
              </a:rPr>
              <a:t>B</a:t>
            </a:r>
            <a:r>
              <a:rPr lang="it-IT" sz="2400" b="1" dirty="0" smtClean="0">
                <a:sym typeface="Wingdings"/>
              </a:rPr>
              <a:t>) </a:t>
            </a:r>
            <a:r>
              <a:rPr lang="it-IT" sz="2400" b="1" dirty="0" smtClean="0"/>
              <a:t>T1-T2 and T2-T2 (LHCONE)	</a:t>
            </a:r>
            <a:r>
              <a:rPr lang="it-IT" sz="2400" b="1" dirty="0" smtClean="0">
                <a:solidFill>
                  <a:srgbClr val="0000FF"/>
                </a:solidFill>
              </a:rPr>
              <a:t>IN IMPLEMENTATION PHASE</a:t>
            </a:r>
            <a:endParaRPr lang="en-US" sz="2400" b="1" dirty="0" smtClean="0">
              <a:solidFill>
                <a:srgbClr val="0000FF"/>
              </a:solidFill>
              <a:sym typeface="Wingdings"/>
            </a:endParaRPr>
          </a:p>
          <a:p>
            <a:pPr marL="514350" indent="-514350">
              <a:buNone/>
            </a:pPr>
            <a:r>
              <a:rPr lang="en-US" sz="2000" dirty="0" smtClean="0">
                <a:sym typeface="Wingdings"/>
              </a:rPr>
              <a:t>In the original design of data movements between tiers named MONARC each T2 was supposed to transfer data only from its national T1. </a:t>
            </a:r>
          </a:p>
          <a:p>
            <a:pPr marL="514350" indent="-514350">
              <a:buNone/>
            </a:pPr>
            <a:r>
              <a:rPr lang="en-US" sz="2000" dirty="0" smtClean="0">
                <a:sym typeface="Wingdings"/>
              </a:rPr>
              <a:t>Last year experiments changed their computing model assuming each T2 could have access to data stored potentially in every T1 and also in any T2!  To address this type of traffic a new network named LHC </a:t>
            </a:r>
            <a:r>
              <a:rPr lang="en-US" sz="2000" b="1" dirty="0" smtClean="0">
                <a:sym typeface="Wingdings"/>
              </a:rPr>
              <a:t>Open Network Environment</a:t>
            </a:r>
            <a:r>
              <a:rPr lang="en-US" sz="2000" dirty="0" smtClean="0">
                <a:sym typeface="Wingdings"/>
              </a:rPr>
              <a:t> (LHCONE) is in phase of implementation.</a:t>
            </a:r>
            <a:endParaRPr lang="it-IT" sz="2000" dirty="0" smtClean="0"/>
          </a:p>
          <a:p>
            <a:pPr marL="514350" indent="-514350">
              <a:buNone/>
            </a:pPr>
            <a:r>
              <a:rPr lang="it-IT" sz="2400" dirty="0" smtClean="0"/>
              <a:t> </a:t>
            </a:r>
          </a:p>
          <a:p>
            <a:endParaRPr lang="it-IT" sz="2400" dirty="0"/>
          </a:p>
        </p:txBody>
      </p:sp>
      <p:pic>
        <p:nvPicPr>
          <p:cNvPr id="5"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7400" y="2590800"/>
            <a:ext cx="3276600" cy="16307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3600" y="4572861"/>
            <a:ext cx="2921000" cy="220893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r>
              <a:rPr lang="en-US" smtClean="0"/>
              <a:t>Workshop INFN CCR - GARR, Napoli, 2012</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92665"/>
            <a:ext cx="8686800" cy="6512935"/>
          </a:xfrm>
          <a:prstGeom prst="rect">
            <a:avLst/>
          </a:prstGeom>
        </p:spPr>
      </p:pic>
      <p:sp>
        <p:nvSpPr>
          <p:cNvPr id="3" name="Footer Placeholder 2"/>
          <p:cNvSpPr>
            <a:spLocks noGrp="1"/>
          </p:cNvSpPr>
          <p:nvPr>
            <p:ph type="ftr" sz="quarter" idx="11"/>
          </p:nvPr>
        </p:nvSpPr>
        <p:spPr/>
        <p:txBody>
          <a:bodyPr/>
          <a:lstStyle/>
          <a:p>
            <a:r>
              <a:rPr lang="en-US" smtClean="0"/>
              <a:t>Workshop INFN CCR - GARR, Napoli, 2012</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LHCONE General Concepts</a:t>
            </a:r>
            <a:endParaRPr lang="en-GB"/>
          </a:p>
        </p:txBody>
      </p:sp>
      <p:sp>
        <p:nvSpPr>
          <p:cNvPr id="3" name="Content Placeholder 2"/>
          <p:cNvSpPr>
            <a:spLocks noGrp="1"/>
          </p:cNvSpPr>
          <p:nvPr>
            <p:ph idx="1"/>
          </p:nvPr>
        </p:nvSpPr>
        <p:spPr>
          <a:xfrm>
            <a:off x="251520" y="1371600"/>
            <a:ext cx="8435280" cy="1769368"/>
          </a:xfrm>
        </p:spPr>
        <p:txBody>
          <a:bodyPr>
            <a:normAutofit fontScale="70000" lnSpcReduction="20000"/>
          </a:bodyPr>
          <a:lstStyle/>
          <a:p>
            <a:pPr marL="514350" indent="-514350">
              <a:buNone/>
            </a:pPr>
            <a:r>
              <a:rPr lang="en-GB" dirty="0" smtClean="0"/>
              <a:t>LHCONE will implement different services: </a:t>
            </a:r>
          </a:p>
          <a:p>
            <a:r>
              <a:rPr lang="en-GB" b="1" dirty="0" smtClean="0"/>
              <a:t>Multipoint Connection Service</a:t>
            </a:r>
            <a:r>
              <a:rPr lang="en-GB" dirty="0" smtClean="0"/>
              <a:t> (Entering in production PHASE)</a:t>
            </a:r>
          </a:p>
          <a:p>
            <a:r>
              <a:rPr lang="en-GB" b="1" dirty="0" smtClean="0"/>
              <a:t>Point to Point Service </a:t>
            </a:r>
          </a:p>
          <a:p>
            <a:pPr lvl="1"/>
            <a:r>
              <a:rPr lang="en-GB" dirty="0" smtClean="0"/>
              <a:t>Static (Production technology available)</a:t>
            </a:r>
          </a:p>
          <a:p>
            <a:pPr lvl="1"/>
            <a:r>
              <a:rPr lang="en-GB" dirty="0" smtClean="0"/>
              <a:t>Dynamic (R&amp;D)</a:t>
            </a:r>
          </a:p>
          <a:p>
            <a:endParaRPr lang="en-GB" dirty="0" smtClean="0"/>
          </a:p>
          <a:p>
            <a:endParaRPr lang="en-GB" dirty="0" smtClean="0"/>
          </a:p>
          <a:p>
            <a:pPr marL="514350" indent="-514350">
              <a:buNone/>
            </a:pPr>
            <a:endParaRPr lang="en-GB" dirty="0" smtClean="0"/>
          </a:p>
          <a:p>
            <a:pPr>
              <a:buNone/>
            </a:pPr>
            <a:endParaRPr lang="en-GB" dirty="0" smtClean="0"/>
          </a:p>
          <a:p>
            <a:pPr>
              <a:buNone/>
            </a:pPr>
            <a:endParaRPr lang="en-GB" dirty="0"/>
          </a:p>
        </p:txBody>
      </p:sp>
      <p:grpSp>
        <p:nvGrpSpPr>
          <p:cNvPr id="5" name="Group 73"/>
          <p:cNvGrpSpPr/>
          <p:nvPr/>
        </p:nvGrpSpPr>
        <p:grpSpPr>
          <a:xfrm>
            <a:off x="4224104" y="3755726"/>
            <a:ext cx="4830701" cy="3039497"/>
            <a:chOff x="1020763" y="1401763"/>
            <a:chExt cx="6853237" cy="4751387"/>
          </a:xfrm>
        </p:grpSpPr>
        <p:sp>
          <p:nvSpPr>
            <p:cNvPr id="6" name="AutoShape 23"/>
            <p:cNvSpPr>
              <a:spLocks noChangeArrowheads="1"/>
            </p:cNvSpPr>
            <p:nvPr/>
          </p:nvSpPr>
          <p:spPr bwMode="auto">
            <a:xfrm>
              <a:off x="1235075" y="3884613"/>
              <a:ext cx="6623050" cy="1566862"/>
            </a:xfrm>
            <a:prstGeom prst="roundRect">
              <a:avLst>
                <a:gd name="adj" fmla="val 16667"/>
              </a:avLst>
            </a:prstGeom>
            <a:solidFill>
              <a:srgbClr val="9999FF"/>
            </a:solidFill>
            <a:ln w="9525">
              <a:solidFill>
                <a:srgbClr val="000080"/>
              </a:solidFill>
              <a:round/>
              <a:headEnd/>
              <a:tailEnd/>
            </a:ln>
          </p:spPr>
          <p:txBody>
            <a:bodyPr wrap="none" lIns="81639" tIns="60021"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tabLst>
                  <a:tab pos="655638" algn="l"/>
                  <a:tab pos="1312863" algn="l"/>
                  <a:tab pos="1968500" algn="l"/>
                  <a:tab pos="2625725" algn="l"/>
                  <a:tab pos="3282950" algn="l"/>
                  <a:tab pos="3938588" algn="l"/>
                </a:tabLst>
              </a:pPr>
              <a:endParaRPr lang="it-IT" sz="2200">
                <a:solidFill>
                  <a:srgbClr val="000000"/>
                </a:solidFill>
              </a:endParaRPr>
            </a:p>
          </p:txBody>
        </p:sp>
        <p:sp>
          <p:nvSpPr>
            <p:cNvPr id="7" name="AutoShape 1"/>
            <p:cNvSpPr>
              <a:spLocks noChangeArrowheads="1"/>
            </p:cNvSpPr>
            <p:nvPr/>
          </p:nvSpPr>
          <p:spPr bwMode="auto">
            <a:xfrm>
              <a:off x="1866900" y="2225675"/>
              <a:ext cx="1243013" cy="414338"/>
            </a:xfrm>
            <a:prstGeom prst="roundRect">
              <a:avLst>
                <a:gd name="adj" fmla="val 16667"/>
              </a:avLst>
            </a:prstGeom>
            <a:solidFill>
              <a:srgbClr val="FFFFCC"/>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tabLst>
                  <a:tab pos="655638" algn="l"/>
                </a:tabLst>
              </a:pPr>
              <a:r>
                <a:rPr lang="en-US" sz="1200" dirty="0">
                  <a:solidFill>
                    <a:srgbClr val="000000"/>
                  </a:solidFill>
                </a:rPr>
                <a:t>Aggregation</a:t>
              </a:r>
            </a:p>
            <a:p>
              <a:pPr algn="ctr">
                <a:tabLst>
                  <a:tab pos="655638" algn="l"/>
                </a:tabLst>
              </a:pPr>
              <a:r>
                <a:rPr lang="en-US" sz="1200" dirty="0">
                  <a:solidFill>
                    <a:srgbClr val="000000"/>
                  </a:solidFill>
                </a:rPr>
                <a:t>Network</a:t>
              </a:r>
            </a:p>
          </p:txBody>
        </p:sp>
        <p:sp>
          <p:nvSpPr>
            <p:cNvPr id="8" name="AutoShape 2"/>
            <p:cNvSpPr>
              <a:spLocks noChangeArrowheads="1"/>
            </p:cNvSpPr>
            <p:nvPr/>
          </p:nvSpPr>
          <p:spPr bwMode="auto">
            <a:xfrm>
              <a:off x="3317875" y="2225675"/>
              <a:ext cx="1244600" cy="414338"/>
            </a:xfrm>
            <a:prstGeom prst="roundRect">
              <a:avLst>
                <a:gd name="adj" fmla="val 16667"/>
              </a:avLst>
            </a:prstGeom>
            <a:solidFill>
              <a:srgbClr val="FFFFCC"/>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tabLst>
                  <a:tab pos="655638" algn="l"/>
                </a:tabLst>
              </a:pPr>
              <a:r>
                <a:rPr lang="en-US" sz="1200" dirty="0">
                  <a:solidFill>
                    <a:srgbClr val="000000"/>
                  </a:solidFill>
                </a:rPr>
                <a:t>Aggregation</a:t>
              </a:r>
            </a:p>
            <a:p>
              <a:pPr algn="ctr">
                <a:tabLst>
                  <a:tab pos="655638" algn="l"/>
                </a:tabLst>
              </a:pPr>
              <a:r>
                <a:rPr lang="en-US" sz="1200" dirty="0">
                  <a:solidFill>
                    <a:srgbClr val="000000"/>
                  </a:solidFill>
                </a:rPr>
                <a:t>Network</a:t>
              </a:r>
            </a:p>
          </p:txBody>
        </p:sp>
        <p:sp>
          <p:nvSpPr>
            <p:cNvPr id="9" name="AutoShape 3"/>
            <p:cNvSpPr>
              <a:spLocks noChangeArrowheads="1"/>
            </p:cNvSpPr>
            <p:nvPr/>
          </p:nvSpPr>
          <p:spPr bwMode="auto">
            <a:xfrm>
              <a:off x="5599113" y="3054350"/>
              <a:ext cx="1243012" cy="415925"/>
            </a:xfrm>
            <a:prstGeom prst="roundRect">
              <a:avLst>
                <a:gd name="adj" fmla="val 16667"/>
              </a:avLst>
            </a:prstGeom>
            <a:solidFill>
              <a:srgbClr val="FFFFCC"/>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tabLst>
                  <a:tab pos="655638" algn="l"/>
                </a:tabLst>
              </a:pPr>
              <a:r>
                <a:rPr lang="en-US" sz="1200">
                  <a:solidFill>
                    <a:srgbClr val="000000"/>
                  </a:solidFill>
                </a:rPr>
                <a:t>Aggregation</a:t>
              </a:r>
            </a:p>
            <a:p>
              <a:pPr algn="ctr">
                <a:tabLst>
                  <a:tab pos="655638" algn="l"/>
                </a:tabLst>
              </a:pPr>
              <a:r>
                <a:rPr lang="en-US" sz="1200">
                  <a:solidFill>
                    <a:srgbClr val="000000"/>
                  </a:solidFill>
                </a:rPr>
                <a:t>Network</a:t>
              </a:r>
            </a:p>
          </p:txBody>
        </p:sp>
        <p:sp>
          <p:nvSpPr>
            <p:cNvPr id="10" name="AutoShape 4"/>
            <p:cNvSpPr>
              <a:spLocks noChangeArrowheads="1"/>
            </p:cNvSpPr>
            <p:nvPr/>
          </p:nvSpPr>
          <p:spPr bwMode="auto">
            <a:xfrm>
              <a:off x="2695575" y="3054350"/>
              <a:ext cx="1244600" cy="415925"/>
            </a:xfrm>
            <a:prstGeom prst="roundRect">
              <a:avLst>
                <a:gd name="adj" fmla="val 16667"/>
              </a:avLst>
            </a:prstGeom>
            <a:solidFill>
              <a:srgbClr val="FFFFCC"/>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tabLst>
                  <a:tab pos="655638" algn="l"/>
                </a:tabLst>
              </a:pPr>
              <a:r>
                <a:rPr lang="en-US" sz="1200">
                  <a:solidFill>
                    <a:srgbClr val="000000"/>
                  </a:solidFill>
                </a:rPr>
                <a:t>Aggregation</a:t>
              </a:r>
            </a:p>
            <a:p>
              <a:pPr algn="ctr">
                <a:tabLst>
                  <a:tab pos="655638" algn="l"/>
                </a:tabLst>
              </a:pPr>
              <a:r>
                <a:rPr lang="en-US" sz="1200">
                  <a:solidFill>
                    <a:srgbClr val="000000"/>
                  </a:solidFill>
                </a:rPr>
                <a:t>Network</a:t>
              </a:r>
            </a:p>
          </p:txBody>
        </p:sp>
        <p:sp>
          <p:nvSpPr>
            <p:cNvPr id="11" name="AutoShape 5"/>
            <p:cNvSpPr>
              <a:spLocks noChangeArrowheads="1"/>
            </p:cNvSpPr>
            <p:nvPr/>
          </p:nvSpPr>
          <p:spPr bwMode="auto">
            <a:xfrm>
              <a:off x="1820863" y="1401763"/>
              <a:ext cx="415925"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T2</a:t>
              </a:r>
              <a:endParaRPr lang="en-US" sz="1300" dirty="0">
                <a:solidFill>
                  <a:srgbClr val="000000"/>
                </a:solidFill>
              </a:endParaRPr>
            </a:p>
          </p:txBody>
        </p:sp>
        <p:sp>
          <p:nvSpPr>
            <p:cNvPr id="12" name="AutoShape 6"/>
            <p:cNvSpPr>
              <a:spLocks noChangeArrowheads="1"/>
            </p:cNvSpPr>
            <p:nvPr/>
          </p:nvSpPr>
          <p:spPr bwMode="auto">
            <a:xfrm>
              <a:off x="2622550" y="1401763"/>
              <a:ext cx="415925"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T1</a:t>
              </a:r>
              <a:endParaRPr lang="en-US" sz="1300" dirty="0">
                <a:solidFill>
                  <a:srgbClr val="000000"/>
                </a:solidFill>
              </a:endParaRPr>
            </a:p>
          </p:txBody>
        </p:sp>
        <p:sp>
          <p:nvSpPr>
            <p:cNvPr id="13" name="AutoShape 7"/>
            <p:cNvSpPr>
              <a:spLocks noChangeArrowheads="1"/>
            </p:cNvSpPr>
            <p:nvPr/>
          </p:nvSpPr>
          <p:spPr bwMode="auto">
            <a:xfrm>
              <a:off x="3424238" y="1401763"/>
              <a:ext cx="414337"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T2</a:t>
              </a:r>
              <a:endParaRPr lang="en-US" sz="1300" dirty="0">
                <a:solidFill>
                  <a:srgbClr val="000000"/>
                </a:solidFill>
              </a:endParaRPr>
            </a:p>
          </p:txBody>
        </p:sp>
        <p:sp>
          <p:nvSpPr>
            <p:cNvPr id="14" name="AutoShape 8"/>
            <p:cNvSpPr>
              <a:spLocks noChangeArrowheads="1"/>
            </p:cNvSpPr>
            <p:nvPr/>
          </p:nvSpPr>
          <p:spPr bwMode="auto">
            <a:xfrm>
              <a:off x="4225925" y="1401763"/>
              <a:ext cx="414338"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T2</a:t>
              </a:r>
              <a:endParaRPr lang="en-US" sz="1300" dirty="0">
                <a:solidFill>
                  <a:srgbClr val="000000"/>
                </a:solidFill>
              </a:endParaRPr>
            </a:p>
          </p:txBody>
        </p:sp>
        <p:sp>
          <p:nvSpPr>
            <p:cNvPr id="15" name="AutoShape 9"/>
            <p:cNvSpPr>
              <a:spLocks noChangeArrowheads="1"/>
            </p:cNvSpPr>
            <p:nvPr/>
          </p:nvSpPr>
          <p:spPr bwMode="auto">
            <a:xfrm>
              <a:off x="5027613" y="1401763"/>
              <a:ext cx="414337"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T1</a:t>
              </a:r>
              <a:endParaRPr lang="en-US" sz="1300" dirty="0">
                <a:solidFill>
                  <a:srgbClr val="000000"/>
                </a:solidFill>
              </a:endParaRPr>
            </a:p>
          </p:txBody>
        </p:sp>
        <p:sp>
          <p:nvSpPr>
            <p:cNvPr id="16" name="AutoShape 10"/>
            <p:cNvSpPr>
              <a:spLocks noChangeArrowheads="1"/>
            </p:cNvSpPr>
            <p:nvPr/>
          </p:nvSpPr>
          <p:spPr bwMode="auto">
            <a:xfrm>
              <a:off x="6630988" y="1401763"/>
              <a:ext cx="414337"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T2</a:t>
              </a:r>
              <a:endParaRPr lang="en-US" sz="1300" dirty="0">
                <a:solidFill>
                  <a:srgbClr val="000000"/>
                </a:solidFill>
              </a:endParaRPr>
            </a:p>
          </p:txBody>
        </p:sp>
        <p:sp>
          <p:nvSpPr>
            <p:cNvPr id="17" name="AutoShape 11"/>
            <p:cNvSpPr>
              <a:spLocks noChangeArrowheads="1"/>
            </p:cNvSpPr>
            <p:nvPr/>
          </p:nvSpPr>
          <p:spPr bwMode="auto">
            <a:xfrm>
              <a:off x="5829300" y="1401763"/>
              <a:ext cx="414338"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T2</a:t>
              </a:r>
              <a:endParaRPr lang="en-US" sz="1300" dirty="0">
                <a:solidFill>
                  <a:srgbClr val="000000"/>
                </a:solidFill>
              </a:endParaRPr>
            </a:p>
          </p:txBody>
        </p:sp>
        <p:cxnSp>
          <p:nvCxnSpPr>
            <p:cNvPr id="18" name="AutoShape 12"/>
            <p:cNvCxnSpPr>
              <a:cxnSpLocks noChangeShapeType="1"/>
            </p:cNvCxnSpPr>
            <p:nvPr/>
          </p:nvCxnSpPr>
          <p:spPr bwMode="auto">
            <a:xfrm>
              <a:off x="1866900" y="1811338"/>
              <a:ext cx="620713" cy="414337"/>
            </a:xfrm>
            <a:prstGeom prst="straightConnector1">
              <a:avLst/>
            </a:prstGeom>
            <a:noFill/>
            <a:ln w="18360">
              <a:solidFill>
                <a:srgbClr val="009900"/>
              </a:solidFill>
              <a:round/>
              <a:headEnd/>
              <a:tailEnd/>
            </a:ln>
          </p:spPr>
        </p:cxnSp>
        <p:cxnSp>
          <p:nvCxnSpPr>
            <p:cNvPr id="19" name="AutoShape 13"/>
            <p:cNvCxnSpPr>
              <a:cxnSpLocks noChangeShapeType="1"/>
            </p:cNvCxnSpPr>
            <p:nvPr/>
          </p:nvCxnSpPr>
          <p:spPr bwMode="auto">
            <a:xfrm flipH="1">
              <a:off x="2487613" y="1811338"/>
              <a:ext cx="207962" cy="414337"/>
            </a:xfrm>
            <a:prstGeom prst="straightConnector1">
              <a:avLst/>
            </a:prstGeom>
            <a:noFill/>
            <a:ln w="18360">
              <a:solidFill>
                <a:srgbClr val="009900"/>
              </a:solidFill>
              <a:round/>
              <a:headEnd/>
              <a:tailEnd/>
            </a:ln>
          </p:spPr>
        </p:cxnSp>
        <p:cxnSp>
          <p:nvCxnSpPr>
            <p:cNvPr id="20" name="AutoShape 14"/>
            <p:cNvCxnSpPr>
              <a:cxnSpLocks noChangeShapeType="1"/>
              <a:endCxn id="8" idx="0"/>
            </p:cNvCxnSpPr>
            <p:nvPr/>
          </p:nvCxnSpPr>
          <p:spPr bwMode="auto">
            <a:xfrm>
              <a:off x="3525838" y="1811338"/>
              <a:ext cx="414337" cy="414337"/>
            </a:xfrm>
            <a:prstGeom prst="straightConnector1">
              <a:avLst/>
            </a:prstGeom>
            <a:noFill/>
            <a:ln w="18360">
              <a:solidFill>
                <a:srgbClr val="009900"/>
              </a:solidFill>
              <a:round/>
              <a:headEnd/>
              <a:tailEnd/>
            </a:ln>
          </p:spPr>
        </p:cxnSp>
        <p:cxnSp>
          <p:nvCxnSpPr>
            <p:cNvPr id="21" name="AutoShape 15"/>
            <p:cNvCxnSpPr>
              <a:cxnSpLocks noChangeShapeType="1"/>
              <a:endCxn id="8" idx="0"/>
            </p:cNvCxnSpPr>
            <p:nvPr/>
          </p:nvCxnSpPr>
          <p:spPr bwMode="auto">
            <a:xfrm flipH="1">
              <a:off x="3940175" y="1811338"/>
              <a:ext cx="414338" cy="414337"/>
            </a:xfrm>
            <a:prstGeom prst="straightConnector1">
              <a:avLst/>
            </a:prstGeom>
            <a:noFill/>
            <a:ln w="18360">
              <a:solidFill>
                <a:srgbClr val="009900"/>
              </a:solidFill>
              <a:round/>
              <a:headEnd/>
              <a:tailEnd/>
            </a:ln>
          </p:spPr>
        </p:cxnSp>
        <p:cxnSp>
          <p:nvCxnSpPr>
            <p:cNvPr id="22" name="AutoShape 16"/>
            <p:cNvCxnSpPr>
              <a:cxnSpLocks noChangeShapeType="1"/>
              <a:endCxn id="9" idx="0"/>
            </p:cNvCxnSpPr>
            <p:nvPr/>
          </p:nvCxnSpPr>
          <p:spPr bwMode="auto">
            <a:xfrm>
              <a:off x="6013450" y="1811338"/>
              <a:ext cx="207963" cy="1243012"/>
            </a:xfrm>
            <a:prstGeom prst="straightConnector1">
              <a:avLst/>
            </a:prstGeom>
            <a:noFill/>
            <a:ln w="18360">
              <a:solidFill>
                <a:srgbClr val="009900"/>
              </a:solidFill>
              <a:round/>
              <a:headEnd/>
              <a:tailEnd/>
            </a:ln>
          </p:spPr>
        </p:cxnSp>
        <p:cxnSp>
          <p:nvCxnSpPr>
            <p:cNvPr id="23" name="AutoShape 17"/>
            <p:cNvCxnSpPr>
              <a:cxnSpLocks noChangeShapeType="1"/>
              <a:endCxn id="9" idx="0"/>
            </p:cNvCxnSpPr>
            <p:nvPr/>
          </p:nvCxnSpPr>
          <p:spPr bwMode="auto">
            <a:xfrm flipH="1">
              <a:off x="6221413" y="1811338"/>
              <a:ext cx="620712" cy="1243012"/>
            </a:xfrm>
            <a:prstGeom prst="straightConnector1">
              <a:avLst/>
            </a:prstGeom>
            <a:noFill/>
            <a:ln w="18360">
              <a:solidFill>
                <a:srgbClr val="009900"/>
              </a:solidFill>
              <a:round/>
              <a:headEnd/>
              <a:tailEnd/>
            </a:ln>
          </p:spPr>
        </p:cxnSp>
        <p:cxnSp>
          <p:nvCxnSpPr>
            <p:cNvPr id="24" name="AutoShape 19"/>
            <p:cNvCxnSpPr>
              <a:cxnSpLocks noChangeShapeType="1"/>
              <a:stCxn id="7" idx="2"/>
              <a:endCxn id="10" idx="0"/>
            </p:cNvCxnSpPr>
            <p:nvPr/>
          </p:nvCxnSpPr>
          <p:spPr bwMode="auto">
            <a:xfrm>
              <a:off x="2487613" y="2640013"/>
              <a:ext cx="830262" cy="414337"/>
            </a:xfrm>
            <a:prstGeom prst="straightConnector1">
              <a:avLst/>
            </a:prstGeom>
            <a:noFill/>
            <a:ln w="18360">
              <a:solidFill>
                <a:srgbClr val="009900"/>
              </a:solidFill>
              <a:round/>
              <a:headEnd/>
              <a:tailEnd/>
            </a:ln>
          </p:spPr>
        </p:cxnSp>
        <p:cxnSp>
          <p:nvCxnSpPr>
            <p:cNvPr id="25" name="AutoShape 20"/>
            <p:cNvCxnSpPr>
              <a:cxnSpLocks noChangeShapeType="1"/>
              <a:stCxn id="8" idx="2"/>
              <a:endCxn id="10" idx="0"/>
            </p:cNvCxnSpPr>
            <p:nvPr/>
          </p:nvCxnSpPr>
          <p:spPr bwMode="auto">
            <a:xfrm flipH="1">
              <a:off x="3317875" y="2640013"/>
              <a:ext cx="622300" cy="414337"/>
            </a:xfrm>
            <a:prstGeom prst="straightConnector1">
              <a:avLst/>
            </a:prstGeom>
            <a:noFill/>
            <a:ln w="18360">
              <a:solidFill>
                <a:srgbClr val="009900"/>
              </a:solidFill>
              <a:round/>
              <a:headEnd/>
              <a:tailEnd/>
            </a:ln>
          </p:spPr>
        </p:cxnSp>
        <p:grpSp>
          <p:nvGrpSpPr>
            <p:cNvPr id="26" name="Group 26"/>
            <p:cNvGrpSpPr>
              <a:grpSpLocks/>
            </p:cNvGrpSpPr>
            <p:nvPr/>
          </p:nvGrpSpPr>
          <p:grpSpPr bwMode="auto">
            <a:xfrm>
              <a:off x="1677988" y="4129088"/>
              <a:ext cx="1128712" cy="901700"/>
              <a:chOff x="2571007" y="112816"/>
              <a:chExt cx="1128156" cy="902525"/>
            </a:xfrm>
          </p:grpSpPr>
          <p:sp>
            <p:nvSpPr>
              <p:cNvPr id="60" name="Rounded Rectangle 27"/>
              <p:cNvSpPr>
                <a:spLocks noChangeArrowheads="1"/>
              </p:cNvSpPr>
              <p:nvPr/>
            </p:nvSpPr>
            <p:spPr bwMode="auto">
              <a:xfrm>
                <a:off x="2571007" y="112816"/>
                <a:ext cx="1128156" cy="902525"/>
              </a:xfrm>
              <a:prstGeom prst="roundRect">
                <a:avLst>
                  <a:gd name="adj" fmla="val 16667"/>
                </a:avLst>
              </a:prstGeom>
              <a:solidFill>
                <a:srgbClr val="FF6600"/>
              </a:solidFill>
              <a:ln w="19050">
                <a:solidFill>
                  <a:schemeClr val="tx1"/>
                </a:solidFill>
                <a:round/>
                <a:headEnd/>
                <a:tailEnd/>
              </a:ln>
            </p:spPr>
            <p:txBody>
              <a:bodyPr lIns="18288" tIns="18288" rIns="18288" bIns="18288">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hangingPunct="0"/>
                <a:endParaRPr lang="it-IT" sz="1000">
                  <a:ea typeface="Arial" charset="0"/>
                  <a:cs typeface="Arial" charset="0"/>
                </a:endParaRPr>
              </a:p>
            </p:txBody>
          </p:sp>
          <p:grpSp>
            <p:nvGrpSpPr>
              <p:cNvPr id="61" name="Group 25"/>
              <p:cNvGrpSpPr>
                <a:grpSpLocks/>
              </p:cNvGrpSpPr>
              <p:nvPr/>
            </p:nvGrpSpPr>
            <p:grpSpPr bwMode="auto">
              <a:xfrm>
                <a:off x="2813821" y="338060"/>
                <a:ext cx="552418" cy="631933"/>
                <a:chOff x="3389926" y="770954"/>
                <a:chExt cx="1580562" cy="1994302"/>
              </a:xfrm>
            </p:grpSpPr>
            <p:grpSp>
              <p:nvGrpSpPr>
                <p:cNvPr id="62" name="Group 9"/>
                <p:cNvGrpSpPr>
                  <a:grpSpLocks/>
                </p:cNvGrpSpPr>
                <p:nvPr/>
              </p:nvGrpSpPr>
              <p:grpSpPr bwMode="auto">
                <a:xfrm>
                  <a:off x="3426420" y="826369"/>
                  <a:ext cx="1544068" cy="1398043"/>
                  <a:chOff x="3426420" y="826369"/>
                  <a:chExt cx="1544068" cy="1398043"/>
                </a:xfrm>
              </p:grpSpPr>
              <p:sp>
                <p:nvSpPr>
                  <p:cNvPr id="70" name="Diamond 37"/>
                  <p:cNvSpPr>
                    <a:spLocks noChangeArrowheads="1"/>
                  </p:cNvSpPr>
                  <p:nvPr/>
                </p:nvSpPr>
                <p:spPr bwMode="auto">
                  <a:xfrm flipH="1">
                    <a:off x="3426420" y="1707079"/>
                    <a:ext cx="359827" cy="517333"/>
                  </a:xfrm>
                  <a:prstGeom prst="diamond">
                    <a:avLst/>
                  </a:prstGeom>
                  <a:noFill/>
                  <a:ln w="19050">
                    <a:solidFill>
                      <a:schemeClr val="tx1"/>
                    </a:solidFill>
                    <a:miter lim="800000"/>
                    <a:headEnd/>
                    <a:tailEnd/>
                  </a:ln>
                </p:spPr>
                <p:txBody>
                  <a:bodyPr lIns="0" tIns="0" rIns="0" bIns="0">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hangingPunct="0"/>
                    <a:endParaRPr lang="it-IT" sz="1000" b="1">
                      <a:ea typeface="Arial" charset="0"/>
                      <a:cs typeface="Arial" charset="0"/>
                    </a:endParaRPr>
                  </a:p>
                </p:txBody>
              </p:sp>
              <p:sp>
                <p:nvSpPr>
                  <p:cNvPr id="71" name="Oval 38"/>
                  <p:cNvSpPr>
                    <a:spLocks noChangeArrowheads="1"/>
                  </p:cNvSpPr>
                  <p:nvPr/>
                </p:nvSpPr>
                <p:spPr bwMode="auto">
                  <a:xfrm>
                    <a:off x="4697355" y="826369"/>
                    <a:ext cx="273133" cy="273131"/>
                  </a:xfrm>
                  <a:prstGeom prst="ellipse">
                    <a:avLst/>
                  </a:prstGeom>
                  <a:noFill/>
                  <a:ln w="19050">
                    <a:solidFill>
                      <a:schemeClr val="tx1"/>
                    </a:solidFill>
                    <a:round/>
                    <a:headEnd/>
                    <a:tailEnd/>
                  </a:ln>
                </p:spPr>
                <p:txBody>
                  <a:bodyPr lIns="0" tIns="0" rIns="0" bIns="0">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hangingPunct="0"/>
                    <a:endParaRPr lang="it-IT" sz="1000" b="1">
                      <a:ea typeface="Arial" charset="0"/>
                      <a:cs typeface="Arial" charset="0"/>
                    </a:endParaRPr>
                  </a:p>
                </p:txBody>
              </p:sp>
            </p:grpSp>
            <p:grpSp>
              <p:nvGrpSpPr>
                <p:cNvPr id="63" name="Group 10"/>
                <p:cNvGrpSpPr>
                  <a:grpSpLocks/>
                </p:cNvGrpSpPr>
                <p:nvPr/>
              </p:nvGrpSpPr>
              <p:grpSpPr bwMode="auto">
                <a:xfrm>
                  <a:off x="3389926" y="770954"/>
                  <a:ext cx="1345863" cy="1994302"/>
                  <a:chOff x="3366175" y="770954"/>
                  <a:chExt cx="1345863" cy="1994302"/>
                </a:xfrm>
              </p:grpSpPr>
              <p:sp>
                <p:nvSpPr>
                  <p:cNvPr id="68" name="Oval 5"/>
                  <p:cNvSpPr>
                    <a:spLocks noChangeArrowheads="1"/>
                  </p:cNvSpPr>
                  <p:nvPr/>
                </p:nvSpPr>
                <p:spPr bwMode="auto">
                  <a:xfrm>
                    <a:off x="3366175" y="770954"/>
                    <a:ext cx="273133" cy="273132"/>
                  </a:xfrm>
                  <a:prstGeom prst="ellipse">
                    <a:avLst/>
                  </a:prstGeom>
                  <a:noFill/>
                  <a:ln w="19050">
                    <a:solidFill>
                      <a:schemeClr val="tx1"/>
                    </a:solidFill>
                    <a:round/>
                    <a:headEnd/>
                    <a:tailEnd/>
                  </a:ln>
                </p:spPr>
                <p:txBody>
                  <a:bodyPr lIns="0" tIns="0" rIns="0" bIns="0">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hangingPunct="0"/>
                    <a:endParaRPr lang="it-IT" sz="1000" b="1">
                      <a:ea typeface="Arial" charset="0"/>
                      <a:cs typeface="Arial" charset="0"/>
                    </a:endParaRPr>
                  </a:p>
                </p:txBody>
              </p:sp>
              <p:sp>
                <p:nvSpPr>
                  <p:cNvPr id="69" name="Oval 36"/>
                  <p:cNvSpPr>
                    <a:spLocks noChangeArrowheads="1"/>
                  </p:cNvSpPr>
                  <p:nvPr/>
                </p:nvSpPr>
                <p:spPr bwMode="auto">
                  <a:xfrm>
                    <a:off x="4438905" y="2492124"/>
                    <a:ext cx="273133" cy="273132"/>
                  </a:xfrm>
                  <a:prstGeom prst="ellipse">
                    <a:avLst/>
                  </a:prstGeom>
                  <a:noFill/>
                  <a:ln w="19050">
                    <a:solidFill>
                      <a:schemeClr val="tx1"/>
                    </a:solidFill>
                    <a:round/>
                    <a:headEnd/>
                    <a:tailEnd/>
                  </a:ln>
                </p:spPr>
                <p:txBody>
                  <a:bodyPr lIns="0" tIns="0" rIns="0" bIns="0">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hangingPunct="0"/>
                    <a:endParaRPr lang="it-IT" sz="1000" b="1">
                      <a:ea typeface="Arial" charset="0"/>
                      <a:cs typeface="Arial" charset="0"/>
                    </a:endParaRPr>
                  </a:p>
                </p:txBody>
              </p:sp>
            </p:grpSp>
            <p:cxnSp>
              <p:nvCxnSpPr>
                <p:cNvPr id="64" name="Straight Connector 31"/>
                <p:cNvCxnSpPr>
                  <a:cxnSpLocks noChangeShapeType="1"/>
                  <a:stCxn id="68" idx="6"/>
                  <a:endCxn id="70" idx="0"/>
                </p:cNvCxnSpPr>
                <p:nvPr/>
              </p:nvCxnSpPr>
              <p:spPr bwMode="auto">
                <a:xfrm flipH="1">
                  <a:off x="3606333" y="907521"/>
                  <a:ext cx="56726" cy="799557"/>
                </a:xfrm>
                <a:prstGeom prst="line">
                  <a:avLst/>
                </a:prstGeom>
                <a:noFill/>
                <a:ln w="19050">
                  <a:solidFill>
                    <a:schemeClr val="tx1"/>
                  </a:solidFill>
                  <a:round/>
                  <a:headEnd/>
                  <a:tailEnd/>
                </a:ln>
              </p:spPr>
            </p:cxnSp>
            <p:cxnSp>
              <p:nvCxnSpPr>
                <p:cNvPr id="65" name="Straight Connector 32"/>
                <p:cNvCxnSpPr>
                  <a:cxnSpLocks noChangeShapeType="1"/>
                  <a:stCxn id="68" idx="6"/>
                  <a:endCxn id="71" idx="4"/>
                </p:cNvCxnSpPr>
                <p:nvPr/>
              </p:nvCxnSpPr>
              <p:spPr bwMode="auto">
                <a:xfrm>
                  <a:off x="3663059" y="907521"/>
                  <a:ext cx="1170862" cy="191978"/>
                </a:xfrm>
                <a:prstGeom prst="line">
                  <a:avLst/>
                </a:prstGeom>
                <a:noFill/>
                <a:ln w="19050">
                  <a:solidFill>
                    <a:schemeClr val="tx1"/>
                  </a:solidFill>
                  <a:round/>
                  <a:headEnd/>
                  <a:tailEnd/>
                </a:ln>
              </p:spPr>
            </p:cxnSp>
            <p:cxnSp>
              <p:nvCxnSpPr>
                <p:cNvPr id="66" name="Straight Connector 33"/>
                <p:cNvCxnSpPr>
                  <a:cxnSpLocks noChangeShapeType="1"/>
                  <a:stCxn id="70" idx="1"/>
                  <a:endCxn id="69" idx="0"/>
                </p:cNvCxnSpPr>
                <p:nvPr/>
              </p:nvCxnSpPr>
              <p:spPr bwMode="auto">
                <a:xfrm>
                  <a:off x="3786247" y="1965747"/>
                  <a:ext cx="812976" cy="526378"/>
                </a:xfrm>
                <a:prstGeom prst="line">
                  <a:avLst/>
                </a:prstGeom>
                <a:noFill/>
                <a:ln w="19050">
                  <a:solidFill>
                    <a:schemeClr val="tx1"/>
                  </a:solidFill>
                  <a:round/>
                  <a:headEnd/>
                  <a:tailEnd/>
                </a:ln>
              </p:spPr>
            </p:cxnSp>
            <p:cxnSp>
              <p:nvCxnSpPr>
                <p:cNvPr id="67" name="Straight Connector 34"/>
                <p:cNvCxnSpPr>
                  <a:cxnSpLocks noChangeShapeType="1"/>
                  <a:stCxn id="71" idx="4"/>
                  <a:endCxn id="69" idx="7"/>
                </p:cNvCxnSpPr>
                <p:nvPr/>
              </p:nvCxnSpPr>
              <p:spPr bwMode="auto">
                <a:xfrm rot="5400000">
                  <a:off x="4048545" y="1746745"/>
                  <a:ext cx="1432625" cy="138132"/>
                </a:xfrm>
                <a:prstGeom prst="line">
                  <a:avLst/>
                </a:prstGeom>
                <a:noFill/>
                <a:ln w="19050">
                  <a:solidFill>
                    <a:schemeClr val="tx1"/>
                  </a:solidFill>
                  <a:round/>
                  <a:headEnd/>
                  <a:tailEnd/>
                </a:ln>
              </p:spPr>
            </p:cxnSp>
          </p:grpSp>
        </p:grpSp>
        <p:grpSp>
          <p:nvGrpSpPr>
            <p:cNvPr id="27" name="Group 39"/>
            <p:cNvGrpSpPr>
              <a:grpSpLocks/>
            </p:cNvGrpSpPr>
            <p:nvPr/>
          </p:nvGrpSpPr>
          <p:grpSpPr bwMode="auto">
            <a:xfrm>
              <a:off x="3827463" y="4125913"/>
              <a:ext cx="1128712" cy="854075"/>
              <a:chOff x="4160321" y="184068"/>
              <a:chExt cx="1128156" cy="853044"/>
            </a:xfrm>
          </p:grpSpPr>
          <p:sp>
            <p:nvSpPr>
              <p:cNvPr id="54" name="Rounded Rectangle 40"/>
              <p:cNvSpPr>
                <a:spLocks noChangeArrowheads="1"/>
              </p:cNvSpPr>
              <p:nvPr/>
            </p:nvSpPr>
            <p:spPr bwMode="auto">
              <a:xfrm>
                <a:off x="4160321" y="184068"/>
                <a:ext cx="1128156" cy="853044"/>
              </a:xfrm>
              <a:prstGeom prst="roundRect">
                <a:avLst>
                  <a:gd name="adj" fmla="val 16667"/>
                </a:avLst>
              </a:prstGeom>
              <a:solidFill>
                <a:srgbClr val="FF6600"/>
              </a:solidFill>
              <a:ln w="19050">
                <a:solidFill>
                  <a:schemeClr val="tx1"/>
                </a:solidFill>
                <a:round/>
                <a:headEnd/>
                <a:tailEnd/>
              </a:ln>
            </p:spPr>
            <p:txBody>
              <a:bodyPr lIns="18288" tIns="18288" rIns="18288" bIns="18288">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hangingPunct="0"/>
                <a:endParaRPr lang="it-IT" sz="1000">
                  <a:ea typeface="Arial" charset="0"/>
                  <a:cs typeface="Arial" charset="0"/>
                </a:endParaRPr>
              </a:p>
            </p:txBody>
          </p:sp>
          <p:grpSp>
            <p:nvGrpSpPr>
              <p:cNvPr id="55" name="Group 70"/>
              <p:cNvGrpSpPr>
                <a:grpSpLocks/>
              </p:cNvGrpSpPr>
              <p:nvPr/>
            </p:nvGrpSpPr>
            <p:grpSpPr bwMode="auto">
              <a:xfrm>
                <a:off x="4334494" y="439387"/>
                <a:ext cx="571995" cy="480952"/>
                <a:chOff x="6234545" y="380010"/>
                <a:chExt cx="571995" cy="480952"/>
              </a:xfrm>
            </p:grpSpPr>
            <p:sp>
              <p:nvSpPr>
                <p:cNvPr id="56" name="Oval 42"/>
                <p:cNvSpPr>
                  <a:spLocks noChangeArrowheads="1"/>
                </p:cNvSpPr>
                <p:nvPr/>
              </p:nvSpPr>
              <p:spPr bwMode="auto">
                <a:xfrm>
                  <a:off x="6234545" y="380010"/>
                  <a:ext cx="112815" cy="112815"/>
                </a:xfrm>
                <a:prstGeom prst="ellipse">
                  <a:avLst/>
                </a:prstGeom>
                <a:noFill/>
                <a:ln w="19050">
                  <a:solidFill>
                    <a:schemeClr val="tx1"/>
                  </a:solidFill>
                  <a:round/>
                  <a:headEnd/>
                  <a:tailEnd/>
                </a:ln>
              </p:spPr>
              <p:txBody>
                <a:bodyPr lIns="18288" tIns="18288" rIns="18288" bIns="18288">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hangingPunct="0"/>
                  <a:endParaRPr lang="it-IT" sz="1000">
                    <a:ea typeface="Arial" charset="0"/>
                    <a:cs typeface="Arial" charset="0"/>
                  </a:endParaRPr>
                </a:p>
              </p:txBody>
            </p:sp>
            <p:sp>
              <p:nvSpPr>
                <p:cNvPr id="57" name="Oval 43"/>
                <p:cNvSpPr>
                  <a:spLocks noChangeArrowheads="1"/>
                </p:cNvSpPr>
                <p:nvPr/>
              </p:nvSpPr>
              <p:spPr bwMode="auto">
                <a:xfrm>
                  <a:off x="6612576" y="734292"/>
                  <a:ext cx="132607" cy="126670"/>
                </a:xfrm>
                <a:prstGeom prst="ellipse">
                  <a:avLst/>
                </a:prstGeom>
                <a:noFill/>
                <a:ln w="19050">
                  <a:solidFill>
                    <a:schemeClr val="tx1"/>
                  </a:solidFill>
                  <a:round/>
                  <a:headEnd/>
                  <a:tailEnd/>
                </a:ln>
              </p:spPr>
              <p:txBody>
                <a:bodyPr lIns="18288" tIns="18288" rIns="18288" bIns="18288">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hangingPunct="0"/>
                  <a:endParaRPr lang="it-IT" sz="1000">
                    <a:ea typeface="Arial" charset="0"/>
                    <a:cs typeface="Arial" charset="0"/>
                  </a:endParaRPr>
                </a:p>
              </p:txBody>
            </p:sp>
            <p:sp>
              <p:nvSpPr>
                <p:cNvPr id="58" name="Oval 44"/>
                <p:cNvSpPr>
                  <a:spLocks noChangeArrowheads="1"/>
                </p:cNvSpPr>
                <p:nvPr/>
              </p:nvSpPr>
              <p:spPr bwMode="auto">
                <a:xfrm>
                  <a:off x="6685807" y="403761"/>
                  <a:ext cx="120733" cy="118756"/>
                </a:xfrm>
                <a:prstGeom prst="ellipse">
                  <a:avLst/>
                </a:prstGeom>
                <a:noFill/>
                <a:ln w="19050">
                  <a:solidFill>
                    <a:schemeClr val="tx1"/>
                  </a:solidFill>
                  <a:round/>
                  <a:headEnd/>
                  <a:tailEnd/>
                </a:ln>
              </p:spPr>
              <p:txBody>
                <a:bodyPr lIns="18288" tIns="18288" rIns="18288" bIns="18288">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hangingPunct="0"/>
                  <a:endParaRPr lang="it-IT" sz="1000">
                    <a:ea typeface="Arial" charset="0"/>
                    <a:cs typeface="Arial" charset="0"/>
                  </a:endParaRPr>
                </a:p>
              </p:txBody>
            </p:sp>
            <p:cxnSp>
              <p:nvCxnSpPr>
                <p:cNvPr id="59" name="Straight Connector 45"/>
                <p:cNvCxnSpPr>
                  <a:cxnSpLocks noChangeShapeType="1"/>
                  <a:stCxn id="58" idx="6"/>
                  <a:endCxn id="57" idx="0"/>
                </p:cNvCxnSpPr>
                <p:nvPr/>
              </p:nvCxnSpPr>
              <p:spPr bwMode="auto">
                <a:xfrm flipH="1">
                  <a:off x="6678880" y="463139"/>
                  <a:ext cx="127660" cy="271153"/>
                </a:xfrm>
                <a:prstGeom prst="line">
                  <a:avLst/>
                </a:prstGeom>
                <a:noFill/>
                <a:ln w="19050">
                  <a:solidFill>
                    <a:schemeClr val="tx1"/>
                  </a:solidFill>
                  <a:round/>
                  <a:headEnd/>
                  <a:tailEnd/>
                </a:ln>
              </p:spPr>
            </p:cxnSp>
          </p:grpSp>
        </p:grpSp>
        <p:grpSp>
          <p:nvGrpSpPr>
            <p:cNvPr id="28" name="Group 46"/>
            <p:cNvGrpSpPr>
              <a:grpSpLocks/>
            </p:cNvGrpSpPr>
            <p:nvPr/>
          </p:nvGrpSpPr>
          <p:grpSpPr bwMode="auto">
            <a:xfrm>
              <a:off x="6194425" y="4156075"/>
              <a:ext cx="1128713" cy="815975"/>
              <a:chOff x="5779324" y="273133"/>
              <a:chExt cx="1128156" cy="815439"/>
            </a:xfrm>
          </p:grpSpPr>
          <p:sp>
            <p:nvSpPr>
              <p:cNvPr id="52" name="Rounded Rectangle 47"/>
              <p:cNvSpPr>
                <a:spLocks noChangeArrowheads="1"/>
              </p:cNvSpPr>
              <p:nvPr/>
            </p:nvSpPr>
            <p:spPr bwMode="auto">
              <a:xfrm>
                <a:off x="5779324" y="273133"/>
                <a:ext cx="1128156" cy="815439"/>
              </a:xfrm>
              <a:prstGeom prst="roundRect">
                <a:avLst>
                  <a:gd name="adj" fmla="val 16667"/>
                </a:avLst>
              </a:prstGeom>
              <a:solidFill>
                <a:srgbClr val="FF6600"/>
              </a:solidFill>
              <a:ln w="19050">
                <a:solidFill>
                  <a:schemeClr val="tx1"/>
                </a:solidFill>
                <a:round/>
                <a:headEnd/>
                <a:tailEnd/>
              </a:ln>
            </p:spPr>
            <p:txBody>
              <a:bodyPr lIns="18288" tIns="18288" rIns="18288" bIns="18288">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hangingPunct="0"/>
                <a:endParaRPr lang="it-IT" sz="1000">
                  <a:ea typeface="Arial" charset="0"/>
                  <a:cs typeface="Arial" charset="0"/>
                </a:endParaRPr>
              </a:p>
            </p:txBody>
          </p:sp>
          <p:sp>
            <p:nvSpPr>
              <p:cNvPr id="53" name="Diamond 48"/>
              <p:cNvSpPr>
                <a:spLocks noChangeArrowheads="1"/>
              </p:cNvSpPr>
              <p:nvPr/>
            </p:nvSpPr>
            <p:spPr bwMode="auto">
              <a:xfrm>
                <a:off x="6175169" y="558141"/>
                <a:ext cx="201880" cy="201880"/>
              </a:xfrm>
              <a:prstGeom prst="diamond">
                <a:avLst/>
              </a:prstGeom>
              <a:noFill/>
              <a:ln w="19050">
                <a:solidFill>
                  <a:schemeClr val="tx1"/>
                </a:solidFill>
                <a:miter lim="800000"/>
                <a:headEnd/>
                <a:tailEnd/>
              </a:ln>
            </p:spPr>
            <p:txBody>
              <a:bodyPr lIns="18288" tIns="18288" rIns="18288" bIns="18288">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hangingPunct="0"/>
                <a:endParaRPr lang="it-IT" sz="1000">
                  <a:ea typeface="Arial" charset="0"/>
                  <a:cs typeface="Arial" charset="0"/>
                </a:endParaRPr>
              </a:p>
            </p:txBody>
          </p:sp>
        </p:grpSp>
        <p:cxnSp>
          <p:nvCxnSpPr>
            <p:cNvPr id="29" name="Straight Connector 49"/>
            <p:cNvCxnSpPr>
              <a:cxnSpLocks noChangeShapeType="1"/>
              <a:stCxn id="71" idx="4"/>
              <a:endCxn id="56" idx="4"/>
            </p:cNvCxnSpPr>
            <p:nvPr/>
          </p:nvCxnSpPr>
          <p:spPr bwMode="auto">
            <a:xfrm rot="16200000" flipH="1">
              <a:off x="3223418" y="3659982"/>
              <a:ext cx="36513" cy="1631950"/>
            </a:xfrm>
            <a:prstGeom prst="line">
              <a:avLst/>
            </a:prstGeom>
            <a:noFill/>
            <a:ln w="19050">
              <a:solidFill>
                <a:schemeClr val="tx1"/>
              </a:solidFill>
              <a:round/>
              <a:headEnd/>
              <a:tailEnd/>
            </a:ln>
          </p:spPr>
        </p:cxnSp>
        <p:cxnSp>
          <p:nvCxnSpPr>
            <p:cNvPr id="30" name="Straight Connector 50"/>
            <p:cNvCxnSpPr>
              <a:cxnSpLocks noChangeShapeType="1"/>
              <a:stCxn id="58" idx="6"/>
              <a:endCxn id="53" idx="1"/>
            </p:cNvCxnSpPr>
            <p:nvPr/>
          </p:nvCxnSpPr>
          <p:spPr bwMode="auto">
            <a:xfrm>
              <a:off x="4573588" y="4465638"/>
              <a:ext cx="2017712" cy="76200"/>
            </a:xfrm>
            <a:prstGeom prst="line">
              <a:avLst/>
            </a:prstGeom>
            <a:noFill/>
            <a:ln w="19050">
              <a:solidFill>
                <a:schemeClr val="tx1"/>
              </a:solidFill>
              <a:round/>
              <a:headEnd/>
              <a:tailEnd/>
            </a:ln>
          </p:spPr>
        </p:cxnSp>
        <p:cxnSp>
          <p:nvCxnSpPr>
            <p:cNvPr id="31" name="Straight Connector 51"/>
            <p:cNvCxnSpPr>
              <a:cxnSpLocks noChangeShapeType="1"/>
              <a:stCxn id="69" idx="7"/>
              <a:endCxn id="57" idx="0"/>
            </p:cNvCxnSpPr>
            <p:nvPr/>
          </p:nvCxnSpPr>
          <p:spPr bwMode="auto">
            <a:xfrm rot="5400000" flipH="1" flipV="1">
              <a:off x="3323432" y="3788569"/>
              <a:ext cx="176212" cy="2070100"/>
            </a:xfrm>
            <a:prstGeom prst="line">
              <a:avLst/>
            </a:prstGeom>
            <a:noFill/>
            <a:ln w="19050">
              <a:solidFill>
                <a:schemeClr val="tx1"/>
              </a:solidFill>
              <a:round/>
              <a:headEnd/>
              <a:tailEnd/>
            </a:ln>
          </p:spPr>
        </p:cxnSp>
        <p:cxnSp>
          <p:nvCxnSpPr>
            <p:cNvPr id="32" name="Straight Connector 52"/>
            <p:cNvCxnSpPr>
              <a:cxnSpLocks noChangeShapeType="1"/>
              <a:stCxn id="57" idx="0"/>
              <a:endCxn id="53" idx="2"/>
            </p:cNvCxnSpPr>
            <p:nvPr/>
          </p:nvCxnSpPr>
          <p:spPr bwMode="auto">
            <a:xfrm rot="5400000" flipH="1" flipV="1">
              <a:off x="5522913" y="3567113"/>
              <a:ext cx="92075" cy="2244725"/>
            </a:xfrm>
            <a:prstGeom prst="line">
              <a:avLst/>
            </a:prstGeom>
            <a:noFill/>
            <a:ln w="19050">
              <a:solidFill>
                <a:schemeClr val="tx1"/>
              </a:solidFill>
              <a:round/>
              <a:headEnd/>
              <a:tailEnd/>
            </a:ln>
          </p:spPr>
        </p:cxnSp>
        <p:sp>
          <p:nvSpPr>
            <p:cNvPr id="33" name="TextBox 53"/>
            <p:cNvSpPr txBox="1">
              <a:spLocks noChangeArrowheads="1"/>
            </p:cNvSpPr>
            <p:nvPr/>
          </p:nvSpPr>
          <p:spPr bwMode="auto">
            <a:xfrm>
              <a:off x="1330325" y="5094288"/>
              <a:ext cx="6543675" cy="307975"/>
            </a:xfrm>
            <a:prstGeom prst="rect">
              <a:avLst/>
            </a:prstGeom>
            <a:noFill/>
            <a:ln w="9525">
              <a:noFill/>
              <a:miter lim="800000"/>
              <a:headEnd/>
              <a:tailEnd/>
            </a:ln>
          </p:spPr>
          <p:txBody>
            <a:bodyP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a:t>LHCONE</a:t>
              </a:r>
            </a:p>
          </p:txBody>
        </p:sp>
        <p:sp>
          <p:nvSpPr>
            <p:cNvPr id="34" name="TextBox 54"/>
            <p:cNvSpPr txBox="1">
              <a:spLocks noChangeArrowheads="1"/>
            </p:cNvSpPr>
            <p:nvPr/>
          </p:nvSpPr>
          <p:spPr bwMode="auto">
            <a:xfrm>
              <a:off x="1757363" y="4060824"/>
              <a:ext cx="1111242" cy="433009"/>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continent</a:t>
              </a:r>
            </a:p>
          </p:txBody>
        </p:sp>
        <p:sp>
          <p:nvSpPr>
            <p:cNvPr id="35" name="TextBox 55"/>
            <p:cNvSpPr txBox="1">
              <a:spLocks noChangeArrowheads="1"/>
            </p:cNvSpPr>
            <p:nvPr/>
          </p:nvSpPr>
          <p:spPr bwMode="auto">
            <a:xfrm>
              <a:off x="3881438" y="4083050"/>
              <a:ext cx="1111242" cy="433009"/>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continent</a:t>
              </a:r>
            </a:p>
          </p:txBody>
        </p:sp>
        <p:sp>
          <p:nvSpPr>
            <p:cNvPr id="36" name="TextBox 56"/>
            <p:cNvSpPr txBox="1">
              <a:spLocks noChangeArrowheads="1"/>
            </p:cNvSpPr>
            <p:nvPr/>
          </p:nvSpPr>
          <p:spPr bwMode="auto">
            <a:xfrm>
              <a:off x="6267450" y="4095750"/>
              <a:ext cx="1111242" cy="433009"/>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continent</a:t>
              </a:r>
            </a:p>
          </p:txBody>
        </p:sp>
        <p:cxnSp>
          <p:nvCxnSpPr>
            <p:cNvPr id="37" name="AutoShape 18"/>
            <p:cNvCxnSpPr>
              <a:cxnSpLocks noChangeShapeType="1"/>
              <a:endCxn id="58" idx="6"/>
            </p:cNvCxnSpPr>
            <p:nvPr/>
          </p:nvCxnSpPr>
          <p:spPr bwMode="auto">
            <a:xfrm rot="5400000">
              <a:off x="3552032" y="2832894"/>
              <a:ext cx="2654300" cy="611187"/>
            </a:xfrm>
            <a:prstGeom prst="straightConnector1">
              <a:avLst/>
            </a:prstGeom>
            <a:noFill/>
            <a:ln w="18360">
              <a:solidFill>
                <a:srgbClr val="009900"/>
              </a:solidFill>
              <a:round/>
              <a:headEnd/>
              <a:tailEnd/>
            </a:ln>
          </p:spPr>
        </p:cxnSp>
        <p:cxnSp>
          <p:nvCxnSpPr>
            <p:cNvPr id="38" name="AutoShape 21"/>
            <p:cNvCxnSpPr>
              <a:cxnSpLocks noChangeShapeType="1"/>
              <a:stCxn id="10" idx="2"/>
              <a:endCxn id="68" idx="6"/>
            </p:cNvCxnSpPr>
            <p:nvPr/>
          </p:nvCxnSpPr>
          <p:spPr bwMode="auto">
            <a:xfrm rot="5400000">
              <a:off x="2203450" y="3282950"/>
              <a:ext cx="927100" cy="1301750"/>
            </a:xfrm>
            <a:prstGeom prst="straightConnector1">
              <a:avLst/>
            </a:prstGeom>
            <a:noFill/>
            <a:ln w="18360">
              <a:solidFill>
                <a:srgbClr val="009900"/>
              </a:solidFill>
              <a:round/>
              <a:headEnd/>
              <a:tailEnd/>
            </a:ln>
          </p:spPr>
        </p:cxnSp>
        <p:cxnSp>
          <p:nvCxnSpPr>
            <p:cNvPr id="39" name="AutoShape 22"/>
            <p:cNvCxnSpPr>
              <a:cxnSpLocks noChangeShapeType="1"/>
              <a:stCxn id="9" idx="2"/>
              <a:endCxn id="53" idx="0"/>
            </p:cNvCxnSpPr>
            <p:nvPr/>
          </p:nvCxnSpPr>
          <p:spPr bwMode="auto">
            <a:xfrm rot="16200000" flipH="1">
              <a:off x="5970588" y="3721100"/>
              <a:ext cx="971550" cy="469900"/>
            </a:xfrm>
            <a:prstGeom prst="straightConnector1">
              <a:avLst/>
            </a:prstGeom>
            <a:noFill/>
            <a:ln w="18360">
              <a:solidFill>
                <a:srgbClr val="009900"/>
              </a:solidFill>
              <a:round/>
              <a:headEnd/>
              <a:tailEnd/>
            </a:ln>
          </p:spPr>
        </p:cxnSp>
        <p:sp>
          <p:nvSpPr>
            <p:cNvPr id="40" name="Freeform 60"/>
            <p:cNvSpPr>
              <a:spLocks noChangeArrowheads="1"/>
            </p:cNvSpPr>
            <p:nvPr/>
          </p:nvSpPr>
          <p:spPr bwMode="auto">
            <a:xfrm>
              <a:off x="1146175" y="4548188"/>
              <a:ext cx="6724650" cy="841375"/>
            </a:xfrm>
            <a:custGeom>
              <a:avLst/>
              <a:gdLst>
                <a:gd name="T0" fmla="*/ 775195 w 6725743"/>
                <a:gd name="T1" fmla="*/ 175903 h 841292"/>
                <a:gd name="T2" fmla="*/ 888753 w 6725743"/>
                <a:gd name="T3" fmla="*/ 831891 h 841292"/>
                <a:gd name="T4" fmla="*/ 5837671 w 6725743"/>
                <a:gd name="T5" fmla="*/ 841292 h 841292"/>
                <a:gd name="T6" fmla="*/ 5654222 w 6725743"/>
                <a:gd name="T7" fmla="*/ 0 h 841292"/>
                <a:gd name="T8" fmla="*/ 0 60000 65536"/>
                <a:gd name="T9" fmla="*/ 0 60000 65536"/>
                <a:gd name="T10" fmla="*/ 0 60000 65536"/>
                <a:gd name="T11" fmla="*/ 0 60000 65536"/>
                <a:gd name="T12" fmla="*/ 0 w 6725743"/>
                <a:gd name="T13" fmla="*/ 0 h 841292"/>
                <a:gd name="T14" fmla="*/ 6725743 w 6725743"/>
                <a:gd name="T15" fmla="*/ 841292 h 841292"/>
              </a:gdLst>
              <a:ahLst/>
              <a:cxnLst>
                <a:cxn ang="T8">
                  <a:pos x="T0" y="T1"/>
                </a:cxn>
                <a:cxn ang="T9">
                  <a:pos x="T2" y="T3"/>
                </a:cxn>
                <a:cxn ang="T10">
                  <a:pos x="T4" y="T5"/>
                </a:cxn>
                <a:cxn ang="T11">
                  <a:pos x="T6" y="T7"/>
                </a:cxn>
              </a:cxnLst>
              <a:rect l="T12" t="T13" r="T14" b="T15"/>
              <a:pathLst>
                <a:path w="6725743" h="841292">
                  <a:moveTo>
                    <a:pt x="775195" y="175903"/>
                  </a:moveTo>
                  <a:cubicBezTo>
                    <a:pt x="462602" y="154255"/>
                    <a:pt x="0" y="701592"/>
                    <a:pt x="888753" y="831891"/>
                  </a:cubicBezTo>
                  <a:lnTo>
                    <a:pt x="5837671" y="841292"/>
                  </a:lnTo>
                  <a:cubicBezTo>
                    <a:pt x="6725743" y="722477"/>
                    <a:pt x="6022832" y="17524"/>
                    <a:pt x="5654222" y="0"/>
                  </a:cubicBezTo>
                </a:path>
              </a:pathLst>
            </a:custGeom>
            <a:noFill/>
            <a:ln w="19050">
              <a:solidFill>
                <a:schemeClr val="tx1"/>
              </a:solidFill>
              <a:round/>
              <a:headEnd/>
              <a:tailEnd/>
            </a:ln>
          </p:spPr>
          <p:txBody>
            <a:bodyPr lIns="0" tIns="0" rIns="0" bIns="0">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hangingPunct="0"/>
              <a:endParaRPr lang="it-IT" sz="1000" b="1">
                <a:ea typeface="Arial" charset="0"/>
                <a:cs typeface="Arial" charset="0"/>
              </a:endParaRPr>
            </a:p>
          </p:txBody>
        </p:sp>
        <p:cxnSp>
          <p:nvCxnSpPr>
            <p:cNvPr id="41" name="Straight Connector 61"/>
            <p:cNvCxnSpPr>
              <a:cxnSpLocks noChangeShapeType="1"/>
              <a:stCxn id="56" idx="4"/>
            </p:cNvCxnSpPr>
            <p:nvPr/>
          </p:nvCxnSpPr>
          <p:spPr bwMode="auto">
            <a:xfrm rot="16200000" flipH="1">
              <a:off x="4118769" y="4433094"/>
              <a:ext cx="238125" cy="360363"/>
            </a:xfrm>
            <a:prstGeom prst="line">
              <a:avLst/>
            </a:prstGeom>
            <a:noFill/>
            <a:ln w="19050">
              <a:solidFill>
                <a:schemeClr val="tx1"/>
              </a:solidFill>
              <a:round/>
              <a:headEnd/>
              <a:tailEnd/>
            </a:ln>
          </p:spPr>
        </p:cxnSp>
        <p:cxnSp>
          <p:nvCxnSpPr>
            <p:cNvPr id="42" name="AutoShape 21"/>
            <p:cNvCxnSpPr>
              <a:cxnSpLocks noChangeShapeType="1"/>
              <a:stCxn id="10" idx="2"/>
            </p:cNvCxnSpPr>
            <p:nvPr/>
          </p:nvCxnSpPr>
          <p:spPr bwMode="auto">
            <a:xfrm rot="5400000">
              <a:off x="2385219" y="3544094"/>
              <a:ext cx="1006475" cy="858837"/>
            </a:xfrm>
            <a:prstGeom prst="straightConnector1">
              <a:avLst/>
            </a:prstGeom>
            <a:noFill/>
            <a:ln w="18360">
              <a:solidFill>
                <a:srgbClr val="009900"/>
              </a:solidFill>
              <a:round/>
              <a:headEnd/>
              <a:tailEnd/>
            </a:ln>
          </p:spPr>
        </p:cxnSp>
        <p:sp>
          <p:nvSpPr>
            <p:cNvPr id="43" name="AutoShape 9"/>
            <p:cNvSpPr>
              <a:spLocks noChangeArrowheads="1"/>
            </p:cNvSpPr>
            <p:nvPr/>
          </p:nvSpPr>
          <p:spPr bwMode="auto">
            <a:xfrm>
              <a:off x="7432675" y="1401763"/>
              <a:ext cx="414338"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T2</a:t>
              </a:r>
              <a:endParaRPr lang="en-US" sz="1300" dirty="0">
                <a:solidFill>
                  <a:srgbClr val="000000"/>
                </a:solidFill>
              </a:endParaRPr>
            </a:p>
          </p:txBody>
        </p:sp>
        <p:cxnSp>
          <p:nvCxnSpPr>
            <p:cNvPr id="44" name="AutoShape 18"/>
            <p:cNvCxnSpPr>
              <a:cxnSpLocks noChangeShapeType="1"/>
              <a:endCxn id="53" idx="3"/>
            </p:cNvCxnSpPr>
            <p:nvPr/>
          </p:nvCxnSpPr>
          <p:spPr bwMode="auto">
            <a:xfrm rot="5400000">
              <a:off x="5849144" y="2751932"/>
              <a:ext cx="2733675" cy="846137"/>
            </a:xfrm>
            <a:prstGeom prst="straightConnector1">
              <a:avLst/>
            </a:prstGeom>
            <a:noFill/>
            <a:ln w="18360">
              <a:solidFill>
                <a:srgbClr val="009900"/>
              </a:solidFill>
              <a:round/>
              <a:headEnd/>
              <a:tailEnd/>
            </a:ln>
          </p:spPr>
        </p:cxnSp>
        <p:sp>
          <p:nvSpPr>
            <p:cNvPr id="45" name="AutoShape 9"/>
            <p:cNvSpPr>
              <a:spLocks noChangeArrowheads="1"/>
            </p:cNvSpPr>
            <p:nvPr/>
          </p:nvSpPr>
          <p:spPr bwMode="auto">
            <a:xfrm>
              <a:off x="1020763" y="1401763"/>
              <a:ext cx="414337" cy="414337"/>
            </a:xfrm>
            <a:prstGeom prst="roundRect">
              <a:avLst>
                <a:gd name="adj" fmla="val 16667"/>
              </a:avLst>
            </a:prstGeom>
            <a:solidFill>
              <a:srgbClr val="CCFFFF"/>
            </a:solidFill>
            <a:ln w="9525">
              <a:solidFill>
                <a:srgbClr val="000080"/>
              </a:solidFill>
              <a:round/>
              <a:headEnd/>
              <a:tailEnd/>
            </a:ln>
          </p:spPr>
          <p:txBody>
            <a:bodyPr wrap="none" lIns="81639" tIns="52019" rIns="81639" bIns="40820"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00000"/>
                  </a:solidFill>
                </a:rPr>
                <a:t>T2</a:t>
              </a:r>
              <a:endParaRPr lang="en-US" sz="1300" dirty="0">
                <a:solidFill>
                  <a:srgbClr val="000000"/>
                </a:solidFill>
              </a:endParaRPr>
            </a:p>
          </p:txBody>
        </p:sp>
        <p:cxnSp>
          <p:nvCxnSpPr>
            <p:cNvPr id="46" name="AutoShape 18"/>
            <p:cNvCxnSpPr>
              <a:cxnSpLocks noChangeShapeType="1"/>
              <a:endCxn id="40" idx="0"/>
            </p:cNvCxnSpPr>
            <p:nvPr/>
          </p:nvCxnSpPr>
          <p:spPr bwMode="auto">
            <a:xfrm rot="16200000" flipH="1">
              <a:off x="131763" y="2935288"/>
              <a:ext cx="2884487" cy="693737"/>
            </a:xfrm>
            <a:prstGeom prst="straightConnector1">
              <a:avLst/>
            </a:prstGeom>
            <a:noFill/>
            <a:ln w="18360">
              <a:solidFill>
                <a:srgbClr val="009900"/>
              </a:solidFill>
              <a:round/>
              <a:headEnd/>
              <a:tailEnd/>
            </a:ln>
          </p:spPr>
        </p:cxnSp>
        <p:cxnSp>
          <p:nvCxnSpPr>
            <p:cNvPr id="47" name="AutoShape 18"/>
            <p:cNvCxnSpPr>
              <a:cxnSpLocks noChangeShapeType="1"/>
              <a:endCxn id="9" idx="0"/>
            </p:cNvCxnSpPr>
            <p:nvPr/>
          </p:nvCxnSpPr>
          <p:spPr bwMode="auto">
            <a:xfrm rot="5400000">
              <a:off x="6307138" y="1722438"/>
              <a:ext cx="1246187" cy="1417637"/>
            </a:xfrm>
            <a:prstGeom prst="straightConnector1">
              <a:avLst/>
            </a:prstGeom>
            <a:noFill/>
            <a:ln w="18360">
              <a:solidFill>
                <a:srgbClr val="009900"/>
              </a:solidFill>
              <a:round/>
              <a:headEnd/>
              <a:tailEnd/>
            </a:ln>
          </p:spPr>
        </p:cxnSp>
        <p:sp>
          <p:nvSpPr>
            <p:cNvPr id="48" name="Diamond 68"/>
            <p:cNvSpPr>
              <a:spLocks noChangeArrowheads="1"/>
            </p:cNvSpPr>
            <p:nvPr/>
          </p:nvSpPr>
          <p:spPr bwMode="auto">
            <a:xfrm flipH="1">
              <a:off x="2673350" y="5676900"/>
              <a:ext cx="127000" cy="165100"/>
            </a:xfrm>
            <a:prstGeom prst="diamond">
              <a:avLst/>
            </a:prstGeom>
            <a:noFill/>
            <a:ln w="19050">
              <a:solidFill>
                <a:schemeClr val="tx1"/>
              </a:solidFill>
              <a:miter lim="800000"/>
              <a:headEnd/>
              <a:tailEnd/>
            </a:ln>
          </p:spPr>
          <p:txBody>
            <a:bodyPr lIns="0" tIns="0" rIns="0" bIns="0">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hangingPunct="0"/>
              <a:endParaRPr lang="it-IT" sz="1000" b="1">
                <a:ea typeface="Arial" charset="0"/>
                <a:cs typeface="Arial" charset="0"/>
              </a:endParaRPr>
            </a:p>
          </p:txBody>
        </p:sp>
        <p:sp>
          <p:nvSpPr>
            <p:cNvPr id="49" name="Oval 69"/>
            <p:cNvSpPr>
              <a:spLocks noChangeArrowheads="1"/>
            </p:cNvSpPr>
            <p:nvPr/>
          </p:nvSpPr>
          <p:spPr bwMode="auto">
            <a:xfrm>
              <a:off x="2701925" y="5956300"/>
              <a:ext cx="95250" cy="85725"/>
            </a:xfrm>
            <a:prstGeom prst="ellipse">
              <a:avLst/>
            </a:prstGeom>
            <a:noFill/>
            <a:ln w="19050">
              <a:solidFill>
                <a:schemeClr val="tx1"/>
              </a:solidFill>
              <a:round/>
              <a:headEnd/>
              <a:tailEnd/>
            </a:ln>
          </p:spPr>
          <p:txBody>
            <a:bodyPr lIns="0" tIns="0" rIns="0" bIns="0">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hangingPunct="0"/>
              <a:endParaRPr lang="it-IT" sz="1000" b="1">
                <a:ea typeface="Arial" charset="0"/>
                <a:cs typeface="Arial" charset="0"/>
              </a:endParaRPr>
            </a:p>
          </p:txBody>
        </p:sp>
        <p:sp>
          <p:nvSpPr>
            <p:cNvPr id="50" name="TextBox 70"/>
            <p:cNvSpPr txBox="1">
              <a:spLocks noChangeArrowheads="1"/>
            </p:cNvSpPr>
            <p:nvPr/>
          </p:nvSpPr>
          <p:spPr bwMode="auto">
            <a:xfrm>
              <a:off x="2814638" y="5605463"/>
              <a:ext cx="2273300" cy="307975"/>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t>distributed exchange point</a:t>
              </a:r>
            </a:p>
          </p:txBody>
        </p:sp>
        <p:sp>
          <p:nvSpPr>
            <p:cNvPr id="51" name="TextBox 71"/>
            <p:cNvSpPr txBox="1">
              <a:spLocks noChangeArrowheads="1"/>
            </p:cNvSpPr>
            <p:nvPr/>
          </p:nvSpPr>
          <p:spPr bwMode="auto">
            <a:xfrm>
              <a:off x="2814638" y="5845175"/>
              <a:ext cx="2363787" cy="307975"/>
            </a:xfrm>
            <a:prstGeom prst="rect">
              <a:avLst/>
            </a:prstGeom>
            <a:noFill/>
            <a:ln w="9525">
              <a:noFill/>
              <a:miter lim="800000"/>
              <a:headEnd/>
              <a:tailEnd/>
            </a:ln>
          </p:spPr>
          <p:txBody>
            <a:bodyPr wrap="none">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t>single node exchange point</a:t>
              </a:r>
            </a:p>
          </p:txBody>
        </p:sp>
      </p:grpSp>
      <p:sp>
        <p:nvSpPr>
          <p:cNvPr id="73" name="Content Placeholder 2"/>
          <p:cNvSpPr txBox="1">
            <a:spLocks/>
          </p:cNvSpPr>
          <p:nvPr/>
        </p:nvSpPr>
        <p:spPr>
          <a:xfrm>
            <a:off x="107504" y="3645024"/>
            <a:ext cx="4032448" cy="270547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t>Any site connecting this network is generally named </a:t>
            </a:r>
            <a:r>
              <a:rPr lang="en-GB" b="1" dirty="0" smtClean="0"/>
              <a:t>connector</a:t>
            </a:r>
            <a:r>
              <a:rPr lang="en-GB" dirty="0" smtClean="0"/>
              <a:t> and could access LHCONE through its </a:t>
            </a:r>
            <a:r>
              <a:rPr lang="en-GB" b="1" dirty="0" smtClean="0"/>
              <a:t>N</a:t>
            </a:r>
            <a:r>
              <a:rPr lang="en-GB" dirty="0" smtClean="0"/>
              <a:t>ational</a:t>
            </a:r>
            <a:r>
              <a:rPr lang="en-GB" b="1" dirty="0" smtClean="0"/>
              <a:t> R</a:t>
            </a:r>
            <a:r>
              <a:rPr lang="en-GB" dirty="0" smtClean="0"/>
              <a:t>esearch</a:t>
            </a:r>
            <a:r>
              <a:rPr lang="en-GB" b="1" dirty="0" smtClean="0"/>
              <a:t> E</a:t>
            </a:r>
            <a:r>
              <a:rPr lang="en-GB" dirty="0" smtClean="0"/>
              <a:t>ducation</a:t>
            </a:r>
            <a:r>
              <a:rPr lang="en-GB" b="1" dirty="0" smtClean="0"/>
              <a:t> N</a:t>
            </a:r>
            <a:r>
              <a:rPr lang="en-GB" dirty="0" smtClean="0"/>
              <a:t>etwork  or directly through an Exchange Point participating in LHCONE (Starlight, </a:t>
            </a:r>
            <a:r>
              <a:rPr lang="en-GB" dirty="0" err="1" smtClean="0"/>
              <a:t>ManLan</a:t>
            </a:r>
            <a:r>
              <a:rPr lang="en-GB" dirty="0" smtClean="0"/>
              <a:t>, </a:t>
            </a:r>
            <a:r>
              <a:rPr lang="en-GB" dirty="0" err="1" smtClean="0"/>
              <a:t>NetherLight</a:t>
            </a:r>
            <a:r>
              <a:rPr lang="en-GB" dirty="0" smtClean="0"/>
              <a:t>, </a:t>
            </a:r>
            <a:r>
              <a:rPr lang="en-GB" dirty="0" err="1" smtClean="0"/>
              <a:t>CernLight</a:t>
            </a:r>
            <a:r>
              <a:rPr lang="en-GB" dirty="0" smtClean="0"/>
              <a:t>, WIX).</a:t>
            </a:r>
          </a:p>
          <a:p>
            <a:endParaRPr lang="en-GB" dirty="0" smtClean="0"/>
          </a:p>
          <a:p>
            <a:pPr marL="514350" indent="-514350">
              <a:buFont typeface="Arial"/>
              <a:buNone/>
            </a:pPr>
            <a:endParaRPr lang="en-GB" dirty="0" smtClean="0"/>
          </a:p>
          <a:p>
            <a:pPr>
              <a:buFont typeface="Arial"/>
              <a:buNone/>
            </a:pPr>
            <a:endParaRPr lang="en-GB" dirty="0" smtClean="0"/>
          </a:p>
          <a:p>
            <a:pPr>
              <a:buFont typeface="Arial"/>
              <a:buNone/>
            </a:pPr>
            <a:endParaRPr lang="en-GB" dirty="0"/>
          </a:p>
        </p:txBody>
      </p:sp>
      <p:sp>
        <p:nvSpPr>
          <p:cNvPr id="72" name="Footer Placeholder 71"/>
          <p:cNvSpPr>
            <a:spLocks noGrp="1"/>
          </p:cNvSpPr>
          <p:nvPr>
            <p:ph type="ftr" sz="quarter" idx="11"/>
          </p:nvPr>
        </p:nvSpPr>
        <p:spPr/>
        <p:txBody>
          <a:bodyPr/>
          <a:lstStyle/>
          <a:p>
            <a:r>
              <a:rPr lang="en-US" smtClean="0"/>
              <a:t>Workshop INFN CCR - GARR, Napoli, 2012</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496" y="1052737"/>
            <a:ext cx="3456384" cy="5328591"/>
          </a:xfrm>
        </p:spPr>
        <p:txBody>
          <a:bodyPr>
            <a:noAutofit/>
          </a:bodyPr>
          <a:lstStyle/>
          <a:p>
            <a:pPr marL="0" indent="0">
              <a:buNone/>
            </a:pPr>
            <a:r>
              <a:rPr lang="en-GB" sz="2400" b="1" dirty="0" smtClean="0"/>
              <a:t>Multipoint Connection Service</a:t>
            </a:r>
            <a:r>
              <a:rPr lang="en-GB" sz="2400" dirty="0" smtClean="0"/>
              <a:t>  is an L3 VPN network based  on routers and </a:t>
            </a:r>
            <a:r>
              <a:rPr lang="en-GB" sz="2400" dirty="0" err="1" smtClean="0"/>
              <a:t>VRFs</a:t>
            </a:r>
            <a:r>
              <a:rPr lang="en-GB" sz="2400" dirty="0" smtClean="0"/>
              <a:t> (Virtual Routing &amp; Forwarding) instances. </a:t>
            </a:r>
          </a:p>
          <a:p>
            <a:pPr marL="0" indent="0">
              <a:buNone/>
            </a:pPr>
            <a:endParaRPr lang="en-GB" sz="2400" b="1" dirty="0" smtClean="0"/>
          </a:p>
          <a:p>
            <a:pPr marL="0" indent="0">
              <a:buNone/>
            </a:pPr>
            <a:r>
              <a:rPr lang="en-GB" sz="2400" b="1" dirty="0" smtClean="0"/>
              <a:t>For connectors works like a dedicated IP routed network.</a:t>
            </a:r>
          </a:p>
          <a:p>
            <a:pPr marL="0" indent="0">
              <a:buNone/>
            </a:pPr>
            <a:r>
              <a:rPr lang="en-GB" sz="2400" b="1" dirty="0" smtClean="0"/>
              <a:t> </a:t>
            </a:r>
          </a:p>
          <a:p>
            <a:pPr marL="0" indent="0">
              <a:buNone/>
            </a:pPr>
            <a:r>
              <a:rPr lang="en-GB" sz="2400" dirty="0" smtClean="0"/>
              <a:t>This is the model of the current “Production” LHCONE implementation.</a:t>
            </a:r>
          </a:p>
          <a:p>
            <a:pPr marL="0" indent="0">
              <a:buNone/>
            </a:pPr>
            <a:endParaRPr lang="en-GB" sz="2400" dirty="0"/>
          </a:p>
        </p:txBody>
      </p:sp>
      <p:sp>
        <p:nvSpPr>
          <p:cNvPr id="4" name="Title 1"/>
          <p:cNvSpPr txBox="1">
            <a:spLocks/>
          </p:cNvSpPr>
          <p:nvPr/>
        </p:nvSpPr>
        <p:spPr>
          <a:xfrm>
            <a:off x="609600" y="44624"/>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t>LHCONE Multipoint Connection Service</a:t>
            </a:r>
            <a:endParaRPr lang="it-IT" dirty="0"/>
          </a:p>
        </p:txBody>
      </p:sp>
      <p:pic>
        <p:nvPicPr>
          <p:cNvPr id="1026"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91880" y="1128937"/>
            <a:ext cx="5665433" cy="50432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Workshop INFN CCR - GARR, Napoli, 2012</a:t>
            </a:r>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106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 name="Freeform 168"/>
          <p:cNvSpPr/>
          <p:nvPr/>
        </p:nvSpPr>
        <p:spPr bwMode="auto">
          <a:xfrm>
            <a:off x="5781359" y="1870730"/>
            <a:ext cx="939186" cy="1671855"/>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1153235"/>
              <a:gd name="connsiteY0" fmla="*/ 0 h 1644556"/>
              <a:gd name="connsiteX1" fmla="*/ 620972 w 1153235"/>
              <a:gd name="connsiteY1" fmla="*/ 477672 h 1644556"/>
              <a:gd name="connsiteX2" fmla="*/ 1153235 w 1153235"/>
              <a:gd name="connsiteY2" fmla="*/ 1644556 h 1644556"/>
              <a:gd name="connsiteX0" fmla="*/ 0 w 1153235"/>
              <a:gd name="connsiteY0" fmla="*/ 0 h 1644556"/>
              <a:gd name="connsiteX1" fmla="*/ 1153235 w 1153235"/>
              <a:gd name="connsiteY1" fmla="*/ 1644556 h 1644556"/>
              <a:gd name="connsiteX0" fmla="*/ 0 w 1153235"/>
              <a:gd name="connsiteY0" fmla="*/ 0 h 1644556"/>
              <a:gd name="connsiteX1" fmla="*/ 1153235 w 1153235"/>
              <a:gd name="connsiteY1" fmla="*/ 1644556 h 1644556"/>
              <a:gd name="connsiteX0" fmla="*/ 0 w 1153235"/>
              <a:gd name="connsiteY0" fmla="*/ 0 h 1644556"/>
              <a:gd name="connsiteX1" fmla="*/ 1153235 w 1153235"/>
              <a:gd name="connsiteY1" fmla="*/ 1644556 h 1644556"/>
            </a:gdLst>
            <a:ahLst/>
            <a:cxnLst>
              <a:cxn ang="0">
                <a:pos x="connsiteX0" y="connsiteY0"/>
              </a:cxn>
              <a:cxn ang="0">
                <a:pos x="connsiteX1" y="connsiteY1"/>
              </a:cxn>
            </a:cxnLst>
            <a:rect l="l" t="t" r="r" b="b"/>
            <a:pathLst>
              <a:path w="1153235" h="1644556">
                <a:moveTo>
                  <a:pt x="0" y="0"/>
                </a:moveTo>
                <a:cubicBezTo>
                  <a:pt x="991737" y="479946"/>
                  <a:pt x="823414" y="1041780"/>
                  <a:pt x="1153235" y="1644556"/>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72" name="Freeform 171"/>
          <p:cNvSpPr/>
          <p:nvPr/>
        </p:nvSpPr>
        <p:spPr bwMode="auto">
          <a:xfrm>
            <a:off x="3851102" y="1138206"/>
            <a:ext cx="939186" cy="1671855"/>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1153235"/>
              <a:gd name="connsiteY0" fmla="*/ 0 h 1644556"/>
              <a:gd name="connsiteX1" fmla="*/ 620972 w 1153235"/>
              <a:gd name="connsiteY1" fmla="*/ 477672 h 1644556"/>
              <a:gd name="connsiteX2" fmla="*/ 1153235 w 1153235"/>
              <a:gd name="connsiteY2" fmla="*/ 1644556 h 1644556"/>
              <a:gd name="connsiteX0" fmla="*/ 0 w 1153235"/>
              <a:gd name="connsiteY0" fmla="*/ 0 h 1644556"/>
              <a:gd name="connsiteX1" fmla="*/ 1153235 w 1153235"/>
              <a:gd name="connsiteY1" fmla="*/ 1644556 h 1644556"/>
              <a:gd name="connsiteX0" fmla="*/ 0 w 1153235"/>
              <a:gd name="connsiteY0" fmla="*/ 0 h 1644556"/>
              <a:gd name="connsiteX1" fmla="*/ 1153235 w 1153235"/>
              <a:gd name="connsiteY1" fmla="*/ 1644556 h 1644556"/>
              <a:gd name="connsiteX0" fmla="*/ 0 w 1153235"/>
              <a:gd name="connsiteY0" fmla="*/ 0 h 1644556"/>
              <a:gd name="connsiteX1" fmla="*/ 1153235 w 1153235"/>
              <a:gd name="connsiteY1" fmla="*/ 1644556 h 1644556"/>
            </a:gdLst>
            <a:ahLst/>
            <a:cxnLst>
              <a:cxn ang="0">
                <a:pos x="connsiteX0" y="connsiteY0"/>
              </a:cxn>
              <a:cxn ang="0">
                <a:pos x="connsiteX1" y="connsiteY1"/>
              </a:cxn>
            </a:cxnLst>
            <a:rect l="l" t="t" r="r" b="b"/>
            <a:pathLst>
              <a:path w="1153235" h="1644556">
                <a:moveTo>
                  <a:pt x="0" y="0"/>
                </a:moveTo>
                <a:cubicBezTo>
                  <a:pt x="991737" y="479946"/>
                  <a:pt x="823414" y="1041780"/>
                  <a:pt x="1153235" y="1644556"/>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71" name="Freeform 170"/>
          <p:cNvSpPr/>
          <p:nvPr/>
        </p:nvSpPr>
        <p:spPr bwMode="auto">
          <a:xfrm flipV="1">
            <a:off x="2790820" y="1631579"/>
            <a:ext cx="466507" cy="225246"/>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589899 w 589899"/>
              <a:gd name="connsiteY0" fmla="*/ 0 h 709684"/>
              <a:gd name="connsiteX1" fmla="*/ 310119 w 589899"/>
              <a:gd name="connsiteY1" fmla="*/ 709684 h 709684"/>
              <a:gd name="connsiteX0" fmla="*/ 564216 w 564216"/>
              <a:gd name="connsiteY0" fmla="*/ 0 h 805218"/>
              <a:gd name="connsiteX1" fmla="*/ 332204 w 564216"/>
              <a:gd name="connsiteY1" fmla="*/ 805218 h 805218"/>
              <a:gd name="connsiteX0" fmla="*/ 456397 w 456397"/>
              <a:gd name="connsiteY0" fmla="*/ 0 h 805218"/>
              <a:gd name="connsiteX1" fmla="*/ 224385 w 456397"/>
              <a:gd name="connsiteY1" fmla="*/ 805218 h 805218"/>
              <a:gd name="connsiteX0" fmla="*/ 268060 w 268060"/>
              <a:gd name="connsiteY0" fmla="*/ 0 h 805218"/>
              <a:gd name="connsiteX1" fmla="*/ 36048 w 268060"/>
              <a:gd name="connsiteY1" fmla="*/ 805218 h 805218"/>
              <a:gd name="connsiteX0" fmla="*/ 262105 w 262105"/>
              <a:gd name="connsiteY0" fmla="*/ 0 h 452514"/>
              <a:gd name="connsiteX1" fmla="*/ 37148 w 262105"/>
              <a:gd name="connsiteY1" fmla="*/ 452514 h 452514"/>
              <a:gd name="connsiteX0" fmla="*/ 224957 w 224957"/>
              <a:gd name="connsiteY0" fmla="*/ 0 h 452514"/>
              <a:gd name="connsiteX1" fmla="*/ 0 w 224957"/>
              <a:gd name="connsiteY1" fmla="*/ 452514 h 452514"/>
              <a:gd name="connsiteX0" fmla="*/ 224957 w 224957"/>
              <a:gd name="connsiteY0" fmla="*/ 0 h 452514"/>
              <a:gd name="connsiteX1" fmla="*/ 0 w 224957"/>
              <a:gd name="connsiteY1" fmla="*/ 452514 h 452514"/>
            </a:gdLst>
            <a:ahLst/>
            <a:cxnLst>
              <a:cxn ang="0">
                <a:pos x="connsiteX0" y="connsiteY0"/>
              </a:cxn>
              <a:cxn ang="0">
                <a:pos x="connsiteX1" y="connsiteY1"/>
              </a:cxn>
            </a:cxnLst>
            <a:rect l="l" t="t" r="r" b="b"/>
            <a:pathLst>
              <a:path w="224957" h="452514">
                <a:moveTo>
                  <a:pt x="224957" y="0"/>
                </a:moveTo>
                <a:cubicBezTo>
                  <a:pt x="131077" y="29751"/>
                  <a:pt x="65708" y="-110012"/>
                  <a:pt x="0" y="452514"/>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65" name="Freeform 164"/>
          <p:cNvSpPr/>
          <p:nvPr/>
        </p:nvSpPr>
        <p:spPr bwMode="auto">
          <a:xfrm flipH="1">
            <a:off x="1472497" y="2032621"/>
            <a:ext cx="2583496" cy="3746107"/>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475639"/>
              <a:gd name="connsiteY0" fmla="*/ 9999 h 426105"/>
              <a:gd name="connsiteX1" fmla="*/ 12475639 w 12475639"/>
              <a:gd name="connsiteY1" fmla="*/ 426105 h 426105"/>
              <a:gd name="connsiteX0" fmla="*/ 0 w 12475639"/>
              <a:gd name="connsiteY0" fmla="*/ 11827 h 427933"/>
              <a:gd name="connsiteX1" fmla="*/ 12475639 w 12475639"/>
              <a:gd name="connsiteY1" fmla="*/ 427933 h 427933"/>
              <a:gd name="connsiteX0" fmla="*/ 0 w 11954274"/>
              <a:gd name="connsiteY0" fmla="*/ 11235 h 444857"/>
              <a:gd name="connsiteX1" fmla="*/ 11954274 w 11954274"/>
              <a:gd name="connsiteY1" fmla="*/ 444857 h 444857"/>
              <a:gd name="connsiteX0" fmla="*/ 0 w 11954274"/>
              <a:gd name="connsiteY0" fmla="*/ 2922 h 436544"/>
              <a:gd name="connsiteX1" fmla="*/ 11954274 w 11954274"/>
              <a:gd name="connsiteY1" fmla="*/ 436544 h 436544"/>
              <a:gd name="connsiteX0" fmla="*/ 0 w 12811263"/>
              <a:gd name="connsiteY0" fmla="*/ 3913 h 367435"/>
              <a:gd name="connsiteX1" fmla="*/ 12811263 w 12811263"/>
              <a:gd name="connsiteY1" fmla="*/ 367435 h 367435"/>
              <a:gd name="connsiteX0" fmla="*/ 0 w 12811263"/>
              <a:gd name="connsiteY0" fmla="*/ 4573 h 368095"/>
              <a:gd name="connsiteX1" fmla="*/ 12811263 w 12811263"/>
              <a:gd name="connsiteY1" fmla="*/ 368095 h 368095"/>
              <a:gd name="connsiteX0" fmla="*/ 4252420 w 8117462"/>
              <a:gd name="connsiteY0" fmla="*/ 1774 h 642817"/>
              <a:gd name="connsiteX1" fmla="*/ 278978 w 8117462"/>
              <a:gd name="connsiteY1" fmla="*/ 642817 h 642817"/>
              <a:gd name="connsiteX0" fmla="*/ 3973442 w 8769680"/>
              <a:gd name="connsiteY0" fmla="*/ 1343 h 642386"/>
              <a:gd name="connsiteX1" fmla="*/ 0 w 8769680"/>
              <a:gd name="connsiteY1" fmla="*/ 642386 h 642386"/>
              <a:gd name="connsiteX0" fmla="*/ 3973442 w 12823631"/>
              <a:gd name="connsiteY0" fmla="*/ 0 h 641043"/>
              <a:gd name="connsiteX1" fmla="*/ 10023573 w 12823631"/>
              <a:gd name="connsiteY1" fmla="*/ 469973 h 641043"/>
              <a:gd name="connsiteX2" fmla="*/ 0 w 12823631"/>
              <a:gd name="connsiteY2" fmla="*/ 641043 h 641043"/>
              <a:gd name="connsiteX0" fmla="*/ 3973442 w 12823631"/>
              <a:gd name="connsiteY0" fmla="*/ 0 h 641043"/>
              <a:gd name="connsiteX1" fmla="*/ 10023573 w 12823631"/>
              <a:gd name="connsiteY1" fmla="*/ 469973 h 641043"/>
              <a:gd name="connsiteX2" fmla="*/ 0 w 12823631"/>
              <a:gd name="connsiteY2" fmla="*/ 641043 h 641043"/>
              <a:gd name="connsiteX0" fmla="*/ 3973442 w 12824232"/>
              <a:gd name="connsiteY0" fmla="*/ 0 h 641043"/>
              <a:gd name="connsiteX1" fmla="*/ 10023573 w 12824232"/>
              <a:gd name="connsiteY1" fmla="*/ 469973 h 641043"/>
              <a:gd name="connsiteX2" fmla="*/ 0 w 12824232"/>
              <a:gd name="connsiteY2" fmla="*/ 641043 h 641043"/>
              <a:gd name="connsiteX0" fmla="*/ 3973442 w 10134994"/>
              <a:gd name="connsiteY0" fmla="*/ 0 h 641043"/>
              <a:gd name="connsiteX1" fmla="*/ 10023573 w 10134994"/>
              <a:gd name="connsiteY1" fmla="*/ 469973 h 641043"/>
              <a:gd name="connsiteX2" fmla="*/ 0 w 10134994"/>
              <a:gd name="connsiteY2" fmla="*/ 641043 h 641043"/>
              <a:gd name="connsiteX0" fmla="*/ 3973442 w 10134989"/>
              <a:gd name="connsiteY0" fmla="*/ 0 h 641043"/>
              <a:gd name="connsiteX1" fmla="*/ 10023573 w 10134989"/>
              <a:gd name="connsiteY1" fmla="*/ 469973 h 641043"/>
              <a:gd name="connsiteX2" fmla="*/ 0 w 10134989"/>
              <a:gd name="connsiteY2" fmla="*/ 641043 h 641043"/>
              <a:gd name="connsiteX0" fmla="*/ 3973442 w 10264864"/>
              <a:gd name="connsiteY0" fmla="*/ 0 h 641043"/>
              <a:gd name="connsiteX1" fmla="*/ 10155389 w 10264864"/>
              <a:gd name="connsiteY1" fmla="*/ 511306 h 641043"/>
              <a:gd name="connsiteX2" fmla="*/ 0 w 10264864"/>
              <a:gd name="connsiteY2" fmla="*/ 641043 h 641043"/>
              <a:gd name="connsiteX0" fmla="*/ 3973442 w 10523514"/>
              <a:gd name="connsiteY0" fmla="*/ 0 h 641043"/>
              <a:gd name="connsiteX1" fmla="*/ 10155389 w 10523514"/>
              <a:gd name="connsiteY1" fmla="*/ 511306 h 641043"/>
              <a:gd name="connsiteX2" fmla="*/ 0 w 10523514"/>
              <a:gd name="connsiteY2" fmla="*/ 641043 h 641043"/>
              <a:gd name="connsiteX0" fmla="*/ 3973442 w 10607996"/>
              <a:gd name="connsiteY0" fmla="*/ 0 h 641043"/>
              <a:gd name="connsiteX1" fmla="*/ 10243267 w 10607996"/>
              <a:gd name="connsiteY1" fmla="*/ 452259 h 641043"/>
              <a:gd name="connsiteX2" fmla="*/ 0 w 10607996"/>
              <a:gd name="connsiteY2" fmla="*/ 641043 h 641043"/>
              <a:gd name="connsiteX0" fmla="*/ 3973442 w 10607996"/>
              <a:gd name="connsiteY0" fmla="*/ 0 h 641043"/>
              <a:gd name="connsiteX1" fmla="*/ 10243267 w 10607996"/>
              <a:gd name="connsiteY1" fmla="*/ 452259 h 641043"/>
              <a:gd name="connsiteX2" fmla="*/ 0 w 10607996"/>
              <a:gd name="connsiteY2" fmla="*/ 641043 h 641043"/>
              <a:gd name="connsiteX0" fmla="*/ 3973442 w 10607996"/>
              <a:gd name="connsiteY0" fmla="*/ 0 h 641043"/>
              <a:gd name="connsiteX1" fmla="*/ 10243267 w 10607996"/>
              <a:gd name="connsiteY1" fmla="*/ 452259 h 641043"/>
              <a:gd name="connsiteX2" fmla="*/ 0 w 10607996"/>
              <a:gd name="connsiteY2" fmla="*/ 641043 h 641043"/>
              <a:gd name="connsiteX0" fmla="*/ 3973442 w 10607996"/>
              <a:gd name="connsiteY0" fmla="*/ 0 h 641043"/>
              <a:gd name="connsiteX1" fmla="*/ 10243267 w 10607996"/>
              <a:gd name="connsiteY1" fmla="*/ 452259 h 641043"/>
              <a:gd name="connsiteX2" fmla="*/ 0 w 10607996"/>
              <a:gd name="connsiteY2" fmla="*/ 641043 h 641043"/>
              <a:gd name="connsiteX0" fmla="*/ 3973442 w 10607996"/>
              <a:gd name="connsiteY0" fmla="*/ 0 h 641043"/>
              <a:gd name="connsiteX1" fmla="*/ 10243267 w 10607996"/>
              <a:gd name="connsiteY1" fmla="*/ 452259 h 641043"/>
              <a:gd name="connsiteX2" fmla="*/ 0 w 10607996"/>
              <a:gd name="connsiteY2" fmla="*/ 641043 h 641043"/>
              <a:gd name="connsiteX0" fmla="*/ 3973442 w 10607996"/>
              <a:gd name="connsiteY0" fmla="*/ 0 h 661349"/>
              <a:gd name="connsiteX1" fmla="*/ 10243267 w 10607996"/>
              <a:gd name="connsiteY1" fmla="*/ 452259 h 661349"/>
              <a:gd name="connsiteX2" fmla="*/ 0 w 10607996"/>
              <a:gd name="connsiteY2" fmla="*/ 641043 h 661349"/>
              <a:gd name="connsiteX0" fmla="*/ 3973442 w 10607996"/>
              <a:gd name="connsiteY0" fmla="*/ 0 h 641043"/>
              <a:gd name="connsiteX1" fmla="*/ 10243267 w 10607996"/>
              <a:gd name="connsiteY1" fmla="*/ 452259 h 641043"/>
              <a:gd name="connsiteX2" fmla="*/ 0 w 10607996"/>
              <a:gd name="connsiteY2" fmla="*/ 641043 h 641043"/>
              <a:gd name="connsiteX0" fmla="*/ 3973442 w 10565750"/>
              <a:gd name="connsiteY0" fmla="*/ 0 h 641043"/>
              <a:gd name="connsiteX1" fmla="*/ 10199331 w 10565750"/>
              <a:gd name="connsiteY1" fmla="*/ 467021 h 641043"/>
              <a:gd name="connsiteX2" fmla="*/ 0 w 10565750"/>
              <a:gd name="connsiteY2" fmla="*/ 641043 h 641043"/>
              <a:gd name="connsiteX0" fmla="*/ 3973442 w 10220866"/>
              <a:gd name="connsiteY0" fmla="*/ 0 h 641043"/>
              <a:gd name="connsiteX1" fmla="*/ 10199331 w 10220866"/>
              <a:gd name="connsiteY1" fmla="*/ 467021 h 641043"/>
              <a:gd name="connsiteX2" fmla="*/ 1367591 w 10220866"/>
              <a:gd name="connsiteY2" fmla="*/ 568877 h 641043"/>
              <a:gd name="connsiteX3" fmla="*/ 0 w 10220866"/>
              <a:gd name="connsiteY3" fmla="*/ 641043 h 641043"/>
              <a:gd name="connsiteX0" fmla="*/ 3973442 w 11886185"/>
              <a:gd name="connsiteY0" fmla="*/ 0 h 641043"/>
              <a:gd name="connsiteX1" fmla="*/ 11869014 w 11886185"/>
              <a:gd name="connsiteY1" fmla="*/ 378451 h 641043"/>
              <a:gd name="connsiteX2" fmla="*/ 1367591 w 11886185"/>
              <a:gd name="connsiteY2" fmla="*/ 568877 h 641043"/>
              <a:gd name="connsiteX3" fmla="*/ 0 w 11886185"/>
              <a:gd name="connsiteY3" fmla="*/ 641043 h 641043"/>
              <a:gd name="connsiteX0" fmla="*/ 3973442 w 12898909"/>
              <a:gd name="connsiteY0" fmla="*/ 0 h 641043"/>
              <a:gd name="connsiteX1" fmla="*/ 11869014 w 12898909"/>
              <a:gd name="connsiteY1" fmla="*/ 378451 h 641043"/>
              <a:gd name="connsiteX2" fmla="*/ 1367591 w 12898909"/>
              <a:gd name="connsiteY2" fmla="*/ 568877 h 641043"/>
              <a:gd name="connsiteX3" fmla="*/ 0 w 12898909"/>
              <a:gd name="connsiteY3" fmla="*/ 641043 h 641043"/>
              <a:gd name="connsiteX0" fmla="*/ 3973442 w 13142319"/>
              <a:gd name="connsiteY0" fmla="*/ 0 h 641043"/>
              <a:gd name="connsiteX1" fmla="*/ 11869014 w 13142319"/>
              <a:gd name="connsiteY1" fmla="*/ 378451 h 641043"/>
              <a:gd name="connsiteX2" fmla="*/ 1367591 w 13142319"/>
              <a:gd name="connsiteY2" fmla="*/ 568877 h 641043"/>
              <a:gd name="connsiteX3" fmla="*/ 0 w 13142319"/>
              <a:gd name="connsiteY3" fmla="*/ 641043 h 641043"/>
              <a:gd name="connsiteX0" fmla="*/ 3973442 w 12902653"/>
              <a:gd name="connsiteY0" fmla="*/ 0 h 641043"/>
              <a:gd name="connsiteX1" fmla="*/ 11869014 w 12902653"/>
              <a:gd name="connsiteY1" fmla="*/ 378451 h 641043"/>
              <a:gd name="connsiteX2" fmla="*/ 1367591 w 12902653"/>
              <a:gd name="connsiteY2" fmla="*/ 568877 h 641043"/>
              <a:gd name="connsiteX3" fmla="*/ 0 w 12902653"/>
              <a:gd name="connsiteY3" fmla="*/ 641043 h 641043"/>
              <a:gd name="connsiteX0" fmla="*/ 3973442 w 12902653"/>
              <a:gd name="connsiteY0" fmla="*/ 0 h 641043"/>
              <a:gd name="connsiteX1" fmla="*/ 11869014 w 12902653"/>
              <a:gd name="connsiteY1" fmla="*/ 378451 h 641043"/>
              <a:gd name="connsiteX2" fmla="*/ 1367591 w 12902653"/>
              <a:gd name="connsiteY2" fmla="*/ 568877 h 641043"/>
              <a:gd name="connsiteX3" fmla="*/ 0 w 12902653"/>
              <a:gd name="connsiteY3" fmla="*/ 641043 h 641043"/>
              <a:gd name="connsiteX0" fmla="*/ 3973442 w 12902653"/>
              <a:gd name="connsiteY0" fmla="*/ 0 h 641043"/>
              <a:gd name="connsiteX1" fmla="*/ 11869014 w 12902653"/>
              <a:gd name="connsiteY1" fmla="*/ 378451 h 641043"/>
              <a:gd name="connsiteX2" fmla="*/ 1367591 w 12902653"/>
              <a:gd name="connsiteY2" fmla="*/ 568877 h 641043"/>
              <a:gd name="connsiteX3" fmla="*/ 0 w 12902653"/>
              <a:gd name="connsiteY3" fmla="*/ 641043 h 641043"/>
              <a:gd name="connsiteX0" fmla="*/ 4101687 w 13030898"/>
              <a:gd name="connsiteY0" fmla="*/ 0 h 641043"/>
              <a:gd name="connsiteX1" fmla="*/ 11997259 w 13030898"/>
              <a:gd name="connsiteY1" fmla="*/ 378451 h 641043"/>
              <a:gd name="connsiteX2" fmla="*/ 1495836 w 13030898"/>
              <a:gd name="connsiteY2" fmla="*/ 568877 h 641043"/>
              <a:gd name="connsiteX3" fmla="*/ 128245 w 13030898"/>
              <a:gd name="connsiteY3" fmla="*/ 641043 h 641043"/>
              <a:gd name="connsiteX0" fmla="*/ 4348143 w 13277354"/>
              <a:gd name="connsiteY0" fmla="*/ 0 h 641043"/>
              <a:gd name="connsiteX1" fmla="*/ 12243715 w 13277354"/>
              <a:gd name="connsiteY1" fmla="*/ 378451 h 641043"/>
              <a:gd name="connsiteX2" fmla="*/ 1742292 w 13277354"/>
              <a:gd name="connsiteY2" fmla="*/ 568877 h 641043"/>
              <a:gd name="connsiteX3" fmla="*/ 374701 w 13277354"/>
              <a:gd name="connsiteY3" fmla="*/ 641043 h 641043"/>
              <a:gd name="connsiteX0" fmla="*/ 4348143 w 13277354"/>
              <a:gd name="connsiteY0" fmla="*/ 0 h 641043"/>
              <a:gd name="connsiteX1" fmla="*/ 12243715 w 13277354"/>
              <a:gd name="connsiteY1" fmla="*/ 378451 h 641043"/>
              <a:gd name="connsiteX2" fmla="*/ 1742292 w 13277354"/>
              <a:gd name="connsiteY2" fmla="*/ 568877 h 641043"/>
              <a:gd name="connsiteX3" fmla="*/ 374701 w 13277354"/>
              <a:gd name="connsiteY3" fmla="*/ 641043 h 641043"/>
              <a:gd name="connsiteX0" fmla="*/ 4348143 w 13277481"/>
              <a:gd name="connsiteY0" fmla="*/ 0 h 641043"/>
              <a:gd name="connsiteX1" fmla="*/ 12243715 w 13277481"/>
              <a:gd name="connsiteY1" fmla="*/ 378451 h 641043"/>
              <a:gd name="connsiteX2" fmla="*/ 1742292 w 13277481"/>
              <a:gd name="connsiteY2" fmla="*/ 568877 h 641043"/>
              <a:gd name="connsiteX3" fmla="*/ 374701 w 13277481"/>
              <a:gd name="connsiteY3" fmla="*/ 641043 h 641043"/>
              <a:gd name="connsiteX0" fmla="*/ 4348143 w 13445812"/>
              <a:gd name="connsiteY0" fmla="*/ 0 h 641043"/>
              <a:gd name="connsiteX1" fmla="*/ 12243715 w 13445812"/>
              <a:gd name="connsiteY1" fmla="*/ 378451 h 641043"/>
              <a:gd name="connsiteX2" fmla="*/ 1742292 w 13445812"/>
              <a:gd name="connsiteY2" fmla="*/ 568877 h 641043"/>
              <a:gd name="connsiteX3" fmla="*/ 374701 w 13445812"/>
              <a:gd name="connsiteY3" fmla="*/ 641043 h 641043"/>
              <a:gd name="connsiteX0" fmla="*/ 4035909 w 12876884"/>
              <a:gd name="connsiteY0" fmla="*/ 0 h 641043"/>
              <a:gd name="connsiteX1" fmla="*/ 11931481 w 12876884"/>
              <a:gd name="connsiteY1" fmla="*/ 378451 h 641043"/>
              <a:gd name="connsiteX2" fmla="*/ 2626786 w 12876884"/>
              <a:gd name="connsiteY2" fmla="*/ 550404 h 641043"/>
              <a:gd name="connsiteX3" fmla="*/ 62467 w 12876884"/>
              <a:gd name="connsiteY3" fmla="*/ 641043 h 641043"/>
              <a:gd name="connsiteX0" fmla="*/ 4035909 w 12883664"/>
              <a:gd name="connsiteY0" fmla="*/ 0 h 641043"/>
              <a:gd name="connsiteX1" fmla="*/ 11931481 w 12883664"/>
              <a:gd name="connsiteY1" fmla="*/ 378451 h 641043"/>
              <a:gd name="connsiteX2" fmla="*/ 2626786 w 12883664"/>
              <a:gd name="connsiteY2" fmla="*/ 550404 h 641043"/>
              <a:gd name="connsiteX3" fmla="*/ 62467 w 12883664"/>
              <a:gd name="connsiteY3" fmla="*/ 641043 h 641043"/>
              <a:gd name="connsiteX0" fmla="*/ 4035909 w 12952167"/>
              <a:gd name="connsiteY0" fmla="*/ 0 h 641043"/>
              <a:gd name="connsiteX1" fmla="*/ 11931481 w 12952167"/>
              <a:gd name="connsiteY1" fmla="*/ 378451 h 641043"/>
              <a:gd name="connsiteX2" fmla="*/ 2626786 w 12952167"/>
              <a:gd name="connsiteY2" fmla="*/ 550404 h 641043"/>
              <a:gd name="connsiteX3" fmla="*/ 62467 w 12952167"/>
              <a:gd name="connsiteY3" fmla="*/ 641043 h 641043"/>
              <a:gd name="connsiteX0" fmla="*/ 4035909 w 12953547"/>
              <a:gd name="connsiteY0" fmla="*/ 0 h 641043"/>
              <a:gd name="connsiteX1" fmla="*/ 11931481 w 12953547"/>
              <a:gd name="connsiteY1" fmla="*/ 378451 h 641043"/>
              <a:gd name="connsiteX2" fmla="*/ 2626786 w 12953547"/>
              <a:gd name="connsiteY2" fmla="*/ 550404 h 641043"/>
              <a:gd name="connsiteX3" fmla="*/ 62467 w 12953547"/>
              <a:gd name="connsiteY3" fmla="*/ 641043 h 641043"/>
              <a:gd name="connsiteX0" fmla="*/ 4035909 w 12953547"/>
              <a:gd name="connsiteY0" fmla="*/ 0 h 641043"/>
              <a:gd name="connsiteX1" fmla="*/ 11931482 w 12953547"/>
              <a:gd name="connsiteY1" fmla="*/ 414753 h 641043"/>
              <a:gd name="connsiteX2" fmla="*/ 2626786 w 12953547"/>
              <a:gd name="connsiteY2" fmla="*/ 550404 h 641043"/>
              <a:gd name="connsiteX3" fmla="*/ 62467 w 12953547"/>
              <a:gd name="connsiteY3" fmla="*/ 641043 h 641043"/>
              <a:gd name="connsiteX0" fmla="*/ 4019951 w 12845177"/>
              <a:gd name="connsiteY0" fmla="*/ 0 h 641043"/>
              <a:gd name="connsiteX1" fmla="*/ 11915524 w 12845177"/>
              <a:gd name="connsiteY1" fmla="*/ 414753 h 641043"/>
              <a:gd name="connsiteX2" fmla="*/ 2834389 w 12845177"/>
              <a:gd name="connsiteY2" fmla="*/ 554160 h 641043"/>
              <a:gd name="connsiteX3" fmla="*/ 46509 w 12845177"/>
              <a:gd name="connsiteY3" fmla="*/ 641043 h 641043"/>
              <a:gd name="connsiteX0" fmla="*/ 4019951 w 12829438"/>
              <a:gd name="connsiteY0" fmla="*/ 0 h 641043"/>
              <a:gd name="connsiteX1" fmla="*/ 11915524 w 12829438"/>
              <a:gd name="connsiteY1" fmla="*/ 414753 h 641043"/>
              <a:gd name="connsiteX2" fmla="*/ 2834389 w 12829438"/>
              <a:gd name="connsiteY2" fmla="*/ 554160 h 641043"/>
              <a:gd name="connsiteX3" fmla="*/ 46509 w 12829438"/>
              <a:gd name="connsiteY3" fmla="*/ 641043 h 641043"/>
              <a:gd name="connsiteX0" fmla="*/ 4019951 w 12842350"/>
              <a:gd name="connsiteY0" fmla="*/ 0 h 641043"/>
              <a:gd name="connsiteX1" fmla="*/ 11915524 w 12842350"/>
              <a:gd name="connsiteY1" fmla="*/ 414753 h 641043"/>
              <a:gd name="connsiteX2" fmla="*/ 2834389 w 12842350"/>
              <a:gd name="connsiteY2" fmla="*/ 554160 h 641043"/>
              <a:gd name="connsiteX3" fmla="*/ 46509 w 12842350"/>
              <a:gd name="connsiteY3" fmla="*/ 641043 h 641043"/>
              <a:gd name="connsiteX0" fmla="*/ 4019951 w 13159148"/>
              <a:gd name="connsiteY0" fmla="*/ 0 h 641043"/>
              <a:gd name="connsiteX1" fmla="*/ 11915524 w 13159148"/>
              <a:gd name="connsiteY1" fmla="*/ 414753 h 641043"/>
              <a:gd name="connsiteX2" fmla="*/ 2834389 w 13159148"/>
              <a:gd name="connsiteY2" fmla="*/ 554160 h 641043"/>
              <a:gd name="connsiteX3" fmla="*/ 46509 w 13159148"/>
              <a:gd name="connsiteY3" fmla="*/ 641043 h 641043"/>
            </a:gdLst>
            <a:ahLst/>
            <a:cxnLst>
              <a:cxn ang="0">
                <a:pos x="connsiteX0" y="connsiteY0"/>
              </a:cxn>
              <a:cxn ang="0">
                <a:pos x="connsiteX1" y="connsiteY1"/>
              </a:cxn>
              <a:cxn ang="0">
                <a:pos x="connsiteX2" y="connsiteY2"/>
              </a:cxn>
              <a:cxn ang="0">
                <a:pos x="connsiteX3" y="connsiteY3"/>
              </a:cxn>
            </a:cxnLst>
            <a:rect l="l" t="t" r="r" b="b"/>
            <a:pathLst>
              <a:path w="13159148" h="641043">
                <a:moveTo>
                  <a:pt x="4019951" y="0"/>
                </a:moveTo>
                <a:cubicBezTo>
                  <a:pt x="16576946" y="67995"/>
                  <a:pt x="12851631" y="320521"/>
                  <a:pt x="11915524" y="414753"/>
                </a:cubicBezTo>
                <a:cubicBezTo>
                  <a:pt x="10979417" y="508985"/>
                  <a:pt x="7020497" y="529666"/>
                  <a:pt x="2834389" y="554160"/>
                </a:cubicBezTo>
                <a:cubicBezTo>
                  <a:pt x="224900" y="569429"/>
                  <a:pt x="-156718" y="599274"/>
                  <a:pt x="46509" y="641043"/>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56" name="Rectangle 155"/>
          <p:cNvSpPr/>
          <p:nvPr/>
        </p:nvSpPr>
        <p:spPr bwMode="auto">
          <a:xfrm>
            <a:off x="28162" y="5263580"/>
            <a:ext cx="2724780" cy="157669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153" name="Freeform 152"/>
          <p:cNvSpPr/>
          <p:nvPr/>
        </p:nvSpPr>
        <p:spPr bwMode="auto">
          <a:xfrm>
            <a:off x="4940844" y="1707845"/>
            <a:ext cx="2424745" cy="1243655"/>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602556 w 1859742"/>
              <a:gd name="connsiteY0" fmla="*/ 0 h 154787"/>
              <a:gd name="connsiteX1" fmla="*/ 1 w 1859742"/>
              <a:gd name="connsiteY1" fmla="*/ 154787 h 154787"/>
              <a:gd name="connsiteX0" fmla="*/ 602556 w 1253638"/>
              <a:gd name="connsiteY0" fmla="*/ 0 h 154787"/>
              <a:gd name="connsiteX1" fmla="*/ 1 w 1253638"/>
              <a:gd name="connsiteY1" fmla="*/ 154787 h 154787"/>
              <a:gd name="connsiteX0" fmla="*/ 877143 w 1377356"/>
              <a:gd name="connsiteY0" fmla="*/ 0 h 154787"/>
              <a:gd name="connsiteX1" fmla="*/ 0 w 1377356"/>
              <a:gd name="connsiteY1" fmla="*/ 154787 h 154787"/>
              <a:gd name="connsiteX0" fmla="*/ 877143 w 1024969"/>
              <a:gd name="connsiteY0" fmla="*/ 0 h 154787"/>
              <a:gd name="connsiteX1" fmla="*/ 0 w 1024969"/>
              <a:gd name="connsiteY1" fmla="*/ 154787 h 154787"/>
              <a:gd name="connsiteX0" fmla="*/ 4395289 w 4416558"/>
              <a:gd name="connsiteY0" fmla="*/ 0 h 53010"/>
              <a:gd name="connsiteX1" fmla="*/ 0 w 4416558"/>
              <a:gd name="connsiteY1" fmla="*/ 49715 h 53010"/>
              <a:gd name="connsiteX0" fmla="*/ 4395289 w 4395289"/>
              <a:gd name="connsiteY0" fmla="*/ 0 h 49715"/>
              <a:gd name="connsiteX1" fmla="*/ 0 w 4395289"/>
              <a:gd name="connsiteY1" fmla="*/ 49715 h 49715"/>
              <a:gd name="connsiteX0" fmla="*/ 4343803 w 4343803"/>
              <a:gd name="connsiteY0" fmla="*/ 0 h 40270"/>
              <a:gd name="connsiteX1" fmla="*/ 0 w 4343803"/>
              <a:gd name="connsiteY1" fmla="*/ 40270 h 40270"/>
              <a:gd name="connsiteX0" fmla="*/ 4343803 w 4343803"/>
              <a:gd name="connsiteY0" fmla="*/ 13921 h 54191"/>
              <a:gd name="connsiteX1" fmla="*/ 0 w 4343803"/>
              <a:gd name="connsiteY1" fmla="*/ 54191 h 54191"/>
              <a:gd name="connsiteX0" fmla="*/ 3468556 w 3468556"/>
              <a:gd name="connsiteY0" fmla="*/ 14082 h 53171"/>
              <a:gd name="connsiteX1" fmla="*/ 0 w 3468556"/>
              <a:gd name="connsiteY1" fmla="*/ 53171 h 53171"/>
              <a:gd name="connsiteX0" fmla="*/ 3468556 w 3468556"/>
              <a:gd name="connsiteY0" fmla="*/ 16438 h 55527"/>
              <a:gd name="connsiteX1" fmla="*/ 0 w 3468556"/>
              <a:gd name="connsiteY1" fmla="*/ 55527 h 55527"/>
              <a:gd name="connsiteX0" fmla="*/ 3510287 w 3510287"/>
              <a:gd name="connsiteY0" fmla="*/ 0 h 80269"/>
              <a:gd name="connsiteX1" fmla="*/ 0 w 3510287"/>
              <a:gd name="connsiteY1" fmla="*/ 80269 h 80269"/>
              <a:gd name="connsiteX0" fmla="*/ 3510287 w 3510287"/>
              <a:gd name="connsiteY0" fmla="*/ 1744 h 82013"/>
              <a:gd name="connsiteX1" fmla="*/ 0 w 3510287"/>
              <a:gd name="connsiteY1" fmla="*/ 82013 h 82013"/>
              <a:gd name="connsiteX0" fmla="*/ 3458123 w 3458123"/>
              <a:gd name="connsiteY0" fmla="*/ 1562 h 90923"/>
              <a:gd name="connsiteX1" fmla="*/ 0 w 3458123"/>
              <a:gd name="connsiteY1" fmla="*/ 90923 h 90923"/>
            </a:gdLst>
            <a:ahLst/>
            <a:cxnLst>
              <a:cxn ang="0">
                <a:pos x="connsiteX0" y="connsiteY0"/>
              </a:cxn>
              <a:cxn ang="0">
                <a:pos x="connsiteX1" y="connsiteY1"/>
              </a:cxn>
            </a:cxnLst>
            <a:rect l="l" t="t" r="r" b="b"/>
            <a:pathLst>
              <a:path w="3458123" h="90923">
                <a:moveTo>
                  <a:pt x="3458123" y="1562"/>
                </a:moveTo>
                <a:cubicBezTo>
                  <a:pt x="2100237" y="-11793"/>
                  <a:pt x="1170096" y="64167"/>
                  <a:pt x="0" y="90923"/>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32" name="Freeform 131"/>
          <p:cNvSpPr/>
          <p:nvPr/>
        </p:nvSpPr>
        <p:spPr bwMode="auto">
          <a:xfrm rot="19460531">
            <a:off x="4613713" y="2162835"/>
            <a:ext cx="1379177" cy="320952"/>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602556 w 1859742"/>
              <a:gd name="connsiteY0" fmla="*/ 0 h 154787"/>
              <a:gd name="connsiteX1" fmla="*/ 1 w 1859742"/>
              <a:gd name="connsiteY1" fmla="*/ 154787 h 154787"/>
              <a:gd name="connsiteX0" fmla="*/ 602556 w 1253638"/>
              <a:gd name="connsiteY0" fmla="*/ 0 h 154787"/>
              <a:gd name="connsiteX1" fmla="*/ 1 w 1253638"/>
              <a:gd name="connsiteY1" fmla="*/ 154787 h 154787"/>
              <a:gd name="connsiteX0" fmla="*/ 877143 w 1377356"/>
              <a:gd name="connsiteY0" fmla="*/ 0 h 154787"/>
              <a:gd name="connsiteX1" fmla="*/ 0 w 1377356"/>
              <a:gd name="connsiteY1" fmla="*/ 154787 h 154787"/>
              <a:gd name="connsiteX0" fmla="*/ 877143 w 1024969"/>
              <a:gd name="connsiteY0" fmla="*/ 0 h 154787"/>
              <a:gd name="connsiteX1" fmla="*/ 0 w 1024969"/>
              <a:gd name="connsiteY1" fmla="*/ 154787 h 154787"/>
              <a:gd name="connsiteX0" fmla="*/ 4395289 w 4416558"/>
              <a:gd name="connsiteY0" fmla="*/ 0 h 53010"/>
              <a:gd name="connsiteX1" fmla="*/ 0 w 4416558"/>
              <a:gd name="connsiteY1" fmla="*/ 49715 h 53010"/>
              <a:gd name="connsiteX0" fmla="*/ 4395289 w 4395289"/>
              <a:gd name="connsiteY0" fmla="*/ 0 h 49715"/>
              <a:gd name="connsiteX1" fmla="*/ 0 w 4395289"/>
              <a:gd name="connsiteY1" fmla="*/ 49715 h 49715"/>
              <a:gd name="connsiteX0" fmla="*/ 4343803 w 4343803"/>
              <a:gd name="connsiteY0" fmla="*/ 0 h 40270"/>
              <a:gd name="connsiteX1" fmla="*/ 0 w 4343803"/>
              <a:gd name="connsiteY1" fmla="*/ 40270 h 40270"/>
              <a:gd name="connsiteX0" fmla="*/ 4343803 w 4343803"/>
              <a:gd name="connsiteY0" fmla="*/ 13921 h 54191"/>
              <a:gd name="connsiteX1" fmla="*/ 0 w 4343803"/>
              <a:gd name="connsiteY1" fmla="*/ 54191 h 54191"/>
              <a:gd name="connsiteX0" fmla="*/ 3468556 w 3468556"/>
              <a:gd name="connsiteY0" fmla="*/ 14082 h 53171"/>
              <a:gd name="connsiteX1" fmla="*/ 0 w 3468556"/>
              <a:gd name="connsiteY1" fmla="*/ 53171 h 53171"/>
              <a:gd name="connsiteX0" fmla="*/ 3468556 w 3468556"/>
              <a:gd name="connsiteY0" fmla="*/ 16438 h 55527"/>
              <a:gd name="connsiteX1" fmla="*/ 0 w 3468556"/>
              <a:gd name="connsiteY1" fmla="*/ 55527 h 55527"/>
            </a:gdLst>
            <a:ahLst/>
            <a:cxnLst>
              <a:cxn ang="0">
                <a:pos x="connsiteX0" y="connsiteY0"/>
              </a:cxn>
              <a:cxn ang="0">
                <a:pos x="connsiteX1" y="connsiteY1"/>
              </a:cxn>
            </a:cxnLst>
            <a:rect l="l" t="t" r="r" b="b"/>
            <a:pathLst>
              <a:path w="3468556" h="55527">
                <a:moveTo>
                  <a:pt x="3468556" y="16438"/>
                </a:moveTo>
                <a:cubicBezTo>
                  <a:pt x="2072104" y="-26807"/>
                  <a:pt x="1121862" y="25576"/>
                  <a:pt x="0" y="55527"/>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64" name="Freeform 163"/>
          <p:cNvSpPr/>
          <p:nvPr/>
        </p:nvSpPr>
        <p:spPr bwMode="auto">
          <a:xfrm rot="17513220">
            <a:off x="8261874" y="1542789"/>
            <a:ext cx="868672" cy="87526"/>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602556 w 1859742"/>
              <a:gd name="connsiteY0" fmla="*/ 0 h 154787"/>
              <a:gd name="connsiteX1" fmla="*/ 1 w 1859742"/>
              <a:gd name="connsiteY1" fmla="*/ 154787 h 154787"/>
              <a:gd name="connsiteX0" fmla="*/ 602556 w 1253638"/>
              <a:gd name="connsiteY0" fmla="*/ 0 h 154787"/>
              <a:gd name="connsiteX1" fmla="*/ 1 w 1253638"/>
              <a:gd name="connsiteY1" fmla="*/ 154787 h 154787"/>
              <a:gd name="connsiteX0" fmla="*/ 877143 w 1377356"/>
              <a:gd name="connsiteY0" fmla="*/ 0 h 154787"/>
              <a:gd name="connsiteX1" fmla="*/ 0 w 1377356"/>
              <a:gd name="connsiteY1" fmla="*/ 154787 h 154787"/>
              <a:gd name="connsiteX0" fmla="*/ 877143 w 1024969"/>
              <a:gd name="connsiteY0" fmla="*/ 0 h 154787"/>
              <a:gd name="connsiteX1" fmla="*/ 0 w 1024969"/>
              <a:gd name="connsiteY1" fmla="*/ 154787 h 154787"/>
              <a:gd name="connsiteX0" fmla="*/ 4395289 w 4416558"/>
              <a:gd name="connsiteY0" fmla="*/ 0 h 53010"/>
              <a:gd name="connsiteX1" fmla="*/ 0 w 4416558"/>
              <a:gd name="connsiteY1" fmla="*/ 49715 h 53010"/>
              <a:gd name="connsiteX0" fmla="*/ 4395289 w 4395289"/>
              <a:gd name="connsiteY0" fmla="*/ 0 h 49715"/>
              <a:gd name="connsiteX1" fmla="*/ 0 w 4395289"/>
              <a:gd name="connsiteY1" fmla="*/ 49715 h 49715"/>
              <a:gd name="connsiteX0" fmla="*/ 4343803 w 4343803"/>
              <a:gd name="connsiteY0" fmla="*/ 0 h 40270"/>
              <a:gd name="connsiteX1" fmla="*/ 0 w 4343803"/>
              <a:gd name="connsiteY1" fmla="*/ 40270 h 40270"/>
              <a:gd name="connsiteX0" fmla="*/ 4343803 w 4343803"/>
              <a:gd name="connsiteY0" fmla="*/ 13921 h 54191"/>
              <a:gd name="connsiteX1" fmla="*/ 0 w 4343803"/>
              <a:gd name="connsiteY1" fmla="*/ 54191 h 54191"/>
              <a:gd name="connsiteX0" fmla="*/ 3468556 w 3468556"/>
              <a:gd name="connsiteY0" fmla="*/ 14082 h 53171"/>
              <a:gd name="connsiteX1" fmla="*/ 0 w 3468556"/>
              <a:gd name="connsiteY1" fmla="*/ 53171 h 53171"/>
              <a:gd name="connsiteX0" fmla="*/ 3468556 w 3468556"/>
              <a:gd name="connsiteY0" fmla="*/ 16438 h 55527"/>
              <a:gd name="connsiteX1" fmla="*/ 0 w 3468556"/>
              <a:gd name="connsiteY1" fmla="*/ 55527 h 55527"/>
              <a:gd name="connsiteX0" fmla="*/ 1468847 w 1468847"/>
              <a:gd name="connsiteY0" fmla="*/ 41105 h 41105"/>
              <a:gd name="connsiteX1" fmla="*/ 0 w 1468847"/>
              <a:gd name="connsiteY1" fmla="*/ 16915 h 41105"/>
              <a:gd name="connsiteX0" fmla="*/ 1468847 w 1468847"/>
              <a:gd name="connsiteY0" fmla="*/ 33949 h 33949"/>
              <a:gd name="connsiteX1" fmla="*/ 0 w 1468847"/>
              <a:gd name="connsiteY1" fmla="*/ 9759 h 33949"/>
              <a:gd name="connsiteX0" fmla="*/ 1468847 w 1468847"/>
              <a:gd name="connsiteY0" fmla="*/ 34366 h 34366"/>
              <a:gd name="connsiteX1" fmla="*/ 0 w 1468847"/>
              <a:gd name="connsiteY1" fmla="*/ 10176 h 34366"/>
              <a:gd name="connsiteX0" fmla="*/ 2274036 w 2274035"/>
              <a:gd name="connsiteY0" fmla="*/ 21906 h 25898"/>
              <a:gd name="connsiteX1" fmla="*/ 0 w 2274035"/>
              <a:gd name="connsiteY1" fmla="*/ 25898 h 25898"/>
              <a:gd name="connsiteX0" fmla="*/ 2274036 w 2274035"/>
              <a:gd name="connsiteY0" fmla="*/ 0 h 3992"/>
              <a:gd name="connsiteX1" fmla="*/ 0 w 2274035"/>
              <a:gd name="connsiteY1" fmla="*/ 3992 h 3992"/>
              <a:gd name="connsiteX0" fmla="*/ 10245 w 10245"/>
              <a:gd name="connsiteY0" fmla="*/ 0 h 13854"/>
              <a:gd name="connsiteX1" fmla="*/ 0 w 10245"/>
              <a:gd name="connsiteY1" fmla="*/ 13854 h 13854"/>
              <a:gd name="connsiteX0" fmla="*/ 10245 w 10245"/>
              <a:gd name="connsiteY0" fmla="*/ 18456 h 32310"/>
              <a:gd name="connsiteX1" fmla="*/ 0 w 10245"/>
              <a:gd name="connsiteY1" fmla="*/ 32310 h 32310"/>
              <a:gd name="connsiteX0" fmla="*/ 10293 w 10293"/>
              <a:gd name="connsiteY0" fmla="*/ 14685 h 51578"/>
              <a:gd name="connsiteX1" fmla="*/ 0 w 10293"/>
              <a:gd name="connsiteY1" fmla="*/ 51578 h 51578"/>
              <a:gd name="connsiteX0" fmla="*/ 10293 w 10293"/>
              <a:gd name="connsiteY0" fmla="*/ 7405 h 44298"/>
              <a:gd name="connsiteX1" fmla="*/ 0 w 10293"/>
              <a:gd name="connsiteY1" fmla="*/ 44298 h 44298"/>
              <a:gd name="connsiteX0" fmla="*/ 9607 w 9607"/>
              <a:gd name="connsiteY0" fmla="*/ 8118 h 37932"/>
              <a:gd name="connsiteX1" fmla="*/ 0 w 9607"/>
              <a:gd name="connsiteY1" fmla="*/ 37932 h 37932"/>
            </a:gdLst>
            <a:ahLst/>
            <a:cxnLst>
              <a:cxn ang="0">
                <a:pos x="connsiteX0" y="connsiteY0"/>
              </a:cxn>
              <a:cxn ang="0">
                <a:pos x="connsiteX1" y="connsiteY1"/>
              </a:cxn>
            </a:cxnLst>
            <a:rect l="l" t="t" r="r" b="b"/>
            <a:pathLst>
              <a:path w="9607" h="37932">
                <a:moveTo>
                  <a:pt x="9607" y="8118"/>
                </a:moveTo>
                <a:cubicBezTo>
                  <a:pt x="6615" y="-19924"/>
                  <a:pt x="3415" y="33314"/>
                  <a:pt x="0" y="37932"/>
                </a:cubicBezTo>
              </a:path>
            </a:pathLst>
          </a:custGeom>
          <a:noFill/>
          <a:ln w="19050" cap="flat" cmpd="sng" algn="ctr">
            <a:solidFill>
              <a:schemeClr val="tx1">
                <a:lumMod val="65000"/>
                <a:lumOff val="35000"/>
              </a:schemeClr>
            </a:solidFill>
            <a:prstDash val="solid"/>
            <a:round/>
            <a:headEnd type="triangl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61" name="Freeform 160"/>
          <p:cNvSpPr/>
          <p:nvPr/>
        </p:nvSpPr>
        <p:spPr bwMode="auto">
          <a:xfrm rot="4086780" flipV="1">
            <a:off x="8199620" y="2353723"/>
            <a:ext cx="930701" cy="102215"/>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602556 w 1859742"/>
              <a:gd name="connsiteY0" fmla="*/ 0 h 154787"/>
              <a:gd name="connsiteX1" fmla="*/ 1 w 1859742"/>
              <a:gd name="connsiteY1" fmla="*/ 154787 h 154787"/>
              <a:gd name="connsiteX0" fmla="*/ 602556 w 1253638"/>
              <a:gd name="connsiteY0" fmla="*/ 0 h 154787"/>
              <a:gd name="connsiteX1" fmla="*/ 1 w 1253638"/>
              <a:gd name="connsiteY1" fmla="*/ 154787 h 154787"/>
              <a:gd name="connsiteX0" fmla="*/ 877143 w 1377356"/>
              <a:gd name="connsiteY0" fmla="*/ 0 h 154787"/>
              <a:gd name="connsiteX1" fmla="*/ 0 w 1377356"/>
              <a:gd name="connsiteY1" fmla="*/ 154787 h 154787"/>
              <a:gd name="connsiteX0" fmla="*/ 877143 w 1024969"/>
              <a:gd name="connsiteY0" fmla="*/ 0 h 154787"/>
              <a:gd name="connsiteX1" fmla="*/ 0 w 1024969"/>
              <a:gd name="connsiteY1" fmla="*/ 154787 h 154787"/>
              <a:gd name="connsiteX0" fmla="*/ 4395289 w 4416558"/>
              <a:gd name="connsiteY0" fmla="*/ 0 h 53010"/>
              <a:gd name="connsiteX1" fmla="*/ 0 w 4416558"/>
              <a:gd name="connsiteY1" fmla="*/ 49715 h 53010"/>
              <a:gd name="connsiteX0" fmla="*/ 4395289 w 4395289"/>
              <a:gd name="connsiteY0" fmla="*/ 0 h 49715"/>
              <a:gd name="connsiteX1" fmla="*/ 0 w 4395289"/>
              <a:gd name="connsiteY1" fmla="*/ 49715 h 49715"/>
              <a:gd name="connsiteX0" fmla="*/ 4343803 w 4343803"/>
              <a:gd name="connsiteY0" fmla="*/ 0 h 40270"/>
              <a:gd name="connsiteX1" fmla="*/ 0 w 4343803"/>
              <a:gd name="connsiteY1" fmla="*/ 40270 h 40270"/>
              <a:gd name="connsiteX0" fmla="*/ 4343803 w 4343803"/>
              <a:gd name="connsiteY0" fmla="*/ 13921 h 54191"/>
              <a:gd name="connsiteX1" fmla="*/ 0 w 4343803"/>
              <a:gd name="connsiteY1" fmla="*/ 54191 h 54191"/>
              <a:gd name="connsiteX0" fmla="*/ 3468556 w 3468556"/>
              <a:gd name="connsiteY0" fmla="*/ 14082 h 53171"/>
              <a:gd name="connsiteX1" fmla="*/ 0 w 3468556"/>
              <a:gd name="connsiteY1" fmla="*/ 53171 h 53171"/>
              <a:gd name="connsiteX0" fmla="*/ 3468556 w 3468556"/>
              <a:gd name="connsiteY0" fmla="*/ 16438 h 55527"/>
              <a:gd name="connsiteX1" fmla="*/ 0 w 3468556"/>
              <a:gd name="connsiteY1" fmla="*/ 55527 h 55527"/>
              <a:gd name="connsiteX0" fmla="*/ 1468847 w 1468847"/>
              <a:gd name="connsiteY0" fmla="*/ 41105 h 41105"/>
              <a:gd name="connsiteX1" fmla="*/ 0 w 1468847"/>
              <a:gd name="connsiteY1" fmla="*/ 16915 h 41105"/>
              <a:gd name="connsiteX0" fmla="*/ 1468847 w 1468847"/>
              <a:gd name="connsiteY0" fmla="*/ 33949 h 33949"/>
              <a:gd name="connsiteX1" fmla="*/ 0 w 1468847"/>
              <a:gd name="connsiteY1" fmla="*/ 9759 h 33949"/>
              <a:gd name="connsiteX0" fmla="*/ 1468847 w 1468847"/>
              <a:gd name="connsiteY0" fmla="*/ 34366 h 34366"/>
              <a:gd name="connsiteX1" fmla="*/ 0 w 1468847"/>
              <a:gd name="connsiteY1" fmla="*/ 10176 h 34366"/>
              <a:gd name="connsiteX0" fmla="*/ 2274036 w 2274035"/>
              <a:gd name="connsiteY0" fmla="*/ 21906 h 25898"/>
              <a:gd name="connsiteX1" fmla="*/ 0 w 2274035"/>
              <a:gd name="connsiteY1" fmla="*/ 25898 h 25898"/>
              <a:gd name="connsiteX0" fmla="*/ 2274036 w 2274035"/>
              <a:gd name="connsiteY0" fmla="*/ 0 h 3992"/>
              <a:gd name="connsiteX1" fmla="*/ 0 w 2274035"/>
              <a:gd name="connsiteY1" fmla="*/ 3992 h 3992"/>
              <a:gd name="connsiteX0" fmla="*/ 10245 w 10245"/>
              <a:gd name="connsiteY0" fmla="*/ 0 h 13854"/>
              <a:gd name="connsiteX1" fmla="*/ 0 w 10245"/>
              <a:gd name="connsiteY1" fmla="*/ 13854 h 13854"/>
              <a:gd name="connsiteX0" fmla="*/ 10245 w 10245"/>
              <a:gd name="connsiteY0" fmla="*/ 18456 h 32310"/>
              <a:gd name="connsiteX1" fmla="*/ 0 w 10245"/>
              <a:gd name="connsiteY1" fmla="*/ 32310 h 32310"/>
              <a:gd name="connsiteX0" fmla="*/ 10293 w 10293"/>
              <a:gd name="connsiteY0" fmla="*/ 14685 h 51578"/>
              <a:gd name="connsiteX1" fmla="*/ 0 w 10293"/>
              <a:gd name="connsiteY1" fmla="*/ 51578 h 51578"/>
              <a:gd name="connsiteX0" fmla="*/ 10293 w 10293"/>
              <a:gd name="connsiteY0" fmla="*/ 7405 h 44298"/>
              <a:gd name="connsiteX1" fmla="*/ 0 w 10293"/>
              <a:gd name="connsiteY1" fmla="*/ 44298 h 44298"/>
            </a:gdLst>
            <a:ahLst/>
            <a:cxnLst>
              <a:cxn ang="0">
                <a:pos x="connsiteX0" y="connsiteY0"/>
              </a:cxn>
              <a:cxn ang="0">
                <a:pos x="connsiteX1" y="connsiteY1"/>
              </a:cxn>
            </a:cxnLst>
            <a:rect l="l" t="t" r="r" b="b"/>
            <a:pathLst>
              <a:path w="10293" h="44298">
                <a:moveTo>
                  <a:pt x="10293" y="7405"/>
                </a:moveTo>
                <a:cubicBezTo>
                  <a:pt x="7301" y="-20637"/>
                  <a:pt x="3415" y="39680"/>
                  <a:pt x="0" y="44298"/>
                </a:cubicBezTo>
              </a:path>
            </a:pathLst>
          </a:custGeom>
          <a:noFill/>
          <a:ln w="19050" cap="flat" cmpd="sng" algn="ctr">
            <a:solidFill>
              <a:schemeClr val="tx1">
                <a:lumMod val="65000"/>
                <a:lumOff val="35000"/>
              </a:schemeClr>
            </a:solidFill>
            <a:prstDash val="solid"/>
            <a:round/>
            <a:headEnd type="triangl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60" name="Freeform 159"/>
          <p:cNvSpPr/>
          <p:nvPr/>
        </p:nvSpPr>
        <p:spPr bwMode="auto">
          <a:xfrm>
            <a:off x="8005085" y="1508671"/>
            <a:ext cx="584047" cy="198639"/>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602556 w 1859742"/>
              <a:gd name="connsiteY0" fmla="*/ 0 h 154787"/>
              <a:gd name="connsiteX1" fmla="*/ 1 w 1859742"/>
              <a:gd name="connsiteY1" fmla="*/ 154787 h 154787"/>
              <a:gd name="connsiteX0" fmla="*/ 602556 w 1253638"/>
              <a:gd name="connsiteY0" fmla="*/ 0 h 154787"/>
              <a:gd name="connsiteX1" fmla="*/ 1 w 1253638"/>
              <a:gd name="connsiteY1" fmla="*/ 154787 h 154787"/>
              <a:gd name="connsiteX0" fmla="*/ 877143 w 1377356"/>
              <a:gd name="connsiteY0" fmla="*/ 0 h 154787"/>
              <a:gd name="connsiteX1" fmla="*/ 0 w 1377356"/>
              <a:gd name="connsiteY1" fmla="*/ 154787 h 154787"/>
              <a:gd name="connsiteX0" fmla="*/ 877143 w 1024969"/>
              <a:gd name="connsiteY0" fmla="*/ 0 h 154787"/>
              <a:gd name="connsiteX1" fmla="*/ 0 w 1024969"/>
              <a:gd name="connsiteY1" fmla="*/ 154787 h 154787"/>
              <a:gd name="connsiteX0" fmla="*/ 4395289 w 4416558"/>
              <a:gd name="connsiteY0" fmla="*/ 0 h 53010"/>
              <a:gd name="connsiteX1" fmla="*/ 0 w 4416558"/>
              <a:gd name="connsiteY1" fmla="*/ 49715 h 53010"/>
              <a:gd name="connsiteX0" fmla="*/ 4395289 w 4395289"/>
              <a:gd name="connsiteY0" fmla="*/ 0 h 49715"/>
              <a:gd name="connsiteX1" fmla="*/ 0 w 4395289"/>
              <a:gd name="connsiteY1" fmla="*/ 49715 h 49715"/>
              <a:gd name="connsiteX0" fmla="*/ 4343803 w 4343803"/>
              <a:gd name="connsiteY0" fmla="*/ 0 h 40270"/>
              <a:gd name="connsiteX1" fmla="*/ 0 w 4343803"/>
              <a:gd name="connsiteY1" fmla="*/ 40270 h 40270"/>
              <a:gd name="connsiteX0" fmla="*/ 4343803 w 4343803"/>
              <a:gd name="connsiteY0" fmla="*/ 13921 h 54191"/>
              <a:gd name="connsiteX1" fmla="*/ 0 w 4343803"/>
              <a:gd name="connsiteY1" fmla="*/ 54191 h 54191"/>
              <a:gd name="connsiteX0" fmla="*/ 3468556 w 3468556"/>
              <a:gd name="connsiteY0" fmla="*/ 14082 h 53171"/>
              <a:gd name="connsiteX1" fmla="*/ 0 w 3468556"/>
              <a:gd name="connsiteY1" fmla="*/ 53171 h 53171"/>
              <a:gd name="connsiteX0" fmla="*/ 3468556 w 3468556"/>
              <a:gd name="connsiteY0" fmla="*/ 16438 h 55527"/>
              <a:gd name="connsiteX1" fmla="*/ 0 w 3468556"/>
              <a:gd name="connsiteY1" fmla="*/ 55527 h 55527"/>
              <a:gd name="connsiteX0" fmla="*/ 1468847 w 1468847"/>
              <a:gd name="connsiteY0" fmla="*/ 41105 h 41105"/>
              <a:gd name="connsiteX1" fmla="*/ 0 w 1468847"/>
              <a:gd name="connsiteY1" fmla="*/ 16915 h 41105"/>
              <a:gd name="connsiteX0" fmla="*/ 1468847 w 1468847"/>
              <a:gd name="connsiteY0" fmla="*/ 33949 h 33949"/>
              <a:gd name="connsiteX1" fmla="*/ 0 w 1468847"/>
              <a:gd name="connsiteY1" fmla="*/ 9759 h 33949"/>
              <a:gd name="connsiteX0" fmla="*/ 1468847 w 1468847"/>
              <a:gd name="connsiteY0" fmla="*/ 34366 h 34366"/>
              <a:gd name="connsiteX1" fmla="*/ 0 w 1468847"/>
              <a:gd name="connsiteY1" fmla="*/ 10176 h 34366"/>
            </a:gdLst>
            <a:ahLst/>
            <a:cxnLst>
              <a:cxn ang="0">
                <a:pos x="connsiteX0" y="connsiteY0"/>
              </a:cxn>
              <a:cxn ang="0">
                <a:pos x="connsiteX1" y="connsiteY1"/>
              </a:cxn>
            </a:cxnLst>
            <a:rect l="l" t="t" r="r" b="b"/>
            <a:pathLst>
              <a:path w="1468847" h="34366">
                <a:moveTo>
                  <a:pt x="1468847" y="34366"/>
                </a:moveTo>
                <a:cubicBezTo>
                  <a:pt x="1432199" y="-10255"/>
                  <a:pt x="501951" y="-3267"/>
                  <a:pt x="0" y="10176"/>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4" name="Freeform 3"/>
          <p:cNvSpPr/>
          <p:nvPr/>
        </p:nvSpPr>
        <p:spPr bwMode="auto">
          <a:xfrm>
            <a:off x="1951839" y="3124901"/>
            <a:ext cx="692776" cy="1201440"/>
          </a:xfrm>
          <a:custGeom>
            <a:avLst/>
            <a:gdLst>
              <a:gd name="connsiteX0" fmla="*/ 0 w 1037229"/>
              <a:gd name="connsiteY0" fmla="*/ 0 h 1160059"/>
              <a:gd name="connsiteX1" fmla="*/ 388961 w 1037229"/>
              <a:gd name="connsiteY1" fmla="*/ 777922 h 1160059"/>
              <a:gd name="connsiteX2" fmla="*/ 1037229 w 1037229"/>
              <a:gd name="connsiteY2" fmla="*/ 1160059 h 1160059"/>
            </a:gdLst>
            <a:ahLst/>
            <a:cxnLst>
              <a:cxn ang="0">
                <a:pos x="connsiteX0" y="connsiteY0"/>
              </a:cxn>
              <a:cxn ang="0">
                <a:pos x="connsiteX1" y="connsiteY1"/>
              </a:cxn>
              <a:cxn ang="0">
                <a:pos x="connsiteX2" y="connsiteY2"/>
              </a:cxn>
            </a:cxnLst>
            <a:rect l="l" t="t" r="r" b="b"/>
            <a:pathLst>
              <a:path w="1037229" h="1160059">
                <a:moveTo>
                  <a:pt x="0" y="0"/>
                </a:moveTo>
                <a:cubicBezTo>
                  <a:pt x="108045" y="292289"/>
                  <a:pt x="216090" y="584579"/>
                  <a:pt x="388961" y="777922"/>
                </a:cubicBezTo>
                <a:cubicBezTo>
                  <a:pt x="561832" y="971265"/>
                  <a:pt x="799530" y="1065662"/>
                  <a:pt x="1037229" y="1160059"/>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3" name="Rectangle 2"/>
          <p:cNvSpPr/>
          <p:nvPr/>
        </p:nvSpPr>
        <p:spPr bwMode="auto">
          <a:xfrm>
            <a:off x="5581498" y="5834531"/>
            <a:ext cx="3524028" cy="100574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2" name="Freeform 1"/>
          <p:cNvSpPr/>
          <p:nvPr/>
        </p:nvSpPr>
        <p:spPr bwMode="auto">
          <a:xfrm>
            <a:off x="6491188" y="3473353"/>
            <a:ext cx="2253186" cy="2217966"/>
          </a:xfrm>
          <a:custGeom>
            <a:avLst/>
            <a:gdLst>
              <a:gd name="connsiteX0" fmla="*/ 1630908 w 2140216"/>
              <a:gd name="connsiteY0" fmla="*/ 0 h 3065084"/>
              <a:gd name="connsiteX1" fmla="*/ 2129051 w 2140216"/>
              <a:gd name="connsiteY1" fmla="*/ 1671851 h 3065084"/>
              <a:gd name="connsiteX2" fmla="*/ 1856096 w 2140216"/>
              <a:gd name="connsiteY2" fmla="*/ 2906974 h 3065084"/>
              <a:gd name="connsiteX3" fmla="*/ 559558 w 2140216"/>
              <a:gd name="connsiteY3" fmla="*/ 3043451 h 3065084"/>
              <a:gd name="connsiteX4" fmla="*/ 0 w 2140216"/>
              <a:gd name="connsiteY4" fmla="*/ 2859206 h 3065084"/>
              <a:gd name="connsiteX0" fmla="*/ 1630908 w 2140216"/>
              <a:gd name="connsiteY0" fmla="*/ 999 h 3066083"/>
              <a:gd name="connsiteX1" fmla="*/ 2129051 w 2140216"/>
              <a:gd name="connsiteY1" fmla="*/ 1672850 h 3066083"/>
              <a:gd name="connsiteX2" fmla="*/ 1856096 w 2140216"/>
              <a:gd name="connsiteY2" fmla="*/ 2907973 h 3066083"/>
              <a:gd name="connsiteX3" fmla="*/ 559558 w 2140216"/>
              <a:gd name="connsiteY3" fmla="*/ 3044450 h 3066083"/>
              <a:gd name="connsiteX4" fmla="*/ 0 w 2140216"/>
              <a:gd name="connsiteY4" fmla="*/ 2860205 h 3066083"/>
              <a:gd name="connsiteX0" fmla="*/ 1630908 w 2140216"/>
              <a:gd name="connsiteY0" fmla="*/ 2156 h 2255199"/>
              <a:gd name="connsiteX1" fmla="*/ 2129051 w 2140216"/>
              <a:gd name="connsiteY1" fmla="*/ 861966 h 2255199"/>
              <a:gd name="connsiteX2" fmla="*/ 1856096 w 2140216"/>
              <a:gd name="connsiteY2" fmla="*/ 2097089 h 2255199"/>
              <a:gd name="connsiteX3" fmla="*/ 559558 w 2140216"/>
              <a:gd name="connsiteY3" fmla="*/ 2233566 h 2255199"/>
              <a:gd name="connsiteX4" fmla="*/ 0 w 2140216"/>
              <a:gd name="connsiteY4" fmla="*/ 2049321 h 2255199"/>
              <a:gd name="connsiteX0" fmla="*/ 1630908 w 2139155"/>
              <a:gd name="connsiteY0" fmla="*/ 1820 h 2254863"/>
              <a:gd name="connsiteX1" fmla="*/ 2129051 w 2139155"/>
              <a:gd name="connsiteY1" fmla="*/ 861630 h 2254863"/>
              <a:gd name="connsiteX2" fmla="*/ 1856096 w 2139155"/>
              <a:gd name="connsiteY2" fmla="*/ 2096753 h 2254863"/>
              <a:gd name="connsiteX3" fmla="*/ 559558 w 2139155"/>
              <a:gd name="connsiteY3" fmla="*/ 2233230 h 2254863"/>
              <a:gd name="connsiteX4" fmla="*/ 0 w 2139155"/>
              <a:gd name="connsiteY4" fmla="*/ 2048985 h 2254863"/>
              <a:gd name="connsiteX0" fmla="*/ 1630908 w 2177180"/>
              <a:gd name="connsiteY0" fmla="*/ 1838 h 2255277"/>
              <a:gd name="connsiteX1" fmla="*/ 2172942 w 2177180"/>
              <a:gd name="connsiteY1" fmla="*/ 854332 h 2255277"/>
              <a:gd name="connsiteX2" fmla="*/ 1856096 w 2177180"/>
              <a:gd name="connsiteY2" fmla="*/ 2096771 h 2255277"/>
              <a:gd name="connsiteX3" fmla="*/ 559558 w 2177180"/>
              <a:gd name="connsiteY3" fmla="*/ 2233248 h 2255277"/>
              <a:gd name="connsiteX4" fmla="*/ 0 w 2177180"/>
              <a:gd name="connsiteY4" fmla="*/ 2049003 h 2255277"/>
              <a:gd name="connsiteX0" fmla="*/ 1630908 w 2177180"/>
              <a:gd name="connsiteY0" fmla="*/ 1838 h 2246190"/>
              <a:gd name="connsiteX1" fmla="*/ 2172942 w 2177180"/>
              <a:gd name="connsiteY1" fmla="*/ 854332 h 2246190"/>
              <a:gd name="connsiteX2" fmla="*/ 1856096 w 2177180"/>
              <a:gd name="connsiteY2" fmla="*/ 2096771 h 2246190"/>
              <a:gd name="connsiteX3" fmla="*/ 983839 w 2177180"/>
              <a:gd name="connsiteY3" fmla="*/ 2218618 h 2246190"/>
              <a:gd name="connsiteX4" fmla="*/ 0 w 2177180"/>
              <a:gd name="connsiteY4" fmla="*/ 2049003 h 2246190"/>
              <a:gd name="connsiteX0" fmla="*/ 1630908 w 2188182"/>
              <a:gd name="connsiteY0" fmla="*/ 2108 h 2220074"/>
              <a:gd name="connsiteX1" fmla="*/ 2172942 w 2188182"/>
              <a:gd name="connsiteY1" fmla="*/ 854602 h 2220074"/>
              <a:gd name="connsiteX2" fmla="*/ 1943878 w 2188182"/>
              <a:gd name="connsiteY2" fmla="*/ 1972683 h 2220074"/>
              <a:gd name="connsiteX3" fmla="*/ 983839 w 2188182"/>
              <a:gd name="connsiteY3" fmla="*/ 2218888 h 2220074"/>
              <a:gd name="connsiteX4" fmla="*/ 0 w 2188182"/>
              <a:gd name="connsiteY4" fmla="*/ 2049273 h 2220074"/>
              <a:gd name="connsiteX0" fmla="*/ 1630908 w 1964096"/>
              <a:gd name="connsiteY0" fmla="*/ 0 h 2217966"/>
              <a:gd name="connsiteX1" fmla="*/ 1943878 w 1964096"/>
              <a:gd name="connsiteY1" fmla="*/ 1970575 h 2217966"/>
              <a:gd name="connsiteX2" fmla="*/ 983839 w 1964096"/>
              <a:gd name="connsiteY2" fmla="*/ 2216780 h 2217966"/>
              <a:gd name="connsiteX3" fmla="*/ 0 w 1964096"/>
              <a:gd name="connsiteY3" fmla="*/ 2047165 h 2217966"/>
              <a:gd name="connsiteX0" fmla="*/ 1630908 w 2203078"/>
              <a:gd name="connsiteY0" fmla="*/ 0 h 2217966"/>
              <a:gd name="connsiteX1" fmla="*/ 1943878 w 2203078"/>
              <a:gd name="connsiteY1" fmla="*/ 1970575 h 2217966"/>
              <a:gd name="connsiteX2" fmla="*/ 983839 w 2203078"/>
              <a:gd name="connsiteY2" fmla="*/ 2216780 h 2217966"/>
              <a:gd name="connsiteX3" fmla="*/ 0 w 2203078"/>
              <a:gd name="connsiteY3" fmla="*/ 2047165 h 2217966"/>
              <a:gd name="connsiteX0" fmla="*/ 1630908 w 2253186"/>
              <a:gd name="connsiteY0" fmla="*/ 0 h 2217966"/>
              <a:gd name="connsiteX1" fmla="*/ 1943878 w 2253186"/>
              <a:gd name="connsiteY1" fmla="*/ 1970575 h 2217966"/>
              <a:gd name="connsiteX2" fmla="*/ 983839 w 2253186"/>
              <a:gd name="connsiteY2" fmla="*/ 2216780 h 2217966"/>
              <a:gd name="connsiteX3" fmla="*/ 0 w 2253186"/>
              <a:gd name="connsiteY3" fmla="*/ 2047165 h 2217966"/>
            </a:gdLst>
            <a:ahLst/>
            <a:cxnLst>
              <a:cxn ang="0">
                <a:pos x="connsiteX0" y="connsiteY0"/>
              </a:cxn>
              <a:cxn ang="0">
                <a:pos x="connsiteX1" y="connsiteY1"/>
              </a:cxn>
              <a:cxn ang="0">
                <a:pos x="connsiteX2" y="connsiteY2"/>
              </a:cxn>
              <a:cxn ang="0">
                <a:pos x="connsiteX3" y="connsiteY3"/>
              </a:cxn>
            </a:cxnLst>
            <a:rect l="l" t="t" r="r" b="b"/>
            <a:pathLst>
              <a:path w="2253186" h="2217966">
                <a:moveTo>
                  <a:pt x="1630908" y="0"/>
                </a:moveTo>
                <a:cubicBezTo>
                  <a:pt x="2617825" y="308123"/>
                  <a:pt x="2196764" y="1680433"/>
                  <a:pt x="1943878" y="1970575"/>
                </a:cubicBezTo>
                <a:cubicBezTo>
                  <a:pt x="1745694" y="2197956"/>
                  <a:pt x="1293188" y="2224741"/>
                  <a:pt x="983839" y="2216780"/>
                </a:cubicBezTo>
                <a:cubicBezTo>
                  <a:pt x="674490" y="2208819"/>
                  <a:pt x="125104" y="2135307"/>
                  <a:pt x="0" y="2047165"/>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pitchFamily="-65" charset="0"/>
              <a:ea typeface="Arial" pitchFamily="-65" charset="0"/>
              <a:cs typeface="Arial" pitchFamily="-65" charset="0"/>
            </a:endParaRPr>
          </a:p>
        </p:txBody>
      </p:sp>
      <p:sp>
        <p:nvSpPr>
          <p:cNvPr id="141" name="Freeform 140"/>
          <p:cNvSpPr/>
          <p:nvPr/>
        </p:nvSpPr>
        <p:spPr bwMode="auto">
          <a:xfrm rot="2330860" flipH="1" flipV="1">
            <a:off x="3880935" y="3400423"/>
            <a:ext cx="1205185" cy="210972"/>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388683"/>
              <a:gd name="connsiteY0" fmla="*/ 384702 h 627986"/>
              <a:gd name="connsiteX1" fmla="*/ 16388683 w 16388683"/>
              <a:gd name="connsiteY1" fmla="*/ 627986 h 627986"/>
              <a:gd name="connsiteX0" fmla="*/ 0 w 16388683"/>
              <a:gd name="connsiteY0" fmla="*/ 504994 h 748278"/>
              <a:gd name="connsiteX1" fmla="*/ 16388683 w 16388683"/>
              <a:gd name="connsiteY1" fmla="*/ 748278 h 748278"/>
              <a:gd name="connsiteX0" fmla="*/ -4 w 19993757"/>
              <a:gd name="connsiteY0" fmla="*/ 387986 h 1039692"/>
              <a:gd name="connsiteX1" fmla="*/ 19993757 w 19993757"/>
              <a:gd name="connsiteY1" fmla="*/ 1039692 h 1039692"/>
              <a:gd name="connsiteX0" fmla="*/ -4 w 19993757"/>
              <a:gd name="connsiteY0" fmla="*/ 192141 h 1090754"/>
              <a:gd name="connsiteX1" fmla="*/ 19993757 w 19993757"/>
              <a:gd name="connsiteY1" fmla="*/ 843847 h 1090754"/>
              <a:gd name="connsiteX0" fmla="*/ -4 w 19993757"/>
              <a:gd name="connsiteY0" fmla="*/ 0 h 1342082"/>
              <a:gd name="connsiteX1" fmla="*/ 19993757 w 19993757"/>
              <a:gd name="connsiteY1" fmla="*/ 651706 h 1342082"/>
              <a:gd name="connsiteX0" fmla="*/ 1 w 20256625"/>
              <a:gd name="connsiteY0" fmla="*/ -2 h 1218214"/>
              <a:gd name="connsiteX1" fmla="*/ 20256625 w 20256625"/>
              <a:gd name="connsiteY1" fmla="*/ 433588 h 1218214"/>
              <a:gd name="connsiteX0" fmla="*/ 1 w 20256625"/>
              <a:gd name="connsiteY0" fmla="*/ 1 h 995372"/>
              <a:gd name="connsiteX1" fmla="*/ 20256625 w 20256625"/>
              <a:gd name="connsiteY1" fmla="*/ 433591 h 995372"/>
              <a:gd name="connsiteX0" fmla="*/ 1 w 20256625"/>
              <a:gd name="connsiteY0" fmla="*/ 1 h 699167"/>
              <a:gd name="connsiteX1" fmla="*/ 20256625 w 20256625"/>
              <a:gd name="connsiteY1" fmla="*/ 433591 h 699167"/>
            </a:gdLst>
            <a:ahLst/>
            <a:cxnLst>
              <a:cxn ang="0">
                <a:pos x="connsiteX0" y="connsiteY0"/>
              </a:cxn>
              <a:cxn ang="0">
                <a:pos x="connsiteX1" y="connsiteY1"/>
              </a:cxn>
            </a:cxnLst>
            <a:rect l="l" t="t" r="r" b="b"/>
            <a:pathLst>
              <a:path w="20256625" h="699167">
                <a:moveTo>
                  <a:pt x="1" y="1"/>
                </a:moveTo>
                <a:cubicBezTo>
                  <a:pt x="5564903" y="811741"/>
                  <a:pt x="12486294" y="860488"/>
                  <a:pt x="20256625" y="433591"/>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42" name="Freeform 141"/>
          <p:cNvSpPr/>
          <p:nvPr/>
        </p:nvSpPr>
        <p:spPr bwMode="auto">
          <a:xfrm rot="20502170" flipH="1" flipV="1">
            <a:off x="4147650" y="4128330"/>
            <a:ext cx="738931" cy="119570"/>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388683"/>
              <a:gd name="connsiteY0" fmla="*/ 384702 h 627986"/>
              <a:gd name="connsiteX1" fmla="*/ 16388683 w 16388683"/>
              <a:gd name="connsiteY1" fmla="*/ 627986 h 627986"/>
              <a:gd name="connsiteX0" fmla="*/ 0 w 16388683"/>
              <a:gd name="connsiteY0" fmla="*/ 504994 h 748278"/>
              <a:gd name="connsiteX1" fmla="*/ 16388683 w 16388683"/>
              <a:gd name="connsiteY1" fmla="*/ 748278 h 748278"/>
              <a:gd name="connsiteX0" fmla="*/ 0 w 14388942"/>
              <a:gd name="connsiteY0" fmla="*/ 653327 h 653328"/>
              <a:gd name="connsiteX1" fmla="*/ 14388949 w 14388942"/>
              <a:gd name="connsiteY1" fmla="*/ 549527 h 653328"/>
              <a:gd name="connsiteX0" fmla="*/ 0 w 14388942"/>
              <a:gd name="connsiteY0" fmla="*/ 531090 h 531091"/>
              <a:gd name="connsiteX1" fmla="*/ 14388949 w 14388942"/>
              <a:gd name="connsiteY1" fmla="*/ 427290 h 531091"/>
              <a:gd name="connsiteX0" fmla="*/ 0 w 14388942"/>
              <a:gd name="connsiteY0" fmla="*/ 331064 h 331065"/>
              <a:gd name="connsiteX1" fmla="*/ 14388949 w 14388942"/>
              <a:gd name="connsiteY1" fmla="*/ 227264 h 331065"/>
              <a:gd name="connsiteX0" fmla="*/ -2 w 11832249"/>
              <a:gd name="connsiteY0" fmla="*/ 217731 h 347012"/>
              <a:gd name="connsiteX1" fmla="*/ 11832256 w 11832249"/>
              <a:gd name="connsiteY1" fmla="*/ 347013 h 347012"/>
            </a:gdLst>
            <a:ahLst/>
            <a:cxnLst>
              <a:cxn ang="0">
                <a:pos x="connsiteX0" y="connsiteY0"/>
              </a:cxn>
              <a:cxn ang="0">
                <a:pos x="connsiteX1" y="connsiteY1"/>
              </a:cxn>
            </a:cxnLst>
            <a:rect l="l" t="t" r="r" b="b"/>
            <a:pathLst>
              <a:path w="11832249" h="347012">
                <a:moveTo>
                  <a:pt x="-2" y="217731"/>
                </a:moveTo>
                <a:cubicBezTo>
                  <a:pt x="3453229" y="-148483"/>
                  <a:pt x="6084505" y="-16954"/>
                  <a:pt x="11832256" y="347013"/>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44" name="Freeform 143"/>
          <p:cNvSpPr/>
          <p:nvPr/>
        </p:nvSpPr>
        <p:spPr bwMode="auto">
          <a:xfrm rot="4500648" flipH="1" flipV="1">
            <a:off x="1989141" y="2508879"/>
            <a:ext cx="1830903" cy="1195256"/>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388683"/>
              <a:gd name="connsiteY0" fmla="*/ 384702 h 627986"/>
              <a:gd name="connsiteX1" fmla="*/ 16388683 w 16388683"/>
              <a:gd name="connsiteY1" fmla="*/ 627986 h 627986"/>
              <a:gd name="connsiteX0" fmla="*/ 0 w 16388683"/>
              <a:gd name="connsiteY0" fmla="*/ 504994 h 748278"/>
              <a:gd name="connsiteX1" fmla="*/ 16388683 w 16388683"/>
              <a:gd name="connsiteY1" fmla="*/ 748278 h 748278"/>
              <a:gd name="connsiteX0" fmla="*/ 0 w 18608820"/>
              <a:gd name="connsiteY0" fmla="*/ 178641 h 2710695"/>
              <a:gd name="connsiteX1" fmla="*/ 18608816 w 18608820"/>
              <a:gd name="connsiteY1" fmla="*/ 2710696 h 2710695"/>
              <a:gd name="connsiteX0" fmla="*/ 0 w 18608820"/>
              <a:gd name="connsiteY0" fmla="*/ 625810 h 3157864"/>
              <a:gd name="connsiteX1" fmla="*/ 18608816 w 18608820"/>
              <a:gd name="connsiteY1" fmla="*/ 3157865 h 3157864"/>
              <a:gd name="connsiteX0" fmla="*/ 0 w 18608820"/>
              <a:gd name="connsiteY0" fmla="*/ 822949 h 3355003"/>
              <a:gd name="connsiteX1" fmla="*/ 311241 w 18608820"/>
              <a:gd name="connsiteY1" fmla="*/ 541762 h 3355003"/>
              <a:gd name="connsiteX2" fmla="*/ 18608816 w 18608820"/>
              <a:gd name="connsiteY2" fmla="*/ 3355004 h 3355003"/>
            </a:gdLst>
            <a:ahLst/>
            <a:cxnLst>
              <a:cxn ang="0">
                <a:pos x="connsiteX0" y="connsiteY0"/>
              </a:cxn>
              <a:cxn ang="0">
                <a:pos x="connsiteX1" y="connsiteY1"/>
              </a:cxn>
              <a:cxn ang="0">
                <a:pos x="connsiteX2" y="connsiteY2"/>
              </a:cxn>
            </a:cxnLst>
            <a:rect l="l" t="t" r="r" b="b"/>
            <a:pathLst>
              <a:path w="18608820" h="3355003">
                <a:moveTo>
                  <a:pt x="0" y="822949"/>
                </a:moveTo>
                <a:cubicBezTo>
                  <a:pt x="27349" y="823416"/>
                  <a:pt x="277055" y="541178"/>
                  <a:pt x="311241" y="541762"/>
                </a:cubicBezTo>
                <a:cubicBezTo>
                  <a:pt x="9390555" y="-355124"/>
                  <a:pt x="17431658" y="-565456"/>
                  <a:pt x="18608816" y="3355004"/>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39" name="Freeform 138"/>
          <p:cNvSpPr/>
          <p:nvPr/>
        </p:nvSpPr>
        <p:spPr bwMode="auto">
          <a:xfrm rot="17015922" flipH="1" flipV="1">
            <a:off x="2884788" y="2380853"/>
            <a:ext cx="836407" cy="144794"/>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388683"/>
              <a:gd name="connsiteY0" fmla="*/ 384702 h 627986"/>
              <a:gd name="connsiteX1" fmla="*/ 16388683 w 16388683"/>
              <a:gd name="connsiteY1" fmla="*/ 627986 h 627986"/>
              <a:gd name="connsiteX0" fmla="*/ 0 w 16388683"/>
              <a:gd name="connsiteY0" fmla="*/ 504994 h 748278"/>
              <a:gd name="connsiteX1" fmla="*/ 16388683 w 16388683"/>
              <a:gd name="connsiteY1" fmla="*/ 748278 h 748278"/>
            </a:gdLst>
            <a:ahLst/>
            <a:cxnLst>
              <a:cxn ang="0">
                <a:pos x="connsiteX0" y="connsiteY0"/>
              </a:cxn>
              <a:cxn ang="0">
                <a:pos x="connsiteX1" y="connsiteY1"/>
              </a:cxn>
            </a:cxnLst>
            <a:rect l="l" t="t" r="r" b="b"/>
            <a:pathLst>
              <a:path w="16388683" h="748278">
                <a:moveTo>
                  <a:pt x="0" y="504994"/>
                </a:moveTo>
                <a:cubicBezTo>
                  <a:pt x="9243408" y="-389090"/>
                  <a:pt x="13214963" y="38641"/>
                  <a:pt x="16388683" y="748278"/>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40" name="Freeform 139"/>
          <p:cNvSpPr/>
          <p:nvPr/>
        </p:nvSpPr>
        <p:spPr bwMode="auto">
          <a:xfrm rot="10800000" flipH="1" flipV="1">
            <a:off x="4004065" y="2785978"/>
            <a:ext cx="836407" cy="144794"/>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388683"/>
              <a:gd name="connsiteY0" fmla="*/ 384702 h 627986"/>
              <a:gd name="connsiteX1" fmla="*/ 16388683 w 16388683"/>
              <a:gd name="connsiteY1" fmla="*/ 627986 h 627986"/>
              <a:gd name="connsiteX0" fmla="*/ 0 w 16388683"/>
              <a:gd name="connsiteY0" fmla="*/ 504994 h 748278"/>
              <a:gd name="connsiteX1" fmla="*/ 16388683 w 16388683"/>
              <a:gd name="connsiteY1" fmla="*/ 748278 h 748278"/>
            </a:gdLst>
            <a:ahLst/>
            <a:cxnLst>
              <a:cxn ang="0">
                <a:pos x="connsiteX0" y="connsiteY0"/>
              </a:cxn>
              <a:cxn ang="0">
                <a:pos x="connsiteX1" y="connsiteY1"/>
              </a:cxn>
            </a:cxnLst>
            <a:rect l="l" t="t" r="r" b="b"/>
            <a:pathLst>
              <a:path w="16388683" h="748278">
                <a:moveTo>
                  <a:pt x="0" y="504994"/>
                </a:moveTo>
                <a:cubicBezTo>
                  <a:pt x="9243408" y="-389090"/>
                  <a:pt x="13214963" y="38641"/>
                  <a:pt x="16388683" y="748278"/>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43" name="Freeform 142"/>
          <p:cNvSpPr/>
          <p:nvPr/>
        </p:nvSpPr>
        <p:spPr bwMode="auto">
          <a:xfrm rot="20502170" flipH="1" flipV="1">
            <a:off x="3682655" y="3222211"/>
            <a:ext cx="1305115" cy="569208"/>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388683"/>
              <a:gd name="connsiteY0" fmla="*/ 384702 h 627986"/>
              <a:gd name="connsiteX1" fmla="*/ 16388683 w 16388683"/>
              <a:gd name="connsiteY1" fmla="*/ 627986 h 627986"/>
              <a:gd name="connsiteX0" fmla="*/ 0 w 16388683"/>
              <a:gd name="connsiteY0" fmla="*/ 504994 h 748278"/>
              <a:gd name="connsiteX1" fmla="*/ 16388683 w 16388683"/>
              <a:gd name="connsiteY1" fmla="*/ 748278 h 748278"/>
              <a:gd name="connsiteX0" fmla="*/ 0 w 16388683"/>
              <a:gd name="connsiteY0" fmla="*/ 383780 h 627064"/>
              <a:gd name="connsiteX1" fmla="*/ 16388683 w 16388683"/>
              <a:gd name="connsiteY1" fmla="*/ 627064 h 627064"/>
              <a:gd name="connsiteX0" fmla="*/ 0 w 15674292"/>
              <a:gd name="connsiteY0" fmla="*/ 604611 h 604610"/>
              <a:gd name="connsiteX1" fmla="*/ 15674287 w 15674292"/>
              <a:gd name="connsiteY1" fmla="*/ 230656 h 604610"/>
              <a:gd name="connsiteX0" fmla="*/ 1 w 15796863"/>
              <a:gd name="connsiteY0" fmla="*/ 746317 h 746317"/>
              <a:gd name="connsiteX1" fmla="*/ 15796858 w 15796863"/>
              <a:gd name="connsiteY1" fmla="*/ 139987 h 746317"/>
              <a:gd name="connsiteX0" fmla="*/ 1 w 15796863"/>
              <a:gd name="connsiteY0" fmla="*/ 606330 h 606330"/>
              <a:gd name="connsiteX1" fmla="*/ 15796858 w 15796863"/>
              <a:gd name="connsiteY1" fmla="*/ 0 h 606330"/>
              <a:gd name="connsiteX0" fmla="*/ 1 w 15796863"/>
              <a:gd name="connsiteY0" fmla="*/ 606330 h 606330"/>
              <a:gd name="connsiteX1" fmla="*/ 15796858 w 15796863"/>
              <a:gd name="connsiteY1" fmla="*/ 0 h 606330"/>
              <a:gd name="connsiteX0" fmla="*/ -4 w 15902481"/>
              <a:gd name="connsiteY0" fmla="*/ 522263 h 522262"/>
              <a:gd name="connsiteX1" fmla="*/ 15902476 w 15902481"/>
              <a:gd name="connsiteY1" fmla="*/ 0 h 522262"/>
              <a:gd name="connsiteX0" fmla="*/ -4 w 15902481"/>
              <a:gd name="connsiteY0" fmla="*/ 522263 h 522263"/>
              <a:gd name="connsiteX1" fmla="*/ 15902476 w 15902481"/>
              <a:gd name="connsiteY1" fmla="*/ 0 h 522263"/>
              <a:gd name="connsiteX0" fmla="*/ -4 w 15902481"/>
              <a:gd name="connsiteY0" fmla="*/ 522263 h 522263"/>
              <a:gd name="connsiteX1" fmla="*/ 15902476 w 15902481"/>
              <a:gd name="connsiteY1" fmla="*/ 0 h 522263"/>
              <a:gd name="connsiteX0" fmla="*/ -4 w 15902481"/>
              <a:gd name="connsiteY0" fmla="*/ 522263 h 522263"/>
              <a:gd name="connsiteX1" fmla="*/ 15902476 w 15902481"/>
              <a:gd name="connsiteY1" fmla="*/ 0 h 522263"/>
              <a:gd name="connsiteX0" fmla="*/ -4 w 15902481"/>
              <a:gd name="connsiteY0" fmla="*/ 522263 h 522263"/>
              <a:gd name="connsiteX1" fmla="*/ 15902476 w 15902481"/>
              <a:gd name="connsiteY1" fmla="*/ 0 h 522263"/>
            </a:gdLst>
            <a:ahLst/>
            <a:cxnLst>
              <a:cxn ang="0">
                <a:pos x="connsiteX0" y="connsiteY0"/>
              </a:cxn>
              <a:cxn ang="0">
                <a:pos x="connsiteX1" y="connsiteY1"/>
              </a:cxn>
            </a:cxnLst>
            <a:rect l="l" t="t" r="r" b="b"/>
            <a:pathLst>
              <a:path w="15902481" h="522263">
                <a:moveTo>
                  <a:pt x="-4" y="522263"/>
                </a:moveTo>
                <a:cubicBezTo>
                  <a:pt x="1253810" y="116653"/>
                  <a:pt x="6346263" y="8645"/>
                  <a:pt x="15902476" y="0"/>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37" name="Freeform 136"/>
          <p:cNvSpPr/>
          <p:nvPr/>
        </p:nvSpPr>
        <p:spPr bwMode="auto">
          <a:xfrm>
            <a:off x="5877897" y="1435763"/>
            <a:ext cx="1379177" cy="320952"/>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602556 w 1859742"/>
              <a:gd name="connsiteY0" fmla="*/ 0 h 154787"/>
              <a:gd name="connsiteX1" fmla="*/ 1 w 1859742"/>
              <a:gd name="connsiteY1" fmla="*/ 154787 h 154787"/>
              <a:gd name="connsiteX0" fmla="*/ 602556 w 1253638"/>
              <a:gd name="connsiteY0" fmla="*/ 0 h 154787"/>
              <a:gd name="connsiteX1" fmla="*/ 1 w 1253638"/>
              <a:gd name="connsiteY1" fmla="*/ 154787 h 154787"/>
              <a:gd name="connsiteX0" fmla="*/ 877143 w 1377356"/>
              <a:gd name="connsiteY0" fmla="*/ 0 h 154787"/>
              <a:gd name="connsiteX1" fmla="*/ 0 w 1377356"/>
              <a:gd name="connsiteY1" fmla="*/ 154787 h 154787"/>
              <a:gd name="connsiteX0" fmla="*/ 877143 w 1024969"/>
              <a:gd name="connsiteY0" fmla="*/ 0 h 154787"/>
              <a:gd name="connsiteX1" fmla="*/ 0 w 1024969"/>
              <a:gd name="connsiteY1" fmla="*/ 154787 h 154787"/>
              <a:gd name="connsiteX0" fmla="*/ 4395289 w 4416558"/>
              <a:gd name="connsiteY0" fmla="*/ 0 h 53010"/>
              <a:gd name="connsiteX1" fmla="*/ 0 w 4416558"/>
              <a:gd name="connsiteY1" fmla="*/ 49715 h 53010"/>
              <a:gd name="connsiteX0" fmla="*/ 4395289 w 4395289"/>
              <a:gd name="connsiteY0" fmla="*/ 0 h 49715"/>
              <a:gd name="connsiteX1" fmla="*/ 0 w 4395289"/>
              <a:gd name="connsiteY1" fmla="*/ 49715 h 49715"/>
              <a:gd name="connsiteX0" fmla="*/ 4343803 w 4343803"/>
              <a:gd name="connsiteY0" fmla="*/ 0 h 40270"/>
              <a:gd name="connsiteX1" fmla="*/ 0 w 4343803"/>
              <a:gd name="connsiteY1" fmla="*/ 40270 h 40270"/>
              <a:gd name="connsiteX0" fmla="*/ 4343803 w 4343803"/>
              <a:gd name="connsiteY0" fmla="*/ 13921 h 54191"/>
              <a:gd name="connsiteX1" fmla="*/ 0 w 4343803"/>
              <a:gd name="connsiteY1" fmla="*/ 54191 h 54191"/>
              <a:gd name="connsiteX0" fmla="*/ 3468556 w 3468556"/>
              <a:gd name="connsiteY0" fmla="*/ 14082 h 53171"/>
              <a:gd name="connsiteX1" fmla="*/ 0 w 3468556"/>
              <a:gd name="connsiteY1" fmla="*/ 53171 h 53171"/>
              <a:gd name="connsiteX0" fmla="*/ 3468556 w 3468556"/>
              <a:gd name="connsiteY0" fmla="*/ 16438 h 55527"/>
              <a:gd name="connsiteX1" fmla="*/ 0 w 3468556"/>
              <a:gd name="connsiteY1" fmla="*/ 55527 h 55527"/>
            </a:gdLst>
            <a:ahLst/>
            <a:cxnLst>
              <a:cxn ang="0">
                <a:pos x="connsiteX0" y="connsiteY0"/>
              </a:cxn>
              <a:cxn ang="0">
                <a:pos x="connsiteX1" y="connsiteY1"/>
              </a:cxn>
            </a:cxnLst>
            <a:rect l="l" t="t" r="r" b="b"/>
            <a:pathLst>
              <a:path w="3468556" h="55527">
                <a:moveTo>
                  <a:pt x="3468556" y="16438"/>
                </a:moveTo>
                <a:cubicBezTo>
                  <a:pt x="2072104" y="-26807"/>
                  <a:pt x="1121862" y="25576"/>
                  <a:pt x="0" y="55527"/>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38" name="Freeform 137"/>
          <p:cNvSpPr/>
          <p:nvPr/>
        </p:nvSpPr>
        <p:spPr bwMode="auto">
          <a:xfrm flipH="1">
            <a:off x="6874247" y="1790505"/>
            <a:ext cx="483145" cy="1283721"/>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602556 w 1859742"/>
              <a:gd name="connsiteY0" fmla="*/ 0 h 154787"/>
              <a:gd name="connsiteX1" fmla="*/ 1 w 1859742"/>
              <a:gd name="connsiteY1" fmla="*/ 154787 h 154787"/>
              <a:gd name="connsiteX0" fmla="*/ 602556 w 1253638"/>
              <a:gd name="connsiteY0" fmla="*/ 0 h 154787"/>
              <a:gd name="connsiteX1" fmla="*/ 1 w 1253638"/>
              <a:gd name="connsiteY1" fmla="*/ 154787 h 154787"/>
              <a:gd name="connsiteX0" fmla="*/ 877143 w 1377356"/>
              <a:gd name="connsiteY0" fmla="*/ 0 h 154787"/>
              <a:gd name="connsiteX1" fmla="*/ 0 w 1377356"/>
              <a:gd name="connsiteY1" fmla="*/ 154787 h 154787"/>
              <a:gd name="connsiteX0" fmla="*/ 877143 w 1024969"/>
              <a:gd name="connsiteY0" fmla="*/ 0 h 154787"/>
              <a:gd name="connsiteX1" fmla="*/ 0 w 1024969"/>
              <a:gd name="connsiteY1" fmla="*/ 154787 h 154787"/>
              <a:gd name="connsiteX0" fmla="*/ 127464 w 575772"/>
              <a:gd name="connsiteY0" fmla="*/ 0 h 138969"/>
              <a:gd name="connsiteX1" fmla="*/ 0 w 575772"/>
              <a:gd name="connsiteY1" fmla="*/ 138969 h 138969"/>
              <a:gd name="connsiteX0" fmla="*/ 127464 w 685075"/>
              <a:gd name="connsiteY0" fmla="*/ 0 h 138969"/>
              <a:gd name="connsiteX1" fmla="*/ 0 w 685075"/>
              <a:gd name="connsiteY1" fmla="*/ 138969 h 138969"/>
              <a:gd name="connsiteX0" fmla="*/ 0 w 940108"/>
              <a:gd name="connsiteY0" fmla="*/ 0 h 140946"/>
              <a:gd name="connsiteX1" fmla="*/ 472280 w 940108"/>
              <a:gd name="connsiteY1" fmla="*/ 140946 h 140946"/>
              <a:gd name="connsiteX0" fmla="*/ 0 w 651403"/>
              <a:gd name="connsiteY0" fmla="*/ 0 h 140946"/>
              <a:gd name="connsiteX1" fmla="*/ 472280 w 651403"/>
              <a:gd name="connsiteY1" fmla="*/ 140946 h 140946"/>
              <a:gd name="connsiteX0" fmla="*/ 0 w 707718"/>
              <a:gd name="connsiteY0" fmla="*/ 0 h 123989"/>
              <a:gd name="connsiteX1" fmla="*/ 547287 w 707718"/>
              <a:gd name="connsiteY1" fmla="*/ 123989 h 123989"/>
            </a:gdLst>
            <a:ahLst/>
            <a:cxnLst>
              <a:cxn ang="0">
                <a:pos x="connsiteX0" y="connsiteY0"/>
              </a:cxn>
              <a:cxn ang="0">
                <a:pos x="connsiteX1" y="connsiteY1"/>
              </a:cxn>
            </a:cxnLst>
            <a:rect l="l" t="t" r="r" b="b"/>
            <a:pathLst>
              <a:path w="707718" h="123989">
                <a:moveTo>
                  <a:pt x="0" y="0"/>
                </a:moveTo>
                <a:cubicBezTo>
                  <a:pt x="655387" y="39239"/>
                  <a:pt x="897874" y="78983"/>
                  <a:pt x="547287" y="123989"/>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33" name="Freeform 132"/>
          <p:cNvSpPr/>
          <p:nvPr/>
        </p:nvSpPr>
        <p:spPr bwMode="auto">
          <a:xfrm>
            <a:off x="5773353" y="1107811"/>
            <a:ext cx="53793" cy="540434"/>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 name="connsiteX0" fmla="*/ 3 w 5209451"/>
              <a:gd name="connsiteY0" fmla="*/ 0 h 237298"/>
              <a:gd name="connsiteX1" fmla="*/ 2495950 w 5209451"/>
              <a:gd name="connsiteY1" fmla="*/ 228286 h 237298"/>
              <a:gd name="connsiteX0" fmla="*/ 3 w 4107519"/>
              <a:gd name="connsiteY0" fmla="*/ 0 h 228286"/>
              <a:gd name="connsiteX1" fmla="*/ 2495950 w 4107519"/>
              <a:gd name="connsiteY1" fmla="*/ 228286 h 228286"/>
              <a:gd name="connsiteX0" fmla="*/ 568231 w 3309291"/>
              <a:gd name="connsiteY0" fmla="*/ 0 h 119369"/>
              <a:gd name="connsiteX1" fmla="*/ 1 w 3309291"/>
              <a:gd name="connsiteY1" fmla="*/ 119369 h 119369"/>
              <a:gd name="connsiteX0" fmla="*/ 568231 w 1839675"/>
              <a:gd name="connsiteY0" fmla="*/ 0 h 119369"/>
              <a:gd name="connsiteX1" fmla="*/ 1 w 1839675"/>
              <a:gd name="connsiteY1" fmla="*/ 119369 h 119369"/>
              <a:gd name="connsiteX0" fmla="*/ 0 w 3112742"/>
              <a:gd name="connsiteY0" fmla="*/ 0 h 144057"/>
              <a:gd name="connsiteX1" fmla="*/ 2277083 w 3112742"/>
              <a:gd name="connsiteY1" fmla="*/ 144057 h 144057"/>
              <a:gd name="connsiteX0" fmla="*/ 0 w 2356826"/>
              <a:gd name="connsiteY0" fmla="*/ 0 h 144057"/>
              <a:gd name="connsiteX1" fmla="*/ 2277083 w 2356826"/>
              <a:gd name="connsiteY1" fmla="*/ 144057 h 144057"/>
              <a:gd name="connsiteX0" fmla="*/ 0 w 949850"/>
              <a:gd name="connsiteY0" fmla="*/ 0 h 115013"/>
              <a:gd name="connsiteX1" fmla="*/ 44608 w 949850"/>
              <a:gd name="connsiteY1" fmla="*/ 115013 h 115013"/>
              <a:gd name="connsiteX0" fmla="*/ 0 w 311895"/>
              <a:gd name="connsiteY0" fmla="*/ 0 h 115013"/>
              <a:gd name="connsiteX1" fmla="*/ 44608 w 311895"/>
              <a:gd name="connsiteY1" fmla="*/ 115013 h 115013"/>
              <a:gd name="connsiteX0" fmla="*/ 0 w 345072"/>
              <a:gd name="connsiteY0" fmla="*/ 0 h 115013"/>
              <a:gd name="connsiteX1" fmla="*/ 44608 w 345072"/>
              <a:gd name="connsiteY1" fmla="*/ 115013 h 115013"/>
            </a:gdLst>
            <a:ahLst/>
            <a:cxnLst>
              <a:cxn ang="0">
                <a:pos x="connsiteX0" y="connsiteY0"/>
              </a:cxn>
              <a:cxn ang="0">
                <a:pos x="connsiteX1" y="connsiteY1"/>
              </a:cxn>
            </a:cxnLst>
            <a:rect l="l" t="t" r="r" b="b"/>
            <a:pathLst>
              <a:path w="345072" h="115013">
                <a:moveTo>
                  <a:pt x="0" y="0"/>
                </a:moveTo>
                <a:cubicBezTo>
                  <a:pt x="443245" y="59960"/>
                  <a:pt x="460950" y="67465"/>
                  <a:pt x="44608" y="115013"/>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31" name="Freeform 130"/>
          <p:cNvSpPr/>
          <p:nvPr/>
        </p:nvSpPr>
        <p:spPr bwMode="auto">
          <a:xfrm>
            <a:off x="7809871" y="3466364"/>
            <a:ext cx="662239" cy="1817271"/>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Lst>
            <a:ahLst/>
            <a:cxnLst>
              <a:cxn ang="0">
                <a:pos x="connsiteX0" y="connsiteY0"/>
              </a:cxn>
              <a:cxn ang="0">
                <a:pos x="connsiteX1" y="connsiteY1"/>
              </a:cxn>
            </a:cxnLst>
            <a:rect l="l" t="t" r="r" b="b"/>
            <a:pathLst>
              <a:path w="4248145" h="386744">
                <a:moveTo>
                  <a:pt x="830876" y="0"/>
                </a:moveTo>
                <a:cubicBezTo>
                  <a:pt x="6176803" y="30915"/>
                  <a:pt x="4749974" y="440686"/>
                  <a:pt x="3" y="380770"/>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30" name="Freeform 129"/>
          <p:cNvSpPr/>
          <p:nvPr/>
        </p:nvSpPr>
        <p:spPr bwMode="auto">
          <a:xfrm>
            <a:off x="7628179" y="2418990"/>
            <a:ext cx="753813" cy="1047374"/>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997004"/>
              <a:gd name="connsiteY0" fmla="*/ 0 h 400926"/>
              <a:gd name="connsiteX1" fmla="*/ 12997004 w 12997004"/>
              <a:gd name="connsiteY1" fmla="*/ 400926 h 400926"/>
              <a:gd name="connsiteX0" fmla="*/ 0 w 6334705"/>
              <a:gd name="connsiteY0" fmla="*/ 0 h 383289"/>
              <a:gd name="connsiteX1" fmla="*/ 4245354 w 6334705"/>
              <a:gd name="connsiteY1" fmla="*/ 383289 h 383289"/>
              <a:gd name="connsiteX0" fmla="*/ 0 w 8835060"/>
              <a:gd name="connsiteY0" fmla="*/ 0 h 383289"/>
              <a:gd name="connsiteX1" fmla="*/ 4245354 w 8835060"/>
              <a:gd name="connsiteY1" fmla="*/ 383289 h 383289"/>
              <a:gd name="connsiteX0" fmla="*/ 0 w 10367709"/>
              <a:gd name="connsiteY0" fmla="*/ 106 h 383395"/>
              <a:gd name="connsiteX1" fmla="*/ 4245354 w 10367709"/>
              <a:gd name="connsiteY1" fmla="*/ 383395 h 383395"/>
              <a:gd name="connsiteX0" fmla="*/ 0 w 10147038"/>
              <a:gd name="connsiteY0" fmla="*/ 111 h 370802"/>
              <a:gd name="connsiteX1" fmla="*/ 3783876 w 10147038"/>
              <a:gd name="connsiteY1" fmla="*/ 370802 h 370802"/>
              <a:gd name="connsiteX0" fmla="*/ 0 w 6803707"/>
              <a:gd name="connsiteY0" fmla="*/ 0 h 370691"/>
              <a:gd name="connsiteX1" fmla="*/ 3783876 w 6803707"/>
              <a:gd name="connsiteY1" fmla="*/ 370691 h 370691"/>
              <a:gd name="connsiteX0" fmla="*/ 830870 w 4796388"/>
              <a:gd name="connsiteY0" fmla="*/ 0 h 380770"/>
              <a:gd name="connsiteX1" fmla="*/ -3 w 4796388"/>
              <a:gd name="connsiteY1" fmla="*/ 380770 h 380770"/>
              <a:gd name="connsiteX0" fmla="*/ 830876 w 4248145"/>
              <a:gd name="connsiteY0" fmla="*/ 0 h 386744"/>
              <a:gd name="connsiteX1" fmla="*/ 3 w 4248145"/>
              <a:gd name="connsiteY1" fmla="*/ 380770 h 386744"/>
            </a:gdLst>
            <a:ahLst/>
            <a:cxnLst>
              <a:cxn ang="0">
                <a:pos x="connsiteX0" y="connsiteY0"/>
              </a:cxn>
              <a:cxn ang="0">
                <a:pos x="connsiteX1" y="connsiteY1"/>
              </a:cxn>
            </a:cxnLst>
            <a:rect l="l" t="t" r="r" b="b"/>
            <a:pathLst>
              <a:path w="4248145" h="386744">
                <a:moveTo>
                  <a:pt x="830876" y="0"/>
                </a:moveTo>
                <a:cubicBezTo>
                  <a:pt x="6176803" y="30915"/>
                  <a:pt x="4749974" y="440686"/>
                  <a:pt x="3" y="380770"/>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9" name="Freeform 128"/>
          <p:cNvSpPr/>
          <p:nvPr/>
        </p:nvSpPr>
        <p:spPr bwMode="auto">
          <a:xfrm flipV="1">
            <a:off x="7944205" y="3630324"/>
            <a:ext cx="337875" cy="808748"/>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764275 w 764275"/>
              <a:gd name="connsiteY1" fmla="*/ 1862920 h 1862920"/>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9809 w 859809"/>
              <a:gd name="connsiteY0" fmla="*/ 0 h 900753"/>
              <a:gd name="connsiteX1" fmla="*/ 0 w 859809"/>
              <a:gd name="connsiteY1" fmla="*/ 900753 h 900753"/>
              <a:gd name="connsiteX0" fmla="*/ 928048 w 928048"/>
              <a:gd name="connsiteY0" fmla="*/ 0 h 982640"/>
              <a:gd name="connsiteX1" fmla="*/ 0 w 928048"/>
              <a:gd name="connsiteY1" fmla="*/ 982640 h 982640"/>
              <a:gd name="connsiteX0" fmla="*/ 928048 w 928048"/>
              <a:gd name="connsiteY0" fmla="*/ 0 h 1023584"/>
              <a:gd name="connsiteX1" fmla="*/ 0 w 928048"/>
              <a:gd name="connsiteY1" fmla="*/ 1023584 h 1023584"/>
              <a:gd name="connsiteX0" fmla="*/ 249 w 3660824"/>
              <a:gd name="connsiteY0" fmla="*/ 0 h 1125942"/>
              <a:gd name="connsiteX1" fmla="*/ 3532051 w 3660824"/>
              <a:gd name="connsiteY1" fmla="*/ 1125942 h 1125942"/>
              <a:gd name="connsiteX0" fmla="*/ 636 w 3532439"/>
              <a:gd name="connsiteY0" fmla="*/ 0 h 1125942"/>
              <a:gd name="connsiteX1" fmla="*/ 3532438 w 3532439"/>
              <a:gd name="connsiteY1" fmla="*/ 1125942 h 1125942"/>
              <a:gd name="connsiteX0" fmla="*/ 608 w 3610652"/>
              <a:gd name="connsiteY0" fmla="*/ 0 h 1146414"/>
              <a:gd name="connsiteX1" fmla="*/ 3610651 w 3610652"/>
              <a:gd name="connsiteY1" fmla="*/ 1146414 h 1146414"/>
              <a:gd name="connsiteX0" fmla="*/ 502 w 4001759"/>
              <a:gd name="connsiteY0" fmla="*/ 0 h 1125943"/>
              <a:gd name="connsiteX1" fmla="*/ 4001759 w 4001759"/>
              <a:gd name="connsiteY1" fmla="*/ 1125943 h 1125943"/>
              <a:gd name="connsiteX0" fmla="*/ 470 w 4158213"/>
              <a:gd name="connsiteY0" fmla="*/ 0 h 1132767"/>
              <a:gd name="connsiteX1" fmla="*/ 4158213 w 4158213"/>
              <a:gd name="connsiteY1" fmla="*/ 1132767 h 1132767"/>
              <a:gd name="connsiteX0" fmla="*/ 296 w 5537591"/>
              <a:gd name="connsiteY0" fmla="*/ 0 h 989879"/>
              <a:gd name="connsiteX1" fmla="*/ 5537591 w 5537591"/>
              <a:gd name="connsiteY1" fmla="*/ 989879 h 989879"/>
              <a:gd name="connsiteX0" fmla="*/ 1 w 5537296"/>
              <a:gd name="connsiteY0" fmla="*/ 0 h 989879"/>
              <a:gd name="connsiteX1" fmla="*/ 5537296 w 5537296"/>
              <a:gd name="connsiteY1" fmla="*/ 989879 h 989879"/>
              <a:gd name="connsiteX0" fmla="*/ 1 w 5537296"/>
              <a:gd name="connsiteY0" fmla="*/ 0 h 989879"/>
              <a:gd name="connsiteX1" fmla="*/ 5537296 w 5537296"/>
              <a:gd name="connsiteY1" fmla="*/ 989879 h 989879"/>
              <a:gd name="connsiteX0" fmla="*/ 1 w 6768281"/>
              <a:gd name="connsiteY0" fmla="*/ 0 h 1157983"/>
              <a:gd name="connsiteX1" fmla="*/ 6768281 w 6768281"/>
              <a:gd name="connsiteY1" fmla="*/ 1157983 h 1157983"/>
              <a:gd name="connsiteX0" fmla="*/ 1 w 12116554"/>
              <a:gd name="connsiteY0" fmla="*/ 0 h 1157983"/>
              <a:gd name="connsiteX1" fmla="*/ 6768281 w 12116554"/>
              <a:gd name="connsiteY1" fmla="*/ 1157983 h 1157983"/>
              <a:gd name="connsiteX0" fmla="*/ 1 w 18502445"/>
              <a:gd name="connsiteY0" fmla="*/ 0 h 1157983"/>
              <a:gd name="connsiteX1" fmla="*/ 6768281 w 18502445"/>
              <a:gd name="connsiteY1" fmla="*/ 1157983 h 1157983"/>
            </a:gdLst>
            <a:ahLst/>
            <a:cxnLst>
              <a:cxn ang="0">
                <a:pos x="connsiteX0" y="connsiteY0"/>
              </a:cxn>
              <a:cxn ang="0">
                <a:pos x="connsiteX1" y="connsiteY1"/>
              </a:cxn>
            </a:cxnLst>
            <a:rect l="l" t="t" r="r" b="b"/>
            <a:pathLst>
              <a:path w="18502445" h="1157983">
                <a:moveTo>
                  <a:pt x="1" y="0"/>
                </a:moveTo>
                <a:cubicBezTo>
                  <a:pt x="23782027" y="343845"/>
                  <a:pt x="23071431" y="845482"/>
                  <a:pt x="6768281" y="1157983"/>
                </a:cubicBezTo>
              </a:path>
            </a:pathLst>
          </a:custGeom>
          <a:noFill/>
          <a:ln w="762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5" name="Freeform 124"/>
          <p:cNvSpPr/>
          <p:nvPr/>
        </p:nvSpPr>
        <p:spPr bwMode="auto">
          <a:xfrm flipV="1">
            <a:off x="4958437" y="790175"/>
            <a:ext cx="2288328" cy="2050941"/>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857 w 812899"/>
              <a:gd name="connsiteY0" fmla="*/ 0 h 1564648"/>
              <a:gd name="connsiteX1" fmla="*/ 812899 w 812899"/>
              <a:gd name="connsiteY1" fmla="*/ 1564648 h 1564648"/>
              <a:gd name="connsiteX0" fmla="*/ 843 w 819708"/>
              <a:gd name="connsiteY0" fmla="*/ 0 h 1618577"/>
              <a:gd name="connsiteX1" fmla="*/ 819708 w 819708"/>
              <a:gd name="connsiteY1" fmla="*/ 1618577 h 1618577"/>
              <a:gd name="connsiteX0" fmla="*/ 210 w 2204322"/>
              <a:gd name="connsiteY0" fmla="*/ 0 h 1650935"/>
              <a:gd name="connsiteX1" fmla="*/ 2204322 w 2204322"/>
              <a:gd name="connsiteY1" fmla="*/ 1650935 h 1650935"/>
              <a:gd name="connsiteX0" fmla="*/ 0 w 2204112"/>
              <a:gd name="connsiteY0" fmla="*/ 0 h 1650935"/>
              <a:gd name="connsiteX1" fmla="*/ 2204112 w 2204112"/>
              <a:gd name="connsiteY1" fmla="*/ 1650935 h 1650935"/>
              <a:gd name="connsiteX0" fmla="*/ 0 w 1806069"/>
              <a:gd name="connsiteY0" fmla="*/ 0 h 1765914"/>
              <a:gd name="connsiteX1" fmla="*/ 1806069 w 1806069"/>
              <a:gd name="connsiteY1" fmla="*/ 1765914 h 1765914"/>
              <a:gd name="connsiteX0" fmla="*/ 0 w 1806069"/>
              <a:gd name="connsiteY0" fmla="*/ 0 h 1653837"/>
              <a:gd name="connsiteX1" fmla="*/ 1806069 w 1806069"/>
              <a:gd name="connsiteY1" fmla="*/ 1653837 h 1653837"/>
              <a:gd name="connsiteX0" fmla="*/ 0 w 1806069"/>
              <a:gd name="connsiteY0" fmla="*/ 0 h 1653837"/>
              <a:gd name="connsiteX1" fmla="*/ 1806069 w 1806069"/>
              <a:gd name="connsiteY1" fmla="*/ 1653837 h 1653837"/>
            </a:gdLst>
            <a:ahLst/>
            <a:cxnLst>
              <a:cxn ang="0">
                <a:pos x="connsiteX0" y="connsiteY0"/>
              </a:cxn>
              <a:cxn ang="0">
                <a:pos x="connsiteX1" y="connsiteY1"/>
              </a:cxn>
            </a:cxnLst>
            <a:rect l="l" t="t" r="r" b="b"/>
            <a:pathLst>
              <a:path w="1806069" h="1653837">
                <a:moveTo>
                  <a:pt x="0" y="0"/>
                </a:moveTo>
                <a:cubicBezTo>
                  <a:pt x="1250135" y="782994"/>
                  <a:pt x="1405734" y="1430923"/>
                  <a:pt x="1806069" y="1653837"/>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6" name="Freeform 125"/>
          <p:cNvSpPr/>
          <p:nvPr/>
        </p:nvSpPr>
        <p:spPr bwMode="auto">
          <a:xfrm flipV="1">
            <a:off x="5044128" y="830664"/>
            <a:ext cx="2359226" cy="3204033"/>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857 w 812899"/>
              <a:gd name="connsiteY0" fmla="*/ 0 h 1564648"/>
              <a:gd name="connsiteX1" fmla="*/ 812899 w 812899"/>
              <a:gd name="connsiteY1" fmla="*/ 1564648 h 1564648"/>
              <a:gd name="connsiteX0" fmla="*/ 843 w 819708"/>
              <a:gd name="connsiteY0" fmla="*/ 0 h 1618577"/>
              <a:gd name="connsiteX1" fmla="*/ 819708 w 819708"/>
              <a:gd name="connsiteY1" fmla="*/ 1618577 h 1618577"/>
              <a:gd name="connsiteX0" fmla="*/ 210 w 2204322"/>
              <a:gd name="connsiteY0" fmla="*/ 0 h 1650935"/>
              <a:gd name="connsiteX1" fmla="*/ 2204322 w 2204322"/>
              <a:gd name="connsiteY1" fmla="*/ 1650935 h 1650935"/>
              <a:gd name="connsiteX0" fmla="*/ 0 w 2204112"/>
              <a:gd name="connsiteY0" fmla="*/ 0 h 1650935"/>
              <a:gd name="connsiteX1" fmla="*/ 2204112 w 2204112"/>
              <a:gd name="connsiteY1" fmla="*/ 1650935 h 1650935"/>
              <a:gd name="connsiteX0" fmla="*/ 0 w 1762969"/>
              <a:gd name="connsiteY0" fmla="*/ 0 h 1713297"/>
              <a:gd name="connsiteX1" fmla="*/ 1762969 w 1762969"/>
              <a:gd name="connsiteY1" fmla="*/ 1713297 h 1713297"/>
              <a:gd name="connsiteX0" fmla="*/ 0 w 1702887"/>
              <a:gd name="connsiteY0" fmla="*/ 0 h 1882134"/>
              <a:gd name="connsiteX1" fmla="*/ 1702887 w 1702887"/>
              <a:gd name="connsiteY1" fmla="*/ 1882134 h 1882134"/>
            </a:gdLst>
            <a:ahLst/>
            <a:cxnLst>
              <a:cxn ang="0">
                <a:pos x="connsiteX0" y="connsiteY0"/>
              </a:cxn>
              <a:cxn ang="0">
                <a:pos x="connsiteX1" y="connsiteY1"/>
              </a:cxn>
            </a:cxnLst>
            <a:rect l="l" t="t" r="r" b="b"/>
            <a:pathLst>
              <a:path w="1702887" h="1882134">
                <a:moveTo>
                  <a:pt x="0" y="0"/>
                </a:moveTo>
                <a:cubicBezTo>
                  <a:pt x="857534" y="33843"/>
                  <a:pt x="1302552" y="1659220"/>
                  <a:pt x="1702887" y="1882134"/>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4" name="Freeform 123"/>
          <p:cNvSpPr/>
          <p:nvPr/>
        </p:nvSpPr>
        <p:spPr bwMode="auto">
          <a:xfrm flipV="1">
            <a:off x="5857422" y="705286"/>
            <a:ext cx="1429493" cy="981509"/>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764275 w 764275"/>
              <a:gd name="connsiteY1" fmla="*/ 1862920 h 1862920"/>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9809 w 859809"/>
              <a:gd name="connsiteY0" fmla="*/ 0 h 900753"/>
              <a:gd name="connsiteX1" fmla="*/ 0 w 859809"/>
              <a:gd name="connsiteY1" fmla="*/ 900753 h 900753"/>
              <a:gd name="connsiteX0" fmla="*/ 928048 w 928048"/>
              <a:gd name="connsiteY0" fmla="*/ 0 h 982640"/>
              <a:gd name="connsiteX1" fmla="*/ 0 w 928048"/>
              <a:gd name="connsiteY1" fmla="*/ 982640 h 982640"/>
              <a:gd name="connsiteX0" fmla="*/ 928048 w 928048"/>
              <a:gd name="connsiteY0" fmla="*/ 0 h 1023584"/>
              <a:gd name="connsiteX1" fmla="*/ 0 w 928048"/>
              <a:gd name="connsiteY1" fmla="*/ 1023584 h 1023584"/>
              <a:gd name="connsiteX0" fmla="*/ 249 w 3660824"/>
              <a:gd name="connsiteY0" fmla="*/ 0 h 1125942"/>
              <a:gd name="connsiteX1" fmla="*/ 3532051 w 3660824"/>
              <a:gd name="connsiteY1" fmla="*/ 1125942 h 1125942"/>
              <a:gd name="connsiteX0" fmla="*/ 636 w 3532439"/>
              <a:gd name="connsiteY0" fmla="*/ 0 h 1125942"/>
              <a:gd name="connsiteX1" fmla="*/ 3532438 w 3532439"/>
              <a:gd name="connsiteY1" fmla="*/ 1125942 h 1125942"/>
              <a:gd name="connsiteX0" fmla="*/ 608 w 3610652"/>
              <a:gd name="connsiteY0" fmla="*/ 0 h 1146414"/>
              <a:gd name="connsiteX1" fmla="*/ 3610651 w 3610652"/>
              <a:gd name="connsiteY1" fmla="*/ 1146414 h 1146414"/>
              <a:gd name="connsiteX0" fmla="*/ 502 w 4001759"/>
              <a:gd name="connsiteY0" fmla="*/ 0 h 1125943"/>
              <a:gd name="connsiteX1" fmla="*/ 4001759 w 4001759"/>
              <a:gd name="connsiteY1" fmla="*/ 1125943 h 1125943"/>
              <a:gd name="connsiteX0" fmla="*/ 470 w 4158213"/>
              <a:gd name="connsiteY0" fmla="*/ 0 h 1132767"/>
              <a:gd name="connsiteX1" fmla="*/ 4158213 w 4158213"/>
              <a:gd name="connsiteY1" fmla="*/ 1132767 h 1132767"/>
              <a:gd name="connsiteX0" fmla="*/ 296 w 5537591"/>
              <a:gd name="connsiteY0" fmla="*/ 0 h 989879"/>
              <a:gd name="connsiteX1" fmla="*/ 5537591 w 5537591"/>
              <a:gd name="connsiteY1" fmla="*/ 989879 h 989879"/>
              <a:gd name="connsiteX0" fmla="*/ 1 w 5537296"/>
              <a:gd name="connsiteY0" fmla="*/ 0 h 989879"/>
              <a:gd name="connsiteX1" fmla="*/ 5537296 w 5537296"/>
              <a:gd name="connsiteY1" fmla="*/ 989879 h 989879"/>
              <a:gd name="connsiteX0" fmla="*/ 1 w 5537296"/>
              <a:gd name="connsiteY0" fmla="*/ 0 h 989879"/>
              <a:gd name="connsiteX1" fmla="*/ 5537296 w 5537296"/>
              <a:gd name="connsiteY1" fmla="*/ 989879 h 989879"/>
              <a:gd name="connsiteX0" fmla="*/ 1 w 6768281"/>
              <a:gd name="connsiteY0" fmla="*/ 0 h 1157983"/>
              <a:gd name="connsiteX1" fmla="*/ 6768281 w 6768281"/>
              <a:gd name="connsiteY1" fmla="*/ 1157983 h 1157983"/>
              <a:gd name="connsiteX0" fmla="*/ 1 w 5984433"/>
              <a:gd name="connsiteY0" fmla="*/ 0 h 1229336"/>
              <a:gd name="connsiteX1" fmla="*/ 5984433 w 5984433"/>
              <a:gd name="connsiteY1" fmla="*/ 1229336 h 1229336"/>
              <a:gd name="connsiteX0" fmla="*/ 1 w 5984433"/>
              <a:gd name="connsiteY0" fmla="*/ 0 h 1239565"/>
              <a:gd name="connsiteX1" fmla="*/ 5984433 w 5984433"/>
              <a:gd name="connsiteY1" fmla="*/ 1229336 h 1239565"/>
              <a:gd name="connsiteX0" fmla="*/ 1 w 5984433"/>
              <a:gd name="connsiteY0" fmla="*/ 0 h 1253268"/>
              <a:gd name="connsiteX1" fmla="*/ 5984433 w 5984433"/>
              <a:gd name="connsiteY1" fmla="*/ 1229336 h 1253268"/>
              <a:gd name="connsiteX0" fmla="*/ 1 w 5984433"/>
              <a:gd name="connsiteY0" fmla="*/ 0 h 1229336"/>
              <a:gd name="connsiteX1" fmla="*/ 5984433 w 5984433"/>
              <a:gd name="connsiteY1" fmla="*/ 1229336 h 1229336"/>
              <a:gd name="connsiteX0" fmla="*/ 1 w 5984433"/>
              <a:gd name="connsiteY0" fmla="*/ 0 h 1229336"/>
              <a:gd name="connsiteX1" fmla="*/ 5984433 w 5984433"/>
              <a:gd name="connsiteY1" fmla="*/ 1229336 h 1229336"/>
              <a:gd name="connsiteX0" fmla="*/ 0 w 4437926"/>
              <a:gd name="connsiteY0" fmla="*/ 0 h 1282851"/>
              <a:gd name="connsiteX1" fmla="*/ 4437926 w 4437926"/>
              <a:gd name="connsiteY1" fmla="*/ 1282851 h 1282851"/>
              <a:gd name="connsiteX0" fmla="*/ 0 w 4437926"/>
              <a:gd name="connsiteY0" fmla="*/ 0 h 1282851"/>
              <a:gd name="connsiteX1" fmla="*/ 4437926 w 4437926"/>
              <a:gd name="connsiteY1" fmla="*/ 1282851 h 1282851"/>
              <a:gd name="connsiteX0" fmla="*/ 0 w 4437926"/>
              <a:gd name="connsiteY0" fmla="*/ 0 h 1282851"/>
              <a:gd name="connsiteX1" fmla="*/ 4437926 w 4437926"/>
              <a:gd name="connsiteY1" fmla="*/ 1282851 h 1282851"/>
              <a:gd name="connsiteX0" fmla="*/ 0 w 4437926"/>
              <a:gd name="connsiteY0" fmla="*/ 0 h 1282851"/>
              <a:gd name="connsiteX1" fmla="*/ 4437926 w 4437926"/>
              <a:gd name="connsiteY1" fmla="*/ 1282851 h 1282851"/>
            </a:gdLst>
            <a:ahLst/>
            <a:cxnLst>
              <a:cxn ang="0">
                <a:pos x="connsiteX0" y="connsiteY0"/>
              </a:cxn>
              <a:cxn ang="0">
                <a:pos x="connsiteX1" y="connsiteY1"/>
              </a:cxn>
            </a:cxnLst>
            <a:rect l="l" t="t" r="r" b="b"/>
            <a:pathLst>
              <a:path w="4437926" h="1282851">
                <a:moveTo>
                  <a:pt x="0" y="0"/>
                </a:moveTo>
                <a:cubicBezTo>
                  <a:pt x="1113799" y="643474"/>
                  <a:pt x="2747942" y="1101455"/>
                  <a:pt x="4437926" y="1282851"/>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3" name="Freeform 122"/>
          <p:cNvSpPr/>
          <p:nvPr/>
        </p:nvSpPr>
        <p:spPr bwMode="auto">
          <a:xfrm>
            <a:off x="3578156" y="1766809"/>
            <a:ext cx="2306293" cy="194911"/>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1651379"/>
              <a:gd name="connsiteY0" fmla="*/ 428282 h 774811"/>
              <a:gd name="connsiteX1" fmla="*/ 941695 w 1651379"/>
              <a:gd name="connsiteY1" fmla="*/ 769476 h 774811"/>
              <a:gd name="connsiteX2" fmla="*/ 1651379 w 1651379"/>
              <a:gd name="connsiteY2" fmla="*/ 114384 h 774811"/>
              <a:gd name="connsiteX0" fmla="*/ 0 w 1651379"/>
              <a:gd name="connsiteY0" fmla="*/ 313898 h 660427"/>
              <a:gd name="connsiteX1" fmla="*/ 941695 w 1651379"/>
              <a:gd name="connsiteY1" fmla="*/ 655092 h 660427"/>
              <a:gd name="connsiteX2" fmla="*/ 1651379 w 1651379"/>
              <a:gd name="connsiteY2" fmla="*/ 0 h 660427"/>
              <a:gd name="connsiteX0" fmla="*/ 0 w 1651379"/>
              <a:gd name="connsiteY0" fmla="*/ 313898 h 313898"/>
              <a:gd name="connsiteX1" fmla="*/ 1651379 w 1651379"/>
              <a:gd name="connsiteY1" fmla="*/ 0 h 313898"/>
              <a:gd name="connsiteX0" fmla="*/ 0 w 1651379"/>
              <a:gd name="connsiteY0" fmla="*/ 313898 h 313898"/>
              <a:gd name="connsiteX1" fmla="*/ 1651379 w 1651379"/>
              <a:gd name="connsiteY1" fmla="*/ 0 h 313898"/>
              <a:gd name="connsiteX0" fmla="*/ 0 w 1651379"/>
              <a:gd name="connsiteY0" fmla="*/ 313898 h 336246"/>
              <a:gd name="connsiteX1" fmla="*/ 1651379 w 1651379"/>
              <a:gd name="connsiteY1" fmla="*/ 0 h 336246"/>
              <a:gd name="connsiteX0" fmla="*/ 0 w 1740090"/>
              <a:gd name="connsiteY0" fmla="*/ 313898 h 336246"/>
              <a:gd name="connsiteX1" fmla="*/ 1740090 w 1740090"/>
              <a:gd name="connsiteY1" fmla="*/ 0 h 336246"/>
              <a:gd name="connsiteX0" fmla="*/ 0 w 2340592"/>
              <a:gd name="connsiteY0" fmla="*/ 245659 h 281550"/>
              <a:gd name="connsiteX1" fmla="*/ 2340592 w 2340592"/>
              <a:gd name="connsiteY1" fmla="*/ 0 h 281550"/>
              <a:gd name="connsiteX0" fmla="*/ 0 w 2340592"/>
              <a:gd name="connsiteY0" fmla="*/ 259884 h 265908"/>
              <a:gd name="connsiteX1" fmla="*/ 2340592 w 2340592"/>
              <a:gd name="connsiteY1" fmla="*/ 14225 h 265908"/>
              <a:gd name="connsiteX0" fmla="*/ 0 w 2320120"/>
              <a:gd name="connsiteY0" fmla="*/ 187623 h 194911"/>
              <a:gd name="connsiteX1" fmla="*/ 2320120 w 2320120"/>
              <a:gd name="connsiteY1" fmla="*/ 17027 h 194911"/>
            </a:gdLst>
            <a:ahLst/>
            <a:cxnLst>
              <a:cxn ang="0">
                <a:pos x="connsiteX0" y="connsiteY0"/>
              </a:cxn>
              <a:cxn ang="0">
                <a:pos x="connsiteX1" y="connsiteY1"/>
              </a:cxn>
            </a:cxnLst>
            <a:rect l="l" t="t" r="r" b="b"/>
            <a:pathLst>
              <a:path w="2320120" h="194911">
                <a:moveTo>
                  <a:pt x="0" y="187623"/>
                </a:moveTo>
                <a:cubicBezTo>
                  <a:pt x="564108" y="246763"/>
                  <a:pt x="1783308" y="-76233"/>
                  <a:pt x="2320120" y="17027"/>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2" name="Freeform 121"/>
          <p:cNvSpPr/>
          <p:nvPr/>
        </p:nvSpPr>
        <p:spPr bwMode="auto">
          <a:xfrm flipV="1">
            <a:off x="5024039" y="3575782"/>
            <a:ext cx="1866222" cy="565251"/>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764275 w 764275"/>
              <a:gd name="connsiteY1" fmla="*/ 1862920 h 1862920"/>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9809 w 859809"/>
              <a:gd name="connsiteY0" fmla="*/ 0 h 900753"/>
              <a:gd name="connsiteX1" fmla="*/ 0 w 859809"/>
              <a:gd name="connsiteY1" fmla="*/ 900753 h 900753"/>
              <a:gd name="connsiteX0" fmla="*/ 928048 w 928048"/>
              <a:gd name="connsiteY0" fmla="*/ 0 h 982640"/>
              <a:gd name="connsiteX1" fmla="*/ 0 w 928048"/>
              <a:gd name="connsiteY1" fmla="*/ 982640 h 982640"/>
              <a:gd name="connsiteX0" fmla="*/ 928048 w 928048"/>
              <a:gd name="connsiteY0" fmla="*/ 0 h 1023584"/>
              <a:gd name="connsiteX1" fmla="*/ 0 w 928048"/>
              <a:gd name="connsiteY1" fmla="*/ 1023584 h 1023584"/>
              <a:gd name="connsiteX0" fmla="*/ 249 w 3660824"/>
              <a:gd name="connsiteY0" fmla="*/ 0 h 1125942"/>
              <a:gd name="connsiteX1" fmla="*/ 3532051 w 3660824"/>
              <a:gd name="connsiteY1" fmla="*/ 1125942 h 1125942"/>
              <a:gd name="connsiteX0" fmla="*/ 636 w 3532439"/>
              <a:gd name="connsiteY0" fmla="*/ 0 h 1125942"/>
              <a:gd name="connsiteX1" fmla="*/ 3532438 w 3532439"/>
              <a:gd name="connsiteY1" fmla="*/ 1125942 h 1125942"/>
              <a:gd name="connsiteX0" fmla="*/ 608 w 3610652"/>
              <a:gd name="connsiteY0" fmla="*/ 0 h 1146414"/>
              <a:gd name="connsiteX1" fmla="*/ 3610651 w 3610652"/>
              <a:gd name="connsiteY1" fmla="*/ 1146414 h 1146414"/>
              <a:gd name="connsiteX0" fmla="*/ 502 w 4001759"/>
              <a:gd name="connsiteY0" fmla="*/ 0 h 1125943"/>
              <a:gd name="connsiteX1" fmla="*/ 4001759 w 4001759"/>
              <a:gd name="connsiteY1" fmla="*/ 1125943 h 1125943"/>
              <a:gd name="connsiteX0" fmla="*/ 470 w 4158213"/>
              <a:gd name="connsiteY0" fmla="*/ 0 h 1132767"/>
              <a:gd name="connsiteX1" fmla="*/ 4158213 w 4158213"/>
              <a:gd name="connsiteY1" fmla="*/ 1132767 h 1132767"/>
              <a:gd name="connsiteX0" fmla="*/ 296 w 5537591"/>
              <a:gd name="connsiteY0" fmla="*/ 0 h 989879"/>
              <a:gd name="connsiteX1" fmla="*/ 5537591 w 5537591"/>
              <a:gd name="connsiteY1" fmla="*/ 989879 h 989879"/>
              <a:gd name="connsiteX0" fmla="*/ 1 w 5537296"/>
              <a:gd name="connsiteY0" fmla="*/ 0 h 989879"/>
              <a:gd name="connsiteX1" fmla="*/ 5537296 w 5537296"/>
              <a:gd name="connsiteY1" fmla="*/ 989879 h 989879"/>
              <a:gd name="connsiteX0" fmla="*/ 1 w 5537296"/>
              <a:gd name="connsiteY0" fmla="*/ 0 h 989879"/>
              <a:gd name="connsiteX1" fmla="*/ 5537296 w 5537296"/>
              <a:gd name="connsiteY1" fmla="*/ 989879 h 989879"/>
              <a:gd name="connsiteX0" fmla="*/ 1 w 6768281"/>
              <a:gd name="connsiteY0" fmla="*/ 0 h 1157983"/>
              <a:gd name="connsiteX1" fmla="*/ 6768281 w 6768281"/>
              <a:gd name="connsiteY1" fmla="*/ 1157983 h 1157983"/>
              <a:gd name="connsiteX0" fmla="*/ 1 w 5920880"/>
              <a:gd name="connsiteY0" fmla="*/ 0 h 266089"/>
              <a:gd name="connsiteX1" fmla="*/ 5920880 w 5920880"/>
              <a:gd name="connsiteY1" fmla="*/ 266089 h 266089"/>
              <a:gd name="connsiteX0" fmla="*/ 1 w 5920880"/>
              <a:gd name="connsiteY0" fmla="*/ 95176 h 361265"/>
              <a:gd name="connsiteX1" fmla="*/ 5920880 w 5920880"/>
              <a:gd name="connsiteY1" fmla="*/ 361265 h 361265"/>
              <a:gd name="connsiteX0" fmla="*/ 0 w 5793771"/>
              <a:gd name="connsiteY0" fmla="*/ 0 h 738793"/>
              <a:gd name="connsiteX1" fmla="*/ 5793771 w 5793771"/>
              <a:gd name="connsiteY1" fmla="*/ 738793 h 738793"/>
            </a:gdLst>
            <a:ahLst/>
            <a:cxnLst>
              <a:cxn ang="0">
                <a:pos x="connsiteX0" y="connsiteY0"/>
              </a:cxn>
              <a:cxn ang="0">
                <a:pos x="connsiteX1" y="connsiteY1"/>
              </a:cxn>
            </a:cxnLst>
            <a:rect l="l" t="t" r="r" b="b"/>
            <a:pathLst>
              <a:path w="5793771" h="738793">
                <a:moveTo>
                  <a:pt x="0" y="0"/>
                </a:moveTo>
                <a:cubicBezTo>
                  <a:pt x="1973626" y="88696"/>
                  <a:pt x="1722827" y="61449"/>
                  <a:pt x="5793771" y="738793"/>
                </a:cubicBezTo>
              </a:path>
            </a:pathLst>
          </a:custGeom>
          <a:noFill/>
          <a:ln w="762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20" name="Freeform 119"/>
          <p:cNvSpPr/>
          <p:nvPr/>
        </p:nvSpPr>
        <p:spPr bwMode="auto">
          <a:xfrm>
            <a:off x="4904267" y="2910337"/>
            <a:ext cx="1979169" cy="460929"/>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232012 w 764275"/>
              <a:gd name="connsiteY1" fmla="*/ 696036 h 1862920"/>
              <a:gd name="connsiteX2" fmla="*/ 764275 w 764275"/>
              <a:gd name="connsiteY2" fmla="*/ 1862920 h 1862920"/>
              <a:gd name="connsiteX0" fmla="*/ 0 w 764275"/>
              <a:gd name="connsiteY0" fmla="*/ 0 h 1862920"/>
              <a:gd name="connsiteX1" fmla="*/ 764275 w 764275"/>
              <a:gd name="connsiteY1" fmla="*/ 1862920 h 1862920"/>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2985 w 852985"/>
              <a:gd name="connsiteY0" fmla="*/ 0 h 873457"/>
              <a:gd name="connsiteX1" fmla="*/ 0 w 852985"/>
              <a:gd name="connsiteY1" fmla="*/ 873457 h 873457"/>
              <a:gd name="connsiteX0" fmla="*/ 859809 w 859809"/>
              <a:gd name="connsiteY0" fmla="*/ 0 h 900753"/>
              <a:gd name="connsiteX1" fmla="*/ 0 w 859809"/>
              <a:gd name="connsiteY1" fmla="*/ 900753 h 900753"/>
              <a:gd name="connsiteX0" fmla="*/ 928048 w 928048"/>
              <a:gd name="connsiteY0" fmla="*/ 0 h 982640"/>
              <a:gd name="connsiteX1" fmla="*/ 0 w 928048"/>
              <a:gd name="connsiteY1" fmla="*/ 982640 h 982640"/>
              <a:gd name="connsiteX0" fmla="*/ 928048 w 928048"/>
              <a:gd name="connsiteY0" fmla="*/ 0 h 1023584"/>
              <a:gd name="connsiteX1" fmla="*/ 0 w 928048"/>
              <a:gd name="connsiteY1" fmla="*/ 1023584 h 1023584"/>
              <a:gd name="connsiteX0" fmla="*/ 249 w 3660824"/>
              <a:gd name="connsiteY0" fmla="*/ 0 h 1125942"/>
              <a:gd name="connsiteX1" fmla="*/ 3532051 w 3660824"/>
              <a:gd name="connsiteY1" fmla="*/ 1125942 h 1125942"/>
              <a:gd name="connsiteX0" fmla="*/ 636 w 3532439"/>
              <a:gd name="connsiteY0" fmla="*/ 0 h 1125942"/>
              <a:gd name="connsiteX1" fmla="*/ 3532438 w 3532439"/>
              <a:gd name="connsiteY1" fmla="*/ 1125942 h 1125942"/>
              <a:gd name="connsiteX0" fmla="*/ 608 w 3610652"/>
              <a:gd name="connsiteY0" fmla="*/ 0 h 1146414"/>
              <a:gd name="connsiteX1" fmla="*/ 3610651 w 3610652"/>
              <a:gd name="connsiteY1" fmla="*/ 1146414 h 1146414"/>
              <a:gd name="connsiteX0" fmla="*/ 502 w 4001759"/>
              <a:gd name="connsiteY0" fmla="*/ 0 h 1125943"/>
              <a:gd name="connsiteX1" fmla="*/ 4001759 w 4001759"/>
              <a:gd name="connsiteY1" fmla="*/ 1125943 h 1125943"/>
              <a:gd name="connsiteX0" fmla="*/ 470 w 4158213"/>
              <a:gd name="connsiteY0" fmla="*/ 0 h 1132767"/>
              <a:gd name="connsiteX1" fmla="*/ 4158213 w 4158213"/>
              <a:gd name="connsiteY1" fmla="*/ 1132767 h 1132767"/>
              <a:gd name="connsiteX0" fmla="*/ 408 w 4518957"/>
              <a:gd name="connsiteY0" fmla="*/ 0 h 1914447"/>
              <a:gd name="connsiteX1" fmla="*/ 4518957 w 4518957"/>
              <a:gd name="connsiteY1" fmla="*/ 1914447 h 1914447"/>
              <a:gd name="connsiteX0" fmla="*/ 154 w 8952840"/>
              <a:gd name="connsiteY0" fmla="*/ 0 h 585549"/>
              <a:gd name="connsiteX1" fmla="*/ 8952840 w 8952840"/>
              <a:gd name="connsiteY1" fmla="*/ 585549 h 585549"/>
            </a:gdLst>
            <a:ahLst/>
            <a:cxnLst>
              <a:cxn ang="0">
                <a:pos x="connsiteX0" y="connsiteY0"/>
              </a:cxn>
              <a:cxn ang="0">
                <a:pos x="connsiteX1" y="connsiteY1"/>
              </a:cxn>
            </a:cxnLst>
            <a:rect l="l" t="t" r="r" b="b"/>
            <a:pathLst>
              <a:path w="8952840" h="585549">
                <a:moveTo>
                  <a:pt x="154" y="0"/>
                </a:moveTo>
                <a:cubicBezTo>
                  <a:pt x="-38514" y="441277"/>
                  <a:pt x="7114635" y="512761"/>
                  <a:pt x="8952840" y="585549"/>
                </a:cubicBezTo>
              </a:path>
            </a:pathLst>
          </a:custGeom>
          <a:noFill/>
          <a:ln w="1143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2056" name="Freeform 2055"/>
          <p:cNvSpPr/>
          <p:nvPr/>
        </p:nvSpPr>
        <p:spPr bwMode="auto">
          <a:xfrm>
            <a:off x="2780644" y="1582422"/>
            <a:ext cx="1825804" cy="1228819"/>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0 w 1153235"/>
              <a:gd name="connsiteY0" fmla="*/ 0 h 1644556"/>
              <a:gd name="connsiteX1" fmla="*/ 620972 w 1153235"/>
              <a:gd name="connsiteY1" fmla="*/ 477672 h 1644556"/>
              <a:gd name="connsiteX2" fmla="*/ 1153235 w 1153235"/>
              <a:gd name="connsiteY2" fmla="*/ 1644556 h 1644556"/>
              <a:gd name="connsiteX0" fmla="*/ 0 w 1153235"/>
              <a:gd name="connsiteY0" fmla="*/ 0 h 1644556"/>
              <a:gd name="connsiteX1" fmla="*/ 1153235 w 1153235"/>
              <a:gd name="connsiteY1" fmla="*/ 1644556 h 1644556"/>
              <a:gd name="connsiteX0" fmla="*/ 0 w 1153235"/>
              <a:gd name="connsiteY0" fmla="*/ 0 h 1644556"/>
              <a:gd name="connsiteX1" fmla="*/ 1153235 w 1153235"/>
              <a:gd name="connsiteY1" fmla="*/ 1644556 h 1644556"/>
              <a:gd name="connsiteX0" fmla="*/ 0 w 1153235"/>
              <a:gd name="connsiteY0" fmla="*/ 0 h 1644556"/>
              <a:gd name="connsiteX1" fmla="*/ 1153235 w 1153235"/>
              <a:gd name="connsiteY1" fmla="*/ 1644556 h 1644556"/>
              <a:gd name="connsiteX0" fmla="*/ 0 w 1576405"/>
              <a:gd name="connsiteY0" fmla="*/ 0 h 1409526"/>
              <a:gd name="connsiteX1" fmla="*/ 1576405 w 1576405"/>
              <a:gd name="connsiteY1" fmla="*/ 1409526 h 1409526"/>
              <a:gd name="connsiteX0" fmla="*/ 0 w 1576405"/>
              <a:gd name="connsiteY0" fmla="*/ 495 h 1410021"/>
              <a:gd name="connsiteX1" fmla="*/ 1576405 w 1576405"/>
              <a:gd name="connsiteY1" fmla="*/ 1410021 h 1410021"/>
            </a:gdLst>
            <a:ahLst/>
            <a:cxnLst>
              <a:cxn ang="0">
                <a:pos x="connsiteX0" y="connsiteY0"/>
              </a:cxn>
              <a:cxn ang="0">
                <a:pos x="connsiteX1" y="connsiteY1"/>
              </a:cxn>
            </a:cxnLst>
            <a:rect l="l" t="t" r="r" b="b"/>
            <a:pathLst>
              <a:path w="1576405" h="1410021">
                <a:moveTo>
                  <a:pt x="0" y="495"/>
                </a:moveTo>
                <a:cubicBezTo>
                  <a:pt x="1111740" y="-23193"/>
                  <a:pt x="1246584" y="807245"/>
                  <a:pt x="1576405" y="1410021"/>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41" name="Freeform 40"/>
          <p:cNvSpPr/>
          <p:nvPr/>
        </p:nvSpPr>
        <p:spPr bwMode="auto">
          <a:xfrm flipV="1">
            <a:off x="2933591" y="1074404"/>
            <a:ext cx="337171" cy="745653"/>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589899 w 589899"/>
              <a:gd name="connsiteY0" fmla="*/ 0 h 709684"/>
              <a:gd name="connsiteX1" fmla="*/ 310119 w 589899"/>
              <a:gd name="connsiteY1" fmla="*/ 709684 h 709684"/>
              <a:gd name="connsiteX0" fmla="*/ 564216 w 564216"/>
              <a:gd name="connsiteY0" fmla="*/ 0 h 805218"/>
              <a:gd name="connsiteX1" fmla="*/ 332204 w 564216"/>
              <a:gd name="connsiteY1" fmla="*/ 805218 h 805218"/>
              <a:gd name="connsiteX0" fmla="*/ 456397 w 456397"/>
              <a:gd name="connsiteY0" fmla="*/ 0 h 805218"/>
              <a:gd name="connsiteX1" fmla="*/ 224385 w 456397"/>
              <a:gd name="connsiteY1" fmla="*/ 805218 h 805218"/>
              <a:gd name="connsiteX0" fmla="*/ 268060 w 268060"/>
              <a:gd name="connsiteY0" fmla="*/ 0 h 805218"/>
              <a:gd name="connsiteX1" fmla="*/ 36048 w 268060"/>
              <a:gd name="connsiteY1" fmla="*/ 805218 h 805218"/>
            </a:gdLst>
            <a:ahLst/>
            <a:cxnLst>
              <a:cxn ang="0">
                <a:pos x="connsiteX0" y="connsiteY0"/>
              </a:cxn>
              <a:cxn ang="0">
                <a:pos x="connsiteX1" y="connsiteY1"/>
              </a:cxn>
            </a:cxnLst>
            <a:rect l="l" t="t" r="r" b="b"/>
            <a:pathLst>
              <a:path w="268060" h="805218">
                <a:moveTo>
                  <a:pt x="268060" y="0"/>
                </a:moveTo>
                <a:cubicBezTo>
                  <a:pt x="54245" y="59142"/>
                  <a:pt x="-64037" y="316173"/>
                  <a:pt x="36048" y="805218"/>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43" name="Freeform 42"/>
          <p:cNvSpPr/>
          <p:nvPr/>
        </p:nvSpPr>
        <p:spPr bwMode="auto">
          <a:xfrm flipV="1">
            <a:off x="1829718" y="849572"/>
            <a:ext cx="698216" cy="2093105"/>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857 w 812899"/>
              <a:gd name="connsiteY0" fmla="*/ 0 h 1564648"/>
              <a:gd name="connsiteX1" fmla="*/ 812899 w 812899"/>
              <a:gd name="connsiteY1" fmla="*/ 1564648 h 1564648"/>
              <a:gd name="connsiteX0" fmla="*/ 843 w 819708"/>
              <a:gd name="connsiteY0" fmla="*/ 0 h 1618577"/>
              <a:gd name="connsiteX1" fmla="*/ 819708 w 819708"/>
              <a:gd name="connsiteY1" fmla="*/ 1618577 h 1618577"/>
              <a:gd name="connsiteX0" fmla="*/ 174605 w 993470"/>
              <a:gd name="connsiteY0" fmla="*/ 0 h 1618577"/>
              <a:gd name="connsiteX1" fmla="*/ 993470 w 993470"/>
              <a:gd name="connsiteY1" fmla="*/ 1618577 h 1618577"/>
            </a:gdLst>
            <a:ahLst/>
            <a:cxnLst>
              <a:cxn ang="0">
                <a:pos x="connsiteX0" y="connsiteY0"/>
              </a:cxn>
              <a:cxn ang="0">
                <a:pos x="connsiteX1" y="connsiteY1"/>
              </a:cxn>
            </a:cxnLst>
            <a:rect l="l" t="t" r="r" b="b"/>
            <a:pathLst>
              <a:path w="993470" h="1618577">
                <a:moveTo>
                  <a:pt x="174605" y="0"/>
                </a:moveTo>
                <a:cubicBezTo>
                  <a:pt x="-399797" y="1311244"/>
                  <a:pt x="593135" y="1395663"/>
                  <a:pt x="993470" y="1618577"/>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45" name="Freeform 44"/>
          <p:cNvSpPr/>
          <p:nvPr/>
        </p:nvSpPr>
        <p:spPr bwMode="auto">
          <a:xfrm flipH="1" flipV="1">
            <a:off x="1771141" y="2980105"/>
            <a:ext cx="836407" cy="144794"/>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388683"/>
              <a:gd name="connsiteY0" fmla="*/ 384702 h 627986"/>
              <a:gd name="connsiteX1" fmla="*/ 16388683 w 16388683"/>
              <a:gd name="connsiteY1" fmla="*/ 627986 h 627986"/>
              <a:gd name="connsiteX0" fmla="*/ 0 w 16388683"/>
              <a:gd name="connsiteY0" fmla="*/ 504994 h 748278"/>
              <a:gd name="connsiteX1" fmla="*/ 16388683 w 16388683"/>
              <a:gd name="connsiteY1" fmla="*/ 748278 h 748278"/>
            </a:gdLst>
            <a:ahLst/>
            <a:cxnLst>
              <a:cxn ang="0">
                <a:pos x="connsiteX0" y="connsiteY0"/>
              </a:cxn>
              <a:cxn ang="0">
                <a:pos x="connsiteX1" y="connsiteY1"/>
              </a:cxn>
            </a:cxnLst>
            <a:rect l="l" t="t" r="r" b="b"/>
            <a:pathLst>
              <a:path w="16388683" h="748278">
                <a:moveTo>
                  <a:pt x="0" y="504994"/>
                </a:moveTo>
                <a:cubicBezTo>
                  <a:pt x="9243408" y="-389090"/>
                  <a:pt x="13214963" y="38641"/>
                  <a:pt x="16388683" y="748278"/>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68" name="Freeform 67"/>
          <p:cNvSpPr/>
          <p:nvPr/>
        </p:nvSpPr>
        <p:spPr bwMode="auto">
          <a:xfrm flipH="1">
            <a:off x="919315" y="1928360"/>
            <a:ext cx="2515197" cy="1647422"/>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7306961"/>
              <a:gd name="connsiteY0" fmla="*/ 10498 h 411424"/>
              <a:gd name="connsiteX1" fmla="*/ 17306961 w 17306961"/>
              <a:gd name="connsiteY1" fmla="*/ 411424 h 411424"/>
              <a:gd name="connsiteX0" fmla="*/ 0 w 12997004"/>
              <a:gd name="connsiteY0" fmla="*/ 10498 h 411424"/>
              <a:gd name="connsiteX1" fmla="*/ 12997004 w 12997004"/>
              <a:gd name="connsiteY1" fmla="*/ 411424 h 411424"/>
              <a:gd name="connsiteX0" fmla="*/ 0 w 12475639"/>
              <a:gd name="connsiteY0" fmla="*/ 9999 h 426105"/>
              <a:gd name="connsiteX1" fmla="*/ 12475639 w 12475639"/>
              <a:gd name="connsiteY1" fmla="*/ 426105 h 426105"/>
              <a:gd name="connsiteX0" fmla="*/ 0 w 12475639"/>
              <a:gd name="connsiteY0" fmla="*/ 11827 h 427933"/>
              <a:gd name="connsiteX1" fmla="*/ 12475639 w 12475639"/>
              <a:gd name="connsiteY1" fmla="*/ 427933 h 427933"/>
              <a:gd name="connsiteX0" fmla="*/ 0 w 11954274"/>
              <a:gd name="connsiteY0" fmla="*/ 11235 h 444857"/>
              <a:gd name="connsiteX1" fmla="*/ 11954274 w 11954274"/>
              <a:gd name="connsiteY1" fmla="*/ 444857 h 444857"/>
              <a:gd name="connsiteX0" fmla="*/ 0 w 11954274"/>
              <a:gd name="connsiteY0" fmla="*/ 2922 h 436544"/>
              <a:gd name="connsiteX1" fmla="*/ 11954274 w 11954274"/>
              <a:gd name="connsiteY1" fmla="*/ 436544 h 436544"/>
              <a:gd name="connsiteX0" fmla="*/ 0 w 12811263"/>
              <a:gd name="connsiteY0" fmla="*/ 3913 h 367435"/>
              <a:gd name="connsiteX1" fmla="*/ 12811263 w 12811263"/>
              <a:gd name="connsiteY1" fmla="*/ 367435 h 367435"/>
              <a:gd name="connsiteX0" fmla="*/ 0 w 12811263"/>
              <a:gd name="connsiteY0" fmla="*/ 4573 h 368095"/>
              <a:gd name="connsiteX1" fmla="*/ 12811263 w 12811263"/>
              <a:gd name="connsiteY1" fmla="*/ 368095 h 368095"/>
            </a:gdLst>
            <a:ahLst/>
            <a:cxnLst>
              <a:cxn ang="0">
                <a:pos x="connsiteX0" y="connsiteY0"/>
              </a:cxn>
              <a:cxn ang="0">
                <a:pos x="connsiteX1" y="connsiteY1"/>
              </a:cxn>
            </a:cxnLst>
            <a:rect l="l" t="t" r="r" b="b"/>
            <a:pathLst>
              <a:path w="12811263" h="368095">
                <a:moveTo>
                  <a:pt x="0" y="4573"/>
                </a:moveTo>
                <a:cubicBezTo>
                  <a:pt x="11533563" y="-27829"/>
                  <a:pt x="10100790" y="113886"/>
                  <a:pt x="12811263" y="368095"/>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69" name="Freeform 68"/>
          <p:cNvSpPr/>
          <p:nvPr/>
        </p:nvSpPr>
        <p:spPr bwMode="auto">
          <a:xfrm flipH="1">
            <a:off x="572546" y="3793000"/>
            <a:ext cx="109761" cy="373103"/>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6847819"/>
              <a:gd name="connsiteY0" fmla="*/ 6786 h 572360"/>
              <a:gd name="connsiteX1" fmla="*/ 16847819 w 16847819"/>
              <a:gd name="connsiteY1" fmla="*/ 572360 h 572360"/>
              <a:gd name="connsiteX0" fmla="*/ 0 w 16847819"/>
              <a:gd name="connsiteY0" fmla="*/ 0 h 565574"/>
              <a:gd name="connsiteX1" fmla="*/ 16847819 w 16847819"/>
              <a:gd name="connsiteY1" fmla="*/ 565574 h 565574"/>
              <a:gd name="connsiteX0" fmla="*/ 0 w 6405134"/>
              <a:gd name="connsiteY0" fmla="*/ 140148 h 140237"/>
              <a:gd name="connsiteX1" fmla="*/ 4768945 w 6405134"/>
              <a:gd name="connsiteY1" fmla="*/ 85663 h 140237"/>
              <a:gd name="connsiteX0" fmla="*/ 518191 w 5287137"/>
              <a:gd name="connsiteY0" fmla="*/ 144990 h 144990"/>
              <a:gd name="connsiteX1" fmla="*/ 5287136 w 5287137"/>
              <a:gd name="connsiteY1" fmla="*/ 90505 h 144990"/>
              <a:gd name="connsiteX0" fmla="*/ 415924 w 7268653"/>
              <a:gd name="connsiteY0" fmla="*/ 173049 h 173049"/>
              <a:gd name="connsiteX1" fmla="*/ 7268653 w 7268653"/>
              <a:gd name="connsiteY1" fmla="*/ 83533 h 173049"/>
              <a:gd name="connsiteX0" fmla="*/ 743339 w 2934047"/>
              <a:gd name="connsiteY0" fmla="*/ 56888 h 128517"/>
              <a:gd name="connsiteX1" fmla="*/ 2934047 w 2934047"/>
              <a:gd name="connsiteY1" fmla="*/ 128517 h 128517"/>
              <a:gd name="connsiteX0" fmla="*/ 0 w 2371800"/>
              <a:gd name="connsiteY0" fmla="*/ 38884 h 110513"/>
              <a:gd name="connsiteX1" fmla="*/ 2190708 w 2371800"/>
              <a:gd name="connsiteY1" fmla="*/ 110513 h 110513"/>
              <a:gd name="connsiteX0" fmla="*/ 250628 w 2441336"/>
              <a:gd name="connsiteY0" fmla="*/ 14149 h 85778"/>
              <a:gd name="connsiteX1" fmla="*/ 2441336 w 2441336"/>
              <a:gd name="connsiteY1" fmla="*/ 85778 h 85778"/>
              <a:gd name="connsiteX0" fmla="*/ 0 w 2190708"/>
              <a:gd name="connsiteY0" fmla="*/ 32745 h 104374"/>
              <a:gd name="connsiteX1" fmla="*/ 2190708 w 2190708"/>
              <a:gd name="connsiteY1" fmla="*/ 104374 h 104374"/>
              <a:gd name="connsiteX0" fmla="*/ 0 w 2190708"/>
              <a:gd name="connsiteY0" fmla="*/ 43150 h 114779"/>
              <a:gd name="connsiteX1" fmla="*/ 2190708 w 2190708"/>
              <a:gd name="connsiteY1" fmla="*/ 114779 h 114779"/>
              <a:gd name="connsiteX0" fmla="*/ 0 w 2190708"/>
              <a:gd name="connsiteY0" fmla="*/ 0 h 71629"/>
              <a:gd name="connsiteX1" fmla="*/ 2190708 w 2190708"/>
              <a:gd name="connsiteY1" fmla="*/ 71629 h 71629"/>
              <a:gd name="connsiteX0" fmla="*/ 0 w 1131159"/>
              <a:gd name="connsiteY0" fmla="*/ 0 h 57616"/>
              <a:gd name="connsiteX1" fmla="*/ 1131159 w 1131159"/>
              <a:gd name="connsiteY1" fmla="*/ 57616 h 57616"/>
              <a:gd name="connsiteX0" fmla="*/ 0 w 1625619"/>
              <a:gd name="connsiteY0" fmla="*/ 0 h 57616"/>
              <a:gd name="connsiteX1" fmla="*/ 1625619 w 1625619"/>
              <a:gd name="connsiteY1" fmla="*/ 57616 h 57616"/>
            </a:gdLst>
            <a:ahLst/>
            <a:cxnLst>
              <a:cxn ang="0">
                <a:pos x="connsiteX0" y="connsiteY0"/>
              </a:cxn>
              <a:cxn ang="0">
                <a:pos x="connsiteX1" y="connsiteY1"/>
              </a:cxn>
            </a:cxnLst>
            <a:rect l="l" t="t" r="r" b="b"/>
            <a:pathLst>
              <a:path w="1625619" h="57616">
                <a:moveTo>
                  <a:pt x="0" y="0"/>
                </a:moveTo>
                <a:cubicBezTo>
                  <a:pt x="305268" y="23377"/>
                  <a:pt x="1472511" y="20369"/>
                  <a:pt x="1625619" y="57616"/>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70" name="Freeform 69"/>
          <p:cNvSpPr/>
          <p:nvPr/>
        </p:nvSpPr>
        <p:spPr bwMode="auto">
          <a:xfrm flipH="1">
            <a:off x="972215" y="3861527"/>
            <a:ext cx="5965624" cy="1207907"/>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6847819"/>
              <a:gd name="connsiteY0" fmla="*/ 6786 h 572360"/>
              <a:gd name="connsiteX1" fmla="*/ 16847819 w 16847819"/>
              <a:gd name="connsiteY1" fmla="*/ 572360 h 572360"/>
              <a:gd name="connsiteX0" fmla="*/ 0 w 16847819"/>
              <a:gd name="connsiteY0" fmla="*/ 0 h 565574"/>
              <a:gd name="connsiteX1" fmla="*/ 16847819 w 16847819"/>
              <a:gd name="connsiteY1" fmla="*/ 565574 h 565574"/>
              <a:gd name="connsiteX0" fmla="*/ 0 w 20889782"/>
              <a:gd name="connsiteY0" fmla="*/ 866214 h 866238"/>
              <a:gd name="connsiteX1" fmla="*/ 20889782 w 20889782"/>
              <a:gd name="connsiteY1" fmla="*/ 30701 h 866238"/>
              <a:gd name="connsiteX0" fmla="*/ 0 w 20889782"/>
              <a:gd name="connsiteY0" fmla="*/ 1065057 h 1065057"/>
              <a:gd name="connsiteX1" fmla="*/ 20889782 w 20889782"/>
              <a:gd name="connsiteY1" fmla="*/ 229544 h 1065057"/>
              <a:gd name="connsiteX0" fmla="*/ 0 w 21238226"/>
              <a:gd name="connsiteY0" fmla="*/ 1086513 h 1086513"/>
              <a:gd name="connsiteX1" fmla="*/ 21238226 w 21238226"/>
              <a:gd name="connsiteY1" fmla="*/ 215765 h 1086513"/>
              <a:gd name="connsiteX0" fmla="*/ 0 w 21238226"/>
              <a:gd name="connsiteY0" fmla="*/ 1262540 h 1262540"/>
              <a:gd name="connsiteX1" fmla="*/ 7919310 w 21238226"/>
              <a:gd name="connsiteY1" fmla="*/ 222369 h 1262540"/>
              <a:gd name="connsiteX2" fmla="*/ 21238226 w 21238226"/>
              <a:gd name="connsiteY2" fmla="*/ 391792 h 1262540"/>
              <a:gd name="connsiteX0" fmla="*/ 0 w 21238226"/>
              <a:gd name="connsiteY0" fmla="*/ 1262540 h 1262540"/>
              <a:gd name="connsiteX1" fmla="*/ 7919310 w 21238226"/>
              <a:gd name="connsiteY1" fmla="*/ 222369 h 1262540"/>
              <a:gd name="connsiteX2" fmla="*/ 21238226 w 21238226"/>
              <a:gd name="connsiteY2" fmla="*/ 391792 h 1262540"/>
              <a:gd name="connsiteX0" fmla="*/ 0 w 21238226"/>
              <a:gd name="connsiteY0" fmla="*/ 1110552 h 1110552"/>
              <a:gd name="connsiteX1" fmla="*/ 7919310 w 21238226"/>
              <a:gd name="connsiteY1" fmla="*/ 70381 h 1110552"/>
              <a:gd name="connsiteX2" fmla="*/ 21238226 w 21238226"/>
              <a:gd name="connsiteY2" fmla="*/ 239804 h 1110552"/>
              <a:gd name="connsiteX0" fmla="*/ 0 w 21238226"/>
              <a:gd name="connsiteY0" fmla="*/ 1110552 h 1110552"/>
              <a:gd name="connsiteX1" fmla="*/ 7919310 w 21238226"/>
              <a:gd name="connsiteY1" fmla="*/ 70381 h 1110552"/>
              <a:gd name="connsiteX2" fmla="*/ 21238226 w 21238226"/>
              <a:gd name="connsiteY2" fmla="*/ 239804 h 1110552"/>
              <a:gd name="connsiteX0" fmla="*/ 6488 w 21244714"/>
              <a:gd name="connsiteY0" fmla="*/ 1110552 h 1110552"/>
              <a:gd name="connsiteX1" fmla="*/ 7925798 w 21244714"/>
              <a:gd name="connsiteY1" fmla="*/ 70381 h 1110552"/>
              <a:gd name="connsiteX2" fmla="*/ 21244714 w 21244714"/>
              <a:gd name="connsiteY2" fmla="*/ 239804 h 1110552"/>
              <a:gd name="connsiteX0" fmla="*/ 8810 w 21247036"/>
              <a:gd name="connsiteY0" fmla="*/ 1153844 h 1153844"/>
              <a:gd name="connsiteX1" fmla="*/ 7928120 w 21247036"/>
              <a:gd name="connsiteY1" fmla="*/ 113673 h 1153844"/>
              <a:gd name="connsiteX2" fmla="*/ 21247036 w 21247036"/>
              <a:gd name="connsiteY2" fmla="*/ 283096 h 1153844"/>
              <a:gd name="connsiteX0" fmla="*/ 17341 w 18026643"/>
              <a:gd name="connsiteY0" fmla="*/ 1114739 h 1114739"/>
              <a:gd name="connsiteX1" fmla="*/ 4707727 w 18026643"/>
              <a:gd name="connsiteY1" fmla="*/ 70423 h 1114739"/>
              <a:gd name="connsiteX2" fmla="*/ 18026643 w 18026643"/>
              <a:gd name="connsiteY2" fmla="*/ 239846 h 1114739"/>
              <a:gd name="connsiteX0" fmla="*/ 324867 w 18334169"/>
              <a:gd name="connsiteY0" fmla="*/ 1071602 h 1071602"/>
              <a:gd name="connsiteX1" fmla="*/ 2136484 w 18334169"/>
              <a:gd name="connsiteY1" fmla="*/ 89464 h 1071602"/>
              <a:gd name="connsiteX2" fmla="*/ 18334169 w 18334169"/>
              <a:gd name="connsiteY2" fmla="*/ 196709 h 1071602"/>
              <a:gd name="connsiteX0" fmla="*/ 3163 w 18012465"/>
              <a:gd name="connsiteY0" fmla="*/ 905782 h 1026026"/>
              <a:gd name="connsiteX1" fmla="*/ 14219659 w 18012465"/>
              <a:gd name="connsiteY1" fmla="*/ 1005548 h 1026026"/>
              <a:gd name="connsiteX2" fmla="*/ 18012465 w 18012465"/>
              <a:gd name="connsiteY2" fmla="*/ 30889 h 1026026"/>
              <a:gd name="connsiteX0" fmla="*/ 3474 w 16965951"/>
              <a:gd name="connsiteY0" fmla="*/ 988686 h 1028534"/>
              <a:gd name="connsiteX1" fmla="*/ 13173145 w 16965951"/>
              <a:gd name="connsiteY1" fmla="*/ 1005548 h 1028534"/>
              <a:gd name="connsiteX2" fmla="*/ 16965951 w 16965951"/>
              <a:gd name="connsiteY2" fmla="*/ 30889 h 1028534"/>
              <a:gd name="connsiteX0" fmla="*/ -1 w 16962476"/>
              <a:gd name="connsiteY0" fmla="*/ 988686 h 1062177"/>
              <a:gd name="connsiteX1" fmla="*/ 13169670 w 16962476"/>
              <a:gd name="connsiteY1" fmla="*/ 1005548 h 1062177"/>
              <a:gd name="connsiteX2" fmla="*/ 16962476 w 16962476"/>
              <a:gd name="connsiteY2" fmla="*/ 30889 h 1062177"/>
              <a:gd name="connsiteX0" fmla="*/ -1 w 17721422"/>
              <a:gd name="connsiteY0" fmla="*/ 879902 h 953393"/>
              <a:gd name="connsiteX1" fmla="*/ 13169670 w 17721422"/>
              <a:gd name="connsiteY1" fmla="*/ 896764 h 953393"/>
              <a:gd name="connsiteX2" fmla="*/ 17721422 w 17721422"/>
              <a:gd name="connsiteY2" fmla="*/ 34026 h 953393"/>
              <a:gd name="connsiteX0" fmla="*/ -1 w 17721422"/>
              <a:gd name="connsiteY0" fmla="*/ 845876 h 919367"/>
              <a:gd name="connsiteX1" fmla="*/ 13169670 w 17721422"/>
              <a:gd name="connsiteY1" fmla="*/ 862738 h 919367"/>
              <a:gd name="connsiteX2" fmla="*/ 17721422 w 17721422"/>
              <a:gd name="connsiteY2" fmla="*/ 0 h 919367"/>
              <a:gd name="connsiteX0" fmla="*/ -1 w 17721422"/>
              <a:gd name="connsiteY0" fmla="*/ 845876 h 845876"/>
              <a:gd name="connsiteX1" fmla="*/ 12960306 w 17721422"/>
              <a:gd name="connsiteY1" fmla="*/ 794342 h 845876"/>
              <a:gd name="connsiteX2" fmla="*/ 17721422 w 17721422"/>
              <a:gd name="connsiteY2" fmla="*/ 0 h 845876"/>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2960306 w 17616741"/>
              <a:gd name="connsiteY1" fmla="*/ 796415 h 847949"/>
              <a:gd name="connsiteX2" fmla="*/ 17616741 w 17616741"/>
              <a:gd name="connsiteY2" fmla="*/ 0 h 847949"/>
              <a:gd name="connsiteX0" fmla="*/ -1 w 17616741"/>
              <a:gd name="connsiteY0" fmla="*/ 847949 h 847949"/>
              <a:gd name="connsiteX1" fmla="*/ 17616741 w 17616741"/>
              <a:gd name="connsiteY1" fmla="*/ 0 h 847949"/>
              <a:gd name="connsiteX0" fmla="*/ -1 w 17616741"/>
              <a:gd name="connsiteY0" fmla="*/ 847949 h 847949"/>
              <a:gd name="connsiteX1" fmla="*/ 10227252 w 17616741"/>
              <a:gd name="connsiteY1" fmla="*/ 359094 h 847949"/>
              <a:gd name="connsiteX2" fmla="*/ 17616741 w 17616741"/>
              <a:gd name="connsiteY2" fmla="*/ 0 h 847949"/>
              <a:gd name="connsiteX0" fmla="*/ -1 w 17616741"/>
              <a:gd name="connsiteY0" fmla="*/ 847949 h 847949"/>
              <a:gd name="connsiteX1" fmla="*/ 10174910 w 17616741"/>
              <a:gd name="connsiteY1" fmla="*/ 357021 h 847949"/>
              <a:gd name="connsiteX2" fmla="*/ 17616741 w 17616741"/>
              <a:gd name="connsiteY2" fmla="*/ 0 h 847949"/>
              <a:gd name="connsiteX0" fmla="*/ -1 w 17616741"/>
              <a:gd name="connsiteY0" fmla="*/ 847949 h 847949"/>
              <a:gd name="connsiteX1" fmla="*/ 10174910 w 17616741"/>
              <a:gd name="connsiteY1" fmla="*/ 357021 h 847949"/>
              <a:gd name="connsiteX2" fmla="*/ 17616741 w 17616741"/>
              <a:gd name="connsiteY2" fmla="*/ 0 h 847949"/>
              <a:gd name="connsiteX0" fmla="*/ -1 w 17616741"/>
              <a:gd name="connsiteY0" fmla="*/ 847949 h 847949"/>
              <a:gd name="connsiteX1" fmla="*/ 13812626 w 17616741"/>
              <a:gd name="connsiteY1" fmla="*/ 821286 h 847949"/>
              <a:gd name="connsiteX2" fmla="*/ 17616741 w 17616741"/>
              <a:gd name="connsiteY2" fmla="*/ 0 h 847949"/>
              <a:gd name="connsiteX0" fmla="*/ -1 w 17616741"/>
              <a:gd name="connsiteY0" fmla="*/ 847949 h 847949"/>
              <a:gd name="connsiteX1" fmla="*/ 13812626 w 17616741"/>
              <a:gd name="connsiteY1" fmla="*/ 821286 h 847949"/>
              <a:gd name="connsiteX2" fmla="*/ 17616741 w 17616741"/>
              <a:gd name="connsiteY2" fmla="*/ 0 h 847949"/>
              <a:gd name="connsiteX0" fmla="*/ 0 w 19999044"/>
              <a:gd name="connsiteY0" fmla="*/ 806958 h 821286"/>
              <a:gd name="connsiteX1" fmla="*/ 16194929 w 19999044"/>
              <a:gd name="connsiteY1" fmla="*/ 821286 h 821286"/>
              <a:gd name="connsiteX2" fmla="*/ 19999044 w 19999044"/>
              <a:gd name="connsiteY2" fmla="*/ 0 h 821286"/>
              <a:gd name="connsiteX0" fmla="*/ 0 w 19999044"/>
              <a:gd name="connsiteY0" fmla="*/ 806958 h 837551"/>
              <a:gd name="connsiteX1" fmla="*/ 16194929 w 19999044"/>
              <a:gd name="connsiteY1" fmla="*/ 821286 h 837551"/>
              <a:gd name="connsiteX2" fmla="*/ 19999044 w 19999044"/>
              <a:gd name="connsiteY2" fmla="*/ 0 h 837551"/>
              <a:gd name="connsiteX0" fmla="*/ 0 w 19999044"/>
              <a:gd name="connsiteY0" fmla="*/ 806958 h 841709"/>
              <a:gd name="connsiteX1" fmla="*/ 16194929 w 19999044"/>
              <a:gd name="connsiteY1" fmla="*/ 821286 h 841709"/>
              <a:gd name="connsiteX2" fmla="*/ 19999044 w 19999044"/>
              <a:gd name="connsiteY2" fmla="*/ 0 h 841709"/>
              <a:gd name="connsiteX0" fmla="*/ 0 w 19999044"/>
              <a:gd name="connsiteY0" fmla="*/ 806958 h 841709"/>
              <a:gd name="connsiteX1" fmla="*/ 16194929 w 19999044"/>
              <a:gd name="connsiteY1" fmla="*/ 821286 h 841709"/>
              <a:gd name="connsiteX2" fmla="*/ 19999044 w 19999044"/>
              <a:gd name="connsiteY2" fmla="*/ 0 h 841709"/>
              <a:gd name="connsiteX0" fmla="*/ 0 w 24268603"/>
              <a:gd name="connsiteY0" fmla="*/ 0 h 1534967"/>
              <a:gd name="connsiteX1" fmla="*/ 20464488 w 24268603"/>
              <a:gd name="connsiteY1" fmla="*/ 1534920 h 1534967"/>
              <a:gd name="connsiteX2" fmla="*/ 24268603 w 24268603"/>
              <a:gd name="connsiteY2" fmla="*/ 713634 h 1534967"/>
              <a:gd name="connsiteX0" fmla="*/ 0 w 24268603"/>
              <a:gd name="connsiteY0" fmla="*/ 0 h 1660688"/>
              <a:gd name="connsiteX1" fmla="*/ 20464488 w 24268603"/>
              <a:gd name="connsiteY1" fmla="*/ 1534920 h 1660688"/>
              <a:gd name="connsiteX2" fmla="*/ 24268603 w 24268603"/>
              <a:gd name="connsiteY2" fmla="*/ 713634 h 1660688"/>
              <a:gd name="connsiteX0" fmla="*/ 0 w 24268603"/>
              <a:gd name="connsiteY0" fmla="*/ 0 h 1657431"/>
              <a:gd name="connsiteX1" fmla="*/ 20464488 w 24268603"/>
              <a:gd name="connsiteY1" fmla="*/ 1534920 h 1657431"/>
              <a:gd name="connsiteX2" fmla="*/ 24268603 w 24268603"/>
              <a:gd name="connsiteY2" fmla="*/ 713634 h 1657431"/>
              <a:gd name="connsiteX0" fmla="*/ 0 w 24268603"/>
              <a:gd name="connsiteY0" fmla="*/ 0 h 1673296"/>
              <a:gd name="connsiteX1" fmla="*/ 20464488 w 24268603"/>
              <a:gd name="connsiteY1" fmla="*/ 1534920 h 1673296"/>
              <a:gd name="connsiteX2" fmla="*/ 24268603 w 24268603"/>
              <a:gd name="connsiteY2" fmla="*/ 713634 h 1673296"/>
              <a:gd name="connsiteX0" fmla="*/ 0 w 24268603"/>
              <a:gd name="connsiteY0" fmla="*/ 0 h 713634"/>
              <a:gd name="connsiteX1" fmla="*/ 24268603 w 24268603"/>
              <a:gd name="connsiteY1" fmla="*/ 713634 h 713634"/>
              <a:gd name="connsiteX0" fmla="*/ 0 w 24268603"/>
              <a:gd name="connsiteY0" fmla="*/ 0 h 1366442"/>
              <a:gd name="connsiteX1" fmla="*/ 24268603 w 24268603"/>
              <a:gd name="connsiteY1" fmla="*/ 713634 h 1366442"/>
              <a:gd name="connsiteX0" fmla="*/ 0 w 24268603"/>
              <a:gd name="connsiteY0" fmla="*/ 0 h 1677813"/>
              <a:gd name="connsiteX1" fmla="*/ 24268603 w 24268603"/>
              <a:gd name="connsiteY1" fmla="*/ 713634 h 1677813"/>
              <a:gd name="connsiteX0" fmla="*/ 0 w 24090706"/>
              <a:gd name="connsiteY0" fmla="*/ 0 h 1931295"/>
              <a:gd name="connsiteX1" fmla="*/ 24090706 w 24090706"/>
              <a:gd name="connsiteY1" fmla="*/ 1081359 h 1931295"/>
              <a:gd name="connsiteX0" fmla="*/ 0 w 23912809"/>
              <a:gd name="connsiteY0" fmla="*/ 0 h 2220641"/>
              <a:gd name="connsiteX1" fmla="*/ 23912809 w 23912809"/>
              <a:gd name="connsiteY1" fmla="*/ 1468962 h 2220641"/>
              <a:gd name="connsiteX0" fmla="*/ 0 w 23912809"/>
              <a:gd name="connsiteY0" fmla="*/ 0 h 1777744"/>
              <a:gd name="connsiteX1" fmla="*/ 23912809 w 23912809"/>
              <a:gd name="connsiteY1" fmla="*/ 1468962 h 1777744"/>
              <a:gd name="connsiteX0" fmla="*/ 0 w 24179657"/>
              <a:gd name="connsiteY0" fmla="*/ 0 h 1221900"/>
              <a:gd name="connsiteX1" fmla="*/ 24179657 w 24179657"/>
              <a:gd name="connsiteY1" fmla="*/ 663942 h 1221900"/>
              <a:gd name="connsiteX0" fmla="*/ 0 w 24179657"/>
              <a:gd name="connsiteY0" fmla="*/ 0 h 1641077"/>
              <a:gd name="connsiteX1" fmla="*/ 24179657 w 24179657"/>
              <a:gd name="connsiteY1" fmla="*/ 663942 h 1641077"/>
            </a:gdLst>
            <a:ahLst/>
            <a:cxnLst>
              <a:cxn ang="0">
                <a:pos x="connsiteX0" y="connsiteY0"/>
              </a:cxn>
              <a:cxn ang="0">
                <a:pos x="connsiteX1" y="connsiteY1"/>
              </a:cxn>
            </a:cxnLst>
            <a:rect l="l" t="t" r="r" b="b"/>
            <a:pathLst>
              <a:path w="24179657" h="1641077">
                <a:moveTo>
                  <a:pt x="0" y="0"/>
                </a:moveTo>
                <a:cubicBezTo>
                  <a:pt x="9364468" y="1639209"/>
                  <a:pt x="15170988" y="2374012"/>
                  <a:pt x="24179657" y="663942"/>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71" name="Freeform 70"/>
          <p:cNvSpPr/>
          <p:nvPr/>
        </p:nvSpPr>
        <p:spPr bwMode="auto">
          <a:xfrm flipH="1" flipV="1">
            <a:off x="457221" y="2427626"/>
            <a:ext cx="188834" cy="859173"/>
          </a:xfrm>
          <a:custGeom>
            <a:avLst/>
            <a:gdLst>
              <a:gd name="connsiteX0" fmla="*/ 0 w 1473958"/>
              <a:gd name="connsiteY0" fmla="*/ 0 h 1508078"/>
              <a:gd name="connsiteX1" fmla="*/ 941695 w 1473958"/>
              <a:gd name="connsiteY1" fmla="*/ 341194 h 1508078"/>
              <a:gd name="connsiteX2" fmla="*/ 1473958 w 1473958"/>
              <a:gd name="connsiteY2" fmla="*/ 1508078 h 1508078"/>
              <a:gd name="connsiteX0" fmla="*/ 766737 w 836055"/>
              <a:gd name="connsiteY0" fmla="*/ 414726 h 1185825"/>
              <a:gd name="connsiteX1" fmla="*/ 2462 w 836055"/>
              <a:gd name="connsiteY1" fmla="*/ 18941 h 1185825"/>
              <a:gd name="connsiteX2" fmla="*/ 534725 w 836055"/>
              <a:gd name="connsiteY2" fmla="*/ 1185825 h 1185825"/>
              <a:gd name="connsiteX0" fmla="*/ 766737 w 766737"/>
              <a:gd name="connsiteY0" fmla="*/ 430045 h 1201144"/>
              <a:gd name="connsiteX1" fmla="*/ 2462 w 766737"/>
              <a:gd name="connsiteY1" fmla="*/ 34260 h 1201144"/>
              <a:gd name="connsiteX2" fmla="*/ 534725 w 766737"/>
              <a:gd name="connsiteY2" fmla="*/ 1201144 h 1201144"/>
              <a:gd name="connsiteX0" fmla="*/ 232012 w 232012"/>
              <a:gd name="connsiteY0" fmla="*/ 0 h 771099"/>
              <a:gd name="connsiteX1" fmla="*/ 0 w 232012"/>
              <a:gd name="connsiteY1" fmla="*/ 771099 h 771099"/>
              <a:gd name="connsiteX0" fmla="*/ 402432 w 402432"/>
              <a:gd name="connsiteY0" fmla="*/ 0 h 771099"/>
              <a:gd name="connsiteX1" fmla="*/ 170420 w 402432"/>
              <a:gd name="connsiteY1" fmla="*/ 771099 h 771099"/>
              <a:gd name="connsiteX0" fmla="*/ 564215 w 564215"/>
              <a:gd name="connsiteY0" fmla="*/ 0 h 771099"/>
              <a:gd name="connsiteX1" fmla="*/ 332203 w 564215"/>
              <a:gd name="connsiteY1" fmla="*/ 771099 h 771099"/>
              <a:gd name="connsiteX0" fmla="*/ 260994 w 1100332"/>
              <a:gd name="connsiteY0" fmla="*/ 0 h 1392072"/>
              <a:gd name="connsiteX1" fmla="*/ 1100332 w 1100332"/>
              <a:gd name="connsiteY1" fmla="*/ 1392072 h 1392072"/>
              <a:gd name="connsiteX0" fmla="*/ 809 w 840147"/>
              <a:gd name="connsiteY0" fmla="*/ 0 h 1392072"/>
              <a:gd name="connsiteX1" fmla="*/ 840147 w 840147"/>
              <a:gd name="connsiteY1" fmla="*/ 1392072 h 1392072"/>
              <a:gd name="connsiteX0" fmla="*/ 18 w 15260119"/>
              <a:gd name="connsiteY0" fmla="*/ 0 h 407174"/>
              <a:gd name="connsiteX1" fmla="*/ 15260119 w 15260119"/>
              <a:gd name="connsiteY1" fmla="*/ 271500 h 407174"/>
              <a:gd name="connsiteX0" fmla="*/ 0 w 15260101"/>
              <a:gd name="connsiteY0" fmla="*/ 25008 h 296508"/>
              <a:gd name="connsiteX1" fmla="*/ 15260101 w 15260101"/>
              <a:gd name="connsiteY1" fmla="*/ 296508 h 296508"/>
              <a:gd name="connsiteX0" fmla="*/ 0 w 16388683"/>
              <a:gd name="connsiteY0" fmla="*/ 28463 h 271747"/>
              <a:gd name="connsiteX1" fmla="*/ 16388683 w 16388683"/>
              <a:gd name="connsiteY1" fmla="*/ 271747 h 271747"/>
              <a:gd name="connsiteX0" fmla="*/ 0 w 16529959"/>
              <a:gd name="connsiteY0" fmla="*/ 25287 h 294261"/>
              <a:gd name="connsiteX1" fmla="*/ 16529959 w 16529959"/>
              <a:gd name="connsiteY1" fmla="*/ 294261 h 294261"/>
              <a:gd name="connsiteX0" fmla="*/ 0 w 16529959"/>
              <a:gd name="connsiteY0" fmla="*/ 18125 h 287099"/>
              <a:gd name="connsiteX1" fmla="*/ 16529959 w 16529959"/>
              <a:gd name="connsiteY1" fmla="*/ 287099 h 287099"/>
              <a:gd name="connsiteX0" fmla="*/ 0 w 17059733"/>
              <a:gd name="connsiteY0" fmla="*/ 19932 h 271390"/>
              <a:gd name="connsiteX1" fmla="*/ 17059733 w 17059733"/>
              <a:gd name="connsiteY1" fmla="*/ 271390 h 271390"/>
              <a:gd name="connsiteX0" fmla="*/ 0 w 16847819"/>
              <a:gd name="connsiteY0" fmla="*/ 6786 h 572360"/>
              <a:gd name="connsiteX1" fmla="*/ 16847819 w 16847819"/>
              <a:gd name="connsiteY1" fmla="*/ 572360 h 572360"/>
              <a:gd name="connsiteX0" fmla="*/ 0 w 16847819"/>
              <a:gd name="connsiteY0" fmla="*/ 0 h 565574"/>
              <a:gd name="connsiteX1" fmla="*/ 16847819 w 16847819"/>
              <a:gd name="connsiteY1" fmla="*/ 565574 h 565574"/>
              <a:gd name="connsiteX0" fmla="*/ 0 w 6405134"/>
              <a:gd name="connsiteY0" fmla="*/ 140148 h 140237"/>
              <a:gd name="connsiteX1" fmla="*/ 4768945 w 6405134"/>
              <a:gd name="connsiteY1" fmla="*/ 85663 h 140237"/>
              <a:gd name="connsiteX0" fmla="*/ 518191 w 5287137"/>
              <a:gd name="connsiteY0" fmla="*/ 144990 h 144990"/>
              <a:gd name="connsiteX1" fmla="*/ 5287136 w 5287137"/>
              <a:gd name="connsiteY1" fmla="*/ 90505 h 144990"/>
              <a:gd name="connsiteX0" fmla="*/ 415924 w 7268653"/>
              <a:gd name="connsiteY0" fmla="*/ 173049 h 173049"/>
              <a:gd name="connsiteX1" fmla="*/ 7268653 w 7268653"/>
              <a:gd name="connsiteY1" fmla="*/ 83533 h 173049"/>
              <a:gd name="connsiteX0" fmla="*/ 743339 w 2934047"/>
              <a:gd name="connsiteY0" fmla="*/ 56888 h 128517"/>
              <a:gd name="connsiteX1" fmla="*/ 2934047 w 2934047"/>
              <a:gd name="connsiteY1" fmla="*/ 128517 h 128517"/>
              <a:gd name="connsiteX0" fmla="*/ 0 w 2371800"/>
              <a:gd name="connsiteY0" fmla="*/ 38884 h 110513"/>
              <a:gd name="connsiteX1" fmla="*/ 2190708 w 2371800"/>
              <a:gd name="connsiteY1" fmla="*/ 110513 h 110513"/>
              <a:gd name="connsiteX0" fmla="*/ 250628 w 2441336"/>
              <a:gd name="connsiteY0" fmla="*/ 14149 h 85778"/>
              <a:gd name="connsiteX1" fmla="*/ 2441336 w 2441336"/>
              <a:gd name="connsiteY1" fmla="*/ 85778 h 85778"/>
              <a:gd name="connsiteX0" fmla="*/ 0 w 2190708"/>
              <a:gd name="connsiteY0" fmla="*/ 32745 h 104374"/>
              <a:gd name="connsiteX1" fmla="*/ 2190708 w 2190708"/>
              <a:gd name="connsiteY1" fmla="*/ 104374 h 104374"/>
              <a:gd name="connsiteX0" fmla="*/ 0 w 2190708"/>
              <a:gd name="connsiteY0" fmla="*/ 43150 h 114779"/>
              <a:gd name="connsiteX1" fmla="*/ 2190708 w 2190708"/>
              <a:gd name="connsiteY1" fmla="*/ 114779 h 114779"/>
              <a:gd name="connsiteX0" fmla="*/ 0 w 2190708"/>
              <a:gd name="connsiteY0" fmla="*/ 0 h 71629"/>
              <a:gd name="connsiteX1" fmla="*/ 2190708 w 2190708"/>
              <a:gd name="connsiteY1" fmla="*/ 71629 h 71629"/>
              <a:gd name="connsiteX0" fmla="*/ 0 w 1131159"/>
              <a:gd name="connsiteY0" fmla="*/ 0 h 57616"/>
              <a:gd name="connsiteX1" fmla="*/ 1131159 w 1131159"/>
              <a:gd name="connsiteY1" fmla="*/ 57616 h 57616"/>
              <a:gd name="connsiteX0" fmla="*/ 0 w 1625619"/>
              <a:gd name="connsiteY0" fmla="*/ 0 h 57616"/>
              <a:gd name="connsiteX1" fmla="*/ 1625619 w 1625619"/>
              <a:gd name="connsiteY1" fmla="*/ 57616 h 57616"/>
            </a:gdLst>
            <a:ahLst/>
            <a:cxnLst>
              <a:cxn ang="0">
                <a:pos x="connsiteX0" y="connsiteY0"/>
              </a:cxn>
              <a:cxn ang="0">
                <a:pos x="connsiteX1" y="connsiteY1"/>
              </a:cxn>
            </a:cxnLst>
            <a:rect l="l" t="t" r="r" b="b"/>
            <a:pathLst>
              <a:path w="1625619" h="57616">
                <a:moveTo>
                  <a:pt x="0" y="0"/>
                </a:moveTo>
                <a:cubicBezTo>
                  <a:pt x="305268" y="23377"/>
                  <a:pt x="1472511" y="20369"/>
                  <a:pt x="1625619" y="57616"/>
                </a:cubicBezTo>
              </a:path>
            </a:pathLst>
          </a:custGeom>
          <a:noFill/>
          <a:ln w="38100" cap="flat" cmpd="sng" algn="ctr">
            <a:solidFill>
              <a:schemeClr val="tx1">
                <a:lumMod val="65000"/>
                <a:lumOff val="3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6" name="Freeform 7"/>
          <p:cNvSpPr>
            <a:spLocks/>
          </p:cNvSpPr>
          <p:nvPr/>
        </p:nvSpPr>
        <p:spPr bwMode="auto">
          <a:xfrm>
            <a:off x="2494691" y="2385021"/>
            <a:ext cx="1737360" cy="914400"/>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3089899" y="2663819"/>
            <a:ext cx="546945" cy="400110"/>
          </a:xfrm>
          <a:prstGeom prst="rect">
            <a:avLst/>
          </a:prstGeom>
          <a:noFill/>
        </p:spPr>
        <p:txBody>
          <a:bodyPr wrap="none" rtlCol="0">
            <a:spAutoFit/>
          </a:bodyPr>
          <a:lstStyle/>
          <a:p>
            <a:r>
              <a:rPr lang="en-US" sz="1000" dirty="0" smtClean="0"/>
              <a:t>ESnet</a:t>
            </a:r>
          </a:p>
          <a:p>
            <a:pPr algn="ctr"/>
            <a:r>
              <a:rPr lang="en-US" sz="1000" dirty="0" smtClean="0"/>
              <a:t>USA</a:t>
            </a:r>
            <a:endParaRPr lang="en-US" sz="1000" dirty="0"/>
          </a:p>
        </p:txBody>
      </p:sp>
      <p:sp>
        <p:nvSpPr>
          <p:cNvPr id="10" name="Hexagon 9"/>
          <p:cNvSpPr/>
          <p:nvPr/>
        </p:nvSpPr>
        <p:spPr bwMode="auto">
          <a:xfrm>
            <a:off x="3134296" y="1763541"/>
            <a:ext cx="450376" cy="388255"/>
          </a:xfrm>
          <a:prstGeom prst="hexagon">
            <a:avLst/>
          </a:prstGeom>
          <a:solidFill>
            <a:srgbClr val="FFCC66"/>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65" charset="0"/>
                <a:ea typeface="Arial" pitchFamily="-65" charset="0"/>
                <a:cs typeface="Arial" pitchFamily="-65" charset="0"/>
              </a:rPr>
              <a:t>Chicago</a:t>
            </a:r>
            <a:endParaRPr kumimoji="0" lang="en-US" sz="8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5" name="Hexagon 14"/>
          <p:cNvSpPr/>
          <p:nvPr/>
        </p:nvSpPr>
        <p:spPr bwMode="auto">
          <a:xfrm>
            <a:off x="4466841" y="2736645"/>
            <a:ext cx="550459" cy="388255"/>
          </a:xfrm>
          <a:prstGeom prst="hexagon">
            <a:avLst/>
          </a:prstGeom>
          <a:solidFill>
            <a:srgbClr val="FFCC66"/>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65" charset="0"/>
                <a:ea typeface="Arial" pitchFamily="-65" charset="0"/>
                <a:cs typeface="Arial" pitchFamily="-65" charset="0"/>
              </a:rPr>
              <a:t>New York</a:t>
            </a:r>
            <a:endParaRPr kumimoji="0" lang="en-US" sz="8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8" name="TextBox 17"/>
          <p:cNvSpPr txBox="1"/>
          <p:nvPr/>
        </p:nvSpPr>
        <p:spPr>
          <a:xfrm>
            <a:off x="3523565" y="2780928"/>
            <a:ext cx="616387" cy="264688"/>
          </a:xfrm>
          <a:prstGeom prst="rect">
            <a:avLst/>
          </a:prstGeom>
          <a:noFill/>
        </p:spPr>
        <p:txBody>
          <a:bodyPr wrap="none" lIns="9144" tIns="9144" rIns="9144" bIns="9144" rtlCol="0">
            <a:spAutoFit/>
          </a:bodyPr>
          <a:lstStyle/>
          <a:p>
            <a:r>
              <a:rPr lang="en-US" sz="1600" dirty="0" smtClean="0"/>
              <a:t>BNL-T1</a:t>
            </a:r>
            <a:endParaRPr lang="en-US" sz="1600" dirty="0"/>
          </a:p>
        </p:txBody>
      </p:sp>
      <p:sp>
        <p:nvSpPr>
          <p:cNvPr id="19" name="Freeform 7"/>
          <p:cNvSpPr>
            <a:spLocks/>
          </p:cNvSpPr>
          <p:nvPr/>
        </p:nvSpPr>
        <p:spPr bwMode="auto">
          <a:xfrm>
            <a:off x="2233729" y="3779367"/>
            <a:ext cx="2228247" cy="1134914"/>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TextBox 19"/>
          <p:cNvSpPr txBox="1"/>
          <p:nvPr/>
        </p:nvSpPr>
        <p:spPr>
          <a:xfrm>
            <a:off x="2985413" y="4477795"/>
            <a:ext cx="724878" cy="400110"/>
          </a:xfrm>
          <a:prstGeom prst="rect">
            <a:avLst/>
          </a:prstGeom>
          <a:noFill/>
        </p:spPr>
        <p:txBody>
          <a:bodyPr wrap="none" rtlCol="0">
            <a:spAutoFit/>
          </a:bodyPr>
          <a:lstStyle/>
          <a:p>
            <a:r>
              <a:rPr lang="en-US" sz="1000" dirty="0" smtClean="0"/>
              <a:t>Internet2</a:t>
            </a:r>
          </a:p>
          <a:p>
            <a:pPr algn="ctr"/>
            <a:r>
              <a:rPr lang="en-US" sz="1000" dirty="0" smtClean="0"/>
              <a:t>USA</a:t>
            </a:r>
            <a:endParaRPr lang="en-US" sz="1000" dirty="0"/>
          </a:p>
        </p:txBody>
      </p:sp>
      <p:sp>
        <p:nvSpPr>
          <p:cNvPr id="22" name="TextBox 21"/>
          <p:cNvSpPr txBox="1"/>
          <p:nvPr/>
        </p:nvSpPr>
        <p:spPr>
          <a:xfrm>
            <a:off x="3728465" y="4514171"/>
            <a:ext cx="407997" cy="141577"/>
          </a:xfrm>
          <a:prstGeom prst="rect">
            <a:avLst/>
          </a:prstGeom>
          <a:noFill/>
        </p:spPr>
        <p:txBody>
          <a:bodyPr wrap="none" lIns="9144" tIns="9144" rIns="9144" bIns="9144" rtlCol="0">
            <a:spAutoFit/>
          </a:bodyPr>
          <a:lstStyle/>
          <a:p>
            <a:r>
              <a:rPr lang="en-US" sz="800" dirty="0" smtClean="0"/>
              <a:t>Harvard</a:t>
            </a:r>
            <a:endParaRPr lang="en-US" sz="800" dirty="0"/>
          </a:p>
        </p:txBody>
      </p:sp>
      <p:sp>
        <p:nvSpPr>
          <p:cNvPr id="23" name="Freeform 7"/>
          <p:cNvSpPr>
            <a:spLocks/>
          </p:cNvSpPr>
          <p:nvPr/>
        </p:nvSpPr>
        <p:spPr bwMode="auto">
          <a:xfrm>
            <a:off x="2493213" y="328758"/>
            <a:ext cx="1732542" cy="922838"/>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2974603" y="850865"/>
            <a:ext cx="769763" cy="400110"/>
          </a:xfrm>
          <a:prstGeom prst="rect">
            <a:avLst/>
          </a:prstGeom>
          <a:noFill/>
        </p:spPr>
        <p:txBody>
          <a:bodyPr wrap="none" rtlCol="0">
            <a:spAutoFit/>
          </a:bodyPr>
          <a:lstStyle/>
          <a:p>
            <a:pPr algn="ctr"/>
            <a:r>
              <a:rPr lang="en-US" sz="1000" smtClean="0"/>
              <a:t>CANARIE</a:t>
            </a:r>
            <a:endParaRPr lang="en-US" sz="1000" dirty="0" smtClean="0"/>
          </a:p>
          <a:p>
            <a:pPr algn="ctr"/>
            <a:r>
              <a:rPr lang="en-US" sz="1000" dirty="0" smtClean="0"/>
              <a:t>Canada</a:t>
            </a:r>
            <a:endParaRPr lang="en-US" sz="1000" dirty="0"/>
          </a:p>
        </p:txBody>
      </p:sp>
      <p:sp>
        <p:nvSpPr>
          <p:cNvPr id="25" name="TextBox 24"/>
          <p:cNvSpPr txBox="1"/>
          <p:nvPr/>
        </p:nvSpPr>
        <p:spPr>
          <a:xfrm>
            <a:off x="2752942" y="572660"/>
            <a:ext cx="247697" cy="141577"/>
          </a:xfrm>
          <a:prstGeom prst="rect">
            <a:avLst/>
          </a:prstGeom>
          <a:noFill/>
        </p:spPr>
        <p:txBody>
          <a:bodyPr wrap="none" lIns="9144" tIns="9144" rIns="9144" bIns="9144" rtlCol="0">
            <a:spAutoFit/>
          </a:bodyPr>
          <a:lstStyle/>
          <a:p>
            <a:r>
              <a:rPr lang="en-US" sz="800" dirty="0" smtClean="0"/>
              <a:t>UVic</a:t>
            </a:r>
            <a:endParaRPr lang="en-US" sz="800" dirty="0"/>
          </a:p>
        </p:txBody>
      </p:sp>
      <p:sp>
        <p:nvSpPr>
          <p:cNvPr id="26" name="TextBox 25"/>
          <p:cNvSpPr txBox="1"/>
          <p:nvPr/>
        </p:nvSpPr>
        <p:spPr>
          <a:xfrm>
            <a:off x="3166228" y="369546"/>
            <a:ext cx="441659" cy="141577"/>
          </a:xfrm>
          <a:prstGeom prst="rect">
            <a:avLst/>
          </a:prstGeom>
          <a:noFill/>
        </p:spPr>
        <p:txBody>
          <a:bodyPr wrap="none" lIns="9144" tIns="9144" rIns="9144" bIns="9144" rtlCol="0">
            <a:spAutoFit/>
          </a:bodyPr>
          <a:lstStyle/>
          <a:p>
            <a:r>
              <a:rPr lang="en-US" sz="800" dirty="0" smtClean="0"/>
              <a:t>SimFraU</a:t>
            </a:r>
            <a:endParaRPr lang="en-US" sz="800" dirty="0"/>
          </a:p>
        </p:txBody>
      </p:sp>
      <p:sp>
        <p:nvSpPr>
          <p:cNvPr id="27" name="TextBox 26"/>
          <p:cNvSpPr txBox="1"/>
          <p:nvPr/>
        </p:nvSpPr>
        <p:spPr>
          <a:xfrm>
            <a:off x="2687688" y="692696"/>
            <a:ext cx="948208" cy="264688"/>
          </a:xfrm>
          <a:prstGeom prst="rect">
            <a:avLst/>
          </a:prstGeom>
          <a:noFill/>
        </p:spPr>
        <p:txBody>
          <a:bodyPr wrap="none" lIns="9144" tIns="9144" rIns="9144" bIns="9144" rtlCol="0">
            <a:spAutoFit/>
          </a:bodyPr>
          <a:lstStyle/>
          <a:p>
            <a:r>
              <a:rPr lang="en-US" sz="1600" dirty="0" smtClean="0"/>
              <a:t>TRIUMF-T1</a:t>
            </a:r>
            <a:endParaRPr lang="en-US" dirty="0"/>
          </a:p>
        </p:txBody>
      </p:sp>
      <p:sp>
        <p:nvSpPr>
          <p:cNvPr id="28" name="TextBox 27"/>
          <p:cNvSpPr txBox="1"/>
          <p:nvPr/>
        </p:nvSpPr>
        <p:spPr>
          <a:xfrm>
            <a:off x="3111723" y="560894"/>
            <a:ext cx="257315" cy="141577"/>
          </a:xfrm>
          <a:prstGeom prst="rect">
            <a:avLst/>
          </a:prstGeom>
          <a:noFill/>
        </p:spPr>
        <p:txBody>
          <a:bodyPr wrap="none" lIns="9144" tIns="9144" rIns="9144" bIns="9144" rtlCol="0">
            <a:spAutoFit/>
          </a:bodyPr>
          <a:lstStyle/>
          <a:p>
            <a:r>
              <a:rPr lang="en-US" sz="800" dirty="0" smtClean="0"/>
              <a:t>UAlb</a:t>
            </a:r>
            <a:endParaRPr lang="en-US" sz="800" dirty="0"/>
          </a:p>
        </p:txBody>
      </p:sp>
      <p:sp>
        <p:nvSpPr>
          <p:cNvPr id="29" name="TextBox 28"/>
          <p:cNvSpPr txBox="1"/>
          <p:nvPr/>
        </p:nvSpPr>
        <p:spPr>
          <a:xfrm>
            <a:off x="3460823" y="626587"/>
            <a:ext cx="257315" cy="141577"/>
          </a:xfrm>
          <a:prstGeom prst="rect">
            <a:avLst/>
          </a:prstGeom>
          <a:noFill/>
        </p:spPr>
        <p:txBody>
          <a:bodyPr wrap="none" lIns="9144" tIns="9144" rIns="9144" bIns="9144" rtlCol="0">
            <a:spAutoFit/>
          </a:bodyPr>
          <a:lstStyle/>
          <a:p>
            <a:r>
              <a:rPr lang="en-US" sz="800" dirty="0" smtClean="0"/>
              <a:t>UTor</a:t>
            </a:r>
            <a:endParaRPr lang="en-US" sz="800" dirty="0"/>
          </a:p>
        </p:txBody>
      </p:sp>
      <p:sp>
        <p:nvSpPr>
          <p:cNvPr id="30" name="TextBox 29"/>
          <p:cNvSpPr txBox="1"/>
          <p:nvPr/>
        </p:nvSpPr>
        <p:spPr>
          <a:xfrm>
            <a:off x="3676880" y="790177"/>
            <a:ext cx="372731" cy="141577"/>
          </a:xfrm>
          <a:prstGeom prst="rect">
            <a:avLst/>
          </a:prstGeom>
          <a:noFill/>
        </p:spPr>
        <p:txBody>
          <a:bodyPr wrap="none" lIns="9144" tIns="9144" rIns="9144" bIns="9144" rtlCol="0">
            <a:spAutoFit/>
          </a:bodyPr>
          <a:lstStyle/>
          <a:p>
            <a:r>
              <a:rPr lang="en-US" sz="800" dirty="0" smtClean="0"/>
              <a:t>McGilU</a:t>
            </a:r>
            <a:endParaRPr lang="en-US" sz="800" dirty="0"/>
          </a:p>
        </p:txBody>
      </p:sp>
      <p:sp>
        <p:nvSpPr>
          <p:cNvPr id="42" name="Hexagon 41"/>
          <p:cNvSpPr/>
          <p:nvPr/>
        </p:nvSpPr>
        <p:spPr bwMode="auto">
          <a:xfrm>
            <a:off x="1726651" y="2897607"/>
            <a:ext cx="450376" cy="388255"/>
          </a:xfrm>
          <a:prstGeom prst="hexagon">
            <a:avLst/>
          </a:prstGeom>
          <a:solidFill>
            <a:srgbClr val="FFCC66"/>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65" charset="0"/>
                <a:ea typeface="Arial" pitchFamily="-65" charset="0"/>
                <a:cs typeface="Arial" pitchFamily="-65" charset="0"/>
              </a:rPr>
              <a:t>Seattle</a:t>
            </a:r>
            <a:endParaRPr kumimoji="0" lang="en-US" sz="8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55" name="Freeform 7"/>
          <p:cNvSpPr>
            <a:spLocks/>
          </p:cNvSpPr>
          <p:nvPr/>
        </p:nvSpPr>
        <p:spPr bwMode="auto">
          <a:xfrm>
            <a:off x="70596" y="4109061"/>
            <a:ext cx="1059472" cy="605543"/>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TextBox 55"/>
          <p:cNvSpPr txBox="1"/>
          <p:nvPr/>
        </p:nvSpPr>
        <p:spPr>
          <a:xfrm>
            <a:off x="225871" y="4309654"/>
            <a:ext cx="748923" cy="400110"/>
          </a:xfrm>
          <a:prstGeom prst="rect">
            <a:avLst/>
          </a:prstGeom>
          <a:noFill/>
        </p:spPr>
        <p:txBody>
          <a:bodyPr wrap="none" rtlCol="0">
            <a:spAutoFit/>
          </a:bodyPr>
          <a:lstStyle/>
          <a:p>
            <a:r>
              <a:rPr lang="en-US" sz="1000" dirty="0" smtClean="0"/>
              <a:t>TWAREN</a:t>
            </a:r>
          </a:p>
          <a:p>
            <a:pPr algn="ctr"/>
            <a:r>
              <a:rPr lang="en-US" sz="1000" dirty="0" smtClean="0"/>
              <a:t>Taiwan</a:t>
            </a:r>
            <a:endParaRPr lang="en-US" sz="1000" dirty="0"/>
          </a:p>
        </p:txBody>
      </p:sp>
      <p:sp>
        <p:nvSpPr>
          <p:cNvPr id="57" name="TextBox 56"/>
          <p:cNvSpPr txBox="1"/>
          <p:nvPr/>
        </p:nvSpPr>
        <p:spPr>
          <a:xfrm>
            <a:off x="236307" y="4182278"/>
            <a:ext cx="239681" cy="141577"/>
          </a:xfrm>
          <a:prstGeom prst="rect">
            <a:avLst/>
          </a:prstGeom>
          <a:noFill/>
        </p:spPr>
        <p:txBody>
          <a:bodyPr wrap="none" lIns="9144" tIns="9144" rIns="9144" bIns="9144" rtlCol="0">
            <a:spAutoFit/>
          </a:bodyPr>
          <a:lstStyle/>
          <a:p>
            <a:r>
              <a:rPr lang="en-US" sz="800" dirty="0" smtClean="0"/>
              <a:t>NCU</a:t>
            </a:r>
            <a:endParaRPr lang="en-US" sz="800" dirty="0"/>
          </a:p>
        </p:txBody>
      </p:sp>
      <p:sp>
        <p:nvSpPr>
          <p:cNvPr id="58" name="TextBox 57"/>
          <p:cNvSpPr txBox="1"/>
          <p:nvPr/>
        </p:nvSpPr>
        <p:spPr>
          <a:xfrm>
            <a:off x="646055" y="4184161"/>
            <a:ext cx="228460" cy="141577"/>
          </a:xfrm>
          <a:prstGeom prst="rect">
            <a:avLst/>
          </a:prstGeom>
          <a:noFill/>
        </p:spPr>
        <p:txBody>
          <a:bodyPr wrap="none" lIns="9144" tIns="9144" rIns="9144" bIns="9144" rtlCol="0">
            <a:spAutoFit/>
          </a:bodyPr>
          <a:lstStyle/>
          <a:p>
            <a:r>
              <a:rPr lang="en-US" sz="800" dirty="0" smtClean="0"/>
              <a:t>NTU</a:t>
            </a:r>
            <a:endParaRPr lang="en-US" sz="800" dirty="0"/>
          </a:p>
        </p:txBody>
      </p:sp>
      <p:sp>
        <p:nvSpPr>
          <p:cNvPr id="59" name="Freeform 7"/>
          <p:cNvSpPr>
            <a:spLocks/>
          </p:cNvSpPr>
          <p:nvPr/>
        </p:nvSpPr>
        <p:spPr bwMode="auto">
          <a:xfrm>
            <a:off x="111794" y="3286799"/>
            <a:ext cx="1059472" cy="564327"/>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TextBox 59"/>
          <p:cNvSpPr txBox="1"/>
          <p:nvPr/>
        </p:nvSpPr>
        <p:spPr>
          <a:xfrm>
            <a:off x="332791" y="3487392"/>
            <a:ext cx="617478" cy="400110"/>
          </a:xfrm>
          <a:prstGeom prst="rect">
            <a:avLst/>
          </a:prstGeom>
          <a:noFill/>
        </p:spPr>
        <p:txBody>
          <a:bodyPr wrap="none" rtlCol="0">
            <a:spAutoFit/>
          </a:bodyPr>
          <a:lstStyle/>
          <a:p>
            <a:pPr algn="ctr"/>
            <a:r>
              <a:rPr lang="en-US" sz="1000" smtClean="0"/>
              <a:t>ASGC</a:t>
            </a:r>
            <a:endParaRPr lang="en-US" sz="1000" dirty="0" smtClean="0"/>
          </a:p>
          <a:p>
            <a:pPr algn="ctr"/>
            <a:r>
              <a:rPr lang="en-US" sz="1000" dirty="0" smtClean="0"/>
              <a:t>Taiwan</a:t>
            </a:r>
            <a:endParaRPr lang="en-US" sz="1000" dirty="0"/>
          </a:p>
        </p:txBody>
      </p:sp>
      <p:sp>
        <p:nvSpPr>
          <p:cNvPr id="61" name="TextBox 60"/>
          <p:cNvSpPr txBox="1"/>
          <p:nvPr/>
        </p:nvSpPr>
        <p:spPr>
          <a:xfrm>
            <a:off x="277505" y="3360016"/>
            <a:ext cx="468911" cy="141577"/>
          </a:xfrm>
          <a:prstGeom prst="rect">
            <a:avLst/>
          </a:prstGeom>
          <a:noFill/>
        </p:spPr>
        <p:txBody>
          <a:bodyPr wrap="none" lIns="9144" tIns="9144" rIns="9144" bIns="9144" rtlCol="0">
            <a:spAutoFit/>
          </a:bodyPr>
          <a:lstStyle/>
          <a:p>
            <a:r>
              <a:rPr lang="en-US" sz="800" dirty="0" smtClean="0"/>
              <a:t>ASGC-T1</a:t>
            </a:r>
            <a:endParaRPr lang="en-US" sz="800" dirty="0"/>
          </a:p>
        </p:txBody>
      </p:sp>
      <p:sp>
        <p:nvSpPr>
          <p:cNvPr id="63" name="Freeform 7"/>
          <p:cNvSpPr>
            <a:spLocks/>
          </p:cNvSpPr>
          <p:nvPr/>
        </p:nvSpPr>
        <p:spPr bwMode="auto">
          <a:xfrm>
            <a:off x="86818" y="2026978"/>
            <a:ext cx="915558" cy="564327"/>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TextBox 63"/>
          <p:cNvSpPr txBox="1"/>
          <p:nvPr/>
        </p:nvSpPr>
        <p:spPr>
          <a:xfrm>
            <a:off x="103611" y="2227571"/>
            <a:ext cx="881973" cy="400110"/>
          </a:xfrm>
          <a:prstGeom prst="rect">
            <a:avLst/>
          </a:prstGeom>
          <a:noFill/>
        </p:spPr>
        <p:txBody>
          <a:bodyPr wrap="none" rtlCol="0">
            <a:spAutoFit/>
          </a:bodyPr>
          <a:lstStyle/>
          <a:p>
            <a:r>
              <a:rPr lang="en-US" sz="1000" dirty="0" smtClean="0"/>
              <a:t>KERONET2</a:t>
            </a:r>
          </a:p>
          <a:p>
            <a:pPr algn="ctr"/>
            <a:r>
              <a:rPr lang="en-US" sz="1000" dirty="0" smtClean="0"/>
              <a:t>Korea</a:t>
            </a:r>
            <a:endParaRPr lang="en-US" sz="1000" dirty="0"/>
          </a:p>
        </p:txBody>
      </p:sp>
      <p:sp>
        <p:nvSpPr>
          <p:cNvPr id="66" name="TextBox 65"/>
          <p:cNvSpPr txBox="1"/>
          <p:nvPr/>
        </p:nvSpPr>
        <p:spPr>
          <a:xfrm>
            <a:off x="457221" y="2078529"/>
            <a:ext cx="239681" cy="141577"/>
          </a:xfrm>
          <a:prstGeom prst="rect">
            <a:avLst/>
          </a:prstGeom>
          <a:noFill/>
        </p:spPr>
        <p:txBody>
          <a:bodyPr wrap="none" lIns="9144" tIns="9144" rIns="9144" bIns="9144" rtlCol="0">
            <a:spAutoFit/>
          </a:bodyPr>
          <a:lstStyle/>
          <a:p>
            <a:r>
              <a:rPr lang="en-US" sz="800" dirty="0" smtClean="0"/>
              <a:t>KNU</a:t>
            </a:r>
            <a:endParaRPr lang="en-US" sz="800" dirty="0"/>
          </a:p>
        </p:txBody>
      </p:sp>
      <p:sp>
        <p:nvSpPr>
          <p:cNvPr id="72" name="Freeform 7"/>
          <p:cNvSpPr>
            <a:spLocks/>
          </p:cNvSpPr>
          <p:nvPr/>
        </p:nvSpPr>
        <p:spPr bwMode="auto">
          <a:xfrm>
            <a:off x="5759086" y="5911468"/>
            <a:ext cx="324771" cy="154518"/>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7" name="TextBox 2056"/>
          <p:cNvSpPr txBox="1"/>
          <p:nvPr/>
        </p:nvSpPr>
        <p:spPr>
          <a:xfrm>
            <a:off x="6071574" y="5829163"/>
            <a:ext cx="2994731" cy="1015663"/>
          </a:xfrm>
          <a:prstGeom prst="rect">
            <a:avLst/>
          </a:prstGeom>
          <a:noFill/>
        </p:spPr>
        <p:txBody>
          <a:bodyPr wrap="none" rtlCol="0">
            <a:spAutoFit/>
          </a:bodyPr>
          <a:lstStyle/>
          <a:p>
            <a:pPr>
              <a:lnSpc>
                <a:spcPct val="150000"/>
              </a:lnSpc>
            </a:pPr>
            <a:r>
              <a:rPr lang="en-US" sz="800" dirty="0" smtClean="0"/>
              <a:t>LHCONE VPN domain</a:t>
            </a:r>
          </a:p>
          <a:p>
            <a:pPr>
              <a:lnSpc>
                <a:spcPct val="150000"/>
              </a:lnSpc>
            </a:pPr>
            <a:r>
              <a:rPr lang="en-US" sz="800" dirty="0" smtClean="0"/>
              <a:t>End sites – LHC Tier 2 or Tier 3 unless indicated as Tier 1</a:t>
            </a:r>
          </a:p>
          <a:p>
            <a:pPr>
              <a:lnSpc>
                <a:spcPct val="150000"/>
              </a:lnSpc>
            </a:pPr>
            <a:r>
              <a:rPr lang="en-US" sz="800" dirty="0"/>
              <a:t>Regional </a:t>
            </a:r>
            <a:r>
              <a:rPr lang="en-US" sz="800" dirty="0" smtClean="0"/>
              <a:t>R&amp;E communication nexus</a:t>
            </a:r>
          </a:p>
          <a:p>
            <a:pPr>
              <a:lnSpc>
                <a:spcPct val="150000"/>
              </a:lnSpc>
            </a:pPr>
            <a:r>
              <a:rPr lang="en-US" sz="800" dirty="0" smtClean="0"/>
              <a:t>Data communication links, 10, 20, and 30 Gb/s</a:t>
            </a:r>
          </a:p>
          <a:p>
            <a:pPr>
              <a:lnSpc>
                <a:spcPct val="150000"/>
              </a:lnSpc>
            </a:pPr>
            <a:r>
              <a:rPr lang="en-US" sz="800" dirty="0" smtClean="0"/>
              <a:t>See </a:t>
            </a:r>
            <a:r>
              <a:rPr lang="en-US" sz="800" dirty="0" smtClean="0">
                <a:hlinkClick r:id="rId3"/>
              </a:rPr>
              <a:t>http://lhcone.net</a:t>
            </a:r>
            <a:r>
              <a:rPr lang="en-US" sz="800" dirty="0" smtClean="0"/>
              <a:t> for details.</a:t>
            </a:r>
            <a:endParaRPr lang="en-US" sz="800" dirty="0"/>
          </a:p>
        </p:txBody>
      </p:sp>
      <p:sp>
        <p:nvSpPr>
          <p:cNvPr id="74" name="TextBox 73"/>
          <p:cNvSpPr txBox="1"/>
          <p:nvPr/>
        </p:nvSpPr>
        <p:spPr>
          <a:xfrm>
            <a:off x="5906694" y="6111074"/>
            <a:ext cx="177164" cy="110800"/>
          </a:xfrm>
          <a:prstGeom prst="rect">
            <a:avLst/>
          </a:prstGeom>
          <a:solidFill>
            <a:schemeClr val="bg2">
              <a:lumMod val="40000"/>
              <a:lumOff val="60000"/>
            </a:schemeClr>
          </a:solidFill>
        </p:spPr>
        <p:txBody>
          <a:bodyPr wrap="none" lIns="9144" tIns="9144" rIns="9144" bIns="9144" rtlCol="0">
            <a:spAutoFit/>
          </a:bodyPr>
          <a:lstStyle/>
          <a:p>
            <a:r>
              <a:rPr lang="en-US" sz="600" dirty="0" smtClean="0"/>
              <a:t>NTU</a:t>
            </a:r>
            <a:endParaRPr lang="en-US" sz="600" dirty="0"/>
          </a:p>
        </p:txBody>
      </p:sp>
      <p:sp>
        <p:nvSpPr>
          <p:cNvPr id="75" name="Hexagon 74"/>
          <p:cNvSpPr/>
          <p:nvPr/>
        </p:nvSpPr>
        <p:spPr bwMode="auto">
          <a:xfrm>
            <a:off x="5767560" y="6253578"/>
            <a:ext cx="316298" cy="166354"/>
          </a:xfrm>
          <a:prstGeom prst="hexagon">
            <a:avLst/>
          </a:prstGeom>
          <a:solidFill>
            <a:srgbClr val="FFCC66"/>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smtClean="0">
                <a:ln>
                  <a:noFill/>
                </a:ln>
                <a:solidFill>
                  <a:schemeClr val="tx1"/>
                </a:solidFill>
                <a:effectLst/>
                <a:latin typeface="Arial" pitchFamily="-65" charset="0"/>
                <a:ea typeface="Arial" pitchFamily="-65" charset="0"/>
                <a:cs typeface="Arial" pitchFamily="-65" charset="0"/>
              </a:rPr>
              <a:t>Chicago</a:t>
            </a:r>
            <a:endParaRPr kumimoji="0" lang="en-US" sz="6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grpSp>
        <p:nvGrpSpPr>
          <p:cNvPr id="7" name="Group 12"/>
          <p:cNvGrpSpPr/>
          <p:nvPr/>
        </p:nvGrpSpPr>
        <p:grpSpPr>
          <a:xfrm>
            <a:off x="5635742" y="6515269"/>
            <a:ext cx="448116" cy="61312"/>
            <a:chOff x="5439417" y="6588419"/>
            <a:chExt cx="644441" cy="0"/>
          </a:xfrm>
        </p:grpSpPr>
        <p:cxnSp>
          <p:nvCxnSpPr>
            <p:cNvPr id="2059" name="Straight Connector 2058"/>
            <p:cNvCxnSpPr/>
            <p:nvPr/>
          </p:nvCxnSpPr>
          <p:spPr bwMode="auto">
            <a:xfrm>
              <a:off x="5439417" y="6588419"/>
              <a:ext cx="222432" cy="0"/>
            </a:xfrm>
            <a:prstGeom prst="line">
              <a:avLst/>
            </a:prstGeom>
            <a:noFill/>
            <a:ln w="38100" cap="flat" cmpd="sng" algn="ctr">
              <a:solidFill>
                <a:schemeClr val="tx1">
                  <a:lumMod val="65000"/>
                  <a:lumOff val="35000"/>
                </a:schemeClr>
              </a:solidFill>
              <a:prstDash val="solid"/>
              <a:round/>
              <a:headEnd type="none" w="med" len="med"/>
              <a:tailEnd type="none" w="med" len="med"/>
            </a:ln>
            <a:effectLst/>
          </p:spPr>
        </p:cxnSp>
        <p:cxnSp>
          <p:nvCxnSpPr>
            <p:cNvPr id="79" name="Straight Connector 78"/>
            <p:cNvCxnSpPr/>
            <p:nvPr/>
          </p:nvCxnSpPr>
          <p:spPr bwMode="auto">
            <a:xfrm>
              <a:off x="5647871" y="6588419"/>
              <a:ext cx="222432" cy="0"/>
            </a:xfrm>
            <a:prstGeom prst="line">
              <a:avLst/>
            </a:prstGeom>
            <a:noFill/>
            <a:ln w="76200" cap="flat" cmpd="sng" algn="ctr">
              <a:solidFill>
                <a:schemeClr val="tx1">
                  <a:lumMod val="65000"/>
                  <a:lumOff val="35000"/>
                </a:schemeClr>
              </a:solidFill>
              <a:prstDash val="solid"/>
              <a:round/>
              <a:headEnd type="none" w="med" len="med"/>
              <a:tailEnd type="none" w="med" len="med"/>
            </a:ln>
            <a:effectLst/>
          </p:spPr>
        </p:cxnSp>
        <p:cxnSp>
          <p:nvCxnSpPr>
            <p:cNvPr id="80" name="Straight Connector 79"/>
            <p:cNvCxnSpPr/>
            <p:nvPr/>
          </p:nvCxnSpPr>
          <p:spPr bwMode="auto">
            <a:xfrm>
              <a:off x="5861426" y="6588419"/>
              <a:ext cx="222432" cy="0"/>
            </a:xfrm>
            <a:prstGeom prst="line">
              <a:avLst/>
            </a:prstGeom>
            <a:noFill/>
            <a:ln w="114300" cap="flat" cmpd="sng" algn="ctr">
              <a:solidFill>
                <a:schemeClr val="tx1">
                  <a:lumMod val="65000"/>
                  <a:lumOff val="35000"/>
                </a:schemeClr>
              </a:solidFill>
              <a:prstDash val="solid"/>
              <a:round/>
              <a:headEnd type="none" w="med" len="med"/>
              <a:tailEnd type="none" w="med" len="med"/>
            </a:ln>
            <a:effectLst/>
          </p:spPr>
        </p:cxnSp>
      </p:grpSp>
      <p:sp>
        <p:nvSpPr>
          <p:cNvPr id="2061" name="TextBox 2060"/>
          <p:cNvSpPr txBox="1"/>
          <p:nvPr/>
        </p:nvSpPr>
        <p:spPr>
          <a:xfrm>
            <a:off x="0" y="-4821"/>
            <a:ext cx="9144000" cy="323165"/>
          </a:xfrm>
          <a:prstGeom prst="rect">
            <a:avLst/>
          </a:prstGeom>
          <a:noFill/>
        </p:spPr>
        <p:txBody>
          <a:bodyPr wrap="square" lIns="45720" rIns="45720" rtlCol="0">
            <a:spAutoFit/>
          </a:bodyPr>
          <a:lstStyle/>
          <a:p>
            <a:pPr algn="ctr"/>
            <a:r>
              <a:rPr lang="en-US" sz="1500" dirty="0" smtClean="0"/>
              <a:t>LHCONE: A global infrastructure for the LHC Tier1 data center – Tier 2 analysis center connectivity</a:t>
            </a:r>
            <a:endParaRPr lang="en-US" sz="1500" dirty="0"/>
          </a:p>
        </p:txBody>
      </p:sp>
      <p:sp>
        <p:nvSpPr>
          <p:cNvPr id="83" name="Freeform 7"/>
          <p:cNvSpPr>
            <a:spLocks/>
          </p:cNvSpPr>
          <p:nvPr/>
        </p:nvSpPr>
        <p:spPr bwMode="auto">
          <a:xfrm>
            <a:off x="7078042" y="302956"/>
            <a:ext cx="1508077" cy="687365"/>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TextBox 83"/>
          <p:cNvSpPr txBox="1"/>
          <p:nvPr/>
        </p:nvSpPr>
        <p:spPr>
          <a:xfrm>
            <a:off x="7407926" y="622878"/>
            <a:ext cx="848309" cy="400110"/>
          </a:xfrm>
          <a:prstGeom prst="rect">
            <a:avLst/>
          </a:prstGeom>
          <a:noFill/>
        </p:spPr>
        <p:txBody>
          <a:bodyPr wrap="none" rtlCol="0">
            <a:spAutoFit/>
          </a:bodyPr>
          <a:lstStyle/>
          <a:p>
            <a:pPr algn="ctr"/>
            <a:r>
              <a:rPr lang="en-US" sz="1000" dirty="0" smtClean="0"/>
              <a:t>NORDUnet</a:t>
            </a:r>
          </a:p>
          <a:p>
            <a:pPr algn="ctr"/>
            <a:r>
              <a:rPr lang="en-US" sz="1000" dirty="0" smtClean="0"/>
              <a:t>Nordic</a:t>
            </a:r>
            <a:endParaRPr lang="en-US" sz="1000" dirty="0"/>
          </a:p>
        </p:txBody>
      </p:sp>
      <p:sp>
        <p:nvSpPr>
          <p:cNvPr id="85" name="TextBox 84"/>
          <p:cNvSpPr txBox="1"/>
          <p:nvPr/>
        </p:nvSpPr>
        <p:spPr>
          <a:xfrm>
            <a:off x="7539399" y="369545"/>
            <a:ext cx="866456" cy="264688"/>
          </a:xfrm>
          <a:prstGeom prst="rect">
            <a:avLst/>
          </a:prstGeom>
          <a:noFill/>
        </p:spPr>
        <p:txBody>
          <a:bodyPr wrap="none" lIns="9144" tIns="9144" rIns="9144" bIns="9144" rtlCol="0">
            <a:spAutoFit/>
          </a:bodyPr>
          <a:lstStyle/>
          <a:p>
            <a:r>
              <a:rPr lang="en-US" sz="1600" dirty="0" smtClean="0"/>
              <a:t>NDGF-T1a</a:t>
            </a:r>
            <a:endParaRPr lang="en-US" sz="1600" dirty="0"/>
          </a:p>
        </p:txBody>
      </p:sp>
      <p:sp>
        <p:nvSpPr>
          <p:cNvPr id="87" name="TextBox 86"/>
          <p:cNvSpPr txBox="1"/>
          <p:nvPr/>
        </p:nvSpPr>
        <p:spPr>
          <a:xfrm>
            <a:off x="7221580" y="527566"/>
            <a:ext cx="520207" cy="141577"/>
          </a:xfrm>
          <a:prstGeom prst="rect">
            <a:avLst/>
          </a:prstGeom>
          <a:noFill/>
        </p:spPr>
        <p:txBody>
          <a:bodyPr wrap="none" lIns="9144" tIns="9144" rIns="9144" bIns="9144" rtlCol="0">
            <a:spAutoFit/>
          </a:bodyPr>
          <a:lstStyle/>
          <a:p>
            <a:r>
              <a:rPr lang="en-US" sz="800" dirty="0" smtClean="0"/>
              <a:t>NDGF-T1a</a:t>
            </a:r>
            <a:endParaRPr lang="en-US" sz="800" dirty="0"/>
          </a:p>
        </p:txBody>
      </p:sp>
      <p:sp>
        <p:nvSpPr>
          <p:cNvPr id="88" name="TextBox 87"/>
          <p:cNvSpPr txBox="1"/>
          <p:nvPr/>
        </p:nvSpPr>
        <p:spPr>
          <a:xfrm>
            <a:off x="7951903" y="519349"/>
            <a:ext cx="520207" cy="141577"/>
          </a:xfrm>
          <a:prstGeom prst="rect">
            <a:avLst/>
          </a:prstGeom>
          <a:noFill/>
        </p:spPr>
        <p:txBody>
          <a:bodyPr wrap="none" lIns="9144" tIns="9144" rIns="9144" bIns="9144" rtlCol="0">
            <a:spAutoFit/>
          </a:bodyPr>
          <a:lstStyle/>
          <a:p>
            <a:r>
              <a:rPr lang="en-US" sz="800" dirty="0" smtClean="0"/>
              <a:t>NDGF-T1c</a:t>
            </a:r>
            <a:endParaRPr lang="en-US" sz="800" dirty="0"/>
          </a:p>
        </p:txBody>
      </p:sp>
      <p:sp>
        <p:nvSpPr>
          <p:cNvPr id="89" name="Freeform 7"/>
          <p:cNvSpPr>
            <a:spLocks/>
          </p:cNvSpPr>
          <p:nvPr/>
        </p:nvSpPr>
        <p:spPr bwMode="auto">
          <a:xfrm>
            <a:off x="7018167" y="2107108"/>
            <a:ext cx="1508077" cy="687365"/>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TextBox 89"/>
          <p:cNvSpPr txBox="1"/>
          <p:nvPr/>
        </p:nvSpPr>
        <p:spPr>
          <a:xfrm>
            <a:off x="7403354" y="2427030"/>
            <a:ext cx="737702" cy="400110"/>
          </a:xfrm>
          <a:prstGeom prst="rect">
            <a:avLst/>
          </a:prstGeom>
          <a:noFill/>
        </p:spPr>
        <p:txBody>
          <a:bodyPr wrap="none" rtlCol="0">
            <a:spAutoFit/>
          </a:bodyPr>
          <a:lstStyle/>
          <a:p>
            <a:pPr algn="ctr"/>
            <a:r>
              <a:rPr lang="en-US" sz="1000" dirty="0" smtClean="0"/>
              <a:t>DFN</a:t>
            </a:r>
          </a:p>
          <a:p>
            <a:pPr algn="ctr"/>
            <a:r>
              <a:rPr lang="en-US" sz="1000" dirty="0" smtClean="0"/>
              <a:t>Germany</a:t>
            </a:r>
            <a:endParaRPr lang="en-US" sz="1000" dirty="0"/>
          </a:p>
        </p:txBody>
      </p:sp>
      <p:sp>
        <p:nvSpPr>
          <p:cNvPr id="91" name="TextBox 90"/>
          <p:cNvSpPr txBox="1"/>
          <p:nvPr/>
        </p:nvSpPr>
        <p:spPr>
          <a:xfrm>
            <a:off x="7479524" y="2173697"/>
            <a:ext cx="298993" cy="141577"/>
          </a:xfrm>
          <a:prstGeom prst="rect">
            <a:avLst/>
          </a:prstGeom>
          <a:noFill/>
        </p:spPr>
        <p:txBody>
          <a:bodyPr wrap="none" lIns="9144" tIns="9144" rIns="9144" bIns="9144" rtlCol="0">
            <a:spAutoFit/>
          </a:bodyPr>
          <a:lstStyle/>
          <a:p>
            <a:r>
              <a:rPr lang="en-US" sz="800" dirty="0" smtClean="0"/>
              <a:t>DESY</a:t>
            </a:r>
            <a:endParaRPr lang="en-US" sz="800" dirty="0"/>
          </a:p>
        </p:txBody>
      </p:sp>
      <p:sp>
        <p:nvSpPr>
          <p:cNvPr id="92" name="TextBox 91"/>
          <p:cNvSpPr txBox="1"/>
          <p:nvPr/>
        </p:nvSpPr>
        <p:spPr>
          <a:xfrm>
            <a:off x="7161705" y="2331718"/>
            <a:ext cx="196400" cy="141577"/>
          </a:xfrm>
          <a:prstGeom prst="rect">
            <a:avLst/>
          </a:prstGeom>
          <a:noFill/>
        </p:spPr>
        <p:txBody>
          <a:bodyPr wrap="none" lIns="9144" tIns="9144" rIns="9144" bIns="9144" rtlCol="0">
            <a:spAutoFit/>
          </a:bodyPr>
          <a:lstStyle/>
          <a:p>
            <a:r>
              <a:rPr lang="en-US" sz="800" dirty="0" smtClean="0"/>
              <a:t>GSI</a:t>
            </a:r>
            <a:endParaRPr lang="en-US" sz="800" dirty="0"/>
          </a:p>
        </p:txBody>
      </p:sp>
      <p:sp>
        <p:nvSpPr>
          <p:cNvPr id="93" name="TextBox 92"/>
          <p:cNvSpPr txBox="1"/>
          <p:nvPr/>
        </p:nvSpPr>
        <p:spPr>
          <a:xfrm>
            <a:off x="7620000" y="2286000"/>
            <a:ext cx="832792" cy="264688"/>
          </a:xfrm>
          <a:prstGeom prst="rect">
            <a:avLst/>
          </a:prstGeom>
          <a:noFill/>
        </p:spPr>
        <p:txBody>
          <a:bodyPr wrap="none" lIns="9144" tIns="9144" rIns="9144" bIns="9144" rtlCol="0">
            <a:spAutoFit/>
          </a:bodyPr>
          <a:lstStyle/>
          <a:p>
            <a:r>
              <a:rPr lang="en-US" sz="1600" dirty="0" smtClean="0"/>
              <a:t>DE-KIT-T1</a:t>
            </a:r>
            <a:endParaRPr lang="en-US" dirty="0"/>
          </a:p>
        </p:txBody>
      </p:sp>
      <p:sp>
        <p:nvSpPr>
          <p:cNvPr id="94" name="Freeform 7"/>
          <p:cNvSpPr>
            <a:spLocks/>
          </p:cNvSpPr>
          <p:nvPr/>
        </p:nvSpPr>
        <p:spPr bwMode="auto">
          <a:xfrm>
            <a:off x="6499576" y="3041218"/>
            <a:ext cx="1737360" cy="914400"/>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7"/>
          <p:cNvSpPr>
            <a:spLocks/>
          </p:cNvSpPr>
          <p:nvPr/>
        </p:nvSpPr>
        <p:spPr bwMode="auto">
          <a:xfrm>
            <a:off x="6898513" y="4904719"/>
            <a:ext cx="1508077" cy="687365"/>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TextBox 98"/>
          <p:cNvSpPr txBox="1"/>
          <p:nvPr/>
        </p:nvSpPr>
        <p:spPr>
          <a:xfrm>
            <a:off x="7371064" y="5224641"/>
            <a:ext cx="562975" cy="400110"/>
          </a:xfrm>
          <a:prstGeom prst="rect">
            <a:avLst/>
          </a:prstGeom>
          <a:noFill/>
        </p:spPr>
        <p:txBody>
          <a:bodyPr wrap="none" rtlCol="0">
            <a:spAutoFit/>
          </a:bodyPr>
          <a:lstStyle/>
          <a:p>
            <a:pPr algn="ctr"/>
            <a:r>
              <a:rPr lang="en-US" sz="1000" dirty="0" smtClean="0"/>
              <a:t>GARR</a:t>
            </a:r>
          </a:p>
          <a:p>
            <a:pPr algn="ctr"/>
            <a:r>
              <a:rPr lang="en-US" sz="1000" dirty="0" smtClean="0"/>
              <a:t>Italy</a:t>
            </a:r>
            <a:endParaRPr lang="en-US" sz="1000" dirty="0"/>
          </a:p>
        </p:txBody>
      </p:sp>
      <p:sp>
        <p:nvSpPr>
          <p:cNvPr id="100" name="TextBox 99"/>
          <p:cNvSpPr txBox="1"/>
          <p:nvPr/>
        </p:nvSpPr>
        <p:spPr>
          <a:xfrm>
            <a:off x="7173921" y="5042096"/>
            <a:ext cx="484941" cy="141577"/>
          </a:xfrm>
          <a:prstGeom prst="rect">
            <a:avLst/>
          </a:prstGeom>
          <a:noFill/>
        </p:spPr>
        <p:txBody>
          <a:bodyPr wrap="none" lIns="9144" tIns="9144" rIns="9144" bIns="9144" rtlCol="0">
            <a:spAutoFit/>
          </a:bodyPr>
          <a:lstStyle/>
          <a:p>
            <a:r>
              <a:rPr lang="en-US" sz="800" dirty="0" smtClean="0"/>
              <a:t>INFN-Nap</a:t>
            </a:r>
            <a:endParaRPr lang="en-US" sz="800" dirty="0"/>
          </a:p>
        </p:txBody>
      </p:sp>
      <p:sp>
        <p:nvSpPr>
          <p:cNvPr id="102" name="TextBox 101"/>
          <p:cNvSpPr txBox="1"/>
          <p:nvPr/>
        </p:nvSpPr>
        <p:spPr>
          <a:xfrm>
            <a:off x="7596336" y="5085184"/>
            <a:ext cx="739818" cy="264688"/>
          </a:xfrm>
          <a:prstGeom prst="rect">
            <a:avLst/>
          </a:prstGeom>
          <a:noFill/>
        </p:spPr>
        <p:txBody>
          <a:bodyPr wrap="none" lIns="9144" tIns="9144" rIns="9144" bIns="9144" rtlCol="0">
            <a:spAutoFit/>
          </a:bodyPr>
          <a:lstStyle/>
          <a:p>
            <a:r>
              <a:rPr lang="en-US" sz="1600" dirty="0" smtClean="0"/>
              <a:t>CNAF-T1</a:t>
            </a:r>
            <a:endParaRPr lang="en-US" sz="1600" dirty="0"/>
          </a:p>
        </p:txBody>
      </p:sp>
      <p:sp>
        <p:nvSpPr>
          <p:cNvPr id="103" name="Freeform 7"/>
          <p:cNvSpPr>
            <a:spLocks/>
          </p:cNvSpPr>
          <p:nvPr/>
        </p:nvSpPr>
        <p:spPr bwMode="auto">
          <a:xfrm>
            <a:off x="5219296" y="4943658"/>
            <a:ext cx="1508077" cy="687365"/>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TextBox 103"/>
          <p:cNvSpPr txBox="1"/>
          <p:nvPr/>
        </p:nvSpPr>
        <p:spPr>
          <a:xfrm>
            <a:off x="5635742" y="5263580"/>
            <a:ext cx="675185" cy="400110"/>
          </a:xfrm>
          <a:prstGeom prst="rect">
            <a:avLst/>
          </a:prstGeom>
          <a:noFill/>
        </p:spPr>
        <p:txBody>
          <a:bodyPr wrap="none" rtlCol="0">
            <a:spAutoFit/>
          </a:bodyPr>
          <a:lstStyle/>
          <a:p>
            <a:pPr algn="ctr"/>
            <a:r>
              <a:rPr lang="en-US" sz="1000" dirty="0" smtClean="0"/>
              <a:t>RedIRIS</a:t>
            </a:r>
          </a:p>
          <a:p>
            <a:pPr algn="ctr"/>
            <a:r>
              <a:rPr lang="en-US" sz="1000" dirty="0" smtClean="0"/>
              <a:t>Spain</a:t>
            </a:r>
            <a:endParaRPr lang="en-US" sz="1000" dirty="0"/>
          </a:p>
        </p:txBody>
      </p:sp>
      <p:sp>
        <p:nvSpPr>
          <p:cNvPr id="107" name="TextBox 106"/>
          <p:cNvSpPr txBox="1"/>
          <p:nvPr/>
        </p:nvSpPr>
        <p:spPr>
          <a:xfrm>
            <a:off x="5781359" y="5069363"/>
            <a:ext cx="383951" cy="156966"/>
          </a:xfrm>
          <a:prstGeom prst="rect">
            <a:avLst/>
          </a:prstGeom>
          <a:noFill/>
        </p:spPr>
        <p:txBody>
          <a:bodyPr wrap="none" lIns="9144" tIns="9144" rIns="9144" bIns="9144" rtlCol="0">
            <a:spAutoFit/>
          </a:bodyPr>
          <a:lstStyle/>
          <a:p>
            <a:r>
              <a:rPr lang="en-US" dirty="0" smtClean="0"/>
              <a:t>PIC-T1</a:t>
            </a:r>
            <a:endParaRPr lang="en-US" dirty="0"/>
          </a:p>
        </p:txBody>
      </p:sp>
      <p:sp>
        <p:nvSpPr>
          <p:cNvPr id="108" name="Freeform 7"/>
          <p:cNvSpPr>
            <a:spLocks/>
          </p:cNvSpPr>
          <p:nvPr/>
        </p:nvSpPr>
        <p:spPr bwMode="auto">
          <a:xfrm>
            <a:off x="5181446" y="555818"/>
            <a:ext cx="1126952" cy="608609"/>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TextBox 108"/>
          <p:cNvSpPr txBox="1"/>
          <p:nvPr/>
        </p:nvSpPr>
        <p:spPr>
          <a:xfrm>
            <a:off x="5283097" y="739277"/>
            <a:ext cx="923651" cy="400110"/>
          </a:xfrm>
          <a:prstGeom prst="rect">
            <a:avLst/>
          </a:prstGeom>
          <a:noFill/>
        </p:spPr>
        <p:txBody>
          <a:bodyPr wrap="none" rtlCol="0">
            <a:spAutoFit/>
          </a:bodyPr>
          <a:lstStyle/>
          <a:p>
            <a:pPr algn="ctr"/>
            <a:r>
              <a:rPr lang="en-US" sz="1000" dirty="0" smtClean="0"/>
              <a:t>SARA</a:t>
            </a:r>
          </a:p>
          <a:p>
            <a:pPr algn="ctr"/>
            <a:r>
              <a:rPr lang="en-US" sz="1000" dirty="0" smtClean="0"/>
              <a:t>Netherlands</a:t>
            </a:r>
            <a:endParaRPr lang="en-US" sz="1000" dirty="0"/>
          </a:p>
        </p:txBody>
      </p:sp>
      <p:sp>
        <p:nvSpPr>
          <p:cNvPr id="111" name="TextBox 110"/>
          <p:cNvSpPr txBox="1"/>
          <p:nvPr/>
        </p:nvSpPr>
        <p:spPr>
          <a:xfrm>
            <a:off x="5256058" y="609600"/>
            <a:ext cx="900118" cy="264688"/>
          </a:xfrm>
          <a:prstGeom prst="rect">
            <a:avLst/>
          </a:prstGeom>
          <a:noFill/>
        </p:spPr>
        <p:txBody>
          <a:bodyPr wrap="none" lIns="9144" tIns="9144" rIns="9144" bIns="9144" rtlCol="0">
            <a:spAutoFit/>
          </a:bodyPr>
          <a:lstStyle/>
          <a:p>
            <a:r>
              <a:rPr lang="en-US" sz="1600" dirty="0" smtClean="0"/>
              <a:t>NIKHEF-T1</a:t>
            </a:r>
            <a:endParaRPr lang="en-US" dirty="0"/>
          </a:p>
        </p:txBody>
      </p:sp>
      <p:sp>
        <p:nvSpPr>
          <p:cNvPr id="112" name="Freeform 7"/>
          <p:cNvSpPr>
            <a:spLocks/>
          </p:cNvSpPr>
          <p:nvPr/>
        </p:nvSpPr>
        <p:spPr bwMode="auto">
          <a:xfrm>
            <a:off x="6627663" y="4097725"/>
            <a:ext cx="1668718" cy="687365"/>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TextBox 112"/>
          <p:cNvSpPr txBox="1"/>
          <p:nvPr/>
        </p:nvSpPr>
        <p:spPr>
          <a:xfrm>
            <a:off x="7059508" y="4417647"/>
            <a:ext cx="805029" cy="400110"/>
          </a:xfrm>
          <a:prstGeom prst="rect">
            <a:avLst/>
          </a:prstGeom>
          <a:noFill/>
        </p:spPr>
        <p:txBody>
          <a:bodyPr wrap="none" rtlCol="0">
            <a:spAutoFit/>
          </a:bodyPr>
          <a:lstStyle/>
          <a:p>
            <a:pPr algn="ctr"/>
            <a:r>
              <a:rPr lang="en-US" sz="1000" dirty="0" smtClean="0"/>
              <a:t>RENATER</a:t>
            </a:r>
          </a:p>
          <a:p>
            <a:pPr algn="ctr"/>
            <a:r>
              <a:rPr lang="en-US" sz="1000" dirty="0" smtClean="0"/>
              <a:t>France</a:t>
            </a:r>
            <a:endParaRPr lang="en-US" sz="1000" dirty="0"/>
          </a:p>
        </p:txBody>
      </p:sp>
      <p:sp>
        <p:nvSpPr>
          <p:cNvPr id="115" name="TextBox 114"/>
          <p:cNvSpPr txBox="1"/>
          <p:nvPr/>
        </p:nvSpPr>
        <p:spPr>
          <a:xfrm>
            <a:off x="6723056" y="4310341"/>
            <a:ext cx="584327" cy="141577"/>
          </a:xfrm>
          <a:prstGeom prst="rect">
            <a:avLst/>
          </a:prstGeom>
          <a:noFill/>
        </p:spPr>
        <p:txBody>
          <a:bodyPr wrap="none" lIns="9144" tIns="9144" rIns="9144" bIns="9144" rtlCol="0">
            <a:spAutoFit/>
          </a:bodyPr>
          <a:lstStyle/>
          <a:p>
            <a:r>
              <a:rPr lang="en-US" sz="800" dirty="0" smtClean="0"/>
              <a:t>GRIF-IN2P3</a:t>
            </a:r>
            <a:endParaRPr lang="en-US" sz="800" dirty="0"/>
          </a:p>
        </p:txBody>
      </p:sp>
      <p:sp>
        <p:nvSpPr>
          <p:cNvPr id="121" name="Hexagon 120"/>
          <p:cNvSpPr/>
          <p:nvPr/>
        </p:nvSpPr>
        <p:spPr bwMode="auto">
          <a:xfrm>
            <a:off x="4562569" y="3966041"/>
            <a:ext cx="618877" cy="388255"/>
          </a:xfrm>
          <a:prstGeom prst="hexagon">
            <a:avLst/>
          </a:prstGeom>
          <a:solidFill>
            <a:srgbClr val="FFCC66"/>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65" charset="0"/>
                <a:ea typeface="Arial" pitchFamily="-65" charset="0"/>
                <a:cs typeface="Arial" pitchFamily="-65" charset="0"/>
              </a:rPr>
              <a:t>Washington</a:t>
            </a:r>
            <a:endParaRPr kumimoji="0" lang="en-US" sz="8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96" name="Freeform 7"/>
          <p:cNvSpPr>
            <a:spLocks/>
          </p:cNvSpPr>
          <p:nvPr/>
        </p:nvSpPr>
        <p:spPr bwMode="auto">
          <a:xfrm>
            <a:off x="3816487" y="5633938"/>
            <a:ext cx="1059472" cy="564327"/>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TextBox 96"/>
          <p:cNvSpPr txBox="1"/>
          <p:nvPr/>
        </p:nvSpPr>
        <p:spPr>
          <a:xfrm>
            <a:off x="4037484" y="5834531"/>
            <a:ext cx="617478" cy="400110"/>
          </a:xfrm>
          <a:prstGeom prst="rect">
            <a:avLst/>
          </a:prstGeom>
          <a:noFill/>
        </p:spPr>
        <p:txBody>
          <a:bodyPr wrap="none" rtlCol="0">
            <a:spAutoFit/>
          </a:bodyPr>
          <a:lstStyle/>
          <a:p>
            <a:pPr algn="ctr"/>
            <a:r>
              <a:rPr lang="en-US" sz="1000" dirty="0" smtClean="0"/>
              <a:t>CUDI</a:t>
            </a:r>
          </a:p>
          <a:p>
            <a:pPr algn="ctr"/>
            <a:r>
              <a:rPr lang="en-US" sz="1000" dirty="0" smtClean="0"/>
              <a:t>Mexico</a:t>
            </a:r>
            <a:endParaRPr lang="en-US" sz="1000" dirty="0"/>
          </a:p>
        </p:txBody>
      </p:sp>
      <p:sp>
        <p:nvSpPr>
          <p:cNvPr id="117" name="TextBox 116"/>
          <p:cNvSpPr txBox="1"/>
          <p:nvPr/>
        </p:nvSpPr>
        <p:spPr>
          <a:xfrm>
            <a:off x="4391946" y="5709038"/>
            <a:ext cx="324641" cy="141577"/>
          </a:xfrm>
          <a:prstGeom prst="rect">
            <a:avLst/>
          </a:prstGeom>
          <a:solidFill>
            <a:schemeClr val="bg2">
              <a:lumMod val="40000"/>
              <a:lumOff val="60000"/>
            </a:schemeClr>
          </a:solidFill>
        </p:spPr>
        <p:txBody>
          <a:bodyPr wrap="none" lIns="9144" tIns="9144" rIns="9144" bIns="9144" rtlCol="0">
            <a:spAutoFit/>
          </a:bodyPr>
          <a:lstStyle/>
          <a:p>
            <a:r>
              <a:rPr lang="en-US" sz="800" dirty="0" smtClean="0"/>
              <a:t>UNAM</a:t>
            </a:r>
            <a:endParaRPr lang="en-US" sz="800" dirty="0"/>
          </a:p>
        </p:txBody>
      </p:sp>
      <p:sp>
        <p:nvSpPr>
          <p:cNvPr id="119" name="TextBox 118"/>
          <p:cNvSpPr txBox="1"/>
          <p:nvPr/>
        </p:nvSpPr>
        <p:spPr>
          <a:xfrm>
            <a:off x="6948264" y="4125414"/>
            <a:ext cx="1063625" cy="264688"/>
          </a:xfrm>
          <a:prstGeom prst="rect">
            <a:avLst/>
          </a:prstGeom>
          <a:noFill/>
        </p:spPr>
        <p:txBody>
          <a:bodyPr wrap="none" lIns="9144" tIns="9144" rIns="9144" bIns="9144" rtlCol="0">
            <a:spAutoFit/>
          </a:bodyPr>
          <a:lstStyle/>
          <a:p>
            <a:r>
              <a:rPr lang="en-US" sz="1600" dirty="0" smtClean="0"/>
              <a:t>CC-IN2P3-T1</a:t>
            </a:r>
            <a:endParaRPr lang="en-US" sz="1600" dirty="0"/>
          </a:p>
        </p:txBody>
      </p:sp>
      <p:sp>
        <p:nvSpPr>
          <p:cNvPr id="127" name="TextBox 126"/>
          <p:cNvSpPr txBox="1"/>
          <p:nvPr/>
        </p:nvSpPr>
        <p:spPr>
          <a:xfrm>
            <a:off x="7471569" y="4273075"/>
            <a:ext cx="533031" cy="141577"/>
          </a:xfrm>
          <a:prstGeom prst="rect">
            <a:avLst/>
          </a:prstGeom>
          <a:noFill/>
        </p:spPr>
        <p:txBody>
          <a:bodyPr wrap="none" lIns="9144" tIns="9144" rIns="9144" bIns="9144" rtlCol="0">
            <a:spAutoFit/>
          </a:bodyPr>
          <a:lstStyle/>
          <a:p>
            <a:r>
              <a:rPr lang="en-US" sz="800" dirty="0" smtClean="0"/>
              <a:t>Sub-IN2P3</a:t>
            </a:r>
            <a:endParaRPr lang="en-US" sz="800" dirty="0"/>
          </a:p>
        </p:txBody>
      </p:sp>
      <p:sp>
        <p:nvSpPr>
          <p:cNvPr id="128" name="TextBox 127"/>
          <p:cNvSpPr txBox="1"/>
          <p:nvPr/>
        </p:nvSpPr>
        <p:spPr>
          <a:xfrm>
            <a:off x="7919665" y="4395580"/>
            <a:ext cx="234872" cy="141577"/>
          </a:xfrm>
          <a:prstGeom prst="rect">
            <a:avLst/>
          </a:prstGeom>
          <a:noFill/>
        </p:spPr>
        <p:txBody>
          <a:bodyPr wrap="none" lIns="9144" tIns="9144" rIns="9144" bIns="9144" rtlCol="0">
            <a:spAutoFit/>
          </a:bodyPr>
          <a:lstStyle/>
          <a:p>
            <a:r>
              <a:rPr lang="en-US" sz="800" dirty="0" smtClean="0"/>
              <a:t>CEA</a:t>
            </a:r>
            <a:endParaRPr lang="en-US" sz="800" dirty="0"/>
          </a:p>
        </p:txBody>
      </p:sp>
      <p:sp>
        <p:nvSpPr>
          <p:cNvPr id="134" name="Freeform 7"/>
          <p:cNvSpPr>
            <a:spLocks/>
          </p:cNvSpPr>
          <p:nvPr/>
        </p:nvSpPr>
        <p:spPr bwMode="auto">
          <a:xfrm>
            <a:off x="7226760" y="1196041"/>
            <a:ext cx="1155231" cy="798088"/>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TextBox 134"/>
          <p:cNvSpPr txBox="1"/>
          <p:nvPr/>
        </p:nvSpPr>
        <p:spPr>
          <a:xfrm>
            <a:off x="7234092" y="1427104"/>
            <a:ext cx="644728" cy="400110"/>
          </a:xfrm>
          <a:prstGeom prst="rect">
            <a:avLst/>
          </a:prstGeom>
          <a:noFill/>
        </p:spPr>
        <p:txBody>
          <a:bodyPr wrap="none" rtlCol="0">
            <a:spAutoFit/>
          </a:bodyPr>
          <a:lstStyle/>
          <a:p>
            <a:pPr algn="ctr"/>
            <a:r>
              <a:rPr lang="en-US" sz="1000" dirty="0" smtClean="0"/>
              <a:t>CERN</a:t>
            </a:r>
          </a:p>
          <a:p>
            <a:pPr algn="ctr"/>
            <a:r>
              <a:rPr lang="en-US" sz="1000" dirty="0" smtClean="0"/>
              <a:t>Geneva</a:t>
            </a:r>
            <a:endParaRPr lang="en-US" sz="1000" dirty="0"/>
          </a:p>
        </p:txBody>
      </p:sp>
      <p:sp>
        <p:nvSpPr>
          <p:cNvPr id="136" name="TextBox 135"/>
          <p:cNvSpPr txBox="1"/>
          <p:nvPr/>
        </p:nvSpPr>
        <p:spPr>
          <a:xfrm>
            <a:off x="7432582" y="1220096"/>
            <a:ext cx="739818" cy="264688"/>
          </a:xfrm>
          <a:prstGeom prst="rect">
            <a:avLst/>
          </a:prstGeom>
          <a:noFill/>
        </p:spPr>
        <p:txBody>
          <a:bodyPr wrap="none" lIns="9144" tIns="9144" rIns="9144" bIns="9144" rtlCol="0">
            <a:spAutoFit/>
          </a:bodyPr>
          <a:lstStyle/>
          <a:p>
            <a:r>
              <a:rPr lang="en-US" sz="1600" dirty="0" smtClean="0"/>
              <a:t>CERN-T1</a:t>
            </a:r>
            <a:endParaRPr lang="en-US" sz="1600" dirty="0"/>
          </a:p>
        </p:txBody>
      </p:sp>
      <p:sp>
        <p:nvSpPr>
          <p:cNvPr id="110" name="TextBox 109"/>
          <p:cNvSpPr txBox="1"/>
          <p:nvPr/>
        </p:nvSpPr>
        <p:spPr>
          <a:xfrm>
            <a:off x="2825908" y="2558134"/>
            <a:ext cx="297389" cy="141577"/>
          </a:xfrm>
          <a:prstGeom prst="rect">
            <a:avLst/>
          </a:prstGeom>
          <a:noFill/>
        </p:spPr>
        <p:txBody>
          <a:bodyPr wrap="none" lIns="9144" tIns="9144" rIns="9144" bIns="9144" rtlCol="0">
            <a:spAutoFit/>
          </a:bodyPr>
          <a:lstStyle/>
          <a:p>
            <a:r>
              <a:rPr lang="en-US" sz="800" smtClean="0"/>
              <a:t>SLAC</a:t>
            </a:r>
            <a:endParaRPr lang="en-US" sz="800" dirty="0"/>
          </a:p>
        </p:txBody>
      </p:sp>
      <p:sp>
        <p:nvSpPr>
          <p:cNvPr id="149" name="TextBox 148"/>
          <p:cNvSpPr txBox="1"/>
          <p:nvPr/>
        </p:nvSpPr>
        <p:spPr>
          <a:xfrm>
            <a:off x="3637358" y="4300282"/>
            <a:ext cx="391967" cy="141577"/>
          </a:xfrm>
          <a:prstGeom prst="rect">
            <a:avLst/>
          </a:prstGeom>
          <a:noFill/>
        </p:spPr>
        <p:txBody>
          <a:bodyPr wrap="none" lIns="9144" tIns="9144" rIns="9144" bIns="9144" rtlCol="0">
            <a:spAutoFit/>
          </a:bodyPr>
          <a:lstStyle/>
          <a:p>
            <a:r>
              <a:rPr lang="en-US" sz="800" smtClean="0"/>
              <a:t>GLakes</a:t>
            </a:r>
            <a:endParaRPr lang="en-US" sz="800" dirty="0"/>
          </a:p>
        </p:txBody>
      </p:sp>
      <p:sp>
        <p:nvSpPr>
          <p:cNvPr id="150" name="TextBox 149"/>
          <p:cNvSpPr txBox="1"/>
          <p:nvPr/>
        </p:nvSpPr>
        <p:spPr>
          <a:xfrm>
            <a:off x="3802667" y="3889533"/>
            <a:ext cx="161134" cy="141577"/>
          </a:xfrm>
          <a:prstGeom prst="rect">
            <a:avLst/>
          </a:prstGeom>
          <a:noFill/>
        </p:spPr>
        <p:txBody>
          <a:bodyPr wrap="none" lIns="9144" tIns="9144" rIns="9144" bIns="9144" rtlCol="0">
            <a:spAutoFit/>
          </a:bodyPr>
          <a:lstStyle/>
          <a:p>
            <a:r>
              <a:rPr lang="en-US" sz="800" smtClean="0"/>
              <a:t>NE</a:t>
            </a:r>
            <a:endParaRPr lang="en-US" sz="800" dirty="0"/>
          </a:p>
        </p:txBody>
      </p:sp>
      <p:sp>
        <p:nvSpPr>
          <p:cNvPr id="151" name="TextBox 150"/>
          <p:cNvSpPr txBox="1"/>
          <p:nvPr/>
        </p:nvSpPr>
        <p:spPr>
          <a:xfrm>
            <a:off x="3713088" y="4160485"/>
            <a:ext cx="290977" cy="141577"/>
          </a:xfrm>
          <a:prstGeom prst="rect">
            <a:avLst/>
          </a:prstGeom>
          <a:noFill/>
        </p:spPr>
        <p:txBody>
          <a:bodyPr wrap="none" lIns="9144" tIns="9144" rIns="9144" bIns="9144" rtlCol="0">
            <a:spAutoFit/>
          </a:bodyPr>
          <a:lstStyle/>
          <a:p>
            <a:r>
              <a:rPr lang="en-US" sz="800" smtClean="0"/>
              <a:t>MidW</a:t>
            </a:r>
            <a:endParaRPr lang="en-US" sz="800" dirty="0"/>
          </a:p>
        </p:txBody>
      </p:sp>
      <p:sp>
        <p:nvSpPr>
          <p:cNvPr id="152" name="TextBox 151"/>
          <p:cNvSpPr txBox="1"/>
          <p:nvPr/>
        </p:nvSpPr>
        <p:spPr>
          <a:xfrm>
            <a:off x="3754878" y="4022187"/>
            <a:ext cx="246093" cy="141577"/>
          </a:xfrm>
          <a:prstGeom prst="rect">
            <a:avLst/>
          </a:prstGeom>
          <a:noFill/>
        </p:spPr>
        <p:txBody>
          <a:bodyPr wrap="none" lIns="9144" tIns="9144" rIns="9144" bIns="9144" rtlCol="0">
            <a:spAutoFit/>
          </a:bodyPr>
          <a:lstStyle/>
          <a:p>
            <a:r>
              <a:rPr lang="en-US" sz="800" smtClean="0"/>
              <a:t>SoW</a:t>
            </a:r>
            <a:endParaRPr lang="en-US" sz="800" dirty="0"/>
          </a:p>
        </p:txBody>
      </p:sp>
      <p:sp>
        <p:nvSpPr>
          <p:cNvPr id="157" name="Hexagon 156"/>
          <p:cNvSpPr/>
          <p:nvPr/>
        </p:nvSpPr>
        <p:spPr bwMode="auto">
          <a:xfrm>
            <a:off x="8406590" y="1693064"/>
            <a:ext cx="450376" cy="388255"/>
          </a:xfrm>
          <a:prstGeom prst="hexagon">
            <a:avLst/>
          </a:prstGeom>
          <a:solidFill>
            <a:srgbClr val="FFCC66"/>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pitchFamily="-65" charset="0"/>
                <a:ea typeface="Arial" pitchFamily="-65" charset="0"/>
                <a:cs typeface="Arial" pitchFamily="-65" charset="0"/>
              </a:rPr>
              <a:t>Geneva</a:t>
            </a:r>
            <a:endParaRPr kumimoji="0" lang="en-US" sz="8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158" name="TextBox 157"/>
          <p:cNvSpPr txBox="1"/>
          <p:nvPr/>
        </p:nvSpPr>
        <p:spPr>
          <a:xfrm>
            <a:off x="7911029" y="1406224"/>
            <a:ext cx="310213" cy="264688"/>
          </a:xfrm>
          <a:prstGeom prst="rect">
            <a:avLst/>
          </a:prstGeom>
          <a:noFill/>
        </p:spPr>
        <p:txBody>
          <a:bodyPr wrap="none" lIns="9144" tIns="9144" rIns="9144" bIns="9144" rtlCol="0">
            <a:spAutoFit/>
          </a:bodyPr>
          <a:lstStyle/>
          <a:p>
            <a:pPr algn="ctr"/>
            <a:r>
              <a:rPr lang="en-US" sz="800" smtClean="0"/>
              <a:t>KISTI</a:t>
            </a:r>
          </a:p>
          <a:p>
            <a:pPr algn="ctr"/>
            <a:r>
              <a:rPr lang="en-US" sz="800" smtClean="0"/>
              <a:t>Korea</a:t>
            </a:r>
            <a:endParaRPr lang="en-US" sz="800" dirty="0"/>
          </a:p>
        </p:txBody>
      </p:sp>
      <p:sp>
        <p:nvSpPr>
          <p:cNvPr id="159" name="TextBox 158"/>
          <p:cNvSpPr txBox="1"/>
          <p:nvPr/>
        </p:nvSpPr>
        <p:spPr>
          <a:xfrm>
            <a:off x="7857728" y="1678533"/>
            <a:ext cx="258918" cy="264688"/>
          </a:xfrm>
          <a:prstGeom prst="rect">
            <a:avLst/>
          </a:prstGeom>
          <a:noFill/>
        </p:spPr>
        <p:txBody>
          <a:bodyPr wrap="none" lIns="9144" tIns="9144" rIns="9144" bIns="9144" rtlCol="0">
            <a:spAutoFit/>
          </a:bodyPr>
          <a:lstStyle/>
          <a:p>
            <a:pPr algn="ctr"/>
            <a:r>
              <a:rPr lang="en-US" sz="800" smtClean="0"/>
              <a:t>TIFR</a:t>
            </a:r>
          </a:p>
          <a:p>
            <a:pPr algn="ctr"/>
            <a:r>
              <a:rPr lang="en-US" sz="800" smtClean="0"/>
              <a:t>India</a:t>
            </a:r>
            <a:endParaRPr lang="en-US" sz="800" dirty="0"/>
          </a:p>
        </p:txBody>
      </p:sp>
      <p:sp>
        <p:nvSpPr>
          <p:cNvPr id="162" name="TextBox 161"/>
          <p:cNvSpPr txBox="1"/>
          <p:nvPr/>
        </p:nvSpPr>
        <p:spPr>
          <a:xfrm>
            <a:off x="8644971" y="2800238"/>
            <a:ext cx="482825" cy="246221"/>
          </a:xfrm>
          <a:prstGeom prst="rect">
            <a:avLst/>
          </a:prstGeom>
          <a:noFill/>
        </p:spPr>
        <p:txBody>
          <a:bodyPr wrap="none" rtlCol="0">
            <a:spAutoFit/>
          </a:bodyPr>
          <a:lstStyle/>
          <a:p>
            <a:pPr algn="ctr"/>
            <a:r>
              <a:rPr lang="en-US" sz="1000" smtClean="0"/>
              <a:t>India</a:t>
            </a:r>
            <a:endParaRPr lang="en-US" sz="1000" dirty="0"/>
          </a:p>
        </p:txBody>
      </p:sp>
      <p:sp>
        <p:nvSpPr>
          <p:cNvPr id="163" name="TextBox 162"/>
          <p:cNvSpPr txBox="1"/>
          <p:nvPr/>
        </p:nvSpPr>
        <p:spPr>
          <a:xfrm>
            <a:off x="8583493" y="975533"/>
            <a:ext cx="546946" cy="246221"/>
          </a:xfrm>
          <a:prstGeom prst="rect">
            <a:avLst/>
          </a:prstGeom>
          <a:noFill/>
        </p:spPr>
        <p:txBody>
          <a:bodyPr wrap="none" rtlCol="0">
            <a:spAutoFit/>
          </a:bodyPr>
          <a:lstStyle/>
          <a:p>
            <a:pPr algn="ctr"/>
            <a:r>
              <a:rPr lang="en-US" sz="1000" smtClean="0"/>
              <a:t>Korea</a:t>
            </a:r>
            <a:endParaRPr lang="en-US" sz="1000" dirty="0"/>
          </a:p>
        </p:txBody>
      </p:sp>
      <p:sp>
        <p:nvSpPr>
          <p:cNvPr id="11" name="TextBox 10"/>
          <p:cNvSpPr txBox="1"/>
          <p:nvPr/>
        </p:nvSpPr>
        <p:spPr>
          <a:xfrm>
            <a:off x="2613884" y="2867242"/>
            <a:ext cx="717376" cy="264688"/>
          </a:xfrm>
          <a:prstGeom prst="rect">
            <a:avLst/>
          </a:prstGeom>
          <a:noFill/>
        </p:spPr>
        <p:txBody>
          <a:bodyPr wrap="none" lIns="9144" tIns="9144" rIns="9144" bIns="9144" rtlCol="0">
            <a:spAutoFit/>
          </a:bodyPr>
          <a:lstStyle/>
          <a:p>
            <a:r>
              <a:rPr lang="en-US" sz="1600" dirty="0" smtClean="0"/>
              <a:t>FNAL-T1</a:t>
            </a:r>
            <a:endParaRPr lang="en-US" sz="1600" dirty="0"/>
          </a:p>
        </p:txBody>
      </p:sp>
      <p:sp>
        <p:nvSpPr>
          <p:cNvPr id="21" name="TextBox 20"/>
          <p:cNvSpPr txBox="1"/>
          <p:nvPr/>
        </p:nvSpPr>
        <p:spPr>
          <a:xfrm>
            <a:off x="2774897" y="4398546"/>
            <a:ext cx="194797" cy="141577"/>
          </a:xfrm>
          <a:prstGeom prst="rect">
            <a:avLst/>
          </a:prstGeom>
          <a:noFill/>
        </p:spPr>
        <p:txBody>
          <a:bodyPr wrap="none" lIns="9144" tIns="9144" rIns="9144" bIns="9144" rtlCol="0">
            <a:spAutoFit/>
          </a:bodyPr>
          <a:lstStyle/>
          <a:p>
            <a:r>
              <a:rPr lang="en-US" sz="800" dirty="0" smtClean="0"/>
              <a:t>MIT</a:t>
            </a:r>
            <a:endParaRPr lang="en-US" sz="800" dirty="0"/>
          </a:p>
        </p:txBody>
      </p:sp>
      <p:sp>
        <p:nvSpPr>
          <p:cNvPr id="114" name="TextBox 113"/>
          <p:cNvSpPr txBox="1"/>
          <p:nvPr/>
        </p:nvSpPr>
        <p:spPr>
          <a:xfrm>
            <a:off x="3092698" y="3865932"/>
            <a:ext cx="390363" cy="141577"/>
          </a:xfrm>
          <a:prstGeom prst="rect">
            <a:avLst/>
          </a:prstGeom>
          <a:noFill/>
        </p:spPr>
        <p:txBody>
          <a:bodyPr wrap="none" lIns="9144" tIns="9144" rIns="9144" bIns="9144" rtlCol="0">
            <a:spAutoFit/>
          </a:bodyPr>
          <a:lstStyle/>
          <a:p>
            <a:r>
              <a:rPr lang="en-US" sz="800" smtClean="0"/>
              <a:t>Caltech</a:t>
            </a:r>
            <a:endParaRPr lang="en-US" sz="800" dirty="0"/>
          </a:p>
        </p:txBody>
      </p:sp>
      <p:sp>
        <p:nvSpPr>
          <p:cNvPr id="116" name="TextBox 115"/>
          <p:cNvSpPr txBox="1"/>
          <p:nvPr/>
        </p:nvSpPr>
        <p:spPr>
          <a:xfrm>
            <a:off x="3027574" y="4030504"/>
            <a:ext cx="435247" cy="141577"/>
          </a:xfrm>
          <a:prstGeom prst="rect">
            <a:avLst/>
          </a:prstGeom>
          <a:noFill/>
        </p:spPr>
        <p:txBody>
          <a:bodyPr wrap="none" lIns="9144" tIns="9144" rIns="9144" bIns="9144" rtlCol="0">
            <a:spAutoFit/>
          </a:bodyPr>
          <a:lstStyle/>
          <a:p>
            <a:r>
              <a:rPr lang="en-US" sz="800" smtClean="0"/>
              <a:t>UFlorida</a:t>
            </a:r>
            <a:endParaRPr lang="en-US" sz="800" dirty="0"/>
          </a:p>
        </p:txBody>
      </p:sp>
      <p:sp>
        <p:nvSpPr>
          <p:cNvPr id="145" name="TextBox 144"/>
          <p:cNvSpPr txBox="1"/>
          <p:nvPr/>
        </p:nvSpPr>
        <p:spPr>
          <a:xfrm>
            <a:off x="2984594" y="4192567"/>
            <a:ext cx="286169" cy="141577"/>
          </a:xfrm>
          <a:prstGeom prst="rect">
            <a:avLst/>
          </a:prstGeom>
          <a:noFill/>
        </p:spPr>
        <p:txBody>
          <a:bodyPr wrap="none" lIns="9144" tIns="9144" rIns="9144" bIns="9144" rtlCol="0">
            <a:spAutoFit/>
          </a:bodyPr>
          <a:lstStyle/>
          <a:p>
            <a:r>
              <a:rPr lang="en-US" sz="800" smtClean="0"/>
              <a:t>UNeb</a:t>
            </a:r>
            <a:endParaRPr lang="en-US" sz="800" dirty="0"/>
          </a:p>
        </p:txBody>
      </p:sp>
      <p:sp>
        <p:nvSpPr>
          <p:cNvPr id="146" name="TextBox 145"/>
          <p:cNvSpPr txBox="1"/>
          <p:nvPr/>
        </p:nvSpPr>
        <p:spPr>
          <a:xfrm>
            <a:off x="2666236" y="4243891"/>
            <a:ext cx="263727" cy="141577"/>
          </a:xfrm>
          <a:prstGeom prst="rect">
            <a:avLst/>
          </a:prstGeom>
          <a:noFill/>
        </p:spPr>
        <p:txBody>
          <a:bodyPr wrap="none" lIns="9144" tIns="9144" rIns="9144" bIns="9144" rtlCol="0">
            <a:spAutoFit/>
          </a:bodyPr>
          <a:lstStyle/>
          <a:p>
            <a:r>
              <a:rPr lang="en-US" sz="800" smtClean="0"/>
              <a:t>PurU</a:t>
            </a:r>
            <a:endParaRPr lang="en-US" sz="800" dirty="0"/>
          </a:p>
        </p:txBody>
      </p:sp>
      <p:sp>
        <p:nvSpPr>
          <p:cNvPr id="147" name="TextBox 146"/>
          <p:cNvSpPr txBox="1"/>
          <p:nvPr/>
        </p:nvSpPr>
        <p:spPr>
          <a:xfrm>
            <a:off x="2512478" y="3934107"/>
            <a:ext cx="308611" cy="141577"/>
          </a:xfrm>
          <a:prstGeom prst="rect">
            <a:avLst/>
          </a:prstGeom>
          <a:noFill/>
        </p:spPr>
        <p:txBody>
          <a:bodyPr wrap="none" lIns="9144" tIns="9144" rIns="9144" bIns="9144" rtlCol="0">
            <a:spAutoFit/>
          </a:bodyPr>
          <a:lstStyle/>
          <a:p>
            <a:r>
              <a:rPr lang="en-US" sz="800" smtClean="0"/>
              <a:t>UCSD</a:t>
            </a:r>
            <a:endParaRPr lang="en-US" sz="800" dirty="0"/>
          </a:p>
        </p:txBody>
      </p:sp>
      <p:sp>
        <p:nvSpPr>
          <p:cNvPr id="148" name="TextBox 147"/>
          <p:cNvSpPr txBox="1"/>
          <p:nvPr/>
        </p:nvSpPr>
        <p:spPr>
          <a:xfrm>
            <a:off x="2535108" y="4089697"/>
            <a:ext cx="332655" cy="141577"/>
          </a:xfrm>
          <a:prstGeom prst="rect">
            <a:avLst/>
          </a:prstGeom>
          <a:noFill/>
        </p:spPr>
        <p:txBody>
          <a:bodyPr wrap="none" lIns="9144" tIns="9144" rIns="9144" bIns="9144" rtlCol="0">
            <a:spAutoFit/>
          </a:bodyPr>
          <a:lstStyle/>
          <a:p>
            <a:r>
              <a:rPr lang="en-US" sz="800" smtClean="0"/>
              <a:t>UWisc</a:t>
            </a:r>
            <a:endParaRPr lang="en-US" sz="800" dirty="0"/>
          </a:p>
        </p:txBody>
      </p:sp>
      <p:pic>
        <p:nvPicPr>
          <p:cNvPr id="1028" name="Picture 4" descr="C:\Work\0ESNet\ESnet\Customers\HEP\LHC\T2-3 networking - LHCONE\logos\ASGC.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9888" y="5302170"/>
            <a:ext cx="381862" cy="43358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9" name="Picture 5" descr="C:\Work\0ESNet\ESnet\Customers\HEP\LHC\T2-3 networking - LHCONE\logos\CANARIE.jpg"/>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65" y="5727505"/>
            <a:ext cx="701508" cy="18724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C:\Work\0ESNet\ESnet\Customers\HEP\LHC\T2-3 networking - LHCONE\logos\CERN.jpg"/>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9189" y="5934087"/>
            <a:ext cx="403261" cy="41009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1" name="Picture 7" descr="C:\Work\0ESNet\ESnet\Customers\HEP\LHC\T2-3 networking - LHCONE\logos\CUDI.jpg"/>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4678" y="6359783"/>
            <a:ext cx="352282" cy="17075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6" name="Picture 12" descr="C:\Work\0ESNet\ESnet\Customers\HEP\LHC\T2-3 networking - LHCONE\logos\Internet2.jpg"/>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41328" y="6288329"/>
            <a:ext cx="394363" cy="31366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7" name="Picture 13" descr="C:\Work\0ESNet\ESnet\Customers\HEP\LHC\T2-3 networking - LHCONE\logos\NORDUnet.jpg"/>
          <p:cNvPicPr>
            <a:picLocks noChangeAspect="1" noChangeArrowheads="1"/>
          </p:cNvPicPr>
          <p:nvPr/>
        </p:nvPicPr>
        <p:blipFill>
          <a:blip r:embed="rId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54930" y="5395655"/>
            <a:ext cx="526811" cy="15883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9" name="Picture 15" descr="C:\Work\0ESNet\ESnet\Customers\HEP\LHC\T2-3 networking - LHCONE\logos\RENATER.jpg"/>
          <p:cNvPicPr>
            <a:picLocks noChangeAspect="1" noChangeArrowheads="1"/>
          </p:cNvPicPr>
          <p:nvPr/>
        </p:nvPicPr>
        <p:blipFill>
          <a:blip r:embed="rId1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73032" y="6317515"/>
            <a:ext cx="490606" cy="25529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0" name="Picture 16" descr="C:\Work\0ESNet\ESnet\Customers\HEP\LHC\T2-3 networking - LHCONE\logos\SARA.jpg"/>
          <p:cNvPicPr>
            <a:picLocks noChangeAspect="1" noChangeArrowheads="1"/>
          </p:cNvPicPr>
          <p:nvPr/>
        </p:nvPicPr>
        <p:blipFill>
          <a:blip r:embed="rId1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82623" y="5371250"/>
            <a:ext cx="297758" cy="20764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C:\Work\0ESNet\ESnet\Customers\HEP\LHC\T2-3 networking - LHCONE\logos\DFN.jpg"/>
          <p:cNvPicPr>
            <a:picLocks noChangeAspect="1" noChangeArrowheads="1"/>
          </p:cNvPicPr>
          <p:nvPr/>
        </p:nvPicPr>
        <p:blipFill>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2466" y="6599454"/>
            <a:ext cx="336706" cy="19053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3" name="Picture 9" descr="C:\Work\0ESNet\ESnet\Customers\HEP\LHC\T2-3 networking - LHCONE\logos\ESnet.jpg"/>
          <p:cNvPicPr>
            <a:picLocks noChangeAspect="1" noChangeArrowheads="1"/>
          </p:cNvPicPr>
          <p:nvPr/>
        </p:nvPicPr>
        <p:blipFill>
          <a:blip r:embed="rId1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09863" y="5297630"/>
            <a:ext cx="257292" cy="35488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4" name="Picture 10" descr="C:\Work\0ESNet\ESnet\Customers\HEP\LHC\T2-3 networking - LHCONE\logos\GARR.jpg"/>
          <p:cNvPicPr>
            <a:picLocks noChangeAspect="1" noChangeArrowheads="1"/>
          </p:cNvPicPr>
          <p:nvPr/>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3290" y="5732617"/>
            <a:ext cx="490439" cy="17702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5" name="Picture 11" descr="C:\Work\0ESNet\ESnet\Customers\HEP\LHC\T2-3 networking - LHCONE\logos\GEANT.jpg"/>
          <p:cNvPicPr>
            <a:picLocks noChangeAspect="1" noChangeArrowheads="1"/>
          </p:cNvPicPr>
          <p:nvPr/>
        </p:nvPicPr>
        <p:blipFill>
          <a:blip r:embed="rId1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2310" y="6052488"/>
            <a:ext cx="412399" cy="17329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2" name="Picture 18" descr="C:\Work\0ESNet\ESnet\Customers\HEP\LHC\T2-3 networking - LHCONE\logos\RedIRIS.jpg"/>
          <p:cNvPicPr>
            <a:picLocks noChangeAspect="1" noChangeArrowheads="1"/>
          </p:cNvPicPr>
          <p:nvPr/>
        </p:nvPicPr>
        <p:blipFill>
          <a:blip r:embed="rId1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58315" y="6057644"/>
            <a:ext cx="320040" cy="16298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54" name="Picture 2"/>
          <p:cNvPicPr>
            <a:picLocks noChangeAspect="1" noChangeArrowheads="1"/>
          </p:cNvPicPr>
          <p:nvPr/>
        </p:nvPicPr>
        <p:blipFill>
          <a:blip r:embed="rId1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46094" y="5752270"/>
            <a:ext cx="770817" cy="13771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55" name="Picture 3"/>
          <p:cNvPicPr>
            <a:picLocks noChangeAspect="1" noChangeArrowheads="1"/>
          </p:cNvPicPr>
          <p:nvPr/>
        </p:nvPicPr>
        <p:blipFill>
          <a:blip r:embed="rId1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25816" y="5678959"/>
            <a:ext cx="385039" cy="28433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6" name="Picture 2" descr="C:\Work\0ESNet\ESnet\Customers\HEP\LHC\T2-3 networking - LHCONE\logos\MREN Logo.gif"/>
          <p:cNvPicPr>
            <a:picLocks noChangeAspect="1" noChangeArrowheads="1"/>
          </p:cNvPicPr>
          <p:nvPr/>
        </p:nvPicPr>
        <p:blipFill>
          <a:blip r:embed="rId19">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2776" y="6618777"/>
            <a:ext cx="611466" cy="15189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7" name="Picture 3" descr="C:\Work\0ESNet\ESnet\Customers\HEP\LHC\T2-3 networking - LHCONE\logos\logo-surfnet.gif"/>
          <p:cNvPicPr>
            <a:picLocks noChangeAspect="1" noChangeArrowheads="1"/>
          </p:cNvPicPr>
          <p:nvPr/>
        </p:nvPicPr>
        <p:blipFill>
          <a:blip r:embed="rId2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7084" y="6051159"/>
            <a:ext cx="368836" cy="17595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4" descr="C:\Work\0ESNet\ESnet\Customers\HEP\LHC\T2-3 networking - LHCONE\logos\UltraLight.cecbajgf.png"/>
          <p:cNvPicPr>
            <a:picLocks noChangeAspect="1" noChangeArrowheads="1"/>
          </p:cNvPicPr>
          <p:nvPr/>
        </p:nvPicPr>
        <p:blipFill>
          <a:blip r:embed="rId21">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74724" y="6358293"/>
            <a:ext cx="713557" cy="17373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13" name="Group 6"/>
          <p:cNvGrpSpPr/>
          <p:nvPr/>
        </p:nvGrpSpPr>
        <p:grpSpPr>
          <a:xfrm>
            <a:off x="2038748" y="1393114"/>
            <a:ext cx="824745" cy="468090"/>
            <a:chOff x="1860440" y="3162234"/>
            <a:chExt cx="824745" cy="468090"/>
          </a:xfrm>
        </p:grpSpPr>
        <p:sp>
          <p:nvSpPr>
            <p:cNvPr id="166" name="Freeform 7"/>
            <p:cNvSpPr>
              <a:spLocks/>
            </p:cNvSpPr>
            <p:nvPr/>
          </p:nvSpPr>
          <p:spPr bwMode="auto">
            <a:xfrm>
              <a:off x="1860440" y="3162234"/>
              <a:ext cx="824745" cy="468090"/>
            </a:xfrm>
            <a:custGeom>
              <a:avLst/>
              <a:gdLst>
                <a:gd name="T0" fmla="*/ 5 w 2184"/>
                <a:gd name="T1" fmla="*/ 630 h 1434"/>
                <a:gd name="T2" fmla="*/ 68 w 2184"/>
                <a:gd name="T3" fmla="*/ 535 h 1434"/>
                <a:gd name="T4" fmla="*/ 119 w 2184"/>
                <a:gd name="T5" fmla="*/ 390 h 1434"/>
                <a:gd name="T6" fmla="*/ 201 w 2184"/>
                <a:gd name="T7" fmla="*/ 293 h 1434"/>
                <a:gd name="T8" fmla="*/ 348 w 2184"/>
                <a:gd name="T9" fmla="*/ 204 h 1434"/>
                <a:gd name="T10" fmla="*/ 401 w 2184"/>
                <a:gd name="T11" fmla="*/ 129 h 1434"/>
                <a:gd name="T12" fmla="*/ 516 w 2184"/>
                <a:gd name="T13" fmla="*/ 91 h 1434"/>
                <a:gd name="T14" fmla="*/ 593 w 2184"/>
                <a:gd name="T15" fmla="*/ 81 h 1434"/>
                <a:gd name="T16" fmla="*/ 724 w 2184"/>
                <a:gd name="T17" fmla="*/ 57 h 1434"/>
                <a:gd name="T18" fmla="*/ 835 w 2184"/>
                <a:gd name="T19" fmla="*/ 22 h 1434"/>
                <a:gd name="T20" fmla="*/ 972 w 2184"/>
                <a:gd name="T21" fmla="*/ 13 h 1434"/>
                <a:gd name="T22" fmla="*/ 1064 w 2184"/>
                <a:gd name="T23" fmla="*/ 18 h 1434"/>
                <a:gd name="T24" fmla="*/ 1152 w 2184"/>
                <a:gd name="T25" fmla="*/ 19 h 1434"/>
                <a:gd name="T26" fmla="*/ 1200 w 2184"/>
                <a:gd name="T27" fmla="*/ 6 h 1434"/>
                <a:gd name="T28" fmla="*/ 1298 w 2184"/>
                <a:gd name="T29" fmla="*/ 48 h 1434"/>
                <a:gd name="T30" fmla="*/ 1403 w 2184"/>
                <a:gd name="T31" fmla="*/ 65 h 1434"/>
                <a:gd name="T32" fmla="*/ 1489 w 2184"/>
                <a:gd name="T33" fmla="*/ 41 h 1434"/>
                <a:gd name="T34" fmla="*/ 1616 w 2184"/>
                <a:gd name="T35" fmla="*/ 88 h 1434"/>
                <a:gd name="T36" fmla="*/ 1672 w 2184"/>
                <a:gd name="T37" fmla="*/ 116 h 1434"/>
                <a:gd name="T38" fmla="*/ 1733 w 2184"/>
                <a:gd name="T39" fmla="*/ 137 h 1434"/>
                <a:gd name="T40" fmla="*/ 1737 w 2184"/>
                <a:gd name="T41" fmla="*/ 175 h 1434"/>
                <a:gd name="T42" fmla="*/ 1887 w 2184"/>
                <a:gd name="T43" fmla="*/ 201 h 1434"/>
                <a:gd name="T44" fmla="*/ 1914 w 2184"/>
                <a:gd name="T45" fmla="*/ 301 h 1434"/>
                <a:gd name="T46" fmla="*/ 1990 w 2184"/>
                <a:gd name="T47" fmla="*/ 395 h 1434"/>
                <a:gd name="T48" fmla="*/ 2122 w 2184"/>
                <a:gd name="T49" fmla="*/ 476 h 1434"/>
                <a:gd name="T50" fmla="*/ 2133 w 2184"/>
                <a:gd name="T51" fmla="*/ 575 h 1434"/>
                <a:gd name="T52" fmla="*/ 2159 w 2184"/>
                <a:gd name="T53" fmla="*/ 654 h 1434"/>
                <a:gd name="T54" fmla="*/ 2116 w 2184"/>
                <a:gd name="T55" fmla="*/ 719 h 1434"/>
                <a:gd name="T56" fmla="*/ 2176 w 2184"/>
                <a:gd name="T57" fmla="*/ 735 h 1434"/>
                <a:gd name="T58" fmla="*/ 2172 w 2184"/>
                <a:gd name="T59" fmla="*/ 796 h 1434"/>
                <a:gd name="T60" fmla="*/ 2121 w 2184"/>
                <a:gd name="T61" fmla="*/ 820 h 1434"/>
                <a:gd name="T62" fmla="*/ 2098 w 2184"/>
                <a:gd name="T63" fmla="*/ 947 h 1434"/>
                <a:gd name="T64" fmla="*/ 2071 w 2184"/>
                <a:gd name="T65" fmla="*/ 992 h 1434"/>
                <a:gd name="T66" fmla="*/ 2068 w 2184"/>
                <a:gd name="T67" fmla="*/ 1060 h 1434"/>
                <a:gd name="T68" fmla="*/ 1981 w 2184"/>
                <a:gd name="T69" fmla="*/ 1071 h 1434"/>
                <a:gd name="T70" fmla="*/ 1916 w 2184"/>
                <a:gd name="T71" fmla="*/ 1208 h 1434"/>
                <a:gd name="T72" fmla="*/ 1776 w 2184"/>
                <a:gd name="T73" fmla="*/ 1235 h 1434"/>
                <a:gd name="T74" fmla="*/ 1707 w 2184"/>
                <a:gd name="T75" fmla="*/ 1313 h 1434"/>
                <a:gd name="T76" fmla="*/ 1589 w 2184"/>
                <a:gd name="T77" fmla="*/ 1351 h 1434"/>
                <a:gd name="T78" fmla="*/ 1494 w 2184"/>
                <a:gd name="T79" fmla="*/ 1402 h 1434"/>
                <a:gd name="T80" fmla="*/ 1430 w 2184"/>
                <a:gd name="T81" fmla="*/ 1362 h 1434"/>
                <a:gd name="T82" fmla="*/ 1363 w 2184"/>
                <a:gd name="T83" fmla="*/ 1431 h 1434"/>
                <a:gd name="T84" fmla="*/ 1260 w 2184"/>
                <a:gd name="T85" fmla="*/ 1394 h 1434"/>
                <a:gd name="T86" fmla="*/ 1192 w 2184"/>
                <a:gd name="T87" fmla="*/ 1429 h 1434"/>
                <a:gd name="T88" fmla="*/ 1087 w 2184"/>
                <a:gd name="T89" fmla="*/ 1397 h 1434"/>
                <a:gd name="T90" fmla="*/ 980 w 2184"/>
                <a:gd name="T91" fmla="*/ 1434 h 1434"/>
                <a:gd name="T92" fmla="*/ 872 w 2184"/>
                <a:gd name="T93" fmla="*/ 1375 h 1434"/>
                <a:gd name="T94" fmla="*/ 748 w 2184"/>
                <a:gd name="T95" fmla="*/ 1380 h 1434"/>
                <a:gd name="T96" fmla="*/ 694 w 2184"/>
                <a:gd name="T97" fmla="*/ 1307 h 1434"/>
                <a:gd name="T98" fmla="*/ 619 w 2184"/>
                <a:gd name="T99" fmla="*/ 1343 h 1434"/>
                <a:gd name="T100" fmla="*/ 525 w 2184"/>
                <a:gd name="T101" fmla="*/ 1299 h 1434"/>
                <a:gd name="T102" fmla="*/ 519 w 2184"/>
                <a:gd name="T103" fmla="*/ 1262 h 1434"/>
                <a:gd name="T104" fmla="*/ 399 w 2184"/>
                <a:gd name="T105" fmla="*/ 1210 h 1434"/>
                <a:gd name="T106" fmla="*/ 329 w 2184"/>
                <a:gd name="T107" fmla="*/ 1165 h 1434"/>
                <a:gd name="T108" fmla="*/ 172 w 2184"/>
                <a:gd name="T109" fmla="*/ 1103 h 1434"/>
                <a:gd name="T110" fmla="*/ 105 w 2184"/>
                <a:gd name="T111" fmla="*/ 976 h 1434"/>
                <a:gd name="T112" fmla="*/ 5 w 2184"/>
                <a:gd name="T113" fmla="*/ 907 h 1434"/>
                <a:gd name="T114" fmla="*/ 26 w 2184"/>
                <a:gd name="T115" fmla="*/ 818 h 1434"/>
                <a:gd name="T116" fmla="*/ 22 w 2184"/>
                <a:gd name="T117" fmla="*/ 73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4" h="1434">
                  <a:moveTo>
                    <a:pt x="48" y="719"/>
                  </a:moveTo>
                  <a:lnTo>
                    <a:pt x="33" y="708"/>
                  </a:lnTo>
                  <a:lnTo>
                    <a:pt x="21" y="696"/>
                  </a:lnTo>
                  <a:lnTo>
                    <a:pt x="13" y="680"/>
                  </a:lnTo>
                  <a:lnTo>
                    <a:pt x="6" y="664"/>
                  </a:lnTo>
                  <a:lnTo>
                    <a:pt x="5" y="648"/>
                  </a:lnTo>
                  <a:lnTo>
                    <a:pt x="5" y="630"/>
                  </a:lnTo>
                  <a:lnTo>
                    <a:pt x="10" y="613"/>
                  </a:lnTo>
                  <a:lnTo>
                    <a:pt x="18" y="597"/>
                  </a:lnTo>
                  <a:lnTo>
                    <a:pt x="29" y="583"/>
                  </a:lnTo>
                  <a:lnTo>
                    <a:pt x="43" y="570"/>
                  </a:lnTo>
                  <a:lnTo>
                    <a:pt x="61" y="562"/>
                  </a:lnTo>
                  <a:lnTo>
                    <a:pt x="78" y="555"/>
                  </a:lnTo>
                  <a:lnTo>
                    <a:pt x="68" y="535"/>
                  </a:lnTo>
                  <a:lnTo>
                    <a:pt x="62" y="511"/>
                  </a:lnTo>
                  <a:lnTo>
                    <a:pt x="61" y="489"/>
                  </a:lnTo>
                  <a:lnTo>
                    <a:pt x="64" y="465"/>
                  </a:lnTo>
                  <a:lnTo>
                    <a:pt x="72" y="444"/>
                  </a:lnTo>
                  <a:lnTo>
                    <a:pt x="84" y="423"/>
                  </a:lnTo>
                  <a:lnTo>
                    <a:pt x="100" y="406"/>
                  </a:lnTo>
                  <a:lnTo>
                    <a:pt x="119" y="390"/>
                  </a:lnTo>
                  <a:lnTo>
                    <a:pt x="137" y="382"/>
                  </a:lnTo>
                  <a:lnTo>
                    <a:pt x="156" y="376"/>
                  </a:lnTo>
                  <a:lnTo>
                    <a:pt x="175" y="374"/>
                  </a:lnTo>
                  <a:lnTo>
                    <a:pt x="196" y="374"/>
                  </a:lnTo>
                  <a:lnTo>
                    <a:pt x="191" y="345"/>
                  </a:lnTo>
                  <a:lnTo>
                    <a:pt x="193" y="318"/>
                  </a:lnTo>
                  <a:lnTo>
                    <a:pt x="201" y="293"/>
                  </a:lnTo>
                  <a:lnTo>
                    <a:pt x="212" y="269"/>
                  </a:lnTo>
                  <a:lnTo>
                    <a:pt x="229" y="248"/>
                  </a:lnTo>
                  <a:lnTo>
                    <a:pt x="248" y="231"/>
                  </a:lnTo>
                  <a:lnTo>
                    <a:pt x="272" y="216"/>
                  </a:lnTo>
                  <a:lnTo>
                    <a:pt x="299" y="207"/>
                  </a:lnTo>
                  <a:lnTo>
                    <a:pt x="325" y="204"/>
                  </a:lnTo>
                  <a:lnTo>
                    <a:pt x="348" y="204"/>
                  </a:lnTo>
                  <a:lnTo>
                    <a:pt x="372" y="209"/>
                  </a:lnTo>
                  <a:lnTo>
                    <a:pt x="395" y="216"/>
                  </a:lnTo>
                  <a:lnTo>
                    <a:pt x="388" y="199"/>
                  </a:lnTo>
                  <a:lnTo>
                    <a:pt x="387" y="180"/>
                  </a:lnTo>
                  <a:lnTo>
                    <a:pt x="388" y="162"/>
                  </a:lnTo>
                  <a:lnTo>
                    <a:pt x="393" y="145"/>
                  </a:lnTo>
                  <a:lnTo>
                    <a:pt x="401" y="129"/>
                  </a:lnTo>
                  <a:lnTo>
                    <a:pt x="414" y="115"/>
                  </a:lnTo>
                  <a:lnTo>
                    <a:pt x="428" y="102"/>
                  </a:lnTo>
                  <a:lnTo>
                    <a:pt x="444" y="92"/>
                  </a:lnTo>
                  <a:lnTo>
                    <a:pt x="461" y="88"/>
                  </a:lnTo>
                  <a:lnTo>
                    <a:pt x="481" y="84"/>
                  </a:lnTo>
                  <a:lnTo>
                    <a:pt x="498" y="86"/>
                  </a:lnTo>
                  <a:lnTo>
                    <a:pt x="516" y="91"/>
                  </a:lnTo>
                  <a:lnTo>
                    <a:pt x="531" y="97"/>
                  </a:lnTo>
                  <a:lnTo>
                    <a:pt x="546" y="108"/>
                  </a:lnTo>
                  <a:lnTo>
                    <a:pt x="558" y="121"/>
                  </a:lnTo>
                  <a:lnTo>
                    <a:pt x="570" y="137"/>
                  </a:lnTo>
                  <a:lnTo>
                    <a:pt x="574" y="116"/>
                  </a:lnTo>
                  <a:lnTo>
                    <a:pt x="582" y="97"/>
                  </a:lnTo>
                  <a:lnTo>
                    <a:pt x="593" y="81"/>
                  </a:lnTo>
                  <a:lnTo>
                    <a:pt x="609" y="67"/>
                  </a:lnTo>
                  <a:lnTo>
                    <a:pt x="625" y="56"/>
                  </a:lnTo>
                  <a:lnTo>
                    <a:pt x="644" y="49"/>
                  </a:lnTo>
                  <a:lnTo>
                    <a:pt x="665" y="46"/>
                  </a:lnTo>
                  <a:lnTo>
                    <a:pt x="687" y="46"/>
                  </a:lnTo>
                  <a:lnTo>
                    <a:pt x="706" y="51"/>
                  </a:lnTo>
                  <a:lnTo>
                    <a:pt x="724" y="57"/>
                  </a:lnTo>
                  <a:lnTo>
                    <a:pt x="741" y="68"/>
                  </a:lnTo>
                  <a:lnTo>
                    <a:pt x="756" y="83"/>
                  </a:lnTo>
                  <a:lnTo>
                    <a:pt x="768" y="67"/>
                  </a:lnTo>
                  <a:lnTo>
                    <a:pt x="784" y="53"/>
                  </a:lnTo>
                  <a:lnTo>
                    <a:pt x="800" y="41"/>
                  </a:lnTo>
                  <a:lnTo>
                    <a:pt x="818" y="30"/>
                  </a:lnTo>
                  <a:lnTo>
                    <a:pt x="835" y="22"/>
                  </a:lnTo>
                  <a:lnTo>
                    <a:pt x="854" y="16"/>
                  </a:lnTo>
                  <a:lnTo>
                    <a:pt x="873" y="10"/>
                  </a:lnTo>
                  <a:lnTo>
                    <a:pt x="894" y="6"/>
                  </a:lnTo>
                  <a:lnTo>
                    <a:pt x="913" y="6"/>
                  </a:lnTo>
                  <a:lnTo>
                    <a:pt x="932" y="6"/>
                  </a:lnTo>
                  <a:lnTo>
                    <a:pt x="953" y="8"/>
                  </a:lnTo>
                  <a:lnTo>
                    <a:pt x="972" y="13"/>
                  </a:lnTo>
                  <a:lnTo>
                    <a:pt x="991" y="19"/>
                  </a:lnTo>
                  <a:lnTo>
                    <a:pt x="1010" y="27"/>
                  </a:lnTo>
                  <a:lnTo>
                    <a:pt x="1028" y="37"/>
                  </a:lnTo>
                  <a:lnTo>
                    <a:pt x="1045" y="48"/>
                  </a:lnTo>
                  <a:lnTo>
                    <a:pt x="1050" y="37"/>
                  </a:lnTo>
                  <a:lnTo>
                    <a:pt x="1056" y="26"/>
                  </a:lnTo>
                  <a:lnTo>
                    <a:pt x="1064" y="18"/>
                  </a:lnTo>
                  <a:lnTo>
                    <a:pt x="1074" y="10"/>
                  </a:lnTo>
                  <a:lnTo>
                    <a:pt x="1085" y="5"/>
                  </a:lnTo>
                  <a:lnTo>
                    <a:pt x="1096" y="2"/>
                  </a:lnTo>
                  <a:lnTo>
                    <a:pt x="1109" y="2"/>
                  </a:lnTo>
                  <a:lnTo>
                    <a:pt x="1122" y="3"/>
                  </a:lnTo>
                  <a:lnTo>
                    <a:pt x="1138" y="10"/>
                  </a:lnTo>
                  <a:lnTo>
                    <a:pt x="1152" y="19"/>
                  </a:lnTo>
                  <a:lnTo>
                    <a:pt x="1161" y="33"/>
                  </a:lnTo>
                  <a:lnTo>
                    <a:pt x="1168" y="49"/>
                  </a:lnTo>
                  <a:lnTo>
                    <a:pt x="1169" y="38"/>
                  </a:lnTo>
                  <a:lnTo>
                    <a:pt x="1174" y="29"/>
                  </a:lnTo>
                  <a:lnTo>
                    <a:pt x="1182" y="19"/>
                  </a:lnTo>
                  <a:lnTo>
                    <a:pt x="1190" y="11"/>
                  </a:lnTo>
                  <a:lnTo>
                    <a:pt x="1200" y="6"/>
                  </a:lnTo>
                  <a:lnTo>
                    <a:pt x="1212" y="2"/>
                  </a:lnTo>
                  <a:lnTo>
                    <a:pt x="1225" y="0"/>
                  </a:lnTo>
                  <a:lnTo>
                    <a:pt x="1238" y="2"/>
                  </a:lnTo>
                  <a:lnTo>
                    <a:pt x="1257" y="6"/>
                  </a:lnTo>
                  <a:lnTo>
                    <a:pt x="1274" y="18"/>
                  </a:lnTo>
                  <a:lnTo>
                    <a:pt x="1289" y="30"/>
                  </a:lnTo>
                  <a:lnTo>
                    <a:pt x="1298" y="48"/>
                  </a:lnTo>
                  <a:lnTo>
                    <a:pt x="1306" y="43"/>
                  </a:lnTo>
                  <a:lnTo>
                    <a:pt x="1317" y="38"/>
                  </a:lnTo>
                  <a:lnTo>
                    <a:pt x="1340" y="37"/>
                  </a:lnTo>
                  <a:lnTo>
                    <a:pt x="1365" y="40"/>
                  </a:lnTo>
                  <a:lnTo>
                    <a:pt x="1386" y="49"/>
                  </a:lnTo>
                  <a:lnTo>
                    <a:pt x="1395" y="56"/>
                  </a:lnTo>
                  <a:lnTo>
                    <a:pt x="1403" y="65"/>
                  </a:lnTo>
                  <a:lnTo>
                    <a:pt x="1408" y="73"/>
                  </a:lnTo>
                  <a:lnTo>
                    <a:pt x="1410" y="83"/>
                  </a:lnTo>
                  <a:lnTo>
                    <a:pt x="1419" y="68"/>
                  </a:lnTo>
                  <a:lnTo>
                    <a:pt x="1433" y="59"/>
                  </a:lnTo>
                  <a:lnTo>
                    <a:pt x="1449" y="49"/>
                  </a:lnTo>
                  <a:lnTo>
                    <a:pt x="1468" y="45"/>
                  </a:lnTo>
                  <a:lnTo>
                    <a:pt x="1489" y="41"/>
                  </a:lnTo>
                  <a:lnTo>
                    <a:pt x="1511" y="41"/>
                  </a:lnTo>
                  <a:lnTo>
                    <a:pt x="1535" y="45"/>
                  </a:lnTo>
                  <a:lnTo>
                    <a:pt x="1558" y="51"/>
                  </a:lnTo>
                  <a:lnTo>
                    <a:pt x="1575" y="59"/>
                  </a:lnTo>
                  <a:lnTo>
                    <a:pt x="1591" y="67"/>
                  </a:lnTo>
                  <a:lnTo>
                    <a:pt x="1605" y="76"/>
                  </a:lnTo>
                  <a:lnTo>
                    <a:pt x="1616" y="88"/>
                  </a:lnTo>
                  <a:lnTo>
                    <a:pt x="1626" y="99"/>
                  </a:lnTo>
                  <a:lnTo>
                    <a:pt x="1632" y="111"/>
                  </a:lnTo>
                  <a:lnTo>
                    <a:pt x="1636" y="124"/>
                  </a:lnTo>
                  <a:lnTo>
                    <a:pt x="1636" y="137"/>
                  </a:lnTo>
                  <a:lnTo>
                    <a:pt x="1648" y="127"/>
                  </a:lnTo>
                  <a:lnTo>
                    <a:pt x="1659" y="121"/>
                  </a:lnTo>
                  <a:lnTo>
                    <a:pt x="1672" y="116"/>
                  </a:lnTo>
                  <a:lnTo>
                    <a:pt x="1685" y="115"/>
                  </a:lnTo>
                  <a:lnTo>
                    <a:pt x="1696" y="113"/>
                  </a:lnTo>
                  <a:lnTo>
                    <a:pt x="1707" y="115"/>
                  </a:lnTo>
                  <a:lnTo>
                    <a:pt x="1717" y="118"/>
                  </a:lnTo>
                  <a:lnTo>
                    <a:pt x="1725" y="124"/>
                  </a:lnTo>
                  <a:lnTo>
                    <a:pt x="1729" y="131"/>
                  </a:lnTo>
                  <a:lnTo>
                    <a:pt x="1733" y="137"/>
                  </a:lnTo>
                  <a:lnTo>
                    <a:pt x="1734" y="145"/>
                  </a:lnTo>
                  <a:lnTo>
                    <a:pt x="1734" y="153"/>
                  </a:lnTo>
                  <a:lnTo>
                    <a:pt x="1733" y="162"/>
                  </a:lnTo>
                  <a:lnTo>
                    <a:pt x="1729" y="170"/>
                  </a:lnTo>
                  <a:lnTo>
                    <a:pt x="1723" y="180"/>
                  </a:lnTo>
                  <a:lnTo>
                    <a:pt x="1717" y="189"/>
                  </a:lnTo>
                  <a:lnTo>
                    <a:pt x="1737" y="175"/>
                  </a:lnTo>
                  <a:lnTo>
                    <a:pt x="1758" y="166"/>
                  </a:lnTo>
                  <a:lnTo>
                    <a:pt x="1782" y="161"/>
                  </a:lnTo>
                  <a:lnTo>
                    <a:pt x="1804" y="161"/>
                  </a:lnTo>
                  <a:lnTo>
                    <a:pt x="1826" y="164"/>
                  </a:lnTo>
                  <a:lnTo>
                    <a:pt x="1849" y="172"/>
                  </a:lnTo>
                  <a:lnTo>
                    <a:pt x="1869" y="185"/>
                  </a:lnTo>
                  <a:lnTo>
                    <a:pt x="1887" y="201"/>
                  </a:lnTo>
                  <a:lnTo>
                    <a:pt x="1896" y="213"/>
                  </a:lnTo>
                  <a:lnTo>
                    <a:pt x="1904" y="226"/>
                  </a:lnTo>
                  <a:lnTo>
                    <a:pt x="1911" y="240"/>
                  </a:lnTo>
                  <a:lnTo>
                    <a:pt x="1914" y="255"/>
                  </a:lnTo>
                  <a:lnTo>
                    <a:pt x="1916" y="271"/>
                  </a:lnTo>
                  <a:lnTo>
                    <a:pt x="1916" y="287"/>
                  </a:lnTo>
                  <a:lnTo>
                    <a:pt x="1914" y="301"/>
                  </a:lnTo>
                  <a:lnTo>
                    <a:pt x="1909" y="317"/>
                  </a:lnTo>
                  <a:lnTo>
                    <a:pt x="1931" y="326"/>
                  </a:lnTo>
                  <a:lnTo>
                    <a:pt x="1949" y="337"/>
                  </a:lnTo>
                  <a:lnTo>
                    <a:pt x="1965" y="350"/>
                  </a:lnTo>
                  <a:lnTo>
                    <a:pt x="1978" y="364"/>
                  </a:lnTo>
                  <a:lnTo>
                    <a:pt x="1986" y="379"/>
                  </a:lnTo>
                  <a:lnTo>
                    <a:pt x="1990" y="395"/>
                  </a:lnTo>
                  <a:lnTo>
                    <a:pt x="1990" y="411"/>
                  </a:lnTo>
                  <a:lnTo>
                    <a:pt x="1987" y="425"/>
                  </a:lnTo>
                  <a:lnTo>
                    <a:pt x="2021" y="428"/>
                  </a:lnTo>
                  <a:lnTo>
                    <a:pt x="2052" y="435"/>
                  </a:lnTo>
                  <a:lnTo>
                    <a:pt x="2079" y="446"/>
                  </a:lnTo>
                  <a:lnTo>
                    <a:pt x="2103" y="460"/>
                  </a:lnTo>
                  <a:lnTo>
                    <a:pt x="2122" y="476"/>
                  </a:lnTo>
                  <a:lnTo>
                    <a:pt x="2137" y="495"/>
                  </a:lnTo>
                  <a:lnTo>
                    <a:pt x="2141" y="505"/>
                  </a:lnTo>
                  <a:lnTo>
                    <a:pt x="2145" y="516"/>
                  </a:lnTo>
                  <a:lnTo>
                    <a:pt x="2146" y="527"/>
                  </a:lnTo>
                  <a:lnTo>
                    <a:pt x="2146" y="538"/>
                  </a:lnTo>
                  <a:lnTo>
                    <a:pt x="2141" y="557"/>
                  </a:lnTo>
                  <a:lnTo>
                    <a:pt x="2133" y="575"/>
                  </a:lnTo>
                  <a:lnTo>
                    <a:pt x="2119" y="592"/>
                  </a:lnTo>
                  <a:lnTo>
                    <a:pt x="2102" y="606"/>
                  </a:lnTo>
                  <a:lnTo>
                    <a:pt x="2119" y="613"/>
                  </a:lnTo>
                  <a:lnTo>
                    <a:pt x="2133" y="621"/>
                  </a:lnTo>
                  <a:lnTo>
                    <a:pt x="2146" y="632"/>
                  </a:lnTo>
                  <a:lnTo>
                    <a:pt x="2154" y="641"/>
                  </a:lnTo>
                  <a:lnTo>
                    <a:pt x="2159" y="654"/>
                  </a:lnTo>
                  <a:lnTo>
                    <a:pt x="2161" y="665"/>
                  </a:lnTo>
                  <a:lnTo>
                    <a:pt x="2159" y="678"/>
                  </a:lnTo>
                  <a:lnTo>
                    <a:pt x="2153" y="691"/>
                  </a:lnTo>
                  <a:lnTo>
                    <a:pt x="2146" y="699"/>
                  </a:lnTo>
                  <a:lnTo>
                    <a:pt x="2138" y="707"/>
                  </a:lnTo>
                  <a:lnTo>
                    <a:pt x="2127" y="713"/>
                  </a:lnTo>
                  <a:lnTo>
                    <a:pt x="2116" y="719"/>
                  </a:lnTo>
                  <a:lnTo>
                    <a:pt x="2126" y="716"/>
                  </a:lnTo>
                  <a:lnTo>
                    <a:pt x="2135" y="715"/>
                  </a:lnTo>
                  <a:lnTo>
                    <a:pt x="2145" y="716"/>
                  </a:lnTo>
                  <a:lnTo>
                    <a:pt x="2154" y="718"/>
                  </a:lnTo>
                  <a:lnTo>
                    <a:pt x="2162" y="723"/>
                  </a:lnTo>
                  <a:lnTo>
                    <a:pt x="2170" y="727"/>
                  </a:lnTo>
                  <a:lnTo>
                    <a:pt x="2176" y="735"/>
                  </a:lnTo>
                  <a:lnTo>
                    <a:pt x="2181" y="743"/>
                  </a:lnTo>
                  <a:lnTo>
                    <a:pt x="2184" y="753"/>
                  </a:lnTo>
                  <a:lnTo>
                    <a:pt x="2184" y="762"/>
                  </a:lnTo>
                  <a:lnTo>
                    <a:pt x="2184" y="770"/>
                  </a:lnTo>
                  <a:lnTo>
                    <a:pt x="2181" y="780"/>
                  </a:lnTo>
                  <a:lnTo>
                    <a:pt x="2178" y="788"/>
                  </a:lnTo>
                  <a:lnTo>
                    <a:pt x="2172" y="796"/>
                  </a:lnTo>
                  <a:lnTo>
                    <a:pt x="2165" y="802"/>
                  </a:lnTo>
                  <a:lnTo>
                    <a:pt x="2156" y="807"/>
                  </a:lnTo>
                  <a:lnTo>
                    <a:pt x="2145" y="810"/>
                  </a:lnTo>
                  <a:lnTo>
                    <a:pt x="2132" y="810"/>
                  </a:lnTo>
                  <a:lnTo>
                    <a:pt x="2119" y="807"/>
                  </a:lnTo>
                  <a:lnTo>
                    <a:pt x="2108" y="802"/>
                  </a:lnTo>
                  <a:lnTo>
                    <a:pt x="2121" y="820"/>
                  </a:lnTo>
                  <a:lnTo>
                    <a:pt x="2129" y="837"/>
                  </a:lnTo>
                  <a:lnTo>
                    <a:pt x="2133" y="856"/>
                  </a:lnTo>
                  <a:lnTo>
                    <a:pt x="2135" y="877"/>
                  </a:lnTo>
                  <a:lnTo>
                    <a:pt x="2132" y="896"/>
                  </a:lnTo>
                  <a:lnTo>
                    <a:pt x="2124" y="915"/>
                  </a:lnTo>
                  <a:lnTo>
                    <a:pt x="2114" y="933"/>
                  </a:lnTo>
                  <a:lnTo>
                    <a:pt x="2098" y="947"/>
                  </a:lnTo>
                  <a:lnTo>
                    <a:pt x="2086" y="957"/>
                  </a:lnTo>
                  <a:lnTo>
                    <a:pt x="2071" y="964"/>
                  </a:lnTo>
                  <a:lnTo>
                    <a:pt x="2056" y="971"/>
                  </a:lnTo>
                  <a:lnTo>
                    <a:pt x="2040" y="972"/>
                  </a:lnTo>
                  <a:lnTo>
                    <a:pt x="2052" y="977"/>
                  </a:lnTo>
                  <a:lnTo>
                    <a:pt x="2063" y="984"/>
                  </a:lnTo>
                  <a:lnTo>
                    <a:pt x="2071" y="992"/>
                  </a:lnTo>
                  <a:lnTo>
                    <a:pt x="2079" y="999"/>
                  </a:lnTo>
                  <a:lnTo>
                    <a:pt x="2084" y="1009"/>
                  </a:lnTo>
                  <a:lnTo>
                    <a:pt x="2086" y="1020"/>
                  </a:lnTo>
                  <a:lnTo>
                    <a:pt x="2086" y="1031"/>
                  </a:lnTo>
                  <a:lnTo>
                    <a:pt x="2083" y="1041"/>
                  </a:lnTo>
                  <a:lnTo>
                    <a:pt x="2076" y="1050"/>
                  </a:lnTo>
                  <a:lnTo>
                    <a:pt x="2068" y="1060"/>
                  </a:lnTo>
                  <a:lnTo>
                    <a:pt x="2057" y="1066"/>
                  </a:lnTo>
                  <a:lnTo>
                    <a:pt x="2046" y="1073"/>
                  </a:lnTo>
                  <a:lnTo>
                    <a:pt x="2033" y="1076"/>
                  </a:lnTo>
                  <a:lnTo>
                    <a:pt x="2021" y="1077"/>
                  </a:lnTo>
                  <a:lnTo>
                    <a:pt x="2008" y="1077"/>
                  </a:lnTo>
                  <a:lnTo>
                    <a:pt x="1993" y="1076"/>
                  </a:lnTo>
                  <a:lnTo>
                    <a:pt x="1981" y="1071"/>
                  </a:lnTo>
                  <a:lnTo>
                    <a:pt x="1970" y="1065"/>
                  </a:lnTo>
                  <a:lnTo>
                    <a:pt x="1973" y="1092"/>
                  </a:lnTo>
                  <a:lnTo>
                    <a:pt x="1971" y="1119"/>
                  </a:lnTo>
                  <a:lnTo>
                    <a:pt x="1963" y="1144"/>
                  </a:lnTo>
                  <a:lnTo>
                    <a:pt x="1952" y="1168"/>
                  </a:lnTo>
                  <a:lnTo>
                    <a:pt x="1936" y="1190"/>
                  </a:lnTo>
                  <a:lnTo>
                    <a:pt x="1916" y="1208"/>
                  </a:lnTo>
                  <a:lnTo>
                    <a:pt x="1892" y="1222"/>
                  </a:lnTo>
                  <a:lnTo>
                    <a:pt x="1865" y="1230"/>
                  </a:lnTo>
                  <a:lnTo>
                    <a:pt x="1841" y="1235"/>
                  </a:lnTo>
                  <a:lnTo>
                    <a:pt x="1815" y="1233"/>
                  </a:lnTo>
                  <a:lnTo>
                    <a:pt x="1791" y="1229"/>
                  </a:lnTo>
                  <a:lnTo>
                    <a:pt x="1769" y="1221"/>
                  </a:lnTo>
                  <a:lnTo>
                    <a:pt x="1776" y="1235"/>
                  </a:lnTo>
                  <a:lnTo>
                    <a:pt x="1777" y="1248"/>
                  </a:lnTo>
                  <a:lnTo>
                    <a:pt x="1774" y="1262"/>
                  </a:lnTo>
                  <a:lnTo>
                    <a:pt x="1768" y="1275"/>
                  </a:lnTo>
                  <a:lnTo>
                    <a:pt x="1758" y="1288"/>
                  </a:lnTo>
                  <a:lnTo>
                    <a:pt x="1744" y="1297"/>
                  </a:lnTo>
                  <a:lnTo>
                    <a:pt x="1726" y="1307"/>
                  </a:lnTo>
                  <a:lnTo>
                    <a:pt x="1707" y="1313"/>
                  </a:lnTo>
                  <a:lnTo>
                    <a:pt x="1678" y="1318"/>
                  </a:lnTo>
                  <a:lnTo>
                    <a:pt x="1648" y="1318"/>
                  </a:lnTo>
                  <a:lnTo>
                    <a:pt x="1621" y="1311"/>
                  </a:lnTo>
                  <a:lnTo>
                    <a:pt x="1596" y="1302"/>
                  </a:lnTo>
                  <a:lnTo>
                    <a:pt x="1597" y="1319"/>
                  </a:lnTo>
                  <a:lnTo>
                    <a:pt x="1594" y="1335"/>
                  </a:lnTo>
                  <a:lnTo>
                    <a:pt x="1589" y="1351"/>
                  </a:lnTo>
                  <a:lnTo>
                    <a:pt x="1581" y="1366"/>
                  </a:lnTo>
                  <a:lnTo>
                    <a:pt x="1570" y="1378"/>
                  </a:lnTo>
                  <a:lnTo>
                    <a:pt x="1558" y="1389"/>
                  </a:lnTo>
                  <a:lnTo>
                    <a:pt x="1542" y="1397"/>
                  </a:lnTo>
                  <a:lnTo>
                    <a:pt x="1526" y="1402"/>
                  </a:lnTo>
                  <a:lnTo>
                    <a:pt x="1510" y="1404"/>
                  </a:lnTo>
                  <a:lnTo>
                    <a:pt x="1494" y="1402"/>
                  </a:lnTo>
                  <a:lnTo>
                    <a:pt x="1480" y="1399"/>
                  </a:lnTo>
                  <a:lnTo>
                    <a:pt x="1465" y="1393"/>
                  </a:lnTo>
                  <a:lnTo>
                    <a:pt x="1454" y="1385"/>
                  </a:lnTo>
                  <a:lnTo>
                    <a:pt x="1443" y="1373"/>
                  </a:lnTo>
                  <a:lnTo>
                    <a:pt x="1433" y="1362"/>
                  </a:lnTo>
                  <a:lnTo>
                    <a:pt x="1427" y="1348"/>
                  </a:lnTo>
                  <a:lnTo>
                    <a:pt x="1430" y="1362"/>
                  </a:lnTo>
                  <a:lnTo>
                    <a:pt x="1430" y="1375"/>
                  </a:lnTo>
                  <a:lnTo>
                    <a:pt x="1426" y="1388"/>
                  </a:lnTo>
                  <a:lnTo>
                    <a:pt x="1419" y="1401"/>
                  </a:lnTo>
                  <a:lnTo>
                    <a:pt x="1410" y="1410"/>
                  </a:lnTo>
                  <a:lnTo>
                    <a:pt x="1397" y="1420"/>
                  </a:lnTo>
                  <a:lnTo>
                    <a:pt x="1381" y="1426"/>
                  </a:lnTo>
                  <a:lnTo>
                    <a:pt x="1363" y="1431"/>
                  </a:lnTo>
                  <a:lnTo>
                    <a:pt x="1346" y="1432"/>
                  </a:lnTo>
                  <a:lnTo>
                    <a:pt x="1328" y="1431"/>
                  </a:lnTo>
                  <a:lnTo>
                    <a:pt x="1313" y="1428"/>
                  </a:lnTo>
                  <a:lnTo>
                    <a:pt x="1297" y="1421"/>
                  </a:lnTo>
                  <a:lnTo>
                    <a:pt x="1282" y="1415"/>
                  </a:lnTo>
                  <a:lnTo>
                    <a:pt x="1270" y="1405"/>
                  </a:lnTo>
                  <a:lnTo>
                    <a:pt x="1260" y="1394"/>
                  </a:lnTo>
                  <a:lnTo>
                    <a:pt x="1252" y="1381"/>
                  </a:lnTo>
                  <a:lnTo>
                    <a:pt x="1249" y="1393"/>
                  </a:lnTo>
                  <a:lnTo>
                    <a:pt x="1243" y="1402"/>
                  </a:lnTo>
                  <a:lnTo>
                    <a:pt x="1233" y="1412"/>
                  </a:lnTo>
                  <a:lnTo>
                    <a:pt x="1222" y="1418"/>
                  </a:lnTo>
                  <a:lnTo>
                    <a:pt x="1208" y="1424"/>
                  </a:lnTo>
                  <a:lnTo>
                    <a:pt x="1192" y="1429"/>
                  </a:lnTo>
                  <a:lnTo>
                    <a:pt x="1176" y="1431"/>
                  </a:lnTo>
                  <a:lnTo>
                    <a:pt x="1158" y="1432"/>
                  </a:lnTo>
                  <a:lnTo>
                    <a:pt x="1133" y="1428"/>
                  </a:lnTo>
                  <a:lnTo>
                    <a:pt x="1111" y="1418"/>
                  </a:lnTo>
                  <a:lnTo>
                    <a:pt x="1101" y="1413"/>
                  </a:lnTo>
                  <a:lnTo>
                    <a:pt x="1093" y="1405"/>
                  </a:lnTo>
                  <a:lnTo>
                    <a:pt x="1087" y="1397"/>
                  </a:lnTo>
                  <a:lnTo>
                    <a:pt x="1082" y="1389"/>
                  </a:lnTo>
                  <a:lnTo>
                    <a:pt x="1071" y="1402"/>
                  </a:lnTo>
                  <a:lnTo>
                    <a:pt x="1058" y="1413"/>
                  </a:lnTo>
                  <a:lnTo>
                    <a:pt x="1041" y="1423"/>
                  </a:lnTo>
                  <a:lnTo>
                    <a:pt x="1021" y="1429"/>
                  </a:lnTo>
                  <a:lnTo>
                    <a:pt x="1002" y="1432"/>
                  </a:lnTo>
                  <a:lnTo>
                    <a:pt x="980" y="1434"/>
                  </a:lnTo>
                  <a:lnTo>
                    <a:pt x="959" y="1432"/>
                  </a:lnTo>
                  <a:lnTo>
                    <a:pt x="937" y="1429"/>
                  </a:lnTo>
                  <a:lnTo>
                    <a:pt x="913" y="1420"/>
                  </a:lnTo>
                  <a:lnTo>
                    <a:pt x="894" y="1407"/>
                  </a:lnTo>
                  <a:lnTo>
                    <a:pt x="880" y="1393"/>
                  </a:lnTo>
                  <a:lnTo>
                    <a:pt x="875" y="1385"/>
                  </a:lnTo>
                  <a:lnTo>
                    <a:pt x="872" y="1375"/>
                  </a:lnTo>
                  <a:lnTo>
                    <a:pt x="858" y="1383"/>
                  </a:lnTo>
                  <a:lnTo>
                    <a:pt x="842" y="1389"/>
                  </a:lnTo>
                  <a:lnTo>
                    <a:pt x="823" y="1393"/>
                  </a:lnTo>
                  <a:lnTo>
                    <a:pt x="805" y="1393"/>
                  </a:lnTo>
                  <a:lnTo>
                    <a:pt x="786" y="1391"/>
                  </a:lnTo>
                  <a:lnTo>
                    <a:pt x="767" y="1386"/>
                  </a:lnTo>
                  <a:lnTo>
                    <a:pt x="748" y="1380"/>
                  </a:lnTo>
                  <a:lnTo>
                    <a:pt x="732" y="1370"/>
                  </a:lnTo>
                  <a:lnTo>
                    <a:pt x="713" y="1356"/>
                  </a:lnTo>
                  <a:lnTo>
                    <a:pt x="702" y="1340"/>
                  </a:lnTo>
                  <a:lnTo>
                    <a:pt x="697" y="1332"/>
                  </a:lnTo>
                  <a:lnTo>
                    <a:pt x="694" y="1323"/>
                  </a:lnTo>
                  <a:lnTo>
                    <a:pt x="694" y="1315"/>
                  </a:lnTo>
                  <a:lnTo>
                    <a:pt x="694" y="1307"/>
                  </a:lnTo>
                  <a:lnTo>
                    <a:pt x="691" y="1316"/>
                  </a:lnTo>
                  <a:lnTo>
                    <a:pt x="684" y="1324"/>
                  </a:lnTo>
                  <a:lnTo>
                    <a:pt x="676" y="1331"/>
                  </a:lnTo>
                  <a:lnTo>
                    <a:pt x="665" y="1337"/>
                  </a:lnTo>
                  <a:lnTo>
                    <a:pt x="651" y="1340"/>
                  </a:lnTo>
                  <a:lnTo>
                    <a:pt x="635" y="1342"/>
                  </a:lnTo>
                  <a:lnTo>
                    <a:pt x="619" y="1343"/>
                  </a:lnTo>
                  <a:lnTo>
                    <a:pt x="601" y="1342"/>
                  </a:lnTo>
                  <a:lnTo>
                    <a:pt x="584" y="1337"/>
                  </a:lnTo>
                  <a:lnTo>
                    <a:pt x="568" y="1332"/>
                  </a:lnTo>
                  <a:lnTo>
                    <a:pt x="554" y="1326"/>
                  </a:lnTo>
                  <a:lnTo>
                    <a:pt x="543" y="1318"/>
                  </a:lnTo>
                  <a:lnTo>
                    <a:pt x="533" y="1308"/>
                  </a:lnTo>
                  <a:lnTo>
                    <a:pt x="525" y="1299"/>
                  </a:lnTo>
                  <a:lnTo>
                    <a:pt x="522" y="1289"/>
                  </a:lnTo>
                  <a:lnTo>
                    <a:pt x="522" y="1280"/>
                  </a:lnTo>
                  <a:lnTo>
                    <a:pt x="523" y="1272"/>
                  </a:lnTo>
                  <a:lnTo>
                    <a:pt x="527" y="1265"/>
                  </a:lnTo>
                  <a:lnTo>
                    <a:pt x="531" y="1260"/>
                  </a:lnTo>
                  <a:lnTo>
                    <a:pt x="538" y="1256"/>
                  </a:lnTo>
                  <a:lnTo>
                    <a:pt x="519" y="1262"/>
                  </a:lnTo>
                  <a:lnTo>
                    <a:pt x="498" y="1265"/>
                  </a:lnTo>
                  <a:lnTo>
                    <a:pt x="479" y="1265"/>
                  </a:lnTo>
                  <a:lnTo>
                    <a:pt x="460" y="1260"/>
                  </a:lnTo>
                  <a:lnTo>
                    <a:pt x="441" y="1253"/>
                  </a:lnTo>
                  <a:lnTo>
                    <a:pt x="425" y="1241"/>
                  </a:lnTo>
                  <a:lnTo>
                    <a:pt x="411" y="1227"/>
                  </a:lnTo>
                  <a:lnTo>
                    <a:pt x="399" y="1210"/>
                  </a:lnTo>
                  <a:lnTo>
                    <a:pt x="393" y="1192"/>
                  </a:lnTo>
                  <a:lnTo>
                    <a:pt x="390" y="1175"/>
                  </a:lnTo>
                  <a:lnTo>
                    <a:pt x="390" y="1155"/>
                  </a:lnTo>
                  <a:lnTo>
                    <a:pt x="393" y="1138"/>
                  </a:lnTo>
                  <a:lnTo>
                    <a:pt x="372" y="1151"/>
                  </a:lnTo>
                  <a:lnTo>
                    <a:pt x="352" y="1160"/>
                  </a:lnTo>
                  <a:lnTo>
                    <a:pt x="329" y="1165"/>
                  </a:lnTo>
                  <a:lnTo>
                    <a:pt x="307" y="1167"/>
                  </a:lnTo>
                  <a:lnTo>
                    <a:pt x="283" y="1165"/>
                  </a:lnTo>
                  <a:lnTo>
                    <a:pt x="261" y="1160"/>
                  </a:lnTo>
                  <a:lnTo>
                    <a:pt x="240" y="1151"/>
                  </a:lnTo>
                  <a:lnTo>
                    <a:pt x="220" y="1138"/>
                  </a:lnTo>
                  <a:lnTo>
                    <a:pt x="194" y="1122"/>
                  </a:lnTo>
                  <a:lnTo>
                    <a:pt x="172" y="1103"/>
                  </a:lnTo>
                  <a:lnTo>
                    <a:pt x="153" y="1082"/>
                  </a:lnTo>
                  <a:lnTo>
                    <a:pt x="138" y="1062"/>
                  </a:lnTo>
                  <a:lnTo>
                    <a:pt x="127" y="1041"/>
                  </a:lnTo>
                  <a:lnTo>
                    <a:pt x="123" y="1019"/>
                  </a:lnTo>
                  <a:lnTo>
                    <a:pt x="121" y="995"/>
                  </a:lnTo>
                  <a:lnTo>
                    <a:pt x="124" y="972"/>
                  </a:lnTo>
                  <a:lnTo>
                    <a:pt x="105" y="976"/>
                  </a:lnTo>
                  <a:lnTo>
                    <a:pt x="86" y="976"/>
                  </a:lnTo>
                  <a:lnTo>
                    <a:pt x="68" y="972"/>
                  </a:lnTo>
                  <a:lnTo>
                    <a:pt x="51" y="964"/>
                  </a:lnTo>
                  <a:lnTo>
                    <a:pt x="35" y="953"/>
                  </a:lnTo>
                  <a:lnTo>
                    <a:pt x="22" y="941"/>
                  </a:lnTo>
                  <a:lnTo>
                    <a:pt x="11" y="925"/>
                  </a:lnTo>
                  <a:lnTo>
                    <a:pt x="5" y="907"/>
                  </a:lnTo>
                  <a:lnTo>
                    <a:pt x="2" y="893"/>
                  </a:lnTo>
                  <a:lnTo>
                    <a:pt x="0" y="880"/>
                  </a:lnTo>
                  <a:lnTo>
                    <a:pt x="2" y="866"/>
                  </a:lnTo>
                  <a:lnTo>
                    <a:pt x="5" y="853"/>
                  </a:lnTo>
                  <a:lnTo>
                    <a:pt x="10" y="840"/>
                  </a:lnTo>
                  <a:lnTo>
                    <a:pt x="16" y="828"/>
                  </a:lnTo>
                  <a:lnTo>
                    <a:pt x="26" y="818"/>
                  </a:lnTo>
                  <a:lnTo>
                    <a:pt x="35" y="807"/>
                  </a:lnTo>
                  <a:lnTo>
                    <a:pt x="24" y="796"/>
                  </a:lnTo>
                  <a:lnTo>
                    <a:pt x="18" y="783"/>
                  </a:lnTo>
                  <a:lnTo>
                    <a:pt x="13" y="772"/>
                  </a:lnTo>
                  <a:lnTo>
                    <a:pt x="13" y="759"/>
                  </a:lnTo>
                  <a:lnTo>
                    <a:pt x="16" y="748"/>
                  </a:lnTo>
                  <a:lnTo>
                    <a:pt x="22" y="737"/>
                  </a:lnTo>
                  <a:lnTo>
                    <a:pt x="32" y="727"/>
                  </a:lnTo>
                  <a:lnTo>
                    <a:pt x="46" y="719"/>
                  </a:lnTo>
                  <a:lnTo>
                    <a:pt x="48" y="719"/>
                  </a:lnTo>
                </a:path>
              </a:pathLst>
            </a:custGeom>
            <a:solidFill>
              <a:srgbClr val="99FF99"/>
            </a:solidFill>
            <a:ln w="158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TextBox 166"/>
            <p:cNvSpPr txBox="1"/>
            <p:nvPr/>
          </p:nvSpPr>
          <p:spPr>
            <a:xfrm>
              <a:off x="1877512" y="3342956"/>
              <a:ext cx="790601" cy="246221"/>
            </a:xfrm>
            <a:prstGeom prst="rect">
              <a:avLst/>
            </a:prstGeom>
            <a:noFill/>
          </p:spPr>
          <p:txBody>
            <a:bodyPr wrap="none" rtlCol="0">
              <a:spAutoFit/>
            </a:bodyPr>
            <a:lstStyle/>
            <a:p>
              <a:pPr algn="ctr"/>
              <a:r>
                <a:rPr lang="en-US" sz="1000" smtClean="0"/>
                <a:t>UltraLight</a:t>
              </a:r>
              <a:endParaRPr lang="en-US" sz="1000" dirty="0" smtClean="0"/>
            </a:p>
          </p:txBody>
        </p:sp>
        <p:sp>
          <p:nvSpPr>
            <p:cNvPr id="170" name="TextBox 169"/>
            <p:cNvSpPr txBox="1"/>
            <p:nvPr/>
          </p:nvSpPr>
          <p:spPr>
            <a:xfrm>
              <a:off x="2085337" y="3242127"/>
              <a:ext cx="326244" cy="141577"/>
            </a:xfrm>
            <a:prstGeom prst="rect">
              <a:avLst/>
            </a:prstGeom>
            <a:noFill/>
          </p:spPr>
          <p:txBody>
            <a:bodyPr wrap="none" lIns="9144" tIns="9144" rIns="9144" bIns="9144" rtlCol="0">
              <a:spAutoFit/>
            </a:bodyPr>
            <a:lstStyle/>
            <a:p>
              <a:pPr algn="ctr"/>
              <a:r>
                <a:rPr lang="en-US" sz="800" dirty="0" err="1" smtClean="0"/>
                <a:t>UMich</a:t>
              </a:r>
              <a:endParaRPr lang="en-US" sz="800" dirty="0"/>
            </a:p>
          </p:txBody>
        </p:sp>
      </p:grpSp>
      <p:pic>
        <p:nvPicPr>
          <p:cNvPr id="9" name="Picture 2" descr="C:\Work\0ESNet\ESnet\Customers\HEP\LHC\T2-3 networking - LHCONE\logos\lhcone logo.jpg"/>
          <p:cNvPicPr>
            <a:picLocks noChangeAspect="1" noChangeArrowheads="1"/>
          </p:cNvPicPr>
          <p:nvPr/>
        </p:nvPicPr>
        <p:blipFill>
          <a:blip r:embed="rId2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802" y="303779"/>
            <a:ext cx="949512" cy="60064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 name="Picture 3" descr="C:\Work\0ESNet\ESnet\Customers\HEP\LHC\T2-3 networking - LHCONE\logos\USLHCNet.png"/>
          <p:cNvPicPr>
            <a:picLocks noChangeAspect="1" noChangeArrowheads="1"/>
          </p:cNvPicPr>
          <p:nvPr/>
        </p:nvPicPr>
        <p:blipFill>
          <a:blip r:embed="rId2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91153" y="6581225"/>
            <a:ext cx="480699" cy="22699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6" name="Hexagon 15"/>
          <p:cNvSpPr/>
          <p:nvPr/>
        </p:nvSpPr>
        <p:spPr bwMode="auto">
          <a:xfrm>
            <a:off x="5527066" y="1623184"/>
            <a:ext cx="605050" cy="370945"/>
          </a:xfrm>
          <a:prstGeom prst="hexagon">
            <a:avLst/>
          </a:prstGeom>
          <a:solidFill>
            <a:srgbClr val="FFCC66"/>
          </a:solidFill>
          <a:ln w="127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smtClean="0">
                <a:latin typeface="Arial" pitchFamily="-65" charset="0"/>
                <a:ea typeface="Arial" pitchFamily="-65" charset="0"/>
                <a:cs typeface="Arial" pitchFamily="-65" charset="0"/>
              </a:rPr>
              <a:t>Amsterdam</a:t>
            </a:r>
            <a:endParaRPr kumimoji="0" lang="en-US" sz="800" b="1" i="0" u="none" strike="noStrike" cap="none" normalizeH="0" baseline="0" dirty="0">
              <a:ln>
                <a:noFill/>
              </a:ln>
              <a:solidFill>
                <a:schemeClr val="tx1"/>
              </a:solidFill>
              <a:effectLst/>
              <a:latin typeface="Arial" pitchFamily="-65" charset="0"/>
              <a:ea typeface="Arial" pitchFamily="-65" charset="0"/>
              <a:cs typeface="Arial" pitchFamily="-65" charset="0"/>
            </a:endParaRPr>
          </a:p>
        </p:txBody>
      </p:sp>
      <p:sp>
        <p:nvSpPr>
          <p:cNvPr id="95" name="TextBox 94"/>
          <p:cNvSpPr txBox="1"/>
          <p:nvPr/>
        </p:nvSpPr>
        <p:spPr>
          <a:xfrm>
            <a:off x="7033870" y="3281306"/>
            <a:ext cx="668773" cy="400110"/>
          </a:xfrm>
          <a:prstGeom prst="rect">
            <a:avLst/>
          </a:prstGeom>
          <a:noFill/>
        </p:spPr>
        <p:txBody>
          <a:bodyPr wrap="none" rtlCol="0">
            <a:spAutoFit/>
          </a:bodyPr>
          <a:lstStyle/>
          <a:p>
            <a:r>
              <a:rPr lang="en-US" sz="1000" dirty="0"/>
              <a:t>GÉANT </a:t>
            </a:r>
          </a:p>
          <a:p>
            <a:pPr algn="ctr"/>
            <a:r>
              <a:rPr lang="en-US" sz="1000" dirty="0" smtClean="0"/>
              <a:t>Europe</a:t>
            </a:r>
            <a:endParaRPr lang="en-US" sz="1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118536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smtClean="0">
                <a:ln>
                  <a:noFill/>
                </a:ln>
                <a:solidFill>
                  <a:schemeClr val="tx1"/>
                </a:solidFill>
                <a:effectLst/>
                <a:uLnTx/>
                <a:uFillTx/>
                <a:latin typeface="+mj-lt"/>
                <a:ea typeface="+mj-ea"/>
                <a:cs typeface="+mj-cs"/>
              </a:rPr>
              <a:t>Point to Point service (R&amp;D)</a:t>
            </a:r>
            <a:endParaRPr kumimoji="0" lang="en-US" sz="4400" b="0" i="0" u="none" strike="noStrike" kern="1200" cap="none" spc="0" normalizeH="0" baseline="0">
              <a:ln>
                <a:noFill/>
              </a:ln>
              <a:solidFill>
                <a:schemeClr val="tx1"/>
              </a:solidFill>
              <a:effectLst/>
              <a:uLnTx/>
              <a:uFillTx/>
              <a:latin typeface="+mj-lt"/>
              <a:ea typeface="+mj-ea"/>
              <a:cs typeface="+mj-cs"/>
            </a:endParaRPr>
          </a:p>
        </p:txBody>
      </p:sp>
      <p:sp>
        <p:nvSpPr>
          <p:cNvPr id="5" name="Segnaposto contenuto 2"/>
          <p:cNvSpPr>
            <a:spLocks noGrp="1"/>
          </p:cNvSpPr>
          <p:nvPr>
            <p:ph idx="1"/>
          </p:nvPr>
        </p:nvSpPr>
        <p:spPr>
          <a:xfrm>
            <a:off x="457200" y="914400"/>
            <a:ext cx="8229600" cy="5927576"/>
          </a:xfrm>
        </p:spPr>
        <p:txBody>
          <a:bodyPr>
            <a:normAutofit fontScale="77500" lnSpcReduction="20000"/>
          </a:bodyPr>
          <a:lstStyle/>
          <a:p>
            <a:pPr>
              <a:buNone/>
            </a:pPr>
            <a:r>
              <a:rPr lang="en-US" smtClean="0"/>
              <a:t>The basic idea is to provide a sheduled circuit on demand service  to the LHC community. </a:t>
            </a:r>
          </a:p>
          <a:p>
            <a:r>
              <a:rPr lang="en-US" smtClean="0"/>
              <a:t>Point</a:t>
            </a:r>
            <a:r>
              <a:rPr lang="en-US"/>
              <a:t>-to-</a:t>
            </a:r>
            <a:r>
              <a:rPr lang="en-US" smtClean="0"/>
              <a:t>point circuit service should have </a:t>
            </a:r>
          </a:p>
          <a:p>
            <a:pPr lvl="1"/>
            <a:r>
              <a:rPr lang="en-US" smtClean="0"/>
              <a:t>guaranteed bandwidth </a:t>
            </a:r>
          </a:p>
          <a:p>
            <a:pPr lvl="1"/>
            <a:r>
              <a:rPr lang="en-US" smtClean="0"/>
              <a:t>Predictable </a:t>
            </a:r>
            <a:r>
              <a:rPr lang="en-US"/>
              <a:t>delay</a:t>
            </a:r>
          </a:p>
          <a:p>
            <a:pPr lvl="1"/>
            <a:r>
              <a:rPr lang="en-US"/>
              <a:t>No jitter</a:t>
            </a:r>
          </a:p>
          <a:p>
            <a:r>
              <a:rPr lang="en-US"/>
              <a:t>Scheduled in advance</a:t>
            </a:r>
          </a:p>
          <a:p>
            <a:r>
              <a:rPr lang="en-US"/>
              <a:t>Intrinsically </a:t>
            </a:r>
            <a:r>
              <a:rPr lang="en-US" smtClean="0"/>
              <a:t>non-redundant</a:t>
            </a:r>
            <a:endParaRPr lang="en-US"/>
          </a:p>
          <a:p>
            <a:r>
              <a:rPr lang="en-US"/>
              <a:t>Can be either</a:t>
            </a:r>
          </a:p>
          <a:p>
            <a:pPr lvl="1"/>
            <a:r>
              <a:rPr lang="en-US"/>
              <a:t>Static (setup and don’t tear down for months or years)</a:t>
            </a:r>
          </a:p>
          <a:p>
            <a:pPr lvl="1"/>
            <a:r>
              <a:rPr lang="en-US"/>
              <a:t>Dynamic (setup on demand, tear down as soon as it is not needed</a:t>
            </a:r>
            <a:r>
              <a:rPr lang="en-US" smtClean="0"/>
              <a:t>)</a:t>
            </a:r>
          </a:p>
          <a:p>
            <a:r>
              <a:rPr lang="en-US" smtClean="0"/>
              <a:t>Application driven “circuit” creation</a:t>
            </a:r>
          </a:p>
          <a:p>
            <a:pPr lvl="1"/>
            <a:r>
              <a:rPr lang="en-US" smtClean="0"/>
              <a:t>A meeting with People from Experiments (Middleware developers) will be scheduled to understand  if it is possible to integrate in the middleware and  end to end circuit creation. </a:t>
            </a:r>
          </a:p>
          <a:p>
            <a:pPr>
              <a:buNone/>
            </a:pPr>
            <a:r>
              <a:rPr lang="en-US" smtClean="0"/>
              <a:t>The goal is to find a possible production solution for the 2014</a:t>
            </a:r>
          </a:p>
          <a:p>
            <a:endParaRPr lang="en-US" smtClean="0"/>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lstStyle/>
          <a:p>
            <a:r>
              <a:rPr lang="it-IT" dirty="0" smtClean="0"/>
              <a:t>Point to Point service (R&amp;D)</a:t>
            </a:r>
            <a:endParaRPr lang="it-IT" dirty="0"/>
          </a:p>
        </p:txBody>
      </p:sp>
      <p:sp>
        <p:nvSpPr>
          <p:cNvPr id="5" name="Content Placeholder 2"/>
          <p:cNvSpPr>
            <a:spLocks noGrp="1"/>
          </p:cNvSpPr>
          <p:nvPr>
            <p:ph idx="1"/>
          </p:nvPr>
        </p:nvSpPr>
        <p:spPr>
          <a:xfrm>
            <a:off x="304800" y="1052736"/>
            <a:ext cx="8610600" cy="5112568"/>
          </a:xfrm>
        </p:spPr>
        <p:txBody>
          <a:bodyPr>
            <a:noAutofit/>
          </a:bodyPr>
          <a:lstStyle/>
          <a:p>
            <a:pPr>
              <a:buNone/>
            </a:pPr>
            <a:r>
              <a:rPr lang="en-US" sz="2000" dirty="0" smtClean="0"/>
              <a:t>The main technologies for </a:t>
            </a:r>
            <a:r>
              <a:rPr lang="en-US" sz="2000" b="1" dirty="0" smtClean="0"/>
              <a:t>SDN</a:t>
            </a:r>
            <a:r>
              <a:rPr lang="en-US" sz="2000" dirty="0" smtClean="0"/>
              <a:t> (Software Defined Networks)  used by network operators are:</a:t>
            </a:r>
          </a:p>
          <a:p>
            <a:r>
              <a:rPr lang="en-US" sz="2000" b="1" dirty="0" smtClean="0"/>
              <a:t>DICE</a:t>
            </a:r>
            <a:r>
              <a:rPr lang="en-US" sz="2000" b="1" baseline="30000" dirty="0" smtClean="0"/>
              <a:t>1</a:t>
            </a:r>
            <a:r>
              <a:rPr lang="en-US" sz="2000" dirty="0" smtClean="0"/>
              <a:t> </a:t>
            </a:r>
            <a:r>
              <a:rPr lang="en-US" sz="2000" b="1" dirty="0" smtClean="0"/>
              <a:t>IDCP</a:t>
            </a:r>
            <a:r>
              <a:rPr lang="en-US" sz="2000" dirty="0" smtClean="0"/>
              <a:t> (Inter Domain Controller Protocol) Solutions.</a:t>
            </a:r>
          </a:p>
          <a:p>
            <a:pPr lvl="1"/>
            <a:r>
              <a:rPr lang="en-US" sz="2000" b="1" dirty="0" err="1" smtClean="0"/>
              <a:t>ESnet</a:t>
            </a:r>
            <a:r>
              <a:rPr lang="en-US" sz="2000" b="1" dirty="0" smtClean="0"/>
              <a:t> OSCARS </a:t>
            </a:r>
            <a:r>
              <a:rPr lang="en-US" sz="2000" dirty="0" smtClean="0"/>
              <a:t>(</a:t>
            </a:r>
            <a:r>
              <a:rPr lang="en-US" sz="2000" b="1" dirty="0" smtClean="0"/>
              <a:t>O</a:t>
            </a:r>
            <a:r>
              <a:rPr lang="en-US" sz="2000" dirty="0" smtClean="0"/>
              <a:t>n-</a:t>
            </a:r>
            <a:r>
              <a:rPr lang="en-US" sz="2000" dirty="0" smtClean="0"/>
              <a:t>demand </a:t>
            </a:r>
            <a:r>
              <a:rPr lang="en-US" sz="2000" b="1" dirty="0" smtClean="0"/>
              <a:t>S</a:t>
            </a:r>
            <a:r>
              <a:rPr lang="en-US" sz="2000" dirty="0" smtClean="0"/>
              <a:t>ecure </a:t>
            </a:r>
            <a:r>
              <a:rPr lang="en-US" sz="2000" b="1" dirty="0" smtClean="0"/>
              <a:t>C</a:t>
            </a:r>
            <a:r>
              <a:rPr lang="en-US" sz="2000" dirty="0" smtClean="0"/>
              <a:t>ircuits and </a:t>
            </a:r>
            <a:r>
              <a:rPr lang="en-US" sz="2000" b="1" dirty="0" smtClean="0"/>
              <a:t>A</a:t>
            </a:r>
            <a:r>
              <a:rPr lang="en-US" sz="2000" dirty="0" smtClean="0"/>
              <a:t>dvance </a:t>
            </a:r>
            <a:r>
              <a:rPr lang="en-US" sz="2000" b="1" dirty="0" smtClean="0"/>
              <a:t>R</a:t>
            </a:r>
            <a:r>
              <a:rPr lang="en-US" sz="2000" dirty="0" smtClean="0"/>
              <a:t>eservation </a:t>
            </a:r>
            <a:r>
              <a:rPr lang="en-US" sz="2000" b="1" dirty="0" smtClean="0"/>
              <a:t>S</a:t>
            </a:r>
            <a:r>
              <a:rPr lang="en-US" sz="2000" dirty="0" smtClean="0"/>
              <a:t>ystem)</a:t>
            </a:r>
          </a:p>
          <a:p>
            <a:pPr lvl="1"/>
            <a:r>
              <a:rPr lang="en-US" sz="2000" b="1" dirty="0" smtClean="0"/>
              <a:t>Internet2 ION </a:t>
            </a:r>
            <a:r>
              <a:rPr lang="en-US" sz="2000" dirty="0" smtClean="0"/>
              <a:t>(</a:t>
            </a:r>
            <a:r>
              <a:rPr lang="en-US" sz="2000" b="1" dirty="0" smtClean="0"/>
              <a:t>I</a:t>
            </a:r>
            <a:r>
              <a:rPr lang="en-US" sz="2000" dirty="0" smtClean="0"/>
              <a:t>nteroperable </a:t>
            </a:r>
            <a:r>
              <a:rPr lang="en-US" sz="2000" b="1" dirty="0" err="1" smtClean="0"/>
              <a:t>O</a:t>
            </a:r>
            <a:r>
              <a:rPr lang="en-US" sz="2000" dirty="0" err="1" smtClean="0"/>
              <a:t>ndemand</a:t>
            </a:r>
            <a:r>
              <a:rPr lang="en-US" sz="2000" dirty="0" smtClean="0"/>
              <a:t> </a:t>
            </a:r>
            <a:r>
              <a:rPr lang="en-US" sz="2000" b="1" dirty="0" smtClean="0"/>
              <a:t>N</a:t>
            </a:r>
            <a:r>
              <a:rPr lang="en-US" sz="2000" dirty="0" smtClean="0"/>
              <a:t>etwork)</a:t>
            </a:r>
          </a:p>
          <a:p>
            <a:pPr lvl="1"/>
            <a:r>
              <a:rPr lang="en-US" sz="2000" b="1" dirty="0" smtClean="0"/>
              <a:t>GEANT </a:t>
            </a:r>
            <a:r>
              <a:rPr lang="en-US" sz="2000" b="1" dirty="0" err="1" smtClean="0"/>
              <a:t>AutoBAHN</a:t>
            </a:r>
            <a:r>
              <a:rPr lang="en-US" sz="2000" b="1" dirty="0" smtClean="0"/>
              <a:t> </a:t>
            </a:r>
            <a:r>
              <a:rPr lang="en-US" sz="2000" dirty="0" smtClean="0"/>
              <a:t>In </a:t>
            </a:r>
            <a:r>
              <a:rPr lang="en-US" sz="2000" dirty="0" err="1" smtClean="0"/>
              <a:t>europe</a:t>
            </a:r>
            <a:endParaRPr lang="en-US" sz="2000" dirty="0" smtClean="0"/>
          </a:p>
          <a:p>
            <a:r>
              <a:rPr lang="en-US" sz="2000" b="1" dirty="0" smtClean="0"/>
              <a:t>OGF NSI (</a:t>
            </a:r>
            <a:r>
              <a:rPr lang="en-US" sz="2000" dirty="0" smtClean="0"/>
              <a:t>Network Service Interface)</a:t>
            </a:r>
            <a:r>
              <a:rPr lang="en-US" sz="2000" b="1" dirty="0" smtClean="0"/>
              <a:t> </a:t>
            </a:r>
            <a:r>
              <a:rPr lang="en-US" sz="2000" dirty="0" smtClean="0"/>
              <a:t>is an effort to standardize   the P2P services deployed by  </a:t>
            </a:r>
            <a:r>
              <a:rPr lang="en-US" sz="2000" dirty="0" err="1" smtClean="0"/>
              <a:t>NRENs</a:t>
            </a:r>
            <a:r>
              <a:rPr lang="en-US" sz="2000" dirty="0" smtClean="0"/>
              <a:t>.</a:t>
            </a:r>
          </a:p>
          <a:p>
            <a:pPr lvl="1"/>
            <a:r>
              <a:rPr lang="en-US" sz="2000" b="1" dirty="0" err="1" smtClean="0"/>
              <a:t>OpenFlow</a:t>
            </a:r>
            <a:r>
              <a:rPr lang="en-US" sz="2000" dirty="0" smtClean="0"/>
              <a:t>: To build an end to end software defined network is essential to make the control plane to interact with Switch/Router devices and  </a:t>
            </a:r>
            <a:r>
              <a:rPr lang="en-US" sz="2000" dirty="0" err="1" smtClean="0"/>
              <a:t>OpenFlow</a:t>
            </a:r>
            <a:r>
              <a:rPr lang="en-US" sz="2000" dirty="0" smtClean="0"/>
              <a:t> protocol is starting to be supported by many different switch/router manufacturer like Cisco, IBM (Blade Networks), DELL (Force10) and Brocade. There is an LHCONE Working group in charge of building a pilot based on  the </a:t>
            </a:r>
            <a:r>
              <a:rPr lang="en-US" sz="2000" dirty="0" err="1" smtClean="0"/>
              <a:t>OpenFlow</a:t>
            </a:r>
            <a:endParaRPr lang="en-US" sz="2000" dirty="0" smtClean="0"/>
          </a:p>
          <a:p>
            <a:pPr marL="0" indent="0">
              <a:buNone/>
            </a:pPr>
            <a:r>
              <a:rPr lang="en-US" sz="2000" dirty="0" smtClean="0"/>
              <a:t> </a:t>
            </a:r>
          </a:p>
        </p:txBody>
      </p:sp>
      <p:sp>
        <p:nvSpPr>
          <p:cNvPr id="6" name="TextBox 5"/>
          <p:cNvSpPr txBox="1"/>
          <p:nvPr/>
        </p:nvSpPr>
        <p:spPr>
          <a:xfrm>
            <a:off x="762000" y="6400800"/>
            <a:ext cx="2313842" cy="246221"/>
          </a:xfrm>
          <a:prstGeom prst="rect">
            <a:avLst/>
          </a:prstGeom>
          <a:noFill/>
        </p:spPr>
        <p:txBody>
          <a:bodyPr wrap="none" rtlCol="0">
            <a:spAutoFit/>
          </a:bodyPr>
          <a:lstStyle/>
          <a:p>
            <a:r>
              <a:rPr lang="it-IT" sz="1000" dirty="0" err="1" smtClean="0"/>
              <a:t>1</a:t>
            </a:r>
            <a:r>
              <a:rPr lang="it-IT" sz="1000" dirty="0" smtClean="0"/>
              <a:t> (Dante, Internet2, CANARIE, and </a:t>
            </a:r>
            <a:r>
              <a:rPr lang="it-IT" sz="1000" dirty="0" err="1" smtClean="0"/>
              <a:t>Esnet</a:t>
            </a:r>
            <a:r>
              <a:rPr lang="it-IT" sz="1000" dirty="0" smtClean="0"/>
              <a:t>) </a:t>
            </a:r>
            <a:endParaRPr lang="it-IT" sz="1000" dirty="0"/>
          </a:p>
        </p:txBody>
      </p:sp>
      <p:sp>
        <p:nvSpPr>
          <p:cNvPr id="7" name="Footer Placeholder 6"/>
          <p:cNvSpPr>
            <a:spLocks noGrp="1"/>
          </p:cNvSpPr>
          <p:nvPr>
            <p:ph type="ftr" sz="quarter" idx="11"/>
          </p:nvPr>
        </p:nvSpPr>
        <p:spPr/>
        <p:txBody>
          <a:bodyPr/>
          <a:lstStyle/>
          <a:p>
            <a:r>
              <a:rPr lang="en-US" smtClean="0"/>
              <a:t>Workshop INFN CCR - GARR, Napoli, 2012</a:t>
            </a: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8813</TotalTime>
  <Words>2552</Words>
  <Application>Microsoft Office PowerPoint</Application>
  <PresentationFormat>On-screen Show (4:3)</PresentationFormat>
  <Paragraphs>712</Paragraphs>
  <Slides>29</Slides>
  <Notes>2</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LHC OPN and LHC ONE </vt:lpstr>
      <vt:lpstr>TIERs and data movement</vt:lpstr>
      <vt:lpstr>Main traffic flows</vt:lpstr>
      <vt:lpstr>Slide 4</vt:lpstr>
      <vt:lpstr>LHCONE General Concepts</vt:lpstr>
      <vt:lpstr>Slide 6</vt:lpstr>
      <vt:lpstr>Slide 7</vt:lpstr>
      <vt:lpstr>Slide 8</vt:lpstr>
      <vt:lpstr>Point to Point service (R&amp;D)</vt:lpstr>
      <vt:lpstr>Monitoring</vt:lpstr>
      <vt:lpstr>Why LHCONE?</vt:lpstr>
      <vt:lpstr>Transition to LHCONE network in Italy</vt:lpstr>
      <vt:lpstr>LHCONE site access</vt:lpstr>
      <vt:lpstr>1 – A and A’ have separate routers</vt:lpstr>
      <vt:lpstr>2 - A and A’ have separate routers but A’ can’t do BGP</vt:lpstr>
      <vt:lpstr>3 - A and A’ share the same router</vt:lpstr>
      <vt:lpstr>Adding a new connection can cause problems</vt:lpstr>
      <vt:lpstr>LHCONE in Italy</vt:lpstr>
      <vt:lpstr>Traffic monitoring</vt:lpstr>
      <vt:lpstr>Aggregate GEANT traffic </vt:lpstr>
      <vt:lpstr>Slide 21</vt:lpstr>
      <vt:lpstr>Infrastruttura Router+Switch</vt:lpstr>
      <vt:lpstr>Italian Tier2 in GARR-X</vt:lpstr>
      <vt:lpstr>Slide 24</vt:lpstr>
      <vt:lpstr>Slide 25</vt:lpstr>
      <vt:lpstr>Slide 26</vt:lpstr>
      <vt:lpstr>Backup Slides</vt:lpstr>
      <vt:lpstr>Plot of general Transatlantic Connectivity </vt:lpstr>
      <vt:lpstr>Some numbers on LHC OPN Connections</vt:lpstr>
    </vt:vector>
  </TitlesOfParts>
  <Company>INFN CNAF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LHC OPN and LHC ONE </dc:title>
  <dc:creator>Stefano Zani</dc:creator>
  <cp:lastModifiedBy>Stefano Zani</cp:lastModifiedBy>
  <cp:revision>94</cp:revision>
  <cp:lastPrinted>2012-05-11T17:46:18Z</cp:lastPrinted>
  <dcterms:created xsi:type="dcterms:W3CDTF">2012-05-14T21:37:30Z</dcterms:created>
  <dcterms:modified xsi:type="dcterms:W3CDTF">2012-05-14T22:54:11Z</dcterms:modified>
</cp:coreProperties>
</file>