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6" r:id="rId2"/>
    <p:sldId id="276" r:id="rId3"/>
    <p:sldId id="256" r:id="rId4"/>
    <p:sldId id="266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77" r:id="rId13"/>
    <p:sldId id="278" r:id="rId14"/>
    <p:sldId id="279" r:id="rId15"/>
    <p:sldId id="280" r:id="rId16"/>
    <p:sldId id="259" r:id="rId17"/>
    <p:sldId id="260" r:id="rId18"/>
    <p:sldId id="281" r:id="rId19"/>
    <p:sldId id="282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84" autoAdjust="0"/>
  </p:normalViewPr>
  <p:slideViewPr>
    <p:cSldViewPr>
      <p:cViewPr varScale="1">
        <p:scale>
          <a:sx n="71" d="100"/>
          <a:sy n="71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5F8DD-C70F-454E-AB5F-7189AF4AE91A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E300C-2D39-43C7-AADF-D33FED0C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5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054526-FD46-44E7-8164-892EEF3813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054526-FD46-44E7-8164-892EEF3813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  <p:sp>
        <p:nvSpPr>
          <p:cNvPr id="12" name="Rectangle 89"/>
          <p:cNvSpPr>
            <a:spLocks noChangeArrowheads="1"/>
          </p:cNvSpPr>
          <p:nvPr userDrawn="1"/>
        </p:nvSpPr>
        <p:spPr bwMode="gray">
          <a:xfrm>
            <a:off x="9144000" y="0"/>
            <a:ext cx="228600" cy="15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44444"/>
              </a:solidFill>
              <a:latin typeface="Tahoma" pitchFamily="23" charset="0"/>
              <a:ea typeface="ＭＳ Ｐゴシック" pitchFamily="34" charset="-128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0394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F957C7E-C7E7-40ED-8DBB-CAEED742A383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5/10/2012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38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BA7141-3D1C-4B71-8E8A-1A5A719C17C1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5/10/2012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734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1790154"/>
            <a:ext cx="4140162" cy="3847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88" y="2174874"/>
            <a:ext cx="4140162" cy="4251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90154"/>
            <a:ext cx="4141788" cy="3847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141788" cy="4251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2413" y="430213"/>
            <a:ext cx="7104062" cy="3873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6198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4754880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A5ED237-BA49-494A-B3B3-DDC72CDA5986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5/10/2012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2694"/>
      </p:ext>
    </p:extLst>
  </p:cSld>
  <p:clrMapOvr>
    <a:masterClrMapping/>
  </p:clrMapOvr>
  <p:transition>
    <p:wipe dir="r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4"/>
            <a:ext cx="4023360" cy="4890435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5"/>
            <a:ext cx="4023360" cy="4890434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1BD0CCE-4CF1-4416-AC93-D16C31AA61FF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5/10/2012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237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70916"/>
            <a:ext cx="8262938" cy="1894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718DB286-FF79-4BB2-AAE8-04B104D0A731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5/10/2012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996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8" y="643152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EC21B2A-3096-494E-9123-2989D3AEA588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5/10/2012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69116"/>
      </p:ext>
    </p:extLst>
  </p:cSld>
  <p:clrMapOvr>
    <a:masterClrMapping/>
  </p:clrMapOvr>
  <p:transition>
    <p:wipe dir="r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630BBFFE-C5E9-46F1-9426-174141C09A9C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5/10/2012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7747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5EC22BE8-83F9-4C18-8DAB-5390261EDED8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5/10/2012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52439"/>
      </p:ext>
    </p:extLst>
  </p:cSld>
  <p:clrMapOvr>
    <a:masterClrMapping/>
  </p:clrMapOvr>
  <p:transition>
    <p:wipe dir="r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72DF531-3468-4E88-943B-AD2ADAEBFE57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5/10/2012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52186"/>
      </p:ext>
    </p:extLst>
  </p:cSld>
  <p:clrMapOvr>
    <a:masterClrMapping/>
  </p:clrMapOvr>
  <p:transition>
    <p:wipe dir="r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2E81D4E3-FF1C-447C-90A3-895A8C5392F1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5/10/2012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33041"/>
      </p:ext>
    </p:extLst>
  </p:cSld>
  <p:clrMapOvr>
    <a:masterClrMapping/>
  </p:clrMapOvr>
  <p:transition>
    <p:wipe dir="r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 bwMode="black">
          <a:xfrm>
            <a:off x="5350331" y="6434985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Global Marketing</a:t>
            </a:r>
          </a:p>
        </p:txBody>
      </p:sp>
      <p:pic>
        <p:nvPicPr>
          <p:cNvPr id="6" name="Picture 5" descr="dell_gray_logo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896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496D0BA0-97A1-4BC8-8CF3-B745440C6559}" type="datetime1">
              <a:rPr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5/10/2012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023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6629400" cy="1006685"/>
          </a:xfrm>
        </p:spPr>
        <p:txBody>
          <a:bodyPr/>
          <a:lstStyle/>
          <a:p>
            <a:r>
              <a:rPr lang="en-US" sz="3200" dirty="0"/>
              <a:t>Next Generation HPC architectures based on </a:t>
            </a:r>
            <a:r>
              <a:rPr lang="en-US" sz="3200" dirty="0" smtClean="0"/>
              <a:t>End-to-End </a:t>
            </a:r>
            <a:r>
              <a:rPr lang="en-US" sz="3200" dirty="0"/>
              <a:t>40GbE infrastructures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Fabio Bellini</a:t>
            </a:r>
          </a:p>
          <a:p>
            <a:r>
              <a:rPr lang="it-IT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Networking Specialist | </a:t>
            </a:r>
            <a:r>
              <a:rPr lang="it-IT" dirty="0" smtClean="0">
                <a:solidFill>
                  <a:schemeClr val="bg1"/>
                </a:solidFill>
              </a:rPr>
              <a:t>Dell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626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37415" y="4545832"/>
            <a:ext cx="3877985" cy="1550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it-IT" sz="1600" dirty="0" smtClean="0">
                <a:solidFill>
                  <a:schemeClr val="bg2"/>
                </a:solidFill>
                <a:latin typeface="+mn-lt"/>
              </a:rPr>
              <a:t>           STD	C.Type	Dst.     </a:t>
            </a:r>
          </a:p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  <a:latin typeface="+mn-lt"/>
              </a:rPr>
              <a:t>10GBase-CX4		15mt	</a:t>
            </a:r>
          </a:p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  <a:latin typeface="+mn-lt"/>
              </a:rPr>
              <a:t>10G SFP+ Direct Cable</a:t>
            </a: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</a:rPr>
              <a:t>Passive		7mt</a:t>
            </a: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</a:rPr>
              <a:t>Active		50mt</a:t>
            </a:r>
          </a:p>
          <a:p>
            <a:pPr marL="2333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</a:rPr>
              <a:t>10GBase-T	cat6a/7	100mt</a:t>
            </a:r>
            <a:endParaRPr lang="it-IT" sz="16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10G </a:t>
            </a:r>
            <a:r>
              <a:rPr lang="en-US" dirty="0"/>
              <a:t>Media PYI limits &amp; confusion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r="387"/>
          <a:stretch/>
        </p:blipFill>
        <p:spPr bwMode="auto">
          <a:xfrm>
            <a:off x="152400" y="914400"/>
            <a:ext cx="896112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876800" y="1524000"/>
            <a:ext cx="2084294" cy="2971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90800" y="1524000"/>
            <a:ext cx="1752600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32960" y="990600"/>
            <a:ext cx="4358640" cy="5105400"/>
          </a:xfrm>
          <a:prstGeom prst="roundRect">
            <a:avLst/>
          </a:prstGeom>
          <a:solidFill>
            <a:schemeClr val="tx2"/>
          </a:solidFill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038600"/>
            <a:ext cx="4548040" cy="2072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it-IT" sz="1600" dirty="0">
                <a:solidFill>
                  <a:schemeClr val="bg2"/>
                </a:solidFill>
              </a:rPr>
              <a:t> </a:t>
            </a:r>
            <a:r>
              <a:rPr lang="it-IT" sz="1600" dirty="0" smtClean="0">
                <a:solidFill>
                  <a:schemeClr val="bg2"/>
                </a:solidFill>
              </a:rPr>
              <a:t>        </a:t>
            </a:r>
            <a:r>
              <a:rPr lang="it-IT" sz="1600" dirty="0" smtClean="0">
                <a:solidFill>
                  <a:schemeClr val="bg2"/>
                </a:solidFill>
                <a:latin typeface="+mn-lt"/>
              </a:rPr>
              <a:t>STD	 	F.O. Type		Dst.</a:t>
            </a:r>
          </a:p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  <a:latin typeface="+mn-lt"/>
              </a:rPr>
              <a:t>10GBase-USR	MM OM1,2,3 	100mt</a:t>
            </a:r>
          </a:p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  <a:latin typeface="+mn-lt"/>
              </a:rPr>
              <a:t>10GBase-SR	MM OM3 		300mt</a:t>
            </a:r>
          </a:p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  <a:latin typeface="+mn-lt"/>
              </a:rPr>
              <a:t>10GBase-LRM	MM OM1,2,3 	220mt </a:t>
            </a:r>
          </a:p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  <a:latin typeface="+mn-lt"/>
              </a:rPr>
              <a:t>10GBase-LR	SM	 	10Km</a:t>
            </a:r>
          </a:p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  <a:latin typeface="+mn-lt"/>
              </a:rPr>
              <a:t>10GBase-ER	SM		40Km</a:t>
            </a:r>
          </a:p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  <a:latin typeface="+mn-lt"/>
              </a:rPr>
              <a:t>10GBase-ZR	SM		80Km</a:t>
            </a:r>
          </a:p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  <a:latin typeface="+mn-lt"/>
              </a:rPr>
              <a:t>10GBase-LX4	MM/SM	</a:t>
            </a:r>
            <a:r>
              <a:rPr lang="it-IT" dirty="0" smtClean="0">
                <a:solidFill>
                  <a:schemeClr val="bg2"/>
                </a:solidFill>
                <a:latin typeface="+mn-lt"/>
              </a:rPr>
              <a:t>	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95800" y="1888041"/>
            <a:ext cx="4628185" cy="2836359"/>
            <a:chOff x="-1243880" y="3231534"/>
            <a:chExt cx="4628185" cy="2201782"/>
          </a:xfrm>
          <a:solidFill>
            <a:schemeClr val="tx2"/>
          </a:solidFill>
        </p:grpSpPr>
        <p:sp>
          <p:nvSpPr>
            <p:cNvPr id="11" name="TextBox 10"/>
            <p:cNvSpPr txBox="1"/>
            <p:nvPr/>
          </p:nvSpPr>
          <p:spPr>
            <a:xfrm>
              <a:off x="-1243880" y="3248102"/>
              <a:ext cx="2792559" cy="218521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233363" indent="-233363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it-IT" sz="2000" dirty="0" smtClean="0">
                  <a:solidFill>
                    <a:schemeClr val="bg2"/>
                  </a:solidFill>
                  <a:latin typeface="+mn-lt"/>
                </a:rPr>
                <a:t>10GBase-T</a:t>
              </a:r>
            </a:p>
            <a:p>
              <a:pPr marL="690563" lvl="1" indent="-233363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it-IT" sz="2000" dirty="0" smtClean="0">
                  <a:solidFill>
                    <a:schemeClr val="bg2"/>
                  </a:solidFill>
                </a:rPr>
                <a:t>Cat 6a/7</a:t>
              </a:r>
              <a:endParaRPr lang="it-IT" sz="2000" dirty="0" smtClean="0">
                <a:solidFill>
                  <a:schemeClr val="bg2"/>
                </a:solidFill>
                <a:latin typeface="+mn-lt"/>
              </a:endParaRPr>
            </a:p>
            <a:p>
              <a:pPr marL="690563" lvl="1" indent="-233363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it-IT" sz="2000" dirty="0" smtClean="0">
                  <a:solidFill>
                    <a:schemeClr val="bg2"/>
                  </a:solidFill>
                </a:rPr>
                <a:t>Expensive</a:t>
              </a:r>
            </a:p>
            <a:p>
              <a:pPr marL="690563" lvl="1" indent="-233363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it-IT" sz="2000" dirty="0" smtClean="0">
                  <a:solidFill>
                    <a:schemeClr val="bg2"/>
                  </a:solidFill>
                  <a:latin typeface="+mn-lt"/>
                </a:rPr>
                <a:t>Power hungry</a:t>
              </a:r>
            </a:p>
            <a:p>
              <a:pPr marL="690563" lvl="1" indent="-233363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itchFamily="34" charset="0"/>
                <a:buChar char="•"/>
              </a:pPr>
              <a:r>
                <a:rPr lang="it-IT" sz="2000" dirty="0" smtClean="0">
                  <a:solidFill>
                    <a:schemeClr val="bg2"/>
                  </a:solidFill>
                </a:rPr>
                <a:t>2,6uSec Latency</a:t>
              </a:r>
            </a:p>
            <a:p>
              <a:pPr marL="690563" lvl="1" indent="-233363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itchFamily="34" charset="0"/>
                <a:buChar char="•"/>
              </a:pPr>
              <a:endParaRPr lang="it-IT" sz="2000" dirty="0" smtClean="0">
                <a:solidFill>
                  <a:schemeClr val="bg2"/>
                </a:solidFill>
                <a:latin typeface="+mn-lt"/>
              </a:endParaRPr>
            </a:p>
            <a:p>
              <a:pPr marL="233363" indent="-233363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itchFamily="34" charset="0"/>
                <a:buChar char="•"/>
              </a:pPr>
              <a:endParaRPr lang="en-US" sz="2000" dirty="0" smtClean="0">
                <a:solidFill>
                  <a:schemeClr val="bg2"/>
                </a:solidFill>
                <a:latin typeface="+mn-lt"/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679" y="3231534"/>
              <a:ext cx="1835626" cy="15359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52401" y="990601"/>
            <a:ext cx="8839200" cy="2895600"/>
            <a:chOff x="327732" y="4333875"/>
            <a:chExt cx="7073193" cy="2224490"/>
          </a:xfrm>
        </p:grpSpPr>
        <p:sp>
          <p:nvSpPr>
            <p:cNvPr id="8" name="TextBox 7"/>
            <p:cNvSpPr txBox="1"/>
            <p:nvPr/>
          </p:nvSpPr>
          <p:spPr>
            <a:xfrm>
              <a:off x="327732" y="4343400"/>
              <a:ext cx="4930068" cy="2214965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it-IT" sz="3600" i="1" dirty="0" smtClean="0">
                  <a:solidFill>
                    <a:schemeClr val="bg2"/>
                  </a:solidFill>
                  <a:latin typeface="+mn-lt"/>
                </a:rPr>
                <a:t>10G interconnection </a:t>
              </a:r>
            </a:p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it-IT" sz="3600" i="1" dirty="0" smtClean="0">
                  <a:solidFill>
                    <a:schemeClr val="bg2"/>
                  </a:solidFill>
                  <a:latin typeface="+mn-lt"/>
                </a:rPr>
                <a:t>Price reduction 10 to 1</a:t>
              </a:r>
            </a:p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it-IT" dirty="0" smtClean="0">
                  <a:solidFill>
                    <a:schemeClr val="bg2"/>
                  </a:solidFill>
                </a:rPr>
                <a:t>SFP+ Direct Attached Cable</a:t>
              </a:r>
            </a:p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it-IT" dirty="0">
                  <a:solidFill>
                    <a:schemeClr val="bg2"/>
                  </a:solidFill>
                </a:rPr>
                <a:t>	</a:t>
              </a:r>
              <a:r>
                <a:rPr lang="it-IT" dirty="0" smtClean="0">
                  <a:solidFill>
                    <a:schemeClr val="bg2"/>
                  </a:solidFill>
                </a:rPr>
                <a:t>Passive/active cable with sfp+ end</a:t>
              </a:r>
            </a:p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it-IT" dirty="0">
                  <a:solidFill>
                    <a:schemeClr val="bg2"/>
                  </a:solidFill>
                </a:rPr>
                <a:t>	</a:t>
              </a:r>
              <a:r>
                <a:rPr lang="it-IT" dirty="0" smtClean="0">
                  <a:solidFill>
                    <a:schemeClr val="bg2"/>
                  </a:solidFill>
                </a:rPr>
                <a:t>High density same as rj45</a:t>
              </a:r>
            </a:p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endParaRPr lang="en-US" dirty="0" smtClean="0">
                <a:solidFill>
                  <a:schemeClr val="bg2"/>
                </a:solidFill>
              </a:endParaRPr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333875"/>
              <a:ext cx="2143125" cy="214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62451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Proof of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10G Ethernet offres:</a:t>
            </a:r>
          </a:p>
          <a:p>
            <a:pPr lvl="1"/>
            <a:r>
              <a:rPr lang="it-IT" dirty="0" smtClean="0"/>
              <a:t>Same familiar operating enviromental ‘’evolving ethernet’</a:t>
            </a:r>
          </a:p>
          <a:p>
            <a:pPr lvl="1"/>
            <a:r>
              <a:rPr lang="it-IT" dirty="0" smtClean="0"/>
              <a:t>Ease of use, debug and management</a:t>
            </a:r>
          </a:p>
          <a:p>
            <a:pPr lvl="1"/>
            <a:r>
              <a:rPr lang="it-IT" dirty="0" smtClean="0"/>
              <a:t>Path to 40 and 100G Ethernet</a:t>
            </a:r>
          </a:p>
          <a:p>
            <a:pPr lvl="1"/>
            <a:r>
              <a:rPr lang="it-IT" dirty="0" smtClean="0"/>
              <a:t>10x bandwidth and 8x better latency  compared to 1G Ethernet</a:t>
            </a:r>
          </a:p>
          <a:p>
            <a:pPr lvl="1"/>
            <a:r>
              <a:rPr lang="it-IT" dirty="0" smtClean="0"/>
              <a:t>Application performance proofed</a:t>
            </a:r>
          </a:p>
          <a:p>
            <a:pPr marL="35083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924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1066800"/>
            <a:ext cx="7839074" cy="4800600"/>
            <a:chOff x="-1752600" y="1066800"/>
            <a:chExt cx="8067674" cy="52292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600" y="1066800"/>
              <a:ext cx="7924800" cy="522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752600"/>
              <a:ext cx="1666874" cy="1100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10G Application proof of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5791200"/>
            <a:ext cx="8229600" cy="381000"/>
          </a:xfrm>
        </p:spPr>
        <p:txBody>
          <a:bodyPr/>
          <a:lstStyle/>
          <a:p>
            <a:r>
              <a:rPr lang="it-IT" dirty="0" smtClean="0"/>
              <a:t>10GE 32% Faster  than 1G, for 32 cores case.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495800" y="3581400"/>
            <a:ext cx="1914526" cy="198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43224"/>
            <a:ext cx="15049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762000"/>
            <a:ext cx="446583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it-IT" sz="2800" dirty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  <a:cs typeface="+mj-cs"/>
              </a:rPr>
              <a:t>Pam CRASH: Elapsed time</a:t>
            </a:r>
            <a:endParaRPr lang="en-US" sz="2800" dirty="0">
              <a:solidFill>
                <a:schemeClr val="accent1"/>
              </a:solidFill>
              <a:latin typeface="Museo For Dell" pitchFamily="2" charset="0"/>
              <a:ea typeface="Museo For Dell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80212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10G Application proof of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5928360"/>
            <a:ext cx="8229600" cy="548640"/>
          </a:xfrm>
        </p:spPr>
        <p:txBody>
          <a:bodyPr/>
          <a:lstStyle/>
          <a:p>
            <a:r>
              <a:rPr lang="it-IT" dirty="0"/>
              <a:t>10G 30% faster than 1G for 64 core </a:t>
            </a:r>
            <a:r>
              <a:rPr lang="it-IT" dirty="0" smtClean="0"/>
              <a:t>case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952500"/>
            <a:ext cx="70485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04" y="1524000"/>
            <a:ext cx="2035596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938462"/>
            <a:ext cx="14382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163795" y="1219200"/>
            <a:ext cx="1914526" cy="198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85800"/>
            <a:ext cx="392729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it-IT" sz="2800" dirty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  <a:cs typeface="+mj-cs"/>
              </a:rPr>
              <a:t>RADIOSS 9.0: speed up</a:t>
            </a:r>
            <a:endParaRPr lang="en-US" sz="2800" dirty="0">
              <a:solidFill>
                <a:schemeClr val="accent1"/>
              </a:solidFill>
              <a:latin typeface="Museo For Dell" pitchFamily="2" charset="0"/>
              <a:ea typeface="Museo For Dell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84298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Architecture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9600" cy="4754880"/>
          </a:xfrm>
        </p:spPr>
        <p:txBody>
          <a:bodyPr/>
          <a:lstStyle/>
          <a:p>
            <a:r>
              <a:rPr lang="it-IT" dirty="0" smtClean="0"/>
              <a:t>Legacy Clos architecture</a:t>
            </a:r>
          </a:p>
          <a:p>
            <a:pPr lvl="1"/>
            <a:r>
              <a:rPr lang="it-IT" dirty="0" smtClean="0"/>
              <a:t>2 Tier Design Spine and leaf</a:t>
            </a:r>
          </a:p>
          <a:p>
            <a:pPr lvl="1"/>
            <a:r>
              <a:rPr lang="it-IT" dirty="0" smtClean="0"/>
              <a:t>Meshed connectivity</a:t>
            </a:r>
          </a:p>
          <a:p>
            <a:pPr lvl="1"/>
            <a:r>
              <a:rPr lang="it-IT" dirty="0" smtClean="0"/>
              <a:t>1:1 Bandwidth </a:t>
            </a:r>
            <a:r>
              <a:rPr lang="en-US" dirty="0"/>
              <a:t>between the Spine and </a:t>
            </a:r>
            <a:r>
              <a:rPr lang="en-US" dirty="0" smtClean="0"/>
              <a:t>Leaf</a:t>
            </a:r>
            <a:endParaRPr lang="it-IT" dirty="0" smtClean="0"/>
          </a:p>
          <a:p>
            <a:pPr lvl="1"/>
            <a:r>
              <a:rPr lang="it-IT" dirty="0" smtClean="0"/>
              <a:t>10G line rate access ports</a:t>
            </a:r>
          </a:p>
          <a:p>
            <a:pPr lvl="1"/>
            <a:r>
              <a:rPr lang="it-IT" dirty="0" smtClean="0"/>
              <a:t>Multiple active uplink</a:t>
            </a:r>
          </a:p>
          <a:p>
            <a:pPr lvl="1"/>
            <a:r>
              <a:rPr lang="it-IT" dirty="0" smtClean="0"/>
              <a:t>Predictable latency</a:t>
            </a:r>
          </a:p>
          <a:p>
            <a:pPr lvl="1"/>
            <a:endParaRPr lang="it-IT" dirty="0"/>
          </a:p>
          <a:p>
            <a:pPr lvl="1"/>
            <a:endParaRPr lang="en-US" dirty="0"/>
          </a:p>
        </p:txBody>
      </p:sp>
      <p:grpSp>
        <p:nvGrpSpPr>
          <p:cNvPr id="4" name="Group 242"/>
          <p:cNvGrpSpPr/>
          <p:nvPr/>
        </p:nvGrpSpPr>
        <p:grpSpPr>
          <a:xfrm>
            <a:off x="457200" y="2750623"/>
            <a:ext cx="8400667" cy="3158716"/>
            <a:chOff x="4627933" y="3764226"/>
            <a:chExt cx="4193628" cy="186000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4755890" y="3992681"/>
              <a:ext cx="3883144" cy="1631550"/>
            </a:xfrm>
            <a:prstGeom prst="roundRect">
              <a:avLst/>
            </a:prstGeom>
            <a:solidFill>
              <a:srgbClr val="EEEEEE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" name="Rectangle 30"/>
            <p:cNvSpPr>
              <a:spLocks noChangeArrowheads="1"/>
            </p:cNvSpPr>
            <p:nvPr/>
          </p:nvSpPr>
          <p:spPr bwMode="auto">
            <a:xfrm>
              <a:off x="4943919" y="4967836"/>
              <a:ext cx="3486201" cy="558898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 cmpd="sng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27933" y="3764226"/>
              <a:ext cx="4193628" cy="168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en-US" sz="1400" b="1" dirty="0" smtClean="0">
                  <a:latin typeface="+mn-lt"/>
                </a:rPr>
                <a:t>Legacy CLOS topology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04011" y="4736624"/>
              <a:ext cx="802750" cy="144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8" indent="-1588" algn="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1000" b="1" dirty="0" smtClean="0">
                  <a:latin typeface="+mn-lt"/>
                </a:rPr>
                <a:t> Interconnects Uplink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940102" y="4130949"/>
              <a:ext cx="3483518" cy="560970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 w="28575" cmpd="sng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05642" y="4102176"/>
              <a:ext cx="1852129" cy="152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en-US" sz="1200" b="1" dirty="0" smtClean="0">
                  <a:latin typeface="+mn-lt"/>
                </a:rPr>
                <a:t>Spine</a:t>
              </a:r>
            </a:p>
          </p:txBody>
        </p:sp>
        <p:cxnSp>
          <p:nvCxnSpPr>
            <p:cNvPr id="11" name="Straight Connector 10"/>
            <p:cNvCxnSpPr>
              <a:stCxn id="19" idx="0"/>
              <a:endCxn id="24" idx="2"/>
            </p:cNvCxnSpPr>
            <p:nvPr/>
          </p:nvCxnSpPr>
          <p:spPr>
            <a:xfrm flipV="1">
              <a:off x="5290133" y="4651973"/>
              <a:ext cx="1028660" cy="5849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9" idx="0"/>
              <a:endCxn id="23" idx="2"/>
            </p:cNvCxnSpPr>
            <p:nvPr/>
          </p:nvCxnSpPr>
          <p:spPr>
            <a:xfrm flipV="1">
              <a:off x="5290133" y="4653321"/>
              <a:ext cx="333913" cy="58356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0" idx="0"/>
              <a:endCxn id="23" idx="2"/>
            </p:cNvCxnSpPr>
            <p:nvPr/>
          </p:nvCxnSpPr>
          <p:spPr>
            <a:xfrm flipH="1" flipV="1">
              <a:off x="5624047" y="4653321"/>
              <a:ext cx="360828" cy="582214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0" idx="0"/>
              <a:endCxn id="24" idx="2"/>
            </p:cNvCxnSpPr>
            <p:nvPr/>
          </p:nvCxnSpPr>
          <p:spPr>
            <a:xfrm flipV="1">
              <a:off x="5984875" y="4651973"/>
              <a:ext cx="333919" cy="58356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3" idx="2"/>
              <a:endCxn id="21" idx="0"/>
            </p:cNvCxnSpPr>
            <p:nvPr/>
          </p:nvCxnSpPr>
          <p:spPr>
            <a:xfrm>
              <a:off x="5624047" y="4653321"/>
              <a:ext cx="1058118" cy="58356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4" idx="2"/>
              <a:endCxn id="21" idx="0"/>
            </p:cNvCxnSpPr>
            <p:nvPr/>
          </p:nvCxnSpPr>
          <p:spPr>
            <a:xfrm>
              <a:off x="6318794" y="4651973"/>
              <a:ext cx="363370" cy="5849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2" idx="0"/>
              <a:endCxn id="24" idx="2"/>
            </p:cNvCxnSpPr>
            <p:nvPr/>
          </p:nvCxnSpPr>
          <p:spPr>
            <a:xfrm flipH="1" flipV="1">
              <a:off x="6318794" y="4651973"/>
              <a:ext cx="1744321" cy="5849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2" idx="0"/>
              <a:endCxn id="23" idx="2"/>
            </p:cNvCxnSpPr>
            <p:nvPr/>
          </p:nvCxnSpPr>
          <p:spPr>
            <a:xfrm flipH="1" flipV="1">
              <a:off x="5624047" y="4653321"/>
              <a:ext cx="2439068" cy="58356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4" descr="C:\Documents and Settings\nsheth\Desktop\Force10\Dell\Dell Templates\Dell F10\iconsdec2011\Icons\3-D\Raster\High Resolution png\S4810_Black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67067" y="5236882"/>
              <a:ext cx="646131" cy="192239"/>
            </a:xfrm>
            <a:prstGeom prst="rect">
              <a:avLst/>
            </a:prstGeom>
            <a:noFill/>
          </p:spPr>
        </p:pic>
        <p:pic>
          <p:nvPicPr>
            <p:cNvPr id="20" name="Picture 4" descr="C:\Documents and Settings\nsheth\Desktop\Force10\Dell\Dell Templates\Dell F10\iconsdec2011\Icons\3-D\Raster\High Resolution png\S4810_Black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61808" y="5235535"/>
              <a:ext cx="646131" cy="192239"/>
            </a:xfrm>
            <a:prstGeom prst="rect">
              <a:avLst/>
            </a:prstGeom>
            <a:noFill/>
          </p:spPr>
        </p:pic>
        <p:pic>
          <p:nvPicPr>
            <p:cNvPr id="21" name="Picture 4" descr="C:\Documents and Settings\nsheth\Desktop\Force10\Dell\Dell Templates\Dell F10\iconsdec2011\Icons\3-D\Raster\High Resolution png\S4810_Black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59098" y="5236882"/>
              <a:ext cx="646131" cy="192239"/>
            </a:xfrm>
            <a:prstGeom prst="rect">
              <a:avLst/>
            </a:prstGeom>
            <a:noFill/>
          </p:spPr>
        </p:pic>
        <p:pic>
          <p:nvPicPr>
            <p:cNvPr id="22" name="Picture 4" descr="C:\Documents and Settings\nsheth\Desktop\Force10\Dell\Dell Templates\Dell F10\iconsdec2011\Icons\3-D\Raster\High Resolution png\S4810_Black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40049" y="5236882"/>
              <a:ext cx="646131" cy="192239"/>
            </a:xfrm>
            <a:prstGeom prst="rect">
              <a:avLst/>
            </a:prstGeom>
            <a:noFill/>
          </p:spPr>
        </p:pic>
        <p:pic>
          <p:nvPicPr>
            <p:cNvPr id="23" name="Content Placeholder 5" descr="z9000 blac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341803" y="4425565"/>
              <a:ext cx="564488" cy="227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Content Placeholder 5" descr="z9000 blac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036550" y="4424216"/>
              <a:ext cx="564488" cy="227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Content Placeholder 5" descr="z9000 blac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707643" y="4425565"/>
              <a:ext cx="564488" cy="227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Content Placeholder 5" descr="z9000 blac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402391" y="4424216"/>
              <a:ext cx="564488" cy="227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Straight Connector 26"/>
            <p:cNvCxnSpPr>
              <a:stCxn id="22" idx="0"/>
              <a:endCxn id="25" idx="2"/>
            </p:cNvCxnSpPr>
            <p:nvPr/>
          </p:nvCxnSpPr>
          <p:spPr>
            <a:xfrm flipH="1" flipV="1">
              <a:off x="6989887" y="4653321"/>
              <a:ext cx="1073227" cy="58356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2" idx="0"/>
              <a:endCxn id="26" idx="2"/>
            </p:cNvCxnSpPr>
            <p:nvPr/>
          </p:nvCxnSpPr>
          <p:spPr>
            <a:xfrm flipH="1" flipV="1">
              <a:off x="7684635" y="4651973"/>
              <a:ext cx="378480" cy="5849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0"/>
              <a:endCxn id="25" idx="2"/>
            </p:cNvCxnSpPr>
            <p:nvPr/>
          </p:nvCxnSpPr>
          <p:spPr>
            <a:xfrm flipV="1">
              <a:off x="5984875" y="4653321"/>
              <a:ext cx="1005013" cy="582214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0" idx="0"/>
              <a:endCxn id="26" idx="2"/>
            </p:cNvCxnSpPr>
            <p:nvPr/>
          </p:nvCxnSpPr>
          <p:spPr>
            <a:xfrm flipV="1">
              <a:off x="5984875" y="4651973"/>
              <a:ext cx="1699760" cy="58356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6" idx="2"/>
              <a:endCxn id="21" idx="0"/>
            </p:cNvCxnSpPr>
            <p:nvPr/>
          </p:nvCxnSpPr>
          <p:spPr>
            <a:xfrm flipH="1">
              <a:off x="6682164" y="4651973"/>
              <a:ext cx="1002470" cy="5849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9" idx="0"/>
              <a:endCxn id="25" idx="2"/>
            </p:cNvCxnSpPr>
            <p:nvPr/>
          </p:nvCxnSpPr>
          <p:spPr>
            <a:xfrm flipV="1">
              <a:off x="5290133" y="4653321"/>
              <a:ext cx="1699754" cy="58356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0"/>
              <a:endCxn id="26" idx="2"/>
            </p:cNvCxnSpPr>
            <p:nvPr/>
          </p:nvCxnSpPr>
          <p:spPr>
            <a:xfrm flipV="1">
              <a:off x="5290133" y="4651973"/>
              <a:ext cx="2394501" cy="5849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5" idx="2"/>
              <a:endCxn id="21" idx="0"/>
            </p:cNvCxnSpPr>
            <p:nvPr/>
          </p:nvCxnSpPr>
          <p:spPr>
            <a:xfrm flipH="1">
              <a:off x="6682164" y="4653321"/>
              <a:ext cx="307723" cy="58356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168"/>
            <p:cNvGrpSpPr/>
            <p:nvPr/>
          </p:nvGrpSpPr>
          <p:grpSpPr>
            <a:xfrm>
              <a:off x="7110621" y="5232342"/>
              <a:ext cx="705612" cy="232583"/>
              <a:chOff x="5835470" y="1739015"/>
              <a:chExt cx="1016360" cy="3170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835470" y="1814457"/>
                <a:ext cx="64547" cy="8606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txBody>
              <a:bodyPr wrap="square" rtlCol="0" anchor="t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endParaRPr lang="en-US" sz="8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966354" y="1816245"/>
                <a:ext cx="64547" cy="8606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txBody>
              <a:bodyPr wrap="square" rtlCol="0" anchor="t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endParaRPr lang="en-US" sz="8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095450" y="1816245"/>
                <a:ext cx="64547" cy="8606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txBody>
              <a:bodyPr wrap="square" rtlCol="0" anchor="t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endParaRPr lang="en-US" sz="8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040025" y="1739015"/>
                <a:ext cx="811805" cy="317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3363" indent="-233363" algn="ctr">
                  <a:lnSpc>
                    <a:spcPct val="9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chemeClr val="bg1"/>
                  </a:buClr>
                </a:pPr>
                <a:r>
                  <a:rPr lang="en-US" sz="1000" b="1" dirty="0" smtClean="0"/>
                  <a:t>Up to </a:t>
                </a:r>
                <a:r>
                  <a:rPr lang="en-US" sz="1000" b="1" dirty="0" smtClean="0">
                    <a:latin typeface="+mn-lt"/>
                  </a:rPr>
                  <a:t>32</a:t>
                </a:r>
              </a:p>
              <a:p>
                <a:pPr marL="233363" indent="-233363" algn="ctr">
                  <a:lnSpc>
                    <a:spcPct val="9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chemeClr val="bg1"/>
                  </a:buClr>
                </a:pPr>
                <a:r>
                  <a:rPr lang="it-IT" sz="1000" b="1" dirty="0" smtClean="0"/>
                  <a:t>Leaf switches</a:t>
                </a:r>
                <a:endParaRPr lang="en-US" sz="1000" b="1" dirty="0" smtClean="0">
                  <a:latin typeface="+mn-lt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893513" y="4950676"/>
              <a:ext cx="1568728" cy="152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en-US" sz="1200" b="1" dirty="0" smtClean="0">
                  <a:latin typeface="+mn-lt"/>
                </a:rPr>
                <a:t>Leaf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681219" y="3487577"/>
            <a:ext cx="371018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200" b="1" dirty="0" smtClean="0"/>
              <a:t>UP to 16 Spine </a:t>
            </a:r>
            <a:r>
              <a:rPr lang="en-US" sz="1200" b="1" dirty="0" err="1" smtClean="0"/>
              <a:t>Switchses</a:t>
            </a:r>
            <a:endParaRPr lang="en-US" sz="1200" b="1" dirty="0" smtClean="0">
              <a:latin typeface="+mn-lt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430881" y="3733800"/>
            <a:ext cx="4149498" cy="1230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350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Documents and Settings\nsheth\Desktop\Force10\Templates\3-D High Resolution png\1U_Server_Yellow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54983" y="4863467"/>
            <a:ext cx="1463040" cy="3657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Architecture </a:t>
            </a:r>
            <a:r>
              <a:rPr lang="it-IT" dirty="0"/>
              <a:t>S</a:t>
            </a:r>
            <a:r>
              <a:rPr lang="it-IT" dirty="0" smtClean="0"/>
              <a:t>caling Evolution</a:t>
            </a:r>
            <a:endParaRPr lang="en-US" dirty="0"/>
          </a:p>
        </p:txBody>
      </p:sp>
      <p:grpSp>
        <p:nvGrpSpPr>
          <p:cNvPr id="4" name="Group 242"/>
          <p:cNvGrpSpPr/>
          <p:nvPr/>
        </p:nvGrpSpPr>
        <p:grpSpPr>
          <a:xfrm>
            <a:off x="381000" y="838200"/>
            <a:ext cx="8400667" cy="3158716"/>
            <a:chOff x="4627933" y="3764226"/>
            <a:chExt cx="4193628" cy="186000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4755890" y="3992681"/>
              <a:ext cx="3883144" cy="1631550"/>
            </a:xfrm>
            <a:prstGeom prst="roundRect">
              <a:avLst/>
            </a:prstGeom>
            <a:solidFill>
              <a:srgbClr val="EEEEEE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" name="Rectangle 30"/>
            <p:cNvSpPr>
              <a:spLocks noChangeArrowheads="1"/>
            </p:cNvSpPr>
            <p:nvPr/>
          </p:nvSpPr>
          <p:spPr bwMode="auto">
            <a:xfrm>
              <a:off x="4943919" y="4967836"/>
              <a:ext cx="3486201" cy="558898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 cmpd="sng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27933" y="3764226"/>
              <a:ext cx="4193628" cy="168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en-US" sz="1400" b="1" dirty="0" smtClean="0">
                  <a:latin typeface="+mn-lt"/>
                </a:rPr>
                <a:t>Legacy CLOS topology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04011" y="4736624"/>
              <a:ext cx="802750" cy="144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8" indent="-1588" algn="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1000" b="1" dirty="0" smtClean="0">
                  <a:latin typeface="+mn-lt"/>
                </a:rPr>
                <a:t> Interconnects Uplink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940102" y="4130949"/>
              <a:ext cx="3483518" cy="560970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 w="28575" cmpd="sng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05642" y="4102176"/>
              <a:ext cx="1852129" cy="152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en-US" sz="1200" b="1" dirty="0" smtClean="0">
                  <a:latin typeface="+mn-lt"/>
                </a:rPr>
                <a:t>Spine</a:t>
              </a:r>
            </a:p>
          </p:txBody>
        </p:sp>
        <p:cxnSp>
          <p:nvCxnSpPr>
            <p:cNvPr id="11" name="Straight Connector 10"/>
            <p:cNvCxnSpPr>
              <a:stCxn id="19" idx="0"/>
              <a:endCxn id="24" idx="2"/>
            </p:cNvCxnSpPr>
            <p:nvPr/>
          </p:nvCxnSpPr>
          <p:spPr>
            <a:xfrm flipV="1">
              <a:off x="5290133" y="4651973"/>
              <a:ext cx="1028660" cy="5849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9" idx="0"/>
              <a:endCxn id="23" idx="2"/>
            </p:cNvCxnSpPr>
            <p:nvPr/>
          </p:nvCxnSpPr>
          <p:spPr>
            <a:xfrm flipV="1">
              <a:off x="5290133" y="4653321"/>
              <a:ext cx="333913" cy="58356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0" idx="0"/>
              <a:endCxn id="23" idx="2"/>
            </p:cNvCxnSpPr>
            <p:nvPr/>
          </p:nvCxnSpPr>
          <p:spPr>
            <a:xfrm flipH="1" flipV="1">
              <a:off x="5624047" y="4653321"/>
              <a:ext cx="360828" cy="582214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0" idx="0"/>
              <a:endCxn id="24" idx="2"/>
            </p:cNvCxnSpPr>
            <p:nvPr/>
          </p:nvCxnSpPr>
          <p:spPr>
            <a:xfrm flipV="1">
              <a:off x="5984875" y="4651973"/>
              <a:ext cx="333919" cy="58356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3" idx="2"/>
              <a:endCxn id="21" idx="0"/>
            </p:cNvCxnSpPr>
            <p:nvPr/>
          </p:nvCxnSpPr>
          <p:spPr>
            <a:xfrm>
              <a:off x="5624047" y="4653321"/>
              <a:ext cx="1058118" cy="58356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4" idx="2"/>
              <a:endCxn id="21" idx="0"/>
            </p:cNvCxnSpPr>
            <p:nvPr/>
          </p:nvCxnSpPr>
          <p:spPr>
            <a:xfrm>
              <a:off x="6318794" y="4651973"/>
              <a:ext cx="363370" cy="5849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2" idx="0"/>
              <a:endCxn id="24" idx="2"/>
            </p:cNvCxnSpPr>
            <p:nvPr/>
          </p:nvCxnSpPr>
          <p:spPr>
            <a:xfrm flipH="1" flipV="1">
              <a:off x="6318794" y="4651973"/>
              <a:ext cx="1744321" cy="5849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2" idx="0"/>
              <a:endCxn id="23" idx="2"/>
            </p:cNvCxnSpPr>
            <p:nvPr/>
          </p:nvCxnSpPr>
          <p:spPr>
            <a:xfrm flipH="1" flipV="1">
              <a:off x="5624047" y="4653321"/>
              <a:ext cx="2439068" cy="58356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4" descr="C:\Documents and Settings\nsheth\Desktop\Force10\Dell\Dell Templates\Dell F10\iconsdec2011\Icons\3-D\Raster\High Resolution png\S4810_Blac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7067" y="5236882"/>
              <a:ext cx="646131" cy="192239"/>
            </a:xfrm>
            <a:prstGeom prst="rect">
              <a:avLst/>
            </a:prstGeom>
            <a:noFill/>
          </p:spPr>
        </p:pic>
        <p:pic>
          <p:nvPicPr>
            <p:cNvPr id="20" name="Picture 4" descr="C:\Documents and Settings\nsheth\Desktop\Force10\Dell\Dell Templates\Dell F10\iconsdec2011\Icons\3-D\Raster\High Resolution png\S4810_Blac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61808" y="5235535"/>
              <a:ext cx="646131" cy="192239"/>
            </a:xfrm>
            <a:prstGeom prst="rect">
              <a:avLst/>
            </a:prstGeom>
            <a:noFill/>
          </p:spPr>
        </p:pic>
        <p:pic>
          <p:nvPicPr>
            <p:cNvPr id="21" name="Picture 4" descr="C:\Documents and Settings\nsheth\Desktop\Force10\Dell\Dell Templates\Dell F10\iconsdec2011\Icons\3-D\Raster\High Resolution png\S4810_Blac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59098" y="5236882"/>
              <a:ext cx="646131" cy="192239"/>
            </a:xfrm>
            <a:prstGeom prst="rect">
              <a:avLst/>
            </a:prstGeom>
            <a:noFill/>
          </p:spPr>
        </p:pic>
        <p:pic>
          <p:nvPicPr>
            <p:cNvPr id="22" name="Picture 4" descr="C:\Documents and Settings\nsheth\Desktop\Force10\Dell\Dell Templates\Dell F10\iconsdec2011\Icons\3-D\Raster\High Resolution png\S4810_Blac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40049" y="5236882"/>
              <a:ext cx="646131" cy="192239"/>
            </a:xfrm>
            <a:prstGeom prst="rect">
              <a:avLst/>
            </a:prstGeom>
            <a:noFill/>
          </p:spPr>
        </p:pic>
        <p:pic>
          <p:nvPicPr>
            <p:cNvPr id="23" name="Content Placeholder 5" descr="z9000 blac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341803" y="4425565"/>
              <a:ext cx="564488" cy="227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Content Placeholder 5" descr="z9000 blac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6036550" y="4424216"/>
              <a:ext cx="564488" cy="227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Content Placeholder 5" descr="z9000 blac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6707643" y="4425565"/>
              <a:ext cx="564488" cy="227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Content Placeholder 5" descr="z9000 blac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7402391" y="4424216"/>
              <a:ext cx="564488" cy="227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Straight Connector 26"/>
            <p:cNvCxnSpPr>
              <a:stCxn id="22" idx="0"/>
              <a:endCxn id="25" idx="2"/>
            </p:cNvCxnSpPr>
            <p:nvPr/>
          </p:nvCxnSpPr>
          <p:spPr>
            <a:xfrm flipH="1" flipV="1">
              <a:off x="6989887" y="4653321"/>
              <a:ext cx="1073227" cy="58356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2" idx="0"/>
              <a:endCxn id="26" idx="2"/>
            </p:cNvCxnSpPr>
            <p:nvPr/>
          </p:nvCxnSpPr>
          <p:spPr>
            <a:xfrm flipH="1" flipV="1">
              <a:off x="7684635" y="4651973"/>
              <a:ext cx="378480" cy="5849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0"/>
              <a:endCxn id="25" idx="2"/>
            </p:cNvCxnSpPr>
            <p:nvPr/>
          </p:nvCxnSpPr>
          <p:spPr>
            <a:xfrm flipV="1">
              <a:off x="5984875" y="4653321"/>
              <a:ext cx="1005013" cy="582214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0" idx="0"/>
              <a:endCxn id="26" idx="2"/>
            </p:cNvCxnSpPr>
            <p:nvPr/>
          </p:nvCxnSpPr>
          <p:spPr>
            <a:xfrm flipV="1">
              <a:off x="5984875" y="4651973"/>
              <a:ext cx="1699760" cy="58356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6" idx="2"/>
              <a:endCxn id="21" idx="0"/>
            </p:cNvCxnSpPr>
            <p:nvPr/>
          </p:nvCxnSpPr>
          <p:spPr>
            <a:xfrm flipH="1">
              <a:off x="6682164" y="4651973"/>
              <a:ext cx="1002470" cy="5849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9" idx="0"/>
              <a:endCxn id="25" idx="2"/>
            </p:cNvCxnSpPr>
            <p:nvPr/>
          </p:nvCxnSpPr>
          <p:spPr>
            <a:xfrm flipV="1">
              <a:off x="5290133" y="4653321"/>
              <a:ext cx="1699754" cy="58356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0"/>
              <a:endCxn id="26" idx="2"/>
            </p:cNvCxnSpPr>
            <p:nvPr/>
          </p:nvCxnSpPr>
          <p:spPr>
            <a:xfrm flipV="1">
              <a:off x="5290133" y="4651973"/>
              <a:ext cx="2394501" cy="58490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5" idx="2"/>
              <a:endCxn id="21" idx="0"/>
            </p:cNvCxnSpPr>
            <p:nvPr/>
          </p:nvCxnSpPr>
          <p:spPr>
            <a:xfrm flipH="1">
              <a:off x="6682164" y="4653321"/>
              <a:ext cx="307723" cy="58356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168"/>
            <p:cNvGrpSpPr/>
            <p:nvPr/>
          </p:nvGrpSpPr>
          <p:grpSpPr>
            <a:xfrm>
              <a:off x="7110621" y="5232342"/>
              <a:ext cx="705612" cy="232583"/>
              <a:chOff x="5835470" y="1739015"/>
              <a:chExt cx="1016360" cy="3170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835470" y="1814457"/>
                <a:ext cx="64547" cy="8606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txBody>
              <a:bodyPr wrap="square" rtlCol="0" anchor="t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endParaRPr lang="en-US" sz="8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966354" y="1816245"/>
                <a:ext cx="64547" cy="8606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txBody>
              <a:bodyPr wrap="square" rtlCol="0" anchor="t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endParaRPr lang="en-US" sz="8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095450" y="1816245"/>
                <a:ext cx="64547" cy="8606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txBody>
              <a:bodyPr wrap="square" rtlCol="0" anchor="t">
                <a:normAutofit fontScale="25000" lnSpcReduction="20000"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endParaRPr lang="en-US" sz="8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040025" y="1739015"/>
                <a:ext cx="811805" cy="317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3363" indent="-233363" algn="ctr">
                  <a:lnSpc>
                    <a:spcPct val="9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chemeClr val="bg1"/>
                  </a:buClr>
                </a:pPr>
                <a:r>
                  <a:rPr lang="en-US" sz="1000" b="1" dirty="0" smtClean="0"/>
                  <a:t>Up to </a:t>
                </a:r>
                <a:r>
                  <a:rPr lang="en-US" sz="1000" b="1" dirty="0" smtClean="0">
                    <a:latin typeface="+mn-lt"/>
                  </a:rPr>
                  <a:t>32</a:t>
                </a:r>
              </a:p>
              <a:p>
                <a:pPr marL="233363" indent="-233363" algn="ctr">
                  <a:lnSpc>
                    <a:spcPct val="9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chemeClr val="bg1"/>
                  </a:buClr>
                </a:pPr>
                <a:r>
                  <a:rPr lang="it-IT" sz="1000" b="1" dirty="0" smtClean="0"/>
                  <a:t>Leaf switches</a:t>
                </a:r>
                <a:endParaRPr lang="en-US" sz="1000" b="1" dirty="0" smtClean="0">
                  <a:latin typeface="+mn-lt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893513" y="4950676"/>
              <a:ext cx="1568728" cy="152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en-US" sz="1200" b="1" dirty="0" smtClean="0">
                  <a:latin typeface="+mn-lt"/>
                </a:rPr>
                <a:t>Leaf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605019" y="1575154"/>
            <a:ext cx="371018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200" b="1" dirty="0" smtClean="0"/>
              <a:t>UP to 16 Spine </a:t>
            </a:r>
            <a:r>
              <a:rPr lang="en-US" sz="1200" b="1" dirty="0" err="1" smtClean="0"/>
              <a:t>Switchses</a:t>
            </a:r>
            <a:endParaRPr lang="en-US" sz="1200" b="1" dirty="0" smtClean="0">
              <a:latin typeface="+mn-lt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354681" y="1821377"/>
            <a:ext cx="4149498" cy="1230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:\Documents and Settings\nsheth\Desktop\Force10\Templates\3-D High Resolution png\1U_Server_Yellow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48663" y="4635603"/>
            <a:ext cx="1463040" cy="365760"/>
          </a:xfrm>
          <a:prstGeom prst="rect">
            <a:avLst/>
          </a:prstGeom>
          <a:noFill/>
        </p:spPr>
      </p:pic>
      <p:pic>
        <p:nvPicPr>
          <p:cNvPr id="45" name="Picture 2" descr="C:\Documents and Settings\nsheth\Desktop\Force10\Dell\Dell Templates\3-D High Resolution png\Blade_Server_Front_Yello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58463" y="4570934"/>
            <a:ext cx="1463040" cy="1302462"/>
          </a:xfrm>
          <a:prstGeom prst="rect">
            <a:avLst/>
          </a:prstGeom>
          <a:noFill/>
        </p:spPr>
      </p:pic>
      <p:cxnSp>
        <p:nvCxnSpPr>
          <p:cNvPr id="50" name="Straight Connector 49"/>
          <p:cNvCxnSpPr>
            <a:stCxn id="43" idx="0"/>
            <a:endCxn id="19" idx="2"/>
          </p:cNvCxnSpPr>
          <p:nvPr/>
        </p:nvCxnSpPr>
        <p:spPr>
          <a:xfrm flipV="1">
            <a:off x="1680183" y="3665574"/>
            <a:ext cx="27334" cy="970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5" idx="0"/>
            <a:endCxn id="21" idx="2"/>
          </p:cNvCxnSpPr>
          <p:nvPr/>
        </p:nvCxnSpPr>
        <p:spPr>
          <a:xfrm flipV="1">
            <a:off x="3889983" y="3665574"/>
            <a:ext cx="606047" cy="905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5" idx="0"/>
            <a:endCxn id="20" idx="2"/>
          </p:cNvCxnSpPr>
          <p:nvPr/>
        </p:nvCxnSpPr>
        <p:spPr>
          <a:xfrm flipH="1" flipV="1">
            <a:off x="3099220" y="3663287"/>
            <a:ext cx="790763" cy="907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4" descr="C:\Documents and Settings\nsheth\Desktop\Force10\Dell\Dell Templates\Dell F10\iconsdec2011\Icons\3-D\Raster\High Resolution png\S4810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819" y="4577996"/>
            <a:ext cx="1294328" cy="326466"/>
          </a:xfrm>
          <a:prstGeom prst="rect">
            <a:avLst/>
          </a:prstGeom>
          <a:noFill/>
        </p:spPr>
      </p:pic>
      <p:grpSp>
        <p:nvGrpSpPr>
          <p:cNvPr id="81" name="Group 80"/>
          <p:cNvGrpSpPr/>
          <p:nvPr/>
        </p:nvGrpSpPr>
        <p:grpSpPr>
          <a:xfrm>
            <a:off x="3143571" y="4882796"/>
            <a:ext cx="1437762" cy="1416485"/>
            <a:chOff x="3185508" y="4953000"/>
            <a:chExt cx="1437762" cy="1416485"/>
          </a:xfrm>
        </p:grpSpPr>
        <p:grpSp>
          <p:nvGrpSpPr>
            <p:cNvPr id="70" name="Group 69"/>
            <p:cNvGrpSpPr/>
            <p:nvPr/>
          </p:nvGrpSpPr>
          <p:grpSpPr>
            <a:xfrm>
              <a:off x="3185508" y="5302686"/>
              <a:ext cx="1437762" cy="1066799"/>
              <a:chOff x="4953000" y="5029201"/>
              <a:chExt cx="1437762" cy="1066799"/>
            </a:xfrm>
          </p:grpSpPr>
          <p:pic>
            <p:nvPicPr>
              <p:cNvPr id="63" name="Picture 2" descr="C:\Documents and Settings\nsheth\Desktop\Force10\Templates\3-D High Resolution png\1U_Server_Yellow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5731150" y="5424968"/>
                <a:ext cx="1055379" cy="263845"/>
              </a:xfrm>
              <a:prstGeom prst="rect">
                <a:avLst/>
              </a:prstGeom>
              <a:noFill/>
            </p:spPr>
          </p:pic>
          <p:pic>
            <p:nvPicPr>
              <p:cNvPr id="64" name="Picture 2" descr="C:\Documents and Settings\nsheth\Desktop\Force10\Templates\3-D High Resolution png\1U_Server_Yellow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5535498" y="5424968"/>
                <a:ext cx="1055379" cy="263845"/>
              </a:xfrm>
              <a:prstGeom prst="rect">
                <a:avLst/>
              </a:prstGeom>
              <a:noFill/>
            </p:spPr>
          </p:pic>
          <p:pic>
            <p:nvPicPr>
              <p:cNvPr id="65" name="Picture 2" descr="C:\Documents and Settings\nsheth\Desktop\Force10\Templates\3-D High Resolution png\1U_Server_Yellow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5339845" y="5424968"/>
                <a:ext cx="1055379" cy="263845"/>
              </a:xfrm>
              <a:prstGeom prst="rect">
                <a:avLst/>
              </a:prstGeom>
              <a:noFill/>
            </p:spPr>
          </p:pic>
          <p:pic>
            <p:nvPicPr>
              <p:cNvPr id="66" name="Picture 2" descr="C:\Documents and Settings\nsheth\Desktop\Force10\Templates\3-D High Resolution png\1U_Server_Yellow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5144192" y="5436388"/>
                <a:ext cx="1055379" cy="263845"/>
              </a:xfrm>
              <a:prstGeom prst="rect">
                <a:avLst/>
              </a:prstGeom>
              <a:noFill/>
            </p:spPr>
          </p:pic>
          <p:pic>
            <p:nvPicPr>
              <p:cNvPr id="67" name="Picture 2" descr="C:\Documents and Settings\nsheth\Desktop\Force10\Templates\3-D High Resolution png\1U_Server_Yellow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4948539" y="5424968"/>
                <a:ext cx="1055379" cy="263845"/>
              </a:xfrm>
              <a:prstGeom prst="rect">
                <a:avLst/>
              </a:prstGeom>
              <a:noFill/>
            </p:spPr>
          </p:pic>
          <p:pic>
            <p:nvPicPr>
              <p:cNvPr id="68" name="Picture 2" descr="C:\Documents and Settings\nsheth\Desktop\Force10\Templates\3-D High Resolution png\1U_Server_Yellow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4752886" y="5424968"/>
                <a:ext cx="1055379" cy="263845"/>
              </a:xfrm>
              <a:prstGeom prst="rect">
                <a:avLst/>
              </a:prstGeom>
              <a:noFill/>
            </p:spPr>
          </p:pic>
          <p:pic>
            <p:nvPicPr>
              <p:cNvPr id="69" name="Picture 2" descr="C:\Documents and Settings\nsheth\Desktop\Force10\Templates\3-D High Resolution png\1U_Server_Yellow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4557233" y="5424968"/>
                <a:ext cx="1055379" cy="263845"/>
              </a:xfrm>
              <a:prstGeom prst="rect">
                <a:avLst/>
              </a:prstGeom>
              <a:noFill/>
            </p:spPr>
          </p:pic>
        </p:grpSp>
        <p:cxnSp>
          <p:nvCxnSpPr>
            <p:cNvPr id="74" name="Straight Connector 73"/>
            <p:cNvCxnSpPr/>
            <p:nvPr/>
          </p:nvCxnSpPr>
          <p:spPr>
            <a:xfrm>
              <a:off x="3352800" y="4974666"/>
              <a:ext cx="1" cy="328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56000" y="4953000"/>
              <a:ext cx="1" cy="328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759200" y="4953000"/>
              <a:ext cx="1" cy="328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962400" y="4953000"/>
              <a:ext cx="1" cy="328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165600" y="4953000"/>
              <a:ext cx="1" cy="328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368800" y="4953000"/>
              <a:ext cx="1" cy="328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571999" y="4953000"/>
              <a:ext cx="1" cy="328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4870198" y="4527477"/>
            <a:ext cx="4296497" cy="1882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it-IT" sz="2000" dirty="0" smtClean="0">
                <a:solidFill>
                  <a:schemeClr val="bg2"/>
                </a:solidFill>
                <a:latin typeface="+mn-lt"/>
              </a:rPr>
              <a:t>One hop more..... From 2 to 3 layer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Tx/>
              <a:buChar char="-"/>
            </a:pPr>
            <a:r>
              <a:rPr lang="it-IT" sz="2000" dirty="0" smtClean="0">
                <a:solidFill>
                  <a:schemeClr val="bg2"/>
                </a:solidFill>
              </a:rPr>
              <a:t>Layer 2 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Tx/>
              <a:buChar char="-"/>
            </a:pPr>
            <a:r>
              <a:rPr lang="it-IT" sz="2000" dirty="0" smtClean="0">
                <a:solidFill>
                  <a:schemeClr val="bg2"/>
                </a:solidFill>
                <a:latin typeface="+mn-lt"/>
              </a:rPr>
              <a:t>Resiliancy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Tx/>
              <a:buChar char="-"/>
            </a:pPr>
            <a:r>
              <a:rPr lang="it-IT" sz="2000" dirty="0" smtClean="0">
                <a:solidFill>
                  <a:schemeClr val="bg2"/>
                </a:solidFill>
                <a:latin typeface="+mn-lt"/>
              </a:rPr>
              <a:t>Latency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Tx/>
              <a:buChar char="-"/>
            </a:pPr>
            <a:r>
              <a:rPr lang="it-IT" sz="2000" dirty="0" smtClean="0">
                <a:solidFill>
                  <a:schemeClr val="bg2"/>
                </a:solidFill>
              </a:rPr>
              <a:t>Over Subscription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Tx/>
              <a:buChar char="-"/>
            </a:pPr>
            <a:r>
              <a:rPr lang="it-IT" sz="2000" dirty="0" smtClean="0">
                <a:solidFill>
                  <a:schemeClr val="bg2"/>
                </a:solidFill>
                <a:latin typeface="+mn-lt"/>
              </a:rPr>
              <a:t>....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77480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373539" y="179674"/>
            <a:ext cx="8558426" cy="8535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  <a:cs typeface="Tahoma" pitchFamily="34" charset="0"/>
              </a:rPr>
              <a:t>Architecture Scaling Evolution</a:t>
            </a:r>
            <a:r>
              <a:rPr lang="en-US" dirty="0" smtClean="0">
                <a:ea typeface="ＭＳ Ｐゴシック" pitchFamily="34" charset="-128"/>
                <a:cs typeface="Tahoma" pitchFamily="34" charset="0"/>
              </a:rPr>
              <a:t/>
            </a:r>
            <a:br>
              <a:rPr lang="en-US" dirty="0" smtClean="0">
                <a:ea typeface="ＭＳ Ｐゴシック" pitchFamily="34" charset="-128"/>
                <a:cs typeface="Tahoma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  <a:cs typeface="Tahoma" pitchFamily="34" charset="0"/>
              </a:rPr>
              <a:t>Improve intra-chassis performance with local switching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16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42950" y="6431526"/>
            <a:ext cx="1885950" cy="152400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94" name="Picture 2" descr="C:\Documents and Settings\vahern\My Documents\Images\S\3D\S4810_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90522" y="2373123"/>
            <a:ext cx="1225816" cy="344019"/>
          </a:xfrm>
          <a:prstGeom prst="rect">
            <a:avLst/>
          </a:prstGeom>
          <a:noFill/>
        </p:spPr>
      </p:pic>
      <p:pic>
        <p:nvPicPr>
          <p:cNvPr id="195" name="Picture 2" descr="C:\Documents and Settings\nsheth\Desktop\Force10\Dell\Dell Templates\3-D High Resolution png\Blade_Server_Front_Yellow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90521" y="3405892"/>
            <a:ext cx="1225819" cy="1091277"/>
          </a:xfrm>
          <a:prstGeom prst="rect">
            <a:avLst/>
          </a:prstGeom>
          <a:noFill/>
        </p:spPr>
      </p:pic>
      <p:sp>
        <p:nvSpPr>
          <p:cNvPr id="205" name="TextBox 204"/>
          <p:cNvSpPr txBox="1"/>
          <p:nvPr/>
        </p:nvSpPr>
        <p:spPr>
          <a:xfrm>
            <a:off x="457207" y="1157522"/>
            <a:ext cx="375218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</a:pPr>
            <a:r>
              <a:rPr lang="en-US" sz="2400" b="1" dirty="0">
                <a:solidFill>
                  <a:srgbClr val="0085C3"/>
                </a:solidFill>
                <a:ea typeface="ＭＳ Ｐゴシック" pitchFamily="34" charset="-128"/>
              </a:rPr>
              <a:t>Without Local Switching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329157" y="4957105"/>
            <a:ext cx="4100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600"/>
              </a:spcAft>
              <a:buClr>
                <a:srgbClr val="0085C3"/>
              </a:buClr>
            </a:pPr>
            <a:r>
              <a:rPr lang="en-US" sz="2000" b="1" dirty="0">
                <a:solidFill>
                  <a:srgbClr val="0085C3"/>
                </a:solidFill>
                <a:ea typeface="ＭＳ Ｐゴシック" pitchFamily="34" charset="-128"/>
              </a:rPr>
              <a:t>All intra-chassis East-West traffic (blade-to-blade/VM-to-VM) sent to Top-of-Rack switch</a:t>
            </a:r>
          </a:p>
        </p:txBody>
      </p:sp>
      <p:sp>
        <p:nvSpPr>
          <p:cNvPr id="233" name="Can 232"/>
          <p:cNvSpPr/>
          <p:nvPr/>
        </p:nvSpPr>
        <p:spPr>
          <a:xfrm>
            <a:off x="1925059" y="2818157"/>
            <a:ext cx="756743" cy="457200"/>
          </a:xfrm>
          <a:prstGeom prst="can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rtlCol="0" anchor="t">
            <a:normAutofit fontScale="85000" lnSpcReduction="20000"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>
              <a:solidFill>
                <a:srgbClr val="0085C3"/>
              </a:solidFill>
              <a:ea typeface="ＭＳ Ｐゴシック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6343" y="1805272"/>
            <a:ext cx="183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 fontAlgn="base"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</a:pPr>
            <a:r>
              <a:rPr lang="en-US" sz="1600" b="1" dirty="0">
                <a:solidFill>
                  <a:srgbClr val="0085C3"/>
                </a:solidFill>
                <a:ea typeface="ＭＳ Ｐゴシック" pitchFamily="34" charset="-128"/>
              </a:rPr>
              <a:t>Top-of-Rack Switch</a:t>
            </a:r>
          </a:p>
        </p:txBody>
      </p:sp>
      <p:sp>
        <p:nvSpPr>
          <p:cNvPr id="33" name="Freeform 32"/>
          <p:cNvSpPr/>
          <p:nvPr/>
        </p:nvSpPr>
        <p:spPr>
          <a:xfrm>
            <a:off x="1318087" y="2565911"/>
            <a:ext cx="1970687" cy="1513485"/>
          </a:xfrm>
          <a:custGeom>
            <a:avLst/>
            <a:gdLst>
              <a:gd name="connsiteX0" fmla="*/ 0 w 3578772"/>
              <a:gd name="connsiteY0" fmla="*/ 1881352 h 1891862"/>
              <a:gd name="connsiteX1" fmla="*/ 867103 w 3578772"/>
              <a:gd name="connsiteY1" fmla="*/ 1550276 h 1891862"/>
              <a:gd name="connsiteX2" fmla="*/ 1765737 w 3578772"/>
              <a:gd name="connsiteY2" fmla="*/ 5255 h 1891862"/>
              <a:gd name="connsiteX3" fmla="*/ 2695903 w 3578772"/>
              <a:gd name="connsiteY3" fmla="*/ 1581807 h 1891862"/>
              <a:gd name="connsiteX4" fmla="*/ 3578772 w 3578772"/>
              <a:gd name="connsiteY4" fmla="*/ 1865586 h 189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772" h="1891862">
                <a:moveTo>
                  <a:pt x="0" y="1881352"/>
                </a:moveTo>
                <a:cubicBezTo>
                  <a:pt x="286406" y="1872155"/>
                  <a:pt x="572813" y="1862959"/>
                  <a:pt x="867103" y="1550276"/>
                </a:cubicBezTo>
                <a:cubicBezTo>
                  <a:pt x="1161393" y="1237593"/>
                  <a:pt x="1460937" y="0"/>
                  <a:pt x="1765737" y="5255"/>
                </a:cubicBezTo>
                <a:cubicBezTo>
                  <a:pt x="2070537" y="10510"/>
                  <a:pt x="2393731" y="1271752"/>
                  <a:pt x="2695903" y="1581807"/>
                </a:cubicBezTo>
                <a:cubicBezTo>
                  <a:pt x="2998076" y="1891862"/>
                  <a:pt x="3288424" y="1878724"/>
                  <a:pt x="3578772" y="1865586"/>
                </a:cubicBezTo>
              </a:path>
            </a:pathLst>
          </a:cu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85C3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596" y="3870566"/>
            <a:ext cx="1834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 fontAlgn="base"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</a:pPr>
            <a:r>
              <a:rPr lang="en-US" sz="1600" b="1" dirty="0">
                <a:solidFill>
                  <a:srgbClr val="0085C3"/>
                </a:solidFill>
                <a:ea typeface="ＭＳ Ｐゴシック" pitchFamily="34" charset="-128"/>
              </a:rPr>
              <a:t>West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59119" y="3881072"/>
            <a:ext cx="1834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 fontAlgn="base"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</a:pPr>
            <a:r>
              <a:rPr lang="en-US" sz="1600" b="1" dirty="0">
                <a:solidFill>
                  <a:srgbClr val="0085C3"/>
                </a:solidFill>
                <a:ea typeface="ＭＳ Ｐゴシック" pitchFamily="34" charset="-128"/>
              </a:rPr>
              <a:t>East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55933" y="1152262"/>
            <a:ext cx="375218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</a:pPr>
            <a:r>
              <a:rPr lang="en-US" sz="2400" b="1" dirty="0">
                <a:solidFill>
                  <a:srgbClr val="0085C3"/>
                </a:solidFill>
                <a:ea typeface="ＭＳ Ｐゴシック" pitchFamily="34" charset="-128"/>
              </a:rPr>
              <a:t>With Local Switching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27883" y="4951845"/>
            <a:ext cx="4100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600"/>
              </a:spcAft>
              <a:buClr>
                <a:srgbClr val="0085C3"/>
              </a:buClr>
            </a:pPr>
            <a:r>
              <a:rPr lang="en-US" sz="2000" b="1" dirty="0">
                <a:solidFill>
                  <a:srgbClr val="0085C3"/>
                </a:solidFill>
                <a:ea typeface="ＭＳ Ｐゴシック" pitchFamily="34" charset="-128"/>
              </a:rPr>
              <a:t>All intra-chassis East-West traffic processed locally for improved performance</a:t>
            </a:r>
          </a:p>
        </p:txBody>
      </p:sp>
      <p:sp>
        <p:nvSpPr>
          <p:cNvPr id="40" name="Can 39"/>
          <p:cNvSpPr/>
          <p:nvPr/>
        </p:nvSpPr>
        <p:spPr>
          <a:xfrm>
            <a:off x="6416558" y="2812897"/>
            <a:ext cx="327480" cy="457200"/>
          </a:xfrm>
          <a:prstGeom prst="can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rtlCol="0" anchor="t">
            <a:normAutofit fontScale="92500" lnSpcReduction="10000"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>
              <a:solidFill>
                <a:srgbClr val="0085C3"/>
              </a:solidFill>
              <a:ea typeface="ＭＳ Ｐゴシック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85069" y="1805272"/>
            <a:ext cx="183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 fontAlgn="base"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</a:pPr>
            <a:r>
              <a:rPr lang="en-US" sz="1600" b="1" dirty="0">
                <a:solidFill>
                  <a:srgbClr val="0085C3"/>
                </a:solidFill>
                <a:ea typeface="ＭＳ Ｐゴシック" pitchFamily="34" charset="-128"/>
              </a:rPr>
              <a:t>Top-of-Rack Switch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40620" y="3865306"/>
            <a:ext cx="1834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 fontAlgn="base"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</a:pPr>
            <a:r>
              <a:rPr lang="en-US" sz="1600" b="1" dirty="0">
                <a:solidFill>
                  <a:srgbClr val="0085C3"/>
                </a:solidFill>
                <a:ea typeface="ＭＳ Ｐゴシック" pitchFamily="34" charset="-128"/>
              </a:rPr>
              <a:t>West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57845" y="3875812"/>
            <a:ext cx="1834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 fontAlgn="base"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</a:pPr>
            <a:r>
              <a:rPr lang="en-US" sz="1600" b="1" dirty="0">
                <a:solidFill>
                  <a:srgbClr val="0085C3"/>
                </a:solidFill>
                <a:ea typeface="ＭＳ Ｐゴシック" pitchFamily="34" charset="-128"/>
              </a:rPr>
              <a:t>East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63345" y="2866819"/>
            <a:ext cx="1834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 fontAlgn="base"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</a:pPr>
            <a:r>
              <a:rPr lang="en-US" sz="1600" b="1" dirty="0">
                <a:solidFill>
                  <a:srgbClr val="0085C3"/>
                </a:solidFill>
                <a:ea typeface="ＭＳ Ｐゴシック" pitchFamily="34" charset="-128"/>
              </a:rPr>
              <a:t>= More ToR ports</a:t>
            </a:r>
          </a:p>
        </p:txBody>
      </p:sp>
      <p:pic>
        <p:nvPicPr>
          <p:cNvPr id="31" name="Picture 30" descr="S4810_Yell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7902" y="2367838"/>
            <a:ext cx="1225296" cy="344987"/>
          </a:xfrm>
          <a:prstGeom prst="rect">
            <a:avLst/>
          </a:prstGeom>
        </p:spPr>
      </p:pic>
      <p:pic>
        <p:nvPicPr>
          <p:cNvPr id="32" name="Picture 31" descr="Blade_Server_Front_Yell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4575" y="3400506"/>
            <a:ext cx="1225296" cy="1090813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>
            <a:off x="5718046" y="4023697"/>
            <a:ext cx="1828800" cy="8401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42808" y="2699795"/>
            <a:ext cx="1903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 fontAlgn="base"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</a:pPr>
            <a:r>
              <a:rPr lang="en-US" sz="2000" b="1" dirty="0">
                <a:solidFill>
                  <a:srgbClr val="595959"/>
                </a:solidFill>
                <a:ea typeface="ＭＳ Ｐゴシック" pitchFamily="34" charset="-128"/>
              </a:rPr>
              <a:t>4x fewer ToR ports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24150" y="2860195"/>
            <a:ext cx="47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 fontAlgn="base"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</a:pPr>
            <a:r>
              <a:rPr lang="en-US" sz="2000" b="1" dirty="0">
                <a:solidFill>
                  <a:srgbClr val="0085C3"/>
                </a:solidFill>
                <a:ea typeface="ＭＳ Ｐゴシック" pitchFamily="34" charset="-128"/>
              </a:rPr>
              <a:t>=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557860" y="1189981"/>
            <a:ext cx="9495" cy="47548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9244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373539" y="179674"/>
            <a:ext cx="8239126" cy="8535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  <a:cs typeface="Tahoma" pitchFamily="34" charset="0"/>
              </a:rPr>
              <a:t>Architecture Scaling </a:t>
            </a:r>
            <a:r>
              <a:rPr lang="en-US" dirty="0">
                <a:solidFill>
                  <a:schemeClr val="bg1"/>
                </a:solidFill>
                <a:ea typeface="ＭＳ Ｐゴシック" pitchFamily="34" charset="-128"/>
                <a:cs typeface="Tahoma" pitchFamily="34" charset="0"/>
              </a:rPr>
              <a:t>Evolution</a:t>
            </a:r>
            <a:r>
              <a:rPr lang="en-US" dirty="0" smtClean="0">
                <a:ea typeface="ＭＳ Ｐゴシック" pitchFamily="34" charset="-128"/>
                <a:cs typeface="Tahoma" pitchFamily="34" charset="0"/>
              </a:rPr>
              <a:t/>
            </a:r>
            <a:br>
              <a:rPr lang="en-US" dirty="0" smtClean="0">
                <a:ea typeface="ＭＳ Ｐゴシック" pitchFamily="34" charset="-128"/>
                <a:cs typeface="Tahoma" pitchFamily="34" charset="0"/>
              </a:rPr>
            </a:b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  <a:cs typeface="Tahoma" pitchFamily="34" charset="0"/>
              </a:rPr>
              <a:t>Designed for 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  <a:cs typeface="Tahoma" pitchFamily="34" charset="0"/>
              </a:rPr>
              <a:t>efficiency: Reduce uplink ports &amp; cabling with 40G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17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42950" y="6431526"/>
            <a:ext cx="1885950" cy="152400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94" name="Picture 2" descr="C:\Documents and Settings\vahern\My Documents\Images\S\3D\S4810_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90522" y="2373123"/>
            <a:ext cx="1225816" cy="344019"/>
          </a:xfrm>
          <a:prstGeom prst="rect">
            <a:avLst/>
          </a:prstGeom>
          <a:noFill/>
        </p:spPr>
      </p:pic>
      <p:pic>
        <p:nvPicPr>
          <p:cNvPr id="195" name="Picture 2" descr="C:\Documents and Settings\nsheth\Desktop\Force10\Dell\Dell Templates\3-D High Resolution png\Blade_Server_Front_Yellow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90521" y="3405892"/>
            <a:ext cx="1225819" cy="1091277"/>
          </a:xfrm>
          <a:prstGeom prst="rect">
            <a:avLst/>
          </a:prstGeom>
          <a:noFill/>
        </p:spPr>
      </p:pic>
      <p:sp>
        <p:nvSpPr>
          <p:cNvPr id="205" name="TextBox 204"/>
          <p:cNvSpPr txBox="1"/>
          <p:nvPr/>
        </p:nvSpPr>
        <p:spPr>
          <a:xfrm>
            <a:off x="457207" y="1157522"/>
            <a:ext cx="375218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</a:pPr>
            <a:r>
              <a:rPr lang="en-US" sz="2400" b="1" dirty="0">
                <a:solidFill>
                  <a:srgbClr val="0085C3"/>
                </a:solidFill>
                <a:ea typeface="ＭＳ Ｐゴシック" pitchFamily="34" charset="-128"/>
              </a:rPr>
              <a:t>10G Connectivity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329157" y="4974357"/>
            <a:ext cx="4100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600"/>
              </a:spcAft>
              <a:buClr>
                <a:srgbClr val="0085C3"/>
              </a:buClr>
            </a:pPr>
            <a:r>
              <a:rPr lang="en-US" sz="2000" b="1" dirty="0">
                <a:solidFill>
                  <a:srgbClr val="0085C3"/>
                </a:solidFill>
                <a:ea typeface="ＭＳ Ｐゴシック" pitchFamily="34" charset="-128"/>
              </a:rPr>
              <a:t>Using 10G port requires more ToR ports, more cables, more hassle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86343" y="1805272"/>
            <a:ext cx="183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 fontAlgn="base"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</a:pPr>
            <a:r>
              <a:rPr lang="en-US" sz="1600" b="1" dirty="0">
                <a:solidFill>
                  <a:srgbClr val="0085C3"/>
                </a:solidFill>
                <a:ea typeface="ＭＳ Ｐゴシック" pitchFamily="34" charset="-128"/>
              </a:rPr>
              <a:t>Top-of-Rack Switch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07897" y="2787307"/>
            <a:ext cx="1834175" cy="61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fontAlgn="base"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</a:pPr>
            <a:r>
              <a:rPr lang="en-US" sz="1600" b="1" dirty="0">
                <a:solidFill>
                  <a:srgbClr val="0085C3"/>
                </a:solidFill>
                <a:ea typeface="ＭＳ Ｐゴシック" pitchFamily="34" charset="-128"/>
              </a:rPr>
              <a:t>More ToR </a:t>
            </a:r>
          </a:p>
          <a:p>
            <a:pPr marL="1588" indent="-1588" fontAlgn="base"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</a:pPr>
            <a:r>
              <a:rPr lang="en-US" sz="1600" b="1" dirty="0">
                <a:solidFill>
                  <a:srgbClr val="0085C3"/>
                </a:solidFill>
                <a:ea typeface="ＭＳ Ｐゴシック" pitchFamily="34" charset="-128"/>
              </a:rPr>
              <a:t>ports @ 10G</a:t>
            </a:r>
          </a:p>
        </p:txBody>
      </p:sp>
      <p:sp>
        <p:nvSpPr>
          <p:cNvPr id="30" name="Can 29"/>
          <p:cNvSpPr/>
          <p:nvPr/>
        </p:nvSpPr>
        <p:spPr>
          <a:xfrm>
            <a:off x="1881418" y="2726137"/>
            <a:ext cx="73152" cy="666417"/>
          </a:xfrm>
          <a:prstGeom prst="can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>
              <a:solidFill>
                <a:srgbClr val="0085C3"/>
              </a:solidFill>
              <a:ea typeface="ＭＳ Ｐゴシック" pitchFamily="34" charset="-128"/>
            </a:endParaRPr>
          </a:p>
        </p:txBody>
      </p:sp>
      <p:sp>
        <p:nvSpPr>
          <p:cNvPr id="31" name="Can 30"/>
          <p:cNvSpPr/>
          <p:nvPr/>
        </p:nvSpPr>
        <p:spPr>
          <a:xfrm>
            <a:off x="1990686" y="2726137"/>
            <a:ext cx="73152" cy="666417"/>
          </a:xfrm>
          <a:prstGeom prst="can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>
              <a:solidFill>
                <a:srgbClr val="0085C3"/>
              </a:solidFill>
              <a:ea typeface="ＭＳ Ｐゴシック" pitchFamily="34" charset="-128"/>
            </a:endParaRPr>
          </a:p>
        </p:txBody>
      </p:sp>
      <p:sp>
        <p:nvSpPr>
          <p:cNvPr id="32" name="Can 31"/>
          <p:cNvSpPr/>
          <p:nvPr/>
        </p:nvSpPr>
        <p:spPr>
          <a:xfrm>
            <a:off x="2102875" y="2726137"/>
            <a:ext cx="73152" cy="666417"/>
          </a:xfrm>
          <a:prstGeom prst="can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>
              <a:solidFill>
                <a:srgbClr val="0085C3"/>
              </a:solidFill>
              <a:ea typeface="ＭＳ Ｐゴシック" pitchFamily="34" charset="-128"/>
            </a:endParaRPr>
          </a:p>
        </p:txBody>
      </p:sp>
      <p:sp>
        <p:nvSpPr>
          <p:cNvPr id="43" name="Can 42"/>
          <p:cNvSpPr/>
          <p:nvPr/>
        </p:nvSpPr>
        <p:spPr>
          <a:xfrm>
            <a:off x="2212143" y="2726137"/>
            <a:ext cx="73152" cy="666417"/>
          </a:xfrm>
          <a:prstGeom prst="can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>
              <a:solidFill>
                <a:srgbClr val="0085C3"/>
              </a:solidFill>
              <a:ea typeface="ＭＳ Ｐゴシック" pitchFamily="34" charset="-128"/>
            </a:endParaRPr>
          </a:p>
        </p:txBody>
      </p:sp>
      <p:sp>
        <p:nvSpPr>
          <p:cNvPr id="55" name="Can 54"/>
          <p:cNvSpPr/>
          <p:nvPr/>
        </p:nvSpPr>
        <p:spPr>
          <a:xfrm>
            <a:off x="2324330" y="2726137"/>
            <a:ext cx="73152" cy="666417"/>
          </a:xfrm>
          <a:prstGeom prst="can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>
              <a:solidFill>
                <a:srgbClr val="0085C3"/>
              </a:solidFill>
              <a:ea typeface="ＭＳ Ｐゴシック" pitchFamily="34" charset="-128"/>
            </a:endParaRPr>
          </a:p>
        </p:txBody>
      </p:sp>
      <p:sp>
        <p:nvSpPr>
          <p:cNvPr id="56" name="Can 55"/>
          <p:cNvSpPr/>
          <p:nvPr/>
        </p:nvSpPr>
        <p:spPr>
          <a:xfrm>
            <a:off x="2433598" y="2726137"/>
            <a:ext cx="73152" cy="666417"/>
          </a:xfrm>
          <a:prstGeom prst="can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>
              <a:solidFill>
                <a:srgbClr val="0085C3"/>
              </a:solidFill>
              <a:ea typeface="ＭＳ Ｐゴシック" pitchFamily="34" charset="-128"/>
            </a:endParaRPr>
          </a:p>
        </p:txBody>
      </p:sp>
      <p:sp>
        <p:nvSpPr>
          <p:cNvPr id="57" name="Can 56"/>
          <p:cNvSpPr/>
          <p:nvPr/>
        </p:nvSpPr>
        <p:spPr>
          <a:xfrm>
            <a:off x="2545787" y="2726137"/>
            <a:ext cx="73152" cy="666417"/>
          </a:xfrm>
          <a:prstGeom prst="can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>
              <a:solidFill>
                <a:srgbClr val="0085C3"/>
              </a:solidFill>
              <a:ea typeface="ＭＳ Ｐゴシック" pitchFamily="34" charset="-128"/>
            </a:endParaRPr>
          </a:p>
        </p:txBody>
      </p:sp>
      <p:sp>
        <p:nvSpPr>
          <p:cNvPr id="58" name="Can 57"/>
          <p:cNvSpPr/>
          <p:nvPr/>
        </p:nvSpPr>
        <p:spPr>
          <a:xfrm>
            <a:off x="2655055" y="2726137"/>
            <a:ext cx="73152" cy="666417"/>
          </a:xfrm>
          <a:prstGeom prst="can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>
              <a:solidFill>
                <a:srgbClr val="0085C3"/>
              </a:solidFill>
              <a:ea typeface="ＭＳ Ｐゴシック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5130" y="2866823"/>
            <a:ext cx="47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 fontAlgn="base">
              <a:spcBef>
                <a:spcPts val="100"/>
              </a:spcBef>
              <a:spcAft>
                <a:spcPts val="100"/>
              </a:spcAft>
              <a:buClr>
                <a:srgbClr val="0085C3"/>
              </a:buClr>
            </a:pPr>
            <a:r>
              <a:rPr lang="en-US" sz="2000" b="1" dirty="0">
                <a:solidFill>
                  <a:srgbClr val="0085C3"/>
                </a:solidFill>
                <a:ea typeface="ＭＳ Ｐゴシック" pitchFamily="34" charset="-128"/>
              </a:rPr>
              <a:t>=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557860" y="1189981"/>
            <a:ext cx="9495" cy="47548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627883" y="1152262"/>
            <a:ext cx="4118549" cy="4740165"/>
            <a:chOff x="4627883" y="1152262"/>
            <a:chExt cx="4118549" cy="4740165"/>
          </a:xfrm>
        </p:grpSpPr>
        <p:sp>
          <p:nvSpPr>
            <p:cNvPr id="38" name="TextBox 37"/>
            <p:cNvSpPr txBox="1"/>
            <p:nvPr/>
          </p:nvSpPr>
          <p:spPr>
            <a:xfrm>
              <a:off x="4755933" y="1152262"/>
              <a:ext cx="375218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8" indent="-1588"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85C3"/>
                </a:buClr>
              </a:pPr>
              <a:r>
                <a:rPr lang="en-US" sz="2400" b="1" dirty="0">
                  <a:solidFill>
                    <a:srgbClr val="0085C3"/>
                  </a:solidFill>
                  <a:ea typeface="ＭＳ Ｐゴシック" pitchFamily="34" charset="-128"/>
                </a:rPr>
                <a:t>40G Connectivity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27883" y="4969097"/>
              <a:ext cx="41009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600"/>
                </a:spcAft>
                <a:buClr>
                  <a:srgbClr val="0085C3"/>
                </a:buClr>
              </a:pPr>
              <a:r>
                <a:rPr lang="en-US" sz="2000" b="1" dirty="0">
                  <a:solidFill>
                    <a:srgbClr val="0085C3"/>
                  </a:solidFill>
                  <a:ea typeface="ＭＳ Ｐゴシック" pitchFamily="34" charset="-128"/>
                </a:rPr>
                <a:t>Using 40G port requires less ToR ports, less cabling, less headaches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85069" y="1805272"/>
              <a:ext cx="18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8" indent="-1588" algn="ctr" fontAlgn="base">
                <a:spcBef>
                  <a:spcPts val="100"/>
                </a:spcBef>
                <a:spcAft>
                  <a:spcPts val="100"/>
                </a:spcAft>
                <a:buClr>
                  <a:srgbClr val="0085C3"/>
                </a:buClr>
              </a:pPr>
              <a:r>
                <a:rPr lang="en-US" sz="1600" b="1" dirty="0">
                  <a:solidFill>
                    <a:srgbClr val="0085C3"/>
                  </a:solidFill>
                  <a:ea typeface="ＭＳ Ｐゴシック" pitchFamily="34" charset="-128"/>
                </a:rPr>
                <a:t>Top-of-Rack Switch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42808" y="2699795"/>
              <a:ext cx="19036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8" indent="-1588" algn="ctr" fontAlgn="base">
                <a:spcBef>
                  <a:spcPts val="100"/>
                </a:spcBef>
                <a:spcAft>
                  <a:spcPts val="100"/>
                </a:spcAft>
                <a:buClr>
                  <a:srgbClr val="0085C3"/>
                </a:buClr>
              </a:pPr>
              <a:r>
                <a:rPr lang="en-US" sz="2000" b="1" dirty="0">
                  <a:solidFill>
                    <a:srgbClr val="595959"/>
                  </a:solidFill>
                  <a:ea typeface="ＭＳ Ｐゴシック" pitchFamily="34" charset="-128"/>
                </a:rPr>
                <a:t>4x fewer ToR ports @ 40G</a:t>
              </a:r>
            </a:p>
          </p:txBody>
        </p:sp>
        <p:sp>
          <p:nvSpPr>
            <p:cNvPr id="59" name="Can 58"/>
            <p:cNvSpPr/>
            <p:nvPr/>
          </p:nvSpPr>
          <p:spPr>
            <a:xfrm>
              <a:off x="6511073" y="2717017"/>
              <a:ext cx="73152" cy="666417"/>
            </a:xfrm>
            <a:prstGeom prst="can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rtlCol="0" anchor="t">
              <a:normAutofit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0085C3"/>
                </a:solidFill>
                <a:ea typeface="ＭＳ Ｐゴシック" pitchFamily="34" charset="-128"/>
              </a:endParaRPr>
            </a:p>
          </p:txBody>
        </p:sp>
        <p:sp>
          <p:nvSpPr>
            <p:cNvPr id="60" name="Can 59"/>
            <p:cNvSpPr/>
            <p:nvPr/>
          </p:nvSpPr>
          <p:spPr>
            <a:xfrm>
              <a:off x="6620341" y="2718005"/>
              <a:ext cx="73152" cy="666417"/>
            </a:xfrm>
            <a:prstGeom prst="can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rtlCol="0" anchor="t">
              <a:normAutofit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0085C3"/>
                </a:solidFill>
                <a:ea typeface="ＭＳ Ｐゴシック" pitchFamily="34" charset="-128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24150" y="2860195"/>
              <a:ext cx="479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8" indent="-1588" algn="ctr" fontAlgn="base">
                <a:spcBef>
                  <a:spcPts val="100"/>
                </a:spcBef>
                <a:spcAft>
                  <a:spcPts val="100"/>
                </a:spcAft>
                <a:buClr>
                  <a:srgbClr val="0085C3"/>
                </a:buClr>
              </a:pPr>
              <a:r>
                <a:rPr lang="en-US" sz="2000" b="1" dirty="0">
                  <a:solidFill>
                    <a:srgbClr val="0085C3"/>
                  </a:solidFill>
                  <a:ea typeface="ＭＳ Ｐゴシック" pitchFamily="34" charset="-128"/>
                </a:rPr>
                <a:t>=</a:t>
              </a:r>
            </a:p>
          </p:txBody>
        </p:sp>
        <p:pic>
          <p:nvPicPr>
            <p:cNvPr id="44" name="Picture 43" descr="S4810_Yellow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7902" y="2367838"/>
              <a:ext cx="1225296" cy="344987"/>
            </a:xfrm>
            <a:prstGeom prst="rect">
              <a:avLst/>
            </a:prstGeom>
          </p:spPr>
        </p:pic>
        <p:pic>
          <p:nvPicPr>
            <p:cNvPr id="46" name="Picture 45" descr="Blade_Server_Front_Yell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4575" y="3400506"/>
              <a:ext cx="1225296" cy="1090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99827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Architecture Scaling </a:t>
            </a:r>
            <a:r>
              <a:rPr lang="it-IT" dirty="0"/>
              <a:t>E</a:t>
            </a:r>
            <a:r>
              <a:rPr lang="it-IT" dirty="0" smtClean="0"/>
              <a:t>volution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37323" y="1226169"/>
            <a:ext cx="7778706" cy="2770747"/>
          </a:xfrm>
          <a:prstGeom prst="roundRect">
            <a:avLst/>
          </a:prstGeom>
          <a:solidFill>
            <a:srgbClr val="EEEEE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1013983" y="2882206"/>
            <a:ext cx="6983551" cy="94913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mpd="sng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84006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b="1" dirty="0" smtClean="0">
                <a:latin typeface="+mn-lt"/>
              </a:rPr>
              <a:t>Legacy CLOS topology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733" y="2489555"/>
            <a:ext cx="160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b="1" dirty="0" smtClean="0">
                <a:latin typeface="+mn-lt"/>
              </a:rPr>
              <a:t> 40G Interconnects Uplink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006336" y="1460980"/>
            <a:ext cx="6978176" cy="952656"/>
          </a:xfrm>
          <a:prstGeom prst="rect">
            <a:avLst/>
          </a:prstGeom>
          <a:solidFill>
            <a:schemeClr val="accent6">
              <a:alpha val="20000"/>
            </a:schemeClr>
          </a:solidFill>
          <a:ln w="28575" cmpd="sng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306" y="1412117"/>
            <a:ext cx="371018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200" b="1" dirty="0" smtClean="0">
                <a:latin typeface="+mn-lt"/>
              </a:rPr>
              <a:t>Spine</a:t>
            </a:r>
          </a:p>
        </p:txBody>
      </p:sp>
      <p:cxnSp>
        <p:nvCxnSpPr>
          <p:cNvPr id="11" name="Straight Connector 10"/>
          <p:cNvCxnSpPr>
            <a:endCxn id="24" idx="2"/>
          </p:cNvCxnSpPr>
          <p:nvPr/>
        </p:nvCxnSpPr>
        <p:spPr>
          <a:xfrm flipV="1">
            <a:off x="1707518" y="2345798"/>
            <a:ext cx="2060610" cy="99331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3" idx="2"/>
          </p:cNvCxnSpPr>
          <p:nvPr/>
        </p:nvCxnSpPr>
        <p:spPr>
          <a:xfrm flipV="1">
            <a:off x="1707518" y="2348088"/>
            <a:ext cx="668894" cy="991021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1" idx="0"/>
            <a:endCxn id="23" idx="2"/>
          </p:cNvCxnSpPr>
          <p:nvPr/>
        </p:nvCxnSpPr>
        <p:spPr>
          <a:xfrm flipH="1" flipV="1">
            <a:off x="2376414" y="2348088"/>
            <a:ext cx="1083066" cy="99765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1" idx="0"/>
            <a:endCxn id="24" idx="2"/>
          </p:cNvCxnSpPr>
          <p:nvPr/>
        </p:nvCxnSpPr>
        <p:spPr>
          <a:xfrm flipV="1">
            <a:off x="3459480" y="2345797"/>
            <a:ext cx="308650" cy="999941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4" idx="2"/>
          </p:cNvCxnSpPr>
          <p:nvPr/>
        </p:nvCxnSpPr>
        <p:spPr>
          <a:xfrm flipH="1" flipV="1">
            <a:off x="3768129" y="2345798"/>
            <a:ext cx="3494220" cy="99331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23" idx="2"/>
          </p:cNvCxnSpPr>
          <p:nvPr/>
        </p:nvCxnSpPr>
        <p:spPr>
          <a:xfrm flipH="1" flipV="1">
            <a:off x="2376414" y="2348088"/>
            <a:ext cx="4885936" cy="991021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Content Placeholder 5" descr="z9000 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11023" y="1961306"/>
            <a:ext cx="1130781" cy="38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Content Placeholder 5" descr="z9000 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2739" y="1959015"/>
            <a:ext cx="1130781" cy="38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Content Placeholder 5" descr="z9000 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47071" y="1961306"/>
            <a:ext cx="1130781" cy="38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Content Placeholder 5" descr="z9000 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38789" y="1959015"/>
            <a:ext cx="1130781" cy="38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>
            <a:endCxn id="25" idx="2"/>
          </p:cNvCxnSpPr>
          <p:nvPr/>
        </p:nvCxnSpPr>
        <p:spPr>
          <a:xfrm flipH="1" flipV="1">
            <a:off x="5112461" y="2348088"/>
            <a:ext cx="2149886" cy="991021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6" idx="2"/>
          </p:cNvCxnSpPr>
          <p:nvPr/>
        </p:nvCxnSpPr>
        <p:spPr>
          <a:xfrm flipH="1" flipV="1">
            <a:off x="6504179" y="2345798"/>
            <a:ext cx="758170" cy="99331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1" idx="0"/>
            <a:endCxn id="25" idx="2"/>
          </p:cNvCxnSpPr>
          <p:nvPr/>
        </p:nvCxnSpPr>
        <p:spPr>
          <a:xfrm flipV="1">
            <a:off x="3459480" y="2348088"/>
            <a:ext cx="1652982" cy="99765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1" idx="0"/>
            <a:endCxn id="26" idx="2"/>
          </p:cNvCxnSpPr>
          <p:nvPr/>
        </p:nvCxnSpPr>
        <p:spPr>
          <a:xfrm flipV="1">
            <a:off x="3459480" y="2345797"/>
            <a:ext cx="3044700" cy="999941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5" idx="2"/>
          </p:cNvCxnSpPr>
          <p:nvPr/>
        </p:nvCxnSpPr>
        <p:spPr>
          <a:xfrm flipV="1">
            <a:off x="1707518" y="2348088"/>
            <a:ext cx="3404944" cy="991021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6" idx="2"/>
          </p:cNvCxnSpPr>
          <p:nvPr/>
        </p:nvCxnSpPr>
        <p:spPr>
          <a:xfrm flipV="1">
            <a:off x="1707518" y="2345798"/>
            <a:ext cx="4796659" cy="99331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168"/>
          <p:cNvGrpSpPr/>
          <p:nvPr/>
        </p:nvGrpSpPr>
        <p:grpSpPr>
          <a:xfrm>
            <a:off x="4806471" y="3509019"/>
            <a:ext cx="451329" cy="109449"/>
            <a:chOff x="5835470" y="1814457"/>
            <a:chExt cx="324527" cy="87849"/>
          </a:xfrm>
        </p:grpSpPr>
        <p:sp>
          <p:nvSpPr>
            <p:cNvPr id="37" name="Oval 36"/>
            <p:cNvSpPr/>
            <p:nvPr/>
          </p:nvSpPr>
          <p:spPr>
            <a:xfrm>
              <a:off x="5835470" y="1814457"/>
              <a:ext cx="64547" cy="86061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966354" y="1816245"/>
              <a:ext cx="64547" cy="86061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095450" y="1816245"/>
              <a:ext cx="64547" cy="86061"/>
            </a:xfrm>
            <a:prstGeom prst="ellipse">
              <a:avLst/>
            </a:prstGeom>
            <a:solidFill>
              <a:schemeClr val="accent1"/>
            </a:solidFill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13009" y="2853065"/>
            <a:ext cx="314247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200" b="1" dirty="0" smtClean="0">
                <a:latin typeface="+mn-lt"/>
              </a:rPr>
              <a:t>Leaf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05019" y="1575154"/>
            <a:ext cx="371018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200" b="1" dirty="0" smtClean="0"/>
              <a:t>UP to 16 Spine </a:t>
            </a:r>
            <a:r>
              <a:rPr lang="en-US" sz="1200" b="1" dirty="0" err="1" smtClean="0"/>
              <a:t>Switchses</a:t>
            </a:r>
            <a:endParaRPr lang="en-US" sz="1200" b="1" dirty="0" smtClean="0">
              <a:latin typeface="+mn-lt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354681" y="1821377"/>
            <a:ext cx="4149498" cy="1230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 descr="C:\Documents and Settings\nsheth\Desktop\Force10\Dell\Dell Templates\3-D High Resolution png\Blade_Server_Front_Yellow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5998" y="3331398"/>
            <a:ext cx="1463040" cy="1302462"/>
          </a:xfrm>
          <a:prstGeom prst="rect">
            <a:avLst/>
          </a:prstGeom>
          <a:noFill/>
        </p:spPr>
      </p:pic>
      <p:pic>
        <p:nvPicPr>
          <p:cNvPr id="71" name="Picture 2" descr="C:\Documents and Settings\nsheth\Desktop\Force10\Dell\Dell Templates\3-D High Resolution png\Blade_Server_Front_Yellow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27960" y="3345738"/>
            <a:ext cx="1463040" cy="1302462"/>
          </a:xfrm>
          <a:prstGeom prst="rect">
            <a:avLst/>
          </a:prstGeom>
          <a:noFill/>
        </p:spPr>
      </p:pic>
      <p:pic>
        <p:nvPicPr>
          <p:cNvPr id="72" name="Picture 2" descr="C:\Documents and Settings\nsheth\Desktop\Force10\Dell\Dell Templates\3-D High Resolution png\Blade_Server_Front_Yellow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37960" y="3352800"/>
            <a:ext cx="1463040" cy="1302462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5105400" y="3352800"/>
            <a:ext cx="1129000" cy="394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000" b="1" dirty="0" smtClean="0"/>
              <a:t>Up to </a:t>
            </a:r>
            <a:r>
              <a:rPr lang="en-US" sz="1000" b="1" dirty="0" smtClean="0">
                <a:latin typeface="+mn-lt"/>
              </a:rPr>
              <a:t>32</a:t>
            </a:r>
          </a:p>
          <a:p>
            <a:pPr marL="233363" indent="-233363"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it-IT" sz="1000" b="1" dirty="0" smtClean="0"/>
              <a:t>Leaf switches</a:t>
            </a:r>
            <a:endParaRPr lang="en-US" sz="1000" b="1" dirty="0" smtClean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1089" y="4876800"/>
            <a:ext cx="3580532" cy="80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</a:rPr>
              <a:t>Server scaling</a:t>
            </a: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</a:rPr>
              <a:t>Up to 16 Enclosure</a:t>
            </a: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</a:rPr>
              <a:t>4 x 40G uplink per enclosure</a:t>
            </a:r>
            <a:endParaRPr lang="en-US" sz="1600" dirty="0" smtClean="0">
              <a:solidFill>
                <a:schemeClr val="bg2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72868" y="4850632"/>
            <a:ext cx="4861524" cy="1550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</a:rPr>
              <a:t>Load distribution based on OSPF ECMP</a:t>
            </a: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</a:rPr>
              <a:t>Separate VLAN &amp; Ip net for each enclosure</a:t>
            </a: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</a:rPr>
              <a:t>Full network path redundancy</a:t>
            </a: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</a:rPr>
              <a:t>No spanning tree</a:t>
            </a: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2"/>
                </a:solidFill>
              </a:rPr>
              <a:t>Access OS </a:t>
            </a:r>
            <a:r>
              <a:rPr lang="it-IT" sz="1600" dirty="0" smtClean="0">
                <a:solidFill>
                  <a:schemeClr val="bg2"/>
                </a:solidFill>
              </a:rPr>
              <a:t>from 1:1 to </a:t>
            </a:r>
            <a:r>
              <a:rPr lang="it-IT" sz="1600" dirty="0" smtClean="0">
                <a:solidFill>
                  <a:schemeClr val="bg2"/>
                </a:solidFill>
              </a:rPr>
              <a:t>4:1</a:t>
            </a:r>
            <a:endParaRPr lang="it-IT" sz="1600" dirty="0" smtClean="0">
              <a:solidFill>
                <a:schemeClr val="bg2"/>
              </a:solidFill>
            </a:endParaRP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76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40G ready &amp; interoperable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IEEE 802.3ba  40Gb/s &amp; 100Gb/s</a:t>
            </a:r>
          </a:p>
          <a:p>
            <a:pPr lvl="1"/>
            <a:r>
              <a:rPr lang="it-IT" dirty="0" smtClean="0"/>
              <a:t>Standard approved June 2010</a:t>
            </a:r>
          </a:p>
          <a:p>
            <a:pPr marL="350837" lvl="1" indent="0">
              <a:buNone/>
            </a:pPr>
            <a:endParaRPr lang="it-IT" sz="800" dirty="0" smtClean="0"/>
          </a:p>
          <a:p>
            <a:pPr marL="228600" lvl="1" indent="-228600">
              <a:buFont typeface="Arial" pitchFamily="34" charset="0"/>
              <a:buChar char="•"/>
            </a:pPr>
            <a:r>
              <a:rPr lang="it-IT" sz="2000" dirty="0">
                <a:cs typeface="+mn-cs"/>
              </a:rPr>
              <a:t>Ethernet Alliance verified </a:t>
            </a:r>
            <a:r>
              <a:rPr lang="it-IT" sz="2000" dirty="0" smtClean="0">
                <a:cs typeface="+mn-cs"/>
              </a:rPr>
              <a:t>interoperability - </a:t>
            </a:r>
            <a:r>
              <a:rPr lang="it-IT" sz="2000" dirty="0" smtClean="0">
                <a:cs typeface="+mn-cs"/>
              </a:rPr>
              <a:t>June </a:t>
            </a:r>
            <a:r>
              <a:rPr lang="it-IT" sz="2000" dirty="0" smtClean="0">
                <a:cs typeface="+mn-cs"/>
              </a:rPr>
              <a:t>2011 -</a:t>
            </a:r>
          </a:p>
          <a:p>
            <a:pPr marL="563563" lvl="2" indent="-228600">
              <a:buFont typeface="Arial" pitchFamily="34" charset="0"/>
              <a:buChar char="•"/>
            </a:pPr>
            <a:r>
              <a:rPr lang="it-IT" dirty="0" smtClean="0"/>
              <a:t>Transceivers </a:t>
            </a:r>
          </a:p>
          <a:p>
            <a:pPr marL="900113" lvl="3" indent="-228600">
              <a:buFont typeface="Arial" pitchFamily="34" charset="0"/>
              <a:buChar char="•"/>
            </a:pPr>
            <a:r>
              <a:rPr lang="it-IT" dirty="0" smtClean="0"/>
              <a:t>CFP MSA used for both 40 &amp; 100 Gb/s</a:t>
            </a:r>
          </a:p>
          <a:p>
            <a:pPr marL="900113" lvl="3" indent="-228600">
              <a:buFont typeface="Arial" pitchFamily="34" charset="0"/>
              <a:buChar char="•"/>
            </a:pPr>
            <a:r>
              <a:rPr lang="it-IT" dirty="0" smtClean="0"/>
              <a:t>QSFP+ used for 40Gb/s</a:t>
            </a:r>
          </a:p>
          <a:p>
            <a:pPr marL="563563" lvl="2" indent="-228600">
              <a:buFont typeface="Arial" pitchFamily="34" charset="0"/>
              <a:buChar char="•"/>
            </a:pPr>
            <a:r>
              <a:rPr lang="it-IT" dirty="0"/>
              <a:t>Optical cable</a:t>
            </a:r>
          </a:p>
          <a:p>
            <a:pPr marL="563563" lvl="2" indent="-228600">
              <a:buFont typeface="Arial" pitchFamily="34" charset="0"/>
              <a:buChar char="•"/>
            </a:pPr>
            <a:r>
              <a:rPr lang="it-IT" dirty="0"/>
              <a:t>Copper cable assemblies </a:t>
            </a:r>
          </a:p>
          <a:p>
            <a:pPr marL="900113" lvl="3" indent="-228600">
              <a:buFont typeface="Arial" pitchFamily="34" charset="0"/>
              <a:buChar char="•"/>
            </a:pPr>
            <a:r>
              <a:rPr lang="it-IT" dirty="0" smtClean="0"/>
              <a:t>QSFP+ Direct Attach Copper</a:t>
            </a:r>
          </a:p>
          <a:p>
            <a:pPr marL="563563" lvl="2" indent="-228600">
              <a:buFont typeface="Arial" pitchFamily="34" charset="0"/>
              <a:buChar char="•"/>
            </a:pPr>
            <a:r>
              <a:rPr lang="it-IT" dirty="0"/>
              <a:t>Systems, including </a:t>
            </a:r>
          </a:p>
          <a:p>
            <a:pPr marL="900113" lvl="3" indent="-228600">
              <a:buFont typeface="Arial" pitchFamily="34" charset="0"/>
              <a:buChar char="•"/>
            </a:pPr>
            <a:r>
              <a:rPr lang="it-IT" dirty="0" smtClean="0"/>
              <a:t>Test </a:t>
            </a:r>
            <a:r>
              <a:rPr lang="it-IT" dirty="0"/>
              <a:t>Systems, </a:t>
            </a:r>
            <a:endParaRPr lang="it-IT" dirty="0" smtClean="0"/>
          </a:p>
          <a:p>
            <a:pPr marL="900113" lvl="3" indent="-228600">
              <a:buFont typeface="Arial" pitchFamily="34" charset="0"/>
              <a:buChar char="•"/>
            </a:pPr>
            <a:r>
              <a:rPr lang="it-IT" dirty="0" smtClean="0"/>
              <a:t>Switch/Router</a:t>
            </a:r>
            <a:r>
              <a:rPr lang="it-IT" dirty="0"/>
              <a:t>, </a:t>
            </a:r>
            <a:endParaRPr lang="it-IT" dirty="0" smtClean="0"/>
          </a:p>
          <a:p>
            <a:pPr marL="900113" lvl="3" indent="-228600">
              <a:buFont typeface="Arial" pitchFamily="34" charset="0"/>
              <a:buChar char="•"/>
            </a:pPr>
            <a:r>
              <a:rPr lang="it-IT" dirty="0" smtClean="0"/>
              <a:t>Computer </a:t>
            </a:r>
            <a:r>
              <a:rPr lang="it-IT" dirty="0"/>
              <a:t>with HSE </a:t>
            </a:r>
            <a:r>
              <a:rPr lang="it-IT" dirty="0" smtClean="0"/>
              <a:t>NICs</a:t>
            </a:r>
          </a:p>
          <a:p>
            <a:pPr marL="563563" lvl="2" indent="-228600">
              <a:buFont typeface="Arial" pitchFamily="34" charset="0"/>
              <a:buChar char="•"/>
            </a:pPr>
            <a:endParaRPr lang="it-IT" dirty="0" smtClean="0"/>
          </a:p>
          <a:p>
            <a:pPr marL="563563" lvl="2" indent="-228600">
              <a:buFont typeface="Arial" pitchFamily="34" charset="0"/>
              <a:buChar char="•"/>
            </a:pPr>
            <a:endParaRPr lang="it-IT" dirty="0" smtClean="0"/>
          </a:p>
          <a:p>
            <a:pPr marL="350837" lvl="1" indent="0">
              <a:buNone/>
            </a:pPr>
            <a:r>
              <a:rPr lang="it-IT" dirty="0"/>
              <a:t>	</a:t>
            </a:r>
            <a:r>
              <a:rPr lang="it-IT" dirty="0" smtClean="0"/>
              <a:t>	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04875"/>
            <a:ext cx="82010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90600" y="5029200"/>
            <a:ext cx="7086600" cy="6858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7000"/>
            </a:schemeClr>
          </a:solidFill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8707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Next Generation HPC architectures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480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Next generation HPC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Take Away</a:t>
            </a:r>
          </a:p>
          <a:p>
            <a:pPr marL="0" indent="0">
              <a:buNone/>
            </a:pPr>
            <a:endParaRPr lang="it-IT" dirty="0" smtClean="0"/>
          </a:p>
          <a:p>
            <a:pPr lvl="1"/>
            <a:r>
              <a:rPr lang="it-IT" dirty="0" smtClean="0"/>
              <a:t>10G is a mature proven technology ready for HPC</a:t>
            </a:r>
          </a:p>
          <a:p>
            <a:pPr lvl="1"/>
            <a:r>
              <a:rPr lang="it-IT" dirty="0" smtClean="0"/>
              <a:t>Proof point emerging</a:t>
            </a:r>
          </a:p>
          <a:p>
            <a:pPr lvl="1"/>
            <a:r>
              <a:rPr lang="it-IT" dirty="0" smtClean="0"/>
              <a:t>Banchmarks emerging</a:t>
            </a:r>
          </a:p>
          <a:p>
            <a:pPr lvl="1"/>
            <a:r>
              <a:rPr lang="it-IT" dirty="0" smtClean="0"/>
              <a:t>10G Switching architecture are ready to scale</a:t>
            </a:r>
          </a:p>
          <a:p>
            <a:pPr lvl="1"/>
            <a:endParaRPr lang="it-IT" dirty="0" smtClean="0"/>
          </a:p>
          <a:p>
            <a:pPr lvl="1"/>
            <a:r>
              <a:rPr lang="it-IT" dirty="0" smtClean="0"/>
              <a:t>To evolve next generation HPC</a:t>
            </a:r>
            <a:endParaRPr lang="it-IT" dirty="0"/>
          </a:p>
          <a:p>
            <a:pPr lvl="1"/>
            <a:r>
              <a:rPr lang="it-IT" dirty="0" smtClean="0"/>
              <a:t>40 G ethernet is ready proved and interoperable</a:t>
            </a:r>
          </a:p>
          <a:p>
            <a:pPr lvl="1"/>
            <a:r>
              <a:rPr lang="it-IT" dirty="0"/>
              <a:t>40G  blade switch are ready to interconnect high density server blade enclosure </a:t>
            </a:r>
            <a:endParaRPr lang="it-IT" dirty="0" smtClean="0"/>
          </a:p>
          <a:p>
            <a:pPr lvl="1"/>
            <a:r>
              <a:rPr lang="it-IT" dirty="0" smtClean="0"/>
              <a:t>40G 2 layer simplified architecture are ready to scale</a:t>
            </a:r>
          </a:p>
          <a:p>
            <a:pPr lvl="1"/>
            <a:endParaRPr lang="it-IT" dirty="0" smtClean="0"/>
          </a:p>
          <a:p>
            <a:pPr lvl="1"/>
            <a:endParaRPr lang="it-IT" dirty="0"/>
          </a:p>
          <a:p>
            <a:pPr marL="350837" lvl="1" indent="0">
              <a:buNone/>
            </a:pPr>
            <a:endParaRPr lang="it-IT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2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659825" y="6395901"/>
            <a:ext cx="188595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n-cs"/>
              </a:rPr>
              <a:t>Confidential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0000"/>
                  <a:lumOff val="40000"/>
                </a:srgbClr>
              </a:solidFill>
              <a:effectLst/>
              <a:uLnTx/>
              <a:uFillTx/>
              <a:latin typeface="+mj-lt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7533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WHY </a:t>
            </a:r>
            <a:r>
              <a:rPr lang="it-IT" dirty="0" smtClean="0"/>
              <a:t>10G Ethernet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 smtClean="0"/>
              <a:t>Technologies Trend</a:t>
            </a:r>
          </a:p>
          <a:p>
            <a:pPr lvl="1"/>
            <a:r>
              <a:rPr lang="it-IT" dirty="0" smtClean="0"/>
              <a:t>Multi-core processor Technology</a:t>
            </a:r>
          </a:p>
          <a:p>
            <a:pPr lvl="1"/>
            <a:r>
              <a:rPr lang="it-IT" dirty="0" smtClean="0"/>
              <a:t>Converged Ethernet and FCoE</a:t>
            </a:r>
          </a:p>
          <a:p>
            <a:pPr lvl="1"/>
            <a:r>
              <a:rPr lang="it-IT" dirty="0" smtClean="0"/>
              <a:t>Ip </a:t>
            </a:r>
            <a:r>
              <a:rPr lang="it-IT" dirty="0" smtClean="0"/>
              <a:t>Storage</a:t>
            </a:r>
          </a:p>
          <a:p>
            <a:pPr lvl="1"/>
            <a:r>
              <a:rPr lang="it-IT" dirty="0"/>
              <a:t>Virtualization</a:t>
            </a:r>
          </a:p>
          <a:p>
            <a:pPr lvl="1"/>
            <a:r>
              <a:rPr lang="it-IT" dirty="0" smtClean="0"/>
              <a:t>40Gb </a:t>
            </a:r>
            <a:r>
              <a:rPr lang="it-IT" dirty="0" smtClean="0"/>
              <a:t>&amp; 100Gb are now available</a:t>
            </a:r>
          </a:p>
          <a:p>
            <a:pPr lvl="1"/>
            <a:endParaRPr lang="it-IT" sz="800" dirty="0" smtClean="0"/>
          </a:p>
          <a:p>
            <a:pPr marL="228600" lvl="1" indent="-228600">
              <a:buFont typeface="Arial" pitchFamily="34" charset="0"/>
              <a:buChar char="•"/>
            </a:pPr>
            <a:r>
              <a:rPr lang="it-IT" sz="2000" b="1" dirty="0">
                <a:cs typeface="+mn-cs"/>
              </a:rPr>
              <a:t>10G Ethernet price point are </a:t>
            </a:r>
            <a:r>
              <a:rPr lang="it-IT" sz="2000" b="1" dirty="0" smtClean="0">
                <a:cs typeface="+mn-cs"/>
              </a:rPr>
              <a:t>dropping</a:t>
            </a:r>
            <a:endParaRPr lang="it-IT" sz="2000" b="1" dirty="0">
              <a:cs typeface="+mn-cs"/>
            </a:endParaRPr>
          </a:p>
          <a:p>
            <a:pPr lvl="1"/>
            <a:r>
              <a:rPr lang="it-IT" dirty="0" smtClean="0"/>
              <a:t>10G NICs</a:t>
            </a:r>
          </a:p>
          <a:p>
            <a:pPr lvl="1"/>
            <a:r>
              <a:rPr lang="it-IT" dirty="0" smtClean="0"/>
              <a:t>Switch si below 500$ per port</a:t>
            </a:r>
          </a:p>
          <a:p>
            <a:pPr lvl="1"/>
            <a:r>
              <a:rPr lang="it-IT" dirty="0" smtClean="0"/>
              <a:t>Very attractive price performance</a:t>
            </a:r>
          </a:p>
          <a:p>
            <a:pPr lvl="1"/>
            <a:r>
              <a:rPr lang="it-IT" dirty="0" smtClean="0"/>
              <a:t>Lower opex and implementation costs</a:t>
            </a:r>
          </a:p>
          <a:p>
            <a:pPr marL="350837" lvl="1" indent="0">
              <a:buNone/>
            </a:pPr>
            <a:endParaRPr lang="it-IT" sz="800" dirty="0" smtClean="0"/>
          </a:p>
          <a:p>
            <a:pPr marL="228600" lvl="1" indent="-228600">
              <a:buFont typeface="Arial" pitchFamily="34" charset="0"/>
              <a:buChar char="•"/>
            </a:pPr>
            <a:r>
              <a:rPr lang="it-IT" sz="2000" b="1" dirty="0">
                <a:cs typeface="+mn-cs"/>
              </a:rPr>
              <a:t>Ethernet widly adopted: capitalize staff skill and management tools</a:t>
            </a:r>
          </a:p>
          <a:p>
            <a:pPr marL="228600" lvl="1" indent="-228600">
              <a:buFont typeface="Arial" pitchFamily="34" charset="0"/>
              <a:buChar char="•"/>
            </a:pPr>
            <a:endParaRPr lang="it-IT" sz="800" b="1" dirty="0" smtClean="0">
              <a:cs typeface="+mn-cs"/>
            </a:endParaRPr>
          </a:p>
          <a:p>
            <a:pPr marL="228600" lvl="1" indent="-228600">
              <a:buFont typeface="Arial" pitchFamily="34" charset="0"/>
              <a:buChar char="•"/>
            </a:pPr>
            <a:r>
              <a:rPr lang="it-IT" sz="2000" b="1" dirty="0" smtClean="0">
                <a:cs typeface="+mn-cs"/>
              </a:rPr>
              <a:t>10G </a:t>
            </a:r>
            <a:r>
              <a:rPr lang="it-IT" sz="2000" b="1" dirty="0">
                <a:cs typeface="+mn-cs"/>
              </a:rPr>
              <a:t>Ethernet technology has matured</a:t>
            </a:r>
          </a:p>
          <a:p>
            <a:pPr lvl="1"/>
            <a:r>
              <a:rPr lang="it-IT" dirty="0"/>
              <a:t>Reduced 10G internnection cost</a:t>
            </a:r>
          </a:p>
          <a:p>
            <a:pPr lvl="1"/>
            <a:r>
              <a:rPr lang="it-IT" dirty="0"/>
              <a:t>Banchmark data available</a:t>
            </a:r>
          </a:p>
          <a:p>
            <a:pPr lvl="1"/>
            <a:r>
              <a:rPr lang="it-IT" dirty="0"/>
              <a:t>Volume depolyment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3053354" cy="183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41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10 Gigabit Ethernet Ready for HPC?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68583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1237129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it-IT" sz="2000" b="1" dirty="0" smtClean="0">
                <a:solidFill>
                  <a:schemeClr val="bg2"/>
                </a:solidFill>
              </a:rPr>
              <a:t>November 2008</a:t>
            </a:r>
            <a:endParaRPr lang="en-US" sz="2000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71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November 2011 10 Gigabit Interconnection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934103"/>
              </p:ext>
            </p:extLst>
          </p:nvPr>
        </p:nvGraphicFramePr>
        <p:xfrm>
          <a:off x="457200" y="4400550"/>
          <a:ext cx="8229470" cy="1695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1911"/>
                <a:gridCol w="1766491"/>
                <a:gridCol w="1630607"/>
                <a:gridCol w="1800461"/>
              </a:tblGrid>
              <a:tr h="565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Interconnect 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87" marR="1298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87" marR="1298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87" marR="1298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87" marR="12987" marT="9525" marB="0" anchor="ctr"/>
                </a:tc>
              </a:tr>
              <a:tr h="565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Gigabit Ethernet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87" marR="1298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87" marR="1298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87" marR="1298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87" marR="12987" marT="9525" marB="0" anchor="ctr"/>
                </a:tc>
              </a:tr>
              <a:tr h="565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10G Ethernet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87" marR="1298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87" marR="1298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87" marR="1298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87" marR="12987" marT="9525" marB="0" anchor="ctr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5412144" cy="265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5" y="1600200"/>
            <a:ext cx="151901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" y="1066800"/>
            <a:ext cx="8763000" cy="5257800"/>
          </a:xfrm>
          <a:prstGeom prst="roundRect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514600" y="1405217"/>
            <a:ext cx="4210050" cy="4334435"/>
            <a:chOff x="1676400" y="1380565"/>
            <a:chExt cx="4210050" cy="433443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80565"/>
              <a:ext cx="4210050" cy="389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210175"/>
              <a:ext cx="1628775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76137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10G Ethernet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10G released 2002, What prevent faster adoption ?</a:t>
            </a:r>
          </a:p>
          <a:p>
            <a:pPr lvl="1"/>
            <a:r>
              <a:rPr lang="it-IT" dirty="0" smtClean="0"/>
              <a:t>10 Gig NIC</a:t>
            </a:r>
          </a:p>
          <a:p>
            <a:pPr lvl="1"/>
            <a:r>
              <a:rPr lang="it-IT" dirty="0" smtClean="0"/>
              <a:t>Price of Switch port</a:t>
            </a:r>
          </a:p>
          <a:p>
            <a:pPr lvl="1"/>
            <a:r>
              <a:rPr lang="it-IT" dirty="0" smtClean="0"/>
              <a:t>Switch Scaling (single device)</a:t>
            </a:r>
          </a:p>
          <a:p>
            <a:pPr lvl="1"/>
            <a:r>
              <a:rPr lang="it-IT" dirty="0" smtClean="0"/>
              <a:t>Media PYI limits &amp; confusion</a:t>
            </a:r>
          </a:p>
          <a:p>
            <a:pPr lvl="1"/>
            <a:r>
              <a:rPr lang="it-IT" dirty="0" smtClean="0"/>
              <a:t>Proof of Performance</a:t>
            </a:r>
          </a:p>
          <a:p>
            <a:pPr lvl="1"/>
            <a:r>
              <a:rPr lang="it-IT" dirty="0"/>
              <a:t>Architecture scaling</a:t>
            </a:r>
          </a:p>
          <a:p>
            <a:pPr marL="350837" lvl="1" indent="0">
              <a:buNone/>
            </a:pPr>
            <a:endParaRPr lang="it-IT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597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10G 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Price are dropping fast</a:t>
            </a:r>
          </a:p>
          <a:p>
            <a:r>
              <a:rPr lang="it-IT" dirty="0" smtClean="0"/>
              <a:t>New server stil support 1G, but has 10G as preferred interconnection</a:t>
            </a:r>
          </a:p>
          <a:p>
            <a:r>
              <a:rPr lang="it-IT" dirty="0" smtClean="0"/>
              <a:t>Multiple 10G ports per server/blade-server</a:t>
            </a:r>
          </a:p>
          <a:p>
            <a:r>
              <a:rPr lang="it-IT" dirty="0" smtClean="0"/>
              <a:t>Stable and mature for HPC application </a:t>
            </a:r>
          </a:p>
          <a:p>
            <a:r>
              <a:rPr lang="it-IT" dirty="0" smtClean="0"/>
              <a:t>TCP Off load Engine support, IWARP support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" y="3429000"/>
            <a:ext cx="7458355" cy="245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1856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Price of 10G Ethernet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4800600" cy="4754880"/>
          </a:xfrm>
        </p:spPr>
        <p:txBody>
          <a:bodyPr/>
          <a:lstStyle/>
          <a:p>
            <a:r>
              <a:rPr lang="it-IT" dirty="0" smtClean="0"/>
              <a:t>Initial cost of 10G ports used to cost more than server ! </a:t>
            </a:r>
          </a:p>
          <a:p>
            <a:endParaRPr lang="it-IT" dirty="0"/>
          </a:p>
          <a:p>
            <a:r>
              <a:rPr lang="it-IT" dirty="0" smtClean="0"/>
              <a:t>10G Ethernet switch price &lt; $500/port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96400"/>
            <a:ext cx="5110754" cy="30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4238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Switch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10G first released 2002</a:t>
            </a:r>
          </a:p>
          <a:p>
            <a:pPr lvl="1"/>
            <a:r>
              <a:rPr lang="it-IT" dirty="0"/>
              <a:t> </a:t>
            </a:r>
            <a:r>
              <a:rPr lang="it-IT" dirty="0" smtClean="0"/>
              <a:t>max density per single device 32 10G ports line rate per device</a:t>
            </a:r>
          </a:p>
          <a:p>
            <a:pPr lvl="1"/>
            <a:endParaRPr lang="it-IT" dirty="0" smtClean="0"/>
          </a:p>
          <a:p>
            <a:pPr marL="228600" lvl="1" indent="-228600">
              <a:buFont typeface="Arial" pitchFamily="34" charset="0"/>
              <a:buChar char="•"/>
            </a:pPr>
            <a:r>
              <a:rPr lang="it-IT" sz="2000" dirty="0">
                <a:cs typeface="+mn-cs"/>
              </a:rPr>
              <a:t>Nowadays single 1RU switch support up to 64 line rate 10G </a:t>
            </a:r>
            <a:r>
              <a:rPr lang="it-IT" sz="2000" dirty="0" smtClean="0">
                <a:cs typeface="+mn-cs"/>
              </a:rPr>
              <a:t>ports</a:t>
            </a:r>
          </a:p>
          <a:p>
            <a:pPr marL="563563" lvl="2" indent="-228600">
              <a:buFont typeface="Arial" pitchFamily="34" charset="0"/>
              <a:buChar char="•"/>
            </a:pPr>
            <a:r>
              <a:rPr lang="it-IT" dirty="0" smtClean="0">
                <a:cs typeface="+mn-cs"/>
              </a:rPr>
              <a:t>Single ASIC switch</a:t>
            </a:r>
          </a:p>
          <a:p>
            <a:pPr marL="563563" lvl="2" indent="-228600">
              <a:buFont typeface="Arial" pitchFamily="34" charset="0"/>
              <a:buChar char="•"/>
            </a:pPr>
            <a:r>
              <a:rPr lang="it-IT" dirty="0" smtClean="0">
                <a:cs typeface="+mn-cs"/>
              </a:rPr>
              <a:t>Sub uSec</a:t>
            </a:r>
          </a:p>
          <a:p>
            <a:pPr marL="563563" lvl="2" indent="-228600">
              <a:buFont typeface="Arial" pitchFamily="34" charset="0"/>
              <a:buChar char="•"/>
            </a:pPr>
            <a:r>
              <a:rPr lang="it-IT" dirty="0" smtClean="0">
                <a:cs typeface="+mn-cs"/>
              </a:rPr>
              <a:t>&lt; 500Watt</a:t>
            </a:r>
          </a:p>
          <a:p>
            <a:pPr marL="563563" lvl="2" indent="-228600">
              <a:buFont typeface="Arial" pitchFamily="34" charset="0"/>
              <a:buChar char="•"/>
            </a:pPr>
            <a:r>
              <a:rPr lang="it-IT" dirty="0" smtClean="0">
                <a:cs typeface="+mn-cs"/>
              </a:rPr>
              <a:t>TOR</a:t>
            </a:r>
          </a:p>
          <a:p>
            <a:pPr marL="563563" lvl="2" indent="-228600">
              <a:buFont typeface="Arial" pitchFamily="34" charset="0"/>
              <a:buChar char="•"/>
            </a:pPr>
            <a:r>
              <a:rPr lang="it-IT" dirty="0" smtClean="0">
                <a:cs typeface="+mn-cs"/>
              </a:rPr>
              <a:t>Leaf in 2 Layer semplified Clos Architecture</a:t>
            </a:r>
          </a:p>
          <a:p>
            <a:pPr marL="334963" lvl="2" indent="0">
              <a:buNone/>
            </a:pPr>
            <a:endParaRPr lang="it-IT" dirty="0">
              <a:cs typeface="+mn-cs"/>
            </a:endParaRPr>
          </a:p>
          <a:p>
            <a:pPr marL="228600" lvl="1" indent="-228600">
              <a:buFont typeface="Arial" pitchFamily="34" charset="0"/>
              <a:buChar char="•"/>
            </a:pPr>
            <a:r>
              <a:rPr lang="it-IT" sz="2000" dirty="0">
                <a:cs typeface="+mn-cs"/>
              </a:rPr>
              <a:t>Chassis based devices able to </a:t>
            </a:r>
            <a:r>
              <a:rPr lang="it-IT" sz="2000" dirty="0" smtClean="0">
                <a:cs typeface="+mn-cs"/>
              </a:rPr>
              <a:t>scale </a:t>
            </a:r>
            <a:r>
              <a:rPr lang="it-IT" sz="2000" dirty="0">
                <a:cs typeface="+mn-cs"/>
              </a:rPr>
              <a:t>up to </a:t>
            </a:r>
            <a:r>
              <a:rPr lang="it-IT" sz="2000" dirty="0" smtClean="0">
                <a:cs typeface="+mn-cs"/>
              </a:rPr>
              <a:t>few </a:t>
            </a:r>
            <a:r>
              <a:rPr lang="it-IT" sz="2000" dirty="0">
                <a:cs typeface="+mn-cs"/>
              </a:rPr>
              <a:t>hundreds of 10G </a:t>
            </a:r>
            <a:r>
              <a:rPr lang="it-IT" sz="2000" dirty="0" smtClean="0">
                <a:cs typeface="+mn-cs"/>
              </a:rPr>
              <a:t>ports</a:t>
            </a:r>
          </a:p>
          <a:p>
            <a:pPr marL="563563" lvl="2" indent="-228600">
              <a:buFont typeface="Arial" pitchFamily="34" charset="0"/>
              <a:buChar char="•"/>
            </a:pPr>
            <a:r>
              <a:rPr lang="it-IT" dirty="0" smtClean="0"/>
              <a:t>Crossbar</a:t>
            </a:r>
            <a:r>
              <a:rPr lang="it-IT" dirty="0" smtClean="0">
                <a:cs typeface="+mn-cs"/>
              </a:rPr>
              <a:t> Switch Fabric </a:t>
            </a:r>
          </a:p>
          <a:p>
            <a:pPr marL="563563" lvl="2" indent="-228600">
              <a:buFont typeface="Arial" pitchFamily="34" charset="0"/>
              <a:buChar char="•"/>
            </a:pPr>
            <a:r>
              <a:rPr lang="it-IT" dirty="0" smtClean="0">
                <a:cs typeface="+mn-cs"/>
              </a:rPr>
              <a:t>Clos Switch Fabric</a:t>
            </a:r>
          </a:p>
          <a:p>
            <a:pPr marL="334963" lvl="2" indent="0">
              <a:buNone/>
            </a:pPr>
            <a:r>
              <a:rPr lang="it-IT" dirty="0" smtClean="0">
                <a:cs typeface="+mn-cs"/>
              </a:rPr>
              <a:t>	VOQ to prevent HOLB</a:t>
            </a:r>
            <a:endParaRPr lang="it-IT" dirty="0">
              <a:cs typeface="+mn-cs"/>
            </a:endParaRPr>
          </a:p>
          <a:p>
            <a:pPr marL="563563" lvl="2" indent="-228600">
              <a:buFont typeface="Arial" pitchFamily="34" charset="0"/>
              <a:buChar char="•"/>
            </a:pPr>
            <a:r>
              <a:rPr lang="it-IT" dirty="0">
                <a:cs typeface="+mn-cs"/>
              </a:rPr>
              <a:t>Single node 10G access Layer</a:t>
            </a:r>
          </a:p>
          <a:p>
            <a:pPr marL="563563" lvl="2" indent="-228600">
              <a:buFont typeface="Arial" pitchFamily="34" charset="0"/>
              <a:buChar char="•"/>
            </a:pPr>
            <a:r>
              <a:rPr lang="it-IT" dirty="0">
                <a:cs typeface="+mn-cs"/>
              </a:rPr>
              <a:t>10G Aggregation Layer in 2 Layer architecture </a:t>
            </a:r>
            <a:endParaRPr lang="it-IT" dirty="0" smtClean="0">
              <a:cs typeface="+mn-cs"/>
            </a:endParaRPr>
          </a:p>
          <a:p>
            <a:pPr marL="563563" lvl="2" indent="-228600">
              <a:buFont typeface="Arial" pitchFamily="34" charset="0"/>
              <a:buChar char="•"/>
            </a:pPr>
            <a:r>
              <a:rPr lang="it-IT" dirty="0" smtClean="0"/>
              <a:t>Spine </a:t>
            </a:r>
            <a:r>
              <a:rPr lang="it-IT" dirty="0"/>
              <a:t>in 2 Layer semplified Clos Architecture</a:t>
            </a:r>
          </a:p>
          <a:p>
            <a:pPr marL="563563" lvl="2" indent="-228600">
              <a:buFont typeface="Arial" pitchFamily="34" charset="0"/>
              <a:buChar char="•"/>
            </a:pPr>
            <a:endParaRPr lang="it-IT" dirty="0">
              <a:cs typeface="+mn-cs"/>
            </a:endParaRPr>
          </a:p>
          <a:p>
            <a:pPr marL="35083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87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l Presentation Template 4x3ml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233363" indent="-233363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Char char="•"/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3582</TotalTime>
  <Words>765</Words>
  <Application>Microsoft Office PowerPoint</Application>
  <PresentationFormat>On-screen Show (4:3)</PresentationFormat>
  <Paragraphs>226</Paragraphs>
  <Slides>21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Dell Presentation Template 4x3ml</vt:lpstr>
      <vt:lpstr>Next Generation HPC architectures based on End-to-End 40GbE infrastructures</vt:lpstr>
      <vt:lpstr>Next Generation HPC architectures </vt:lpstr>
      <vt:lpstr>WHY 10G Ethernet ?</vt:lpstr>
      <vt:lpstr>Is 10 Gigabit Ethernet Ready for HPC? </vt:lpstr>
      <vt:lpstr>November 2011 10 Gigabit Interconnection </vt:lpstr>
      <vt:lpstr>10G Ethernet Issues</vt:lpstr>
      <vt:lpstr>10G NIC</vt:lpstr>
      <vt:lpstr>Price of 10G Ethernet switches</vt:lpstr>
      <vt:lpstr>Switch Scaling</vt:lpstr>
      <vt:lpstr>10G Media PYI limits &amp; confusion</vt:lpstr>
      <vt:lpstr>Proof of Performance</vt:lpstr>
      <vt:lpstr> 10G Application proof of performance</vt:lpstr>
      <vt:lpstr>10G Application proof of performance</vt:lpstr>
      <vt:lpstr>Architecture Scaling</vt:lpstr>
      <vt:lpstr>Architecture Scaling Evolution</vt:lpstr>
      <vt:lpstr>Architecture Scaling Evolution Improve intra-chassis performance with local switching</vt:lpstr>
      <vt:lpstr>Architecture Scaling Evolution Designed for efficiency: Reduce uplink ports &amp; cabling with 40G</vt:lpstr>
      <vt:lpstr>Architecture Scaling Evolution</vt:lpstr>
      <vt:lpstr>40G ready &amp; interoperable </vt:lpstr>
      <vt:lpstr>Next generation HPC Architecture</vt:lpstr>
      <vt:lpstr>Thank You</vt:lpstr>
    </vt:vector>
  </TitlesOfParts>
  <Company>Dell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Bellini, Fabio</dc:creator>
  <cp:lastModifiedBy>Bellini, Fabio</cp:lastModifiedBy>
  <cp:revision>42</cp:revision>
  <dcterms:created xsi:type="dcterms:W3CDTF">2012-05-11T10:50:52Z</dcterms:created>
  <dcterms:modified xsi:type="dcterms:W3CDTF">2012-05-15T07:05:05Z</dcterms:modified>
</cp:coreProperties>
</file>